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03" r:id="rId3"/>
    <p:sldId id="263" r:id="rId4"/>
    <p:sldId id="262" r:id="rId5"/>
    <p:sldId id="259" r:id="rId6"/>
    <p:sldId id="261" r:id="rId7"/>
    <p:sldId id="310" r:id="rId8"/>
    <p:sldId id="299" r:id="rId9"/>
    <p:sldId id="296" r:id="rId10"/>
    <p:sldId id="297" r:id="rId11"/>
    <p:sldId id="300" r:id="rId12"/>
    <p:sldId id="284" r:id="rId13"/>
    <p:sldId id="287" r:id="rId14"/>
    <p:sldId id="295" r:id="rId15"/>
    <p:sldId id="288" r:id="rId16"/>
    <p:sldId id="286" r:id="rId17"/>
    <p:sldId id="335" r:id="rId18"/>
    <p:sldId id="290" r:id="rId19"/>
    <p:sldId id="305" r:id="rId20"/>
    <p:sldId id="270" r:id="rId21"/>
    <p:sldId id="313" r:id="rId22"/>
    <p:sldId id="314" r:id="rId23"/>
    <p:sldId id="306" r:id="rId24"/>
    <p:sldId id="308" r:id="rId25"/>
    <p:sldId id="336" r:id="rId26"/>
    <p:sldId id="337" r:id="rId27"/>
    <p:sldId id="338" r:id="rId28"/>
    <p:sldId id="377" r:id="rId29"/>
    <p:sldId id="378" r:id="rId30"/>
    <p:sldId id="330" r:id="rId31"/>
    <p:sldId id="33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27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9" r:id="rId51"/>
    <p:sldId id="426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9" r:id="rId61"/>
    <p:sldId id="360" r:id="rId62"/>
    <p:sldId id="361" r:id="rId63"/>
    <p:sldId id="332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11" r:id="rId72"/>
    <p:sldId id="279" r:id="rId73"/>
    <p:sldId id="280" r:id="rId74"/>
    <p:sldId id="281" r:id="rId75"/>
    <p:sldId id="294" r:id="rId76"/>
    <p:sldId id="329" r:id="rId7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>
          <p15:clr>
            <a:srgbClr val="A4A3A4"/>
          </p15:clr>
        </p15:guide>
        <p15:guide id="2" pos="2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/>
    <p:restoredTop sz="90949"/>
  </p:normalViewPr>
  <p:slideViewPr>
    <p:cSldViewPr>
      <p:cViewPr varScale="1">
        <p:scale>
          <a:sx n="99" d="100"/>
          <a:sy n="99" d="100"/>
        </p:scale>
        <p:origin x="-1980" y="-84"/>
      </p:cViewPr>
      <p:guideLst>
        <p:guide orient="horz" pos="2112"/>
        <p:guide pos="2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4.e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F58FE6A-4B18-4E41-BA18-7A7F3329B70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7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833F2F9-AD92-450F-8E63-34561ACCC99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740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EFE71F-82DD-4FC8-9F7B-6A4E048FEEFF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8349E1-C4C5-4E33-952C-FD159BED1336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8389B9-2CF9-4377-9AC4-9B2698CFF27B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D403A1-6EC6-4E50-9D8F-9B61E3EEC92E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BACE37-2869-44B8-8B10-EF2EDC536CE3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5C0699-C6E7-487F-B8FE-59E3113C9A8C}" type="slidenum">
              <a:rPr lang="zh-CN" altLang="en-US"/>
              <a:t>75</a:t>
            </a:fld>
            <a:endParaRPr lang="en-US" altLang="zh-CN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297F20-2F0D-4CF0-B244-517DB4F34FE5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2027ED-A11C-44E0-A89C-B94A9803B06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A0E52CA-06FD-477F-8CE1-BFFE8ED8045A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69B7E0-A8D2-4513-A7BF-B128AF7DAF7D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EEA598-E7DD-4F42-BF42-C3621664A108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071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1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FDC53F-A0C8-4275-9428-29ECFE8C55C2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68E0B5-B989-46E2-BE75-60B53C6EC5B4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63F639-1C3F-47CB-AB4C-616BD1D5A88B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2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F6F2E4-4689-42D5-8BE6-0823D587C56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75D57-1CE2-47E7-96C8-11E3577CF2B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420EE-E2CD-4C06-A619-211D12BC568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A197E-F92C-4ADD-A68F-D2D2A07F59D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9F60A-4AD7-46FC-AED3-AA9ADFE6B23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AF458-0E7A-4DC1-BC5A-23DB71D9DF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A6CCB-07BF-42FE-A04E-F61D3496A3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25EED-9187-46D5-8DCF-BEE803B4FD1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DC0C1-5160-4224-9741-53E186E0C6F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257FC-8A90-4949-BD41-7284B9930D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8B048-9625-4CBF-AD67-D9D5722502F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6B0881B9-5FAF-420B-9A19-E05EBD8FAC1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file:////var/folders/rs/w01p2xhs3sd6hfq3zp4sqb1r0000gn/T/com.microsoft.Powerpoint/converted_emf.(null)" TargetMode="Externa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3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171700"/>
            <a:ext cx="7772400" cy="1120775"/>
          </a:xfrm>
          <a:noFill/>
        </p:spPr>
        <p:txBody>
          <a:bodyPr anchor="ctr"/>
          <a:lstStyle/>
          <a:p>
            <a:pPr algn="ctr"/>
            <a:r>
              <a:rPr lang="en-US" altLang="zh-CN" sz="4000" dirty="0">
                <a:ea typeface="宋体" pitchFamily="2" charset="-122"/>
              </a:rPr>
              <a:t>Internet</a:t>
            </a:r>
            <a:r>
              <a:rPr lang="zh-CN" altLang="en-US" sz="4000" dirty="0">
                <a:ea typeface="宋体" pitchFamily="2" charset="-122"/>
              </a:rPr>
              <a:t>传输层协议</a:t>
            </a:r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685800" y="339725"/>
            <a:ext cx="7772400" cy="992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4800" dirty="0">
                <a:solidFill>
                  <a:schemeClr val="tx2"/>
                </a:solidFill>
                <a:latin typeface="Times New Roman" pitchFamily="18" charset="0"/>
              </a:rPr>
              <a:t>计算机网络</a:t>
            </a:r>
          </a:p>
        </p:txBody>
      </p:sp>
      <p:graphicFrame>
        <p:nvGraphicFramePr>
          <p:cNvPr id="1173504" name="Object 0"/>
          <p:cNvGraphicFramePr/>
          <p:nvPr/>
        </p:nvGraphicFramePr>
        <p:xfrm>
          <a:off x="358775" y="1379538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Clip" r:id="rId4" imgW="6858000" imgH="48895" progId="">
                  <p:embed/>
                </p:oleObj>
              </mc:Choice>
              <mc:Fallback>
                <p:oleObj name="Clip" r:id="rId4" imgW="6858000" imgH="48895" progId="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775" y="1379538"/>
                        <a:ext cx="8382000" cy="76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304800" y="4114800"/>
            <a:ext cx="8305800" cy="243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Yang Qin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Department of Computer Science  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Shenzhen Graduate School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Harbin Institute of Technology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endParaRPr lang="en-US" altLang="zh-CN" b="1">
              <a:latin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48A2ABD-C8AD-8A48-A80F-83A4E71648BC}"/>
              </a:ext>
            </a:extLst>
          </p:cNvPr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1270000" y="1270000"/>
            <a:ext cx="25400" cy="381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2131" name="Rectangle 3"/>
          <p:cNvSpPr>
            <a:spLocks noChangeArrowheads="1"/>
          </p:cNvSpPr>
          <p:nvPr/>
        </p:nvSpPr>
        <p:spPr bwMode="auto">
          <a:xfrm>
            <a:off x="533400" y="5486400"/>
            <a:ext cx="8077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源端口号由源主机动态分配。 通常，它是一个大于</a:t>
            </a:r>
            <a:r>
              <a:rPr lang="en-US" altLang="zh-CN" sz="2400" b="1" dirty="0">
                <a:latin typeface="Times New Roman" pitchFamily="18" charset="0"/>
              </a:rPr>
              <a:t>1023</a:t>
            </a:r>
            <a:r>
              <a:rPr lang="zh-CN" altLang="en-US" sz="2400" b="1" dirty="0">
                <a:latin typeface="Times New Roman" pitchFamily="18" charset="0"/>
              </a:rPr>
              <a:t>的数字。</a:t>
            </a: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250" name="Picture 10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839200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7251" name="Rectangle 1027"/>
          <p:cNvSpPr>
            <a:spLocks noChangeArrowheads="1"/>
          </p:cNvSpPr>
          <p:nvPr/>
        </p:nvSpPr>
        <p:spPr bwMode="auto">
          <a:xfrm>
            <a:off x="0" y="5410200"/>
            <a:ext cx="9144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TCP</a:t>
            </a:r>
            <a:r>
              <a:rPr lang="zh-CN" altLang="en-US" sz="2400" b="1" dirty="0">
                <a:latin typeface="Times New Roman" pitchFamily="18" charset="0"/>
              </a:rPr>
              <a:t>必须使用序列号和确认号</a:t>
            </a:r>
            <a:r>
              <a:rPr lang="zh-Hans" altLang="en-US" sz="2400" b="1" dirty="0">
                <a:latin typeface="Times New Roman" pitchFamily="18" charset="0"/>
              </a:rPr>
              <a:t>来进行</a:t>
            </a:r>
            <a:r>
              <a:rPr lang="zh-CN" altLang="en-US" sz="2400" b="1" dirty="0">
                <a:latin typeface="Times New Roman" pitchFamily="18" charset="0"/>
              </a:rPr>
              <a:t>跟踪，因为在许多情况下，两个连续的</a:t>
            </a:r>
            <a:r>
              <a:rPr lang="en-US" altLang="zh-CN" sz="2400" b="1" dirty="0">
                <a:latin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</a:rPr>
              <a:t>数据包可能不会穿越同一路径，并且无法按顺序到达目的地主机。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7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 Service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4572000"/>
          </a:xfrm>
        </p:spPr>
        <p:txBody>
          <a:bodyPr/>
          <a:lstStyle/>
          <a:p>
            <a:pPr marL="285750" indent="-285750"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TCP</a:t>
            </a:r>
            <a:r>
              <a:rPr lang="zh-CN" altLang="en-US" sz="2400">
                <a:ea typeface="宋体" pitchFamily="2" charset="-122"/>
              </a:rPr>
              <a:t>中解决的问题</a:t>
            </a:r>
            <a:r>
              <a:rPr lang="en-US" altLang="zh-CN" sz="2400">
                <a:ea typeface="宋体" pitchFamily="2" charset="-122"/>
              </a:rPr>
              <a:t>:</a:t>
            </a:r>
            <a:endParaRPr lang="zh-CN" altLang="en-US" sz="2400">
              <a:ea typeface="宋体" pitchFamily="2" charset="-122"/>
            </a:endParaRPr>
          </a:p>
          <a:p>
            <a:pPr marL="685800" lvl="1" indent="-228600">
              <a:lnSpc>
                <a:spcPct val="120000"/>
              </a:lnSpc>
            </a:pPr>
            <a:r>
              <a:rPr lang="zh-CN" altLang="en-US" sz="2400">
                <a:ea typeface="宋体" pitchFamily="2" charset="-122"/>
              </a:rPr>
              <a:t>可靠传输</a:t>
            </a:r>
          </a:p>
          <a:p>
            <a:pPr marL="685800" lvl="1" indent="-228600">
              <a:lnSpc>
                <a:spcPct val="120000"/>
              </a:lnSpc>
            </a:pPr>
            <a:r>
              <a:rPr lang="zh-CN" altLang="en-US" sz="2400">
                <a:ea typeface="宋体" pitchFamily="2" charset="-122"/>
              </a:rPr>
              <a:t>流量控制</a:t>
            </a:r>
            <a:endParaRPr lang="en-US" altLang="zh-CN" sz="2400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滑动窗口协议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拥塞避免</a:t>
            </a:r>
            <a:r>
              <a:rPr lang="en-US" altLang="zh-CN">
                <a:ea typeface="宋体" pitchFamily="2" charset="-122"/>
              </a:rPr>
              <a:t>…</a:t>
            </a:r>
          </a:p>
          <a:p>
            <a:pPr marL="685800" lvl="1" indent="-228600">
              <a:lnSpc>
                <a:spcPct val="120000"/>
              </a:lnSpc>
            </a:pPr>
            <a:r>
              <a:rPr lang="zh-CN" altLang="en-US" sz="2400">
                <a:ea typeface="宋体" pitchFamily="2" charset="-122"/>
              </a:rPr>
              <a:t>连接管理</a:t>
            </a:r>
            <a:endParaRPr lang="en-US" altLang="zh-CN" sz="2400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连接建立</a:t>
            </a:r>
            <a:r>
              <a:rPr lang="en-US" altLang="zh-CN">
                <a:ea typeface="宋体" pitchFamily="2" charset="-122"/>
              </a:rPr>
              <a:t>：</a:t>
            </a:r>
            <a:r>
              <a:rPr lang="zh-CN" altLang="en-US">
                <a:ea typeface="宋体" pitchFamily="2" charset="-122"/>
              </a:rPr>
              <a:t>三次握手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连接释放</a:t>
            </a:r>
            <a:r>
              <a:rPr lang="en-US" altLang="zh-CN">
                <a:ea typeface="宋体" pitchFamily="2" charset="-122"/>
              </a:rPr>
              <a:t>： </a:t>
            </a:r>
            <a:r>
              <a:rPr lang="zh-CN" altLang="en-US">
                <a:ea typeface="宋体" pitchFamily="2" charset="-122"/>
              </a:rPr>
              <a:t>四次挥手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129" y="108159"/>
            <a:ext cx="7793038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 Protocol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057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16322"/>
              </p:ext>
            </p:extLst>
          </p:nvPr>
        </p:nvGraphicFramePr>
        <p:xfrm>
          <a:off x="584448" y="1745875"/>
          <a:ext cx="77724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位图图像" r:id="rId3" imgW="5676900" imgH="3629025" progId="PBrush">
                  <p:embed/>
                </p:oleObj>
              </mc:Choice>
              <mc:Fallback>
                <p:oleObj name="位图图像" r:id="rId3" imgW="5676900" imgH="3629025" progId="PBrush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448" y="1745875"/>
                        <a:ext cx="7772400" cy="4968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799" name="Rectangle 7"/>
          <p:cNvSpPr>
            <a:spLocks noChangeArrowheads="1"/>
          </p:cNvSpPr>
          <p:nvPr/>
        </p:nvSpPr>
        <p:spPr bwMode="auto">
          <a:xfrm>
            <a:off x="5004048" y="1284210"/>
            <a:ext cx="3352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TCP</a:t>
            </a:r>
            <a:r>
              <a:rPr lang="zh-Hans" altLang="en-US" sz="2400" dirty="0"/>
              <a:t>数据段头部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ChangeArrowheads="1"/>
          </p:cNvSpPr>
          <p:nvPr/>
        </p:nvSpPr>
        <p:spPr bwMode="auto">
          <a:xfrm>
            <a:off x="0" y="188640"/>
            <a:ext cx="9144000" cy="64017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TCP</a:t>
            </a:r>
            <a:r>
              <a:rPr lang="zh-Hans" altLang="en-US" sz="2400" b="1" dirty="0">
                <a:latin typeface="Times New Roman" pitchFamily="18" charset="0"/>
              </a:rPr>
              <a:t>段中字段定义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source port </a:t>
            </a:r>
            <a:r>
              <a:rPr lang="en-US" altLang="zh-CN" sz="2400" b="1" dirty="0">
                <a:latin typeface="Times New Roman" pitchFamily="18" charset="0"/>
              </a:rPr>
              <a:t>– </a:t>
            </a:r>
            <a:r>
              <a:rPr lang="zh-Hans" altLang="en-US" sz="2400" b="1" dirty="0">
                <a:latin typeface="Times New Roman" pitchFamily="18" charset="0"/>
              </a:rPr>
              <a:t>源端口号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destination port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目的端口号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sequence number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到达数据的编号，用于确保数据顺序到达</a:t>
            </a:r>
            <a:r>
              <a:rPr lang="en-US" altLang="zh-CN" sz="2400" b="1" dirty="0">
                <a:latin typeface="Times New Roman" pitchFamily="18" charset="0"/>
              </a:rPr>
              <a:t>, 32 bits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acknowledgment number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指定下一个期望的字节</a:t>
            </a:r>
            <a:r>
              <a:rPr lang="en-US" altLang="zh-CN" sz="2400" b="1" dirty="0">
                <a:latin typeface="Times New Roman" pitchFamily="18" charset="0"/>
              </a:rPr>
              <a:t>, 32bits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latin typeface="Times New Roman" pitchFamily="18" charset="0"/>
              </a:rPr>
              <a:t>TCP header length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HLEN)</a:t>
            </a:r>
            <a:r>
              <a:rPr lang="en-US" altLang="zh-CN" sz="2400" b="1" dirty="0">
                <a:latin typeface="Times New Roman" pitchFamily="18" charset="0"/>
              </a:rPr>
              <a:t>– </a:t>
            </a:r>
            <a:r>
              <a:rPr lang="zh-Hans" altLang="en-US" sz="2400" b="1" dirty="0">
                <a:latin typeface="Times New Roman" pitchFamily="18" charset="0"/>
              </a:rPr>
              <a:t>指明</a:t>
            </a:r>
            <a:r>
              <a:rPr lang="en-US" altLang="zh-Hans" sz="2400" b="1" dirty="0">
                <a:latin typeface="Times New Roman" pitchFamily="18" charset="0"/>
              </a:rPr>
              <a:t>TCP</a:t>
            </a:r>
            <a:r>
              <a:rPr lang="zh-Hans" altLang="en-US" sz="2400" b="1" dirty="0">
                <a:latin typeface="Times New Roman" pitchFamily="18" charset="0"/>
              </a:rPr>
              <a:t>头部包含多少个</a:t>
            </a:r>
            <a:r>
              <a:rPr lang="en-US" altLang="zh-Hans" sz="2400" b="1" dirty="0">
                <a:latin typeface="Times New Roman" pitchFamily="18" charset="0"/>
              </a:rPr>
              <a:t>32</a:t>
            </a:r>
            <a:r>
              <a:rPr lang="zh-Hans" altLang="en-US" sz="2400" b="1" dirty="0">
                <a:latin typeface="Times New Roman" pitchFamily="18" charset="0"/>
              </a:rPr>
              <a:t>位的字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reserved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保留的六位域，置为</a:t>
            </a:r>
            <a:r>
              <a:rPr lang="en-US" altLang="zh-Hans" sz="2400" b="1" dirty="0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code bits</a:t>
            </a:r>
            <a:r>
              <a:rPr lang="en-US" altLang="zh-CN" sz="2400" b="1" dirty="0">
                <a:latin typeface="Times New Roman" pitchFamily="18" charset="0"/>
              </a:rPr>
              <a:t> -</a:t>
            </a:r>
            <a:r>
              <a:rPr lang="zh-CN" altLang="en-US" sz="2400" b="1" dirty="0">
                <a:latin typeface="Times New Roman" pitchFamily="18" charset="0"/>
              </a:rPr>
              <a:t>控制功能（例如会话的建立和终止）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u="sng" dirty="0">
                <a:solidFill>
                  <a:srgbClr val="FF0000"/>
                </a:solidFill>
                <a:latin typeface="Times New Roman" pitchFamily="18" charset="0"/>
              </a:rPr>
              <a:t>window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– 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指定从确认的字节算起可以发送多少个字节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checksum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校验和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urgent pointer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指示紧急数据在当前数据段中的位置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option-one option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允许主机指定能接受的最大</a:t>
            </a:r>
            <a:r>
              <a:rPr lang="en-US" altLang="zh-Hans" sz="2400" b="1" dirty="0">
                <a:latin typeface="Times New Roman" pitchFamily="18" charset="0"/>
              </a:rPr>
              <a:t>TCP</a:t>
            </a:r>
            <a:r>
              <a:rPr lang="zh-Hans" altLang="en-US" sz="2400" b="1" dirty="0">
                <a:latin typeface="Times New Roman" pitchFamily="18" charset="0"/>
              </a:rPr>
              <a:t>净荷长度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data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上层协议数据</a:t>
            </a:r>
            <a:r>
              <a:rPr lang="en-US" altLang="zh-CN" sz="2400" b="1" dirty="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80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6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6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6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6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6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68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68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4" grpId="0" build="p" bldLvl="2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04664"/>
            <a:ext cx="7793037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TCP Protocol</a:t>
            </a:r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724400"/>
          </a:xfrm>
        </p:spPr>
        <p:txBody>
          <a:bodyPr/>
          <a:lstStyle/>
          <a:p>
            <a:pPr marL="285750" indent="-285750"/>
            <a:r>
              <a:rPr lang="zh-CN" altLang="en-US" sz="2400">
                <a:ea typeface="宋体" pitchFamily="2" charset="-122"/>
              </a:rPr>
              <a:t>标志字段</a:t>
            </a:r>
            <a:r>
              <a:rPr lang="en-US" altLang="zh-CN" sz="2400">
                <a:ea typeface="宋体" pitchFamily="2" charset="-122"/>
              </a:rPr>
              <a:t>(Flag field):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URG：</a:t>
            </a:r>
            <a:r>
              <a:rPr lang="zh-CN" altLang="en-US" sz="2400">
                <a:ea typeface="宋体" pitchFamily="2" charset="-122"/>
              </a:rPr>
              <a:t>指示报文段里存在着被发送方的上层实体置为</a:t>
            </a:r>
            <a:r>
              <a:rPr lang="en-US" altLang="zh-CN" sz="2400">
                <a:ea typeface="宋体" pitchFamily="2" charset="-122"/>
              </a:rPr>
              <a:t>“</a:t>
            </a:r>
            <a:r>
              <a:rPr lang="zh-CN" altLang="en-US" sz="2400">
                <a:ea typeface="宋体" pitchFamily="2" charset="-122"/>
              </a:rPr>
              <a:t>紧急</a:t>
            </a:r>
            <a:r>
              <a:rPr lang="en-US" altLang="zh-CN" sz="2400">
                <a:ea typeface="宋体" pitchFamily="2" charset="-122"/>
              </a:rPr>
              <a:t>”</a:t>
            </a:r>
            <a:r>
              <a:rPr lang="zh-CN" altLang="en-US" sz="2400">
                <a:ea typeface="宋体" pitchFamily="2" charset="-122"/>
              </a:rPr>
              <a:t>的数据</a:t>
            </a:r>
            <a:endParaRPr lang="en-US" altLang="zh-CN" sz="2400">
              <a:ea typeface="宋体" pitchFamily="2" charset="-122"/>
            </a:endParaRP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ACK：</a:t>
            </a:r>
            <a:r>
              <a:rPr lang="zh-CN" altLang="en-US" sz="2400">
                <a:ea typeface="宋体" pitchFamily="2" charset="-122"/>
              </a:rPr>
              <a:t>指示确认字段的值是否有效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PSH：</a:t>
            </a:r>
            <a:r>
              <a:rPr lang="zh-CN" altLang="en-US" sz="2400">
                <a:ea typeface="宋体" pitchFamily="2" charset="-122"/>
              </a:rPr>
              <a:t>指示接收方应立即将数据交给上层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RST：</a:t>
            </a:r>
            <a:r>
              <a:rPr lang="zh-CN" sz="2400">
                <a:ea typeface="宋体" pitchFamily="2" charset="-122"/>
              </a:rPr>
              <a:t>重置一个已经混乱的连接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SYN：</a:t>
            </a:r>
            <a:r>
              <a:rPr lang="zh-CN" altLang="en-US" sz="2400">
                <a:ea typeface="宋体" pitchFamily="2" charset="-122"/>
              </a:rPr>
              <a:t>用于建立连接的过程</a:t>
            </a:r>
            <a:endParaRPr lang="en-US" altLang="zh-CN" sz="2400">
              <a:ea typeface="宋体" pitchFamily="2" charset="-122"/>
            </a:endParaRP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FIN：</a:t>
            </a:r>
            <a:r>
              <a:rPr lang="zh-CN" altLang="en-US" sz="2400">
                <a:ea typeface="宋体" pitchFamily="2" charset="-122"/>
              </a:rPr>
              <a:t>用于标志连接的释放</a:t>
            </a: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23" y="522923"/>
            <a:ext cx="7793037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 Protocol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383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主机之间通过使用网段（</a:t>
            </a:r>
            <a:r>
              <a:rPr lang="en-US" altLang="zh-CN" sz="2400" dirty="0">
                <a:ea typeface="宋体" pitchFamily="2" charset="-122"/>
              </a:rPr>
              <a:t>TPDU</a:t>
            </a:r>
            <a:r>
              <a:rPr lang="zh-CN" altLang="en-US" sz="2400" dirty="0">
                <a:ea typeface="宋体" pitchFamily="2" charset="-122"/>
              </a:rPr>
              <a:t>）交换数据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Hans" altLang="en-US" sz="2400" dirty="0">
                <a:ea typeface="宋体" pitchFamily="2" charset="-122"/>
              </a:rPr>
              <a:t>每个数据段都包含</a:t>
            </a:r>
            <a:r>
              <a:rPr lang="en-US" altLang="zh-Hans" sz="2400" dirty="0">
                <a:ea typeface="宋体" pitchFamily="2" charset="-122"/>
              </a:rPr>
              <a:t>20bytes</a:t>
            </a:r>
            <a:r>
              <a:rPr lang="zh-Hans" altLang="en-US" sz="2400" dirty="0">
                <a:ea typeface="宋体" pitchFamily="2" charset="-122"/>
              </a:rPr>
              <a:t>的</a:t>
            </a:r>
            <a:r>
              <a:rPr lang="en-US" altLang="zh-Hans" sz="2400" dirty="0">
                <a:ea typeface="宋体" pitchFamily="2" charset="-122"/>
              </a:rPr>
              <a:t>TCP</a:t>
            </a:r>
            <a:r>
              <a:rPr lang="zh-Hans" altLang="en-US" sz="2400" dirty="0">
                <a:ea typeface="宋体" pitchFamily="2" charset="-122"/>
              </a:rPr>
              <a:t>头</a:t>
            </a:r>
            <a:r>
              <a:rPr lang="en-US" altLang="zh-Hans" sz="2400" dirty="0">
                <a:ea typeface="宋体" pitchFamily="2" charset="-122"/>
              </a:rPr>
              <a:t>(</a:t>
            </a:r>
            <a:r>
              <a:rPr lang="zh-Hans" altLang="en-US" sz="2400" dirty="0">
                <a:ea typeface="宋体" pitchFamily="2" charset="-122"/>
              </a:rPr>
              <a:t>不含可选项</a:t>
            </a:r>
            <a:r>
              <a:rPr lang="en-US" altLang="zh-Hans" sz="2400" dirty="0">
                <a:ea typeface="宋体" pitchFamily="2" charset="-122"/>
              </a:rPr>
              <a:t>)</a:t>
            </a:r>
            <a:r>
              <a:rPr lang="zh-Hans" altLang="en-US" sz="2400" dirty="0">
                <a:ea typeface="宋体" pitchFamily="2" charset="-122"/>
              </a:rPr>
              <a:t>和数据部分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Hans" altLang="en-US" sz="2400" dirty="0">
                <a:ea typeface="宋体" pitchFamily="2" charset="-122"/>
              </a:rPr>
              <a:t>数据</a:t>
            </a:r>
            <a:r>
              <a:rPr lang="zh-CN" altLang="en-US" sz="2400" dirty="0">
                <a:ea typeface="宋体" pitchFamily="2" charset="-122"/>
              </a:rPr>
              <a:t>段的大小必须与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数据包匹配，并且还必须满足底层的需求。 例如，以太网的</a:t>
            </a:r>
            <a:r>
              <a:rPr lang="en-US" altLang="zh-CN" sz="2400" dirty="0">
                <a:ea typeface="宋体" pitchFamily="2" charset="-122"/>
              </a:rPr>
              <a:t>MTU</a:t>
            </a:r>
            <a:r>
              <a:rPr lang="zh-CN" altLang="en-US" sz="2400" dirty="0">
                <a:ea typeface="宋体" pitchFamily="2" charset="-122"/>
              </a:rPr>
              <a:t>（最大传输单位）为</a:t>
            </a:r>
            <a:r>
              <a:rPr lang="en-US" altLang="zh-CN" sz="2400" dirty="0">
                <a:ea typeface="宋体" pitchFamily="2" charset="-122"/>
              </a:rPr>
              <a:t>1500</a:t>
            </a:r>
            <a:r>
              <a:rPr lang="zh-CN" altLang="en-US" sz="2400" dirty="0">
                <a:ea typeface="宋体" pitchFamily="2" charset="-122"/>
              </a:rPr>
              <a:t>字节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每个</a:t>
            </a:r>
            <a:r>
              <a:rPr lang="zh-Hans" altLang="en-US" sz="2400" dirty="0">
                <a:ea typeface="宋体" pitchFamily="2" charset="-122"/>
              </a:rPr>
              <a:t>数据段</a:t>
            </a:r>
            <a:r>
              <a:rPr lang="zh-CN" altLang="en-US" sz="2400" dirty="0">
                <a:ea typeface="宋体" pitchFamily="2" charset="-122"/>
              </a:rPr>
              <a:t>都有一个</a:t>
            </a:r>
            <a:r>
              <a:rPr lang="en-US" altLang="zh-CN" sz="2400" dirty="0">
                <a:ea typeface="宋体" pitchFamily="2" charset="-122"/>
              </a:rPr>
              <a:t>32</a:t>
            </a:r>
            <a:r>
              <a:rPr lang="zh-CN" altLang="en-US" sz="2400" dirty="0">
                <a:ea typeface="宋体" pitchFamily="2" charset="-122"/>
              </a:rPr>
              <a:t>位的序列号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CN" altLang="en-US" sz="2400" dirty="0">
                <a:ea typeface="宋体" pitchFamily="2" charset="-122"/>
              </a:rPr>
              <a:t>使用滑动窗口协议来控制数据流。 在协议中，</a:t>
            </a:r>
            <a:r>
              <a:rPr lang="en-US" altLang="zh-CN" sz="2400" dirty="0">
                <a:ea typeface="宋体" pitchFamily="2" charset="-122"/>
              </a:rPr>
              <a:t>ACK</a:t>
            </a:r>
            <a:r>
              <a:rPr lang="zh-CN" altLang="en-US" sz="2400" dirty="0">
                <a:ea typeface="宋体" pitchFamily="2" charset="-122"/>
              </a:rPr>
              <a:t>段的序号就是</a:t>
            </a:r>
            <a:r>
              <a:rPr lang="zh-Hans" altLang="en-US" sz="2400" dirty="0">
                <a:ea typeface="宋体" pitchFamily="2" charset="-122"/>
              </a:rPr>
              <a:t>下一个</a:t>
            </a:r>
            <a:r>
              <a:rPr lang="zh-CN" altLang="en-US" sz="2400" dirty="0">
                <a:ea typeface="宋体" pitchFamily="2" charset="-122"/>
              </a:rPr>
              <a:t>应该接收的序号</a:t>
            </a: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69240"/>
            <a:ext cx="8305800" cy="620713"/>
          </a:xfrm>
        </p:spPr>
        <p:txBody>
          <a:bodyPr/>
          <a:lstStyle/>
          <a:p>
            <a:pPr algn="ctr"/>
            <a:r>
              <a:rPr lang="en-US" altLang="zh-CN" sz="3600" dirty="0">
                <a:ea typeface="宋体" pitchFamily="2" charset="-122"/>
              </a:rPr>
              <a:t>TCP </a:t>
            </a:r>
            <a:r>
              <a:rPr lang="zh-CN" altLang="en-US" sz="3600" dirty="0">
                <a:ea typeface="宋体" pitchFamily="2" charset="-122"/>
              </a:rPr>
              <a:t>连接管理</a:t>
            </a:r>
            <a:r>
              <a:rPr lang="en-US" altLang="zh-CN" sz="3600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07504" y="1045210"/>
            <a:ext cx="4610100" cy="5509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sender和receiver在传输数据前需要建立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连接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初始化TCP变量</a:t>
            </a: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Seq.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#</a:t>
            </a:r>
            <a:endParaRPr lang="en-US" altLang="zh-CN" dirty="0"/>
          </a:p>
          <a:p>
            <a:pPr lvl="1">
              <a:lnSpc>
                <a:spcPct val="150000"/>
              </a:lnSpc>
              <a:tabLst>
                <a:tab pos="127000" algn="l"/>
                <a:tab pos="3937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Buffer和流量控制信息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Client：连接发起者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clientSocket 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new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Socket("hostname","port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number");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Server: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等待客户连接请求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1270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connectionSocket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welcomeSocket.accept();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004048" y="1045210"/>
            <a:ext cx="4045979" cy="57092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304800" algn="l"/>
                <a:tab pos="406400" algn="l"/>
              </a:tabLst>
            </a:pPr>
            <a:r>
              <a:rPr lang="zh-Hans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三次握手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2400" dirty="0"/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客户端主机发送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</a:t>
            </a: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给服务器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指定初始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不包含数据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endParaRPr lang="en-US" altLang="zh-CN" sz="2800" dirty="0"/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服务器主机接收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回复</a:t>
            </a:r>
            <a:endParaRPr lang="en-US" altLang="zh-Hans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SYNACK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服务器分配缓存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指定服务器的初始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seq.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客户端接收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SYNACK,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 回复</a:t>
            </a:r>
            <a:endParaRPr lang="en-US" altLang="zh-Hans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，其中可能包含传输数据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493" y="159068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</a:t>
            </a:r>
            <a:r>
              <a:rPr lang="zh-CN" altLang="en-US" sz="3600">
                <a:ea typeface="宋体" pitchFamily="2" charset="-122"/>
              </a:rPr>
              <a:t>连接管理：建立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193088" cy="4114800"/>
          </a:xfrm>
        </p:spPr>
        <p:txBody>
          <a:bodyPr/>
          <a:lstStyle/>
          <a:p>
            <a:pPr marL="285750" indent="-285750"/>
            <a:r>
              <a:rPr lang="zh-Hans" altLang="en-US" sz="2800" dirty="0">
                <a:ea typeface="宋体" pitchFamily="2" charset="-122"/>
              </a:rPr>
              <a:t>建立连接</a:t>
            </a:r>
            <a:r>
              <a:rPr lang="en-US" altLang="zh-CN" sz="2800" dirty="0">
                <a:ea typeface="宋体" pitchFamily="2" charset="-122"/>
              </a:rPr>
              <a:t>: </a:t>
            </a:r>
            <a:r>
              <a:rPr lang="zh-Hans" altLang="en-US" sz="2800" dirty="0">
                <a:ea typeface="宋体" pitchFamily="2" charset="-122"/>
              </a:rPr>
              <a:t>三次握手</a:t>
            </a:r>
            <a:endParaRPr lang="en-US" altLang="zh-CN" sz="2800" dirty="0">
              <a:ea typeface="宋体" pitchFamily="2" charset="-122"/>
            </a:endParaRPr>
          </a:p>
          <a:p>
            <a:pPr marL="685800" lvl="1" indent="-228600"/>
            <a:r>
              <a:rPr lang="zh-Hans" altLang="en-US" dirty="0">
                <a:ea typeface="宋体" pitchFamily="2" charset="-122"/>
              </a:rPr>
              <a:t>服务器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Hans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LISTEN</a:t>
            </a:r>
            <a:r>
              <a:rPr lang="zh-Hans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ACCEPT</a:t>
            </a:r>
            <a:r>
              <a:rPr lang="zh-Hans" altLang="en-US" dirty="0">
                <a:ea typeface="宋体" pitchFamily="2" charset="-122"/>
              </a:rPr>
              <a:t>原语</a:t>
            </a:r>
            <a:r>
              <a:rPr lang="en-US" altLang="zh-CN" dirty="0">
                <a:ea typeface="宋体" pitchFamily="2" charset="-122"/>
              </a:rPr>
              <a:t>，</a:t>
            </a:r>
            <a:r>
              <a:rPr lang="zh-Hans" altLang="en-US" dirty="0">
                <a:ea typeface="宋体" pitchFamily="2" charset="-122"/>
              </a:rPr>
              <a:t>并开启监听，等待一个连接请求</a:t>
            </a:r>
            <a:endParaRPr lang="en-US" altLang="zh-CN" dirty="0">
              <a:ea typeface="宋体" pitchFamily="2" charset="-122"/>
            </a:endParaRPr>
          </a:p>
          <a:p>
            <a:pPr marL="685800" lvl="1" indent="-228600"/>
            <a:r>
              <a:rPr lang="zh-Hans" altLang="en-US" dirty="0">
                <a:ea typeface="宋体" pitchFamily="2" charset="-122"/>
              </a:rPr>
              <a:t>客户端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Hans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CONNECT</a:t>
            </a:r>
            <a:r>
              <a:rPr lang="zh-Hans" altLang="en-US" dirty="0">
                <a:ea typeface="宋体" pitchFamily="2" charset="-122"/>
              </a:rPr>
              <a:t>原语</a:t>
            </a:r>
            <a:r>
              <a:rPr lang="zh-CN" altLang="en-US" dirty="0">
                <a:ea typeface="宋体" pitchFamily="2" charset="-122"/>
              </a:rPr>
              <a:t>, </a:t>
            </a:r>
            <a:r>
              <a:rPr lang="zh-Hans" altLang="en-US" dirty="0">
                <a:ea typeface="宋体" pitchFamily="2" charset="-122"/>
              </a:rPr>
              <a:t>生成一个</a:t>
            </a:r>
            <a:r>
              <a:rPr lang="en-US" altLang="zh-CN" dirty="0">
                <a:ea typeface="宋体" pitchFamily="2" charset="-122"/>
              </a:rPr>
              <a:t>TCP segment</a:t>
            </a:r>
            <a:r>
              <a:rPr lang="zh-Hans" altLang="en-US" dirty="0">
                <a:ea typeface="宋体" pitchFamily="2" charset="-122"/>
              </a:rPr>
              <a:t>发出连接请求，其中</a:t>
            </a:r>
            <a:r>
              <a:rPr lang="en-US" altLang="zh-CN" dirty="0">
                <a:ea typeface="宋体" pitchFamily="2" charset="-122"/>
              </a:rPr>
              <a:t>SYN</a:t>
            </a:r>
            <a:r>
              <a:rPr lang="zh-CN" altLang="en-US" dirty="0">
                <a:ea typeface="宋体" pitchFamily="2" charset="-122"/>
              </a:rPr>
              <a:t>=1 </a:t>
            </a:r>
            <a:r>
              <a:rPr lang="en-US" altLang="zh-CN" dirty="0">
                <a:ea typeface="宋体" pitchFamily="2" charset="-122"/>
              </a:rPr>
              <a:t>and ACK</a:t>
            </a:r>
            <a:r>
              <a:rPr lang="zh-CN" altLang="en-US" dirty="0">
                <a:ea typeface="宋体" pitchFamily="2" charset="-122"/>
              </a:rPr>
              <a:t>=0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Hans" altLang="en-US" b="1" i="1" u="sng" dirty="0">
                <a:solidFill>
                  <a:schemeClr val="tx2"/>
                </a:solidFill>
                <a:ea typeface="宋体" pitchFamily="2" charset="-122"/>
              </a:rPr>
              <a:t>第一次握手</a:t>
            </a:r>
            <a:endParaRPr lang="en-US" altLang="zh-CN" b="1" i="1" u="sng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108" y="175578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  <a:sym typeface="+mn-ea"/>
              </a:rPr>
              <a:t>TCP</a:t>
            </a:r>
            <a:r>
              <a:rPr lang="zh-CN" altLang="en-US" sz="3600">
                <a:ea typeface="宋体" pitchFamily="2" charset="-122"/>
                <a:sym typeface="+mn-ea"/>
              </a:rPr>
              <a:t>连接管理：建立</a:t>
            </a:r>
            <a:endParaRPr lang="zh-CN" altLang="en-US" sz="3600">
              <a:ea typeface="宋体" pitchFamily="2" charset="-122"/>
            </a:endParaRP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75252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服务器接收</a:t>
            </a:r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Hans" altLang="en-US" sz="2400" dirty="0">
                <a:ea typeface="宋体" pitchFamily="2" charset="-122"/>
              </a:rPr>
              <a:t>数据段</a:t>
            </a:r>
            <a:r>
              <a:rPr lang="zh-CN" altLang="en-US" sz="2400" dirty="0">
                <a:ea typeface="宋体" pitchFamily="2" charset="-122"/>
              </a:rPr>
              <a:t>，并检查是否有进程在监视</a:t>
            </a:r>
            <a:r>
              <a:rPr lang="zh-Hans" altLang="en-US" sz="2400" dirty="0">
                <a:ea typeface="宋体" pitchFamily="2" charset="-122"/>
              </a:rPr>
              <a:t>请求</a:t>
            </a:r>
            <a:r>
              <a:rPr lang="zh-CN" altLang="en-US" sz="2400" dirty="0">
                <a:ea typeface="宋体" pitchFamily="2" charset="-122"/>
              </a:rPr>
              <a:t>的端口。</a:t>
            </a:r>
            <a:endParaRPr lang="en-US" altLang="zh-CN" sz="2400" dirty="0"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</a:rPr>
              <a:t>如果没有进程正在监视端口，</a:t>
            </a:r>
            <a:r>
              <a:rPr lang="zh-Hans" altLang="en-US" dirty="0">
                <a:ea typeface="宋体" pitchFamily="2" charset="-122"/>
              </a:rPr>
              <a:t>送回一个设置了</a:t>
            </a:r>
            <a:r>
              <a:rPr lang="en-US" altLang="zh-CN" dirty="0">
                <a:ea typeface="宋体" pitchFamily="2" charset="-122"/>
              </a:rPr>
              <a:t>RST</a:t>
            </a:r>
            <a:r>
              <a:rPr lang="zh-Hans" altLang="en-US" dirty="0">
                <a:ea typeface="宋体" pitchFamily="2" charset="-122"/>
              </a:rPr>
              <a:t>位的应答，以拒绝客户的连接请求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</a:rPr>
              <a:t>如果有任何服务进程在监视端口，则该进程可以决定拒绝还是接受连接请求</a:t>
            </a:r>
            <a:endParaRPr lang="en-US" altLang="zh-CN" dirty="0">
              <a:ea typeface="宋体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Hans" altLang="en-US" dirty="0">
                <a:ea typeface="宋体" pitchFamily="2" charset="-122"/>
              </a:rPr>
              <a:t>如果接受的话，则送回一个确认数据段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zh-Hans" altLang="en-US" b="1" i="1" u="sng" dirty="0">
                <a:solidFill>
                  <a:schemeClr val="tx2"/>
                </a:solidFill>
                <a:ea typeface="宋体" pitchFamily="2" charset="-122"/>
              </a:rPr>
              <a:t>第二次握手</a:t>
            </a:r>
            <a:r>
              <a:rPr lang="en-US" altLang="zh-CN" dirty="0">
                <a:ea typeface="宋体" pitchFamily="2" charset="-122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收到确认后，客户端将发送一个</a:t>
            </a:r>
            <a:r>
              <a:rPr lang="en-US" altLang="zh-CN" sz="2400" dirty="0">
                <a:ea typeface="宋体" pitchFamily="2" charset="-122"/>
              </a:rPr>
              <a:t>SYN = 0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>
                <a:ea typeface="宋体" pitchFamily="2" charset="-122"/>
              </a:rPr>
              <a:t>ACK = 1</a:t>
            </a:r>
            <a:r>
              <a:rPr lang="zh-CN" altLang="en-US" sz="2400" dirty="0">
                <a:ea typeface="宋体" pitchFamily="2" charset="-122"/>
              </a:rPr>
              <a:t>的</a:t>
            </a:r>
            <a:r>
              <a:rPr lang="zh-Hans" altLang="en-US" sz="2400" dirty="0">
                <a:ea typeface="宋体" pitchFamily="2" charset="-122"/>
              </a:rPr>
              <a:t>数据</a:t>
            </a:r>
            <a:r>
              <a:rPr lang="zh-CN" altLang="en-US" sz="2400" dirty="0">
                <a:ea typeface="宋体" pitchFamily="2" charset="-122"/>
              </a:rPr>
              <a:t>段以确认连接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Hans" altLang="en-US" sz="2400" b="1" i="1" u="sng" dirty="0">
                <a:solidFill>
                  <a:schemeClr val="tx2"/>
                </a:solidFill>
                <a:ea typeface="宋体" pitchFamily="2" charset="-122"/>
              </a:rPr>
              <a:t>第三次握手</a:t>
            </a:r>
            <a:r>
              <a:rPr lang="en-US" altLang="zh-CN" sz="2400" dirty="0">
                <a:ea typeface="宋体" pitchFamily="2" charset="-122"/>
              </a:rPr>
              <a:t>) 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5323" y="510858"/>
            <a:ext cx="7793037" cy="1143000"/>
          </a:xfrm>
        </p:spPr>
        <p:txBody>
          <a:bodyPr/>
          <a:lstStyle/>
          <a:p>
            <a:pPr algn="ctr">
              <a:lnSpc>
                <a:spcPct val="40000"/>
              </a:lnSpc>
            </a:pPr>
            <a:r>
              <a:rPr lang="zh-CN" altLang="en-US" sz="4000">
                <a:latin typeface="Times New Roman" pitchFamily="18" charset="0"/>
                <a:ea typeface="宋体" pitchFamily="2" charset="-122"/>
              </a:rPr>
              <a:t>传输层</a:t>
            </a:r>
          </a:p>
        </p:txBody>
      </p:sp>
      <p:sp>
        <p:nvSpPr>
          <p:cNvPr id="1082371" name="Rectangle 3"/>
          <p:cNvSpPr>
            <a:spLocks noChangeArrowheads="1"/>
          </p:cNvSpPr>
          <p:nvPr/>
        </p:nvSpPr>
        <p:spPr bwMode="auto">
          <a:xfrm>
            <a:off x="838200" y="1981200"/>
            <a:ext cx="7941310" cy="2544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传输层概述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TCP</a:t>
            </a:r>
            <a:r>
              <a:rPr lang="zh-CN" altLang="en-US" sz="2800">
                <a:latin typeface="Times New Roman" pitchFamily="18" charset="0"/>
              </a:rPr>
              <a:t>协议</a:t>
            </a:r>
            <a:r>
              <a:rPr lang="en-US" altLang="zh-CN" sz="2800">
                <a:latin typeface="Times New Roman" pitchFamily="18" charset="0"/>
              </a:rPr>
              <a:t> (Transmission Control Protocol)</a:t>
            </a:r>
            <a:endParaRPr lang="en-US" altLang="zh-CN" sz="3200" b="1"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UDP</a:t>
            </a:r>
            <a:r>
              <a:rPr lang="zh-CN" altLang="en-US" sz="2800">
                <a:latin typeface="Times New Roman" pitchFamily="18" charset="0"/>
              </a:rPr>
              <a:t>协议</a:t>
            </a:r>
            <a:r>
              <a:rPr lang="en-US" altLang="zh-CN" sz="2800">
                <a:latin typeface="Times New Roman" pitchFamily="18" charset="0"/>
              </a:rPr>
              <a:t>(User Datagram Protocol)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1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228600" y="5334000"/>
            <a:ext cx="8610600" cy="11439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zh-Hans" altLang="en-US" b="1" u="sng" dirty="0">
                <a:latin typeface="Times New Roman" pitchFamily="18" charset="0"/>
              </a:rPr>
              <a:t>三次握手</a:t>
            </a:r>
            <a:r>
              <a:rPr lang="en-US" altLang="zh-CN" b="1" i="1" u="sng" dirty="0">
                <a:latin typeface="Times New Roman" pitchFamily="18" charset="0"/>
              </a:rPr>
              <a:t>/</a:t>
            </a:r>
            <a:r>
              <a:rPr lang="zh-CN" altLang="en-US" b="1" i="1" u="sng" dirty="0">
                <a:latin typeface="Times New Roman" pitchFamily="18" charset="0"/>
              </a:rPr>
              <a:t>打开连接序列在传输的数据到达两端之前同步两端的连接</a:t>
            </a:r>
            <a:endParaRPr lang="en-US" altLang="zh-CN" b="1" i="1" u="sng" dirty="0">
              <a:latin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如果两个主机中的每个主机都希望与另一个主机建立连接，则只会建立一个连接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37" y="116632"/>
            <a:ext cx="7793037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TCP: Data Transfer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093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682" name="Object 2"/>
          <p:cNvGraphicFramePr>
            <a:graphicFrameLocks noChangeAspect="1"/>
          </p:cNvGraphicFramePr>
          <p:nvPr/>
        </p:nvGraphicFramePr>
        <p:xfrm>
          <a:off x="5099050" y="1905000"/>
          <a:ext cx="4044950" cy="41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位图图像" r:id="rId4" imgW="3686175" imgH="3943350" progId="PBrush">
                  <p:embed/>
                </p:oleObj>
              </mc:Choice>
              <mc:Fallback>
                <p:oleObj name="位图图像" r:id="rId4" imgW="3686175" imgH="3943350" progId="PBrush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9050" y="1905000"/>
                        <a:ext cx="4044950" cy="4182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683" name="Rectangle 3"/>
          <p:cNvSpPr>
            <a:spLocks noChangeArrowheads="1"/>
          </p:cNvSpPr>
          <p:nvPr/>
        </p:nvSpPr>
        <p:spPr bwMode="auto">
          <a:xfrm>
            <a:off x="0" y="1556792"/>
            <a:ext cx="5234940" cy="36027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i="1" u="sng" dirty="0">
                <a:solidFill>
                  <a:srgbClr val="FF0000"/>
                </a:solidFill>
                <a:latin typeface="Times New Roman" pitchFamily="18" charset="0"/>
              </a:rPr>
              <a:t>窗口大小</a:t>
            </a:r>
            <a:r>
              <a:rPr lang="en-US" altLang="zh-Hans" sz="2400" i="1" u="sng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zh-Hans" altLang="en-US" sz="2400" b="1" dirty="0">
                <a:latin typeface="Times New Roman" pitchFamily="18" charset="0"/>
              </a:rPr>
              <a:t>指定从确认的字节算起可以发送多少个字节。</a:t>
            </a:r>
            <a:endParaRPr lang="en-US" altLang="zh-CN" sz="2400" b="1" dirty="0">
              <a:latin typeface="Times New Roman" pitchFamily="18" charset="0"/>
            </a:endParaRPr>
          </a:p>
          <a:p>
            <a:pPr lvl="1"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窗口大小（字节）越大，可以传输的数据量越大。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zh-CN" sz="2400" i="1" u="sng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i="1" u="sng" dirty="0">
                <a:solidFill>
                  <a:srgbClr val="FF0000"/>
                </a:solidFill>
                <a:latin typeface="Times New Roman" pitchFamily="18" charset="0"/>
              </a:rPr>
              <a:t>滑动窗口：</a:t>
            </a:r>
            <a:r>
              <a:rPr lang="zh-CN" altLang="en-US" sz="2400" dirty="0">
                <a:latin typeface="Times New Roman" pitchFamily="18" charset="0"/>
              </a:rPr>
              <a:t>指在</a:t>
            </a:r>
            <a:r>
              <a:rPr lang="en-US" altLang="zh-CN" sz="2400" dirty="0">
                <a:latin typeface="Times New Roman" pitchFamily="18" charset="0"/>
              </a:rPr>
              <a:t>TCP</a:t>
            </a:r>
            <a:r>
              <a:rPr lang="zh-CN" altLang="en-US" sz="2400" dirty="0">
                <a:latin typeface="Times New Roman" pitchFamily="18" charset="0"/>
              </a:rPr>
              <a:t>会话期间</a:t>
            </a:r>
            <a:r>
              <a:rPr lang="zh-Hans" altLang="en-US" sz="2400" dirty="0">
                <a:latin typeface="Times New Roman" pitchFamily="18" charset="0"/>
              </a:rPr>
              <a:t>会话两端</a:t>
            </a:r>
            <a:r>
              <a:rPr lang="zh-CN" altLang="en-US" sz="2400" dirty="0">
                <a:latin typeface="Times New Roman" pitchFamily="18" charset="0"/>
              </a:rPr>
              <a:t>动态协商窗口大小。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0956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75323" y="93663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TCP: </a:t>
            </a:r>
            <a:r>
              <a:rPr lang="zh-CN" altLang="en-US" sz="3600">
                <a:ea typeface="宋体" pitchFamily="2" charset="-122"/>
              </a:rPr>
              <a:t>数据传输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42023" y="233363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TCP: </a:t>
            </a:r>
            <a:r>
              <a:rPr lang="zh-CN" altLang="en-US" sz="3600">
                <a:ea typeface="宋体" pitchFamily="2" charset="-122"/>
              </a:rPr>
              <a:t>连接释放</a:t>
            </a:r>
            <a:endParaRPr lang="en-US" altLang="zh-CN" sz="3600">
              <a:ea typeface="宋体" pitchFamily="2" charset="-122"/>
            </a:endParaRP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71600"/>
            <a:ext cx="8305800" cy="1938655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释放连接的两种方式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不对称方式</a:t>
            </a:r>
            <a:r>
              <a:rPr lang="en-US" altLang="zh-CN" sz="2000" dirty="0">
                <a:ea typeface="宋体" pitchFamily="2" charset="-122"/>
              </a:rPr>
              <a:t>：</a:t>
            </a:r>
            <a:r>
              <a:rPr lang="zh-CN" altLang="en-US" sz="2000" dirty="0">
                <a:ea typeface="宋体" pitchFamily="2" charset="-122"/>
              </a:rPr>
              <a:t>若一方释放了连接，则连接被释放</a:t>
            </a:r>
            <a:endParaRPr lang="en-US" altLang="zh-CN" sz="2000" dirty="0">
              <a:ea typeface="宋体" pitchFamily="2" charset="-122"/>
            </a:endParaRPr>
          </a:p>
          <a:p>
            <a:pPr lvl="2"/>
            <a:r>
              <a:rPr lang="zh-CN" altLang="en-US" sz="2000" dirty="0">
                <a:ea typeface="宋体" pitchFamily="2" charset="-122"/>
              </a:rPr>
              <a:t>应用方式简单，但是对数据不安全</a:t>
            </a:r>
          </a:p>
          <a:p>
            <a:pPr lvl="2"/>
            <a:r>
              <a:rPr lang="zh-CN" altLang="en-US" sz="2000" dirty="0">
                <a:ea typeface="宋体" pitchFamily="2" charset="-122"/>
              </a:rPr>
              <a:t>对于</a:t>
            </a:r>
            <a:r>
              <a:rPr lang="en-US" altLang="zh-CN" sz="2000" dirty="0">
                <a:ea typeface="宋体" pitchFamily="2" charset="-122"/>
              </a:rPr>
              <a:t>TCP</a:t>
            </a:r>
            <a:r>
              <a:rPr lang="zh-CN" altLang="en-US" sz="2000" dirty="0">
                <a:ea typeface="宋体" pitchFamily="2" charset="-122"/>
              </a:rPr>
              <a:t>并非最好选择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	</a:t>
            </a:r>
          </a:p>
        </p:txBody>
      </p:sp>
      <p:pic>
        <p:nvPicPr>
          <p:cNvPr id="1085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3429000"/>
            <a:ext cx="44958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89535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</a:t>
            </a:r>
            <a:r>
              <a:rPr lang="zh-CN" altLang="en-US" sz="3600">
                <a:ea typeface="宋体" pitchFamily="2" charset="-122"/>
              </a:rPr>
              <a:t>连接管理：关闭</a:t>
            </a:r>
            <a:endParaRPr lang="en-US" altLang="zh-CN" sz="3600">
              <a:ea typeface="宋体" pitchFamily="2" charset="-122"/>
            </a:endParaRP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1505" y="1196975"/>
            <a:ext cx="3762375" cy="4721860"/>
          </a:xfrm>
        </p:spPr>
        <p:txBody>
          <a:bodyPr/>
          <a:lstStyle/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关闭连接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: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client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closes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socket: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clientSocket.close();</a:t>
            </a:r>
            <a:endParaRPr lang="en-US" altLang="zh-CN" u="sng" dirty="0">
              <a:solidFill>
                <a:srgbClr val="FF0000"/>
              </a:solidFill>
              <a:ea typeface="宋体" pitchFamily="2" charset="-122"/>
            </a:endParaRPr>
          </a:p>
          <a:p>
            <a:pPr algn="just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1: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Hans" altLang="en-US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客户端</a:t>
            </a:r>
            <a:r>
              <a:rPr lang="en-US" altLang="zh-CN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向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服务器</a:t>
            </a:r>
            <a:r>
              <a:rPr lang="en-US" altLang="zh-CN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发送TCP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FIN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控制segment</a:t>
            </a:r>
          </a:p>
          <a:p>
            <a:pPr algn="just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2: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Hans" altLang="en-US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服务器</a:t>
            </a:r>
            <a:r>
              <a:rPr lang="en-US" altLang="zh-CN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收到FIN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回复ACK.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关闭连接,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发送FIN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u="sng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1129476" name="Group 4"/>
          <p:cNvGrpSpPr/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1129477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478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Clip" r:id="rId3" imgW="18192750" imgH="15087600" progId="">
                    <p:embed/>
                  </p:oleObj>
                </mc:Choice>
                <mc:Fallback>
                  <p:oleObj name="Clip" r:id="rId3" imgW="18192750" imgH="15087600" progId="">
                    <p:embed/>
                    <p:pic>
                      <p:nvPicPr>
                        <p:cNvPr id="0" name="图片 40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79" name="Text Box 7"/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client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80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FIN</a:t>
              </a:r>
              <a:endParaRPr lang="en-US" altLang="zh-CN" sz="1000">
                <a:latin typeface="Times New Roman" pitchFamily="18" charset="0"/>
              </a:endParaRPr>
            </a:p>
          </p:txBody>
        </p:sp>
        <p:graphicFrame>
          <p:nvGraphicFramePr>
            <p:cNvPr id="1129481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name="Clip" r:id="rId5" imgW="18192750" imgH="15087600" progId="">
                    <p:embed/>
                  </p:oleObj>
                </mc:Choice>
                <mc:Fallback>
                  <p:oleObj name="Clip" r:id="rId5" imgW="18192750" imgH="15087600" progId="">
                    <p:embed/>
                    <p:pic>
                      <p:nvPicPr>
                        <p:cNvPr id="0" name="图片 40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82" name="Text Box 10"/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server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83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4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5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6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7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88" name="Text Box 16"/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</a:t>
              </a:r>
            </a:p>
          </p:txBody>
        </p:sp>
        <p:sp>
          <p:nvSpPr>
            <p:cNvPr id="1129489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0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FIN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91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2" name="Text Box 20"/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close</a:t>
              </a:r>
            </a:p>
          </p:txBody>
        </p:sp>
        <p:sp>
          <p:nvSpPr>
            <p:cNvPr id="1129493" name="Text Box 21"/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close</a:t>
              </a:r>
            </a:p>
          </p:txBody>
        </p:sp>
        <p:sp>
          <p:nvSpPr>
            <p:cNvPr id="1129494" name="Text Box 22"/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closed</a:t>
              </a:r>
            </a:p>
          </p:txBody>
        </p:sp>
        <p:sp>
          <p:nvSpPr>
            <p:cNvPr id="1129495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6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7" name="Text Box 25"/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timed wait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</a:t>
            </a:r>
            <a:r>
              <a:rPr lang="zh-CN" altLang="en-US" sz="3600">
                <a:ea typeface="宋体" pitchFamily="2" charset="-122"/>
              </a:rPr>
              <a:t>连接管理：关闭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1505" y="1412875"/>
            <a:ext cx="3762375" cy="3462020"/>
          </a:xfrm>
        </p:spPr>
        <p:txBody>
          <a:bodyPr/>
          <a:lstStyle/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 3: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Hans" altLang="en-US" sz="2400" dirty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客户端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收到FIN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回复ACK.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lvl="1">
              <a:spcBef>
                <a:spcPct val="600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进入“等待”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–如果收到FIN，会重新发送ACK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 4: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Hans" altLang="en-US" sz="24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服务器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收到ACK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连接关闭.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130500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0501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Clip" r:id="rId3" imgW="18192750" imgH="15087600" progId="">
                  <p:embed/>
                </p:oleObj>
              </mc:Choice>
              <mc:Fallback>
                <p:oleObj name="Clip" r:id="rId3" imgW="18192750" imgH="15087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8400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02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client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FIN</a:t>
            </a:r>
            <a:endParaRPr lang="en-US" altLang="zh-CN" sz="1000">
              <a:latin typeface="Times New Roman" pitchFamily="18" charset="0"/>
            </a:endParaRPr>
          </a:p>
        </p:txBody>
      </p:sp>
      <p:graphicFrame>
        <p:nvGraphicFramePr>
          <p:cNvPr id="1130504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Clip" r:id="rId5" imgW="18192750" imgH="15087600" progId="">
                  <p:embed/>
                </p:oleObj>
              </mc:Choice>
              <mc:Fallback>
                <p:oleObj name="Clip" r:id="rId5" imgW="18192750" imgH="15087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875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05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server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06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07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08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09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0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11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</a:t>
            </a:r>
          </a:p>
        </p:txBody>
      </p:sp>
      <p:sp>
        <p:nvSpPr>
          <p:cNvPr id="1130512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3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FIN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14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5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closing</a:t>
            </a:r>
          </a:p>
        </p:txBody>
      </p:sp>
      <p:sp>
        <p:nvSpPr>
          <p:cNvPr id="1130516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closing</a:t>
            </a:r>
          </a:p>
        </p:txBody>
      </p:sp>
      <p:sp>
        <p:nvSpPr>
          <p:cNvPr id="1130517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closed</a:t>
            </a:r>
          </a:p>
        </p:txBody>
      </p:sp>
      <p:sp>
        <p:nvSpPr>
          <p:cNvPr id="1130518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9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0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timed wait</a:t>
            </a:r>
          </a:p>
        </p:txBody>
      </p:sp>
      <p:sp>
        <p:nvSpPr>
          <p:cNvPr id="1130521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closed</a:t>
            </a: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3350"/>
            <a:ext cx="7772400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连接管理</a:t>
            </a:r>
          </a:p>
        </p:txBody>
      </p:sp>
      <p:pic>
        <p:nvPicPr>
          <p:cNvPr id="1131523" name="Picture 3" descr="transCl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" y="1370648"/>
            <a:ext cx="4848225" cy="2605087"/>
          </a:xfrm>
          <a:prstGeom prst="rect">
            <a:avLst/>
          </a:prstGeom>
          <a:noFill/>
        </p:spPr>
      </p:pic>
      <p:pic>
        <p:nvPicPr>
          <p:cNvPr id="1131524" name="Picture 4" descr="transServ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975418"/>
            <a:ext cx="4702175" cy="2794000"/>
          </a:xfrm>
          <a:prstGeom prst="rect">
            <a:avLst/>
          </a:prstGeom>
          <a:noFill/>
        </p:spPr>
      </p:pic>
      <p:sp>
        <p:nvSpPr>
          <p:cNvPr id="1131525" name="Text Box 5"/>
          <p:cNvSpPr txBox="1">
            <a:spLocks noChangeArrowheads="1"/>
          </p:cNvSpPr>
          <p:nvPr/>
        </p:nvSpPr>
        <p:spPr bwMode="auto">
          <a:xfrm>
            <a:off x="494983" y="4111308"/>
            <a:ext cx="2185214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客户端</a:t>
            </a: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经历的</a:t>
            </a:r>
            <a:r>
              <a:rPr lang="en-US" altLang="zh-Hans" dirty="0">
                <a:latin typeface="Comic Sans MS" pitchFamily="66" charset="0"/>
              </a:rPr>
              <a:t/>
            </a:r>
            <a:br>
              <a:rPr lang="en-US" altLang="zh-Hans" dirty="0">
                <a:latin typeface="Comic Sans MS" pitchFamily="66" charset="0"/>
              </a:rPr>
            </a:b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状态序列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1131526" name="Text Box 6"/>
          <p:cNvSpPr txBox="1">
            <a:spLocks noChangeArrowheads="1"/>
          </p:cNvSpPr>
          <p:nvPr/>
        </p:nvSpPr>
        <p:spPr bwMode="auto">
          <a:xfrm>
            <a:off x="6778308" y="3000693"/>
            <a:ext cx="2185214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服务器</a:t>
            </a: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经历的</a:t>
            </a:r>
            <a:endParaRPr lang="en-US" altLang="zh-Hans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状态序列</a:t>
            </a:r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29577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CN" altLang="en-US" dirty="0">
                <a:ea typeface="宋体" pitchFamily="2" charset="-122"/>
              </a:rPr>
              <a:t>流量控制</a:t>
            </a:r>
          </a:p>
        </p:txBody>
      </p:sp>
      <p:sp>
        <p:nvSpPr>
          <p:cNvPr id="6" name="Freeform 3"/>
          <p:cNvSpPr/>
          <p:nvPr/>
        </p:nvSpPr>
        <p:spPr>
          <a:xfrm>
            <a:off x="5234547" y="1725805"/>
            <a:ext cx="3206496" cy="1252728"/>
          </a:xfrm>
          <a:custGeom>
            <a:avLst/>
            <a:gdLst>
              <a:gd name="connsiteX0" fmla="*/ 0 w 3206496"/>
              <a:gd name="connsiteY0" fmla="*/ 0 h 1252728"/>
              <a:gd name="connsiteX1" fmla="*/ 3206496 w 3206496"/>
              <a:gd name="connsiteY1" fmla="*/ 0 h 1252728"/>
              <a:gd name="connsiteX2" fmla="*/ 3206496 w 3206496"/>
              <a:gd name="connsiteY2" fmla="*/ 1252727 h 1252728"/>
              <a:gd name="connsiteX3" fmla="*/ 0 w 3206496"/>
              <a:gd name="connsiteY3" fmla="*/ 1252727 h 1252728"/>
              <a:gd name="connsiteX4" fmla="*/ 0 w 3206496"/>
              <a:gd name="connsiteY4" fmla="*/ 0 h 125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496" h="1252728">
                <a:moveTo>
                  <a:pt x="0" y="0"/>
                </a:moveTo>
                <a:lnTo>
                  <a:pt x="3206496" y="0"/>
                </a:lnTo>
                <a:lnTo>
                  <a:pt x="3206496" y="1252727"/>
                </a:lnTo>
                <a:lnTo>
                  <a:pt x="0" y="12527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64088" y="1558164"/>
            <a:ext cx="1888236" cy="309372"/>
          </a:xfrm>
          <a:custGeom>
            <a:avLst/>
            <a:gdLst>
              <a:gd name="connsiteX0" fmla="*/ 0 w 1888236"/>
              <a:gd name="connsiteY0" fmla="*/ 0 h 309372"/>
              <a:gd name="connsiteX1" fmla="*/ 1888236 w 1888236"/>
              <a:gd name="connsiteY1" fmla="*/ 0 h 309372"/>
              <a:gd name="connsiteX2" fmla="*/ 1888236 w 1888236"/>
              <a:gd name="connsiteY2" fmla="*/ 309372 h 309372"/>
              <a:gd name="connsiteX3" fmla="*/ 0 w 1888236"/>
              <a:gd name="connsiteY3" fmla="*/ 309372 h 309372"/>
              <a:gd name="connsiteX4" fmla="*/ 0 w 1888236"/>
              <a:gd name="connsiteY4" fmla="*/ 0 h 309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8236" h="309372">
                <a:moveTo>
                  <a:pt x="0" y="0"/>
                </a:moveTo>
                <a:lnTo>
                  <a:pt x="1888236" y="0"/>
                </a:lnTo>
                <a:lnTo>
                  <a:pt x="1888236" y="309372"/>
                </a:lnTo>
                <a:lnTo>
                  <a:pt x="0" y="30937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" y="2928620"/>
            <a:ext cx="4241800" cy="1562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5244" y="1701929"/>
            <a:ext cx="3251200" cy="13081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601980" y="1836420"/>
            <a:ext cx="309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接收方为TCP连接分</a:t>
            </a:r>
          </a:p>
          <a:p>
            <a:pPr>
              <a:lnSpc>
                <a:spcPts val="29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配buffer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01980" y="2746427"/>
            <a:ext cx="7458773" cy="40993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1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溢出）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	</a:t>
            </a: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速度匹配机制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sz="2085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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上层应用可能处理</a:t>
            </a:r>
          </a:p>
          <a:p>
            <a:pPr>
              <a:lnSpc>
                <a:spcPts val="30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buffer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中数据的速度</a:t>
            </a:r>
          </a:p>
          <a:p>
            <a:pPr>
              <a:lnSpc>
                <a:spcPts val="25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较慢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64088" y="1538857"/>
            <a:ext cx="2893421" cy="14711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</a:rPr>
              <a:t>flow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</a:rPr>
              <a:t>control</a:t>
            </a:r>
          </a:p>
          <a:p>
            <a:pPr>
              <a:lnSpc>
                <a:spcPts val="2400"/>
              </a:lnSpc>
              <a:tabLst>
                <a:tab pos="508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发送方不会传输的太多</a:t>
            </a:r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太快以至于淹没接收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zh-Hans" altLang="en-US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方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  <a:sym typeface="+mn-ea"/>
              </a:rPr>
              <a:t>TCP</a:t>
            </a:r>
            <a:r>
              <a:rPr lang="zh-CN" altLang="en-US" dirty="0">
                <a:ea typeface="宋体" pitchFamily="2" charset="-122"/>
                <a:sym typeface="+mn-ea"/>
              </a:rPr>
              <a:t>流量控制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0" y="1356995"/>
            <a:ext cx="4233545" cy="1564005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602615" y="3198495"/>
            <a:ext cx="3657600" cy="30054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(假定TCP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receiver丢弃乱序的</a:t>
            </a:r>
          </a:p>
          <a:p>
            <a:pPr>
              <a:lnSpc>
                <a:spcPts val="25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segments)</a:t>
            </a:r>
          </a:p>
          <a:p>
            <a:pPr>
              <a:lnSpc>
                <a:spcPts val="3000"/>
              </a:lnSpc>
              <a:tabLst>
                <a:tab pos="292100" algn="l"/>
              </a:tabLst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Buffer中的可用空间(spare room)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292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RcvWindow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292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RcvBuffer-[LastByteRcvd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LastByteRead]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018405" y="1356995"/>
            <a:ext cx="3326130" cy="50215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ct val="150000"/>
              </a:lnSpc>
              <a:tabLst>
                <a:tab pos="2006600" algn="l"/>
                <a:tab pos="2311400" algn="l"/>
              </a:tabLst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Receiver通过在Segment的头部字段将</a:t>
            </a:r>
            <a:r>
              <a:rPr lang="en-US" altLang="zh-CN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RcvWindow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告诉Sender</a:t>
            </a:r>
          </a:p>
          <a:p>
            <a:pPr algn="l">
              <a:lnSpc>
                <a:spcPct val="150000"/>
              </a:lnSpc>
              <a:tabLst>
                <a:tab pos="2006600" algn="l"/>
                <a:tab pos="2311400" algn="l"/>
              </a:tabLst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Sender限制自己已经发送的但 还未收到ACK的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数据不超过接收方的空闲</a:t>
            </a:r>
            <a:r>
              <a:rPr lang="en-US" altLang="zh-CN" sz="21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RcvWindow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尺寸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Receiver告知SenderRcvWindow=0</a:t>
            </a:r>
            <a:r>
              <a:rPr lang="en-US" altLang="zh-CN" sz="21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,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会出现什么情况？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50" name="Picture 1026"/>
          <p:cNvPicPr>
            <a:picLocks noChangeAspect="1" noChangeArrowheads="1"/>
          </p:cNvPicPr>
          <p:nvPr/>
        </p:nvPicPr>
        <p:blipFill>
          <a:blip r:embed="rId3"/>
          <a:srcRect l="2438" r="4878" b="7800"/>
          <a:stretch>
            <a:fillRect/>
          </a:stretch>
        </p:blipFill>
        <p:spPr bwMode="auto">
          <a:xfrm>
            <a:off x="0" y="1214755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93037" cy="779463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传输策略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165850"/>
            <a:ext cx="9144000" cy="5016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中的窗口管理</a:t>
            </a:r>
          </a:p>
        </p:txBody>
      </p:sp>
      <p:pic>
        <p:nvPicPr>
          <p:cNvPr id="1118212" name="Picture 4" descr="6-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8330" y="1030288"/>
            <a:ext cx="5535613" cy="47974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793038" cy="852488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传输策略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" y="4938395"/>
            <a:ext cx="2951480" cy="532765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000">
                <a:ea typeface="宋体" pitchFamily="2" charset="-122"/>
              </a:rPr>
              <a:t>愚笨窗口综合症</a:t>
            </a:r>
            <a:r>
              <a:rPr lang="en-US" altLang="zh-CN" sz="2000">
                <a:ea typeface="宋体" pitchFamily="2" charset="-122"/>
              </a:rPr>
              <a:t>(Silly window syndrome)</a:t>
            </a:r>
          </a:p>
        </p:txBody>
      </p:sp>
      <p:pic>
        <p:nvPicPr>
          <p:cNvPr id="1119236" name="Picture 4" descr="6-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3068638"/>
            <a:ext cx="5976938" cy="3629025"/>
          </a:xfrm>
          <a:prstGeom prst="rect">
            <a:avLst/>
          </a:prstGeom>
          <a:noFill/>
        </p:spPr>
      </p:pic>
      <p:sp>
        <p:nvSpPr>
          <p:cNvPr id="1119237" name="Rectangle 5"/>
          <p:cNvSpPr>
            <a:spLocks noChangeArrowheads="1"/>
          </p:cNvSpPr>
          <p:nvPr/>
        </p:nvSpPr>
        <p:spPr bwMode="auto">
          <a:xfrm>
            <a:off x="395288" y="2060575"/>
            <a:ext cx="7056437" cy="1322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zh-CN" sz="2400"/>
              <a:t>Nagle</a:t>
            </a:r>
            <a:r>
              <a:rPr lang="zh-CN" altLang="en-US" sz="2400"/>
              <a:t>算法</a:t>
            </a:r>
            <a:r>
              <a:rPr lang="en-US" altLang="zh-CN" sz="2400"/>
              <a:t>: one-byte sender problem</a:t>
            </a: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zh-CN" sz="2400"/>
              <a:t>Clark</a:t>
            </a:r>
            <a:r>
              <a:rPr lang="zh-CN" altLang="en-US" sz="2400"/>
              <a:t>算法</a:t>
            </a:r>
            <a:r>
              <a:rPr lang="en-US" altLang="zh-CN" sz="2400"/>
              <a:t>: one-byte receiver problem</a:t>
            </a: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614" y="188640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CN" altLang="en-US" dirty="0">
                <a:ea typeface="宋体" pitchFamily="2" charset="-122"/>
              </a:rPr>
              <a:t>可靠数据传输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1968500"/>
            <a:ext cx="4517256" cy="321273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TCP在IP层提供的不可靠服</a:t>
            </a:r>
          </a:p>
          <a:p>
            <a:pPr>
              <a:lnSpc>
                <a:spcPts val="30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务基础上实现可靠数据传输</a:t>
            </a:r>
          </a:p>
          <a:p>
            <a:pPr>
              <a:lnSpc>
                <a:spcPts val="32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服务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流水线机制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累积确认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TCP使用单一重传定时器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92080" y="1964981"/>
            <a:ext cx="27940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触发重传的事件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超时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收到重复ACK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渐进式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暂不考虑重复ACK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暂不考虑流量控制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暂不考虑拥塞控制</a:t>
            </a: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53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发送方事件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385" y="1892300"/>
            <a:ext cx="4195059" cy="40672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从应用层收到数据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创建Segment</a:t>
            </a:r>
            <a:endParaRPr lang="en-US" altLang="zh-CN" sz="22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序列号是Segment第一个字节</a:t>
            </a:r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的编号</a:t>
            </a:r>
            <a:endParaRPr lang="en-US" altLang="zh-CN" sz="22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开启计时器</a:t>
            </a:r>
            <a:endParaRPr lang="en-US" altLang="zh-CN" sz="22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设置超时时间：</a:t>
            </a:r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163794"/>
                </a:solidFill>
                <a:latin typeface="Meiryo" pitchFamily="18" charset="0"/>
                <a:cs typeface="Meiryo" pitchFamily="18" charset="0"/>
              </a:rPr>
              <a:t>TimeOutInterval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352290" y="1892300"/>
            <a:ext cx="4873129" cy="44753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超时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重传引起超时的Segment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重启定时器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收到</a:t>
            </a:r>
            <a:r>
              <a:rPr lang="en-US" altLang="zh-CN" sz="246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如果确认此前未确认的Segment</a:t>
            </a:r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	</a:t>
            </a: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更新SendBase</a:t>
            </a:r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如果窗口中还有未被确认的分组，</a:t>
            </a:r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重新启动定时器</a:t>
            </a:r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6105" y="1356360"/>
            <a:ext cx="2133600" cy="1143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TCP</a:t>
            </a:r>
            <a:r>
              <a:rPr lang="zh-CN" altLang="en-US" sz="3200">
                <a:ea typeface="宋体" pitchFamily="2" charset="-122"/>
              </a:rPr>
              <a:t>发送端程序</a:t>
            </a:r>
            <a:r>
              <a:rPr lang="en-US" altLang="zh-CN">
                <a:ea typeface="宋体" pitchFamily="2" charset="-122"/>
              </a:rPr>
              <a:t/>
            </a:r>
            <a:br>
              <a:rPr lang="en-US" altLang="zh-CN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(simplified)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58147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6450013" cy="6457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Arial" panose="02080604020202020204" pitchFamily="34" charset="0"/>
              </a:rPr>
              <a:t>        </a:t>
            </a:r>
            <a:r>
              <a:rPr lang="en-US" altLang="zh-CN" sz="1600">
                <a:latin typeface="Arial" panose="02080604020202020204" pitchFamily="34" charset="0"/>
              </a:rPr>
              <a:t>NextSeqNum = InitialSeqNum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SendBase = InitialSeqNum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</a:t>
            </a:r>
            <a:r>
              <a:rPr lang="en-US" altLang="zh-CN" sz="1600">
                <a:solidFill>
                  <a:schemeClr val="accent2"/>
                </a:solidFill>
                <a:latin typeface="Arial" panose="02080604020202020204" pitchFamily="34" charset="0"/>
              </a:rPr>
              <a:t>loop (forever) {</a:t>
            </a:r>
            <a:r>
              <a:rPr lang="en-US" altLang="zh-CN" sz="1600">
                <a:latin typeface="Arial" panose="02080604020202020204" pitchFamily="34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switch(event)</a:t>
            </a:r>
            <a:r>
              <a:rPr lang="en-US" altLang="zh-CN" sz="1600">
                <a:latin typeface="Arial" panose="02080604020202020204" pitchFamily="34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600">
                <a:latin typeface="Arial" panose="02080604020202020204" pitchFamily="34" charset="0"/>
              </a:rPr>
              <a:t> data received from application above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create TCP segment with sequence number NextSeqNum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if (timer currently not running)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start timer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pass segment to IP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NextSeqNum = NextSeqNum + length(data)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600">
                <a:latin typeface="Arial" panose="02080604020202020204" pitchFamily="34" charset="0"/>
              </a:rPr>
              <a:t> timer timeout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retransmit not-yet-acknowledged segment with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  smallest sequence number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start timer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600">
                <a:latin typeface="Arial" panose="02080604020202020204" pitchFamily="34" charset="0"/>
              </a:rPr>
              <a:t> ACK received, with ACK field value of y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if (y &gt; SendBase) {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SendBase =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if (there are currently not-yet-acknowledged segments)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        start timer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}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</a:t>
            </a:r>
            <a:r>
              <a:rPr lang="en-US" altLang="zh-CN" sz="1600">
                <a:solidFill>
                  <a:schemeClr val="accent2"/>
                </a:solidFill>
                <a:latin typeface="Arial" panose="02080604020202020204" pitchFamily="34" charset="0"/>
              </a:rPr>
              <a:t>}  /* end of loop forever */</a:t>
            </a:r>
            <a:r>
              <a:rPr lang="en-US" altLang="zh-CN" sz="1600">
                <a:latin typeface="Times New Roman" pitchFamily="18" charset="0"/>
              </a:rPr>
              <a:t> </a:t>
            </a:r>
          </a:p>
        </p:txBody>
      </p:sp>
      <p:sp>
        <p:nvSpPr>
          <p:cNvPr id="1158148" name="Text Box 4"/>
          <p:cNvSpPr txBox="1">
            <a:spLocks noChangeArrowheads="1"/>
          </p:cNvSpPr>
          <p:nvPr/>
        </p:nvSpPr>
        <p:spPr bwMode="auto">
          <a:xfrm>
            <a:off x="6826942" y="2708920"/>
            <a:ext cx="24032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 dirty="0">
                <a:latin typeface="Comic Sans MS" pitchFamily="66" charset="0"/>
              </a:rPr>
              <a:t>Comment: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dirty="0">
                <a:latin typeface="Comic Sans MS" pitchFamily="66" charset="0"/>
              </a:rPr>
              <a:t> SendBase-1: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latin typeface="Comic Sans MS" pitchFamily="66" charset="0"/>
              </a:rPr>
              <a:t>最后累积确认的字节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u="sng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u="sng" dirty="0">
                <a:latin typeface="Comic Sans MS" pitchFamily="66" charset="0"/>
              </a:rPr>
              <a:t>Example: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dirty="0">
                <a:latin typeface="Comic Sans MS" pitchFamily="66" charset="0"/>
              </a:rPr>
              <a:t> SendBase-1 = 71;</a:t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en-US" altLang="zh-CN" sz="1800" dirty="0">
                <a:latin typeface="Comic Sans MS" pitchFamily="66" charset="0"/>
              </a:rPr>
              <a:t>y= 73, </a:t>
            </a:r>
            <a:r>
              <a:rPr lang="zh-Hans" altLang="en-US" sz="1800" dirty="0">
                <a:latin typeface="Comic Sans MS" pitchFamily="66" charset="0"/>
              </a:rPr>
              <a:t>所以</a:t>
            </a:r>
            <a:r>
              <a:rPr lang="en-US" altLang="zh-CN" sz="1800" dirty="0" err="1">
                <a:latin typeface="Comic Sans MS" pitchFamily="66" charset="0"/>
              </a:rPr>
              <a:t>rcvr</a:t>
            </a:r>
            <a:r>
              <a:rPr lang="en-US" altLang="zh-CN" sz="1800" dirty="0">
                <a:latin typeface="Comic Sans MS" pitchFamily="66" charset="0"/>
              </a:rPr>
              <a:t/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zh-Hans" altLang="en-US" sz="1800" dirty="0">
                <a:latin typeface="Comic Sans MS" pitchFamily="66" charset="0"/>
              </a:rPr>
              <a:t>需要</a:t>
            </a:r>
            <a:r>
              <a:rPr lang="en-US" altLang="zh-CN" sz="1800" dirty="0">
                <a:latin typeface="Comic Sans MS" pitchFamily="66" charset="0"/>
              </a:rPr>
              <a:t>73+ ;</a:t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en-US" altLang="zh-CN" sz="1800" dirty="0">
                <a:latin typeface="Comic Sans MS" pitchFamily="66" charset="0"/>
              </a:rPr>
              <a:t>y &gt; </a:t>
            </a:r>
            <a:r>
              <a:rPr lang="en-US" altLang="zh-CN" sz="1800" dirty="0" err="1">
                <a:latin typeface="Comic Sans MS" pitchFamily="66" charset="0"/>
              </a:rPr>
              <a:t>SendBase</a:t>
            </a:r>
            <a:r>
              <a:rPr lang="en-US" altLang="zh-CN" sz="1800" dirty="0">
                <a:latin typeface="Comic Sans MS" pitchFamily="66" charset="0"/>
              </a:rPr>
              <a:t>,</a:t>
            </a:r>
            <a:r>
              <a:rPr lang="zh-Hans" altLang="en-US" sz="1800" dirty="0">
                <a:latin typeface="Comic Sans MS" pitchFamily="66" charset="0"/>
              </a:rPr>
              <a:t> </a:t>
            </a:r>
            <a:r>
              <a:rPr lang="zh-CN" altLang="en-US" sz="1800" dirty="0">
                <a:latin typeface="Comic Sans MS" pitchFamily="66" charset="0"/>
              </a:rPr>
              <a:t>新数据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Hans" altLang="en-US" sz="1800" dirty="0">
                <a:latin typeface="Comic Sans MS" pitchFamily="66" charset="0"/>
              </a:rPr>
              <a:t>已确认</a:t>
            </a:r>
            <a:endParaRPr lang="en-US" altLang="zh-CN" sz="1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71" name="Line 3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重传示例</a:t>
            </a:r>
          </a:p>
        </p:txBody>
      </p:sp>
      <p:sp>
        <p:nvSpPr>
          <p:cNvPr id="1159174" name="Line 6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9175" name="Object 7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Clip" r:id="rId4" imgW="18192750" imgH="15087600" progId="">
                  <p:embed/>
                </p:oleObj>
              </mc:Choice>
              <mc:Fallback>
                <p:oleObj name="Clip" r:id="rId4" imgW="18192750" imgH="15087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7975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76" name="Text Box 8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77" name="Text Box 9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Seq=100, 20 bytes data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78" name="Text Box 10"/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ACK=100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59179" name="Group 11"/>
          <p:cNvGrpSpPr/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1159180" name="Rectangle 12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81" name="Text Box 13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time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1159182" name="Text Box 14"/>
          <p:cNvSpPr txBox="1">
            <a:spLocks noChangeArrowheads="1"/>
          </p:cNvSpPr>
          <p:nvPr/>
        </p:nvSpPr>
        <p:spPr bwMode="auto">
          <a:xfrm>
            <a:off x="6373552" y="5769177"/>
            <a:ext cx="1383712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报文段</a:t>
            </a:r>
            <a:r>
              <a:rPr lang="en-US" altLang="zh-Hans" dirty="0">
                <a:latin typeface="Comic Sans MS" pitchFamily="66" charset="0"/>
              </a:rPr>
              <a:t>100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没有重传</a:t>
            </a:r>
            <a:endParaRPr lang="en-US" altLang="zh-CN" sz="1050" dirty="0">
              <a:latin typeface="Times New Roman" pitchFamily="18" charset="0"/>
            </a:endParaRPr>
          </a:p>
        </p:txBody>
      </p:sp>
      <p:graphicFrame>
        <p:nvGraphicFramePr>
          <p:cNvPr id="1159183" name="Object 15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Clip" r:id="rId6" imgW="18192750" imgH="15087600" progId="">
                  <p:embed/>
                </p:oleObj>
              </mc:Choice>
              <mc:Fallback>
                <p:oleObj name="Clip" r:id="rId6" imgW="18192750" imgH="15087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84" name="Text Box 16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B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85" name="Line 17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86" name="Text Box 18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Seq=92, 8 bytes data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87" name="Line 19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88" name="Line 20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89" name="Text Box 21"/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ACK=120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90" name="Line 2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91" name="Text Box 2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Seq=92, 8 bytes data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59192" name="Group 24"/>
          <p:cNvGrpSpPr/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1159193" name="Rectangle 25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4" name="Text Box 26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itchFamily="66" charset="0"/>
                </a:rPr>
                <a:t>Seq=92 timeout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195" name="Line 27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6" name="Line 28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7" name="Line 29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8" name="Line 30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9199" name="Line 31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00" name="Text Box 32"/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ACK=120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59201" name="Group 33"/>
          <p:cNvGrpSpPr/>
          <p:nvPr/>
        </p:nvGrpSpPr>
        <p:grpSpPr bwMode="auto">
          <a:xfrm>
            <a:off x="838201" y="1371600"/>
            <a:ext cx="3143251" cy="5414963"/>
            <a:chOff x="316" y="875"/>
            <a:chExt cx="1980" cy="3411"/>
          </a:xfrm>
        </p:grpSpPr>
        <p:sp>
          <p:nvSpPr>
            <p:cNvPr id="1159202" name="Line 34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03" name="Line 35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9204" name="Object 36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" name="Clip" r:id="rId7" imgW="18192750" imgH="15087600" progId="">
                    <p:embed/>
                  </p:oleObj>
                </mc:Choice>
                <mc:Fallback>
                  <p:oleObj name="Clip" r:id="rId7" imgW="18192750" imgH="15087600" progId="">
                    <p:embed/>
                    <p:pic>
                      <p:nvPicPr>
                        <p:cNvPr id="0" name="图片 61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9205" name="Text Box 37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6" name="Text Box 38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Seq=92, 8 bytes data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7" name="Text Box 39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8" name="Text Box 40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loss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9" name="Text Box 41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timeout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10" name="Text Box 42"/>
            <p:cNvSpPr txBox="1">
              <a:spLocks noChangeArrowheads="1"/>
            </p:cNvSpPr>
            <p:nvPr/>
          </p:nvSpPr>
          <p:spPr bwMode="auto">
            <a:xfrm>
              <a:off x="849" y="3840"/>
              <a:ext cx="1086" cy="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由于确认报文</a:t>
              </a:r>
              <a:endParaRPr lang="en-US" altLang="zh-Hans" dirty="0">
                <a:latin typeface="Comic Sans MS" pitchFamily="66" charset="0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丢失而重传</a:t>
              </a:r>
              <a:endParaRPr lang="en-US" altLang="zh-CN" sz="1050" dirty="0">
                <a:latin typeface="Times New Roman" pitchFamily="18" charset="0"/>
              </a:endParaRPr>
            </a:p>
          </p:txBody>
        </p:sp>
        <p:graphicFrame>
          <p:nvGraphicFramePr>
            <p:cNvPr id="1159211" name="Object 43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" name="Clip" r:id="rId8" imgW="18192750" imgH="15087600" progId="">
                    <p:embed/>
                  </p:oleObj>
                </mc:Choice>
                <mc:Fallback>
                  <p:oleObj name="Clip" r:id="rId8" imgW="18192750" imgH="15087600" progId="">
                    <p:embed/>
                    <p:pic>
                      <p:nvPicPr>
                        <p:cNvPr id="0" name="图片 61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9212" name="Text Box 44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B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13" name="Text Box 45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80604020202020204" pitchFamily="34" charset="0"/>
                </a:rPr>
                <a:t>X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14" name="Line 46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5" name="Text Box 47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Arial" panose="02080604020202020204" pitchFamily="34" charset="0"/>
                </a:rPr>
                <a:t>Seq</a:t>
              </a:r>
              <a:r>
                <a:rPr lang="en-US" altLang="zh-CN" sz="1400" dirty="0">
                  <a:latin typeface="Arial" panose="02080604020202020204" pitchFamily="34" charset="0"/>
                </a:rPr>
                <a:t>=92, 8 bytes data</a:t>
              </a:r>
              <a:endParaRPr lang="en-US" altLang="zh-CN" sz="1000" dirty="0">
                <a:latin typeface="Times New Roman" pitchFamily="18" charset="0"/>
              </a:endParaRPr>
            </a:p>
          </p:txBody>
        </p:sp>
        <p:sp>
          <p:nvSpPr>
            <p:cNvPr id="1159216" name="Line 48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7" name="Line 49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8" name="Line 50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9" name="Text Box 51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20" name="Line 52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21" name="Line 53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22" name="Text Box 54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time</a:t>
              </a:r>
              <a:endParaRPr lang="en-US" altLang="zh-CN" sz="16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159223" name="Rectangle 5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4" name="Text Box 56"/>
          <p:cNvSpPr txBox="1">
            <a:spLocks noChangeArrowheads="1"/>
          </p:cNvSpPr>
          <p:nvPr/>
        </p:nvSpPr>
        <p:spPr bwMode="auto">
          <a:xfrm rot="-54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itchFamily="66" charset="0"/>
              </a:rPr>
              <a:t>Seq=92 timeout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225" name="Line 5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6" name="Line 5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7" name="Line 5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8" name="Line 6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9" name="Text Box 61"/>
          <p:cNvSpPr txBox="1">
            <a:spLocks noChangeArrowheads="1"/>
          </p:cNvSpPr>
          <p:nvPr/>
        </p:nvSpPr>
        <p:spPr bwMode="auto">
          <a:xfrm>
            <a:off x="152400" y="52578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100</a:t>
            </a:r>
          </a:p>
        </p:txBody>
      </p:sp>
      <p:sp>
        <p:nvSpPr>
          <p:cNvPr id="1159230" name="Text Box 62"/>
          <p:cNvSpPr txBox="1">
            <a:spLocks noChangeArrowheads="1"/>
          </p:cNvSpPr>
          <p:nvPr/>
        </p:nvSpPr>
        <p:spPr bwMode="auto">
          <a:xfrm>
            <a:off x="4416425" y="42672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120</a:t>
            </a:r>
          </a:p>
        </p:txBody>
      </p:sp>
      <p:sp>
        <p:nvSpPr>
          <p:cNvPr id="1159231" name="Text Box 63"/>
          <p:cNvSpPr txBox="1">
            <a:spLocks noChangeArrowheads="1"/>
          </p:cNvSpPr>
          <p:nvPr/>
        </p:nvSpPr>
        <p:spPr bwMode="auto">
          <a:xfrm>
            <a:off x="4416425" y="54102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120</a:t>
            </a:r>
          </a:p>
        </p:txBody>
      </p:sp>
      <p:sp>
        <p:nvSpPr>
          <p:cNvPr id="1159232" name="Text Box 64"/>
          <p:cNvSpPr txBox="1">
            <a:spLocks noChangeArrowheads="1"/>
          </p:cNvSpPr>
          <p:nvPr/>
        </p:nvSpPr>
        <p:spPr bwMode="auto">
          <a:xfrm>
            <a:off x="4343400" y="3810000"/>
            <a:ext cx="1096963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100</a:t>
            </a: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重传示例</a:t>
            </a:r>
          </a:p>
        </p:txBody>
      </p:sp>
      <p:grpSp>
        <p:nvGrpSpPr>
          <p:cNvPr id="1161219" name="Group 3"/>
          <p:cNvGrpSpPr/>
          <p:nvPr/>
        </p:nvGrpSpPr>
        <p:grpSpPr bwMode="auto">
          <a:xfrm>
            <a:off x="1066800" y="1295400"/>
            <a:ext cx="3609976" cy="5102226"/>
            <a:chOff x="432" y="816"/>
            <a:chExt cx="2274" cy="3214"/>
          </a:xfrm>
        </p:grpSpPr>
        <p:sp>
          <p:nvSpPr>
            <p:cNvPr id="1161220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21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1222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" name="Clip" r:id="rId3" imgW="18192750" imgH="15087600" progId="">
                    <p:embed/>
                  </p:oleObj>
                </mc:Choice>
                <mc:Fallback>
                  <p:oleObj name="Clip" r:id="rId3" imgW="18192750" imgH="15087600" progId="">
                    <p:embed/>
                    <p:pic>
                      <p:nvPicPr>
                        <p:cNvPr id="0" name="图片 71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1223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4" name="Text Box 8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Seq=92, 8 bytes data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5" name="Text Box 9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6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loss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7" name="Text Box 11"/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timeout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8" name="Text Box 12"/>
            <p:cNvSpPr txBox="1">
              <a:spLocks noChangeArrowheads="1"/>
            </p:cNvSpPr>
            <p:nvPr/>
          </p:nvSpPr>
          <p:spPr bwMode="auto">
            <a:xfrm>
              <a:off x="891" y="3584"/>
              <a:ext cx="1409" cy="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累积确认避免了</a:t>
              </a:r>
              <a:endParaRPr lang="en-US" altLang="zh-Hans" dirty="0">
                <a:latin typeface="Comic Sans MS" pitchFamily="66" charset="0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第一个报文段重传</a:t>
              </a:r>
              <a:endParaRPr lang="en-US" altLang="zh-CN" sz="1000" dirty="0">
                <a:latin typeface="Times New Roman" pitchFamily="18" charset="0"/>
              </a:endParaRPr>
            </a:p>
          </p:txBody>
        </p:sp>
        <p:graphicFrame>
          <p:nvGraphicFramePr>
            <p:cNvPr id="1161229" name="Object 13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" name="Clip" r:id="rId5" imgW="18192750" imgH="15087600" progId="">
                    <p:embed/>
                  </p:oleObj>
                </mc:Choice>
                <mc:Fallback>
                  <p:oleObj name="Clip" r:id="rId5" imgW="18192750" imgH="15087600" progId="">
                    <p:embed/>
                    <p:pic>
                      <p:nvPicPr>
                        <p:cNvPr id="0" name="图片 71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1230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B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1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80604020202020204" pitchFamily="34" charset="0"/>
                </a:rPr>
                <a:t>X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2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3" name="Text Box 17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Seq=100, 20 bytes data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4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5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6" name="Line 20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7" name="Text Box 21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ACK=120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8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9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40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time</a:t>
              </a:r>
              <a:endParaRPr lang="en-US" altLang="zh-CN" sz="16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161241" name="Text Box 25"/>
          <p:cNvSpPr txBox="1">
            <a:spLocks noChangeArrowheads="1"/>
          </p:cNvSpPr>
          <p:nvPr/>
        </p:nvSpPr>
        <p:spPr bwMode="auto">
          <a:xfrm>
            <a:off x="152400" y="39624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120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423" y="117158"/>
            <a:ext cx="7793037" cy="11430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TCP ACK</a:t>
            </a:r>
            <a:r>
              <a:rPr lang="zh-CN" altLang="en-US" sz="4000">
                <a:ea typeface="宋体" pitchFamily="2" charset="-122"/>
              </a:rPr>
              <a:t>生成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[RFC 1122, RFC 2581]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62243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46450" cy="5003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80604020202020204" pitchFamily="34" charset="0"/>
              </a:rPr>
              <a:t>Event at Receiver</a:t>
            </a: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in-order segment with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expected </a:t>
            </a:r>
            <a:r>
              <a:rPr lang="en-US" altLang="zh-CN" sz="1800" dirty="0" err="1">
                <a:latin typeface="Arial" panose="02080604020202020204" pitchFamily="34" charset="0"/>
              </a:rPr>
              <a:t>seq</a:t>
            </a:r>
            <a:r>
              <a:rPr lang="en-US" altLang="zh-CN" sz="1800" dirty="0">
                <a:latin typeface="Arial" panose="02080604020202020204" pitchFamily="34" charset="0"/>
              </a:rPr>
              <a:t> #. All data up to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expected </a:t>
            </a:r>
            <a:r>
              <a:rPr lang="en-US" altLang="zh-CN" sz="1800" dirty="0" err="1">
                <a:latin typeface="Arial" panose="02080604020202020204" pitchFamily="34" charset="0"/>
              </a:rPr>
              <a:t>seq</a:t>
            </a:r>
            <a:r>
              <a:rPr lang="en-US" altLang="zh-CN" sz="1800" dirty="0">
                <a:latin typeface="Arial" panose="02080604020202020204" pitchFamily="34" charset="0"/>
              </a:rPr>
              <a:t> # already </a:t>
            </a:r>
            <a:r>
              <a:rPr lang="en-US" altLang="zh-CN" sz="1800" dirty="0" err="1">
                <a:latin typeface="Arial" panose="02080604020202020204" pitchFamily="34" charset="0"/>
              </a:rPr>
              <a:t>ACKed</a:t>
            </a: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in-order segment with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expected </a:t>
            </a:r>
            <a:r>
              <a:rPr lang="en-US" altLang="zh-CN" sz="1800" dirty="0" err="1">
                <a:latin typeface="Arial" panose="02080604020202020204" pitchFamily="34" charset="0"/>
              </a:rPr>
              <a:t>seq</a:t>
            </a:r>
            <a:r>
              <a:rPr lang="en-US" altLang="zh-CN" sz="1800" dirty="0">
                <a:latin typeface="Arial" panose="02080604020202020204" pitchFamily="34" charset="0"/>
              </a:rPr>
              <a:t> #. One other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segment has ACK pending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out-of-order segment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higher-than-expect seq. # 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Gap detected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segment that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partially or completely fills gap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1162244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</a:rPr>
              <a:t>TCP Receiver action</a:t>
            </a: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Delayed ACK. Wait up to 500ms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for next segment. If no next segment,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send ACK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Immediately send single cumulative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ACK, ACKing both in-order segments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Immediately send </a:t>
            </a:r>
            <a:r>
              <a:rPr lang="en-US" altLang="zh-CN" sz="1800" i="1">
                <a:solidFill>
                  <a:srgbClr val="FF0000"/>
                </a:solidFill>
                <a:latin typeface="Arial" panose="02080604020202020204" pitchFamily="34" charset="0"/>
              </a:rPr>
              <a:t>duplicate ACK</a:t>
            </a:r>
            <a:r>
              <a:rPr lang="en-US" altLang="zh-CN" sz="1800">
                <a:latin typeface="Arial" panose="02080604020202020204" pitchFamily="34" charset="0"/>
              </a:rPr>
              <a:t>,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indicating seq. # of next expected byte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Immediate send ACK, provided that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segment startsat lower end of gap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62245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6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7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8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9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93038" cy="1143000"/>
          </a:xfrm>
        </p:spPr>
        <p:txBody>
          <a:bodyPr/>
          <a:lstStyle/>
          <a:p>
            <a:pPr algn="ctr"/>
            <a:r>
              <a:rPr lang="zh-CN" altLang="en-US">
                <a:ea typeface="宋体" pitchFamily="2" charset="-122"/>
              </a:rPr>
              <a:t>快速重传机制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-19050" y="1393825"/>
            <a:ext cx="4539704" cy="5427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TCP的实现中，如果发生超</a:t>
            </a:r>
          </a:p>
          <a:p>
            <a:pPr>
              <a:lnSpc>
                <a:spcPts val="30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时，超时时间间隔将重新设</a:t>
            </a:r>
          </a:p>
          <a:p>
            <a:pPr>
              <a:lnSpc>
                <a:spcPts val="32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置，即将超时时间间隔加倍</a:t>
            </a:r>
          </a:p>
          <a:p>
            <a:pPr>
              <a:lnSpc>
                <a:spcPts val="32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，导致其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很大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4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重发丢失的分组之前要等待很</a:t>
            </a:r>
          </a:p>
          <a:p>
            <a:pPr>
              <a:lnSpc>
                <a:spcPts val="26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长时间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9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通过重复ACK检测分组丢失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Sender会背靠背地发送多个分</a:t>
            </a:r>
          </a:p>
          <a:p>
            <a:pPr>
              <a:lnSpc>
                <a:spcPts val="26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组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4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如果某个分组丢失，可能会引</a:t>
            </a:r>
          </a:p>
          <a:p>
            <a:pPr>
              <a:lnSpc>
                <a:spcPts val="27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发多个重复的ACK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59630" y="1393825"/>
            <a:ext cx="4321175" cy="24098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ct val="1000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如果sender收到对同一数据的3个ACK，则假定该数据之后的段已经丢失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快速重传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：在定时器超时之前即进行重传</a:t>
            </a:r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191375" cy="3579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Arial" panose="02080604020202020204" pitchFamily="34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Arial" panose="02080604020202020204" pitchFamily="3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800">
                <a:latin typeface="Arial" panose="02080604020202020204" pitchFamily="34" charset="0"/>
              </a:rPr>
              <a:t> ACK received, with ACK field value of y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if (y &gt; SendBase) {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SendBase =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if (there are currently not-yet-acknowledged segments)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    start timer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}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else {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increment count of dup ACKs received for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if (count of dup ACKs received for y = 3) {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      resend segment with sequence number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 }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</a:t>
            </a:r>
            <a:endParaRPr lang="en-US" altLang="zh-CN" sz="1600">
              <a:latin typeface="Times New Roman" pitchFamily="18" charset="0"/>
            </a:endParaRP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0403" y="272098"/>
            <a:ext cx="7793037" cy="1143000"/>
          </a:xfrm>
        </p:spPr>
        <p:txBody>
          <a:bodyPr/>
          <a:lstStyle/>
          <a:p>
            <a:pPr algn="ctr"/>
            <a:r>
              <a:rPr lang="zh-CN" altLang="en-US">
                <a:ea typeface="宋体" pitchFamily="2" charset="-122"/>
              </a:rPr>
              <a:t>快速重传算法</a:t>
            </a:r>
          </a:p>
        </p:txBody>
      </p:sp>
      <p:sp>
        <p:nvSpPr>
          <p:cNvPr id="1164292" name="Text Box 4"/>
          <p:cNvSpPr txBox="1">
            <a:spLocks noChangeArrowheads="1"/>
          </p:cNvSpPr>
          <p:nvPr/>
        </p:nvSpPr>
        <p:spPr bwMode="auto">
          <a:xfrm>
            <a:off x="228600" y="5386388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sz="1800" dirty="0">
                <a:solidFill>
                  <a:srgbClr val="FF0000"/>
                </a:solidFill>
                <a:latin typeface="Comic Sans MS" pitchFamily="66" charset="0"/>
              </a:rPr>
              <a:t>发生重复确认</a:t>
            </a:r>
            <a:endParaRPr lang="en-US" altLang="zh-CN" sz="1600" dirty="0">
              <a:latin typeface="Comic Sans MS" pitchFamily="66" charset="0"/>
            </a:endParaRPr>
          </a:p>
        </p:txBody>
      </p:sp>
      <p:sp>
        <p:nvSpPr>
          <p:cNvPr id="1164293" name="Line 5"/>
          <p:cNvSpPr>
            <a:spLocks noChangeShapeType="1"/>
          </p:cNvSpPr>
          <p:nvPr/>
        </p:nvSpPr>
        <p:spPr bwMode="auto">
          <a:xfrm flipV="1">
            <a:off x="1143000" y="3810000"/>
            <a:ext cx="7620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4294" name="Text Box 6"/>
          <p:cNvSpPr txBox="1">
            <a:spLocks noChangeArrowheads="1"/>
          </p:cNvSpPr>
          <p:nvPr/>
        </p:nvSpPr>
        <p:spPr bwMode="auto">
          <a:xfrm>
            <a:off x="4022768" y="5451475"/>
            <a:ext cx="110799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sz="1800" dirty="0">
                <a:solidFill>
                  <a:srgbClr val="FF0000"/>
                </a:solidFill>
                <a:latin typeface="Comic Sans MS" pitchFamily="66" charset="0"/>
              </a:rPr>
              <a:t>快速重传</a:t>
            </a:r>
            <a:endParaRPr lang="en-US" altLang="zh-CN" sz="1600" dirty="0">
              <a:latin typeface="Comic Sans MS" pitchFamily="66" charset="0"/>
            </a:endParaRPr>
          </a:p>
        </p:txBody>
      </p:sp>
      <p:sp>
        <p:nvSpPr>
          <p:cNvPr id="1164295" name="Line 7"/>
          <p:cNvSpPr>
            <a:spLocks noChangeShapeType="1"/>
          </p:cNvSpPr>
          <p:nvPr/>
        </p:nvSpPr>
        <p:spPr bwMode="auto">
          <a:xfrm flipH="1" flipV="1">
            <a:off x="4343400" y="45720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02" name="Picture 2"/>
          <p:cNvPicPr>
            <a:picLocks noChangeAspect="1" noChangeArrowheads="1"/>
          </p:cNvPicPr>
          <p:nvPr/>
        </p:nvPicPr>
        <p:blipFill>
          <a:blip r:embed="rId3"/>
          <a:srcRect b="1898"/>
          <a:stretch>
            <a:fillRect/>
          </a:stretch>
        </p:blipFill>
        <p:spPr bwMode="auto">
          <a:xfrm>
            <a:off x="457200" y="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03" name="Rectangle 3"/>
          <p:cNvSpPr>
            <a:spLocks noChangeArrowheads="1"/>
          </p:cNvSpPr>
          <p:nvPr/>
        </p:nvSpPr>
        <p:spPr bwMode="auto">
          <a:xfrm>
            <a:off x="457200" y="4876800"/>
            <a:ext cx="8229600" cy="16967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TCP/IP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协议栈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协议是第三层协议，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TCP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是第四层协议。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TCP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协议是提供可靠传输的面向连接协议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但是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IP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协议是无连接协议，只保证尽力交付。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005" y="271780"/>
            <a:ext cx="7793038" cy="762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拥塞控制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02288"/>
            <a:ext cx="8839200" cy="1027112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a)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zh-CN" altLang="en-US" sz="2400">
                <a:ea typeface="宋体" pitchFamily="2" charset="-122"/>
              </a:rPr>
              <a:t>快速的网络向小容量的接收方传输数据</a:t>
            </a:r>
            <a:endParaRPr lang="en-US" altLang="zh-CN" sz="2400">
              <a:ea typeface="宋体" pitchFamily="2" charset="-122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zh-CN" altLang="en-US" sz="2400">
                <a:ea typeface="宋体" pitchFamily="2" charset="-122"/>
              </a:rPr>
              <a:t>慢速的网络向大容量的接收方传输数据</a:t>
            </a:r>
          </a:p>
        </p:txBody>
      </p:sp>
      <p:pic>
        <p:nvPicPr>
          <p:cNvPr id="1115140" name="Picture 4" descr="6-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06513"/>
            <a:ext cx="5673725" cy="42433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23" y="280988"/>
            <a:ext cx="7793037" cy="1143000"/>
          </a:xfrm>
        </p:spPr>
        <p:txBody>
          <a:bodyPr/>
          <a:lstStyle/>
          <a:p>
            <a:pPr algn="ctr"/>
            <a:r>
              <a:rPr lang="zh-CN" altLang="en-US" sz="4000">
                <a:ea typeface="宋体" pitchFamily="2" charset="-122"/>
              </a:rPr>
              <a:t>拥塞控制基本原理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" y="2971165"/>
            <a:ext cx="3898900" cy="711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22885" y="1754505"/>
            <a:ext cx="3527425" cy="11277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227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LastByteSent-LastByteAcked</a:t>
            </a:r>
          </a:p>
          <a:p>
            <a:pPr lvl="4">
              <a:lnSpc>
                <a:spcPts val="2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CongWin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2885" y="4246880"/>
            <a:ext cx="3764915" cy="1058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CongWin:</a:t>
            </a: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动态调整以改变发送速率</a:t>
            </a: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反映所感知到的网络拥塞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56735" y="1911985"/>
            <a:ext cx="4481996" cy="4115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问题：如何感知网络拥塞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=timeout或3个重复</a:t>
            </a:r>
          </a:p>
          <a:p>
            <a:pPr>
              <a:lnSpc>
                <a:spcPct val="100000"/>
              </a:lnSpc>
            </a:pP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</a:p>
          <a:p>
            <a:pPr>
              <a:lnSpc>
                <a:spcPct val="100000"/>
              </a:lnSpc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发生loss事件后，发送方降低</a:t>
            </a: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800" dirty="0"/>
              <a:t>	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速率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如何合理地调整发送速率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加性增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乘性减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AIMD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慢启动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SS</a:t>
            </a:r>
          </a:p>
          <a:p>
            <a:pPr>
              <a:lnSpc>
                <a:spcPts val="2900"/>
              </a:lnSpc>
            </a:pP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06425" y="3212465"/>
            <a:ext cx="647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rate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≈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38935" y="3057525"/>
            <a:ext cx="1125220" cy="624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750" u="sng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CongWin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RTT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64155" y="3206115"/>
            <a:ext cx="1041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Bytes/sec</a:t>
            </a:r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55" y="8255"/>
            <a:ext cx="8387080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拥塞的成因和代价：场景</a:t>
            </a:r>
            <a:r>
              <a:rPr lang="en-US" altLang="zh-CN" sz="3600">
                <a:ea typeface="宋体" pitchFamily="2" charset="-122"/>
              </a:rPr>
              <a:t>1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447800"/>
            <a:ext cx="3152775" cy="46482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两个</a:t>
            </a:r>
            <a:r>
              <a:rPr lang="en-US" altLang="zh-CN">
                <a:ea typeface="宋体" pitchFamily="2" charset="-122"/>
              </a:rPr>
              <a:t>sender</a:t>
            </a:r>
            <a:r>
              <a:rPr lang="zh-CN" altLang="en-US">
                <a:ea typeface="宋体" pitchFamily="2" charset="-122"/>
              </a:rPr>
              <a:t>和两个</a:t>
            </a:r>
            <a:r>
              <a:rPr lang="en-US" altLang="zh-CN">
                <a:ea typeface="宋体" pitchFamily="2" charset="-122"/>
              </a:rPr>
              <a:t>receiver</a:t>
            </a:r>
          </a:p>
          <a:p>
            <a:r>
              <a:rPr lang="zh-CN" altLang="en-US">
                <a:ea typeface="宋体" pitchFamily="2" charset="-122"/>
              </a:rPr>
              <a:t>一个路由器，无限缓存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r>
              <a:rPr lang="zh-CN" altLang="en-US">
                <a:ea typeface="宋体" pitchFamily="2" charset="-122"/>
              </a:rPr>
              <a:t>没有重传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3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2180" y="4005580"/>
            <a:ext cx="2790825" cy="2677160"/>
          </a:xfrm>
        </p:spPr>
        <p:txBody>
          <a:bodyPr/>
          <a:lstStyle/>
          <a:p>
            <a:r>
              <a:rPr lang="zh-CN">
                <a:ea typeface="宋体" pitchFamily="2" charset="-122"/>
              </a:rPr>
              <a:t>拥塞时分组延迟极大</a:t>
            </a:r>
          </a:p>
          <a:p>
            <a:r>
              <a:rPr lang="zh-CN" altLang="en-US">
                <a:ea typeface="宋体" pitchFamily="2" charset="-122"/>
              </a:rPr>
              <a:t>达到最大</a:t>
            </a:r>
            <a:r>
              <a:rPr lang="en-US" altLang="zh-CN">
                <a:ea typeface="宋体" pitchFamily="2" charset="-122"/>
              </a:rPr>
              <a:t>throughput</a:t>
            </a:r>
          </a:p>
        </p:txBody>
      </p:sp>
      <p:pic>
        <p:nvPicPr>
          <p:cNvPr id="1133573" name="Picture 5" descr="congestion_perf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4210050"/>
            <a:ext cx="5883275" cy="2146300"/>
          </a:xfrm>
          <a:prstGeom prst="rect">
            <a:avLst/>
          </a:prstGeom>
          <a:noFill/>
        </p:spPr>
      </p:pic>
      <p:grpSp>
        <p:nvGrpSpPr>
          <p:cNvPr id="1133574" name="Group 6"/>
          <p:cNvGrpSpPr/>
          <p:nvPr/>
        </p:nvGrpSpPr>
        <p:grpSpPr bwMode="auto">
          <a:xfrm>
            <a:off x="3376613" y="1322388"/>
            <a:ext cx="5332412" cy="2559050"/>
            <a:chOff x="1448" y="2704"/>
            <a:chExt cx="3359" cy="1612"/>
          </a:xfrm>
        </p:grpSpPr>
        <p:sp>
          <p:nvSpPr>
            <p:cNvPr id="1133575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76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77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78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579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580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3581" name="Group 13"/>
            <p:cNvGrpSpPr/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113358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3585" name="Group 17"/>
            <p:cNvGrpSpPr/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113358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3589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unlimited shared output link buffers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590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91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592" name="Group 24"/>
            <p:cNvGrpSpPr/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1133593" name="Group 25"/>
              <p:cNvGrpSpPr/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133594" name="Freeform 26"/>
                <p:cNvSpPr/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5" name="Freeform 27"/>
                <p:cNvSpPr/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6" name="Freeform 28"/>
                <p:cNvSpPr/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7" name="Freeform 29"/>
                <p:cNvSpPr/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8" name="Freeform 30"/>
                <p:cNvSpPr/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9" name="Freeform 31"/>
                <p:cNvSpPr/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0" name="Freeform 32"/>
                <p:cNvSpPr/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1" name="Freeform 33"/>
                <p:cNvSpPr/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2" name="Freeform 34"/>
                <p:cNvSpPr/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3" name="Freeform 35"/>
                <p:cNvSpPr/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4" name="Freeform 36"/>
                <p:cNvSpPr/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5" name="Freeform 37"/>
                <p:cNvSpPr/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6" name="Freeform 38"/>
                <p:cNvSpPr/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7" name="Freeform 39"/>
                <p:cNvSpPr/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8" name="Freeform 40"/>
                <p:cNvSpPr/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9" name="Freeform 41"/>
                <p:cNvSpPr/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0" name="Freeform 42"/>
                <p:cNvSpPr/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1" name="Freeform 43"/>
                <p:cNvSpPr/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2" name="Freeform 44"/>
                <p:cNvSpPr/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3" name="Freeform 45"/>
                <p:cNvSpPr/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4" name="Freeform 46"/>
                <p:cNvSpPr/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5" name="Freeform 47"/>
                <p:cNvSpPr/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6" name="Freeform 48"/>
                <p:cNvSpPr/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7" name="Freeform 49"/>
                <p:cNvSpPr/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8" name="Freeform 50"/>
                <p:cNvSpPr/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9" name="Freeform 51"/>
                <p:cNvSpPr/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0" name="Freeform 52"/>
                <p:cNvSpPr/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1" name="Freeform 53"/>
                <p:cNvSpPr/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2" name="Freeform 54"/>
                <p:cNvSpPr/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3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4" name="Freeform 56"/>
                <p:cNvSpPr/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5" name="Freeform 57"/>
                <p:cNvSpPr/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6" name="Freeform 58"/>
                <p:cNvSpPr/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7" name="Freeform 59"/>
                <p:cNvSpPr/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8" name="Freeform 60"/>
                <p:cNvSpPr/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9" name="Freeform 61"/>
                <p:cNvSpPr/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0" name="Freeform 62"/>
                <p:cNvSpPr/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1" name="Freeform 63"/>
                <p:cNvSpPr/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2" name="Freeform 64"/>
                <p:cNvSpPr/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3633" name="Group 65"/>
              <p:cNvGrpSpPr/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13363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5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6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7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8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9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3640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solidFill>
                      <a:schemeClr val="tx2"/>
                    </a:solidFill>
                    <a:latin typeface="Arial" panose="02080604020202020204" pitchFamily="34" charset="0"/>
                  </a:rPr>
                  <a:t>Host A</a:t>
                </a:r>
                <a:endParaRPr lang="en-US" altLang="zh-CN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133641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Symbol" panose="02000609000000000000" pitchFamily="18" charset="2"/>
                </a:rPr>
                <a:t>l</a:t>
              </a:r>
              <a:r>
                <a:rPr lang="en-US" altLang="zh-CN" sz="1200" baseline="-25000">
                  <a:solidFill>
                    <a:srgbClr val="FF0000"/>
                  </a:solidFill>
                  <a:latin typeface="Arial" panose="02080604020202020204" pitchFamily="34" charset="0"/>
                </a:rPr>
                <a:t>in </a:t>
              </a:r>
              <a:r>
                <a:rPr lang="en-US" altLang="zh-CN" sz="1200">
                  <a:solidFill>
                    <a:srgbClr val="FF0000"/>
                  </a:solidFill>
                  <a:latin typeface="Arial" panose="02080604020202020204" pitchFamily="34" charset="0"/>
                </a:rPr>
                <a:t>: </a:t>
              </a:r>
              <a:r>
                <a:rPr lang="en-US" altLang="zh-CN" sz="1000">
                  <a:solidFill>
                    <a:srgbClr val="FF0000"/>
                  </a:solidFill>
                  <a:latin typeface="Arial" panose="02080604020202020204" pitchFamily="34" charset="0"/>
                </a:rPr>
                <a:t>original data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642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643" name="Group 75"/>
            <p:cNvGrpSpPr/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1133644" name="Group 76"/>
              <p:cNvGrpSpPr/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133645" name="Freeform 77"/>
                <p:cNvSpPr/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6" name="Freeform 78"/>
                <p:cNvSpPr/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7" name="Freeform 79"/>
                <p:cNvSpPr/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8" name="Freeform 80"/>
                <p:cNvSpPr/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9" name="Freeform 81"/>
                <p:cNvSpPr/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0" name="Freeform 82"/>
                <p:cNvSpPr/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1" name="Freeform 83"/>
                <p:cNvSpPr/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2" name="Freeform 84"/>
                <p:cNvSpPr/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3" name="Freeform 85"/>
                <p:cNvSpPr/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4" name="Freeform 86"/>
                <p:cNvSpPr/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5" name="Freeform 87"/>
                <p:cNvSpPr/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6" name="Freeform 88"/>
                <p:cNvSpPr/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7" name="Freeform 89"/>
                <p:cNvSpPr/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8" name="Freeform 90"/>
                <p:cNvSpPr/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9" name="Freeform 91"/>
                <p:cNvSpPr/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0" name="Freeform 92"/>
                <p:cNvSpPr/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1" name="Freeform 93"/>
                <p:cNvSpPr/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2" name="Freeform 94"/>
                <p:cNvSpPr/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3" name="Freeform 95"/>
                <p:cNvSpPr/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4" name="Freeform 96"/>
                <p:cNvSpPr/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5" name="Freeform 97"/>
                <p:cNvSpPr/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6" name="Freeform 98"/>
                <p:cNvSpPr/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7" name="Freeform 99"/>
                <p:cNvSpPr/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8" name="Freeform 100"/>
                <p:cNvSpPr/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9" name="Freeform 101"/>
                <p:cNvSpPr/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0" name="Freeform 102"/>
                <p:cNvSpPr/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1" name="Freeform 103"/>
                <p:cNvSpPr/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2" name="Freeform 104"/>
                <p:cNvSpPr/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3" name="Freeform 105"/>
                <p:cNvSpPr/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4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5" name="Freeform 107"/>
                <p:cNvSpPr/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6" name="Freeform 108"/>
                <p:cNvSpPr/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7" name="Freeform 109"/>
                <p:cNvSpPr/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8" name="Freeform 110"/>
                <p:cNvSpPr/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9" name="Freeform 111"/>
                <p:cNvSpPr/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0" name="Freeform 112"/>
                <p:cNvSpPr/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1" name="Freeform 113"/>
                <p:cNvSpPr/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2" name="Freeform 114"/>
                <p:cNvSpPr/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3" name="Freeform 115"/>
                <p:cNvSpPr/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3684" name="Group 116"/>
              <p:cNvGrpSpPr/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1336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7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8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9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90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3691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solidFill>
                      <a:schemeClr val="tx2"/>
                    </a:solidFill>
                    <a:latin typeface="Arial" panose="02080604020202020204" pitchFamily="34" charset="0"/>
                  </a:rPr>
                  <a:t>Host B</a:t>
                </a:r>
                <a:endParaRPr lang="en-US" altLang="zh-CN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133692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3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4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5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6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697" name="Group 129"/>
            <p:cNvGrpSpPr/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1133698" name="Freeform 130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699" name="Freeform 131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0" name="Freeform 132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1" name="Freeform 133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2" name="Freeform 134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3" name="Freeform 135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4" name="Freeform 136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5" name="Freeform 137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6" name="Freeform 138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7" name="Freeform 139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8" name="Freeform 140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9" name="Freeform 141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0" name="Freeform 142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1" name="Freeform 143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2" name="Freeform 144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3" name="Freeform 145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4" name="Freeform 146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5" name="Freeform 147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6" name="Freeform 148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7" name="Freeform 149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8" name="Freeform 150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9" name="Freeform 151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0" name="Freeform 152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1" name="Freeform 153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2" name="Freeform 154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3" name="Freeform 155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4" name="Freeform 156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5" name="Freeform 157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6" name="Freeform 158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7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8" name="Freeform 160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9" name="Freeform 161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0" name="Freeform 162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1" name="Freeform 163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2" name="Freeform 164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3" name="Freeform 165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4" name="Freeform 166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5" name="Freeform 167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6" name="Freeform 168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3737" name="Group 169"/>
            <p:cNvGrpSpPr/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1133738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9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0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1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2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3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3744" name="Group 176"/>
            <p:cNvGrpSpPr/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1133745" name="Freeform 177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6" name="Freeform 178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7" name="Freeform 179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8" name="Freeform 180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9" name="Freeform 181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0" name="Freeform 182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1" name="Freeform 183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2" name="Freeform 184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3" name="Freeform 185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4" name="Freeform 186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5" name="Freeform 187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6" name="Freeform 188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7" name="Freeform 189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8" name="Freeform 190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9" name="Freeform 191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0" name="Freeform 192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1" name="Freeform 193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2" name="Freeform 194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3" name="Freeform 195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4" name="Freeform 196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5" name="Freeform 197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6" name="Freeform 198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7" name="Freeform 199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8" name="Freeform 200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9" name="Freeform 201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0" name="Freeform 202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1" name="Freeform 203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2" name="Freeform 204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3" name="Freeform 205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4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5" name="Freeform 207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6" name="Freeform 208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7" name="Freeform 209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8" name="Freeform 210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9" name="Freeform 211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0" name="Freeform 212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1" name="Freeform 213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2" name="Freeform 214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3" name="Freeform 215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3784" name="Group 216"/>
            <p:cNvGrpSpPr/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1133785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6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7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8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9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90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791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2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3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4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Symbol" panose="02000609000000000000" pitchFamily="18" charset="2"/>
                </a:rPr>
                <a:t>l</a:t>
              </a:r>
              <a:r>
                <a:rPr lang="en-US" altLang="zh-CN" sz="1200" baseline="-25000">
                  <a:solidFill>
                    <a:srgbClr val="FF0000"/>
                  </a:solidFill>
                  <a:latin typeface="Arial" panose="02080604020202020204" pitchFamily="34" charset="0"/>
                </a:rPr>
                <a:t>out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795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6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797" name="Group 229"/>
            <p:cNvGrpSpPr/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1133798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99" name="Freeform 231"/>
              <p:cNvSpPr/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5" y="0"/>
                  </a:cxn>
                  <a:cxn ang="0">
                    <a:pos x="855" y="390"/>
                  </a:cxn>
                  <a:cxn ang="0">
                    <a:pos x="45" y="390"/>
                  </a:cxn>
                </a:cxnLst>
                <a:rect l="0" t="0" r="r" b="b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0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1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2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3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4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5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6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7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8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809" name="Freeform 241"/>
            <p:cNvSpPr/>
            <p:nvPr/>
          </p:nvSpPr>
          <p:spPr bwMode="auto">
            <a:xfrm>
              <a:off x="1778" y="3538"/>
              <a:ext cx="2490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6"/>
                </a:cxn>
                <a:cxn ang="0">
                  <a:pos x="1005" y="1501"/>
                </a:cxn>
                <a:cxn ang="0">
                  <a:pos x="1860" y="706"/>
                </a:cxn>
                <a:cxn ang="0">
                  <a:pos x="5085" y="721"/>
                </a:cxn>
                <a:cxn ang="0">
                  <a:pos x="4305" y="1456"/>
                </a:cxn>
                <a:cxn ang="0">
                  <a:pos x="6225" y="1456"/>
                </a:cxn>
                <a:cxn ang="0">
                  <a:pos x="6220" y="391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10" name="Freeform 242"/>
            <p:cNvSpPr/>
            <p:nvPr/>
          </p:nvSpPr>
          <p:spPr bwMode="auto">
            <a:xfrm>
              <a:off x="2372" y="2968"/>
              <a:ext cx="2160" cy="8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5"/>
                </a:cxn>
                <a:cxn ang="0">
                  <a:pos x="1005" y="1500"/>
                </a:cxn>
                <a:cxn ang="0">
                  <a:pos x="540" y="2010"/>
                </a:cxn>
                <a:cxn ang="0">
                  <a:pos x="3615" y="2010"/>
                </a:cxn>
                <a:cxn ang="0">
                  <a:pos x="4350" y="1275"/>
                </a:cxn>
                <a:cxn ang="0">
                  <a:pos x="5400" y="1290"/>
                </a:cxn>
                <a:cxn ang="0">
                  <a:pos x="5400" y="120"/>
                </a:cxn>
              </a:cxnLst>
              <a:rect l="0" t="0" r="r" b="b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8636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  <a:sym typeface="+mn-ea"/>
              </a:rPr>
              <a:t>拥塞的成因和代价：场景</a:t>
            </a:r>
            <a:r>
              <a:rPr lang="en-US" altLang="zh-CN" sz="3600">
                <a:ea typeface="宋体" pitchFamily="2" charset="-122"/>
                <a:sym typeface="+mn-ea"/>
              </a:rPr>
              <a:t>2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95425"/>
            <a:ext cx="6391275" cy="46482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一个路由器，有限缓存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r>
              <a:rPr lang="en-US" altLang="zh-CN">
                <a:ea typeface="宋体" pitchFamily="2" charset="-122"/>
              </a:rPr>
              <a:t>sender</a:t>
            </a:r>
            <a:r>
              <a:rPr lang="zh-CN" altLang="en-US">
                <a:ea typeface="宋体" pitchFamily="2" charset="-122"/>
              </a:rPr>
              <a:t>重传丢失的包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4596" name="Oval 4"/>
          <p:cNvSpPr>
            <a:spLocks noChangeArrowheads="1"/>
          </p:cNvSpPr>
          <p:nvPr/>
        </p:nvSpPr>
        <p:spPr bwMode="auto">
          <a:xfrm>
            <a:off x="3795713" y="5014913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597" name="Line 5"/>
          <p:cNvSpPr>
            <a:spLocks noChangeShapeType="1"/>
          </p:cNvSpPr>
          <p:nvPr/>
        </p:nvSpPr>
        <p:spPr bwMode="auto">
          <a:xfrm>
            <a:off x="3795713" y="499110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598" name="Line 6"/>
          <p:cNvSpPr>
            <a:spLocks noChangeShapeType="1"/>
          </p:cNvSpPr>
          <p:nvPr/>
        </p:nvSpPr>
        <p:spPr bwMode="auto">
          <a:xfrm>
            <a:off x="5100638" y="499110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599" name="Rectangle 7"/>
          <p:cNvSpPr>
            <a:spLocks noChangeArrowheads="1"/>
          </p:cNvSpPr>
          <p:nvPr/>
        </p:nvSpPr>
        <p:spPr bwMode="auto">
          <a:xfrm>
            <a:off x="3795713" y="4991100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00" name="Rectangle 8"/>
          <p:cNvSpPr>
            <a:spLocks noChangeArrowheads="1"/>
          </p:cNvSpPr>
          <p:nvPr/>
        </p:nvSpPr>
        <p:spPr bwMode="auto">
          <a:xfrm>
            <a:off x="4705350" y="4978400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01" name="Oval 9"/>
          <p:cNvSpPr>
            <a:spLocks noChangeArrowheads="1"/>
          </p:cNvSpPr>
          <p:nvPr/>
        </p:nvSpPr>
        <p:spPr bwMode="auto">
          <a:xfrm>
            <a:off x="3781425" y="4773613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4602" name="Group 10"/>
          <p:cNvGrpSpPr/>
          <p:nvPr/>
        </p:nvGrpSpPr>
        <p:grpSpPr bwMode="auto">
          <a:xfrm>
            <a:off x="4097338" y="4849813"/>
            <a:ext cx="647700" cy="206375"/>
            <a:chOff x="2848" y="848"/>
            <a:chExt cx="140" cy="98"/>
          </a:xfrm>
        </p:grpSpPr>
        <p:sp>
          <p:nvSpPr>
            <p:cNvPr id="1134603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4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5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4606" name="Group 14"/>
          <p:cNvGrpSpPr/>
          <p:nvPr/>
        </p:nvGrpSpPr>
        <p:grpSpPr bwMode="auto">
          <a:xfrm flipV="1">
            <a:off x="4097338" y="4848225"/>
            <a:ext cx="647700" cy="204788"/>
            <a:chOff x="2848" y="848"/>
            <a:chExt cx="140" cy="98"/>
          </a:xfrm>
        </p:grpSpPr>
        <p:sp>
          <p:nvSpPr>
            <p:cNvPr id="1134607" name="Line 1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8" name="Line 1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9" name="Line 1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4610" name="Text Box 18"/>
          <p:cNvSpPr txBox="1">
            <a:spLocks noChangeArrowheads="1"/>
          </p:cNvSpPr>
          <p:nvPr/>
        </p:nvSpPr>
        <p:spPr bwMode="auto">
          <a:xfrm>
            <a:off x="3877310" y="3974148"/>
            <a:ext cx="2136775" cy="50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finite shared output link buffers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11" name="Line 19"/>
          <p:cNvSpPr>
            <a:spLocks noChangeShapeType="1"/>
          </p:cNvSpPr>
          <p:nvPr/>
        </p:nvSpPr>
        <p:spPr bwMode="auto">
          <a:xfrm flipH="1">
            <a:off x="242411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612" name="Line 20"/>
          <p:cNvSpPr>
            <a:spLocks noChangeShapeType="1"/>
          </p:cNvSpPr>
          <p:nvPr/>
        </p:nvSpPr>
        <p:spPr bwMode="auto">
          <a:xfrm flipH="1">
            <a:off x="3021013" y="454501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613" name="Group 21"/>
          <p:cNvGrpSpPr/>
          <p:nvPr/>
        </p:nvGrpSpPr>
        <p:grpSpPr bwMode="auto">
          <a:xfrm>
            <a:off x="2073275" y="3602038"/>
            <a:ext cx="1203325" cy="1162050"/>
            <a:chOff x="5850" y="13487"/>
            <a:chExt cx="2023" cy="1840"/>
          </a:xfrm>
        </p:grpSpPr>
        <p:sp>
          <p:nvSpPr>
            <p:cNvPr id="1134614" name="Freeform 2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5" name="Freeform 2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6" name="Freeform 2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7" name="Freeform 2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8" name="Freeform 2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9" name="Freeform 2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0" name="Freeform 2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1" name="Freeform 2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2" name="Freeform 3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3" name="Freeform 3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4" name="Freeform 3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5" name="Freeform 3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6" name="Freeform 3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7" name="Freeform 3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8" name="Freeform 3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9" name="Freeform 3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0" name="Freeform 3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1" name="Freeform 3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2" name="Freeform 4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3" name="Freeform 4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4" name="Freeform 4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5" name="Freeform 4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6" name="Freeform 4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7" name="Freeform 4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8" name="Freeform 4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9" name="Freeform 4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0" name="Freeform 4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1" name="Freeform 4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2" name="Freeform 5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3" name="Rectangle 5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4" name="Freeform 5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5" name="Freeform 5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6" name="Freeform 5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7" name="Freeform 5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8" name="Freeform 5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9" name="Freeform 5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0" name="Freeform 5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1" name="Freeform 5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2" name="Freeform 6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653" name="Group 61"/>
          <p:cNvGrpSpPr/>
          <p:nvPr/>
        </p:nvGrpSpPr>
        <p:grpSpPr bwMode="auto">
          <a:xfrm>
            <a:off x="2351088" y="3230563"/>
            <a:ext cx="798512" cy="1166812"/>
            <a:chOff x="12762" y="10336"/>
            <a:chExt cx="1027" cy="1700"/>
          </a:xfrm>
        </p:grpSpPr>
        <p:sp>
          <p:nvSpPr>
            <p:cNvPr id="1134654" name="Rectangle 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5" name="Rectangle 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6" name="Line 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7" name="Line 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8" name="Line 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9" name="Line 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660" name="Text Box 68"/>
          <p:cNvSpPr txBox="1">
            <a:spLocks noChangeArrowheads="1"/>
          </p:cNvSpPr>
          <p:nvPr/>
        </p:nvSpPr>
        <p:spPr bwMode="auto">
          <a:xfrm>
            <a:off x="2354263" y="2825750"/>
            <a:ext cx="85248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Host A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61" name="Text Box 69"/>
          <p:cNvSpPr txBox="1">
            <a:spLocks noChangeArrowheads="1"/>
          </p:cNvSpPr>
          <p:nvPr/>
        </p:nvSpPr>
        <p:spPr bwMode="auto">
          <a:xfrm>
            <a:off x="3362325" y="2922588"/>
            <a:ext cx="1468438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62" name="Line 70"/>
          <p:cNvSpPr>
            <a:spLocks noChangeShapeType="1"/>
          </p:cNvSpPr>
          <p:nvPr/>
        </p:nvSpPr>
        <p:spPr bwMode="auto">
          <a:xfrm flipH="1">
            <a:off x="1885950" y="564991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663" name="Group 71"/>
          <p:cNvGrpSpPr/>
          <p:nvPr/>
        </p:nvGrpSpPr>
        <p:grpSpPr bwMode="auto">
          <a:xfrm>
            <a:off x="1020763" y="4756150"/>
            <a:ext cx="1203325" cy="1162050"/>
            <a:chOff x="5850" y="13487"/>
            <a:chExt cx="2023" cy="1840"/>
          </a:xfrm>
        </p:grpSpPr>
        <p:sp>
          <p:nvSpPr>
            <p:cNvPr id="1134664" name="Freeform 7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5" name="Freeform 7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6" name="Freeform 7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7" name="Freeform 7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8" name="Freeform 7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9" name="Freeform 7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0" name="Freeform 7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1" name="Freeform 7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2" name="Freeform 8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3" name="Freeform 8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4" name="Freeform 8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5" name="Freeform 8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6" name="Freeform 8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7" name="Freeform 8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8" name="Freeform 8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9" name="Freeform 8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0" name="Freeform 8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1" name="Freeform 8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2" name="Freeform 9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3" name="Freeform 9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4" name="Freeform 9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5" name="Freeform 9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6" name="Freeform 9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7" name="Freeform 9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8" name="Freeform 9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9" name="Freeform 9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0" name="Freeform 9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1" name="Freeform 9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2" name="Freeform 10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3" name="Rectangle 10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4" name="Freeform 10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5" name="Freeform 10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6" name="Freeform 10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7" name="Freeform 10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8" name="Freeform 10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9" name="Freeform 10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0" name="Freeform 10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1" name="Freeform 10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2" name="Freeform 11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703" name="Group 111"/>
          <p:cNvGrpSpPr/>
          <p:nvPr/>
        </p:nvGrpSpPr>
        <p:grpSpPr bwMode="auto">
          <a:xfrm>
            <a:off x="1298575" y="4384675"/>
            <a:ext cx="798513" cy="1166813"/>
            <a:chOff x="12762" y="10336"/>
            <a:chExt cx="1027" cy="1700"/>
          </a:xfrm>
        </p:grpSpPr>
        <p:sp>
          <p:nvSpPr>
            <p:cNvPr id="1134704" name="Rectangle 11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5" name="Rectangle 11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6" name="Line 11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7" name="Line 11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8" name="Line 11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9" name="Line 11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710" name="Text Box 118"/>
          <p:cNvSpPr txBox="1">
            <a:spLocks noChangeArrowheads="1"/>
          </p:cNvSpPr>
          <p:nvPr/>
        </p:nvSpPr>
        <p:spPr bwMode="auto">
          <a:xfrm>
            <a:off x="1250950" y="3967163"/>
            <a:ext cx="87788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Host B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711" name="Line 119"/>
          <p:cNvSpPr>
            <a:spLocks noChangeShapeType="1"/>
          </p:cNvSpPr>
          <p:nvPr/>
        </p:nvSpPr>
        <p:spPr bwMode="auto">
          <a:xfrm flipH="1">
            <a:off x="3021013" y="506095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2" name="Line 120"/>
          <p:cNvSpPr>
            <a:spLocks noChangeShapeType="1"/>
          </p:cNvSpPr>
          <p:nvPr/>
        </p:nvSpPr>
        <p:spPr bwMode="auto">
          <a:xfrm flipH="1">
            <a:off x="5010150" y="506095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3" name="Line 121"/>
          <p:cNvSpPr>
            <a:spLocks noChangeShapeType="1"/>
          </p:cNvSpPr>
          <p:nvPr/>
        </p:nvSpPr>
        <p:spPr bwMode="auto">
          <a:xfrm flipH="1">
            <a:off x="516096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4" name="Line 122"/>
          <p:cNvSpPr>
            <a:spLocks noChangeShapeType="1"/>
          </p:cNvSpPr>
          <p:nvPr/>
        </p:nvSpPr>
        <p:spPr bwMode="auto">
          <a:xfrm flipH="1">
            <a:off x="5149850" y="566261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5" name="Line 123"/>
          <p:cNvSpPr>
            <a:spLocks noChangeShapeType="1"/>
          </p:cNvSpPr>
          <p:nvPr/>
        </p:nvSpPr>
        <p:spPr bwMode="auto">
          <a:xfrm flipH="1">
            <a:off x="6259513" y="455771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716" name="Group 124"/>
          <p:cNvGrpSpPr/>
          <p:nvPr/>
        </p:nvGrpSpPr>
        <p:grpSpPr bwMode="auto">
          <a:xfrm>
            <a:off x="6365875" y="3736975"/>
            <a:ext cx="1203325" cy="1162050"/>
            <a:chOff x="5850" y="13487"/>
            <a:chExt cx="2023" cy="1840"/>
          </a:xfrm>
        </p:grpSpPr>
        <p:sp>
          <p:nvSpPr>
            <p:cNvPr id="1134717" name="Freeform 125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18" name="Freeform 126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19" name="Freeform 127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0" name="Freeform 128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1" name="Freeform 129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2" name="Freeform 130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3" name="Freeform 131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4" name="Freeform 132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5" name="Freeform 133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6" name="Freeform 134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7" name="Freeform 135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8" name="Freeform 136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9" name="Freeform 137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0" name="Freeform 138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1" name="Freeform 139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2" name="Freeform 140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3" name="Freeform 141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4" name="Freeform 142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5" name="Freeform 143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6" name="Freeform 144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7" name="Freeform 145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8" name="Freeform 146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9" name="Freeform 147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0" name="Freeform 148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1" name="Freeform 149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2" name="Freeform 150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3" name="Freeform 151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4" name="Freeform 152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5" name="Freeform 153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6" name="Rectangle 15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7" name="Freeform 155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8" name="Freeform 156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9" name="Freeform 157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0" name="Freeform 158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1" name="Freeform 159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2" name="Freeform 160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3" name="Freeform 161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4" name="Freeform 162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5" name="Freeform 163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756" name="Group 164"/>
          <p:cNvGrpSpPr/>
          <p:nvPr/>
        </p:nvGrpSpPr>
        <p:grpSpPr bwMode="auto">
          <a:xfrm>
            <a:off x="6643688" y="3365500"/>
            <a:ext cx="798512" cy="1166813"/>
            <a:chOff x="12762" y="10336"/>
            <a:chExt cx="1027" cy="1700"/>
          </a:xfrm>
        </p:grpSpPr>
        <p:sp>
          <p:nvSpPr>
            <p:cNvPr id="1134757" name="Rectangle 16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8" name="Rectangle 16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9" name="Line 16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0" name="Line 16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1" name="Line 16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2" name="Line 17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763" name="Group 171"/>
          <p:cNvGrpSpPr/>
          <p:nvPr/>
        </p:nvGrpSpPr>
        <p:grpSpPr bwMode="auto">
          <a:xfrm>
            <a:off x="5627688" y="4962525"/>
            <a:ext cx="1204912" cy="1162050"/>
            <a:chOff x="5850" y="13487"/>
            <a:chExt cx="2023" cy="1840"/>
          </a:xfrm>
        </p:grpSpPr>
        <p:sp>
          <p:nvSpPr>
            <p:cNvPr id="1134764" name="Freeform 17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5" name="Freeform 17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6" name="Freeform 17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7" name="Freeform 17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8" name="Freeform 17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9" name="Freeform 17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0" name="Freeform 17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1" name="Freeform 17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2" name="Freeform 18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3" name="Freeform 18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4" name="Freeform 18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5" name="Freeform 18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6" name="Freeform 18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7" name="Freeform 18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8" name="Freeform 18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9" name="Freeform 18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0" name="Freeform 18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1" name="Freeform 18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2" name="Freeform 19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3" name="Freeform 19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4" name="Freeform 19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5" name="Freeform 19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6" name="Freeform 19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7" name="Freeform 19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8" name="Freeform 19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9" name="Freeform 19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0" name="Freeform 19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1" name="Freeform 19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2" name="Freeform 20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3" name="Rectangle 20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4" name="Freeform 20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5" name="Freeform 20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6" name="Freeform 20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7" name="Freeform 20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8" name="Freeform 20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9" name="Freeform 20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0" name="Freeform 20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1" name="Freeform 20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2" name="Freeform 21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803" name="Group 211"/>
          <p:cNvGrpSpPr/>
          <p:nvPr/>
        </p:nvGrpSpPr>
        <p:grpSpPr bwMode="auto">
          <a:xfrm>
            <a:off x="6175375" y="4678363"/>
            <a:ext cx="798513" cy="1168400"/>
            <a:chOff x="12762" y="10336"/>
            <a:chExt cx="1027" cy="1700"/>
          </a:xfrm>
        </p:grpSpPr>
        <p:sp>
          <p:nvSpPr>
            <p:cNvPr id="1134804" name="Rectangle 21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5" name="Rectangle 21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6" name="Line 21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7" name="Line 21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8" name="Line 21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9" name="Line 21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810" name="Oval 218"/>
          <p:cNvSpPr>
            <a:spLocks noChangeArrowheads="1"/>
          </p:cNvSpPr>
          <p:nvPr/>
        </p:nvSpPr>
        <p:spPr bwMode="auto">
          <a:xfrm>
            <a:off x="2763838" y="330517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1" name="Oval 219"/>
          <p:cNvSpPr>
            <a:spLocks noChangeArrowheads="1"/>
          </p:cNvSpPr>
          <p:nvPr/>
        </p:nvSpPr>
        <p:spPr bwMode="auto">
          <a:xfrm>
            <a:off x="1604963" y="4433888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2" name="Line 220"/>
          <p:cNvSpPr>
            <a:spLocks noChangeShapeType="1"/>
          </p:cNvSpPr>
          <p:nvPr/>
        </p:nvSpPr>
        <p:spPr bwMode="auto">
          <a:xfrm flipH="1">
            <a:off x="2903538" y="3181350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3" name="Text Box 221"/>
          <p:cNvSpPr txBox="1">
            <a:spLocks noChangeArrowheads="1"/>
          </p:cNvSpPr>
          <p:nvPr/>
        </p:nvSpPr>
        <p:spPr bwMode="auto">
          <a:xfrm>
            <a:off x="6424613" y="2838450"/>
            <a:ext cx="590550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600" baseline="-25000">
                <a:solidFill>
                  <a:srgbClr val="FF0000"/>
                </a:solidFill>
                <a:latin typeface="Arial" panose="02080604020202020204" pitchFamily="34" charset="0"/>
              </a:rPr>
              <a:t>out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814" name="Line 222"/>
          <p:cNvSpPr>
            <a:spLocks noChangeShapeType="1"/>
          </p:cNvSpPr>
          <p:nvPr/>
        </p:nvSpPr>
        <p:spPr bwMode="auto">
          <a:xfrm>
            <a:off x="6659563" y="3206750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5" name="Line 223"/>
          <p:cNvSpPr>
            <a:spLocks noChangeShapeType="1"/>
          </p:cNvSpPr>
          <p:nvPr/>
        </p:nvSpPr>
        <p:spPr bwMode="auto">
          <a:xfrm flipH="1">
            <a:off x="4764088" y="4495800"/>
            <a:ext cx="303212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816" name="Group 224"/>
          <p:cNvGrpSpPr/>
          <p:nvPr/>
        </p:nvGrpSpPr>
        <p:grpSpPr bwMode="auto">
          <a:xfrm>
            <a:off x="4587875" y="4900613"/>
            <a:ext cx="385763" cy="319087"/>
            <a:chOff x="11283" y="10423"/>
            <a:chExt cx="475" cy="374"/>
          </a:xfrm>
        </p:grpSpPr>
        <p:sp>
          <p:nvSpPr>
            <p:cNvPr id="1134817" name="Rectangle 225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18" name="Line 226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19" name="Line 227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0" name="Line 228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1" name="Line 229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2" name="Line 230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3" name="Line 231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824" name="Line 232"/>
          <p:cNvSpPr>
            <a:spLocks noChangeShapeType="1"/>
          </p:cNvSpPr>
          <p:nvPr/>
        </p:nvSpPr>
        <p:spPr bwMode="auto">
          <a:xfrm>
            <a:off x="4845050" y="368458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5" name="Freeform 233"/>
          <p:cNvSpPr/>
          <p:nvPr/>
        </p:nvSpPr>
        <p:spPr bwMode="auto">
          <a:xfrm>
            <a:off x="1663700" y="4532313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6"/>
              </a:cxn>
              <a:cxn ang="0">
                <a:pos x="1005" y="1501"/>
              </a:cxn>
              <a:cxn ang="0">
                <a:pos x="1860" y="706"/>
              </a:cxn>
              <a:cxn ang="0">
                <a:pos x="5085" y="721"/>
              </a:cxn>
              <a:cxn ang="0">
                <a:pos x="4305" y="1456"/>
              </a:cxn>
              <a:cxn ang="0">
                <a:pos x="6225" y="1456"/>
              </a:cxn>
              <a:cxn ang="0">
                <a:pos x="6220" y="391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6" name="Freeform 234"/>
          <p:cNvSpPr/>
          <p:nvPr/>
        </p:nvSpPr>
        <p:spPr bwMode="auto">
          <a:xfrm>
            <a:off x="2822575" y="3365500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5"/>
              </a:cxn>
              <a:cxn ang="0">
                <a:pos x="1005" y="1500"/>
              </a:cxn>
              <a:cxn ang="0">
                <a:pos x="540" y="2010"/>
              </a:cxn>
              <a:cxn ang="0">
                <a:pos x="3615" y="2010"/>
              </a:cxn>
              <a:cxn ang="0">
                <a:pos x="4350" y="1275"/>
              </a:cxn>
              <a:cxn ang="0">
                <a:pos x="5400" y="1290"/>
              </a:cxn>
              <a:cxn ang="0">
                <a:pos x="5400" y="120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7" name="Oval 235"/>
          <p:cNvSpPr>
            <a:spLocks noChangeArrowheads="1"/>
          </p:cNvSpPr>
          <p:nvPr/>
        </p:nvSpPr>
        <p:spPr bwMode="auto">
          <a:xfrm>
            <a:off x="2763838" y="353853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8" name="Text Box 236"/>
          <p:cNvSpPr txBox="1">
            <a:spLocks noChangeArrowheads="1"/>
          </p:cNvSpPr>
          <p:nvPr/>
        </p:nvSpPr>
        <p:spPr bwMode="auto">
          <a:xfrm>
            <a:off x="3041650" y="3341688"/>
            <a:ext cx="2236788" cy="617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'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data, plus retransmitted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829" name="Line 237"/>
          <p:cNvSpPr>
            <a:spLocks noChangeShapeType="1"/>
          </p:cNvSpPr>
          <p:nvPr/>
        </p:nvSpPr>
        <p:spPr bwMode="auto">
          <a:xfrm flipH="1">
            <a:off x="2916238" y="3524250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04250" cy="576262"/>
          </a:xfrm>
        </p:spPr>
        <p:txBody>
          <a:bodyPr/>
          <a:lstStyle/>
          <a:p>
            <a:r>
              <a:rPr lang="zh-CN" altLang="en-US" sz="3600" dirty="0">
                <a:ea typeface="宋体" pitchFamily="2" charset="-122"/>
              </a:rPr>
              <a:t>拥塞的成因和代价：场景</a:t>
            </a:r>
            <a:r>
              <a:rPr lang="en-US" altLang="zh-CN" sz="36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grpSp>
        <p:nvGrpSpPr>
          <p:cNvPr id="1135620" name="Group 4"/>
          <p:cNvGrpSpPr/>
          <p:nvPr/>
        </p:nvGrpSpPr>
        <p:grpSpPr bwMode="auto">
          <a:xfrm>
            <a:off x="1828800" y="914400"/>
            <a:ext cx="1385888" cy="687388"/>
            <a:chOff x="1129" y="700"/>
            <a:chExt cx="873" cy="433"/>
          </a:xfrm>
        </p:grpSpPr>
        <p:grpSp>
          <p:nvGrpSpPr>
            <p:cNvPr id="1135621" name="Group 5"/>
            <p:cNvGrpSpPr/>
            <p:nvPr/>
          </p:nvGrpSpPr>
          <p:grpSpPr bwMode="auto">
            <a:xfrm>
              <a:off x="1129" y="704"/>
              <a:ext cx="364" cy="429"/>
              <a:chOff x="1129" y="704"/>
              <a:chExt cx="364" cy="429"/>
            </a:xfrm>
          </p:grpSpPr>
          <p:sp>
            <p:nvSpPr>
              <p:cNvPr id="1135622" name="Text Box 6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5623" name="Text Box 7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in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grpSp>
          <p:nvGrpSpPr>
            <p:cNvPr id="1135624" name="Group 8"/>
            <p:cNvGrpSpPr/>
            <p:nvPr/>
          </p:nvGrpSpPr>
          <p:grpSpPr bwMode="auto">
            <a:xfrm>
              <a:off x="1541" y="700"/>
              <a:ext cx="461" cy="413"/>
              <a:chOff x="1645" y="788"/>
              <a:chExt cx="461" cy="413"/>
            </a:xfrm>
          </p:grpSpPr>
          <p:sp>
            <p:nvSpPr>
              <p:cNvPr id="1135625" name="Text Box 9"/>
              <p:cNvSpPr txBox="1">
                <a:spLocks noChangeArrowheads="1"/>
              </p:cNvSpPr>
              <p:nvPr/>
            </p:nvSpPr>
            <p:spPr bwMode="auto">
              <a:xfrm>
                <a:off x="1645" y="788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5626" name="Text Box 10"/>
              <p:cNvSpPr txBox="1">
                <a:spLocks noChangeArrowheads="1"/>
              </p:cNvSpPr>
              <p:nvPr/>
            </p:nvSpPr>
            <p:spPr bwMode="auto">
              <a:xfrm>
                <a:off x="1768" y="951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out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5627" name="Text Box 11"/>
            <p:cNvSpPr txBox="1">
              <a:spLocks noChangeArrowheads="1"/>
            </p:cNvSpPr>
            <p:nvPr/>
          </p:nvSpPr>
          <p:spPr bwMode="auto">
            <a:xfrm>
              <a:off x="1360" y="759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80604020202020204" pitchFamily="34" charset="0"/>
                </a:rPr>
                <a:t>=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grpSp>
        <p:nvGrpSpPr>
          <p:cNvPr id="1135628" name="Group 12"/>
          <p:cNvGrpSpPr/>
          <p:nvPr/>
        </p:nvGrpSpPr>
        <p:grpSpPr bwMode="auto">
          <a:xfrm>
            <a:off x="6084888" y="1341438"/>
            <a:ext cx="1385887" cy="687387"/>
            <a:chOff x="2461" y="1256"/>
            <a:chExt cx="873" cy="433"/>
          </a:xfrm>
        </p:grpSpPr>
        <p:grpSp>
          <p:nvGrpSpPr>
            <p:cNvPr id="1135629" name="Group 13"/>
            <p:cNvGrpSpPr/>
            <p:nvPr/>
          </p:nvGrpSpPr>
          <p:grpSpPr bwMode="auto">
            <a:xfrm>
              <a:off x="2461" y="1256"/>
              <a:ext cx="873" cy="433"/>
              <a:chOff x="1129" y="700"/>
              <a:chExt cx="873" cy="433"/>
            </a:xfrm>
          </p:grpSpPr>
          <p:grpSp>
            <p:nvGrpSpPr>
              <p:cNvPr id="1135630" name="Group 14"/>
              <p:cNvGrpSpPr/>
              <p:nvPr/>
            </p:nvGrpSpPr>
            <p:grpSpPr bwMode="auto">
              <a:xfrm>
                <a:off x="1129" y="704"/>
                <a:ext cx="364" cy="429"/>
                <a:chOff x="1129" y="704"/>
                <a:chExt cx="364" cy="429"/>
              </a:xfrm>
            </p:grpSpPr>
            <p:sp>
              <p:nvSpPr>
                <p:cNvPr id="11356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29" y="704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Symbol" panose="02000609000000000000" pitchFamily="18" charset="2"/>
                    </a:rPr>
                    <a:t>l</a:t>
                  </a:r>
                  <a:endParaRPr lang="en-US" altLang="zh-CN">
                    <a:latin typeface="Symbol" panose="02000609000000000000" pitchFamily="18" charset="2"/>
                  </a:endParaRPr>
                </a:p>
              </p:txBody>
            </p:sp>
            <p:sp>
              <p:nvSpPr>
                <p:cNvPr id="11356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52" y="883"/>
                  <a:ext cx="2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>
                      <a:latin typeface="Arial" panose="02080604020202020204" pitchFamily="34" charset="0"/>
                    </a:rPr>
                    <a:t>in</a:t>
                  </a:r>
                  <a:endParaRPr lang="en-US" altLang="zh-CN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135633" name="Group 17"/>
              <p:cNvGrpSpPr/>
              <p:nvPr/>
            </p:nvGrpSpPr>
            <p:grpSpPr bwMode="auto">
              <a:xfrm>
                <a:off x="1541" y="700"/>
                <a:ext cx="461" cy="413"/>
                <a:chOff x="1645" y="788"/>
                <a:chExt cx="461" cy="413"/>
              </a:xfrm>
            </p:grpSpPr>
            <p:sp>
              <p:nvSpPr>
                <p:cNvPr id="11356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45" y="788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Symbol" panose="02000609000000000000" pitchFamily="18" charset="2"/>
                    </a:rPr>
                    <a:t>l</a:t>
                  </a:r>
                  <a:endParaRPr lang="en-US" altLang="zh-CN">
                    <a:latin typeface="Symbol" panose="02000609000000000000" pitchFamily="18" charset="2"/>
                  </a:endParaRPr>
                </a:p>
              </p:txBody>
            </p:sp>
            <p:sp>
              <p:nvSpPr>
                <p:cNvPr id="11356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68" y="951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>
                      <a:latin typeface="Arial" panose="02080604020202020204" pitchFamily="34" charset="0"/>
                    </a:rPr>
                    <a:t>out</a:t>
                  </a:r>
                  <a:endParaRPr lang="en-US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135636" name="Text Box 20"/>
              <p:cNvSpPr txBox="1">
                <a:spLocks noChangeArrowheads="1"/>
              </p:cNvSpPr>
              <p:nvPr/>
            </p:nvSpPr>
            <p:spPr bwMode="auto">
              <a:xfrm>
                <a:off x="1352" y="7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Arial" panose="02080604020202020204" pitchFamily="34" charset="0"/>
                  </a:rPr>
                  <a:t>&gt;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5637" name="Line 21"/>
            <p:cNvSpPr>
              <a:spLocks noChangeShapeType="1"/>
            </p:cNvSpPr>
            <p:nvPr/>
          </p:nvSpPr>
          <p:spPr bwMode="auto">
            <a:xfrm flipV="1">
              <a:off x="2660" y="1332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5638" name="Group 22"/>
          <p:cNvGrpSpPr/>
          <p:nvPr/>
        </p:nvGrpSpPr>
        <p:grpSpPr bwMode="auto">
          <a:xfrm>
            <a:off x="7524750" y="1916113"/>
            <a:ext cx="577850" cy="681037"/>
            <a:chOff x="3663" y="2092"/>
            <a:chExt cx="364" cy="429"/>
          </a:xfrm>
        </p:grpSpPr>
        <p:grpSp>
          <p:nvGrpSpPr>
            <p:cNvPr id="1135639" name="Group 23"/>
            <p:cNvGrpSpPr/>
            <p:nvPr/>
          </p:nvGrpSpPr>
          <p:grpSpPr bwMode="auto">
            <a:xfrm>
              <a:off x="3663" y="2092"/>
              <a:ext cx="364" cy="429"/>
              <a:chOff x="1129" y="704"/>
              <a:chExt cx="364" cy="429"/>
            </a:xfrm>
          </p:grpSpPr>
          <p:sp>
            <p:nvSpPr>
              <p:cNvPr id="1135640" name="Text Box 24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5641" name="Text Box 25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in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5642" name="Line 26"/>
            <p:cNvSpPr>
              <a:spLocks noChangeShapeType="1"/>
            </p:cNvSpPr>
            <p:nvPr/>
          </p:nvSpPr>
          <p:spPr bwMode="auto">
            <a:xfrm flipV="1">
              <a:off x="3862" y="2164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5643" name="Group 27"/>
          <p:cNvGrpSpPr/>
          <p:nvPr/>
        </p:nvGrpSpPr>
        <p:grpSpPr bwMode="auto">
          <a:xfrm>
            <a:off x="5508625" y="2349500"/>
            <a:ext cx="731838" cy="655638"/>
            <a:chOff x="1645" y="788"/>
            <a:chExt cx="461" cy="413"/>
          </a:xfrm>
        </p:grpSpPr>
        <p:sp>
          <p:nvSpPr>
            <p:cNvPr id="1135644" name="Text Box 28"/>
            <p:cNvSpPr txBox="1">
              <a:spLocks noChangeArrowheads="1"/>
            </p:cNvSpPr>
            <p:nvPr/>
          </p:nvSpPr>
          <p:spPr bwMode="auto">
            <a:xfrm>
              <a:off x="1645" y="78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anose="02000609000000000000" pitchFamily="18" charset="2"/>
                </a:rPr>
                <a:t>l</a:t>
              </a:r>
              <a:endParaRPr lang="en-US" altLang="zh-CN">
                <a:latin typeface="Symbol" panose="02000609000000000000" pitchFamily="18" charset="2"/>
              </a:endParaRPr>
            </a:p>
          </p:txBody>
        </p:sp>
        <p:sp>
          <p:nvSpPr>
            <p:cNvPr id="1135645" name="Text Box 29"/>
            <p:cNvSpPr txBox="1">
              <a:spLocks noChangeArrowheads="1"/>
            </p:cNvSpPr>
            <p:nvPr/>
          </p:nvSpPr>
          <p:spPr bwMode="auto">
            <a:xfrm>
              <a:off x="1768" y="951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80604020202020204" pitchFamily="34" charset="0"/>
                </a:rPr>
                <a:t>out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1135646" name="Rectangle 30"/>
          <p:cNvSpPr>
            <a:spLocks noChangeArrowheads="1"/>
          </p:cNvSpPr>
          <p:nvPr/>
        </p:nvSpPr>
        <p:spPr bwMode="auto">
          <a:xfrm>
            <a:off x="330517" y="5164607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5647" name="Rectangle 31"/>
          <p:cNvSpPr>
            <a:spLocks noChangeArrowheads="1"/>
          </p:cNvSpPr>
          <p:nvPr/>
        </p:nvSpPr>
        <p:spPr bwMode="auto">
          <a:xfrm>
            <a:off x="152707" y="5447573"/>
            <a:ext cx="8569325" cy="11582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ts val="2100"/>
              </a:lnSpc>
              <a:tabLst>
                <a:tab pos="26416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拥塞的代价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  <a:sym typeface="+mn-ea"/>
              </a:rPr>
              <a:t>:</a:t>
            </a:r>
            <a:endParaRPr lang="en-US" altLang="zh-CN" sz="2400" dirty="0">
              <a:solidFill>
                <a:srgbClr val="FF0000"/>
              </a:solidFill>
              <a:latin typeface="Comic Sans MS" pitchFamily="66" charset="0"/>
              <a:cs typeface="Comic Sans MS" pitchFamily="66" charset="0"/>
            </a:endParaRPr>
          </a:p>
          <a:p>
            <a:pPr>
              <a:lnSpc>
                <a:spcPts val="2500"/>
              </a:lnSpc>
              <a:tabLst>
                <a:tab pos="2641600" algn="l"/>
              </a:tabLst>
            </a:pPr>
            <a:r>
              <a:rPr lang="en-US" altLang="zh-CN" sz="2400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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对给定的</a:t>
            </a:r>
            <a:r>
              <a:rPr lang="en-US" altLang="zh-CN" sz="24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”goodput”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，要做更多的工作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重传</a:t>
            </a:r>
            <a:r>
              <a:rPr lang="en-US" altLang="zh-CN" sz="24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)</a:t>
            </a:r>
            <a:endParaRPr lang="en-US" altLang="zh-CN" sz="2400" dirty="0">
              <a:solidFill>
                <a:srgbClr val="163794"/>
              </a:solidFill>
              <a:latin typeface="Comic Sans MS" pitchFamily="66" charset="0"/>
              <a:cs typeface="Comic Sans MS" pitchFamily="66" charset="0"/>
            </a:endParaRPr>
          </a:p>
          <a:p>
            <a:pPr>
              <a:lnSpc>
                <a:spcPts val="2300"/>
              </a:lnSpc>
              <a:tabLst>
                <a:tab pos="2641600" algn="l"/>
              </a:tabLst>
            </a:pPr>
            <a:r>
              <a:rPr lang="en-US" altLang="zh-CN" sz="2400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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造成资源的浪费</a:t>
            </a:r>
            <a:endParaRPr lang="en-US" altLang="zh-CN" sz="2400" dirty="0"/>
          </a:p>
        </p:txBody>
      </p:sp>
      <p:grpSp>
        <p:nvGrpSpPr>
          <p:cNvPr id="1135648" name="Group 32"/>
          <p:cNvGrpSpPr/>
          <p:nvPr/>
        </p:nvGrpSpPr>
        <p:grpSpPr bwMode="auto">
          <a:xfrm>
            <a:off x="228600" y="2819400"/>
            <a:ext cx="7783513" cy="2514600"/>
            <a:chOff x="257" y="874"/>
            <a:chExt cx="4903" cy="1584"/>
          </a:xfrm>
        </p:grpSpPr>
        <p:sp>
          <p:nvSpPr>
            <p:cNvPr id="1135649" name="Line 33"/>
            <p:cNvSpPr>
              <a:spLocks noChangeShapeType="1"/>
            </p:cNvSpPr>
            <p:nvPr/>
          </p:nvSpPr>
          <p:spPr bwMode="auto">
            <a:xfrm>
              <a:off x="2339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0" name="Line 34"/>
            <p:cNvSpPr>
              <a:spLocks noChangeShapeType="1"/>
            </p:cNvSpPr>
            <p:nvPr/>
          </p:nvSpPr>
          <p:spPr bwMode="auto">
            <a:xfrm rot="5400000">
              <a:off x="2902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1" name="Text Box 35"/>
            <p:cNvSpPr txBox="1">
              <a:spLocks noChangeArrowheads="1"/>
            </p:cNvSpPr>
            <p:nvPr/>
          </p:nvSpPr>
          <p:spPr bwMode="auto">
            <a:xfrm>
              <a:off x="2118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52" name="Line 36"/>
            <p:cNvSpPr>
              <a:spLocks noChangeShapeType="1"/>
            </p:cNvSpPr>
            <p:nvPr/>
          </p:nvSpPr>
          <p:spPr bwMode="auto">
            <a:xfrm rot="5400000">
              <a:off x="2824" y="5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3" name="Line 37"/>
            <p:cNvSpPr>
              <a:spLocks noChangeShapeType="1"/>
            </p:cNvSpPr>
            <p:nvPr/>
          </p:nvSpPr>
          <p:spPr bwMode="auto">
            <a:xfrm rot="10800000">
              <a:off x="3327" y="102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4" name="Text Box 38"/>
            <p:cNvSpPr txBox="1">
              <a:spLocks noChangeArrowheads="1"/>
            </p:cNvSpPr>
            <p:nvPr/>
          </p:nvSpPr>
          <p:spPr bwMode="auto">
            <a:xfrm>
              <a:off x="3194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55" name="Freeform 39"/>
            <p:cNvSpPr/>
            <p:nvPr/>
          </p:nvSpPr>
          <p:spPr bwMode="auto">
            <a:xfrm>
              <a:off x="2339" y="1320"/>
              <a:ext cx="969" cy="634"/>
            </a:xfrm>
            <a:custGeom>
              <a:avLst/>
              <a:gdLst/>
              <a:ahLst/>
              <a:cxnLst>
                <a:cxn ang="0">
                  <a:pos x="0" y="634"/>
                </a:cxn>
                <a:cxn ang="0">
                  <a:pos x="573" y="144"/>
                </a:cxn>
                <a:cxn ang="0">
                  <a:pos x="969" y="0"/>
                </a:cxn>
              </a:cxnLst>
              <a:rect l="0" t="0" r="r" b="b"/>
              <a:pathLst>
                <a:path w="969" h="634">
                  <a:moveTo>
                    <a:pt x="0" y="634"/>
                  </a:moveTo>
                  <a:cubicBezTo>
                    <a:pt x="95" y="552"/>
                    <a:pt x="412" y="250"/>
                    <a:pt x="573" y="144"/>
                  </a:cubicBezTo>
                  <a:cubicBezTo>
                    <a:pt x="734" y="38"/>
                    <a:pt x="887" y="30"/>
                    <a:pt x="969" y="0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656" name="Group 40"/>
            <p:cNvGrpSpPr/>
            <p:nvPr/>
          </p:nvGrpSpPr>
          <p:grpSpPr bwMode="auto">
            <a:xfrm>
              <a:off x="2742" y="1984"/>
              <a:ext cx="219" cy="173"/>
              <a:chOff x="806" y="2056"/>
              <a:chExt cx="219" cy="173"/>
            </a:xfrm>
          </p:grpSpPr>
          <p:sp>
            <p:nvSpPr>
              <p:cNvPr id="1135657" name="Text Box 41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Symbol" panose="02000609000000000000" pitchFamily="18" charset="2"/>
                    <a:cs typeface="Arial" panose="02080604020202020204" pitchFamily="34" charset="0"/>
                  </a:rPr>
                  <a:t>l</a:t>
                </a:r>
                <a:r>
                  <a:rPr lang="en-US" altLang="zh-CN" sz="1200" baseline="-25000">
                    <a:latin typeface="Arial" panose="02080604020202020204" pitchFamily="34" charset="0"/>
                    <a:cs typeface="Arial" panose="02080604020202020204" pitchFamily="34" charset="0"/>
                  </a:rPr>
                  <a:t>in</a:t>
                </a:r>
              </a:p>
            </p:txBody>
          </p:sp>
          <p:sp>
            <p:nvSpPr>
              <p:cNvPr id="1135658" name="Line 42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659" name="Text Box 43"/>
            <p:cNvSpPr txBox="1">
              <a:spLocks noChangeArrowheads="1"/>
            </p:cNvSpPr>
            <p:nvPr/>
          </p:nvSpPr>
          <p:spPr bwMode="auto">
            <a:xfrm rot="16200000">
              <a:off x="1930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latin typeface="Symbol" panose="02000609000000000000" pitchFamily="18" charset="2"/>
                  <a:cs typeface="Arial" panose="02080604020202020204" pitchFamily="34" charset="0"/>
                </a:rPr>
                <a:t>l</a:t>
              </a:r>
              <a:r>
                <a:rPr lang="en-US" altLang="zh-CN" sz="1200" baseline="-25000" dirty="0">
                  <a:latin typeface="Arial" panose="02080604020202020204" pitchFamily="34" charset="0"/>
                  <a:cs typeface="Arial" panose="02080604020202020204" pitchFamily="34" charset="0"/>
                </a:rPr>
                <a:t>out</a:t>
              </a:r>
            </a:p>
          </p:txBody>
        </p:sp>
        <p:sp>
          <p:nvSpPr>
            <p:cNvPr id="1135660" name="Text Box 44"/>
            <p:cNvSpPr txBox="1">
              <a:spLocks noChangeArrowheads="1"/>
            </p:cNvSpPr>
            <p:nvPr/>
          </p:nvSpPr>
          <p:spPr bwMode="auto">
            <a:xfrm>
              <a:off x="2746" y="2227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b.</a:t>
              </a:r>
            </a:p>
          </p:txBody>
        </p:sp>
        <p:grpSp>
          <p:nvGrpSpPr>
            <p:cNvPr id="1135661" name="Group 45"/>
            <p:cNvGrpSpPr/>
            <p:nvPr/>
          </p:nvGrpSpPr>
          <p:grpSpPr bwMode="auto">
            <a:xfrm>
              <a:off x="257" y="874"/>
              <a:ext cx="1495" cy="1584"/>
              <a:chOff x="161" y="778"/>
              <a:chExt cx="1495" cy="1584"/>
            </a:xfrm>
          </p:grpSpPr>
          <p:sp>
            <p:nvSpPr>
              <p:cNvPr id="1135662" name="Line 46"/>
              <p:cNvSpPr>
                <a:spLocks noChangeShapeType="1"/>
              </p:cNvSpPr>
              <p:nvPr/>
            </p:nvSpPr>
            <p:spPr bwMode="auto">
              <a:xfrm>
                <a:off x="527" y="778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3" name="Line 47"/>
              <p:cNvSpPr>
                <a:spLocks noChangeShapeType="1"/>
              </p:cNvSpPr>
              <p:nvPr/>
            </p:nvSpPr>
            <p:spPr bwMode="auto">
              <a:xfrm rot="5400000">
                <a:off x="1090" y="129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4" name="Text Box 48"/>
              <p:cNvSpPr txBox="1">
                <a:spLocks noChangeArrowheads="1"/>
              </p:cNvSpPr>
              <p:nvPr/>
            </p:nvSpPr>
            <p:spPr bwMode="auto">
              <a:xfrm>
                <a:off x="306" y="838"/>
                <a:ext cx="240" cy="1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latin typeface="Arial" panose="02080604020202020204" pitchFamily="34" charset="0"/>
                    <a:cs typeface="Arial" panose="02080604020202020204" pitchFamily="34" charset="0"/>
                  </a:rPr>
                  <a:t>R/2</a:t>
                </a:r>
              </a:p>
            </p:txBody>
          </p:sp>
          <p:sp>
            <p:nvSpPr>
              <p:cNvPr id="1135665" name="Line 49"/>
              <p:cNvSpPr>
                <a:spLocks noChangeShapeType="1"/>
              </p:cNvSpPr>
              <p:nvPr/>
            </p:nvSpPr>
            <p:spPr bwMode="auto">
              <a:xfrm rot="5400000">
                <a:off x="1012" y="427"/>
                <a:ext cx="0" cy="9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6" name="Line 50"/>
              <p:cNvSpPr>
                <a:spLocks noChangeShapeType="1"/>
              </p:cNvSpPr>
              <p:nvPr/>
            </p:nvSpPr>
            <p:spPr bwMode="auto">
              <a:xfrm rot="10800000">
                <a:off x="1515" y="926"/>
                <a:ext cx="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7" name="Text Box 51"/>
              <p:cNvSpPr txBox="1">
                <a:spLocks noChangeArrowheads="1"/>
              </p:cNvSpPr>
              <p:nvPr/>
            </p:nvSpPr>
            <p:spPr bwMode="auto">
              <a:xfrm>
                <a:off x="1382" y="1842"/>
                <a:ext cx="240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latin typeface="Arial" panose="02080604020202020204" pitchFamily="34" charset="0"/>
                    <a:cs typeface="Arial" panose="02080604020202020204" pitchFamily="34" charset="0"/>
                  </a:rPr>
                  <a:t>R/2</a:t>
                </a:r>
              </a:p>
            </p:txBody>
          </p:sp>
          <p:sp>
            <p:nvSpPr>
              <p:cNvPr id="1135668" name="Line 52"/>
              <p:cNvSpPr>
                <a:spLocks noChangeShapeType="1"/>
              </p:cNvSpPr>
              <p:nvPr/>
            </p:nvSpPr>
            <p:spPr bwMode="auto">
              <a:xfrm flipV="1">
                <a:off x="523" y="920"/>
                <a:ext cx="992" cy="9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5669" name="Group 53"/>
              <p:cNvGrpSpPr/>
              <p:nvPr/>
            </p:nvGrpSpPr>
            <p:grpSpPr bwMode="auto">
              <a:xfrm>
                <a:off x="930" y="1888"/>
                <a:ext cx="219" cy="173"/>
                <a:chOff x="806" y="2056"/>
                <a:chExt cx="219" cy="173"/>
              </a:xfrm>
            </p:grpSpPr>
            <p:sp>
              <p:nvSpPr>
                <p:cNvPr id="11356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806" y="2056"/>
                  <a:ext cx="21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>
                      <a:latin typeface="Symbol" panose="02000609000000000000" pitchFamily="18" charset="2"/>
                      <a:cs typeface="Arial" panose="02080604020202020204" pitchFamily="34" charset="0"/>
                    </a:rPr>
                    <a:t>l</a:t>
                  </a:r>
                  <a:r>
                    <a:rPr lang="en-US" altLang="zh-CN" sz="1200" baseline="-25000">
                      <a:latin typeface="Arial" panose="02080604020202020204" pitchFamily="34" charset="0"/>
                      <a:cs typeface="Arial" panose="02080604020202020204" pitchFamily="34" charset="0"/>
                    </a:rPr>
                    <a:t>in</a:t>
                  </a:r>
                </a:p>
              </p:txBody>
            </p:sp>
            <p:sp>
              <p:nvSpPr>
                <p:cNvPr id="113567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912" y="2092"/>
                  <a:ext cx="24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5672" name="Text Box 56"/>
              <p:cNvSpPr txBox="1">
                <a:spLocks noChangeArrowheads="1"/>
              </p:cNvSpPr>
              <p:nvPr/>
            </p:nvSpPr>
            <p:spPr bwMode="auto">
              <a:xfrm rot="16200000">
                <a:off x="118" y="1272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Symbol" panose="02000609000000000000" pitchFamily="18" charset="2"/>
                    <a:cs typeface="Arial" panose="02080604020202020204" pitchFamily="34" charset="0"/>
                  </a:rPr>
                  <a:t>l</a:t>
                </a:r>
                <a:r>
                  <a:rPr lang="en-US" altLang="zh-CN" sz="1200" baseline="-25000">
                    <a:latin typeface="Arial" panose="02080604020202020204" pitchFamily="34" charset="0"/>
                    <a:cs typeface="Arial" panose="02080604020202020204" pitchFamily="34" charset="0"/>
                  </a:rPr>
                  <a:t>out</a:t>
                </a:r>
              </a:p>
            </p:txBody>
          </p:sp>
          <p:sp>
            <p:nvSpPr>
              <p:cNvPr id="1135673" name="Text Box 57"/>
              <p:cNvSpPr txBox="1">
                <a:spLocks noChangeArrowheads="1"/>
              </p:cNvSpPr>
              <p:nvPr/>
            </p:nvSpPr>
            <p:spPr bwMode="auto">
              <a:xfrm>
                <a:off x="934" y="2131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80604020202020204" pitchFamily="34" charset="0"/>
                    <a:cs typeface="Arial" panose="02080604020202020204" pitchFamily="34" charset="0"/>
                  </a:rPr>
                  <a:t>a.</a:t>
                </a:r>
              </a:p>
            </p:txBody>
          </p:sp>
        </p:grpSp>
        <p:sp>
          <p:nvSpPr>
            <p:cNvPr id="1135674" name="Line 58"/>
            <p:cNvSpPr>
              <a:spLocks noChangeShapeType="1"/>
            </p:cNvSpPr>
            <p:nvPr/>
          </p:nvSpPr>
          <p:spPr bwMode="auto">
            <a:xfrm>
              <a:off x="4031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5" name="Line 59"/>
            <p:cNvSpPr>
              <a:spLocks noChangeShapeType="1"/>
            </p:cNvSpPr>
            <p:nvPr/>
          </p:nvSpPr>
          <p:spPr bwMode="auto">
            <a:xfrm rot="5400000">
              <a:off x="4594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6" name="Text Box 60"/>
            <p:cNvSpPr txBox="1">
              <a:spLocks noChangeArrowheads="1"/>
            </p:cNvSpPr>
            <p:nvPr/>
          </p:nvSpPr>
          <p:spPr bwMode="auto">
            <a:xfrm>
              <a:off x="3810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77" name="Line 61"/>
            <p:cNvSpPr>
              <a:spLocks noChangeShapeType="1"/>
            </p:cNvSpPr>
            <p:nvPr/>
          </p:nvSpPr>
          <p:spPr bwMode="auto">
            <a:xfrm rot="5400000">
              <a:off x="4508" y="975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8" name="Line 62"/>
            <p:cNvSpPr>
              <a:spLocks noChangeShapeType="1"/>
            </p:cNvSpPr>
            <p:nvPr/>
          </p:nvSpPr>
          <p:spPr bwMode="auto">
            <a:xfrm rot="10800000">
              <a:off x="5015" y="1470"/>
              <a:ext cx="4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9" name="Text Box 63"/>
            <p:cNvSpPr txBox="1">
              <a:spLocks noChangeArrowheads="1"/>
            </p:cNvSpPr>
            <p:nvPr/>
          </p:nvSpPr>
          <p:spPr bwMode="auto">
            <a:xfrm>
              <a:off x="4886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80" name="Line 64"/>
            <p:cNvSpPr>
              <a:spLocks noChangeShapeType="1"/>
            </p:cNvSpPr>
            <p:nvPr/>
          </p:nvSpPr>
          <p:spPr bwMode="auto">
            <a:xfrm flipV="1">
              <a:off x="4027" y="1468"/>
              <a:ext cx="992" cy="4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681" name="Group 65"/>
            <p:cNvGrpSpPr/>
            <p:nvPr/>
          </p:nvGrpSpPr>
          <p:grpSpPr bwMode="auto">
            <a:xfrm>
              <a:off x="4434" y="1984"/>
              <a:ext cx="219" cy="173"/>
              <a:chOff x="806" y="2056"/>
              <a:chExt cx="219" cy="173"/>
            </a:xfrm>
          </p:grpSpPr>
          <p:sp>
            <p:nvSpPr>
              <p:cNvPr id="1135682" name="Text Box 66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Symbol" panose="02000609000000000000" pitchFamily="18" charset="2"/>
                    <a:cs typeface="Arial" panose="02080604020202020204" pitchFamily="34" charset="0"/>
                  </a:rPr>
                  <a:t>l</a:t>
                </a:r>
                <a:r>
                  <a:rPr lang="en-US" altLang="zh-CN" sz="1200" baseline="-25000">
                    <a:latin typeface="Arial" panose="02080604020202020204" pitchFamily="34" charset="0"/>
                    <a:cs typeface="Arial" panose="02080604020202020204" pitchFamily="34" charset="0"/>
                  </a:rPr>
                  <a:t>in</a:t>
                </a:r>
              </a:p>
            </p:txBody>
          </p:sp>
          <p:sp>
            <p:nvSpPr>
              <p:cNvPr id="1135683" name="Line 67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684" name="Text Box 68"/>
            <p:cNvSpPr txBox="1">
              <a:spLocks noChangeArrowheads="1"/>
            </p:cNvSpPr>
            <p:nvPr/>
          </p:nvSpPr>
          <p:spPr bwMode="auto">
            <a:xfrm rot="16200000">
              <a:off x="3622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Symbol" panose="02000609000000000000" pitchFamily="18" charset="2"/>
                  <a:cs typeface="Arial" panose="02080604020202020204" pitchFamily="34" charset="0"/>
                </a:rPr>
                <a:t>l</a:t>
              </a:r>
              <a:r>
                <a:rPr lang="en-US" altLang="zh-CN" sz="1200" baseline="-25000">
                  <a:latin typeface="Arial" panose="02080604020202020204" pitchFamily="34" charset="0"/>
                  <a:cs typeface="Arial" panose="02080604020202020204" pitchFamily="34" charset="0"/>
                </a:rPr>
                <a:t>out</a:t>
              </a:r>
            </a:p>
          </p:txBody>
        </p:sp>
        <p:sp>
          <p:nvSpPr>
            <p:cNvPr id="1135685" name="Text Box 69"/>
            <p:cNvSpPr txBox="1">
              <a:spLocks noChangeArrowheads="1"/>
            </p:cNvSpPr>
            <p:nvPr/>
          </p:nvSpPr>
          <p:spPr bwMode="auto">
            <a:xfrm>
              <a:off x="4438" y="222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c.</a:t>
              </a:r>
            </a:p>
          </p:txBody>
        </p:sp>
        <p:sp>
          <p:nvSpPr>
            <p:cNvPr id="1135686" name="Text Box 70"/>
            <p:cNvSpPr txBox="1">
              <a:spLocks noChangeArrowheads="1"/>
            </p:cNvSpPr>
            <p:nvPr/>
          </p:nvSpPr>
          <p:spPr bwMode="auto">
            <a:xfrm>
              <a:off x="3822" y="1398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R/4</a:t>
              </a:r>
            </a:p>
          </p:txBody>
        </p:sp>
        <p:sp>
          <p:nvSpPr>
            <p:cNvPr id="1135687" name="Text Box 71"/>
            <p:cNvSpPr txBox="1">
              <a:spLocks noChangeArrowheads="1"/>
            </p:cNvSpPr>
            <p:nvPr/>
          </p:nvSpPr>
          <p:spPr bwMode="auto">
            <a:xfrm>
              <a:off x="2122" y="1242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R/3</a:t>
              </a:r>
            </a:p>
          </p:txBody>
        </p:sp>
        <p:sp>
          <p:nvSpPr>
            <p:cNvPr id="1135688" name="Line 72"/>
            <p:cNvSpPr>
              <a:spLocks noChangeShapeType="1"/>
            </p:cNvSpPr>
            <p:nvPr/>
          </p:nvSpPr>
          <p:spPr bwMode="auto">
            <a:xfrm rot="5400000">
              <a:off x="2824" y="8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116888" cy="1143000"/>
          </a:xfrm>
        </p:spPr>
        <p:txBody>
          <a:bodyPr/>
          <a:lstStyle/>
          <a:p>
            <a:pPr algn="ctr"/>
            <a:r>
              <a:rPr lang="zh-CN" altLang="en-US" sz="3600" dirty="0">
                <a:ea typeface="宋体" pitchFamily="2" charset="-122"/>
              </a:rPr>
              <a:t>拥塞的成因和代价：场景</a:t>
            </a:r>
            <a:r>
              <a:rPr lang="en-US" altLang="zh-CN" sz="3600" dirty="0">
                <a:ea typeface="宋体" pitchFamily="2" charset="-122"/>
              </a:rPr>
              <a:t>3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r>
              <a:rPr lang="zh-CN" altLang="en-US" sz="2400">
                <a:ea typeface="宋体" pitchFamily="2" charset="-122"/>
              </a:rPr>
              <a:t>四个发送方</a:t>
            </a:r>
            <a:endParaRPr lang="en-US" altLang="zh-CN" sz="2400">
              <a:ea typeface="宋体" pitchFamily="2" charset="-122"/>
            </a:endParaRPr>
          </a:p>
          <a:p>
            <a:r>
              <a:rPr lang="zh-CN" altLang="en-US" sz="2400">
                <a:ea typeface="宋体" pitchFamily="2" charset="-122"/>
              </a:rPr>
              <a:t>多跳</a:t>
            </a:r>
            <a:endParaRPr lang="en-US" altLang="zh-CN" sz="2400">
              <a:ea typeface="宋体" pitchFamily="2" charset="-122"/>
            </a:endParaRPr>
          </a:p>
          <a:p>
            <a:r>
              <a:rPr lang="zh-CN" altLang="en-US" sz="2400">
                <a:ea typeface="宋体" pitchFamily="2" charset="-122"/>
              </a:rPr>
              <a:t>超时</a:t>
            </a:r>
            <a:r>
              <a:rPr lang="en-US" altLang="zh-CN" sz="2400">
                <a:ea typeface="宋体" pitchFamily="2" charset="-122"/>
              </a:rPr>
              <a:t>/</a:t>
            </a:r>
            <a:r>
              <a:rPr lang="zh-CN" altLang="en-US" sz="2400">
                <a:ea typeface="宋体" pitchFamily="2" charset="-122"/>
              </a:rPr>
              <a:t>重传</a:t>
            </a:r>
            <a:endParaRPr lang="en-US" altLang="zh-CN" sz="2400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136644" name="Group 4"/>
          <p:cNvGrpSpPr/>
          <p:nvPr/>
        </p:nvGrpSpPr>
        <p:grpSpPr bwMode="auto">
          <a:xfrm>
            <a:off x="7524750" y="1196975"/>
            <a:ext cx="577850" cy="681038"/>
            <a:chOff x="1129" y="704"/>
            <a:chExt cx="364" cy="429"/>
          </a:xfrm>
        </p:grpSpPr>
        <p:sp>
          <p:nvSpPr>
            <p:cNvPr id="1136645" name="Text Box 5"/>
            <p:cNvSpPr txBox="1">
              <a:spLocks noChangeArrowheads="1"/>
            </p:cNvSpPr>
            <p:nvPr/>
          </p:nvSpPr>
          <p:spPr bwMode="auto">
            <a:xfrm>
              <a:off x="1129" y="704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anose="02000609000000000000" pitchFamily="18" charset="2"/>
                </a:rPr>
                <a:t>l</a:t>
              </a:r>
              <a:endParaRPr lang="en-US" altLang="zh-CN">
                <a:latin typeface="Symbol" panose="02000609000000000000" pitchFamily="18" charset="2"/>
              </a:endParaRPr>
            </a:p>
          </p:txBody>
        </p:sp>
        <p:sp>
          <p:nvSpPr>
            <p:cNvPr id="1136646" name="Text Box 6"/>
            <p:cNvSpPr txBox="1">
              <a:spLocks noChangeArrowheads="1"/>
            </p:cNvSpPr>
            <p:nvPr/>
          </p:nvSpPr>
          <p:spPr bwMode="auto">
            <a:xfrm>
              <a:off x="1252" y="883"/>
              <a:ext cx="24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80604020202020204" pitchFamily="34" charset="0"/>
                </a:rPr>
                <a:t>in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1136647" name="Rectangle 7"/>
          <p:cNvSpPr>
            <a:spLocks noChangeArrowheads="1"/>
          </p:cNvSpPr>
          <p:nvPr/>
        </p:nvSpPr>
        <p:spPr bwMode="auto">
          <a:xfrm>
            <a:off x="4284663" y="1268413"/>
            <a:ext cx="33909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u="sng">
                <a:solidFill>
                  <a:srgbClr val="FF0000"/>
                </a:solidFill>
              </a:rPr>
              <a:t>Q: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800"/>
              <a:t>what happens as      and     increase</a:t>
            </a:r>
            <a:r>
              <a:rPr lang="en-US" altLang="zh-CN" sz="2800">
                <a:solidFill>
                  <a:srgbClr val="FF0000"/>
                </a:solidFill>
              </a:rPr>
              <a:t> ?</a:t>
            </a:r>
            <a:endParaRPr lang="en-US" altLang="zh-CN" sz="2800"/>
          </a:p>
        </p:txBody>
      </p:sp>
      <p:grpSp>
        <p:nvGrpSpPr>
          <p:cNvPr id="1136648" name="Group 8"/>
          <p:cNvGrpSpPr/>
          <p:nvPr/>
        </p:nvGrpSpPr>
        <p:grpSpPr bwMode="auto">
          <a:xfrm>
            <a:off x="5334230" y="1641563"/>
            <a:ext cx="577850" cy="681038"/>
            <a:chOff x="4573" y="1575"/>
            <a:chExt cx="364" cy="429"/>
          </a:xfrm>
        </p:grpSpPr>
        <p:grpSp>
          <p:nvGrpSpPr>
            <p:cNvPr id="1136649" name="Group 9"/>
            <p:cNvGrpSpPr/>
            <p:nvPr/>
          </p:nvGrpSpPr>
          <p:grpSpPr bwMode="auto">
            <a:xfrm>
              <a:off x="4573" y="1575"/>
              <a:ext cx="364" cy="429"/>
              <a:chOff x="1129" y="704"/>
              <a:chExt cx="364" cy="429"/>
            </a:xfrm>
          </p:grpSpPr>
          <p:sp>
            <p:nvSpPr>
              <p:cNvPr id="1136650" name="Text Box 10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6651" name="Text Box 11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in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6652" name="Line 12"/>
            <p:cNvSpPr>
              <a:spLocks noChangeShapeType="1"/>
            </p:cNvSpPr>
            <p:nvPr/>
          </p:nvSpPr>
          <p:spPr bwMode="auto">
            <a:xfrm flipV="1">
              <a:off x="4764" y="1674"/>
              <a:ext cx="18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653" name="Text Box 13"/>
          <p:cNvSpPr txBox="1">
            <a:spLocks noChangeArrowheads="1"/>
          </p:cNvSpPr>
          <p:nvPr/>
        </p:nvSpPr>
        <p:spPr bwMode="auto">
          <a:xfrm>
            <a:off x="4672013" y="3511550"/>
            <a:ext cx="1912937" cy="395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finite shared output link buffers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654" name="Line 14"/>
          <p:cNvSpPr>
            <a:spLocks noChangeShapeType="1"/>
          </p:cNvSpPr>
          <p:nvPr/>
        </p:nvSpPr>
        <p:spPr bwMode="auto">
          <a:xfrm flipH="1">
            <a:off x="3359150" y="389255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55" name="Line 15"/>
          <p:cNvSpPr>
            <a:spLocks noChangeShapeType="1"/>
          </p:cNvSpPr>
          <p:nvPr/>
        </p:nvSpPr>
        <p:spPr bwMode="auto">
          <a:xfrm flipH="1">
            <a:off x="3844925" y="389255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656" name="Group 16"/>
          <p:cNvGrpSpPr/>
          <p:nvPr/>
        </p:nvGrpSpPr>
        <p:grpSpPr bwMode="auto">
          <a:xfrm>
            <a:off x="3073400" y="2559050"/>
            <a:ext cx="979488" cy="1503363"/>
            <a:chOff x="12464" y="10193"/>
            <a:chExt cx="1481" cy="2272"/>
          </a:xfrm>
        </p:grpSpPr>
        <p:grpSp>
          <p:nvGrpSpPr>
            <p:cNvPr id="1136657" name="Group 17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6658" name="Freeform 18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59" name="Freeform 19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0" name="Freeform 20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1" name="Freeform 21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2" name="Freeform 22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3" name="Freeform 23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4" name="Freeform 24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5" name="Freeform 25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6" name="Freeform 26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7" name="Freeform 27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8" name="Freeform 28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9" name="Freeform 29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0" name="Freeform 30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1" name="Freeform 31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2" name="Freeform 32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3" name="Freeform 33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4" name="Freeform 34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5" name="Freeform 35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6" name="Freeform 36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7" name="Freeform 37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8" name="Freeform 38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9" name="Freeform 39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0" name="Freeform 40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1" name="Freeform 41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2" name="Freeform 42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3" name="Freeform 43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4" name="Freeform 44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5" name="Freeform 45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6" name="Freeform 46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7" name="Rectangle 47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8" name="Freeform 48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9" name="Freeform 49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0" name="Freeform 50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1" name="Freeform 51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2" name="Freeform 52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3" name="Freeform 53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4" name="Freeform 54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5" name="Freeform 55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6" name="Freeform 56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6697" name="Group 57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6698" name="Rectangle 58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9" name="Rectangle 59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0" name="Line 60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1" name="Line 61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2" name="Line 62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3" name="Line 63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704" name="Text Box 64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A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6705" name="Text Box 65"/>
          <p:cNvSpPr txBox="1">
            <a:spLocks noChangeArrowheads="1"/>
          </p:cNvSpPr>
          <p:nvPr/>
        </p:nvSpPr>
        <p:spPr bwMode="auto">
          <a:xfrm>
            <a:off x="3978275" y="2635250"/>
            <a:ext cx="18970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706" name="Line 66"/>
          <p:cNvSpPr>
            <a:spLocks noChangeShapeType="1"/>
          </p:cNvSpPr>
          <p:nvPr/>
        </p:nvSpPr>
        <p:spPr bwMode="auto">
          <a:xfrm flipH="1">
            <a:off x="2005013" y="5873750"/>
            <a:ext cx="1458912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707" name="Group 67"/>
          <p:cNvGrpSpPr/>
          <p:nvPr/>
        </p:nvGrpSpPr>
        <p:grpSpPr bwMode="auto">
          <a:xfrm>
            <a:off x="1063625" y="4530725"/>
            <a:ext cx="979488" cy="1503363"/>
            <a:chOff x="12464" y="10193"/>
            <a:chExt cx="1481" cy="2272"/>
          </a:xfrm>
        </p:grpSpPr>
        <p:grpSp>
          <p:nvGrpSpPr>
            <p:cNvPr id="1136708" name="Group 68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6709" name="Freeform 69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0" name="Freeform 70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1" name="Freeform 71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2" name="Freeform 72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3" name="Freeform 73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4" name="Freeform 74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5" name="Freeform 75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6" name="Freeform 76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7" name="Freeform 77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8" name="Freeform 78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9" name="Freeform 79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0" name="Freeform 80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1" name="Freeform 81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2" name="Freeform 82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3" name="Freeform 83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4" name="Freeform 84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5" name="Freeform 85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6" name="Freeform 86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7" name="Freeform 87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8" name="Freeform 88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9" name="Freeform 89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0" name="Freeform 90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1" name="Freeform 91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2" name="Freeform 92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3" name="Freeform 93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4" name="Freeform 94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5" name="Freeform 95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6" name="Freeform 96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7" name="Freeform 97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8" name="Rectangle 9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9" name="Freeform 99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0" name="Freeform 100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1" name="Freeform 101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2" name="Freeform 102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3" name="Freeform 103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4" name="Freeform 104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5" name="Freeform 105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6" name="Freeform 106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7" name="Freeform 107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6748" name="Group 108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6749" name="Rectangle 10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0" name="Rectangle 11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1" name="Line 11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2" name="Line 11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3" name="Line 11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4" name="Line 11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755" name="Text Box 115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B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6756" name="Line 116"/>
          <p:cNvSpPr>
            <a:spLocks noChangeShapeType="1"/>
          </p:cNvSpPr>
          <p:nvPr/>
        </p:nvSpPr>
        <p:spPr bwMode="auto">
          <a:xfrm flipH="1">
            <a:off x="3844925" y="432117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57" name="Line 117"/>
          <p:cNvSpPr>
            <a:spLocks noChangeShapeType="1"/>
          </p:cNvSpPr>
          <p:nvPr/>
        </p:nvSpPr>
        <p:spPr bwMode="auto">
          <a:xfrm flipH="1" flipV="1">
            <a:off x="5626100" y="4340225"/>
            <a:ext cx="7794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58" name="Line 118"/>
          <p:cNvSpPr>
            <a:spLocks noChangeShapeType="1"/>
          </p:cNvSpPr>
          <p:nvPr/>
        </p:nvSpPr>
        <p:spPr bwMode="auto">
          <a:xfrm flipH="1">
            <a:off x="5568950" y="3911600"/>
            <a:ext cx="1296988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59" name="Line 119"/>
          <p:cNvSpPr>
            <a:spLocks noChangeShapeType="1"/>
          </p:cNvSpPr>
          <p:nvPr/>
        </p:nvSpPr>
        <p:spPr bwMode="auto">
          <a:xfrm flipH="1">
            <a:off x="6824663" y="3930650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760" name="Group 120"/>
          <p:cNvGrpSpPr/>
          <p:nvPr/>
        </p:nvGrpSpPr>
        <p:grpSpPr bwMode="auto">
          <a:xfrm>
            <a:off x="6910388" y="3294063"/>
            <a:ext cx="981075" cy="901700"/>
            <a:chOff x="5850" y="13487"/>
            <a:chExt cx="2023" cy="1840"/>
          </a:xfrm>
        </p:grpSpPr>
        <p:sp>
          <p:nvSpPr>
            <p:cNvPr id="1136761" name="Freeform 121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2" name="Freeform 122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3" name="Freeform 123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4" name="Freeform 124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5" name="Freeform 125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6" name="Freeform 126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7" name="Freeform 127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8" name="Freeform 128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9" name="Freeform 129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0" name="Freeform 130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1" name="Freeform 131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2" name="Freeform 132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3" name="Freeform 133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4" name="Freeform 134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5" name="Freeform 135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6" name="Freeform 136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7" name="Freeform 137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8" name="Freeform 138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9" name="Freeform 139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0" name="Freeform 140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1" name="Freeform 141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2" name="Freeform 142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3" name="Freeform 143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4" name="Freeform 144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5" name="Freeform 145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6" name="Freeform 146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7" name="Freeform 147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8" name="Freeform 148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9" name="Freeform 149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0" name="Rectangle 150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1" name="Freeform 151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2" name="Freeform 152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3" name="Freeform 153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4" name="Freeform 154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5" name="Freeform 155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6" name="Freeform 156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7" name="Freeform 157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8" name="Freeform 158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9" name="Freeform 159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00" name="Group 160"/>
          <p:cNvGrpSpPr/>
          <p:nvPr/>
        </p:nvGrpSpPr>
        <p:grpSpPr bwMode="auto">
          <a:xfrm>
            <a:off x="7138988" y="3006725"/>
            <a:ext cx="649287" cy="904875"/>
            <a:chOff x="12762" y="10336"/>
            <a:chExt cx="1027" cy="1700"/>
          </a:xfrm>
        </p:grpSpPr>
        <p:sp>
          <p:nvSpPr>
            <p:cNvPr id="1136801" name="Rectangle 1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2" name="Rectangle 1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3" name="Line 1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4" name="Line 1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5" name="Line 1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6" name="Line 1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07" name="Group 167"/>
          <p:cNvGrpSpPr/>
          <p:nvPr/>
        </p:nvGrpSpPr>
        <p:grpSpPr bwMode="auto">
          <a:xfrm>
            <a:off x="6196013" y="5273675"/>
            <a:ext cx="981075" cy="901700"/>
            <a:chOff x="5850" y="13487"/>
            <a:chExt cx="2023" cy="1840"/>
          </a:xfrm>
        </p:grpSpPr>
        <p:sp>
          <p:nvSpPr>
            <p:cNvPr id="1136808" name="Freeform 168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9" name="Freeform 169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0" name="Freeform 170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1" name="Freeform 171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2" name="Freeform 172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3" name="Freeform 173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4" name="Freeform 174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5" name="Freeform 175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6" name="Freeform 176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7" name="Freeform 177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8" name="Freeform 178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9" name="Freeform 179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0" name="Freeform 180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1" name="Freeform 181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2" name="Freeform 182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3" name="Freeform 183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4" name="Freeform 184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5" name="Freeform 185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6" name="Freeform 186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7" name="Freeform 187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8" name="Freeform 188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9" name="Freeform 189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0" name="Freeform 190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1" name="Freeform 191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2" name="Freeform 192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3" name="Freeform 193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4" name="Freeform 194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5" name="Freeform 195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6" name="Freeform 196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7" name="Rectangle 197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8" name="Freeform 198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9" name="Freeform 199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0" name="Freeform 200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1" name="Freeform 201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2" name="Freeform 202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3" name="Freeform 203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4" name="Freeform 204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5" name="Freeform 205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6" name="Freeform 206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47" name="Group 207"/>
          <p:cNvGrpSpPr/>
          <p:nvPr/>
        </p:nvGrpSpPr>
        <p:grpSpPr bwMode="auto">
          <a:xfrm>
            <a:off x="6653213" y="5081588"/>
            <a:ext cx="647700" cy="906462"/>
            <a:chOff x="12762" y="10336"/>
            <a:chExt cx="1027" cy="1700"/>
          </a:xfrm>
        </p:grpSpPr>
        <p:sp>
          <p:nvSpPr>
            <p:cNvPr id="1136848" name="Rectangle 208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9" name="Rectangle 209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0" name="Line 210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1" name="Line 211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2" name="Line 212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3" name="Line 213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4" name="Line 214"/>
          <p:cNvSpPr>
            <a:spLocks noChangeShapeType="1"/>
          </p:cNvSpPr>
          <p:nvPr/>
        </p:nvSpPr>
        <p:spPr bwMode="auto">
          <a:xfrm flipH="1">
            <a:off x="3749675" y="283527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55" name="Text Box 215"/>
          <p:cNvSpPr txBox="1">
            <a:spLocks noChangeArrowheads="1"/>
          </p:cNvSpPr>
          <p:nvPr/>
        </p:nvSpPr>
        <p:spPr bwMode="auto">
          <a:xfrm>
            <a:off x="6781800" y="2535238"/>
            <a:ext cx="48101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out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56" name="Line 216"/>
          <p:cNvSpPr>
            <a:spLocks noChangeShapeType="1"/>
          </p:cNvSpPr>
          <p:nvPr/>
        </p:nvSpPr>
        <p:spPr bwMode="auto">
          <a:xfrm>
            <a:off x="7150100" y="288290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57" name="Line 217"/>
          <p:cNvSpPr>
            <a:spLocks noChangeShapeType="1"/>
          </p:cNvSpPr>
          <p:nvPr/>
        </p:nvSpPr>
        <p:spPr bwMode="auto">
          <a:xfrm flipH="1">
            <a:off x="5457825" y="394652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858" name="Group 218"/>
          <p:cNvGrpSpPr/>
          <p:nvPr/>
        </p:nvGrpSpPr>
        <p:grpSpPr bwMode="auto">
          <a:xfrm>
            <a:off x="4541838" y="4089400"/>
            <a:ext cx="1073150" cy="422275"/>
            <a:chOff x="9542" y="11900"/>
            <a:chExt cx="1624" cy="640"/>
          </a:xfrm>
        </p:grpSpPr>
        <p:sp>
          <p:nvSpPr>
            <p:cNvPr id="1136859" name="Oval 219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60" name="Line 220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61" name="Line 221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62" name="Rectangle 222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6863" name="Rectangle 223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6864" name="Oval 224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6865" name="Group 225"/>
            <p:cNvGrpSpPr/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6866" name="Line 2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67" name="Line 2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68" name="Line 2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6869" name="Group 229"/>
            <p:cNvGrpSpPr/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6870" name="Line 2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71" name="Line 2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72" name="Line 2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6873" name="Group 233"/>
            <p:cNvGrpSpPr/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6874" name="Rectangle 234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5" name="Line 235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6" name="Line 236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7" name="Line 237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8" name="Line 238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9" name="Line 239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80" name="Line 240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6881" name="Line 241"/>
          <p:cNvSpPr>
            <a:spLocks noChangeShapeType="1"/>
          </p:cNvSpPr>
          <p:nvPr/>
        </p:nvSpPr>
        <p:spPr bwMode="auto">
          <a:xfrm>
            <a:off x="5673725" y="325437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882" name="Group 242"/>
          <p:cNvGrpSpPr/>
          <p:nvPr/>
        </p:nvGrpSpPr>
        <p:grpSpPr bwMode="auto">
          <a:xfrm>
            <a:off x="3625850" y="2930525"/>
            <a:ext cx="90488" cy="271463"/>
            <a:chOff x="10104" y="10005"/>
            <a:chExt cx="137" cy="411"/>
          </a:xfrm>
        </p:grpSpPr>
        <p:sp>
          <p:nvSpPr>
            <p:cNvPr id="1136883" name="Oval 243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84" name="Oval 244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85" name="Text Box 245"/>
          <p:cNvSpPr txBox="1">
            <a:spLocks noChangeArrowheads="1"/>
          </p:cNvSpPr>
          <p:nvPr/>
        </p:nvSpPr>
        <p:spPr bwMode="auto">
          <a:xfrm>
            <a:off x="3884613" y="2949575"/>
            <a:ext cx="2057400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'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data, plus retransmitted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86" name="Line 246"/>
          <p:cNvSpPr>
            <a:spLocks noChangeShapeType="1"/>
          </p:cNvSpPr>
          <p:nvPr/>
        </p:nvSpPr>
        <p:spPr bwMode="auto">
          <a:xfrm flipH="1">
            <a:off x="3759200" y="310197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87" name="Oval 247"/>
          <p:cNvSpPr>
            <a:spLocks noChangeArrowheads="1"/>
          </p:cNvSpPr>
          <p:nvPr/>
        </p:nvSpPr>
        <p:spPr bwMode="auto">
          <a:xfrm>
            <a:off x="5235575" y="5000625"/>
            <a:ext cx="1065213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88" name="Line 248"/>
          <p:cNvSpPr>
            <a:spLocks noChangeShapeType="1"/>
          </p:cNvSpPr>
          <p:nvPr/>
        </p:nvSpPr>
        <p:spPr bwMode="auto">
          <a:xfrm>
            <a:off x="5235575" y="4981575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89" name="Line 249"/>
          <p:cNvSpPr>
            <a:spLocks noChangeShapeType="1"/>
          </p:cNvSpPr>
          <p:nvPr/>
        </p:nvSpPr>
        <p:spPr bwMode="auto">
          <a:xfrm>
            <a:off x="6300788" y="498157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90" name="Rectangle 250"/>
          <p:cNvSpPr>
            <a:spLocks noChangeArrowheads="1"/>
          </p:cNvSpPr>
          <p:nvPr/>
        </p:nvSpPr>
        <p:spPr bwMode="auto">
          <a:xfrm>
            <a:off x="5235575" y="4981575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91" name="Rectangle 251"/>
          <p:cNvSpPr>
            <a:spLocks noChangeArrowheads="1"/>
          </p:cNvSpPr>
          <p:nvPr/>
        </p:nvSpPr>
        <p:spPr bwMode="auto">
          <a:xfrm>
            <a:off x="5978525" y="497205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92" name="Oval 252"/>
          <p:cNvSpPr>
            <a:spLocks noChangeArrowheads="1"/>
          </p:cNvSpPr>
          <p:nvPr/>
        </p:nvSpPr>
        <p:spPr bwMode="auto">
          <a:xfrm>
            <a:off x="5216525" y="48133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893" name="Group 253"/>
          <p:cNvGrpSpPr/>
          <p:nvPr/>
        </p:nvGrpSpPr>
        <p:grpSpPr bwMode="auto">
          <a:xfrm>
            <a:off x="5483225" y="4873625"/>
            <a:ext cx="527050" cy="158750"/>
            <a:chOff x="2848" y="848"/>
            <a:chExt cx="140" cy="98"/>
          </a:xfrm>
        </p:grpSpPr>
        <p:sp>
          <p:nvSpPr>
            <p:cNvPr id="1136894" name="Line 25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95" name="Line 25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96" name="Line 25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897" name="Group 257"/>
          <p:cNvGrpSpPr/>
          <p:nvPr/>
        </p:nvGrpSpPr>
        <p:grpSpPr bwMode="auto">
          <a:xfrm flipV="1">
            <a:off x="5483225" y="4870450"/>
            <a:ext cx="527050" cy="160338"/>
            <a:chOff x="2848" y="848"/>
            <a:chExt cx="140" cy="98"/>
          </a:xfrm>
        </p:grpSpPr>
        <p:sp>
          <p:nvSpPr>
            <p:cNvPr id="1136898" name="Line 25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99" name="Line 25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00" name="Line 26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01" name="Group 261"/>
          <p:cNvGrpSpPr/>
          <p:nvPr/>
        </p:nvGrpSpPr>
        <p:grpSpPr bwMode="auto">
          <a:xfrm rot="7844936">
            <a:off x="5483226" y="5002212"/>
            <a:ext cx="322262" cy="239713"/>
            <a:chOff x="11283" y="10423"/>
            <a:chExt cx="475" cy="374"/>
          </a:xfrm>
        </p:grpSpPr>
        <p:sp>
          <p:nvSpPr>
            <p:cNvPr id="1136902" name="Rectangle 26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3" name="Line 26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4" name="Line 26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5" name="Line 26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6" name="Line 26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7" name="Line 26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8" name="Line 26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09" name="Line 269"/>
          <p:cNvSpPr>
            <a:spLocks noChangeShapeType="1"/>
          </p:cNvSpPr>
          <p:nvPr/>
        </p:nvSpPr>
        <p:spPr bwMode="auto">
          <a:xfrm flipH="1" flipV="1">
            <a:off x="4300538" y="586422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0" name="Line 270"/>
          <p:cNvSpPr>
            <a:spLocks noChangeShapeType="1"/>
          </p:cNvSpPr>
          <p:nvPr/>
        </p:nvSpPr>
        <p:spPr bwMode="auto">
          <a:xfrm flipH="1">
            <a:off x="4919663" y="5216525"/>
            <a:ext cx="620712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1" name="Freeform 271"/>
          <p:cNvSpPr/>
          <p:nvPr/>
        </p:nvSpPr>
        <p:spPr bwMode="auto">
          <a:xfrm>
            <a:off x="3671888" y="2968625"/>
            <a:ext cx="3305175" cy="285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2" name="Oval 272"/>
          <p:cNvSpPr>
            <a:spLocks noChangeArrowheads="1"/>
          </p:cNvSpPr>
          <p:nvPr/>
        </p:nvSpPr>
        <p:spPr bwMode="auto">
          <a:xfrm>
            <a:off x="3475038" y="5800725"/>
            <a:ext cx="1062037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3" name="Line 273"/>
          <p:cNvSpPr>
            <a:spLocks noChangeShapeType="1"/>
          </p:cNvSpPr>
          <p:nvPr/>
        </p:nvSpPr>
        <p:spPr bwMode="auto">
          <a:xfrm>
            <a:off x="3475038" y="578167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4" name="Line 274"/>
          <p:cNvSpPr>
            <a:spLocks noChangeShapeType="1"/>
          </p:cNvSpPr>
          <p:nvPr/>
        </p:nvSpPr>
        <p:spPr bwMode="auto">
          <a:xfrm>
            <a:off x="4537075" y="5781675"/>
            <a:ext cx="1588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5" name="Rectangle 275"/>
          <p:cNvSpPr>
            <a:spLocks noChangeArrowheads="1"/>
          </p:cNvSpPr>
          <p:nvPr/>
        </p:nvSpPr>
        <p:spPr bwMode="auto">
          <a:xfrm>
            <a:off x="3475038" y="578167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16" name="Rectangle 276"/>
          <p:cNvSpPr>
            <a:spLocks noChangeArrowheads="1"/>
          </p:cNvSpPr>
          <p:nvPr/>
        </p:nvSpPr>
        <p:spPr bwMode="auto">
          <a:xfrm>
            <a:off x="4214813" y="577215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17" name="Oval 277"/>
          <p:cNvSpPr>
            <a:spLocks noChangeArrowheads="1"/>
          </p:cNvSpPr>
          <p:nvPr/>
        </p:nvSpPr>
        <p:spPr bwMode="auto">
          <a:xfrm>
            <a:off x="3463925" y="56134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918" name="Group 278"/>
          <p:cNvGrpSpPr/>
          <p:nvPr/>
        </p:nvGrpSpPr>
        <p:grpSpPr bwMode="auto">
          <a:xfrm>
            <a:off x="3721100" y="5673725"/>
            <a:ext cx="525463" cy="158750"/>
            <a:chOff x="2848" y="848"/>
            <a:chExt cx="140" cy="98"/>
          </a:xfrm>
        </p:grpSpPr>
        <p:sp>
          <p:nvSpPr>
            <p:cNvPr id="1136919" name="Line 27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0" name="Line 28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1" name="Line 28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22" name="Group 282"/>
          <p:cNvGrpSpPr/>
          <p:nvPr/>
        </p:nvGrpSpPr>
        <p:grpSpPr bwMode="auto">
          <a:xfrm flipV="1">
            <a:off x="3721100" y="5670550"/>
            <a:ext cx="525463" cy="158750"/>
            <a:chOff x="2848" y="848"/>
            <a:chExt cx="140" cy="98"/>
          </a:xfrm>
        </p:grpSpPr>
        <p:sp>
          <p:nvSpPr>
            <p:cNvPr id="1136923" name="Line 2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4" name="Line 2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5" name="Line 2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26" name="Group 286"/>
          <p:cNvGrpSpPr/>
          <p:nvPr/>
        </p:nvGrpSpPr>
        <p:grpSpPr bwMode="auto">
          <a:xfrm>
            <a:off x="3538538" y="5740400"/>
            <a:ext cx="315912" cy="247650"/>
            <a:chOff x="11283" y="10423"/>
            <a:chExt cx="475" cy="374"/>
          </a:xfrm>
        </p:grpSpPr>
        <p:sp>
          <p:nvSpPr>
            <p:cNvPr id="1136927" name="Rectangle 287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8" name="Line 288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9" name="Line 289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0" name="Line 290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1" name="Line 291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2" name="Line 292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3" name="Line 293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34" name="Oval 294"/>
          <p:cNvSpPr>
            <a:spLocks noChangeArrowheads="1"/>
          </p:cNvSpPr>
          <p:nvPr/>
        </p:nvSpPr>
        <p:spPr bwMode="auto">
          <a:xfrm>
            <a:off x="2835275" y="486727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5" name="Line 295"/>
          <p:cNvSpPr>
            <a:spLocks noChangeShapeType="1"/>
          </p:cNvSpPr>
          <p:nvPr/>
        </p:nvSpPr>
        <p:spPr bwMode="auto">
          <a:xfrm>
            <a:off x="2835275" y="4848225"/>
            <a:ext cx="1588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6" name="Line 296"/>
          <p:cNvSpPr>
            <a:spLocks noChangeShapeType="1"/>
          </p:cNvSpPr>
          <p:nvPr/>
        </p:nvSpPr>
        <p:spPr bwMode="auto">
          <a:xfrm>
            <a:off x="3898900" y="484822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7" name="Rectangle 297"/>
          <p:cNvSpPr>
            <a:spLocks noChangeArrowheads="1"/>
          </p:cNvSpPr>
          <p:nvPr/>
        </p:nvSpPr>
        <p:spPr bwMode="auto">
          <a:xfrm>
            <a:off x="2835275" y="4848225"/>
            <a:ext cx="25241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38" name="Rectangle 298"/>
          <p:cNvSpPr>
            <a:spLocks noChangeArrowheads="1"/>
          </p:cNvSpPr>
          <p:nvPr/>
        </p:nvSpPr>
        <p:spPr bwMode="auto">
          <a:xfrm>
            <a:off x="3576638" y="4838700"/>
            <a:ext cx="32226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39" name="Oval 299"/>
          <p:cNvSpPr>
            <a:spLocks noChangeArrowheads="1"/>
          </p:cNvSpPr>
          <p:nvPr/>
        </p:nvSpPr>
        <p:spPr bwMode="auto">
          <a:xfrm>
            <a:off x="2825750" y="46799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940" name="Group 300"/>
          <p:cNvGrpSpPr/>
          <p:nvPr/>
        </p:nvGrpSpPr>
        <p:grpSpPr bwMode="auto">
          <a:xfrm>
            <a:off x="3082925" y="4740275"/>
            <a:ext cx="525463" cy="158750"/>
            <a:chOff x="2848" y="848"/>
            <a:chExt cx="140" cy="98"/>
          </a:xfrm>
        </p:grpSpPr>
        <p:sp>
          <p:nvSpPr>
            <p:cNvPr id="1136941" name="Line 30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2" name="Line 30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3" name="Line 30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44" name="Group 304"/>
          <p:cNvGrpSpPr/>
          <p:nvPr/>
        </p:nvGrpSpPr>
        <p:grpSpPr bwMode="auto">
          <a:xfrm flipV="1">
            <a:off x="3082925" y="4737100"/>
            <a:ext cx="525463" cy="158750"/>
            <a:chOff x="2848" y="848"/>
            <a:chExt cx="140" cy="98"/>
          </a:xfrm>
        </p:grpSpPr>
        <p:sp>
          <p:nvSpPr>
            <p:cNvPr id="1136945" name="Line 3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6" name="Line 3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7" name="Line 3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948" name="Line 308"/>
          <p:cNvSpPr>
            <a:spLocks noChangeShapeType="1"/>
          </p:cNvSpPr>
          <p:nvPr/>
        </p:nvSpPr>
        <p:spPr bwMode="auto">
          <a:xfrm flipH="1">
            <a:off x="2195513" y="5064125"/>
            <a:ext cx="868362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949" name="Group 309"/>
          <p:cNvGrpSpPr/>
          <p:nvPr/>
        </p:nvGrpSpPr>
        <p:grpSpPr bwMode="auto">
          <a:xfrm rot="8027572">
            <a:off x="3178176" y="4668837"/>
            <a:ext cx="322262" cy="239713"/>
            <a:chOff x="11283" y="10423"/>
            <a:chExt cx="475" cy="374"/>
          </a:xfrm>
        </p:grpSpPr>
        <p:sp>
          <p:nvSpPr>
            <p:cNvPr id="1136950" name="Rectangle 31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1" name="Line 31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2" name="Line 31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3" name="Line 31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4" name="Line 31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5" name="Line 31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6" name="Line 31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57" name="Freeform 317"/>
          <p:cNvSpPr/>
          <p:nvPr/>
        </p:nvSpPr>
        <p:spPr bwMode="auto">
          <a:xfrm>
            <a:off x="2033588" y="3006725"/>
            <a:ext cx="5067300" cy="293370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58" name="Freeform 318"/>
          <p:cNvSpPr/>
          <p:nvPr/>
        </p:nvSpPr>
        <p:spPr bwMode="auto">
          <a:xfrm>
            <a:off x="1633538" y="3101975"/>
            <a:ext cx="5743575" cy="2886075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59" name="Freeform 319"/>
          <p:cNvSpPr/>
          <p:nvPr/>
        </p:nvSpPr>
        <p:spPr bwMode="auto">
          <a:xfrm>
            <a:off x="1757363" y="3149600"/>
            <a:ext cx="5791200" cy="266700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960" name="Group 320"/>
          <p:cNvGrpSpPr/>
          <p:nvPr/>
        </p:nvGrpSpPr>
        <p:grpSpPr bwMode="auto">
          <a:xfrm>
            <a:off x="1587500" y="4902200"/>
            <a:ext cx="90488" cy="271463"/>
            <a:chOff x="10104" y="10005"/>
            <a:chExt cx="137" cy="411"/>
          </a:xfrm>
        </p:grpSpPr>
        <p:sp>
          <p:nvSpPr>
            <p:cNvPr id="1136961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2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963" name="Group 323"/>
          <p:cNvGrpSpPr/>
          <p:nvPr/>
        </p:nvGrpSpPr>
        <p:grpSpPr bwMode="auto">
          <a:xfrm>
            <a:off x="7043738" y="5138738"/>
            <a:ext cx="92075" cy="271462"/>
            <a:chOff x="10104" y="10005"/>
            <a:chExt cx="137" cy="411"/>
          </a:xfrm>
        </p:grpSpPr>
        <p:sp>
          <p:nvSpPr>
            <p:cNvPr id="1136964" name="Oval 32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5" name="Oval 32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966" name="Group 326"/>
          <p:cNvGrpSpPr/>
          <p:nvPr/>
        </p:nvGrpSpPr>
        <p:grpSpPr bwMode="auto">
          <a:xfrm>
            <a:off x="7491413" y="3081338"/>
            <a:ext cx="90487" cy="271462"/>
            <a:chOff x="10104" y="10005"/>
            <a:chExt cx="137" cy="411"/>
          </a:xfrm>
        </p:grpSpPr>
        <p:sp>
          <p:nvSpPr>
            <p:cNvPr id="1136967" name="Oval 32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8" name="Oval 32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3" y="123032"/>
            <a:ext cx="7793037" cy="1143000"/>
          </a:xfrm>
        </p:spPr>
        <p:txBody>
          <a:bodyPr/>
          <a:lstStyle/>
          <a:p>
            <a:r>
              <a:rPr lang="zh-CN" altLang="en-US" sz="3600" dirty="0">
                <a:ea typeface="宋体" pitchFamily="2" charset="-122"/>
              </a:rPr>
              <a:t>拥塞的成因和代价：场景</a:t>
            </a:r>
            <a:r>
              <a:rPr lang="en-US" altLang="zh-CN" sz="3600" dirty="0">
                <a:ea typeface="宋体" pitchFamily="2" charset="-122"/>
              </a:rPr>
              <a:t> 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68" name="Rectangle 4"/>
          <p:cNvSpPr>
            <a:spLocks noChangeArrowheads="1"/>
          </p:cNvSpPr>
          <p:nvPr/>
        </p:nvSpPr>
        <p:spPr bwMode="auto">
          <a:xfrm>
            <a:off x="654050" y="4581525"/>
            <a:ext cx="7781925" cy="1569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indent="0">
              <a:lnSpc>
                <a:spcPts val="3700"/>
              </a:lnSpc>
              <a:buNone/>
              <a:tabLst>
                <a:tab pos="304800" algn="l"/>
                <a:tab pos="22733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拥塞的另一个代价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  <a:sym typeface="+mn-ea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Comic Sans MS" pitchFamily="66" charset="0"/>
              <a:cs typeface="Comic Sans MS" pitchFamily="66" charset="0"/>
            </a:endParaRPr>
          </a:p>
          <a:p>
            <a:pPr indent="0">
              <a:lnSpc>
                <a:spcPts val="3500"/>
              </a:lnSpc>
              <a:buNone/>
              <a:tabLst>
                <a:tab pos="304800" algn="l"/>
                <a:tab pos="2273300" algn="l"/>
              </a:tabLst>
            </a:pPr>
            <a:r>
              <a:rPr lang="en-US" altLang="zh-CN" sz="2800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</a:t>
            </a:r>
            <a:r>
              <a:rPr lang="en-US" altLang="zh-CN" sz="28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当分组被</a:t>
            </a:r>
            <a:r>
              <a:rPr lang="en-US" altLang="zh-CN" sz="28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drop</a:t>
            </a:r>
            <a:r>
              <a:rPr lang="en-US" altLang="zh-CN" sz="28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时，任何用于该分组的“上游”		传输能力全都被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浪费</a:t>
            </a:r>
            <a:r>
              <a:rPr lang="en-US" altLang="zh-CN" sz="28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掉</a:t>
            </a:r>
            <a:endParaRPr lang="en-US" altLang="zh-CN" sz="2800"/>
          </a:p>
        </p:txBody>
      </p:sp>
      <p:pic>
        <p:nvPicPr>
          <p:cNvPr id="1137669" name="Picture 5" descr="congestion_per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773238"/>
            <a:ext cx="4421188" cy="2608262"/>
          </a:xfrm>
          <a:prstGeom prst="rect">
            <a:avLst/>
          </a:prstGeom>
          <a:noFill/>
        </p:spPr>
      </p:pic>
      <p:sp>
        <p:nvSpPr>
          <p:cNvPr id="1137670" name="Line 6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671" name="Line 7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672" name="Group 8"/>
          <p:cNvGrpSpPr/>
          <p:nvPr/>
        </p:nvGrpSpPr>
        <p:grpSpPr bwMode="auto">
          <a:xfrm>
            <a:off x="5886450" y="1446213"/>
            <a:ext cx="428625" cy="784225"/>
            <a:chOff x="12464" y="10193"/>
            <a:chExt cx="1481" cy="2272"/>
          </a:xfrm>
        </p:grpSpPr>
        <p:grpSp>
          <p:nvGrpSpPr>
            <p:cNvPr id="1137673" name="Group 9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7674" name="Freeform 10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5" name="Freeform 11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6" name="Freeform 12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7" name="Freeform 13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8" name="Freeform 14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9" name="Freeform 15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0" name="Freeform 16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1" name="Freeform 17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2" name="Freeform 18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3" name="Freeform 19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4" name="Freeform 20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5" name="Freeform 21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6" name="Freeform 22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7" name="Freeform 23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8" name="Freeform 24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9" name="Freeform 25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0" name="Freeform 26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1" name="Freeform 27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2" name="Freeform 28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3" name="Freeform 29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4" name="Freeform 30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5" name="Freeform 31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6" name="Freeform 32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7" name="Freeform 33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8" name="Freeform 34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9" name="Freeform 35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0" name="Freeform 36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1" name="Freeform 37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2" name="Freeform 38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3" name="Rectangle 3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4" name="Freeform 40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5" name="Freeform 41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6" name="Freeform 42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7" name="Freeform 43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8" name="Freeform 44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9" name="Freeform 45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0" name="Freeform 46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1" name="Freeform 47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2" name="Freeform 48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7713" name="Group 49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7714" name="Rectangle 5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5" name="Rectangle 5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6" name="Line 5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7" name="Line 5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8" name="Line 5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9" name="Line 5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720" name="Text Box 5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A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7721" name="Line 57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722" name="Group 58"/>
          <p:cNvGrpSpPr/>
          <p:nvPr/>
        </p:nvGrpSpPr>
        <p:grpSpPr bwMode="auto">
          <a:xfrm>
            <a:off x="5008563" y="2474913"/>
            <a:ext cx="428625" cy="784225"/>
            <a:chOff x="12464" y="10193"/>
            <a:chExt cx="1481" cy="2272"/>
          </a:xfrm>
        </p:grpSpPr>
        <p:grpSp>
          <p:nvGrpSpPr>
            <p:cNvPr id="1137723" name="Group 59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7724" name="Freeform 60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5" name="Freeform 61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6" name="Freeform 62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7" name="Freeform 63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8" name="Freeform 64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9" name="Freeform 65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0" name="Freeform 66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1" name="Freeform 67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2" name="Freeform 68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3" name="Freeform 69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4" name="Freeform 70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5" name="Freeform 71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6" name="Freeform 72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7" name="Freeform 73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8" name="Freeform 74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9" name="Freeform 75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0" name="Freeform 76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1" name="Freeform 77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2" name="Freeform 78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3" name="Freeform 79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4" name="Freeform 80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5" name="Freeform 81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6" name="Freeform 82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7" name="Freeform 83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8" name="Freeform 84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9" name="Freeform 85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0" name="Freeform 86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1" name="Freeform 87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2" name="Freeform 88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3" name="Rectangle 8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4" name="Freeform 90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5" name="Freeform 91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6" name="Freeform 92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7" name="Freeform 93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8" name="Freeform 94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9" name="Freeform 95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0" name="Freeform 96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1" name="Freeform 97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2" name="Freeform 98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7763" name="Group 99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7764" name="Rectangle 10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5" name="Rectangle 10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6" name="Line 10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7" name="Line 10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8" name="Line 10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9" name="Line 10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770" name="Text Box 10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B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7771" name="Line 107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72" name="Line 108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73" name="Line 109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74" name="Line 110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775" name="Group 111"/>
          <p:cNvGrpSpPr/>
          <p:nvPr/>
        </p:nvGrpSpPr>
        <p:grpSpPr bwMode="auto">
          <a:xfrm>
            <a:off x="7562850" y="1828800"/>
            <a:ext cx="428625" cy="471488"/>
            <a:chOff x="5850" y="13487"/>
            <a:chExt cx="2023" cy="1840"/>
          </a:xfrm>
        </p:grpSpPr>
        <p:sp>
          <p:nvSpPr>
            <p:cNvPr id="1137776" name="Freeform 11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77" name="Freeform 11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78" name="Freeform 11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79" name="Freeform 11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0" name="Freeform 11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1" name="Freeform 11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2" name="Freeform 11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3" name="Freeform 11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4" name="Freeform 12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5" name="Freeform 12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6" name="Freeform 12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7" name="Freeform 12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8" name="Freeform 12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9" name="Freeform 12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0" name="Freeform 12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1" name="Freeform 12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2" name="Freeform 12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3" name="Freeform 12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4" name="Freeform 13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5" name="Freeform 13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6" name="Freeform 13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7" name="Freeform 13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8" name="Freeform 13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9" name="Freeform 13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0" name="Freeform 13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1" name="Freeform 13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2" name="Freeform 13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3" name="Freeform 13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4" name="Freeform 14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5" name="Rectangle 14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6" name="Freeform 14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7" name="Freeform 14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8" name="Freeform 14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9" name="Freeform 14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0" name="Freeform 14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1" name="Freeform 14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2" name="Freeform 14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3" name="Freeform 14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4" name="Freeform 15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815" name="Group 151"/>
          <p:cNvGrpSpPr/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1137816" name="Rectangle 1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7" name="Rectangle 1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8" name="Line 1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9" name="Line 1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0" name="Line 1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1" name="Line 1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822" name="Group 158"/>
          <p:cNvGrpSpPr/>
          <p:nvPr/>
        </p:nvGrpSpPr>
        <p:grpSpPr bwMode="auto">
          <a:xfrm>
            <a:off x="7250113" y="2862263"/>
            <a:ext cx="428625" cy="469900"/>
            <a:chOff x="5850" y="13487"/>
            <a:chExt cx="2023" cy="1840"/>
          </a:xfrm>
        </p:grpSpPr>
        <p:sp>
          <p:nvSpPr>
            <p:cNvPr id="1137823" name="Freeform 159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4" name="Freeform 160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5" name="Freeform 161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6" name="Freeform 162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7" name="Freeform 163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8" name="Freeform 164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9" name="Freeform 165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0" name="Freeform 166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1" name="Freeform 167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2" name="Freeform 168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3" name="Freeform 169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4" name="Freeform 170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5" name="Freeform 171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6" name="Freeform 172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7" name="Freeform 173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8" name="Freeform 174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9" name="Freeform 175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0" name="Freeform 176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1" name="Freeform 177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2" name="Freeform 178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3" name="Freeform 179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4" name="Freeform 180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5" name="Freeform 181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6" name="Freeform 182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7" name="Freeform 183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8" name="Freeform 184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9" name="Freeform 185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0" name="Freeform 186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1" name="Freeform 187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2" name="Rectangle 188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3" name="Freeform 189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4" name="Freeform 190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5" name="Freeform 191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6" name="Freeform 192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7" name="Freeform 193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8" name="Freeform 194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9" name="Freeform 195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0" name="Freeform 196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1" name="Freeform 197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862" name="Group 198"/>
          <p:cNvGrpSpPr/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1137863" name="Rectangle 19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4" name="Rectangle 20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5" name="Line 20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6" name="Line 20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7" name="Line 20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8" name="Line 20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869" name="Text Box 205"/>
          <p:cNvSpPr txBox="1">
            <a:spLocks noChangeArrowheads="1"/>
          </p:cNvSpPr>
          <p:nvPr/>
        </p:nvSpPr>
        <p:spPr bwMode="auto">
          <a:xfrm>
            <a:off x="7507288" y="1433513"/>
            <a:ext cx="209550" cy="19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out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870" name="Line 206"/>
          <p:cNvSpPr>
            <a:spLocks noChangeShapeType="1"/>
          </p:cNvSpPr>
          <p:nvPr/>
        </p:nvSpPr>
        <p:spPr bwMode="auto">
          <a:xfrm>
            <a:off x="7667625" y="1614488"/>
            <a:ext cx="87313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871" name="Group 207"/>
          <p:cNvGrpSpPr/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1137872" name="Oval 208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73" name="Line 209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74" name="Line 210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75" name="Rectangle 211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7876" name="Rectangle 212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7877" name="Oval 213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7878" name="Group 214"/>
            <p:cNvGrpSpPr/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879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0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1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7882" name="Group 218"/>
            <p:cNvGrpSpPr/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883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4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5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7886" name="Group 222"/>
            <p:cNvGrpSpPr/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887" name="Rectangle 223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88" name="Line 224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89" name="Line 225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0" name="Line 226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1" name="Line 227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2" name="Line 228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3" name="Line 229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7894" name="Line 230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895" name="Group 231"/>
          <p:cNvGrpSpPr/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1137896" name="Oval 23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97" name="Oval 23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898" name="Oval 234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899" name="Line 235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00" name="Line 236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01" name="Rectangle 237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02" name="Rectangle 238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03" name="Oval 239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904" name="Group 240"/>
          <p:cNvGrpSpPr/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1137905" name="Line 24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06" name="Line 24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07" name="Line 24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08" name="Group 244"/>
          <p:cNvGrpSpPr/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1137909" name="Line 24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10" name="Line 24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11" name="Line 24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12" name="Group 248"/>
          <p:cNvGrpSpPr/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1137913" name="Rectangle 24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4" name="Line 25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5" name="Line 25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6" name="Line 25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7" name="Line 25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8" name="Line 25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9" name="Line 25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920" name="Line 256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21" name="Line 257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22" name="Freeform 258"/>
          <p:cNvSpPr/>
          <p:nvPr/>
        </p:nvSpPr>
        <p:spPr bwMode="auto">
          <a:xfrm>
            <a:off x="6148388" y="1658938"/>
            <a:ext cx="1443037" cy="149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23" name="Oval 259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24" name="Line 260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25" name="Line 261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26" name="Rectangle 262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27" name="Rectangle 263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28" name="Oval 264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929" name="Group 265"/>
          <p:cNvGrpSpPr/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137930" name="Line 26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1" name="Line 26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2" name="Line 26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33" name="Group 269"/>
          <p:cNvGrpSpPr/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37934" name="Line 2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5" name="Line 2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6" name="Line 2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37" name="Group 273"/>
          <p:cNvGrpSpPr/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37938" name="Rectangle 27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39" name="Line 27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0" name="Line 27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1" name="Line 27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2" name="Line 27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3" name="Line 27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4" name="Line 28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945" name="Oval 281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46" name="Line 282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47" name="Line 283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48" name="Rectangle 284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49" name="Rectangle 285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50" name="Oval 286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951" name="Group 287"/>
          <p:cNvGrpSpPr/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137952" name="Line 28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3" name="Line 28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4" name="Line 29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55" name="Group 291"/>
          <p:cNvGrpSpPr/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137956" name="Line 29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7" name="Line 29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8" name="Line 29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7959" name="Line 295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960" name="Group 296"/>
          <p:cNvGrpSpPr/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137961" name="Rectangle 297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2" name="Line 298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3" name="Line 299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4" name="Line 300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5" name="Line 301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6" name="Line 302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7" name="Line 303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968" name="Freeform 304"/>
          <p:cNvSpPr/>
          <p:nvPr/>
        </p:nvSpPr>
        <p:spPr bwMode="auto">
          <a:xfrm>
            <a:off x="5432425" y="1679575"/>
            <a:ext cx="2212975" cy="153035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69" name="Freeform 305"/>
          <p:cNvSpPr/>
          <p:nvPr/>
        </p:nvSpPr>
        <p:spPr bwMode="auto">
          <a:xfrm>
            <a:off x="5257800" y="1728788"/>
            <a:ext cx="2508250" cy="1504950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70" name="Freeform 306"/>
          <p:cNvSpPr/>
          <p:nvPr/>
        </p:nvSpPr>
        <p:spPr bwMode="auto">
          <a:xfrm>
            <a:off x="5311775" y="1754188"/>
            <a:ext cx="2530475" cy="139065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971" name="Group 307"/>
          <p:cNvGrpSpPr/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137972" name="Oval 30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73" name="Oval 30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974" name="Group 310"/>
          <p:cNvGrpSpPr/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137975" name="Oval 31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76" name="Oval 31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977" name="Group 313"/>
          <p:cNvGrpSpPr/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137978" name="Oval 31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79" name="Oval 31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93037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拥塞控制的方法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800" y="1763395"/>
            <a:ext cx="3514090" cy="41919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端到端拥塞控制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网络层不需要显式的提供支持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端系统通过观察loss，delay等网络行为判断是否发生拥塞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TCP采取这种方法</a:t>
            </a:r>
            <a:endParaRPr lang="zh-CN" altLang="en-US" sz="2400" dirty="0"/>
          </a:p>
        </p:txBody>
      </p:sp>
      <p:sp>
        <p:nvSpPr>
          <p:cNvPr id="13" name="TextBox 1"/>
          <p:cNvSpPr txBox="1"/>
          <p:nvPr/>
        </p:nvSpPr>
        <p:spPr>
          <a:xfrm>
            <a:off x="4512310" y="1763395"/>
            <a:ext cx="4381500" cy="41495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网络辅助的拥塞控制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路由器向发送方显式地反馈网络拥塞信息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简单的拥塞指示(1bit)：SNA,</a:t>
            </a:r>
          </a:p>
          <a:p>
            <a:pPr>
              <a:lnSpc>
                <a:spcPct val="150000"/>
              </a:lnSpc>
              <a:buNone/>
              <a:tabLst>
                <a:tab pos="393700" algn="l"/>
                <a:tab pos="647700" algn="l"/>
              </a:tabLst>
            </a:pP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DECbit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ECN,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ATM)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指示发送方应该采取何种速率</a:t>
            </a: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1500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案例</a:t>
            </a:r>
            <a:r>
              <a:rPr lang="en-US" altLang="zh-CN" sz="3600">
                <a:ea typeface="宋体" pitchFamily="2" charset="-122"/>
              </a:rPr>
              <a:t>:ATM ABR</a:t>
            </a:r>
            <a:r>
              <a:rPr lang="zh-CN" altLang="en-US" sz="3600">
                <a:ea typeface="宋体" pitchFamily="2" charset="-122"/>
              </a:rPr>
              <a:t>拥塞控制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0" y="2146309"/>
            <a:ext cx="4968552" cy="366940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ABR：available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弹性服务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如果发送方路径“underloaded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使用可用带宽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如果发送方路径拥塞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将发送速率降到最低保障速率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648271" y="1988840"/>
            <a:ext cx="4974119" cy="36694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RM(resource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management)</a:t>
            </a:r>
            <a:r>
              <a:rPr lang="zh-Han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发送方发送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交换机设置RM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cell位(网络辅助)</a:t>
            </a:r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bit: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rate不许增长</a:t>
            </a:r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bit: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拥塞指示</a:t>
            </a:r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cell由接收方返回给发送方</a:t>
            </a:r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8575"/>
            <a:ext cx="8255000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案例</a:t>
            </a:r>
            <a:r>
              <a:rPr lang="en-US" altLang="zh-CN" sz="3600">
                <a:ea typeface="宋体" pitchFamily="2" charset="-122"/>
              </a:rPr>
              <a:t>: ATM ABR</a:t>
            </a:r>
            <a:r>
              <a:rPr lang="zh-CN" altLang="en-US" sz="3600">
                <a:ea typeface="宋体" pitchFamily="2" charset="-122"/>
              </a:rPr>
              <a:t>拥塞控制</a:t>
            </a:r>
          </a:p>
        </p:txBody>
      </p:sp>
      <p:pic>
        <p:nvPicPr>
          <p:cNvPr id="1140740" name="Picture 4" descr="congestio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113525"/>
            <a:ext cx="6051550" cy="247332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00965" y="3816985"/>
            <a:ext cx="892302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在RM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cell中有显式的速率(ER)字段：两个字节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拥塞的交换机可以将ER置为更低的值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发送方获知路径所能支持的最小速率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数据cell中的EFCI位: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拥塞的交换机将其设为1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如果RM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cell前面的data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cell的EFCI位被设为1，那么发送方在返回的		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cell中置CI位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458" name="Picture 2"/>
          <p:cNvPicPr>
            <a:picLocks noChangeAspect="1" noChangeArrowheads="1"/>
          </p:cNvPicPr>
          <p:nvPr/>
        </p:nvPicPr>
        <p:blipFill>
          <a:blip r:embed="rId3"/>
          <a:srcRect b="5769"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228600" y="4114800"/>
            <a:ext cx="8686800" cy="2417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sz="2600" dirty="0" err="1">
                <a:latin typeface="Times New Roman" pitchFamily="18" charset="0"/>
              </a:rPr>
              <a:t>与仅学习一年外语然后使用该语言的学生</a:t>
            </a:r>
            <a:r>
              <a:rPr lang="zh-CN" sz="2600" dirty="0">
                <a:latin typeface="Times New Roman" pitchFamily="18" charset="0"/>
              </a:rPr>
              <a:t>一样</a:t>
            </a:r>
            <a:r>
              <a:rPr sz="2600" dirty="0">
                <a:latin typeface="Times New Roman" pitchFamily="18" charset="0"/>
              </a:rPr>
              <a:t>，</a:t>
            </a:r>
            <a:r>
              <a:rPr sz="2600" dirty="0" err="1">
                <a:latin typeface="Times New Roman" pitchFamily="18" charset="0"/>
              </a:rPr>
              <a:t>运输层的控制力和可靠性较低。每当学生尝试加入对话时，他或她都必须经常要求每个人重复他</a:t>
            </a:r>
            <a:r>
              <a:rPr sz="2600" dirty="0">
                <a:latin typeface="Times New Roman" pitchFamily="18" charset="0"/>
              </a:rPr>
              <a:t>/</a:t>
            </a:r>
            <a:r>
              <a:rPr sz="2600" dirty="0" err="1">
                <a:latin typeface="Times New Roman" pitchFamily="18" charset="0"/>
              </a:rPr>
              <a:t>她的话（可靠性）并慢声说话（流量控制</a:t>
            </a:r>
            <a:r>
              <a:rPr sz="2600" dirty="0">
                <a:latin typeface="Times New Roman" pitchFamily="18" charset="0"/>
              </a:rPr>
              <a:t>）。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9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45" y="169940"/>
            <a:ext cx="9095928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TCP</a:t>
            </a:r>
            <a:r>
              <a:rPr lang="zh-CN" altLang="en-US" sz="4000" dirty="0">
                <a:ea typeface="宋体" pitchFamily="2" charset="-122"/>
              </a:rPr>
              <a:t>拥塞控制</a:t>
            </a:r>
            <a:r>
              <a:rPr lang="en-US" altLang="zh-CN" sz="4000" dirty="0">
                <a:ea typeface="宋体" pitchFamily="2" charset="-122"/>
              </a:rPr>
              <a:t>: </a:t>
            </a:r>
            <a:r>
              <a:rPr lang="en-US" altLang="zh-CN" sz="3200" dirty="0">
                <a:ea typeface="宋体" pitchFamily="2" charset="-122"/>
              </a:rPr>
              <a:t>additive increase,</a:t>
            </a:r>
            <a:r>
              <a:rPr lang="zh-Hans" altLang="en-US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multiplicative decrease(AIMD) </a:t>
            </a:r>
          </a:p>
        </p:txBody>
      </p:sp>
      <p:sp>
        <p:nvSpPr>
          <p:cNvPr id="1142790" name="Rectangle 6"/>
          <p:cNvSpPr>
            <a:spLocks noChangeArrowheads="1"/>
          </p:cNvSpPr>
          <p:nvPr/>
        </p:nvSpPr>
        <p:spPr bwMode="auto">
          <a:xfrm>
            <a:off x="3094355" y="3805555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35" y="1593019"/>
            <a:ext cx="9095105" cy="2548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1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原理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：逐渐增加发送速率，谨慎探测可用带宽，直到发生loss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8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方法: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AIMD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Additive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Increase: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每个RTT将CongWin增大一个MSS——拥塞避免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2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Multiplicative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Decrease: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发生loss后将CongWin减半</a:t>
            </a:r>
            <a:endParaRPr lang="zh-CN" altLang="en-US" sz="2400" dirty="0"/>
          </a:p>
        </p:txBody>
      </p:sp>
      <p:sp>
        <p:nvSpPr>
          <p:cNvPr id="5" name="Freeform 3"/>
          <p:cNvSpPr/>
          <p:nvPr/>
        </p:nvSpPr>
        <p:spPr>
          <a:xfrm>
            <a:off x="4016407" y="4307268"/>
            <a:ext cx="22343" cy="1868170"/>
          </a:xfrm>
          <a:custGeom>
            <a:avLst/>
            <a:gdLst>
              <a:gd name="connsiteX0" fmla="*/ 6350 w 22343"/>
              <a:gd name="connsiteY0" fmla="*/ 1861820 h 1868170"/>
              <a:gd name="connsiteX1" fmla="*/ 6350 w 22343"/>
              <a:gd name="connsiteY1" fmla="*/ 6350 h 186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43" h="1868170">
                <a:moveTo>
                  <a:pt x="6350" y="18618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93794" y="4288573"/>
            <a:ext cx="59829" cy="30861"/>
          </a:xfrm>
          <a:custGeom>
            <a:avLst/>
            <a:gdLst>
              <a:gd name="connsiteX0" fmla="*/ 0 w 59829"/>
              <a:gd name="connsiteY0" fmla="*/ 30861 h 30861"/>
              <a:gd name="connsiteX1" fmla="*/ 28968 w 59829"/>
              <a:gd name="connsiteY1" fmla="*/ 0 h 30861"/>
              <a:gd name="connsiteX2" fmla="*/ 59829 w 59829"/>
              <a:gd name="connsiteY2" fmla="*/ 30861 h 30861"/>
              <a:gd name="connsiteX3" fmla="*/ 0 w 59829"/>
              <a:gd name="connsiteY3" fmla="*/ 30861 h 30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9829" h="30861">
                <a:moveTo>
                  <a:pt x="0" y="30861"/>
                </a:moveTo>
                <a:lnTo>
                  <a:pt x="28968" y="0"/>
                </a:lnTo>
                <a:lnTo>
                  <a:pt x="59829" y="30861"/>
                </a:lnTo>
                <a:lnTo>
                  <a:pt x="0" y="3086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6407" y="6162738"/>
            <a:ext cx="3461415" cy="22343"/>
          </a:xfrm>
          <a:custGeom>
            <a:avLst/>
            <a:gdLst>
              <a:gd name="connsiteX0" fmla="*/ 6350 w 3461415"/>
              <a:gd name="connsiteY0" fmla="*/ 6350 h 22343"/>
              <a:gd name="connsiteX1" fmla="*/ 3455066 w 3461415"/>
              <a:gd name="connsiteY1" fmla="*/ 6350 h 223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61415" h="22343">
                <a:moveTo>
                  <a:pt x="6350" y="6350"/>
                </a:moveTo>
                <a:lnTo>
                  <a:pt x="34550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65758" y="6140234"/>
            <a:ext cx="28854" cy="59715"/>
          </a:xfrm>
          <a:custGeom>
            <a:avLst/>
            <a:gdLst>
              <a:gd name="connsiteX0" fmla="*/ 0 w 28854"/>
              <a:gd name="connsiteY0" fmla="*/ 0 h 59715"/>
              <a:gd name="connsiteX1" fmla="*/ 28854 w 28854"/>
              <a:gd name="connsiteY1" fmla="*/ 28854 h 59715"/>
              <a:gd name="connsiteX2" fmla="*/ 0 w 28854"/>
              <a:gd name="connsiteY2" fmla="*/ 59715 h 59715"/>
              <a:gd name="connsiteX3" fmla="*/ 0 w 28854"/>
              <a:gd name="connsiteY3" fmla="*/ 0 h 59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854" h="59715">
                <a:moveTo>
                  <a:pt x="0" y="0"/>
                </a:moveTo>
                <a:lnTo>
                  <a:pt x="28854" y="28854"/>
                </a:lnTo>
                <a:lnTo>
                  <a:pt x="0" y="5971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44970" y="5584095"/>
            <a:ext cx="84137" cy="18486"/>
          </a:xfrm>
          <a:custGeom>
            <a:avLst/>
            <a:gdLst>
              <a:gd name="connsiteX0" fmla="*/ 6350 w 84137"/>
              <a:gd name="connsiteY0" fmla="*/ 6350 h 18486"/>
              <a:gd name="connsiteX1" fmla="*/ 77787 w 84137"/>
              <a:gd name="connsiteY1" fmla="*/ 6350 h 1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137" h="18486">
                <a:moveTo>
                  <a:pt x="6350" y="6350"/>
                </a:moveTo>
                <a:lnTo>
                  <a:pt x="777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44970" y="5005451"/>
            <a:ext cx="84137" cy="18486"/>
          </a:xfrm>
          <a:custGeom>
            <a:avLst/>
            <a:gdLst>
              <a:gd name="connsiteX0" fmla="*/ 6350 w 84137"/>
              <a:gd name="connsiteY0" fmla="*/ 6350 h 18486"/>
              <a:gd name="connsiteX1" fmla="*/ 77787 w 84137"/>
              <a:gd name="connsiteY1" fmla="*/ 6350 h 1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137" h="18486">
                <a:moveTo>
                  <a:pt x="6350" y="6350"/>
                </a:moveTo>
                <a:lnTo>
                  <a:pt x="777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944970" y="4426808"/>
            <a:ext cx="84137" cy="18486"/>
          </a:xfrm>
          <a:custGeom>
            <a:avLst/>
            <a:gdLst>
              <a:gd name="connsiteX0" fmla="*/ 6350 w 84137"/>
              <a:gd name="connsiteY0" fmla="*/ 6350 h 18486"/>
              <a:gd name="connsiteX1" fmla="*/ 77787 w 84137"/>
              <a:gd name="connsiteY1" fmla="*/ 6350 h 1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137" h="18486">
                <a:moveTo>
                  <a:pt x="6350" y="6350"/>
                </a:moveTo>
                <a:lnTo>
                  <a:pt x="777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016407" y="4716177"/>
            <a:ext cx="3339876" cy="880618"/>
          </a:xfrm>
          <a:custGeom>
            <a:avLst/>
            <a:gdLst>
              <a:gd name="connsiteX0" fmla="*/ 6350 w 3339876"/>
              <a:gd name="connsiteY0" fmla="*/ 440309 h 880618"/>
              <a:gd name="connsiteX1" fmla="*/ 150939 w 3339876"/>
              <a:gd name="connsiteY1" fmla="*/ 295623 h 880618"/>
              <a:gd name="connsiteX2" fmla="*/ 150939 w 3339876"/>
              <a:gd name="connsiteY2" fmla="*/ 874268 h 880618"/>
              <a:gd name="connsiteX3" fmla="*/ 1018951 w 3339876"/>
              <a:gd name="connsiteY3" fmla="*/ 6350 h 880618"/>
              <a:gd name="connsiteX4" fmla="*/ 1018951 w 3339876"/>
              <a:gd name="connsiteY4" fmla="*/ 729678 h 880618"/>
              <a:gd name="connsiteX5" fmla="*/ 1452910 w 3339876"/>
              <a:gd name="connsiteY5" fmla="*/ 295623 h 880618"/>
              <a:gd name="connsiteX6" fmla="*/ 1452910 w 3339876"/>
              <a:gd name="connsiteY6" fmla="*/ 874268 h 880618"/>
              <a:gd name="connsiteX7" fmla="*/ 2320924 w 3339876"/>
              <a:gd name="connsiteY7" fmla="*/ 6350 h 880618"/>
              <a:gd name="connsiteX8" fmla="*/ 2320924 w 3339876"/>
              <a:gd name="connsiteY8" fmla="*/ 729678 h 880618"/>
              <a:gd name="connsiteX9" fmla="*/ 2899567 w 3339876"/>
              <a:gd name="connsiteY9" fmla="*/ 151034 h 880618"/>
              <a:gd name="connsiteX10" fmla="*/ 2899567 w 3339876"/>
              <a:gd name="connsiteY10" fmla="*/ 802925 h 880618"/>
              <a:gd name="connsiteX11" fmla="*/ 3333527 w 3339876"/>
              <a:gd name="connsiteY11" fmla="*/ 295623 h 8806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339876" h="880618">
                <a:moveTo>
                  <a:pt x="6350" y="440309"/>
                </a:moveTo>
                <a:lnTo>
                  <a:pt x="150939" y="295623"/>
                </a:lnTo>
                <a:lnTo>
                  <a:pt x="150939" y="874268"/>
                </a:lnTo>
                <a:lnTo>
                  <a:pt x="1018951" y="6350"/>
                </a:lnTo>
                <a:lnTo>
                  <a:pt x="1018951" y="729678"/>
                </a:lnTo>
                <a:lnTo>
                  <a:pt x="1452910" y="295623"/>
                </a:lnTo>
                <a:lnTo>
                  <a:pt x="1452910" y="874268"/>
                </a:lnTo>
                <a:lnTo>
                  <a:pt x="2320924" y="6350"/>
                </a:lnTo>
                <a:lnTo>
                  <a:pt x="2320924" y="729678"/>
                </a:lnTo>
                <a:lnTo>
                  <a:pt x="2899567" y="151034"/>
                </a:lnTo>
                <a:lnTo>
                  <a:pt x="2899567" y="802925"/>
                </a:lnTo>
                <a:lnTo>
                  <a:pt x="3333527" y="2956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395083" y="5928487"/>
            <a:ext cx="498347" cy="295655"/>
          </a:xfrm>
          <a:custGeom>
            <a:avLst/>
            <a:gdLst>
              <a:gd name="connsiteX0" fmla="*/ 0 w 498347"/>
              <a:gd name="connsiteY0" fmla="*/ 0 h 295655"/>
              <a:gd name="connsiteX1" fmla="*/ 498347 w 498347"/>
              <a:gd name="connsiteY1" fmla="*/ 0 h 295655"/>
              <a:gd name="connsiteX2" fmla="*/ 498347 w 498347"/>
              <a:gd name="connsiteY2" fmla="*/ 295655 h 295655"/>
              <a:gd name="connsiteX3" fmla="*/ 0 w 498347"/>
              <a:gd name="connsiteY3" fmla="*/ 295655 h 295655"/>
              <a:gd name="connsiteX4" fmla="*/ 0 w 498347"/>
              <a:gd name="connsiteY4" fmla="*/ 0 h 295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8347" h="295655">
                <a:moveTo>
                  <a:pt x="0" y="0"/>
                </a:moveTo>
                <a:lnTo>
                  <a:pt x="498347" y="0"/>
                </a:lnTo>
                <a:lnTo>
                  <a:pt x="498347" y="295655"/>
                </a:lnTo>
                <a:lnTo>
                  <a:pt x="0" y="29565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25290" y="4020439"/>
            <a:ext cx="600455" cy="268223"/>
          </a:xfrm>
          <a:custGeom>
            <a:avLst/>
            <a:gdLst>
              <a:gd name="connsiteX0" fmla="*/ 0 w 600455"/>
              <a:gd name="connsiteY0" fmla="*/ 0 h 268223"/>
              <a:gd name="connsiteX1" fmla="*/ 600455 w 600455"/>
              <a:gd name="connsiteY1" fmla="*/ 0 h 268223"/>
              <a:gd name="connsiteX2" fmla="*/ 600455 w 600455"/>
              <a:gd name="connsiteY2" fmla="*/ 268223 h 268223"/>
              <a:gd name="connsiteX3" fmla="*/ 0 w 600455"/>
              <a:gd name="connsiteY3" fmla="*/ 268223 h 268223"/>
              <a:gd name="connsiteX4" fmla="*/ 0 w 600455"/>
              <a:gd name="connsiteY4" fmla="*/ 0 h 268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0455" h="268223">
                <a:moveTo>
                  <a:pt x="0" y="0"/>
                </a:moveTo>
                <a:lnTo>
                  <a:pt x="600455" y="0"/>
                </a:lnTo>
                <a:lnTo>
                  <a:pt x="600455" y="268223"/>
                </a:lnTo>
                <a:lnTo>
                  <a:pt x="0" y="26822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23310" y="4154551"/>
            <a:ext cx="295655" cy="2029967"/>
          </a:xfrm>
          <a:custGeom>
            <a:avLst/>
            <a:gdLst>
              <a:gd name="connsiteX0" fmla="*/ 0 w 295655"/>
              <a:gd name="connsiteY0" fmla="*/ 2029967 h 2029967"/>
              <a:gd name="connsiteX1" fmla="*/ 0 w 295655"/>
              <a:gd name="connsiteY1" fmla="*/ 0 h 2029967"/>
              <a:gd name="connsiteX2" fmla="*/ 295655 w 295655"/>
              <a:gd name="connsiteY2" fmla="*/ 0 h 2029967"/>
              <a:gd name="connsiteX3" fmla="*/ 295655 w 295655"/>
              <a:gd name="connsiteY3" fmla="*/ 2029967 h 2029967"/>
              <a:gd name="connsiteX4" fmla="*/ 0 w 295655"/>
              <a:gd name="connsiteY4" fmla="*/ 2029967 h 20299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5655" h="2029967">
                <a:moveTo>
                  <a:pt x="0" y="2029967"/>
                </a:moveTo>
                <a:lnTo>
                  <a:pt x="0" y="0"/>
                </a:lnTo>
                <a:lnTo>
                  <a:pt x="295655" y="0"/>
                </a:lnTo>
                <a:lnTo>
                  <a:pt x="295655" y="2029967"/>
                </a:lnTo>
                <a:lnTo>
                  <a:pt x="0" y="20299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 rot="16200000">
            <a:off x="2345055" y="5075555"/>
            <a:ext cx="186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congestion</a:t>
            </a:r>
            <a:r>
              <a:rPr lang="en-US" altLang="zh-CN" sz="1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1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463155" y="6002655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475355" y="4973955"/>
            <a:ext cx="431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7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Kbytes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7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Kbytes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539355" y="6129655"/>
            <a:ext cx="177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176655" y="4719955"/>
            <a:ext cx="1460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锯齿行为</a:t>
            </a: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: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探测</a:t>
            </a:r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可用带宽</a:t>
            </a: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23" y="280988"/>
            <a:ext cx="7793037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拥塞控制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" y="2971165"/>
            <a:ext cx="3898900" cy="711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22885" y="1754505"/>
            <a:ext cx="3527425" cy="11277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227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LastByteSent-LastByteAcked</a:t>
            </a:r>
          </a:p>
          <a:p>
            <a:pPr lvl="4">
              <a:lnSpc>
                <a:spcPts val="2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CongWin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2885" y="4246880"/>
            <a:ext cx="3764915" cy="1058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CongWin:</a:t>
            </a: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动态调整以改变发送速率</a:t>
            </a: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反映所感知到的网络拥塞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56735" y="1911985"/>
            <a:ext cx="4216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问题：如何感知网络拥塞？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Loss事件=timeout或3个重复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56735" y="2851785"/>
            <a:ext cx="4279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发生loss事件后，发送方降低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56735" y="3740785"/>
            <a:ext cx="37338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如何合理地调整发送速率？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加性增—乘性减: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AIMD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慢启动: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06425" y="3212465"/>
            <a:ext cx="647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rate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≈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38935" y="3057525"/>
            <a:ext cx="1125220" cy="624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750" u="sng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CongWin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RTT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64155" y="3206115"/>
            <a:ext cx="1041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Bytes/sec</a:t>
            </a: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"/>
            <a:ext cx="9144000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Hans" altLang="en-US" dirty="0">
                <a:ea typeface="宋体" pitchFamily="2" charset="-122"/>
              </a:rPr>
              <a:t>拥塞控制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FF89307F-E827-FA4E-9A54-ABCA3A5B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879" y="2854104"/>
            <a:ext cx="3898900" cy="711200"/>
          </a:xfrm>
          <a:prstGeom prst="rect">
            <a:avLst/>
          </a:prstGeom>
          <a:noFill/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xmlns="" id="{8E32A50A-B2D3-3D43-B9F5-7E22151A0A71}"/>
              </a:ext>
            </a:extLst>
          </p:cNvPr>
          <p:cNvSpPr txBox="1"/>
          <p:nvPr/>
        </p:nvSpPr>
        <p:spPr>
          <a:xfrm>
            <a:off x="31060" y="1679629"/>
            <a:ext cx="3494546" cy="11413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227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14300" algn="l"/>
                <a:tab pos="2273300" algn="l"/>
              </a:tabLst>
            </a:pPr>
            <a:r>
              <a:rPr lang="en-US" altLang="zh-CN" sz="1584" b="1" dirty="0" err="1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LastByteSent-LastByteAcked</a:t>
            </a:r>
            <a:endParaRPr lang="en-US" altLang="zh-CN" sz="1584" b="1" dirty="0">
              <a:solidFill>
                <a:srgbClr val="FF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2300"/>
              </a:lnSpc>
              <a:tabLst>
                <a:tab pos="114300" algn="l"/>
                <a:tab pos="2273300" algn="l"/>
              </a:tabLst>
            </a:pPr>
            <a:r>
              <a:rPr lang="en-US" altLang="zh-CN" dirty="0"/>
              <a:t>	</a:t>
            </a:r>
            <a:r>
              <a:rPr lang="en-US" altLang="zh-CN" sz="1584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CongWin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xmlns="" id="{34A76AC2-0BBB-1042-83B0-73F2014C3755}"/>
              </a:ext>
            </a:extLst>
          </p:cNvPr>
          <p:cNvSpPr txBox="1"/>
          <p:nvPr/>
        </p:nvSpPr>
        <p:spPr>
          <a:xfrm>
            <a:off x="-24149" y="3855616"/>
            <a:ext cx="35814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CongWin: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动态调整以改变发送速率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反映所感知到的网络拥塞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xmlns="" id="{9A329E6B-4763-D649-87BB-47369632F71D}"/>
              </a:ext>
            </a:extLst>
          </p:cNvPr>
          <p:cNvSpPr txBox="1"/>
          <p:nvPr/>
        </p:nvSpPr>
        <p:spPr>
          <a:xfrm>
            <a:off x="4572000" y="1679629"/>
            <a:ext cx="4481996" cy="4115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00000"/>
              </a:lnSpc>
              <a:tabLst/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问题：如何感知网络拥塞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/>
          </a:p>
          <a:p>
            <a:pPr>
              <a:lnSpc>
                <a:spcPct val="100000"/>
              </a:lnSpc>
              <a:tabLst/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Loss事件=timeout或3个重复</a:t>
            </a: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800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发生loss事件后，发送方降低</a:t>
            </a: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速率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如何合理地调整发送速率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加性增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乘性减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AIMD</a:t>
            </a: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慢启动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SS</a:t>
            </a:r>
          </a:p>
          <a:p>
            <a:pPr>
              <a:lnSpc>
                <a:spcPts val="2900"/>
              </a:lnSpc>
              <a:tabLst/>
            </a:pP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xmlns="" id="{136FB309-14BE-EF43-B5C8-B2E1156E0F48}"/>
              </a:ext>
            </a:extLst>
          </p:cNvPr>
          <p:cNvSpPr txBox="1"/>
          <p:nvPr/>
        </p:nvSpPr>
        <p:spPr>
          <a:xfrm>
            <a:off x="4572000" y="3508429"/>
            <a:ext cx="29495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xmlns="" id="{A8E43A1F-A232-2347-A0EB-72E4F356F611}"/>
              </a:ext>
            </a:extLst>
          </p:cNvPr>
          <p:cNvSpPr txBox="1"/>
          <p:nvPr/>
        </p:nvSpPr>
        <p:spPr>
          <a:xfrm>
            <a:off x="1069011" y="3114329"/>
            <a:ext cx="647613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buNone/>
              <a:tabLst/>
            </a:pP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rate</a:t>
            </a:r>
            <a:r>
              <a:rPr lang="en-US" altLang="zh-CN" sz="175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≈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xmlns="" id="{9B72F982-6B4E-CA4A-800E-F85EB303ED2F}"/>
              </a:ext>
            </a:extLst>
          </p:cNvPr>
          <p:cNvSpPr txBox="1"/>
          <p:nvPr/>
        </p:nvSpPr>
        <p:spPr>
          <a:xfrm>
            <a:off x="1764548" y="2939427"/>
            <a:ext cx="1070806" cy="6258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752" u="sng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CongWin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RTT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xmlns="" id="{22E0FC11-BE29-7442-B4DA-8F4D4CFA9154}"/>
              </a:ext>
            </a:extLst>
          </p:cNvPr>
          <p:cNvSpPr txBox="1"/>
          <p:nvPr/>
        </p:nvSpPr>
        <p:spPr>
          <a:xfrm>
            <a:off x="2883278" y="3088509"/>
            <a:ext cx="1059585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buNone/>
              <a:tabLst/>
            </a:pP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Bytes/sec</a:t>
            </a:r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CN" altLang="en-US" dirty="0">
                <a:ea typeface="宋体" pitchFamily="2" charset="-122"/>
              </a:rPr>
              <a:t>拥塞控制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zh-CN" altLang="en-US" dirty="0">
                <a:ea typeface="宋体" pitchFamily="2" charset="-122"/>
              </a:rPr>
              <a:t>慢启动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038600" cy="4648200"/>
          </a:xfrm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连接开始后，以指数速度快速增加速率，直到出现首次丢失事件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最初慢启动阈值</a:t>
            </a:r>
            <a:r>
              <a:rPr lang="zh-Hans" altLang="en-US" dirty="0">
                <a:ea typeface="宋体" pitchFamily="2" charset="-122"/>
              </a:rPr>
              <a:t>对于</a:t>
            </a:r>
            <a:r>
              <a:rPr lang="zh-CN" altLang="en-US" dirty="0">
                <a:ea typeface="宋体" pitchFamily="2" charset="-122"/>
              </a:rPr>
              <a:t>流量控制窗口的大小</a:t>
            </a:r>
            <a:r>
              <a:rPr lang="zh-Hans" altLang="en-US" dirty="0">
                <a:ea typeface="宋体" pitchFamily="2" charset="-122"/>
              </a:rPr>
              <a:t>来说</a:t>
            </a:r>
            <a:r>
              <a:rPr lang="zh-CN" altLang="en-US" dirty="0">
                <a:ea typeface="宋体" pitchFamily="2" charset="-122"/>
              </a:rPr>
              <a:t>非常高。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endParaRPr lang="zh-CN" altLang="en-US" sz="2800"/>
          </a:p>
        </p:txBody>
      </p:sp>
      <p:sp>
        <p:nvSpPr>
          <p:cNvPr id="1144837" name="Rectangle 5"/>
          <p:cNvSpPr>
            <a:spLocks noChangeArrowheads="1"/>
          </p:cNvSpPr>
          <p:nvPr/>
        </p:nvSpPr>
        <p:spPr bwMode="auto">
          <a:xfrm>
            <a:off x="44196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zh-CN" altLang="en-US" sz="2800" dirty="0"/>
              <a:t>每当检测到丢包时，慢启动阈值都将设置为拥塞窗口的一半</a:t>
            </a:r>
            <a:endParaRPr lang="en-US" altLang="zh-CN" sz="2800" dirty="0"/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zh-Hans" altLang="en-US" sz="2800" dirty="0"/>
              <a:t>然后重复过程</a:t>
            </a:r>
            <a:r>
              <a:rPr lang="en-US" altLang="zh-CN" sz="2800" dirty="0"/>
              <a:t> </a:t>
            </a: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endParaRPr lang="en-US" altLang="zh-CN" sz="2800" dirty="0"/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762"/>
            <a:ext cx="9144000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Hans" altLang="en-US" dirty="0">
                <a:ea typeface="宋体" pitchFamily="2" charset="-122"/>
              </a:rPr>
              <a:t>慢启动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45860" name="Line 4"/>
          <p:cNvSpPr>
            <a:spLocks noChangeShapeType="1"/>
          </p:cNvSpPr>
          <p:nvPr/>
        </p:nvSpPr>
        <p:spPr bwMode="auto">
          <a:xfrm>
            <a:off x="5360988" y="23876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45861" name="Object 5"/>
          <p:cNvGraphicFramePr>
            <a:graphicFrameLocks noChangeAspect="1"/>
          </p:cNvGraphicFramePr>
          <p:nvPr/>
        </p:nvGraphicFramePr>
        <p:xfrm>
          <a:off x="4953000" y="175260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Clip" r:id="rId3" imgW="18192750" imgH="15087600" progId="">
                  <p:embed/>
                </p:oleObj>
              </mc:Choice>
              <mc:Fallback>
                <p:oleObj name="Clip" r:id="rId3" imgW="18192750" imgH="150876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1752600"/>
                        <a:ext cx="485775" cy="385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5862" name="Text Box 6"/>
          <p:cNvSpPr txBox="1">
            <a:spLocks noChangeArrowheads="1"/>
          </p:cNvSpPr>
          <p:nvPr/>
        </p:nvSpPr>
        <p:spPr bwMode="auto">
          <a:xfrm>
            <a:off x="5362575" y="1752600"/>
            <a:ext cx="849313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63" name="Text Box 7"/>
          <p:cNvSpPr txBox="1">
            <a:spLocks noChangeArrowheads="1"/>
          </p:cNvSpPr>
          <p:nvPr/>
        </p:nvSpPr>
        <p:spPr bwMode="auto">
          <a:xfrm rot="408567">
            <a:off x="6367463" y="2354263"/>
            <a:ext cx="120808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one segment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64" name="Text Box 8"/>
          <p:cNvSpPr txBox="1">
            <a:spLocks noChangeArrowheads="1"/>
          </p:cNvSpPr>
          <p:nvPr/>
        </p:nvSpPr>
        <p:spPr bwMode="auto">
          <a:xfrm rot="-5400000">
            <a:off x="4918075" y="2592388"/>
            <a:ext cx="536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itchFamily="66" charset="0"/>
              </a:rPr>
              <a:t>RTT</a:t>
            </a:r>
            <a:endParaRPr lang="en-US" altLang="zh-CN" sz="1000">
              <a:latin typeface="Times New Roman" pitchFamily="18" charset="0"/>
            </a:endParaRPr>
          </a:p>
        </p:txBody>
      </p:sp>
      <p:graphicFrame>
        <p:nvGraphicFramePr>
          <p:cNvPr id="1145865" name="Object 9"/>
          <p:cNvGraphicFramePr>
            <a:graphicFrameLocks noChangeAspect="1"/>
          </p:cNvGraphicFramePr>
          <p:nvPr/>
        </p:nvGraphicFramePr>
        <p:xfrm>
          <a:off x="7610475" y="17621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Clip" r:id="rId5" imgW="18192750" imgH="15087600" progId="">
                  <p:embed/>
                </p:oleObj>
              </mc:Choice>
              <mc:Fallback>
                <p:oleObj name="Clip" r:id="rId5" imgW="18192750" imgH="150876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0475" y="1762125"/>
                        <a:ext cx="485775" cy="385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5866" name="Text Box 10"/>
          <p:cNvSpPr txBox="1">
            <a:spLocks noChangeArrowheads="1"/>
          </p:cNvSpPr>
          <p:nvPr/>
        </p:nvSpPr>
        <p:spPr bwMode="auto">
          <a:xfrm>
            <a:off x="6886575" y="1771650"/>
            <a:ext cx="8286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B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67" name="Line 11"/>
          <p:cNvSpPr>
            <a:spLocks noChangeShapeType="1"/>
          </p:cNvSpPr>
          <p:nvPr/>
        </p:nvSpPr>
        <p:spPr bwMode="auto">
          <a:xfrm>
            <a:off x="5356225" y="22018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68" name="Line 12"/>
          <p:cNvSpPr>
            <a:spLocks noChangeShapeType="1"/>
          </p:cNvSpPr>
          <p:nvPr/>
        </p:nvSpPr>
        <p:spPr bwMode="auto">
          <a:xfrm>
            <a:off x="7870825" y="22399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69" name="Line 13"/>
          <p:cNvSpPr>
            <a:spLocks noChangeShapeType="1"/>
          </p:cNvSpPr>
          <p:nvPr/>
        </p:nvSpPr>
        <p:spPr bwMode="auto">
          <a:xfrm flipH="1" flipV="1">
            <a:off x="5175250" y="2373313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0" name="Line 14"/>
          <p:cNvSpPr>
            <a:spLocks noChangeShapeType="1"/>
          </p:cNvSpPr>
          <p:nvPr/>
        </p:nvSpPr>
        <p:spPr bwMode="auto">
          <a:xfrm>
            <a:off x="5184775" y="2935288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1" name="Line 15"/>
          <p:cNvSpPr>
            <a:spLocks noChangeShapeType="1"/>
          </p:cNvSpPr>
          <p:nvPr/>
        </p:nvSpPr>
        <p:spPr bwMode="auto">
          <a:xfrm flipV="1">
            <a:off x="5337175" y="27924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5872" name="Group 16"/>
          <p:cNvGrpSpPr/>
          <p:nvPr/>
        </p:nvGrpSpPr>
        <p:grpSpPr bwMode="auto">
          <a:xfrm>
            <a:off x="7564438" y="5538788"/>
            <a:ext cx="658812" cy="366712"/>
            <a:chOff x="3304" y="3530"/>
            <a:chExt cx="415" cy="231"/>
          </a:xfrm>
        </p:grpSpPr>
        <p:sp>
          <p:nvSpPr>
            <p:cNvPr id="1145873" name="Rectangle 17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74" name="Text Box 18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time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1145875" name="Line 19"/>
          <p:cNvSpPr>
            <a:spLocks noChangeShapeType="1"/>
          </p:cNvSpPr>
          <p:nvPr/>
        </p:nvSpPr>
        <p:spPr bwMode="auto">
          <a:xfrm>
            <a:off x="5365750" y="316865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6" name="Line 20"/>
          <p:cNvSpPr>
            <a:spLocks noChangeShapeType="1"/>
          </p:cNvSpPr>
          <p:nvPr/>
        </p:nvSpPr>
        <p:spPr bwMode="auto">
          <a:xfrm>
            <a:off x="5360988" y="32543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7" name="Line 21"/>
          <p:cNvSpPr>
            <a:spLocks noChangeShapeType="1"/>
          </p:cNvSpPr>
          <p:nvPr/>
        </p:nvSpPr>
        <p:spPr bwMode="auto">
          <a:xfrm flipV="1">
            <a:off x="5360988" y="3778250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8" name="Line 22"/>
          <p:cNvSpPr>
            <a:spLocks noChangeShapeType="1"/>
          </p:cNvSpPr>
          <p:nvPr/>
        </p:nvSpPr>
        <p:spPr bwMode="auto">
          <a:xfrm flipV="1">
            <a:off x="5334000" y="40386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9" name="Text Box 23"/>
          <p:cNvSpPr txBox="1">
            <a:spLocks noChangeArrowheads="1"/>
          </p:cNvSpPr>
          <p:nvPr/>
        </p:nvSpPr>
        <p:spPr bwMode="auto">
          <a:xfrm rot="408567">
            <a:off x="6365875" y="3140075"/>
            <a:ext cx="12779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two segments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80" name="Text Box 24"/>
          <p:cNvSpPr txBox="1">
            <a:spLocks noChangeArrowheads="1"/>
          </p:cNvSpPr>
          <p:nvPr/>
        </p:nvSpPr>
        <p:spPr bwMode="auto">
          <a:xfrm rot="408567">
            <a:off x="6457950" y="4154488"/>
            <a:ext cx="13065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four segments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45881" name="Group 25"/>
          <p:cNvGrpSpPr/>
          <p:nvPr/>
        </p:nvGrpSpPr>
        <p:grpSpPr bwMode="auto">
          <a:xfrm>
            <a:off x="5356225" y="4173538"/>
            <a:ext cx="2519363" cy="652462"/>
            <a:chOff x="3954" y="2214"/>
            <a:chExt cx="1587" cy="411"/>
          </a:xfrm>
        </p:grpSpPr>
        <p:sp>
          <p:nvSpPr>
            <p:cNvPr id="1145882" name="Line 26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3" name="Line 27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4" name="Line 28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5" name="Line 29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5886" name="Group 30"/>
          <p:cNvGrpSpPr/>
          <p:nvPr/>
        </p:nvGrpSpPr>
        <p:grpSpPr bwMode="auto">
          <a:xfrm flipV="1">
            <a:off x="5641975" y="4554538"/>
            <a:ext cx="2228850" cy="604837"/>
            <a:chOff x="3954" y="2214"/>
            <a:chExt cx="1587" cy="411"/>
          </a:xfrm>
        </p:grpSpPr>
        <p:sp>
          <p:nvSpPr>
            <p:cNvPr id="1145887" name="Line 31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8" name="Line 32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9" name="Line 33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90" name="Line 34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Box 1"/>
          <p:cNvSpPr txBox="1"/>
          <p:nvPr/>
        </p:nvSpPr>
        <p:spPr>
          <a:xfrm>
            <a:off x="533400" y="1771650"/>
            <a:ext cx="4068445" cy="297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指数性增长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每个RTT将CongWin翻倍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收到每个ACK进行操作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初始速率很慢，但是快速攀升</a:t>
            </a:r>
            <a:endParaRPr lang="en-US" altLang="zh-CN" sz="2400" b="1" dirty="0">
              <a:solidFill>
                <a:srgbClr val="163794"/>
              </a:solidFill>
              <a:latin typeface="Comic Sans MS" pitchFamily="66" charset="0"/>
              <a:cs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2132856"/>
            <a:ext cx="6021705" cy="280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8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Threshold</a:t>
            </a:r>
            <a:r>
              <a:rPr lang="zh-CN" altLang="en-US">
                <a:ea typeface="宋体" pitchFamily="2" charset="-122"/>
              </a:rPr>
              <a:t>变量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61926" y="1628800"/>
            <a:ext cx="3950034" cy="45581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Q: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何时应该指数性增长切</a:t>
            </a:r>
          </a:p>
          <a:p>
            <a:pPr>
              <a:lnSpc>
                <a:spcPts val="25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换为线性增长(拥塞避免</a:t>
            </a:r>
          </a:p>
          <a:p>
            <a:pPr>
              <a:lnSpc>
                <a:spcPts val="24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)?</a:t>
            </a:r>
          </a:p>
          <a:p>
            <a:pPr>
              <a:lnSpc>
                <a:spcPts val="30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当CongWin达到Loss事</a:t>
            </a:r>
          </a:p>
          <a:p>
            <a:pPr>
              <a:lnSpc>
                <a:spcPts val="25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件前值的</a:t>
            </a:r>
            <a:r>
              <a:rPr lang="en-US" altLang="zh-CN" sz="2400" dirty="0">
                <a:solidFill>
                  <a:srgbClr val="8A0000"/>
                </a:solidFill>
                <a:latin typeface="Times New Roman" pitchFamily="18" charset="0"/>
                <a:cs typeface="Times New Roman" pitchFamily="18" charset="0"/>
              </a:rPr>
              <a:t>1/2时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  <a:buNone/>
            </a:pPr>
            <a:endParaRPr lang="en-US" altLang="zh-CN" sz="2400" dirty="0"/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实现方法:</a:t>
            </a:r>
          </a:p>
          <a:p>
            <a:pPr>
              <a:lnSpc>
                <a:spcPts val="30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变量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8A000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>
              <a:lnSpc>
                <a:spcPts val="30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Loss事件发生时, Threshol被设为Loss事件前</a:t>
            </a:r>
            <a:r>
              <a:rPr lang="en-US" altLang="zh-CN" sz="2400" dirty="0">
                <a:solidFill>
                  <a:srgbClr val="8A0000"/>
                </a:solidFill>
                <a:latin typeface="Times New Roman" pitchFamily="18" charset="0"/>
                <a:cs typeface="Times New Roman" pitchFamily="18" charset="0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值的1/2。</a:t>
            </a:r>
          </a:p>
        </p:txBody>
      </p:sp>
    </p:spTree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93038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Loss</a:t>
            </a:r>
            <a:r>
              <a:rPr lang="zh-CN" altLang="en-US">
                <a:ea typeface="宋体" pitchFamily="2" charset="-122"/>
              </a:rPr>
              <a:t>事件的处理</a:t>
            </a:r>
          </a:p>
        </p:txBody>
      </p:sp>
      <p:sp>
        <p:nvSpPr>
          <p:cNvPr id="5" name="Freeform 3"/>
          <p:cNvSpPr/>
          <p:nvPr/>
        </p:nvSpPr>
        <p:spPr>
          <a:xfrm>
            <a:off x="5652770" y="2373375"/>
            <a:ext cx="1776983" cy="458723"/>
          </a:xfrm>
          <a:custGeom>
            <a:avLst/>
            <a:gdLst>
              <a:gd name="connsiteX0" fmla="*/ 0 w 1776983"/>
              <a:gd name="connsiteY0" fmla="*/ 0 h 458723"/>
              <a:gd name="connsiteX1" fmla="*/ 1776983 w 1776983"/>
              <a:gd name="connsiteY1" fmla="*/ 0 h 458723"/>
              <a:gd name="connsiteX2" fmla="*/ 1776983 w 1776983"/>
              <a:gd name="connsiteY2" fmla="*/ 458723 h 458723"/>
              <a:gd name="connsiteX3" fmla="*/ 0 w 1776983"/>
              <a:gd name="connsiteY3" fmla="*/ 458723 h 458723"/>
              <a:gd name="connsiteX4" fmla="*/ 0 w 1776983"/>
              <a:gd name="connsiteY4" fmla="*/ 0 h 458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6983" h="458723">
                <a:moveTo>
                  <a:pt x="0" y="0"/>
                </a:moveTo>
                <a:lnTo>
                  <a:pt x="1776983" y="0"/>
                </a:lnTo>
                <a:lnTo>
                  <a:pt x="1776983" y="458723"/>
                </a:lnTo>
                <a:lnTo>
                  <a:pt x="0" y="45872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8470" y="2560320"/>
            <a:ext cx="3365500" cy="1727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342900" y="1240790"/>
            <a:ext cx="5962015" cy="43662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3个重复ACKs: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切到一半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然后线性增长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Timeout事件: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直接设为1个MSS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然后指数增长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达到threshold后,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再线性增长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85765" y="2459990"/>
            <a:ext cx="329819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01600" algn="l"/>
              </a:tabLst>
            </a:pPr>
            <a:r>
              <a:rPr lang="en-US" altLang="zh-CN" sz="246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</a:rPr>
              <a:t>Philosophy:</a:t>
            </a:r>
            <a:endParaRPr lang="en-US" altLang="zh-CN" dirty="0"/>
          </a:p>
          <a:p>
            <a:pPr>
              <a:lnSpc>
                <a:spcPts val="2600"/>
              </a:lnSpc>
              <a:tabLst>
                <a:tab pos="101600" algn="l"/>
              </a:tabLst>
            </a:pPr>
            <a:r>
              <a:rPr lang="en-US" altLang="zh-CN" sz="1785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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3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个重复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ACKs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表示网络</a:t>
            </a:r>
          </a:p>
          <a:p>
            <a:pPr>
              <a:lnSpc>
                <a:spcPts val="2500"/>
              </a:lnSpc>
              <a:tabLst>
                <a:tab pos="1016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还能够传输一些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segments</a:t>
            </a:r>
          </a:p>
          <a:p>
            <a:pPr>
              <a:lnSpc>
                <a:spcPts val="2500"/>
              </a:lnSpc>
              <a:tabLst>
                <a:tab pos="101600" algn="l"/>
              </a:tabLst>
            </a:pPr>
            <a:r>
              <a:rPr lang="en-US" altLang="zh-CN" sz="1785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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timeout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事件表明拥塞更</a:t>
            </a:r>
          </a:p>
          <a:p>
            <a:pPr>
              <a:lnSpc>
                <a:spcPts val="2200"/>
              </a:lnSpc>
              <a:tabLst>
                <a:tab pos="1016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为严重</a:t>
            </a:r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18" y="0"/>
            <a:ext cx="9144000" cy="1143000"/>
          </a:xfrm>
        </p:spPr>
        <p:txBody>
          <a:bodyPr/>
          <a:lstStyle/>
          <a:p>
            <a:pPr algn="ctr"/>
            <a:r>
              <a:rPr lang="zh-Hans" altLang="en-US" sz="3600" dirty="0">
                <a:ea typeface="宋体" pitchFamily="2" charset="-122"/>
              </a:rPr>
              <a:t>总结</a:t>
            </a:r>
            <a:r>
              <a:rPr lang="en-US" altLang="zh-CN" sz="3600" dirty="0">
                <a:ea typeface="宋体" pitchFamily="2" charset="-122"/>
              </a:rPr>
              <a:t>: TCP</a:t>
            </a:r>
            <a:r>
              <a:rPr lang="zh-Hans" altLang="en-US" sz="3600" dirty="0">
                <a:ea typeface="宋体" pitchFamily="2" charset="-122"/>
              </a:rPr>
              <a:t>拥塞控制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649" y="1628800"/>
            <a:ext cx="8648065" cy="4677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当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</a:t>
            </a:r>
            <a:r>
              <a:rPr lang="en-US" altLang="zh-Hans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n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低于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Threshold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（慢开始阈值）时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,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发送者处于慢启动阶段，则窗口呈指数增长</a:t>
            </a:r>
            <a:r>
              <a:rPr lang="zh-Hans" altLang="en-US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当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高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于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Threshold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（慢开始阈值）时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,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发送者处于拥塞避免阶段</a:t>
            </a:r>
            <a:r>
              <a:rPr lang="en-US" altLang="zh-Han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,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窗口大小呈线性增长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当收到三个重复</a:t>
            </a:r>
            <a:r>
              <a:rPr lang="en-US" altLang="zh-Han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ACK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时，拥塞窗口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CongWin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减半，慢开始阈值阈值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Threshold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设置为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（减半后的值）。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发生超时时，阈值设置为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/2</a:t>
            </a:r>
            <a:r>
              <a:rPr lang="zh-Hans" altLang="en-US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，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设置为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1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MSS.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651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</a:t>
            </a:r>
            <a:r>
              <a:rPr lang="zh-Hans" altLang="en-US" dirty="0">
                <a:ea typeface="宋体" pitchFamily="2" charset="-122"/>
              </a:rPr>
              <a:t>发送方拥塞控制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49995" name="Group 43"/>
          <p:cNvGraphicFramePr>
            <a:graphicFrameLocks noGrp="1"/>
          </p:cNvGraphicFramePr>
          <p:nvPr/>
        </p:nvGraphicFramePr>
        <p:xfrm>
          <a:off x="468313" y="765175"/>
          <a:ext cx="8207375" cy="5913120"/>
        </p:xfrm>
        <a:graphic>
          <a:graphicData uri="http://schemas.openxmlformats.org/drawingml/2006/table">
            <a:tbl>
              <a:tblPr/>
              <a:tblGrid>
                <a:gridCol w="1412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State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Event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TCP Sender Action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Commentary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Slow Start (SS)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ACK receipt for previously unacked data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CongWin + MSS,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If (CongWin &gt; Threshold)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      set state to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Congestion             Avoidance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”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Resulting in a doubling of CongWin every RTT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Congestion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Avoidance (CA)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ACK receipt for previously unacked data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CongWin+MSS * (MSS/CongWin)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   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Additive increase, resulting in increase of CongWin  by 1 MSS every RTT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SS or 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Loss event detected by triple duplicate ACK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Threshold = CongWin/2,    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Threshold,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Set state to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Congestion Avoidance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”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Fast recovery, implementing multiplicative decrease. CongWin will not drop below 1 MSS.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SS or 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Timeout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Threshold = CongWin/2,    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1 MSS,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Set state to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Slow Start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”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Enter slow start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SS or 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Duplicate ACK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Increment duplicate ACK count for segment being acked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and Threshold not changed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93037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TCP throughput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3210" y="1874520"/>
            <a:ext cx="8232140" cy="295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1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给定拥塞窗口大小和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RTT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TCP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的平均吞吐率是多少？</a:t>
            </a:r>
            <a:endParaRPr lang="en-US" altLang="zh-C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忽略掉Slow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start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7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假定发生超时时CongWin的大小为W，吞吐率是W/RTT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8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超时后，CongWin=W/2，吞吐率是W/2RTT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8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平均吞吐率为：0.75W/RTT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202775" y="1090888"/>
            <a:ext cx="8610600" cy="23724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TCP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: </a:t>
            </a:r>
            <a:endParaRPr lang="en-US" altLang="zh-CN" sz="2400" b="1" u="sng" dirty="0">
              <a:solidFill>
                <a:schemeClr val="hlink"/>
              </a:solidFill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面向连接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可靠传输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b="1" dirty="0">
                <a:solidFill>
                  <a:srgbClr val="FF0000"/>
                </a:solidFill>
                <a:latin typeface="Times New Roman" pitchFamily="18" charset="0"/>
              </a:rPr>
              <a:t>将传递数据分割到多个数据段中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提供有序交付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重传机制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64675" y="3463332"/>
            <a:ext cx="8686800" cy="27417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itchFamily="18" charset="0"/>
              </a:rPr>
              <a:t>UDP:</a:t>
            </a:r>
            <a:endParaRPr lang="en-US" altLang="zh-CN" sz="2400" b="1" dirty="0"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无连接服务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不可靠传输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Hans" altLang="en-US" sz="2400" b="1" dirty="0">
                <a:solidFill>
                  <a:srgbClr val="0000CC"/>
                </a:solidFill>
                <a:latin typeface="Times New Roman" pitchFamily="18" charset="0"/>
              </a:rPr>
              <a:t>只能提供校验和（不可靠）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不提供顺序交付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没有接收方反馈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(no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ack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不提供流量控制</a:t>
            </a:r>
          </a:p>
        </p:txBody>
      </p:sp>
      <p:sp>
        <p:nvSpPr>
          <p:cNvPr id="919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-5715" y="-17780"/>
            <a:ext cx="9155430" cy="1143000"/>
          </a:xfrm>
        </p:spPr>
        <p:txBody>
          <a:bodyPr/>
          <a:lstStyle/>
          <a:p>
            <a:pPr algn="ctr"/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传输层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4" grpId="0" build="p" bldLvl="4" autoUpdateAnimBg="0"/>
      <p:bldP spid="919555" grpId="0" build="p" bldLvl="4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027" name="Group 3"/>
          <p:cNvGrpSpPr/>
          <p:nvPr/>
        </p:nvGrpSpPr>
        <p:grpSpPr bwMode="auto">
          <a:xfrm>
            <a:off x="1619672" y="3933056"/>
            <a:ext cx="5016500" cy="2344738"/>
            <a:chOff x="2510" y="2444"/>
            <a:chExt cx="3160" cy="1477"/>
          </a:xfrm>
        </p:grpSpPr>
        <p:sp>
          <p:nvSpPr>
            <p:cNvPr id="1153028" name="Line 4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3029" name="Object 5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" name="Clip" r:id="rId3" imgW="18192750" imgH="15087600" progId="">
                    <p:embed/>
                  </p:oleObj>
                </mc:Choice>
                <mc:Fallback>
                  <p:oleObj name="Clip" r:id="rId3" imgW="18192750" imgH="15087600" progId="">
                    <p:embed/>
                    <p:pic>
                      <p:nvPicPr>
                        <p:cNvPr id="0" name="图片 102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3030" name="Oval 6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31" name="Rectangle 7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53032" name="Oval 8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53033" name="Group 9"/>
            <p:cNvGrpSpPr/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1153034" name="Group 10"/>
              <p:cNvGrpSpPr/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15303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3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3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3038" name="Group 14"/>
              <p:cNvGrpSpPr/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15303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40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41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3042" name="Oval 18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3" name="Line 19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4" name="Rectangle 20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53045" name="Oval 21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3046" name="Object 22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6" name="Clip" r:id="rId5" imgW="18192750" imgH="15087600" progId="">
                    <p:embed/>
                  </p:oleObj>
                </mc:Choice>
                <mc:Fallback>
                  <p:oleObj name="Clip" r:id="rId5" imgW="18192750" imgH="15087600" progId="">
                    <p:embed/>
                    <p:pic>
                      <p:nvPicPr>
                        <p:cNvPr id="0" name="图片 102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3047" name="Rectangle 23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8" name="Rectangle 24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9" name="Rectangle 25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50" name="Text Box 26"/>
            <p:cNvSpPr txBox="1">
              <a:spLocks noChangeArrowheads="1"/>
            </p:cNvSpPr>
            <p:nvPr/>
          </p:nvSpPr>
          <p:spPr bwMode="auto">
            <a:xfrm>
              <a:off x="2798" y="2444"/>
              <a:ext cx="123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TCP connection 1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153051" name="Text Box 27"/>
            <p:cNvSpPr txBox="1">
              <a:spLocks noChangeArrowheads="1"/>
            </p:cNvSpPr>
            <p:nvPr/>
          </p:nvSpPr>
          <p:spPr bwMode="auto">
            <a:xfrm>
              <a:off x="3653" y="3344"/>
              <a:ext cx="837" cy="5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bottleneck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router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capacity R</a:t>
              </a: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1153052" name="Group 28"/>
            <p:cNvGrpSpPr/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1153053" name="Group 29"/>
              <p:cNvGrpSpPr/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15305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55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56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3057" name="Group 33"/>
              <p:cNvGrpSpPr/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1530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59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60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3061" name="Text Box 37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TCP 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connection 2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153062" name="Freeform 38"/>
            <p:cNvSpPr/>
            <p:nvPr/>
          </p:nvSpPr>
          <p:spPr bwMode="auto">
            <a:xfrm>
              <a:off x="3258" y="2730"/>
              <a:ext cx="24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8" y="390"/>
                </a:cxn>
                <a:cxn ang="0">
                  <a:pos x="2412" y="432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63" name="Rectangle 39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64" name="Freeform 40"/>
            <p:cNvSpPr/>
            <p:nvPr/>
          </p:nvSpPr>
          <p:spPr bwMode="auto">
            <a:xfrm>
              <a:off x="3222" y="3193"/>
              <a:ext cx="2412" cy="453"/>
            </a:xfrm>
            <a:custGeom>
              <a:avLst/>
              <a:gdLst/>
              <a:ahLst/>
              <a:cxnLst>
                <a:cxn ang="0">
                  <a:pos x="0" y="453"/>
                </a:cxn>
                <a:cxn ang="0">
                  <a:pos x="558" y="63"/>
                </a:cxn>
                <a:cxn ang="0">
                  <a:pos x="2412" y="29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3065" name="Rectangle 41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的公平性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380" y="1323340"/>
            <a:ext cx="7990840" cy="1758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  <a:tab pos="1841500" algn="l"/>
                <a:tab pos="3314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公平性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？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  <a:tab pos="1841500" algn="l"/>
                <a:tab pos="3314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如果K个TCP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Session共享相同的瓶颈带宽R，那么每个Session的平均速率为R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/K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3037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具有公平性吗？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3210" y="1691640"/>
            <a:ext cx="2472690" cy="533400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  <a:tabLst>
                <a:tab pos="2717800" algn="l"/>
              </a:tabLst>
            </a:pPr>
            <a:r>
              <a:rPr lang="en-US" altLang="zh-CN" sz="4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是的</a:t>
            </a:r>
            <a:endParaRPr lang="zh-CN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4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5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6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Comic Sans MS" pitchFamily="66" charset="0"/>
              </a:rPr>
              <a:t>R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57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Comic Sans MS" pitchFamily="66" charset="0"/>
              </a:rPr>
              <a:t>R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58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equal bandwidth share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59" name="Text Box 11"/>
          <p:cNvSpPr txBox="1">
            <a:spLocks noChangeArrowheads="1"/>
          </p:cNvSpPr>
          <p:nvPr/>
        </p:nvSpPr>
        <p:spPr bwMode="auto">
          <a:xfrm>
            <a:off x="1835150" y="6021388"/>
            <a:ext cx="354647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Connection 1 throughput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0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Connection 2 throughput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1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2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congestion avoidance: additive increase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3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4" name="Text Box 16"/>
          <p:cNvSpPr txBox="1">
            <a:spLocks noChangeArrowheads="1"/>
          </p:cNvSpPr>
          <p:nvPr/>
        </p:nvSpPr>
        <p:spPr bwMode="auto">
          <a:xfrm>
            <a:off x="4603750" y="4437063"/>
            <a:ext cx="36655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loss: decrease window by factor of 2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5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6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congestion avoidance: additive increase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7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8" name="Text Box 20"/>
          <p:cNvSpPr txBox="1">
            <a:spLocks noChangeArrowheads="1"/>
          </p:cNvSpPr>
          <p:nvPr/>
        </p:nvSpPr>
        <p:spPr bwMode="auto">
          <a:xfrm>
            <a:off x="4203700" y="3989388"/>
            <a:ext cx="36655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loss: decrease window by factor of 2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9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70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71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54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5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4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5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54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54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5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5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61" grpId="0" animBg="1"/>
      <p:bldP spid="1154062" grpId="0" autoUpdateAnimBg="0"/>
      <p:bldP spid="1154063" grpId="0" animBg="1"/>
      <p:bldP spid="1154064" grpId="0" autoUpdateAnimBg="0"/>
      <p:bldP spid="1154065" grpId="0" animBg="1"/>
      <p:bldP spid="1154066" grpId="0" autoUpdateAnimBg="0"/>
      <p:bldP spid="1154067" grpId="0" animBg="1"/>
      <p:bldP spid="1154068" grpId="0" autoUpdateAnimBg="0"/>
      <p:bldP spid="1154069" grpId="0" animBg="1"/>
      <p:bldP spid="1154070" grpId="0" animBg="1"/>
      <p:bldP spid="11540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的公平性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94970" y="1648460"/>
            <a:ext cx="3416935" cy="47726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公平性与UDP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多媒体应用通常不使用TCP，以免被拥塞控制机制限制速率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使用UDP：以恒定速率发送，能够容忍丢失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产生了不公平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研究：TCP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friendly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227830" y="1544955"/>
            <a:ext cx="4539615" cy="48761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公平性与并发TCP连接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某些应用会打开多个并发连接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Web浏览器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产生公平性问题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例子：链路速率为R，已有9个连接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新来的应用请求1个TCP，获得</a:t>
            </a:r>
          </a:p>
          <a:p>
            <a:pPr>
              <a:lnSpc>
                <a:spcPts val="27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R/10的速率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新来的应用请求11个TCP，获得</a:t>
            </a:r>
          </a:p>
          <a:p>
            <a:pPr>
              <a:lnSpc>
                <a:spcPts val="27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R/2的速率</a:t>
            </a:r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023" y="273050"/>
            <a:ext cx="6497637" cy="635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定时器管理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100763"/>
            <a:ext cx="8259763" cy="7572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在数据链路层中确认到达事件的概率密度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>
                <a:ea typeface="宋体" pitchFamily="2" charset="-122"/>
              </a:rPr>
              <a:t>TCP</a:t>
            </a:r>
            <a:r>
              <a:rPr lang="zh-CN" altLang="en-US" sz="2000" dirty="0">
                <a:ea typeface="宋体" pitchFamily="2" charset="-122"/>
              </a:rPr>
              <a:t>中确认到达时间的概率密度</a:t>
            </a:r>
          </a:p>
        </p:txBody>
      </p:sp>
      <p:pic>
        <p:nvPicPr>
          <p:cNvPr id="1120260" name="Picture 4" descr="6-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020" y="2790825"/>
            <a:ext cx="6515735" cy="3310255"/>
          </a:xfrm>
          <a:prstGeom prst="rect">
            <a:avLst/>
          </a:prstGeom>
          <a:noFill/>
        </p:spPr>
      </p:pic>
      <p:sp>
        <p:nvSpPr>
          <p:cNvPr id="1120261" name="Rectangle 5"/>
          <p:cNvSpPr>
            <a:spLocks noChangeArrowheads="1"/>
          </p:cNvSpPr>
          <p:nvPr/>
        </p:nvSpPr>
        <p:spPr bwMode="auto">
          <a:xfrm>
            <a:off x="250825" y="908050"/>
            <a:ext cx="7953375" cy="188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zh-CN" altLang="en-US" sz="2400" dirty="0"/>
              <a:t>重传定时器</a:t>
            </a:r>
            <a:r>
              <a:rPr lang="en-US" altLang="zh-CN" sz="2400" dirty="0"/>
              <a:t>(Retransmission Timer): timeout=RTT+4xD</a:t>
            </a:r>
          </a:p>
          <a:p>
            <a:pPr marL="742950" lvl="1" indent="-285750">
              <a:lnSpc>
                <a:spcPct val="100000"/>
              </a:lnSpc>
              <a:buClr>
                <a:schemeClr val="hlink"/>
              </a:buClr>
              <a:buSzPct val="55000"/>
              <a:buFontTx/>
              <a:buChar char="•"/>
            </a:pPr>
            <a:r>
              <a:rPr lang="en-US" altLang="zh-CN" dirty="0"/>
              <a:t>D=</a:t>
            </a:r>
            <a:r>
              <a:rPr lang="el-GR" altLang="zh-CN" dirty="0">
                <a:cs typeface="Tahoma" pitchFamily="34" charset="0"/>
              </a:rPr>
              <a:t>α</a:t>
            </a:r>
            <a:r>
              <a:rPr lang="en-US" altLang="zh-CN" dirty="0">
                <a:cs typeface="Tahoma" pitchFamily="34" charset="0"/>
              </a:rPr>
              <a:t>D+(1- </a:t>
            </a:r>
            <a:r>
              <a:rPr lang="el-GR" altLang="zh-CN" dirty="0">
                <a:cs typeface="Tahoma" pitchFamily="34" charset="0"/>
              </a:rPr>
              <a:t>α</a:t>
            </a:r>
            <a:r>
              <a:rPr lang="en-US" altLang="zh-CN" dirty="0">
                <a:cs typeface="Tahoma" pitchFamily="34" charset="0"/>
              </a:rPr>
              <a:t>)|RTT-M|, M estimated value, RTT expected value</a:t>
            </a:r>
            <a:endParaRPr lang="el-GR" altLang="zh-CN" dirty="0"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zh-CN" altLang="en-US" sz="2400" dirty="0"/>
              <a:t>持续定时器</a:t>
            </a:r>
            <a:r>
              <a:rPr lang="en-US" altLang="zh-CN" sz="2400" dirty="0"/>
              <a:t>(Persistence Timer)</a:t>
            </a: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zh-CN" altLang="en-US" sz="2400" dirty="0"/>
              <a:t>保活定时器</a:t>
            </a:r>
            <a:r>
              <a:rPr lang="en-US" altLang="zh-CN" sz="2400" dirty="0"/>
              <a:t>(</a:t>
            </a:r>
            <a:r>
              <a:rPr lang="en-US" altLang="zh-CN" sz="2400" dirty="0" err="1"/>
              <a:t>Keepalive</a:t>
            </a:r>
            <a:r>
              <a:rPr lang="en-US" altLang="zh-CN" sz="2400" dirty="0"/>
              <a:t> Timer)</a:t>
            </a:r>
          </a:p>
        </p:txBody>
      </p:sp>
    </p:spTree>
  </p:cSld>
  <p:clrMapOvr>
    <a:masterClrMapping/>
  </p:clrMapOvr>
  <p:transition spd="med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Delay modeling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6711" y="1556792"/>
            <a:ext cx="4260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发送请求后，从Web服务器接收对象需要多长时间</a:t>
            </a:r>
            <a:r>
              <a:rPr lang="en-US" altLang="zh-CN" sz="2400" dirty="0">
                <a:ea typeface="宋体" pitchFamily="2" charset="-122"/>
              </a:rPr>
              <a:t>？ 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忽略拥塞，延迟收到以下因素影响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: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CN" altLang="en-US" sz="2400" dirty="0">
                <a:ea typeface="宋体" pitchFamily="2" charset="-122"/>
              </a:rPr>
              <a:t>连接建立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数据传输时延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慢启动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166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680" y="621030"/>
            <a:ext cx="3810000" cy="625411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假设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:</a:t>
            </a:r>
          </a:p>
          <a:p>
            <a:r>
              <a:rPr lang="zh-CN" altLang="en-US" sz="2400" dirty="0">
                <a:ea typeface="宋体" pitchFamily="2" charset="-122"/>
              </a:rPr>
              <a:t>假设客户端和服务器之间存在一条传输速率为</a:t>
            </a:r>
            <a:r>
              <a:rPr lang="en-US" altLang="zh-CN" sz="2400" dirty="0">
                <a:ea typeface="宋体" pitchFamily="2" charset="-122"/>
              </a:rPr>
              <a:t>R</a:t>
            </a:r>
            <a:r>
              <a:rPr lang="zh-CN" altLang="en-US" sz="2400" dirty="0">
                <a:ea typeface="宋体" pitchFamily="2" charset="-122"/>
              </a:rPr>
              <a:t>的链路</a:t>
            </a:r>
          </a:p>
          <a:p>
            <a:r>
              <a:rPr lang="en-US" altLang="zh-CN" sz="2400" dirty="0">
                <a:ea typeface="宋体" pitchFamily="2" charset="-122"/>
              </a:rPr>
              <a:t>S: MSS (bits)</a:t>
            </a:r>
          </a:p>
          <a:p>
            <a:r>
              <a:rPr lang="en-US" altLang="zh-CN" sz="2400" dirty="0">
                <a:ea typeface="宋体" pitchFamily="2" charset="-122"/>
              </a:rPr>
              <a:t>O: object size (bits)</a:t>
            </a:r>
          </a:p>
          <a:p>
            <a:r>
              <a:rPr lang="zh-CN" altLang="en-US" sz="2400" dirty="0">
                <a:ea typeface="宋体" pitchFamily="2" charset="-122"/>
              </a:rPr>
              <a:t>没有重传</a:t>
            </a:r>
            <a:r>
              <a:rPr lang="en-US" altLang="zh-CN" sz="2400" dirty="0">
                <a:ea typeface="宋体" pitchFamily="2" charset="-122"/>
              </a:rPr>
              <a:t> (no loss, no corruption)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窗口大小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: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假设</a:t>
            </a:r>
            <a:r>
              <a:rPr lang="en-US" altLang="zh-CN" sz="2400" dirty="0">
                <a:ea typeface="宋体" pitchFamily="2" charset="-122"/>
              </a:rPr>
              <a:t>1: </a:t>
            </a:r>
            <a:r>
              <a:rPr lang="zh-CN" altLang="en-US" sz="2400" dirty="0">
                <a:ea typeface="宋体" pitchFamily="2" charset="-122"/>
              </a:rPr>
              <a:t>拥塞窗口大小固定</a:t>
            </a:r>
            <a:r>
              <a:rPr lang="en-US" altLang="zh-CN" sz="2400" dirty="0">
                <a:ea typeface="宋体" pitchFamily="2" charset="-122"/>
              </a:rPr>
              <a:t>, W segments</a:t>
            </a:r>
          </a:p>
          <a:p>
            <a:r>
              <a:rPr lang="zh-CN" altLang="en-US" sz="2400" dirty="0">
                <a:ea typeface="宋体" pitchFamily="2" charset="-122"/>
              </a:rPr>
              <a:t>假设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：拥塞窗口大小不固定</a:t>
            </a:r>
            <a:r>
              <a:rPr lang="en-US" altLang="zh-CN" sz="2400" dirty="0">
                <a:ea typeface="宋体" pitchFamily="2" charset="-122"/>
              </a:rPr>
              <a:t>, modeling slow start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94420" cy="1143000"/>
          </a:xfrm>
        </p:spPr>
        <p:txBody>
          <a:bodyPr/>
          <a:lstStyle/>
          <a:p>
            <a:pPr algn="ctr"/>
            <a:r>
              <a:rPr lang="zh-CN" altLang="en-US">
                <a:ea typeface="宋体" pitchFamily="2" charset="-122"/>
              </a:rPr>
              <a:t>拥塞窗口</a:t>
            </a:r>
            <a:r>
              <a:rPr lang="zh-CN" altLang="en-US">
                <a:ea typeface="宋体" pitchFamily="2" charset="-122"/>
                <a:sym typeface="+mn-ea"/>
              </a:rPr>
              <a:t>固定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3657600" cy="315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u="sng" dirty="0">
                <a:solidFill>
                  <a:srgbClr val="FF0000"/>
                </a:solidFill>
                <a:ea typeface="宋体" pitchFamily="2" charset="-122"/>
              </a:rPr>
              <a:t>情况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1: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WS/R &gt; RTT + S/R:</a:t>
            </a:r>
            <a:r>
              <a:rPr lang="zh-Hans" altLang="en-US" sz="2400" dirty="0">
                <a:ea typeface="宋体" pitchFamily="2" charset="-122"/>
              </a:rPr>
              <a:t> 在发送完</a:t>
            </a:r>
            <a:r>
              <a:rPr lang="en-US" altLang="zh-Hans" sz="2400" dirty="0">
                <a:ea typeface="宋体" pitchFamily="2" charset="-122"/>
              </a:rPr>
              <a:t>WS/R</a:t>
            </a:r>
            <a:r>
              <a:rPr lang="zh-Hans" altLang="en-US" sz="2400" dirty="0">
                <a:ea typeface="宋体" pitchFamily="2" charset="-122"/>
              </a:rPr>
              <a:t>个数据包之前，</a:t>
            </a:r>
            <a:r>
              <a:rPr lang="zh-CN" altLang="en-US" sz="2400" dirty="0">
                <a:ea typeface="宋体" pitchFamily="2" charset="-122"/>
              </a:rPr>
              <a:t>返回窗口中第一段的</a:t>
            </a:r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167364" name="Picture 4" descr="fig1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57650" y="1579563"/>
            <a:ext cx="5029200" cy="4376737"/>
          </a:xfrm>
        </p:spPr>
      </p:pic>
      <p:sp>
        <p:nvSpPr>
          <p:cNvPr id="1167365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297180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Comic Sans MS" pitchFamily="66" charset="0"/>
              </a:rPr>
              <a:t>delay = 2RTT + O/R</a:t>
            </a:r>
            <a:endParaRPr lang="en-US" altLang="zh-CN" sz="160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固定大小的拥塞窗口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3581400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情况</a:t>
            </a:r>
            <a:r>
              <a:rPr lang="en-US" altLang="zh-Hans" u="sng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WS/R &lt; RTT + S/R:</a:t>
            </a:r>
            <a:r>
              <a:rPr lang="zh-CN" altLang="en-US" sz="2400" dirty="0">
                <a:ea typeface="宋体" pitchFamily="2" charset="-122"/>
              </a:rPr>
              <a:t>发送完窗口的数据后，等待</a:t>
            </a:r>
            <a:r>
              <a:rPr lang="en-US" altLang="zh-CN" sz="2400" dirty="0">
                <a:ea typeface="宋体" pitchFamily="2" charset="-122"/>
              </a:rPr>
              <a:t>ACK</a:t>
            </a:r>
          </a:p>
          <a:p>
            <a:r>
              <a:rPr lang="en-US" altLang="zh-CN" sz="2400" dirty="0">
                <a:ea typeface="宋体" pitchFamily="2" charset="-122"/>
              </a:rPr>
              <a:t>K=O/</a:t>
            </a:r>
            <a:r>
              <a:rPr lang="en-US" altLang="zh-CN" sz="2400" dirty="0" err="1">
                <a:ea typeface="宋体" pitchFamily="2" charset="-122"/>
              </a:rPr>
              <a:t>ws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1168388" name="Picture 4" descr="figure2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92904" y="1412776"/>
            <a:ext cx="5257800" cy="3784600"/>
          </a:xfrm>
        </p:spPr>
      </p:pic>
      <p:sp>
        <p:nvSpPr>
          <p:cNvPr id="1168389" name="Text Box 5"/>
          <p:cNvSpPr txBox="1">
            <a:spLocks noChangeArrowheads="1"/>
          </p:cNvSpPr>
          <p:nvPr/>
        </p:nvSpPr>
        <p:spPr bwMode="auto">
          <a:xfrm>
            <a:off x="457200" y="4797425"/>
            <a:ext cx="3540125" cy="101473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Comic Sans MS" pitchFamily="66" charset="0"/>
              </a:rPr>
              <a:t>delay = 2RTT + O/R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Comic Sans MS" pitchFamily="66" charset="0"/>
              </a:rPr>
              <a:t>+ (K-1)[S/R + RTT - WS/R]</a:t>
            </a:r>
            <a:endParaRPr lang="en-US" altLang="zh-CN" sz="160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772400" cy="804863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Delay Modeling: </a:t>
            </a:r>
            <a:r>
              <a:rPr lang="zh-Hans" altLang="en-US" sz="3200" dirty="0">
                <a:ea typeface="宋体" pitchFamily="2" charset="-122"/>
              </a:rPr>
              <a:t>慢启动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7772400" cy="5199062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现在假设窗口随着启动缓慢而增长</a:t>
            </a:r>
            <a:endParaRPr lang="en-US" altLang="zh-CN" sz="280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/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>将显示一个对象的延迟为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en-US" altLang="zh-CN" sz="1800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69412" name="Object 4"/>
          <p:cNvGraphicFramePr>
            <a:graphicFrameLocks noChangeAspect="1"/>
          </p:cNvGraphicFramePr>
          <p:nvPr/>
        </p:nvGraphicFramePr>
        <p:xfrm>
          <a:off x="2771775" y="2276475"/>
          <a:ext cx="53752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3" imgW="72237600" imgH="10363200" progId="Equation.3">
                  <p:embed/>
                </p:oleObj>
              </mc:Choice>
              <mc:Fallback>
                <p:oleObj name="Equation" r:id="rId3" imgW="72237600" imgH="10363200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2276475"/>
                        <a:ext cx="5375275" cy="76835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413" name="Text Box 5"/>
          <p:cNvSpPr txBox="1">
            <a:spLocks noChangeArrowheads="1"/>
          </p:cNvSpPr>
          <p:nvPr/>
        </p:nvSpPr>
        <p:spPr bwMode="auto">
          <a:xfrm>
            <a:off x="639193" y="3131938"/>
            <a:ext cx="632096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ans" dirty="0">
                <a:latin typeface="Comic Sans MS" pitchFamily="66" charset="0"/>
              </a:rPr>
              <a:t>Where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P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is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the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number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of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times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idles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at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serer</a:t>
            </a:r>
            <a:r>
              <a:rPr lang="en-US" altLang="zh-CN" dirty="0">
                <a:latin typeface="Comic Sans MS" pitchFamily="66" charset="0"/>
              </a:rPr>
              <a:t>: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169414" name="Text Box 6"/>
          <p:cNvSpPr txBox="1">
            <a:spLocks noChangeArrowheads="1"/>
          </p:cNvSpPr>
          <p:nvPr/>
        </p:nvSpPr>
        <p:spPr bwMode="auto">
          <a:xfrm>
            <a:off x="771525" y="5002213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1169415" name="Object 7"/>
          <p:cNvGraphicFramePr>
            <a:graphicFrameLocks noChangeAspect="1"/>
          </p:cNvGraphicFramePr>
          <p:nvPr/>
        </p:nvGraphicFramePr>
        <p:xfrm>
          <a:off x="2133600" y="3581400"/>
          <a:ext cx="19700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5" imgW="27432000" imgH="4876800" progId="Equation.3">
                  <p:embed/>
                </p:oleObj>
              </mc:Choice>
              <mc:Fallback>
                <p:oleObj name="Equation" r:id="rId5" imgW="27432000" imgH="4876800" progId="Equation.3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1970088" cy="377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416" name="Text Box 8"/>
          <p:cNvSpPr txBox="1">
            <a:spLocks noChangeArrowheads="1"/>
          </p:cNvSpPr>
          <p:nvPr/>
        </p:nvSpPr>
        <p:spPr bwMode="auto">
          <a:xfrm>
            <a:off x="407988" y="4284663"/>
            <a:ext cx="6175375" cy="119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- </a:t>
            </a:r>
            <a:r>
              <a:rPr lang="en-US" altLang="zh-CN" sz="1800" dirty="0">
                <a:latin typeface="Comic Sans MS" pitchFamily="66" charset="0"/>
              </a:rPr>
              <a:t> where Q is the number of times the server idles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omic Sans MS" pitchFamily="66" charset="0"/>
              </a:rPr>
              <a:t>   if the object were of infinite size.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- </a:t>
            </a:r>
            <a:r>
              <a:rPr lang="en-US" altLang="zh-CN" sz="1800" dirty="0">
                <a:latin typeface="Comic Sans MS" pitchFamily="66" charset="0"/>
              </a:rPr>
              <a:t>and  K is the number of windows that cover the object.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0"/>
            <a:ext cx="7770813" cy="99060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Delay Modeling: </a:t>
            </a:r>
            <a:r>
              <a:rPr lang="zh-Hans" altLang="en-US" sz="3200" dirty="0">
                <a:ea typeface="宋体" pitchFamily="2" charset="-122"/>
              </a:rPr>
              <a:t>慢启动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70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582"/>
              </p:ext>
            </p:extLst>
          </p:nvPr>
        </p:nvGraphicFramePr>
        <p:xfrm>
          <a:off x="3203848" y="990600"/>
          <a:ext cx="5940152" cy="505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VISIO" r:id="rId3" imgW="8270875" imgH="7024370" progId="">
                  <p:embed/>
                </p:oleObj>
              </mc:Choice>
              <mc:Fallback>
                <p:oleObj name="VISIO" r:id="rId3" imgW="8270875" imgH="702437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990600"/>
                        <a:ext cx="5940152" cy="50527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3182888" cy="2246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u="sng" dirty="0">
                <a:solidFill>
                  <a:srgbClr val="FF0000"/>
                </a:solidFill>
                <a:latin typeface="Comic Sans MS" pitchFamily="66" charset="0"/>
              </a:rPr>
              <a:t>实例</a:t>
            </a:r>
            <a:r>
              <a:rPr lang="en-US" altLang="zh-CN" u="sng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endParaRPr lang="en-US" altLang="zh-CN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O/S  = 15 segments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K = 4 windows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Q = 2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P = min{K-1,Q} = 2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Server idles P=2 times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70437" name="Text Box 5"/>
          <p:cNvSpPr txBox="1">
            <a:spLocks noChangeArrowheads="1"/>
          </p:cNvSpPr>
          <p:nvPr/>
        </p:nvSpPr>
        <p:spPr bwMode="auto">
          <a:xfrm>
            <a:off x="251520" y="1066800"/>
            <a:ext cx="3686944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u="sng" dirty="0">
                <a:solidFill>
                  <a:srgbClr val="FF0000"/>
                </a:solidFill>
                <a:latin typeface="Comic Sans MS" pitchFamily="66" charset="0"/>
              </a:rPr>
              <a:t>Delay components:</a:t>
            </a:r>
            <a:endParaRPr lang="en-US" altLang="zh-CN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2 RTT for connection </a:t>
            </a:r>
            <a:r>
              <a:rPr lang="en-US" altLang="zh-CN" dirty="0" err="1">
                <a:latin typeface="Comic Sans MS" pitchFamily="66" charset="0"/>
              </a:rPr>
              <a:t>estab</a:t>
            </a:r>
            <a:r>
              <a:rPr lang="en-US" altLang="zh-CN" dirty="0">
                <a:latin typeface="Comic Sans MS" pitchFamily="66" charset="0"/>
              </a:rPr>
              <a:t> and request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O/R to transmit object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time server idles due to slow start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Server idles: </a:t>
            </a:r>
            <a:b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 P =</a:t>
            </a:r>
            <a:r>
              <a:rPr lang="en-US" altLang="zh-CN" dirty="0">
                <a:latin typeface="Comic Sans MS" pitchFamily="66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min{K-1,Q} times</a:t>
            </a:r>
          </a:p>
        </p:txBody>
      </p:sp>
    </p:spTree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Delay Modeling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71459" name="Object 3"/>
          <p:cNvGraphicFramePr>
            <a:graphicFrameLocks noChangeAspect="1"/>
          </p:cNvGraphicFramePr>
          <p:nvPr/>
        </p:nvGraphicFramePr>
        <p:xfrm>
          <a:off x="219075" y="4419600"/>
          <a:ext cx="4116388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8" name="Equation" r:id="rId3" imgW="66446400" imgH="31394400" progId="Equation.3">
                  <p:embed/>
                </p:oleObj>
              </mc:Choice>
              <mc:Fallback>
                <p:oleObj name="Equation" r:id="rId3" imgW="66446400" imgH="31394400" progId="Equation.3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4419600"/>
                        <a:ext cx="4116388" cy="1944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0" name="Object 4"/>
          <p:cNvGraphicFramePr>
            <a:graphicFrameLocks noChangeAspect="1"/>
          </p:cNvGraphicFramePr>
          <p:nvPr/>
        </p:nvGraphicFramePr>
        <p:xfrm>
          <a:off x="274638" y="3096260"/>
          <a:ext cx="46386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" name="Equation" r:id="rId5" imgW="78638400" imgH="11277600" progId="Equation.3">
                  <p:embed/>
                </p:oleObj>
              </mc:Choice>
              <mc:Fallback>
                <p:oleObj name="Equation" r:id="rId5" imgW="78638400" imgH="11277600" progId="Equation.3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638" y="3096260"/>
                        <a:ext cx="4638675" cy="665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47887"/>
              </p:ext>
            </p:extLst>
          </p:nvPr>
        </p:nvGraphicFramePr>
        <p:xfrm>
          <a:off x="185090" y="1224280"/>
          <a:ext cx="505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" name="Equation" r:id="rId7" imgW="84124800" imgH="14630400" progId="Equation.3">
                  <p:embed/>
                </p:oleObj>
              </mc:Choice>
              <mc:Fallback>
                <p:oleObj name="Equation" r:id="rId7" imgW="84124800" imgH="14630400" progId="Equation.3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090" y="1224280"/>
                        <a:ext cx="50546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260304"/>
              </p:ext>
            </p:extLst>
          </p:nvPr>
        </p:nvGraphicFramePr>
        <p:xfrm>
          <a:off x="332809" y="2203610"/>
          <a:ext cx="3651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Equation" r:id="rId9" imgW="60960000" imgH="9448800" progId="Equation.3">
                  <p:embed/>
                </p:oleObj>
              </mc:Choice>
              <mc:Fallback>
                <p:oleObj name="Equation" r:id="rId9" imgW="60960000" imgH="9448800" progId="Equation.3">
                  <p:embed/>
                  <p:pic>
                    <p:nvPicPr>
                      <p:cNvPr id="0" name="图片 1331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809" y="2203610"/>
                        <a:ext cx="3651250" cy="563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3" name="Object 7"/>
          <p:cNvGraphicFramePr>
            <a:graphicFrameLocks noChangeAspect="1"/>
          </p:cNvGraphicFramePr>
          <p:nvPr/>
        </p:nvGraphicFramePr>
        <p:xfrm>
          <a:off x="4114800" y="1981200"/>
          <a:ext cx="5214938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VISIO" r:id="rId11" imgW="8270875" imgH="7024370" progId="">
                  <p:embed/>
                </p:oleObj>
              </mc:Choice>
              <mc:Fallback>
                <p:oleObj name="VISIO" r:id="rId11" imgW="8270875" imgH="7024370" progId="">
                  <p:embed/>
                  <p:pic>
                    <p:nvPicPr>
                      <p:cNvPr id="0" name="图片 1331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1981200"/>
                        <a:ext cx="5214938" cy="443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ChangeArrowheads="1"/>
          </p:cNvSpPr>
          <p:nvPr/>
        </p:nvSpPr>
        <p:spPr bwMode="auto">
          <a:xfrm>
            <a:off x="838200" y="1981200"/>
            <a:ext cx="7948930" cy="34048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</a:rPr>
              <a:t>传输层概述</a:t>
            </a:r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TCP</a:t>
            </a: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协议</a:t>
            </a: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 (Transmission Control Protocol)</a:t>
            </a:r>
            <a:endParaRPr lang="en-US" altLang="zh-CN" sz="2800" b="1">
              <a:solidFill>
                <a:srgbClr val="006600"/>
              </a:solidFill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UDP</a:t>
            </a:r>
            <a:r>
              <a:rPr lang="zh-CN" altLang="en-US" sz="2800">
                <a:latin typeface="Times New Roman" pitchFamily="18" charset="0"/>
              </a:rPr>
              <a:t>协议</a:t>
            </a:r>
            <a:r>
              <a:rPr lang="en-US" altLang="zh-CN" sz="2800">
                <a:latin typeface="Times New Roman" pitchFamily="18" charset="0"/>
              </a:rPr>
              <a:t>(User Datagram Protocol)</a:t>
            </a:r>
            <a:endParaRPr lang="en-US" altLang="zh-CN" sz="2800" b="1"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latin typeface="Times New Roman" pitchFamily="18" charset="0"/>
              </a:rPr>
              <a:t>应用</a:t>
            </a:r>
            <a:r>
              <a:rPr lang="en-US" altLang="zh-CN" sz="2800">
                <a:latin typeface="Times New Roman" pitchFamily="18" charset="0"/>
              </a:rPr>
              <a:t>: NAT and PAT</a:t>
            </a:r>
          </a:p>
        </p:txBody>
      </p:sp>
      <p:sp>
        <p:nvSpPr>
          <p:cNvPr id="1082370" name="Rectangle 2"/>
          <p:cNvSpPr>
            <a:spLocks noGrp="1" noChangeArrowheads="1"/>
          </p:cNvSpPr>
          <p:nvPr/>
        </p:nvSpPr>
        <p:spPr>
          <a:xfrm>
            <a:off x="675323" y="51085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zh-CN" altLang="en-US" sz="4000">
                <a:latin typeface="Times New Roman" pitchFamily="18" charset="0"/>
                <a:ea typeface="宋体" pitchFamily="2" charset="-122"/>
              </a:rPr>
              <a:t>传输层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3" grpId="0" build="p" bldLvl="3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669213" cy="8382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TCP Delay Modeling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72483" name="Object 3"/>
          <p:cNvGraphicFramePr>
            <a:graphicFrameLocks noChangeAspect="1"/>
          </p:cNvGraphicFramePr>
          <p:nvPr/>
        </p:nvGraphicFramePr>
        <p:xfrm>
          <a:off x="2000250" y="2274888"/>
          <a:ext cx="4230688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3" imgW="58216800" imgH="42062400" progId="Equation.3">
                  <p:embed/>
                </p:oleObj>
              </mc:Choice>
              <mc:Fallback>
                <p:oleObj name="Equation" r:id="rId3" imgW="58216800" imgH="42062400" progId="Equation.3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2274888"/>
                        <a:ext cx="4230688" cy="3055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84" name="Text Box 4"/>
          <p:cNvSpPr txBox="1">
            <a:spLocks noChangeArrowheads="1"/>
          </p:cNvSpPr>
          <p:nvPr/>
        </p:nvSpPr>
        <p:spPr bwMode="auto">
          <a:xfrm>
            <a:off x="457200" y="5465763"/>
            <a:ext cx="18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Comic Sans MS" pitchFamily="66" charset="0"/>
            </a:endParaRPr>
          </a:p>
        </p:txBody>
      </p:sp>
      <p:sp>
        <p:nvSpPr>
          <p:cNvPr id="1172485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58134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Recall K = number of windows that cover object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How do we calculate K ?</a:t>
            </a:r>
          </a:p>
        </p:txBody>
      </p:sp>
    </p:spTree>
  </p:cSld>
  <p:clrMapOvr>
    <a:masterClrMapping/>
  </p:clrMapOvr>
  <p:transition spd="med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760"/>
            <a:ext cx="9144000" cy="1143000"/>
          </a:xfrm>
        </p:spPr>
        <p:txBody>
          <a:bodyPr/>
          <a:lstStyle/>
          <a:p>
            <a:pPr algn="ctr"/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传输层</a:t>
            </a: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(transport layer)</a:t>
            </a:r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611560" y="2132856"/>
            <a:ext cx="8105775" cy="3407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Hans" altLang="en-US" sz="2800" b="1" dirty="0">
                <a:solidFill>
                  <a:schemeClr val="bg2"/>
                </a:solidFill>
                <a:latin typeface="Times New Roman" pitchFamily="18" charset="0"/>
              </a:rPr>
              <a:t>传输层概述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 b="1" dirty="0">
                <a:latin typeface="Times New Roman" pitchFamily="18" charset="0"/>
              </a:rPr>
              <a:t>TCP</a:t>
            </a:r>
            <a:r>
              <a:rPr lang="zh-Hans" altLang="en-US" sz="2800" b="1" dirty="0">
                <a:latin typeface="Times New Roman" pitchFamily="18" charset="0"/>
              </a:rPr>
              <a:t>协议</a:t>
            </a:r>
            <a:r>
              <a:rPr lang="en-US" altLang="zh-CN" sz="2800" b="1" dirty="0">
                <a:latin typeface="Times New Roman" pitchFamily="18" charset="0"/>
              </a:rPr>
              <a:t> (Transmission Control Protocol)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UDP</a:t>
            </a:r>
            <a:r>
              <a:rPr lang="zh-Hans" altLang="en-US" sz="2800" b="1" dirty="0">
                <a:solidFill>
                  <a:srgbClr val="006600"/>
                </a:solidFill>
                <a:latin typeface="Times New Roman" pitchFamily="18" charset="0"/>
              </a:rPr>
              <a:t>协议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(User Datagram Protocol)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build="p" bldLvl="3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23" y="298133"/>
            <a:ext cx="7793037" cy="11430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UDP (User Datagram Protocol)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04864"/>
            <a:ext cx="7198995" cy="3711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UDP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为什么存在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?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无需建立连接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减少延迟</a:t>
            </a:r>
            <a:r>
              <a:rPr lang="en-US" altLang="zh-CN" sz="24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)</a:t>
            </a:r>
            <a:endParaRPr lang="en-US" altLang="zh-CN" sz="2400" b="1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实现简单：无需维护连接状态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头部开销少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没有拥塞控制</a:t>
            </a:r>
            <a:r>
              <a:rPr lang="en-US" altLang="zh-CN" sz="24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应用可更好地控制发送时间和速率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93037" cy="11430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UDP (User Datagram Protocol)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748713" cy="45720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solidFill>
                  <a:srgbClr val="163794"/>
                </a:solidFill>
                <a:latin typeface="MS Shell Dlg" pitchFamily="18" charset="0"/>
                <a:ea typeface="宋体" charset="0"/>
                <a:cs typeface="MS Shell Dlg" pitchFamily="18" charset="0"/>
                <a:sym typeface="+mn-ea"/>
              </a:rPr>
              <a:t>无连接</a:t>
            </a: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ea typeface="宋体" charset="0"/>
                <a:cs typeface="MS Shell Dlg" pitchFamily="18" charset="0"/>
                <a:sym typeface="+mn-ea"/>
              </a:rPr>
              <a:t>: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UDP发送方和接收方之间不需要握手</a:t>
            </a:r>
            <a:endParaRPr lang="en-US" altLang="zh-CN" sz="2400" dirty="0">
              <a:solidFill>
                <a:srgbClr val="163794"/>
              </a:solidFill>
              <a:latin typeface="MS Shell Dlg" pitchFamily="18" charset="0"/>
              <a:cs typeface="MS Shell Dlg" pitchFamily="18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每个UDP段的处理独立于其他段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常用于流媒体应用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容忍丢失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速率敏感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UDP还用于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>
                <a:solidFill>
                  <a:srgbClr val="163794"/>
                </a:solidFill>
                <a:latin typeface="Arial Unicode MS" charset="0"/>
                <a:cs typeface="Arial Unicode MS" charset="0"/>
                <a:sym typeface="+mn-ea"/>
              </a:rPr>
              <a:t>RIP</a:t>
            </a:r>
            <a:endParaRPr lang="en-US" altLang="zh-CN" sz="20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Arial Unicode MS" charset="0"/>
                <a:cs typeface="Arial Unicode MS" charset="0"/>
                <a:sym typeface="+mn-ea"/>
              </a:rPr>
              <a:t>DNS</a:t>
            </a:r>
            <a:endParaRPr lang="en-US" altLang="zh-CN" sz="2400" dirty="0">
              <a:solidFill>
                <a:srgbClr val="163794"/>
              </a:solidFill>
              <a:latin typeface="Arial Unicode MS" charset="0"/>
              <a:cs typeface="Arial Unicode MS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Arial Unicode MS" charset="0"/>
                <a:cs typeface="Arial Unicode MS" charset="0"/>
                <a:sym typeface="+mn-ea"/>
              </a:rPr>
              <a:t>SNMP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在应用层增加可靠性机制</a:t>
            </a:r>
            <a:r>
              <a:rPr lang="zh-CN" altLang="en-US" sz="2400" dirty="0">
                <a:solidFill>
                  <a:srgbClr val="163794"/>
                </a:solidFill>
                <a:latin typeface="MS Shell Dlg" pitchFamily="18" charset="0"/>
                <a:ea typeface="宋体" charset="0"/>
                <a:cs typeface="MS Shell Dlg" pitchFamily="18" charset="0"/>
                <a:sym typeface="+mn-ea"/>
              </a:rPr>
              <a:t>？</a:t>
            </a:r>
          </a:p>
        </p:txBody>
      </p:sp>
    </p:spTree>
  </p:cSld>
  <p:clrMapOvr>
    <a:masterClrMapping/>
  </p:clrMapOvr>
  <p:transition spd="med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UDP (User Datagram Protocol)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710431" y="2409316"/>
            <a:ext cx="2915411" cy="2805684"/>
          </a:xfrm>
          <a:custGeom>
            <a:avLst/>
            <a:gdLst>
              <a:gd name="connsiteX0" fmla="*/ 0 w 2915411"/>
              <a:gd name="connsiteY0" fmla="*/ 0 h 2805684"/>
              <a:gd name="connsiteX1" fmla="*/ 2915411 w 2915411"/>
              <a:gd name="connsiteY1" fmla="*/ 0 h 2805684"/>
              <a:gd name="connsiteX2" fmla="*/ 2915411 w 2915411"/>
              <a:gd name="connsiteY2" fmla="*/ 2805684 h 2805684"/>
              <a:gd name="connsiteX3" fmla="*/ 0 w 2915411"/>
              <a:gd name="connsiteY3" fmla="*/ 2805684 h 2805684"/>
              <a:gd name="connsiteX4" fmla="*/ 0 w 2915411"/>
              <a:gd name="connsiteY4" fmla="*/ 0 h 2805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5411" h="2805684">
                <a:moveTo>
                  <a:pt x="0" y="0"/>
                </a:moveTo>
                <a:lnTo>
                  <a:pt x="2915411" y="0"/>
                </a:lnTo>
                <a:lnTo>
                  <a:pt x="2915411" y="2805684"/>
                </a:lnTo>
                <a:lnTo>
                  <a:pt x="0" y="2805684"/>
                </a:lnTo>
                <a:lnTo>
                  <a:pt x="0" y="0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44900" y="2493137"/>
            <a:ext cx="2913888" cy="2805684"/>
          </a:xfrm>
          <a:custGeom>
            <a:avLst/>
            <a:gdLst>
              <a:gd name="connsiteX0" fmla="*/ 0 w 2913888"/>
              <a:gd name="connsiteY0" fmla="*/ 0 h 2805684"/>
              <a:gd name="connsiteX1" fmla="*/ 2913888 w 2913888"/>
              <a:gd name="connsiteY1" fmla="*/ 0 h 2805684"/>
              <a:gd name="connsiteX2" fmla="*/ 2913888 w 2913888"/>
              <a:gd name="connsiteY2" fmla="*/ 2805683 h 2805684"/>
              <a:gd name="connsiteX3" fmla="*/ 0 w 2913888"/>
              <a:gd name="connsiteY3" fmla="*/ 2805683 h 2805684"/>
              <a:gd name="connsiteX4" fmla="*/ 0 w 2913888"/>
              <a:gd name="connsiteY4" fmla="*/ 0 h 2805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3888" h="2805684">
                <a:moveTo>
                  <a:pt x="0" y="0"/>
                </a:moveTo>
                <a:lnTo>
                  <a:pt x="2913888" y="0"/>
                </a:lnTo>
                <a:lnTo>
                  <a:pt x="2913888" y="2805683"/>
                </a:lnTo>
                <a:lnTo>
                  <a:pt x="0" y="280568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35756" y="2836037"/>
            <a:ext cx="2918459" cy="16764"/>
          </a:xfrm>
          <a:custGeom>
            <a:avLst/>
            <a:gdLst>
              <a:gd name="connsiteX0" fmla="*/ 0 w 2918459"/>
              <a:gd name="connsiteY0" fmla="*/ 8382 h 16764"/>
              <a:gd name="connsiteX1" fmla="*/ 2918459 w 2918459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18459" h="16764">
                <a:moveTo>
                  <a:pt x="0" y="8382"/>
                </a:moveTo>
                <a:lnTo>
                  <a:pt x="2918459" y="8382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28135" y="3186556"/>
            <a:ext cx="2913888" cy="18288"/>
          </a:xfrm>
          <a:custGeom>
            <a:avLst/>
            <a:gdLst>
              <a:gd name="connsiteX0" fmla="*/ 0 w 2913888"/>
              <a:gd name="connsiteY0" fmla="*/ 9144 h 18288"/>
              <a:gd name="connsiteX1" fmla="*/ 2913888 w 2913888"/>
              <a:gd name="connsiteY1" fmla="*/ 9144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13888" h="18288">
                <a:moveTo>
                  <a:pt x="0" y="9144"/>
                </a:moveTo>
                <a:lnTo>
                  <a:pt x="2913888" y="9144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2888" y="2493137"/>
            <a:ext cx="18288" cy="345948"/>
          </a:xfrm>
          <a:custGeom>
            <a:avLst/>
            <a:gdLst>
              <a:gd name="connsiteX0" fmla="*/ 9144 w 18288"/>
              <a:gd name="connsiteY0" fmla="*/ 0 h 345948"/>
              <a:gd name="connsiteX1" fmla="*/ 9144 w 18288"/>
              <a:gd name="connsiteY1" fmla="*/ 345948 h 345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" h="345948">
                <a:moveTo>
                  <a:pt x="9144" y="0"/>
                </a:moveTo>
                <a:lnTo>
                  <a:pt x="9144" y="345948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72888" y="2852800"/>
            <a:ext cx="18288" cy="345948"/>
          </a:xfrm>
          <a:custGeom>
            <a:avLst/>
            <a:gdLst>
              <a:gd name="connsiteX0" fmla="*/ 9144 w 18288"/>
              <a:gd name="connsiteY0" fmla="*/ 0 h 345948"/>
              <a:gd name="connsiteX1" fmla="*/ 9144 w 18288"/>
              <a:gd name="connsiteY1" fmla="*/ 345948 h 345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" h="345948">
                <a:moveTo>
                  <a:pt x="9144" y="0"/>
                </a:moveTo>
                <a:lnTo>
                  <a:pt x="9144" y="345948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249805"/>
            <a:ext cx="1016000" cy="889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3700" y="2249805"/>
            <a:ext cx="1079500" cy="88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00" y="2465705"/>
            <a:ext cx="3200400" cy="2857500"/>
          </a:xfrm>
          <a:prstGeom prst="rect">
            <a:avLst/>
          </a:prstGeom>
          <a:noFill/>
        </p:spPr>
      </p:pic>
      <p:sp>
        <p:nvSpPr>
          <p:cNvPr id="22" name="TextBox 1"/>
          <p:cNvSpPr txBox="1"/>
          <p:nvPr/>
        </p:nvSpPr>
        <p:spPr>
          <a:xfrm>
            <a:off x="3644900" y="2567305"/>
            <a:ext cx="281305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indent="0">
              <a:lnSpc>
                <a:spcPts val="1700"/>
              </a:lnSpc>
              <a:buNone/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source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port #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dest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port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#</a:t>
            </a:r>
          </a:p>
          <a:p>
            <a:pPr>
              <a:lnSpc>
                <a:spcPts val="26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length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checksum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Application</a:t>
            </a:r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	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data</a:t>
            </a:r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(message)</a:t>
            </a:r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UDP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segment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format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197100" y="2668905"/>
            <a:ext cx="1206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UDP</a:t>
            </a:r>
            <a:r>
              <a:rPr lang="en-US" altLang="zh-CN" sz="158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段的长度</a:t>
            </a:r>
          </a:p>
          <a:p>
            <a:pPr>
              <a:lnSpc>
                <a:spcPts val="1600"/>
              </a:lnSpc>
            </a:pPr>
            <a:r>
              <a:rPr lang="en-US" altLang="zh-CN" sz="158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（包含头部）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559300" y="2068830"/>
            <a:ext cx="837565" cy="34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22300" algn="l"/>
              </a:tabLst>
            </a:pP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32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bits</a:t>
            </a:r>
          </a:p>
        </p:txBody>
      </p:sp>
    </p:spTree>
  </p:cSld>
  <p:clrMapOvr>
    <a:masterClrMapping/>
  </p:clrMapOvr>
  <p:transition spd="med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3999" cy="609600"/>
          </a:xfrm>
        </p:spPr>
        <p:txBody>
          <a:bodyPr/>
          <a:lstStyle/>
          <a:p>
            <a:pPr algn="ctr"/>
            <a:r>
              <a:rPr lang="en-US" altLang="zh-Hans" dirty="0">
                <a:ea typeface="宋体" pitchFamily="2" charset="-122"/>
              </a:rPr>
              <a:t>RPC(</a:t>
            </a:r>
            <a:r>
              <a:rPr lang="en-US" altLang="zh-CN" dirty="0">
                <a:ea typeface="宋体" pitchFamily="2" charset="-122"/>
              </a:rPr>
              <a:t>Remote Procedure Call</a:t>
            </a:r>
            <a:r>
              <a:rPr lang="en-US" altLang="zh-Hans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791200"/>
            <a:ext cx="8497887" cy="41751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800" dirty="0">
                <a:ea typeface="宋体" pitchFamily="2" charset="-122"/>
              </a:rPr>
              <a:t>进行远程过程调用的步骤。</a:t>
            </a:r>
            <a:r>
              <a:rPr lang="en-US" altLang="zh-CN" sz="2800" dirty="0">
                <a:ea typeface="宋体" pitchFamily="2" charset="-122"/>
              </a:rPr>
              <a:t>stubs</a:t>
            </a:r>
            <a:r>
              <a:rPr lang="zh-CN" altLang="en-US" sz="2800" dirty="0">
                <a:ea typeface="宋体" pitchFamily="2" charset="-122"/>
              </a:rPr>
              <a:t>显示为阴影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1117188" name="Picture 4" descr="6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752600"/>
            <a:ext cx="7829550" cy="38338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84"/>
            <a:ext cx="9143999" cy="1143000"/>
          </a:xfrm>
        </p:spPr>
        <p:txBody>
          <a:bodyPr/>
          <a:lstStyle/>
          <a:p>
            <a:pPr algn="ctr"/>
            <a:r>
              <a:rPr lang="en-US" altLang="zh-CN" sz="3600" dirty="0">
                <a:ea typeface="宋体" pitchFamily="2" charset="-122"/>
              </a:rPr>
              <a:t>TCP </a:t>
            </a:r>
            <a:r>
              <a:rPr lang="zh-Hans" altLang="en-US" sz="3600" dirty="0">
                <a:ea typeface="宋体" pitchFamily="2" charset="-122"/>
              </a:rPr>
              <a:t>服务模型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60848"/>
            <a:ext cx="8460432" cy="4114800"/>
          </a:xfrm>
        </p:spPr>
        <p:txBody>
          <a:bodyPr/>
          <a:lstStyle/>
          <a:p>
            <a:pPr marL="285750" indent="-285750">
              <a:lnSpc>
                <a:spcPct val="120000"/>
              </a:lnSpc>
            </a:pPr>
            <a:r>
              <a:rPr lang="zh-Hans" altLang="en-US" sz="2800" dirty="0">
                <a:ea typeface="宋体" pitchFamily="2" charset="-122"/>
              </a:rPr>
              <a:t>应用通过“套接字”使用</a:t>
            </a:r>
            <a:r>
              <a:rPr lang="en-US" altLang="zh-Hans" sz="2800" dirty="0">
                <a:ea typeface="宋体" pitchFamily="2" charset="-122"/>
              </a:rPr>
              <a:t>TCP</a:t>
            </a:r>
            <a:r>
              <a:rPr lang="zh-Hans" altLang="en-US" sz="2800" dirty="0">
                <a:ea typeface="宋体" pitchFamily="2" charset="-122"/>
              </a:rPr>
              <a:t>服务</a:t>
            </a:r>
            <a:endParaRPr lang="zh-CN" altLang="en-US" sz="2800" dirty="0"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</a:pPr>
            <a:r>
              <a:rPr lang="zh-Hans" altLang="en-US" sz="2800" dirty="0">
                <a:ea typeface="宋体" pitchFamily="2" charset="-122"/>
              </a:rPr>
              <a:t>每个套接字都有一个套接字号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“(IP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address，port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)”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</a:pPr>
            <a:r>
              <a:rPr lang="zh-Hans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每个连接都可以用两端的套接字标识符来标识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socket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source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socket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destination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TCP</a:t>
            </a:r>
            <a:r>
              <a:rPr lang="zh-Hans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不支持多播和广播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</a:pP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082" name="Picture 1026"/>
          <p:cNvPicPr>
            <a:picLocks noChangeAspect="1" noChangeArrowheads="1"/>
          </p:cNvPicPr>
          <p:nvPr/>
        </p:nvPicPr>
        <p:blipFill>
          <a:blip r:embed="rId3"/>
          <a:srcRect b="12172"/>
          <a:stretch>
            <a:fillRect/>
          </a:stretch>
        </p:blipFill>
        <p:spPr bwMode="auto">
          <a:xfrm>
            <a:off x="3657600" y="1066800"/>
            <a:ext cx="5486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0083" name="Rectangle 1027"/>
          <p:cNvSpPr>
            <a:spLocks noChangeArrowheads="1"/>
          </p:cNvSpPr>
          <p:nvPr/>
        </p:nvSpPr>
        <p:spPr bwMode="auto">
          <a:xfrm>
            <a:off x="304800" y="2133600"/>
            <a:ext cx="3886200" cy="22518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Times New Roman" pitchFamily="18" charset="0"/>
              </a:rPr>
              <a:t> TCP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</a:rPr>
              <a:t>UDP</a:t>
            </a:r>
            <a:r>
              <a:rPr lang="zh-CN" altLang="en-US" sz="2400" b="1" dirty="0">
                <a:latin typeface="Times New Roman" pitchFamily="18" charset="0"/>
              </a:rPr>
              <a:t>都使用端口号来跟踪网络的不同会话</a:t>
            </a:r>
            <a:endParaRPr lang="en-US" altLang="zh-CN" sz="2400" b="1" dirty="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Hans" sz="2400" b="1" dirty="0">
                <a:latin typeface="Times New Roman" pitchFamily="18" charset="0"/>
              </a:rPr>
              <a:t>1024</a:t>
            </a:r>
            <a:r>
              <a:rPr lang="zh-Hans" altLang="en-US" sz="2400" b="1" dirty="0">
                <a:latin typeface="Times New Roman" pitchFamily="18" charset="0"/>
              </a:rPr>
              <a:t>以下的端口号被保留用于一些标准的服务。这些在</a:t>
            </a:r>
            <a:r>
              <a:rPr lang="en-US" altLang="zh-Hans" sz="2400" b="1" dirty="0">
                <a:latin typeface="Times New Roman" pitchFamily="18" charset="0"/>
              </a:rPr>
              <a:t>RFC1700</a:t>
            </a:r>
            <a:r>
              <a:rPr lang="zh-Hans" altLang="en-US" sz="2400" b="1" dirty="0">
                <a:latin typeface="Times New Roman" pitchFamily="18" charset="0"/>
              </a:rPr>
              <a:t>中被定义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1070084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43"/>
            <a:ext cx="7793037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</a:t>
            </a:r>
            <a:r>
              <a:rPr lang="zh-Hans" altLang="en-US" sz="3600" dirty="0">
                <a:ea typeface="宋体" pitchFamily="2" charset="-122"/>
              </a:rPr>
              <a:t>服务模型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70085" name="Rectangle 1029"/>
          <p:cNvSpPr>
            <a:spLocks noChangeArrowheads="1"/>
          </p:cNvSpPr>
          <p:nvPr/>
        </p:nvSpPr>
        <p:spPr bwMode="auto">
          <a:xfrm>
            <a:off x="4343400" y="5029200"/>
            <a:ext cx="4495800" cy="1217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endParaRPr lang="en-US" altLang="zh-CN" sz="2400" b="1" u="sng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端口号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255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被保留用来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TCP 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UDP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公共应用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3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514</TotalTime>
  <Words>3005</Words>
  <Application>Microsoft Office PowerPoint</Application>
  <PresentationFormat>全屏显示(4:3)</PresentationFormat>
  <Paragraphs>829</Paragraphs>
  <Slides>76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81" baseType="lpstr">
      <vt:lpstr>Blends</vt:lpstr>
      <vt:lpstr>Clip</vt:lpstr>
      <vt:lpstr>位图图像</vt:lpstr>
      <vt:lpstr>Equation</vt:lpstr>
      <vt:lpstr>VISIO</vt:lpstr>
      <vt:lpstr>Internet传输层协议</vt:lpstr>
      <vt:lpstr>传输层</vt:lpstr>
      <vt:lpstr>PowerPoint 演示文稿</vt:lpstr>
      <vt:lpstr>PowerPoint 演示文稿</vt:lpstr>
      <vt:lpstr>PowerPoint 演示文稿</vt:lpstr>
      <vt:lpstr>传输层</vt:lpstr>
      <vt:lpstr>PowerPoint 演示文稿</vt:lpstr>
      <vt:lpstr>TCP 服务模型</vt:lpstr>
      <vt:lpstr>TCP服务模型</vt:lpstr>
      <vt:lpstr>PowerPoint 演示文稿</vt:lpstr>
      <vt:lpstr>PowerPoint 演示文稿</vt:lpstr>
      <vt:lpstr>TCP Service Model</vt:lpstr>
      <vt:lpstr>TCP Protocol</vt:lpstr>
      <vt:lpstr>PowerPoint 演示文稿</vt:lpstr>
      <vt:lpstr>TCP Protocol</vt:lpstr>
      <vt:lpstr>TCP Protocol</vt:lpstr>
      <vt:lpstr>TCP 连接管理 </vt:lpstr>
      <vt:lpstr>TCP连接管理：建立</vt:lpstr>
      <vt:lpstr>TCP连接管理：建立</vt:lpstr>
      <vt:lpstr>PowerPoint 演示文稿</vt:lpstr>
      <vt:lpstr>TCP: Data Transfer</vt:lpstr>
      <vt:lpstr>TCP: 数据传输</vt:lpstr>
      <vt:lpstr>TCP: 连接释放</vt:lpstr>
      <vt:lpstr>PowerPoint 演示文稿</vt:lpstr>
      <vt:lpstr>TCP连接管理：关闭</vt:lpstr>
      <vt:lpstr>TCP连接管理：关闭</vt:lpstr>
      <vt:lpstr>TCP连接管理</vt:lpstr>
      <vt:lpstr>TCP流量控制</vt:lpstr>
      <vt:lpstr>TCP流量控制</vt:lpstr>
      <vt:lpstr>TCP传输策略</vt:lpstr>
      <vt:lpstr>TCP传输策略</vt:lpstr>
      <vt:lpstr>TCP可靠数据传输</vt:lpstr>
      <vt:lpstr>TCP发送方事件</vt:lpstr>
      <vt:lpstr>TCP发送端程序 (simplified)</vt:lpstr>
      <vt:lpstr>TCP重传示例</vt:lpstr>
      <vt:lpstr>TCP重传示例</vt:lpstr>
      <vt:lpstr>TCP ACK生成 [RFC 1122, RFC 2581]</vt:lpstr>
      <vt:lpstr>快速重传机制</vt:lpstr>
      <vt:lpstr>快速重传算法</vt:lpstr>
      <vt:lpstr>TCP拥塞控制</vt:lpstr>
      <vt:lpstr>拥塞控制基本原理</vt:lpstr>
      <vt:lpstr>拥塞的成因和代价：场景1</vt:lpstr>
      <vt:lpstr>拥塞的成因和代价：场景2 </vt:lpstr>
      <vt:lpstr>拥塞的成因和代价：场景2 </vt:lpstr>
      <vt:lpstr>拥塞的成因和代价：场景3</vt:lpstr>
      <vt:lpstr>拥塞的成因和代价：场景 3 </vt:lpstr>
      <vt:lpstr>拥塞控制的方法</vt:lpstr>
      <vt:lpstr>案例:ATM ABR拥塞控制</vt:lpstr>
      <vt:lpstr>案例: ATM ABR拥塞控制</vt:lpstr>
      <vt:lpstr>TCP拥塞控制: additive increase, multiplicative decrease(AIMD) </vt:lpstr>
      <vt:lpstr>TCP拥塞控制</vt:lpstr>
      <vt:lpstr>TCP拥塞控制</vt:lpstr>
      <vt:lpstr>TCP拥塞控制:慢启动</vt:lpstr>
      <vt:lpstr>TCP慢启动</vt:lpstr>
      <vt:lpstr>Threshold变量</vt:lpstr>
      <vt:lpstr>Loss事件的处理</vt:lpstr>
      <vt:lpstr>总结: TCP拥塞控制</vt:lpstr>
      <vt:lpstr>TCP 发送方拥塞控制</vt:lpstr>
      <vt:lpstr>TCP throughput</vt:lpstr>
      <vt:lpstr>TCP的公平性</vt:lpstr>
      <vt:lpstr>TCP具有公平性吗？</vt:lpstr>
      <vt:lpstr>TCP的公平性</vt:lpstr>
      <vt:lpstr>TCP定时器管理</vt:lpstr>
      <vt:lpstr>Delay modeling</vt:lpstr>
      <vt:lpstr>拥塞窗口固定</vt:lpstr>
      <vt:lpstr>固定大小的拥塞窗口</vt:lpstr>
      <vt:lpstr>TCP Delay Modeling: 慢启动</vt:lpstr>
      <vt:lpstr>TCP Delay Modeling: 慢启动</vt:lpstr>
      <vt:lpstr>TCP Delay Modeling</vt:lpstr>
      <vt:lpstr>TCP Delay Modeling</vt:lpstr>
      <vt:lpstr>传输层(transport layer)</vt:lpstr>
      <vt:lpstr>UDP (User Datagram Protocol)</vt:lpstr>
      <vt:lpstr>UDP (User Datagram Protocol)</vt:lpstr>
      <vt:lpstr>UDP (User Datagram Protocol)</vt:lpstr>
      <vt:lpstr>PowerPoint 演示文稿</vt:lpstr>
      <vt:lpstr>RPC(Remote Procedure Call)</vt:lpstr>
    </vt:vector>
  </TitlesOfParts>
  <Company>Red Mountain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CISCO, Semester 1, Chapter 1</dc:title>
  <dc:creator>StRUT</dc:creator>
  <cp:lastModifiedBy>hgd</cp:lastModifiedBy>
  <cp:revision>298</cp:revision>
  <cp:lastPrinted>2019-10-11T02:22:28Z</cp:lastPrinted>
  <dcterms:created xsi:type="dcterms:W3CDTF">2019-10-11T02:22:28Z</dcterms:created>
  <dcterms:modified xsi:type="dcterms:W3CDTF">2019-11-08T04:25:36Z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