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325" r:id="rId2"/>
    <p:sldId id="402" r:id="rId3"/>
    <p:sldId id="379" r:id="rId4"/>
    <p:sldId id="258" r:id="rId5"/>
    <p:sldId id="395" r:id="rId6"/>
    <p:sldId id="380" r:id="rId7"/>
    <p:sldId id="381" r:id="rId8"/>
    <p:sldId id="382" r:id="rId9"/>
    <p:sldId id="383" r:id="rId10"/>
    <p:sldId id="291" r:id="rId11"/>
    <p:sldId id="327" r:id="rId12"/>
    <p:sldId id="259" r:id="rId13"/>
    <p:sldId id="326" r:id="rId14"/>
    <p:sldId id="260" r:id="rId15"/>
    <p:sldId id="261" r:id="rId16"/>
    <p:sldId id="262" r:id="rId17"/>
    <p:sldId id="277" r:id="rId18"/>
    <p:sldId id="360" r:id="rId19"/>
    <p:sldId id="329" r:id="rId20"/>
    <p:sldId id="263" r:id="rId21"/>
    <p:sldId id="264" r:id="rId22"/>
    <p:sldId id="331" r:id="rId23"/>
    <p:sldId id="265" r:id="rId24"/>
    <p:sldId id="266" r:id="rId25"/>
    <p:sldId id="330" r:id="rId26"/>
    <p:sldId id="293" r:id="rId27"/>
    <p:sldId id="267" r:id="rId28"/>
    <p:sldId id="269" r:id="rId29"/>
    <p:sldId id="332" r:id="rId30"/>
    <p:sldId id="333" r:id="rId31"/>
    <p:sldId id="268" r:id="rId32"/>
    <p:sldId id="270" r:id="rId33"/>
    <p:sldId id="271" r:id="rId34"/>
    <p:sldId id="411" r:id="rId35"/>
    <p:sldId id="334" r:id="rId36"/>
    <p:sldId id="273" r:id="rId37"/>
    <p:sldId id="335" r:id="rId38"/>
    <p:sldId id="374" r:id="rId39"/>
    <p:sldId id="375" r:id="rId40"/>
    <p:sldId id="376" r:id="rId41"/>
    <p:sldId id="377" r:id="rId42"/>
    <p:sldId id="378" r:id="rId43"/>
    <p:sldId id="396" r:id="rId44"/>
    <p:sldId id="399" r:id="rId45"/>
    <p:sldId id="400" r:id="rId46"/>
    <p:sldId id="401" r:id="rId47"/>
    <p:sldId id="403" r:id="rId48"/>
    <p:sldId id="281" r:id="rId49"/>
    <p:sldId id="282" r:id="rId50"/>
    <p:sldId id="283" r:id="rId51"/>
    <p:sldId id="338" r:id="rId52"/>
    <p:sldId id="284" r:id="rId53"/>
    <p:sldId id="294" r:id="rId54"/>
    <p:sldId id="285" r:id="rId55"/>
    <p:sldId id="286" r:id="rId56"/>
    <p:sldId id="287" r:id="rId57"/>
    <p:sldId id="289" r:id="rId58"/>
    <p:sldId id="290" r:id="rId59"/>
    <p:sldId id="339" r:id="rId60"/>
    <p:sldId id="404" r:id="rId61"/>
    <p:sldId id="296" r:id="rId62"/>
    <p:sldId id="297" r:id="rId63"/>
    <p:sldId id="389" r:id="rId64"/>
    <p:sldId id="298" r:id="rId65"/>
    <p:sldId id="405" r:id="rId66"/>
    <p:sldId id="406" r:id="rId67"/>
    <p:sldId id="390" r:id="rId68"/>
    <p:sldId id="391" r:id="rId69"/>
    <p:sldId id="302" r:id="rId70"/>
    <p:sldId id="303" r:id="rId71"/>
    <p:sldId id="304" r:id="rId72"/>
    <p:sldId id="305" r:id="rId73"/>
    <p:sldId id="407" r:id="rId74"/>
    <p:sldId id="363" r:id="rId75"/>
    <p:sldId id="365" r:id="rId76"/>
    <p:sldId id="366" r:id="rId77"/>
    <p:sldId id="367" r:id="rId78"/>
    <p:sldId id="384" r:id="rId79"/>
    <p:sldId id="385" r:id="rId80"/>
    <p:sldId id="386" r:id="rId81"/>
    <p:sldId id="368" r:id="rId82"/>
    <p:sldId id="408" r:id="rId83"/>
    <p:sldId id="387" r:id="rId84"/>
    <p:sldId id="409" r:id="rId85"/>
    <p:sldId id="306" r:id="rId86"/>
    <p:sldId id="307" r:id="rId87"/>
    <p:sldId id="308" r:id="rId88"/>
    <p:sldId id="342" r:id="rId89"/>
    <p:sldId id="309" r:id="rId90"/>
    <p:sldId id="310" r:id="rId91"/>
    <p:sldId id="311" r:id="rId92"/>
    <p:sldId id="312" r:id="rId93"/>
    <p:sldId id="313" r:id="rId94"/>
    <p:sldId id="314" r:id="rId95"/>
    <p:sldId id="410" r:id="rId96"/>
    <p:sldId id="315" r:id="rId97"/>
    <p:sldId id="316" r:id="rId98"/>
    <p:sldId id="317" r:id="rId99"/>
    <p:sldId id="323" r:id="rId100"/>
    <p:sldId id="318" r:id="rId101"/>
    <p:sldId id="319" r:id="rId102"/>
    <p:sldId id="320" r:id="rId103"/>
    <p:sldId id="364" r:id="rId104"/>
    <p:sldId id="344" r:id="rId105"/>
    <p:sldId id="321" r:id="rId106"/>
    <p:sldId id="322" r:id="rId10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FF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C3E8F6F4-16FF-4430-8733-B6DF28FB47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071682CE-80A1-4B23-B145-72A197D2A0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2EB86-D256-43FA-909D-5718AEF4C3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9137E-0CB4-41DD-849F-DB44222C5B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8CCFB-5BAE-481E-8E63-E2E649FA9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870AC3E-3F22-4CC0-B0A2-7F33600D77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AD38BA0D-AC11-4947-9DA8-964D06A988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E2E496BB-B06A-4EC8-B946-3682598FD5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FEFBF2B-14A2-4A79-82F8-BC7FFC9DEE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49692-E7C9-4C8E-86E7-84BEA60C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8AC81-8252-4AFC-B6DB-B5D28AE474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DDEF1-4CD0-455C-AEFE-D95B4A9735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7F53-7380-4FF5-90E3-A3739E7D46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44ED5-3A5B-474F-993A-5DCBBE3290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A0D45-9E32-46BA-BC7E-E07A8C6A04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10DB8-BD51-4A6B-B424-D50BF92D66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02AEA-2FB4-4553-9BE8-22023CF66F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ea typeface="宋体" charset="-122"/>
              </a:defRPr>
            </a:lvl1pPr>
          </a:lstStyle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宋体" charset="-122"/>
              </a:defRPr>
            </a:lvl1pPr>
          </a:lstStyle>
          <a:p>
            <a:fld id="{E57759EE-1B2C-4984-B9CD-87B3D67F4D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52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8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8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9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90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02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857C-D7F2-4E71-B02D-39FE902A276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Chapter 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Application layer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2.3 FTP 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867E-323D-49B0-B21C-10FFCB0CD69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Processes communicating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Process:</a:t>
            </a:r>
            <a:r>
              <a:rPr lang="en-US" altLang="zh-CN" sz="2400">
                <a:ea typeface="宋体" charset="-122"/>
              </a:rPr>
              <a:t> program running within a host.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within same host, two processes communicate using 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inter-process communication</a:t>
            </a:r>
            <a:r>
              <a:rPr lang="en-US" altLang="zh-CN" sz="2400">
                <a:ea typeface="宋体" charset="-122"/>
              </a:rPr>
              <a:t> (defined by OS).</a:t>
            </a:r>
          </a:p>
          <a:p>
            <a:r>
              <a:rPr lang="en-US" altLang="zh-CN" sz="2400">
                <a:ea typeface="宋体" charset="-122"/>
              </a:rPr>
              <a:t>processes in different hosts communicate by exchanging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messages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477963"/>
            <a:ext cx="3810000" cy="2535237"/>
          </a:xfrm>
          <a:noFill/>
          <a:ln w="2540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Client process:</a:t>
            </a:r>
            <a:r>
              <a:rPr lang="en-US" altLang="zh-CN" sz="2400">
                <a:ea typeface="宋体" charset="-122"/>
              </a:rPr>
              <a:t> process that initiates communication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Server process:</a:t>
            </a:r>
            <a:r>
              <a:rPr lang="en-US" altLang="zh-CN" sz="2400">
                <a:ea typeface="宋体" charset="-122"/>
              </a:rPr>
              <a:t> process that waits to be contacted</a:t>
            </a: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>
              <a:ea typeface="宋体" charset="-122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4691063" y="4238625"/>
            <a:ext cx="3989387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Note: applications with P2P architectures have client processes &amp; server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D75B-F185-466E-B817-3E45BCF1D1F3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client (UDP), cont.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DatagramPacket sendPacket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new DatagramPacket(sendData, sendData.length, IPAddress, 9876);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clientSocket.send(sendPacket);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DatagramPacket receivePacket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new DatagramPacket(receiveData, receiveData.length);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clientSocket.receive(receivePacket);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String modifiedSentence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new String(receivePacket.getData());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System.out.println("FROM SERVER:" + modifiedSentence);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clientSocket.close();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}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 datagram with data-to-send,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length, IP addr, port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宋体" charset="-122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Send 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to server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82600" y="3538538"/>
            <a:ext cx="1776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Read 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from server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9335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7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9" name="Freeform 11"/>
          <p:cNvSpPr>
            <a:spLocks/>
          </p:cNvSpPr>
          <p:nvPr/>
        </p:nvSpPr>
        <p:spPr bwMode="auto">
          <a:xfrm>
            <a:off x="2095500" y="3605213"/>
            <a:ext cx="123825" cy="509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 flipV="1">
            <a:off x="2233613" y="3924300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7977-87C2-48C0-A468-D889ED531FA2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server (UDP)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class UDPServer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public static void main(String args[])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DatagramSocket serverSocket = new DatagramSocket(9876);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byte[] receiveData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byte[] sendData 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while(true)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DatagramPacket receivePacket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  new DatagramPacket(receiveData, receiveData.length);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serverSocket.receive(receivePacket);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49263" y="2811463"/>
            <a:ext cx="1962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datagram socket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at port 9876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11150" y="5018088"/>
            <a:ext cx="2168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 space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received datagram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328738" y="5788025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Receive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datagram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0359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1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3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5ED0-AF90-472E-B717-1D2C2FC2BA73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server (UDP), cont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1851025" y="1173163"/>
            <a:ext cx="65627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String sentence = new String(receivePacket.getData());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InetAddress IPAddress = receivePacket.getAddress();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int port = receivePacket.getPort();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           String capitalizedSentence = sentence.toUpperCase();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sendData = capitalizedSentence.getBytes();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DatagramPacket sendPacket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  new DatagramPacket(sendData, sendData.length, IPAddress,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                    port);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serverSocket.send(sendPacket);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}</a:t>
            </a:r>
            <a:r>
              <a:rPr lang="en-US" altLang="zh-CN">
                <a:latin typeface="Times New Roman" pitchFamily="18" charset="0"/>
                <a:ea typeface="宋体" charset="-122"/>
              </a:rPr>
              <a:t> 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27000" y="1736725"/>
            <a:ext cx="20939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Get IP addr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port #, of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sender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1381" name="Freeform 5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Write out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to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1384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End of while loop,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loop back and wait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another datagram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1387" name="Freeform 11"/>
          <p:cNvSpPr>
            <a:spLocks/>
          </p:cNvSpPr>
          <p:nvPr/>
        </p:nvSpPr>
        <p:spPr bwMode="auto">
          <a:xfrm rot="-10815861">
            <a:off x="3209925" y="5622925"/>
            <a:ext cx="160338" cy="912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 datagram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to send to client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EBA9-6FA7-4116-B62C-7C16BF07F787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 </a:t>
            </a:r>
          </a:p>
          <a:p>
            <a:pPr lvl="1"/>
            <a:r>
              <a:rPr lang="en-US" altLang="zh-CN" sz="2000">
                <a:ea typeface="宋体" charset="-122"/>
              </a:rPr>
              <a:t>app architectures</a:t>
            </a:r>
          </a:p>
          <a:p>
            <a:pPr lvl="1"/>
            <a:r>
              <a:rPr lang="en-US" altLang="zh-CN" sz="2000">
                <a:ea typeface="宋体" charset="-122"/>
              </a:rPr>
              <a:t>app requirements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B89-2308-41BD-8B25-58B33C2DB766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Building a simple Web server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68750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handles one HTTP request</a:t>
            </a:r>
          </a:p>
          <a:p>
            <a:r>
              <a:rPr lang="en-US" altLang="zh-CN" sz="2400">
                <a:ea typeface="宋体" charset="-122"/>
              </a:rPr>
              <a:t>accepts the request</a:t>
            </a:r>
          </a:p>
          <a:p>
            <a:r>
              <a:rPr lang="en-US" altLang="zh-CN" sz="2400">
                <a:ea typeface="宋体" charset="-122"/>
              </a:rPr>
              <a:t>parses header</a:t>
            </a:r>
          </a:p>
          <a:p>
            <a:r>
              <a:rPr lang="en-US" altLang="zh-CN" sz="2400">
                <a:ea typeface="宋体" charset="-122"/>
              </a:rPr>
              <a:t>obtains requested file from server’s file system</a:t>
            </a:r>
          </a:p>
          <a:p>
            <a:r>
              <a:rPr lang="en-US" altLang="zh-CN" sz="2400">
                <a:ea typeface="宋体" charset="-122"/>
              </a:rPr>
              <a:t>creates HTTP response message:</a:t>
            </a:r>
          </a:p>
          <a:p>
            <a:pPr lvl="1"/>
            <a:r>
              <a:rPr lang="en-US" altLang="zh-CN" sz="2000">
                <a:ea typeface="宋体" charset="-122"/>
              </a:rPr>
              <a:t>header lines + file</a:t>
            </a:r>
          </a:p>
          <a:p>
            <a:r>
              <a:rPr lang="en-US" altLang="zh-CN" sz="2400">
                <a:ea typeface="宋体" charset="-122"/>
              </a:rPr>
              <a:t>sends response to client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7575" y="1574800"/>
            <a:ext cx="3810000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after creating server, you can request file using a browser (e.g., IE explorer)</a:t>
            </a:r>
          </a:p>
          <a:p>
            <a:r>
              <a:rPr lang="en-US" altLang="zh-CN" sz="2400">
                <a:ea typeface="宋体" charset="-122"/>
              </a:rPr>
              <a:t>see  text for details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F2CC-2BC0-47A4-94D1-B6A776A1703D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0144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Chapter 2: Summary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655763"/>
            <a:ext cx="4171950" cy="367665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Application architectures</a:t>
            </a:r>
          </a:p>
          <a:p>
            <a:pPr lvl="1"/>
            <a:r>
              <a:rPr lang="en-US" altLang="zh-CN" sz="2000">
                <a:ea typeface="宋体" charset="-122"/>
              </a:rPr>
              <a:t>client-server</a:t>
            </a:r>
          </a:p>
          <a:p>
            <a:pPr lvl="1"/>
            <a:r>
              <a:rPr lang="en-US" altLang="zh-CN" sz="2000">
                <a:ea typeface="宋体" charset="-122"/>
              </a:rPr>
              <a:t>P2P</a:t>
            </a:r>
          </a:p>
          <a:p>
            <a:pPr lvl="1"/>
            <a:r>
              <a:rPr lang="en-US" altLang="zh-CN" sz="2000">
                <a:ea typeface="宋体" charset="-122"/>
              </a:rPr>
              <a:t>hybrid</a:t>
            </a:r>
          </a:p>
          <a:p>
            <a:r>
              <a:rPr lang="en-US" altLang="zh-CN" sz="2400">
                <a:ea typeface="宋体" charset="-122"/>
              </a:rPr>
              <a:t>application service requirements:</a:t>
            </a:r>
          </a:p>
          <a:p>
            <a:pPr lvl="1"/>
            <a:r>
              <a:rPr lang="en-US" altLang="zh-CN" sz="2000">
                <a:ea typeface="宋体" charset="-122"/>
              </a:rPr>
              <a:t> reliability, bandwidth, delay</a:t>
            </a:r>
          </a:p>
          <a:p>
            <a:r>
              <a:rPr lang="en-US" altLang="zh-CN" sz="2400">
                <a:ea typeface="宋体" charset="-122"/>
              </a:rPr>
              <a:t>Internet transport service model</a:t>
            </a:r>
          </a:p>
          <a:p>
            <a:pPr lvl="1"/>
            <a:r>
              <a:rPr lang="en-US" altLang="zh-CN" sz="2000">
                <a:ea typeface="宋体" charset="-122"/>
              </a:rPr>
              <a:t>connection-oriented, reliable: TCP</a:t>
            </a:r>
          </a:p>
          <a:p>
            <a:pPr lvl="1"/>
            <a:r>
              <a:rPr lang="en-US" altLang="zh-CN" sz="2000">
                <a:ea typeface="宋体" charset="-122"/>
              </a:rPr>
              <a:t>unreliable, datagrams: UDP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063" y="95250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Our study of network apps now complete!</a:t>
            </a:r>
            <a:endParaRPr lang="en-US" altLang="zh-CN">
              <a:ea typeface="宋体" charset="-122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978400" y="1582738"/>
            <a:ext cx="3962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specific protocols: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HTTP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FTP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SMTP, POP, IMAP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DNS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socket programming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1E90-F21E-4AA7-907E-8E191E39BE4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Summary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162175"/>
            <a:ext cx="3810000" cy="367665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typical request/reply message exchange:</a:t>
            </a:r>
          </a:p>
          <a:p>
            <a:pPr lvl="1"/>
            <a:r>
              <a:rPr lang="en-US" altLang="zh-CN" sz="2000">
                <a:ea typeface="宋体" charset="-122"/>
              </a:rPr>
              <a:t>client requests info or service</a:t>
            </a:r>
          </a:p>
          <a:p>
            <a:pPr lvl="1"/>
            <a:r>
              <a:rPr lang="en-US" altLang="zh-CN" sz="2000">
                <a:ea typeface="宋体" charset="-122"/>
              </a:rPr>
              <a:t>server responds with data, status code</a:t>
            </a:r>
          </a:p>
          <a:p>
            <a:r>
              <a:rPr lang="en-US" altLang="zh-CN" sz="2400">
                <a:ea typeface="宋体" charset="-122"/>
              </a:rPr>
              <a:t>message formats:</a:t>
            </a:r>
          </a:p>
          <a:p>
            <a:pPr lvl="1"/>
            <a:r>
              <a:rPr lang="en-US" altLang="zh-CN" sz="2000">
                <a:ea typeface="宋体" charset="-122"/>
              </a:rPr>
              <a:t>headers: fields giving info about data</a:t>
            </a:r>
          </a:p>
          <a:p>
            <a:pPr lvl="1"/>
            <a:r>
              <a:rPr lang="en-US" altLang="zh-CN" sz="2000">
                <a:ea typeface="宋体" charset="-122"/>
              </a:rPr>
              <a:t>data: info being communicated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2450" y="1390650"/>
            <a:ext cx="7581900" cy="6762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u="sng">
                <a:solidFill>
                  <a:srgbClr val="FF0000"/>
                </a:solidFill>
                <a:ea typeface="宋体" charset="-122"/>
              </a:rPr>
              <a:t>Most importantly: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learned about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protocols</a:t>
            </a:r>
            <a:endParaRPr lang="en-US" altLang="zh-CN">
              <a:ea typeface="宋体" charset="-122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667250" y="2400300"/>
            <a:ext cx="3962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control vs. data msgs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in-band, out-of-band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centralized vs. decentralized 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stateless vs. stateful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reliable vs. unreliable msg transfer 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“complexity at network edge”</a:t>
            </a:r>
          </a:p>
          <a:p>
            <a:pPr marL="342900" indent="-342900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745B-76B9-45D4-B025-97D031BEF12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Sockets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563688"/>
            <a:ext cx="4202112" cy="3929062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process sends/receives messages to/from its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socket</a:t>
            </a:r>
          </a:p>
          <a:p>
            <a:r>
              <a:rPr lang="en-US" altLang="zh-CN" sz="2400">
                <a:ea typeface="宋体" charset="-122"/>
              </a:rPr>
              <a:t>socket analogous to door</a:t>
            </a:r>
          </a:p>
          <a:p>
            <a:pPr lvl="1"/>
            <a:r>
              <a:rPr lang="en-US" altLang="zh-CN" sz="2000">
                <a:ea typeface="宋体" charset="-122"/>
              </a:rPr>
              <a:t>sending process shoves message out door</a:t>
            </a:r>
          </a:p>
          <a:p>
            <a:pPr lvl="1"/>
            <a:r>
              <a:rPr lang="en-US" altLang="zh-CN" sz="2000">
                <a:ea typeface="宋体" charset="-122"/>
              </a:rPr>
              <a:t>sending process relies on transport infrastructure on other side of door which brings message to socket at receiving process</a:t>
            </a:r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629" name="Group 37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graphicFrame>
          <p:nvGraphicFramePr>
            <p:cNvPr id="110597" name="Object 5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p:oleObj spid="_x0000_s110597" name="Clip" r:id="rId3" imgW="1305000" imgH="1085760" progId="">
                <p:embed/>
              </p:oleObj>
            </a:graphicData>
          </a:graphic>
        </p:graphicFrame>
        <p:grpSp>
          <p:nvGrpSpPr>
            <p:cNvPr id="110602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110600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01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process</a:t>
                </a:r>
              </a:p>
            </p:txBody>
          </p:sp>
        </p:grpSp>
        <p:grpSp>
          <p:nvGrpSpPr>
            <p:cNvPr id="110609" name="Group 17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110607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08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variables</a:t>
                </a:r>
              </a:p>
            </p:txBody>
          </p:sp>
        </p:grpSp>
        <p:sp>
          <p:nvSpPr>
            <p:cNvPr id="110610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socket</a:t>
              </a:r>
            </a:p>
          </p:txBody>
        </p:sp>
        <p:sp>
          <p:nvSpPr>
            <p:cNvPr id="110625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7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8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server</a:t>
              </a:r>
            </a:p>
          </p:txBody>
        </p:sp>
      </p:grpSp>
      <p:grpSp>
        <p:nvGrpSpPr>
          <p:cNvPr id="110630" name="Group 3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110631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graphicFrame>
          <p:nvGraphicFramePr>
            <p:cNvPr id="110632" name="Object 4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p:oleObj spid="_x0000_s110632" name="Clip" r:id="rId4" imgW="1305000" imgH="1085760" progId="">
                <p:embed/>
              </p:oleObj>
            </a:graphicData>
          </a:graphic>
        </p:graphicFrame>
        <p:grpSp>
          <p:nvGrpSpPr>
            <p:cNvPr id="110633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110634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35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process</a:t>
                </a:r>
              </a:p>
            </p:txBody>
          </p:sp>
        </p:grpSp>
        <p:grpSp>
          <p:nvGrpSpPr>
            <p:cNvPr id="110636" name="Group 44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110637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38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variables</a:t>
                </a:r>
              </a:p>
            </p:txBody>
          </p:sp>
        </p:grpSp>
        <p:sp>
          <p:nvSpPr>
            <p:cNvPr id="110639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socket</a:t>
              </a:r>
            </a:p>
          </p:txBody>
        </p:sp>
        <p:sp>
          <p:nvSpPr>
            <p:cNvPr id="110640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1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2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server</a:t>
              </a:r>
            </a:p>
          </p:txBody>
        </p:sp>
      </p:grp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6396038" y="3654425"/>
            <a:ext cx="819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  <a:ea typeface="宋体" charset="-122"/>
              </a:rPr>
              <a:t>Internet</a:t>
            </a:r>
          </a:p>
        </p:txBody>
      </p:sp>
      <p:sp>
        <p:nvSpPr>
          <p:cNvPr id="110644" name="Line 5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5" name="Text Box 53"/>
          <p:cNvSpPr txBox="1">
            <a:spLocks noChangeArrowheads="1"/>
          </p:cNvSpPr>
          <p:nvPr/>
        </p:nvSpPr>
        <p:spPr bwMode="auto">
          <a:xfrm>
            <a:off x="5519738" y="4667250"/>
            <a:ext cx="10112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by OS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  <p:sp>
        <p:nvSpPr>
          <p:cNvPr id="110647" name="Line 55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5907088" y="2306638"/>
            <a:ext cx="1331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app developer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  <p:sp>
        <p:nvSpPr>
          <p:cNvPr id="110650" name="Line 58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1" name="Rectangle 59"/>
          <p:cNvSpPr>
            <a:spLocks noChangeArrowheads="1"/>
          </p:cNvSpPr>
          <p:nvPr/>
        </p:nvSpPr>
        <p:spPr bwMode="auto">
          <a:xfrm>
            <a:off x="320675" y="5554663"/>
            <a:ext cx="83042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API: (1) choice of transport protocol; (2) ability to fix a few parameters 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(lots more on  this later)</a:t>
            </a:r>
            <a:endParaRPr lang="en-US" altLang="zh-CN">
              <a:ea typeface="宋体" charset="-122"/>
            </a:endParaRPr>
          </a:p>
          <a:p>
            <a:pPr marL="342900" indent="-342900"/>
            <a:r>
              <a:rPr lang="en-US" altLang="zh-CN">
                <a:ea typeface="宋体" charset="-122"/>
              </a:rPr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DE59-947F-4C9A-87D9-42D6334F586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Addressing processes</a:t>
            </a:r>
            <a:endParaRPr lang="en-US" altLang="zh-CN">
              <a:ea typeface="宋体" charset="-122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1988" y="1233488"/>
            <a:ext cx="392112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For a process to receive messages, it must have an identifier</a:t>
            </a:r>
          </a:p>
          <a:p>
            <a:r>
              <a:rPr lang="en-US" altLang="zh-CN" sz="2400">
                <a:ea typeface="宋体" charset="-122"/>
              </a:rPr>
              <a:t>A host has a unique32-bit IP address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Q:</a:t>
            </a:r>
            <a:r>
              <a:rPr lang="en-US" altLang="zh-CN" sz="2400">
                <a:ea typeface="宋体" charset="-122"/>
              </a:rPr>
              <a:t> does the IP address of the host on which the  process runs suffice for identifying the process?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Answer:</a:t>
            </a:r>
            <a:r>
              <a:rPr lang="en-US" altLang="zh-CN" sz="2400">
                <a:ea typeface="宋体" charset="-122"/>
              </a:rPr>
              <a:t> No, many processes can be running on same host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246188"/>
            <a:ext cx="3835400" cy="4648200"/>
          </a:xfrm>
          <a:noFill/>
          <a:ln/>
        </p:spPr>
        <p:txBody>
          <a:bodyPr/>
          <a:lstStyle/>
          <a:p>
            <a:r>
              <a:rPr lang="en-US" altLang="zh-CN" sz="2400">
                <a:ea typeface="宋体" charset="-122"/>
              </a:rPr>
              <a:t>Identifier includes both the IP address and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port numbers</a:t>
            </a:r>
            <a:r>
              <a:rPr lang="en-US" altLang="zh-CN" sz="2400">
                <a:ea typeface="宋体" charset="-122"/>
              </a:rPr>
              <a:t> associated with the process on the host.</a:t>
            </a:r>
          </a:p>
          <a:p>
            <a:r>
              <a:rPr lang="en-US" altLang="zh-CN" sz="2400">
                <a:ea typeface="宋体" charset="-122"/>
              </a:rPr>
              <a:t>Example port numbers:</a:t>
            </a:r>
          </a:p>
          <a:p>
            <a:pPr lvl="1"/>
            <a:r>
              <a:rPr lang="en-US" altLang="zh-CN" sz="2000">
                <a:ea typeface="宋体" charset="-122"/>
              </a:rPr>
              <a:t>HTTP server: 80</a:t>
            </a:r>
          </a:p>
          <a:p>
            <a:pPr lvl="1"/>
            <a:r>
              <a:rPr lang="en-US" altLang="zh-CN" sz="2000">
                <a:ea typeface="宋体" charset="-122"/>
              </a:rPr>
              <a:t>Mail server: 25</a:t>
            </a:r>
          </a:p>
          <a:p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More on this later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AE31-C948-4B5D-B6CE-938A1829595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App-layer protocol defines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73513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Types of messages exchanged, e.g., request &amp; response messages</a:t>
            </a:r>
          </a:p>
          <a:p>
            <a:r>
              <a:rPr lang="en-US" altLang="zh-CN" sz="2400">
                <a:ea typeface="宋体" charset="-122"/>
              </a:rPr>
              <a:t>Syntax of message types: what fields in messages &amp; how fields are delineated</a:t>
            </a:r>
          </a:p>
          <a:p>
            <a:r>
              <a:rPr lang="en-US" altLang="zh-CN" sz="2400">
                <a:ea typeface="宋体" charset="-122"/>
              </a:rPr>
              <a:t>Semantics of the fields, i.e., meaning of information in fields</a:t>
            </a:r>
          </a:p>
          <a:p>
            <a:r>
              <a:rPr lang="en-US" altLang="zh-CN" sz="2400">
                <a:ea typeface="宋体" charset="-122"/>
              </a:rPr>
              <a:t>Rules for when and how processes send &amp; respond to messages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70438" y="1590675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Public-domain protocols:</a:t>
            </a:r>
          </a:p>
          <a:p>
            <a:r>
              <a:rPr lang="en-US" altLang="zh-CN" sz="2400" dirty="0">
                <a:ea typeface="宋体" charset="-122"/>
              </a:rPr>
              <a:t>defined in RFCs</a:t>
            </a:r>
          </a:p>
          <a:p>
            <a:r>
              <a:rPr lang="en-US" altLang="zh-CN" sz="2400" dirty="0">
                <a:ea typeface="宋体" charset="-122"/>
              </a:rPr>
              <a:t>allows for interoperability</a:t>
            </a:r>
          </a:p>
          <a:p>
            <a:r>
              <a:rPr lang="en-US" altLang="zh-CN" sz="2400" dirty="0">
                <a:ea typeface="宋体" charset="-122"/>
              </a:rPr>
              <a:t>e.g., HTTP, </a:t>
            </a:r>
            <a:r>
              <a:rPr lang="en-US" altLang="zh-CN" sz="2400" dirty="0" smtClean="0">
                <a:ea typeface="宋体" charset="-122"/>
              </a:rPr>
              <a:t>SMTP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C828-7DE0-44A3-B782-D2404886886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What transport service does an app need?</a:t>
            </a:r>
            <a:endParaRPr lang="en-US" altLang="zh-CN">
              <a:ea typeface="宋体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90650"/>
            <a:ext cx="4316413" cy="279717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Data loss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some apps (e.g., audio) can tolerate some loss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other apps (e.g., file transfer, telnet) require 100% reliable data transfer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4016375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Timing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some apps (e.g., Internet telephony, interactive games) require low delay to be “effective”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026025" y="1423988"/>
            <a:ext cx="3886200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>
                <a:solidFill>
                  <a:srgbClr val="FF0000"/>
                </a:solidFill>
                <a:ea typeface="宋体" charset="-122"/>
              </a:rPr>
              <a:t>Bandwidth</a:t>
            </a:r>
            <a:endParaRPr lang="en-US" altLang="zh-CN">
              <a:ea typeface="宋体" charset="-122"/>
            </a:endParaRP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some apps (e.g., multimedia) require minimum amount of bandwidth to be “effective”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other apps (“elastic apps”) make use of whatever bandwidth they get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FB6-0BBE-49F1-9EB8-8E024149C20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303213"/>
            <a:ext cx="8201025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Transport service requirements of common apps</a:t>
            </a:r>
            <a:endParaRPr lang="en-US" altLang="zh-CN">
              <a:ea typeface="宋体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82563" y="1727200"/>
            <a:ext cx="25415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Application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instant messaging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668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Data loss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no loss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02150" y="1751013"/>
            <a:ext cx="2574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Bandwidth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elastic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935788" y="1697038"/>
            <a:ext cx="20621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Time Sensitive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yes and no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895350" y="2133600"/>
            <a:ext cx="75628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847725" y="27336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V="1">
            <a:off x="857250" y="30289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866775" y="33242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V="1">
            <a:off x="885825" y="39338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V="1">
            <a:off x="838200" y="42481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800100" y="49053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B1CB-3C65-4936-9CEC-E24B0EDDF2A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Internet transport protocols services</a:t>
            </a:r>
            <a:endParaRPr lang="en-US" altLang="zh-CN">
              <a:ea typeface="宋体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95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TCP service: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connection-oriented:</a:t>
            </a:r>
            <a:r>
              <a:rPr lang="en-US" altLang="zh-CN" sz="2000">
                <a:ea typeface="宋体" charset="-122"/>
              </a:rPr>
              <a:t> setup required between client and server processes</a:t>
            </a:r>
          </a:p>
          <a:p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reliable transport </a:t>
            </a:r>
            <a:r>
              <a:rPr lang="en-US" altLang="zh-CN" sz="2000">
                <a:ea typeface="宋体" charset="-122"/>
              </a:rPr>
              <a:t>between sending and receiving process</a:t>
            </a:r>
            <a:endParaRPr lang="en-US" altLang="zh-CN" sz="2000">
              <a:solidFill>
                <a:schemeClr val="accent2"/>
              </a:solidFill>
              <a:ea typeface="宋体" charset="-122"/>
            </a:endParaRPr>
          </a:p>
          <a:p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flow control:</a:t>
            </a:r>
            <a:r>
              <a:rPr lang="en-US" altLang="zh-CN" sz="2000">
                <a:ea typeface="宋体" charset="-122"/>
              </a:rPr>
              <a:t> sender won’t overwhelm receiver </a:t>
            </a:r>
          </a:p>
          <a:p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congestion control:</a:t>
            </a:r>
            <a:r>
              <a:rPr lang="en-US" altLang="zh-CN" sz="2000">
                <a:ea typeface="宋体" charset="-122"/>
              </a:rPr>
              <a:t> throttle sender when network overloaded</a:t>
            </a:r>
          </a:p>
          <a:p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does not provide:</a:t>
            </a:r>
            <a:r>
              <a:rPr lang="en-US" altLang="zh-CN" sz="2000">
                <a:ea typeface="宋体" charset="-122"/>
              </a:rPr>
              <a:t> timing, minimum bandwidth guarantees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562100"/>
            <a:ext cx="36671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UDP service: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unreliable data transfer between sending and receiving process</a:t>
            </a:r>
          </a:p>
          <a:p>
            <a:r>
              <a:rPr lang="en-US" altLang="zh-CN" sz="2000">
                <a:ea typeface="宋体" charset="-122"/>
              </a:rPr>
              <a:t>does not provide: connection setup, reliability, flow control, congestion control, timing, or bandwidth guarantee </a:t>
            </a:r>
          </a:p>
          <a:p>
            <a:endParaRPr lang="en-US" altLang="zh-CN" sz="20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u="sng">
                <a:solidFill>
                  <a:srgbClr val="FF0000"/>
                </a:solidFill>
                <a:ea typeface="宋体" charset="-122"/>
              </a:rPr>
              <a:t>Q:</a:t>
            </a:r>
            <a:r>
              <a:rPr lang="en-US" altLang="zh-CN" sz="2000">
                <a:ea typeface="宋体" charset="-122"/>
              </a:rPr>
              <a:t> why bother?  Why is there a UDP?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6FC7-ED35-410C-B799-B71E99C090B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47125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Internet apps:  application, transport protocols</a:t>
            </a:r>
            <a:endParaRPr lang="en-US" altLang="zh-CN">
              <a:ea typeface="宋体" charset="-122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15913" y="1773238"/>
            <a:ext cx="2806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Application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302000" y="1458913"/>
            <a:ext cx="27241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layer protocol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(e.g. RealNetworks)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(e.g., Vonage,Dialpad)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30925" y="1477963"/>
            <a:ext cx="262413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charset="0"/>
                <a:ea typeface="宋体" charset="-122"/>
              </a:rPr>
              <a:t>transport protocol</a:t>
            </a: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typically UDP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1171575" y="2152650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1123950" y="2743200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V="1">
            <a:off x="1133475" y="3038475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1143000" y="3333750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1162050" y="3657600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V="1">
            <a:off x="1114425" y="4257675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V="1">
            <a:off x="962025" y="5181600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2318-13E7-499E-9095-5DB31E1AFE5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 </a:t>
            </a:r>
          </a:p>
          <a:p>
            <a:pPr lvl="1"/>
            <a:r>
              <a:rPr lang="en-US" altLang="zh-CN" sz="2000">
                <a:ea typeface="宋体" charset="-122"/>
              </a:rPr>
              <a:t>app architectures</a:t>
            </a:r>
          </a:p>
          <a:p>
            <a:pPr lvl="1"/>
            <a:r>
              <a:rPr lang="en-US" altLang="zh-CN" sz="2000">
                <a:ea typeface="宋体" charset="-122"/>
              </a:rPr>
              <a:t>app requirements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064-40F6-4BD6-81B7-435A278D657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Web and HTTP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First some jargon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Web page</a:t>
            </a:r>
            <a:r>
              <a:rPr lang="en-US" altLang="zh-CN" sz="2400">
                <a:ea typeface="宋体" charset="-122"/>
              </a:rPr>
              <a:t> consists of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objects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Object can be HTML file, JPEG image, Java applet, audio file,…</a:t>
            </a:r>
          </a:p>
          <a:p>
            <a:r>
              <a:rPr lang="en-US" altLang="zh-CN" sz="2400">
                <a:ea typeface="宋体" charset="-122"/>
              </a:rPr>
              <a:t>Web page consists of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base HTML-file</a:t>
            </a:r>
            <a:r>
              <a:rPr lang="en-US" altLang="zh-CN" sz="2400">
                <a:ea typeface="宋体" charset="-122"/>
              </a:rPr>
              <a:t> which includes several referenced objects</a:t>
            </a:r>
          </a:p>
          <a:p>
            <a:r>
              <a:rPr lang="en-US" altLang="zh-CN" sz="2400">
                <a:ea typeface="宋体" charset="-122"/>
              </a:rPr>
              <a:t>Each object is addressable by a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URL</a:t>
            </a:r>
          </a:p>
          <a:p>
            <a:r>
              <a:rPr lang="en-US" altLang="zh-CN" sz="2400">
                <a:solidFill>
                  <a:schemeClr val="tx2"/>
                </a:solidFill>
                <a:ea typeface="宋体" charset="-122"/>
              </a:rPr>
              <a:t>Example URL:</a:t>
            </a:r>
          </a:p>
          <a:p>
            <a:pPr>
              <a:buFont typeface="ZapfDingbats" pitchFamily="82" charset="2"/>
              <a:buNone/>
            </a:pPr>
            <a:endParaRPr lang="en-US" altLang="zh-CN">
              <a:ea typeface="宋体" charset="-122"/>
            </a:endParaRP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1201738" y="5008563"/>
            <a:ext cx="6835775" cy="1144587"/>
            <a:chOff x="788" y="2955"/>
            <a:chExt cx="4306" cy="721"/>
          </a:xfrm>
        </p:grpSpPr>
        <p:sp>
          <p:nvSpPr>
            <p:cNvPr id="112645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Courier New" pitchFamily="49" charset="0"/>
                  <a:ea typeface="宋体" charset="-122"/>
                </a:rPr>
                <a:t>www.someschool.edu/someDept/pic.gif</a:t>
              </a:r>
            </a:p>
          </p:txBody>
        </p:sp>
        <p:sp>
          <p:nvSpPr>
            <p:cNvPr id="112646" name="AutoShape 6"/>
            <p:cNvSpPr>
              <a:spLocks/>
            </p:cNvSpPr>
            <p:nvPr/>
          </p:nvSpPr>
          <p:spPr bwMode="auto">
            <a:xfrm rot="162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7" name="AutoShape 7"/>
            <p:cNvSpPr>
              <a:spLocks/>
            </p:cNvSpPr>
            <p:nvPr/>
          </p:nvSpPr>
          <p:spPr bwMode="auto">
            <a:xfrm rot="162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8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charset="-122"/>
                </a:rPr>
                <a:t>host name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2649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charset="-122"/>
                </a:rPr>
                <a:t>path name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203-2331-46D8-B886-005ACE1CC16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Our goals:</a:t>
            </a:r>
            <a:r>
              <a:rPr lang="en-US" altLang="zh-CN" sz="2400">
                <a:ea typeface="宋体" charset="-122"/>
              </a:rPr>
              <a:t> </a:t>
            </a:r>
          </a:p>
          <a:p>
            <a:r>
              <a:rPr lang="en-US" altLang="zh-CN" sz="2400">
                <a:ea typeface="宋体" charset="-122"/>
              </a:rPr>
              <a:t>conceptual, implementation aspects of network application protocols</a:t>
            </a:r>
          </a:p>
          <a:p>
            <a:pPr lvl="1"/>
            <a:r>
              <a:rPr lang="en-US" altLang="zh-CN">
                <a:ea typeface="宋体" charset="-122"/>
              </a:rPr>
              <a:t>transport-layer service models</a:t>
            </a:r>
          </a:p>
          <a:p>
            <a:pPr lvl="1"/>
            <a:r>
              <a:rPr lang="en-US" altLang="zh-CN">
                <a:ea typeface="宋体" charset="-122"/>
              </a:rPr>
              <a:t>client-server paradigm</a:t>
            </a:r>
          </a:p>
          <a:p>
            <a:pPr lvl="1"/>
            <a:r>
              <a:rPr lang="en-US" altLang="zh-CN" sz="2000">
                <a:ea typeface="宋体" charset="-122"/>
              </a:rPr>
              <a:t>peer-to-peer paradigm</a:t>
            </a:r>
          </a:p>
          <a:p>
            <a:pPr lvl="1"/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441450"/>
            <a:ext cx="366712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learn about protocols by examining popular application-level protocols</a:t>
            </a:r>
          </a:p>
          <a:p>
            <a:pPr lvl="1"/>
            <a:r>
              <a:rPr lang="en-US" altLang="zh-CN" sz="2000">
                <a:ea typeface="宋体" charset="-122"/>
              </a:rPr>
              <a:t>HTTP</a:t>
            </a:r>
          </a:p>
          <a:p>
            <a:pPr lvl="1"/>
            <a:r>
              <a:rPr lang="en-US" altLang="zh-CN" sz="2000">
                <a:ea typeface="宋体" charset="-122"/>
              </a:rPr>
              <a:t>FTP</a:t>
            </a:r>
          </a:p>
          <a:p>
            <a:pPr lvl="1"/>
            <a:r>
              <a:rPr lang="en-US" altLang="zh-CN" sz="2000">
                <a:ea typeface="宋体" charset="-122"/>
              </a:rPr>
              <a:t>SMTP / POP3 / IMAP</a:t>
            </a:r>
          </a:p>
          <a:p>
            <a:pPr lvl="1"/>
            <a:r>
              <a:rPr lang="en-US" altLang="zh-CN" sz="2000">
                <a:ea typeface="宋体" charset="-122"/>
              </a:rPr>
              <a:t>DNS</a:t>
            </a:r>
          </a:p>
          <a:p>
            <a:r>
              <a:rPr lang="en-US" altLang="zh-CN" sz="2400">
                <a:ea typeface="宋体" charset="-122"/>
              </a:rPr>
              <a:t>programming network applications</a:t>
            </a:r>
          </a:p>
          <a:p>
            <a:pPr lvl="1"/>
            <a:r>
              <a:rPr lang="en-US" altLang="zh-CN" sz="2000">
                <a:ea typeface="宋体" charset="-122"/>
              </a:rPr>
              <a:t>socket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D08-9F90-4970-8E72-EEC5DDF588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HTTP overview</a:t>
            </a:r>
            <a:endParaRPr lang="en-US" altLang="zh-CN">
              <a:ea typeface="宋体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HTTP: hypertext transfer protocol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Web’s application layer protocol</a:t>
            </a:r>
          </a:p>
          <a:p>
            <a:r>
              <a:rPr lang="en-US" altLang="zh-CN" sz="2000">
                <a:ea typeface="宋体" charset="-122"/>
              </a:rPr>
              <a:t>client/server model</a:t>
            </a:r>
          </a:p>
          <a:p>
            <a:pPr lvl="1"/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client:</a:t>
            </a:r>
            <a:r>
              <a:rPr lang="en-US" altLang="zh-CN" sz="2000">
                <a:ea typeface="宋体" charset="-122"/>
              </a:rPr>
              <a:t> browser that requests, receives, “displays” Web objects</a:t>
            </a:r>
          </a:p>
          <a:p>
            <a:pPr lvl="1"/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server:</a:t>
            </a:r>
            <a:r>
              <a:rPr lang="en-US" altLang="zh-CN" sz="2000">
                <a:ea typeface="宋体" charset="-122"/>
              </a:rPr>
              <a:t> Web server sends objects in response to requests</a:t>
            </a:r>
          </a:p>
          <a:p>
            <a:r>
              <a:rPr lang="en-US" altLang="zh-CN" sz="2000">
                <a:ea typeface="宋体" charset="-122"/>
              </a:rPr>
              <a:t>HTTP 1.0: RFC 1945</a:t>
            </a:r>
          </a:p>
          <a:p>
            <a:r>
              <a:rPr lang="en-US" altLang="zh-CN" sz="2000">
                <a:ea typeface="宋体" charset="-122"/>
              </a:rPr>
              <a:t>HTTP 1.1: RFC 2068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p:oleObj spid="_x0000_s39942" name="Clip" r:id="rId3" imgW="1305000" imgH="1085760" progId="">
              <p:embed/>
            </p:oleObj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Explorer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p:oleObj spid="_x0000_s39944" name="Clip" r:id="rId4" imgW="1305000" imgH="1085760" progId="">
              <p:embed/>
            </p:oleObj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39947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Navigator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request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request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response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response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5A8-8D3D-439A-B7AC-C174BBEBCFD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24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HTTP overview (continued)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719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Uses TCP: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client initiates TCP connection (creates socket) to server, port 80</a:t>
            </a:r>
          </a:p>
          <a:p>
            <a:r>
              <a:rPr lang="en-US" altLang="zh-CN" sz="2000">
                <a:ea typeface="宋体" charset="-122"/>
              </a:rPr>
              <a:t>server accepts TCP connection from client</a:t>
            </a:r>
          </a:p>
          <a:p>
            <a:r>
              <a:rPr lang="en-US" altLang="zh-CN" sz="2000">
                <a:ea typeface="宋体" charset="-122"/>
              </a:rPr>
              <a:t>HTTP messages (application-layer protocol messages) exchanged between browser (HTTP client) and Web server (HTTP server)</a:t>
            </a:r>
          </a:p>
          <a:p>
            <a:r>
              <a:rPr lang="en-US" altLang="zh-CN" sz="2000">
                <a:ea typeface="宋体" charset="-122"/>
              </a:rPr>
              <a:t>TCP connection closed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2100"/>
            <a:ext cx="3171825" cy="1514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HTTP is “stateless”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server maintains no information about past client requests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810125" y="3419475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Protocols that maintain “state” are complex!</a:t>
            </a:r>
            <a:endParaRPr lang="en-US" altLang="zh-CN" sz="2000">
              <a:ea typeface="宋体" charset="-122"/>
            </a:endParaRP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past history (state) must be maintained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if server/client crashes, their views of “state” may be inconsistent, must be reconciled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altLang="zh-CN" sz="2000">
              <a:ea typeface="宋体" charset="-122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602538" y="3160713"/>
            <a:ext cx="91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aside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AFBE-F1C1-4891-89FE-C3173E6F709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HTTP connections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Nonpersistent HTTP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At most one object is sent over a TCP connection.</a:t>
            </a:r>
          </a:p>
          <a:p>
            <a:r>
              <a:rPr lang="en-US" altLang="zh-CN" sz="2400">
                <a:ea typeface="宋体" charset="-122"/>
              </a:rPr>
              <a:t>HTTP/1.0 uses nonpersistent HTTP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Persistent HTTP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Multiple objects can be sent over single TCP connection between client and server.</a:t>
            </a:r>
          </a:p>
          <a:p>
            <a:r>
              <a:rPr lang="en-US" altLang="zh-CN" sz="2400">
                <a:ea typeface="宋体" charset="-122"/>
              </a:rPr>
              <a:t>HTTP/1.1 uses persistent connections in default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ECAC-7E1F-44D9-AB8D-C3C24C2F0E5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Nonpersistent HTTP</a:t>
            </a:r>
            <a:endParaRPr lang="en-US" altLang="zh-CN">
              <a:ea typeface="宋体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14425"/>
            <a:ext cx="834390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Suppose user enters URL 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www.someSchool.edu/someDepartment/home.index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1a</a:t>
            </a: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.</a:t>
            </a:r>
            <a:r>
              <a:rPr lang="en-US" altLang="zh-CN" sz="1800">
                <a:ea typeface="宋体" charset="-122"/>
              </a:rPr>
              <a:t> HTTP client initiates TCP connection to HTTP server (process) at </a:t>
            </a:r>
            <a:r>
              <a:rPr lang="en-US" altLang="zh-CN" sz="1800">
                <a:latin typeface="Arial" charset="0"/>
                <a:ea typeface="宋体" charset="-122"/>
              </a:rPr>
              <a:t>www.someSchool.edu on port </a:t>
            </a:r>
            <a:r>
              <a:rPr lang="en-US" altLang="zh-CN" sz="1800">
                <a:ea typeface="宋体" charset="-122"/>
              </a:rPr>
              <a:t>80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2.</a:t>
            </a:r>
            <a:r>
              <a:rPr lang="en-US" altLang="zh-CN" sz="2000">
                <a:ea typeface="宋体" charset="-122"/>
              </a:rPr>
              <a:t> HTTP</a:t>
            </a:r>
            <a:r>
              <a:rPr lang="en-US" altLang="zh-CN" sz="1800">
                <a:ea typeface="宋体" charset="-122"/>
              </a:rPr>
              <a:t> client sends HTTP </a:t>
            </a:r>
            <a:r>
              <a:rPr lang="en-US" altLang="zh-CN" sz="1800" i="1">
                <a:solidFill>
                  <a:schemeClr val="accent2"/>
                </a:solidFill>
                <a:ea typeface="宋体" charset="-122"/>
              </a:rPr>
              <a:t>request message</a:t>
            </a:r>
            <a:r>
              <a:rPr lang="en-US" altLang="zh-CN" sz="1800">
                <a:ea typeface="宋体" charset="-122"/>
              </a:rPr>
              <a:t> (containing URL) into TCP connection socket. Message indicates that client wants object </a:t>
            </a:r>
            <a:r>
              <a:rPr lang="en-US" altLang="zh-CN" sz="1800">
                <a:latin typeface="Arial" charset="0"/>
                <a:ea typeface="宋体" charset="-122"/>
              </a:rPr>
              <a:t>someDepartment/home.index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1b.</a:t>
            </a:r>
            <a:r>
              <a:rPr lang="en-US" altLang="zh-CN" sz="2000">
                <a:ea typeface="宋体" charset="-122"/>
              </a:rPr>
              <a:t> HTTP</a:t>
            </a:r>
            <a:r>
              <a:rPr lang="en-US" altLang="zh-CN" sz="1800">
                <a:ea typeface="宋体" charset="-122"/>
              </a:rPr>
              <a:t> server at host </a:t>
            </a:r>
            <a:r>
              <a:rPr lang="en-US" altLang="zh-CN" sz="1800">
                <a:latin typeface="Arial" charset="0"/>
                <a:ea typeface="宋体" charset="-122"/>
              </a:rPr>
              <a:t>www.someSchool.edu </a:t>
            </a:r>
            <a:r>
              <a:rPr lang="en-US" altLang="zh-CN" sz="1800">
                <a:ea typeface="宋体" charset="-122"/>
              </a:rPr>
              <a:t>waiting for TCP connection at port 80.  “accepts” connection, notifying client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3.</a:t>
            </a:r>
            <a:r>
              <a:rPr lang="en-US" altLang="zh-CN" sz="2000">
                <a:ea typeface="宋体" charset="-122"/>
              </a:rPr>
              <a:t> HTTP</a:t>
            </a:r>
            <a:r>
              <a:rPr lang="en-US" altLang="zh-CN" sz="1800">
                <a:ea typeface="宋体" charset="-122"/>
              </a:rPr>
              <a:t> server receives request message, forms </a:t>
            </a:r>
            <a:r>
              <a:rPr lang="en-US" altLang="zh-CN" sz="1800" i="1">
                <a:solidFill>
                  <a:schemeClr val="accent2"/>
                </a:solidFill>
                <a:ea typeface="宋体" charset="-122"/>
              </a:rPr>
              <a:t>response message</a:t>
            </a:r>
            <a:r>
              <a:rPr lang="en-US" altLang="zh-CN" sz="1800">
                <a:ea typeface="宋体" charset="-122"/>
              </a:rPr>
              <a:t> containing requested object, and sends message into its socket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>
            <a:off x="3933825" y="51244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6213" y="594201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time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4019550" y="31623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245350" y="968375"/>
            <a:ext cx="1898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jpeg images)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0F5F-CD69-48D5-92D1-3BA2CDCD2DD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Nonpersistent HTTP (cont.)</a:t>
            </a:r>
            <a:endParaRPr lang="en-US" altLang="zh-CN">
              <a:ea typeface="宋体" charset="-122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47875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5</a:t>
            </a: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.</a:t>
            </a:r>
            <a:r>
              <a:rPr lang="en-US" altLang="zh-CN" sz="1800">
                <a:ea typeface="宋体" charset="-122"/>
              </a:rPr>
              <a:t> HTTP client receives response message containing html file, displays html.  Parsing html file, finds 10 referenced jpeg  objects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6.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1800">
                <a:ea typeface="宋体" charset="-122"/>
              </a:rPr>
              <a:t>Steps 1-5 repeated for each of 10 jpeg objects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4.</a:t>
            </a:r>
            <a:r>
              <a:rPr lang="en-US" altLang="zh-CN" sz="2000">
                <a:ea typeface="宋体" charset="-122"/>
              </a:rPr>
              <a:t> HTTP</a:t>
            </a:r>
            <a:r>
              <a:rPr lang="en-US" altLang="zh-CN" sz="1800">
                <a:ea typeface="宋体" charset="-122"/>
              </a:rPr>
              <a:t> server closes TCP connection. 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49225" y="338296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time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DEBE-AA80-41BE-8233-3B78E8BF846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Response time modeling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Definition of RRT:</a:t>
            </a:r>
            <a:r>
              <a:rPr lang="en-US" altLang="zh-CN" sz="2400">
                <a:ea typeface="宋体" charset="-122"/>
              </a:rPr>
              <a:t> time to send a small packet to travel from client to server and back.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Response time: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one RTT to initiate TCP connection</a:t>
            </a:r>
          </a:p>
          <a:p>
            <a:r>
              <a:rPr lang="en-US" altLang="zh-CN" sz="2400">
                <a:ea typeface="宋体" charset="-122"/>
              </a:rPr>
              <a:t>one RTT for HTTP request and first few bytes of HTTP response to return</a:t>
            </a:r>
          </a:p>
          <a:p>
            <a:r>
              <a:rPr lang="en-US" altLang="zh-CN" sz="2400">
                <a:ea typeface="宋体" charset="-122"/>
              </a:rPr>
              <a:t>file transmission time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total = 2RTT+transmit time</a:t>
            </a:r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</p:txBody>
      </p:sp>
      <p:grpSp>
        <p:nvGrpSpPr>
          <p:cNvPr id="114728" name="Group 40"/>
          <p:cNvGrpSpPr>
            <a:grpSpLocks/>
          </p:cNvGrpSpPr>
          <p:nvPr/>
        </p:nvGrpSpPr>
        <p:grpSpPr bwMode="auto">
          <a:xfrm>
            <a:off x="4584700" y="1260475"/>
            <a:ext cx="4225925" cy="4413250"/>
            <a:chOff x="2888" y="794"/>
            <a:chExt cx="2662" cy="2780"/>
          </a:xfrm>
        </p:grpSpPr>
        <p:graphicFrame>
          <p:nvGraphicFramePr>
            <p:cNvPr id="114693" name="Object 5"/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p:oleObj spid="_x0000_s114693" name="Clip" r:id="rId3" imgW="1305000" imgH="1085760" progId="">
                <p:embed/>
              </p:oleObj>
            </a:graphicData>
          </a:graphic>
        </p:graphicFrame>
        <p:grpSp>
          <p:nvGrpSpPr>
            <p:cNvPr id="114694" name="Group 6"/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114695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6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7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8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9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0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1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2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03" name="Line 15"/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4" name="Line 16"/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6" name="Line 18"/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7" name="Line 19"/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8" name="Line 20"/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9" name="AutoShape 21"/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0" name="Text Box 22"/>
            <p:cNvSpPr txBox="1">
              <a:spLocks noChangeArrowheads="1"/>
            </p:cNvSpPr>
            <p:nvPr/>
          </p:nvSpPr>
          <p:spPr bwMode="auto">
            <a:xfrm>
              <a:off x="4980" y="2369"/>
              <a:ext cx="57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file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4711" name="Line 23"/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2888" y="1516"/>
              <a:ext cx="7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connection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4713" name="AutoShape 25"/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3381" y="1862"/>
              <a:ext cx="3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RTT</a:t>
              </a:r>
            </a:p>
          </p:txBody>
        </p:sp>
        <p:sp>
          <p:nvSpPr>
            <p:cNvPr id="114715" name="Line 27"/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6" name="Text Box 28"/>
            <p:cNvSpPr txBox="1">
              <a:spLocks noChangeArrowheads="1"/>
            </p:cNvSpPr>
            <p:nvPr/>
          </p:nvSpPr>
          <p:spPr bwMode="auto">
            <a:xfrm>
              <a:off x="3158" y="2078"/>
              <a:ext cx="48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file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4717" name="AutoShape 29"/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8" name="Text Box 30"/>
            <p:cNvSpPr txBox="1">
              <a:spLocks noChangeArrowheads="1"/>
            </p:cNvSpPr>
            <p:nvPr/>
          </p:nvSpPr>
          <p:spPr bwMode="auto">
            <a:xfrm>
              <a:off x="3393" y="2443"/>
              <a:ext cx="3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RTT</a:t>
              </a:r>
            </a:p>
          </p:txBody>
        </p:sp>
        <p:sp>
          <p:nvSpPr>
            <p:cNvPr id="114723" name="Line 35"/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4" name="Text Box 36"/>
            <p:cNvSpPr txBox="1">
              <a:spLocks noChangeArrowheads="1"/>
            </p:cNvSpPr>
            <p:nvPr/>
          </p:nvSpPr>
          <p:spPr bwMode="auto">
            <a:xfrm>
              <a:off x="3296" y="2794"/>
              <a:ext cx="55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received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4725" name="Text Box 37"/>
            <p:cNvSpPr txBox="1">
              <a:spLocks noChangeArrowheads="1"/>
            </p:cNvSpPr>
            <p:nvPr/>
          </p:nvSpPr>
          <p:spPr bwMode="auto">
            <a:xfrm>
              <a:off x="3704" y="3362"/>
              <a:ext cx="3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time</a:t>
              </a:r>
            </a:p>
          </p:txBody>
        </p:sp>
        <p:sp>
          <p:nvSpPr>
            <p:cNvPr id="114726" name="Text Box 38"/>
            <p:cNvSpPr txBox="1">
              <a:spLocks noChangeArrowheads="1"/>
            </p:cNvSpPr>
            <p:nvPr/>
          </p:nvSpPr>
          <p:spPr bwMode="auto">
            <a:xfrm>
              <a:off x="4761" y="3351"/>
              <a:ext cx="3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2CAB-281F-4CEE-B7A8-A5EB037EA8A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Persistent HTTP</a:t>
            </a:r>
            <a:endParaRPr lang="en-US" altLang="zh-CN">
              <a:ea typeface="宋体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 err="1">
                <a:solidFill>
                  <a:srgbClr val="FF0000"/>
                </a:solidFill>
                <a:ea typeface="宋体" charset="-122"/>
              </a:rPr>
              <a:t>Nonpersistent</a:t>
            </a: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 HTTP issues: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requires 2 RTTs per object</a:t>
            </a:r>
          </a:p>
          <a:p>
            <a:r>
              <a:rPr lang="en-US" altLang="zh-CN" sz="2000" dirty="0">
                <a:ea typeface="宋体" charset="-122"/>
              </a:rPr>
              <a:t>OS overhead for </a:t>
            </a:r>
            <a:r>
              <a:rPr lang="en-US" altLang="zh-CN" sz="2000" i="1" dirty="0">
                <a:ea typeface="宋体" charset="-122"/>
              </a:rPr>
              <a:t>each</a:t>
            </a:r>
            <a:r>
              <a:rPr lang="en-US" altLang="zh-CN" sz="2000" dirty="0">
                <a:ea typeface="宋体" charset="-122"/>
              </a:rPr>
              <a:t> TCP connection</a:t>
            </a:r>
          </a:p>
          <a:p>
            <a:r>
              <a:rPr lang="en-US" altLang="zh-CN" sz="2000" dirty="0">
                <a:ea typeface="宋体" charset="-122"/>
              </a:rPr>
              <a:t>browsers often open parallel TCP connections to fetch referenced objects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Persistent  HTTP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server leaves connection open after sending response</a:t>
            </a:r>
          </a:p>
          <a:p>
            <a:r>
              <a:rPr lang="en-US" altLang="zh-CN" sz="2000" dirty="0">
                <a:ea typeface="宋体" charset="-122"/>
              </a:rPr>
              <a:t>subsequent HTTP messages  between same client/server sent over open connection</a:t>
            </a:r>
          </a:p>
          <a:p>
            <a:endParaRPr lang="en-US" altLang="zh-CN" sz="2000" dirty="0">
              <a:ea typeface="宋体" charset="-122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68888" y="1392238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Persistent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charset="-122"/>
              </a:rPr>
              <a:t>without</a:t>
            </a: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 pipelining: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client issues new request only when previous response has been received</a:t>
            </a:r>
          </a:p>
          <a:p>
            <a:r>
              <a:rPr lang="en-US" altLang="zh-CN" sz="2000" dirty="0">
                <a:ea typeface="宋体" charset="-122"/>
              </a:rPr>
              <a:t>one RTT for each referenced object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Persistent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charset="-122"/>
              </a:rPr>
              <a:t>with</a:t>
            </a:r>
            <a:r>
              <a:rPr lang="en-US" altLang="zh-CN" sz="2000" u="sng" dirty="0">
                <a:solidFill>
                  <a:srgbClr val="FF0000"/>
                </a:solidFill>
                <a:ea typeface="宋体" charset="-122"/>
              </a:rPr>
              <a:t> pipelining: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default in HTTP/1.1</a:t>
            </a:r>
          </a:p>
          <a:p>
            <a:r>
              <a:rPr lang="en-US" altLang="zh-CN" sz="2000" dirty="0">
                <a:ea typeface="宋体" charset="-122"/>
              </a:rPr>
              <a:t>client sends requests as soon as it encounters a referenced object</a:t>
            </a:r>
          </a:p>
          <a:p>
            <a:r>
              <a:rPr lang="en-US" altLang="zh-CN" sz="2000" dirty="0">
                <a:ea typeface="宋体" charset="-122"/>
              </a:rPr>
              <a:t>as little as one RTT for all the referenced objects</a:t>
            </a:r>
          </a:p>
          <a:p>
            <a:endParaRPr lang="en-US" altLang="zh-CN" sz="2000" dirty="0">
              <a:ea typeface="宋体" charset="-122"/>
            </a:endParaRPr>
          </a:p>
        </p:txBody>
      </p: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2644775" y="1609725"/>
            <a:ext cx="2398713" cy="4097338"/>
            <a:chOff x="1666" y="1014"/>
            <a:chExt cx="1511" cy="2581"/>
          </a:xfrm>
        </p:grpSpPr>
        <p:sp>
          <p:nvSpPr>
            <p:cNvPr id="72711" name="AutoShape 7"/>
            <p:cNvSpPr>
              <a:spLocks/>
            </p:cNvSpPr>
            <p:nvPr/>
          </p:nvSpPr>
          <p:spPr bwMode="auto">
            <a:xfrm>
              <a:off x="3114" y="1014"/>
              <a:ext cx="63" cy="2581"/>
            </a:xfrm>
            <a:prstGeom prst="leftBrace">
              <a:avLst>
                <a:gd name="adj1" fmla="val 34140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2" name="Freeform 8"/>
            <p:cNvSpPr>
              <a:spLocks/>
            </p:cNvSpPr>
            <p:nvPr/>
          </p:nvSpPr>
          <p:spPr bwMode="auto">
            <a:xfrm>
              <a:off x="1666" y="2297"/>
              <a:ext cx="1429" cy="222"/>
            </a:xfrm>
            <a:custGeom>
              <a:avLst/>
              <a:gdLst/>
              <a:ahLst/>
              <a:cxnLst>
                <a:cxn ang="0">
                  <a:pos x="0" y="222"/>
                </a:cxn>
                <a:cxn ang="0">
                  <a:pos x="1075" y="222"/>
                </a:cxn>
                <a:cxn ang="0">
                  <a:pos x="1075" y="0"/>
                </a:cxn>
                <a:cxn ang="0">
                  <a:pos x="1367" y="0"/>
                </a:cxn>
              </a:cxnLst>
              <a:rect l="0" t="0" r="r" b="b"/>
              <a:pathLst>
                <a:path w="1367" h="222">
                  <a:moveTo>
                    <a:pt x="0" y="222"/>
                  </a:moveTo>
                  <a:lnTo>
                    <a:pt x="1075" y="222"/>
                  </a:lnTo>
                  <a:lnTo>
                    <a:pt x="1075" y="0"/>
                  </a:lnTo>
                  <a:lnTo>
                    <a:pt x="13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2268-7444-43AE-B816-89DFB60FB78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HTTP request message</a:t>
            </a:r>
            <a:endParaRPr lang="en-US" altLang="zh-CN">
              <a:ea typeface="宋体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two types of HTTP messages: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request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,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response</a:t>
            </a:r>
            <a:endParaRPr lang="en-US" altLang="zh-CN" sz="2400" i="1">
              <a:solidFill>
                <a:schemeClr val="accent2"/>
              </a:solidFill>
              <a:ea typeface="宋体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HTTP request message:</a:t>
            </a:r>
            <a:endParaRPr lang="en-US" altLang="zh-CN" sz="24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ASCII (human-readable format)</a:t>
            </a:r>
            <a:endParaRPr lang="en-US" altLang="zh-CN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490855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GET /somedir/page.html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Accept-language:fr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(extra carriage return, line feed)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98438" y="3103563"/>
            <a:ext cx="2270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HEAD commands)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038350" y="33147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Freeform 7"/>
          <p:cNvSpPr>
            <a:spLocks/>
          </p:cNvSpPr>
          <p:nvPr/>
        </p:nvSpPr>
        <p:spPr bwMode="auto">
          <a:xfrm>
            <a:off x="2943225" y="3752850"/>
            <a:ext cx="227013" cy="1311275"/>
          </a:xfrm>
          <a:custGeom>
            <a:avLst/>
            <a:gdLst/>
            <a:ahLst/>
            <a:cxnLst>
              <a:cxn ang="0">
                <a:pos x="122" y="6"/>
              </a:cxn>
              <a:cxn ang="0">
                <a:pos x="0" y="0"/>
              </a:cxn>
              <a:cxn ang="0">
                <a:pos x="0" y="924"/>
              </a:cxn>
              <a:cxn ang="0">
                <a:pos x="150" y="918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938338" y="425608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 lines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2162175" y="532447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49263" y="5208588"/>
            <a:ext cx="21780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of message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5DBE-80A7-4374-ADD7-CD341B239C5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HTTP request message: general format</a:t>
            </a:r>
            <a:endParaRPr lang="en-US" altLang="zh-CN">
              <a:ea typeface="宋体" charset="-122"/>
            </a:endParaRPr>
          </a:p>
        </p:txBody>
      </p:sp>
      <p:pic>
        <p:nvPicPr>
          <p:cNvPr id="46083" name="Picture 3" descr="HTTPrequ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0AC8-1EA8-4E7D-A379-4B52CA3A9A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Uploading form input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Post method: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Web page often includes form input</a:t>
            </a:r>
          </a:p>
          <a:p>
            <a:r>
              <a:rPr lang="en-US" altLang="zh-CN" sz="2400">
                <a:ea typeface="宋体" charset="-122"/>
              </a:rPr>
              <a:t>Input is uploaded to server in entity body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393950"/>
            <a:ext cx="3810000" cy="22066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URL method:</a:t>
            </a:r>
          </a:p>
          <a:p>
            <a:r>
              <a:rPr lang="en-US" altLang="zh-CN" sz="2400">
                <a:ea typeface="宋体" charset="-122"/>
              </a:rPr>
              <a:t>Uses GET method</a:t>
            </a:r>
          </a:p>
          <a:p>
            <a:r>
              <a:rPr lang="en-US" altLang="zh-CN" sz="2400">
                <a:ea typeface="宋体" charset="-122"/>
              </a:rPr>
              <a:t>Input is uploaded in URL field of request line:</a:t>
            </a: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033588" y="4822825"/>
            <a:ext cx="688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Courier New" pitchFamily="49" charset="0"/>
                <a:ea typeface="宋体" charset="-122"/>
              </a:rPr>
              <a:t>www.somesite.com/animalsearch?monkeys&amp;banana</a:t>
            </a:r>
            <a:endParaRPr lang="en-US" altLang="zh-CN" sz="1600"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49F4-36A6-4DB3-9CEB-3DD89BAABA2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Some network apps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E-mail</a:t>
            </a:r>
          </a:p>
          <a:p>
            <a:r>
              <a:rPr lang="en-US" altLang="zh-CN" sz="2400">
                <a:ea typeface="宋体" charset="-122"/>
              </a:rPr>
              <a:t>Web</a:t>
            </a:r>
          </a:p>
          <a:p>
            <a:r>
              <a:rPr lang="en-US" altLang="zh-CN" sz="2400">
                <a:ea typeface="宋体" charset="-122"/>
              </a:rPr>
              <a:t>Instant messaging</a:t>
            </a:r>
          </a:p>
          <a:p>
            <a:r>
              <a:rPr lang="en-US" altLang="zh-CN" sz="2400">
                <a:ea typeface="宋体" charset="-122"/>
              </a:rPr>
              <a:t>Remote login</a:t>
            </a:r>
          </a:p>
          <a:p>
            <a:r>
              <a:rPr lang="en-US" altLang="zh-CN" sz="2400">
                <a:ea typeface="宋体" charset="-122"/>
              </a:rPr>
              <a:t>P2P file sharing</a:t>
            </a:r>
          </a:p>
          <a:p>
            <a:r>
              <a:rPr lang="en-US" altLang="zh-CN" sz="2400">
                <a:ea typeface="宋体" charset="-122"/>
              </a:rPr>
              <a:t>Multi-user network games</a:t>
            </a:r>
          </a:p>
          <a:p>
            <a:r>
              <a:rPr lang="en-US" altLang="zh-CN" sz="2400">
                <a:ea typeface="宋体" charset="-122"/>
              </a:rPr>
              <a:t>Streaming stored video clips</a:t>
            </a: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Internet telephone</a:t>
            </a:r>
          </a:p>
          <a:p>
            <a:r>
              <a:rPr lang="en-US" altLang="zh-CN" sz="2400">
                <a:ea typeface="宋体" charset="-122"/>
              </a:rPr>
              <a:t>Real-time video conference</a:t>
            </a:r>
          </a:p>
          <a:p>
            <a:r>
              <a:rPr lang="en-US" altLang="zh-CN" sz="2400">
                <a:ea typeface="宋体" charset="-122"/>
              </a:rPr>
              <a:t>Massive parallel computing</a:t>
            </a:r>
          </a:p>
          <a:p>
            <a:r>
              <a:rPr lang="en-US" altLang="zh-CN" sz="2400">
                <a:ea typeface="宋体" charset="-122"/>
              </a:rPr>
              <a:t> </a:t>
            </a:r>
          </a:p>
          <a:p>
            <a:r>
              <a:rPr lang="en-US" altLang="zh-CN" sz="2400">
                <a:ea typeface="宋体" charset="-122"/>
              </a:rPr>
              <a:t> </a:t>
            </a:r>
          </a:p>
          <a:p>
            <a:r>
              <a:rPr lang="en-US" altLang="zh-CN" sz="2400"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0D01-496F-4BCF-85F6-4B820931C66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Method types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HTTP/1.0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GET</a:t>
            </a:r>
          </a:p>
          <a:p>
            <a:r>
              <a:rPr lang="en-US" altLang="zh-CN" sz="2400">
                <a:ea typeface="宋体" charset="-122"/>
              </a:rPr>
              <a:t>POST</a:t>
            </a:r>
          </a:p>
          <a:p>
            <a:r>
              <a:rPr lang="en-US" altLang="zh-CN" sz="2400">
                <a:ea typeface="宋体" charset="-122"/>
              </a:rPr>
              <a:t>HEAD</a:t>
            </a:r>
          </a:p>
          <a:p>
            <a:pPr lvl="1"/>
            <a:r>
              <a:rPr lang="en-US" altLang="zh-CN" sz="2000">
                <a:ea typeface="宋体" charset="-122"/>
              </a:rPr>
              <a:t>asks server to leave requested object out of response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HTTP/1.1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GET, POST, HEAD</a:t>
            </a:r>
          </a:p>
          <a:p>
            <a:r>
              <a:rPr lang="en-US" altLang="zh-CN" sz="2400">
                <a:ea typeface="宋体" charset="-122"/>
              </a:rPr>
              <a:t>PUT</a:t>
            </a:r>
          </a:p>
          <a:p>
            <a:pPr lvl="1"/>
            <a:r>
              <a:rPr lang="en-US" altLang="zh-CN" sz="2000">
                <a:ea typeface="宋体" charset="-122"/>
              </a:rPr>
              <a:t>uploads file in entity body to path specified in URL field</a:t>
            </a:r>
          </a:p>
          <a:p>
            <a:r>
              <a:rPr lang="en-US" altLang="zh-CN" sz="2400">
                <a:ea typeface="宋体" charset="-122"/>
              </a:rPr>
              <a:t>DELETE</a:t>
            </a:r>
          </a:p>
          <a:p>
            <a:pPr lvl="1"/>
            <a:r>
              <a:rPr lang="en-US" altLang="zh-CN" sz="2000">
                <a:ea typeface="宋体" charset="-122"/>
              </a:rPr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9B49-E380-45AB-8F1D-4962FB6DB4F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HTTP response message</a:t>
            </a:r>
            <a:endParaRPr lang="en-US" altLang="zh-CN">
              <a:ea typeface="宋体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data data data data data ...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status phrase)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/>
            <a:ahLst/>
            <a:cxnLst>
              <a:cxn ang="0">
                <a:pos x="132" y="9"/>
              </a:cxn>
              <a:cxn ang="0">
                <a:pos x="0" y="0"/>
              </a:cxn>
              <a:cxn ang="0">
                <a:pos x="0" y="1428"/>
              </a:cxn>
              <a:cxn ang="0">
                <a:pos x="162" y="1425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 lines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HTML file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B15-AA28-4946-B427-2B12C5B4AD7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HTTP response status codes</a:t>
            </a:r>
            <a:endParaRPr lang="en-US" altLang="zh-CN"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200 OK</a:t>
            </a:r>
            <a:endParaRPr lang="en-US" altLang="zh-CN" sz="24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301 Moved Permanently</a:t>
            </a:r>
            <a:endParaRPr lang="en-US" altLang="zh-CN" sz="24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400 Bad Request</a:t>
            </a:r>
            <a:endParaRPr lang="en-US" altLang="zh-CN" sz="24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404 Not Found</a:t>
            </a:r>
            <a:endParaRPr lang="en-US" altLang="zh-CN" sz="24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505 HTTP Version Not Supported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23875" y="1323975"/>
            <a:ext cx="7686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>
                <a:ea typeface="宋体" charset="-122"/>
              </a:rPr>
              <a:t>In first line in server-&gt;client response message.</a:t>
            </a:r>
          </a:p>
          <a:p>
            <a:pPr marL="342900" indent="-342900"/>
            <a:r>
              <a:rPr lang="en-US" altLang="zh-CN">
                <a:ea typeface="宋体" charset="-122"/>
              </a:rPr>
              <a:t>A few sample codes: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C3C4-AE35-4A9A-847B-388B03C3C46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55025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Trying out HTTP (client side) for yourself</a:t>
            </a:r>
            <a:endParaRPr lang="en-US" altLang="zh-CN"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altLang="zh-CN" sz="1800">
              <a:ea typeface="宋体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981450" y="2155825"/>
            <a:ext cx="4727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(default HTTP server port) at cis.poly.edu.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to port 80 at cis.poly.edu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92150" y="2190750"/>
            <a:ext cx="318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telnet cis.poly.edu 80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>
                <a:ea typeface="宋体" charset="-122"/>
              </a:rPr>
              <a:t>2. Type in a GET HTTP request:</a:t>
            </a:r>
          </a:p>
          <a:p>
            <a:pPr marL="1143000" lvl="2" indent="-228600">
              <a:buClrTx/>
              <a:buSzTx/>
              <a:buFontTx/>
              <a:buNone/>
            </a:pPr>
            <a:endParaRPr lang="en-US" altLang="zh-CN" sz="1800">
              <a:ea typeface="宋体" charset="-122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382713" y="4205288"/>
            <a:ext cx="2628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GET /~ross/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Host: cis.poly.edu</a:t>
            </a:r>
            <a:endParaRPr lang="en-US" altLang="zh-CN" sz="2800">
              <a:latin typeface="Arial" charset="0"/>
              <a:ea typeface="宋体" charset="-122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3067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GET request to HTTP 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48140" name="Freeform 12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/>
            <a:ahLst/>
            <a:cxnLst>
              <a:cxn ang="0">
                <a:pos x="132" y="9"/>
              </a:cxn>
              <a:cxn ang="0">
                <a:pos x="0" y="0"/>
              </a:cxn>
              <a:cxn ang="0">
                <a:pos x="0" y="1428"/>
              </a:cxn>
              <a:cxn ang="0">
                <a:pos x="162" y="1425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/>
            <a:ahLst/>
            <a:cxnLst>
              <a:cxn ang="0">
                <a:pos x="132" y="9"/>
              </a:cxn>
              <a:cxn ang="0">
                <a:pos x="0" y="0"/>
              </a:cxn>
              <a:cxn ang="0">
                <a:pos x="0" y="1428"/>
              </a:cxn>
              <a:cxn ang="0">
                <a:pos x="162" y="1425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>
                <a:ea typeface="宋体" charset="-122"/>
              </a:rPr>
              <a:t>3. Look at response message sent by HTTP server!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A9A-89D4-4813-867F-1B6F5B9ADDA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Let’s look at HTTP in action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telnet example</a:t>
            </a:r>
          </a:p>
          <a:p>
            <a:r>
              <a:rPr lang="en-US" altLang="zh-CN">
                <a:ea typeface="宋体" charset="-122"/>
              </a:rPr>
              <a:t>Ethereal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306-917E-4D8C-AC25-663ABAFBAB8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User-server state: cookies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Many major Web sites use cookies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Four components: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1) cookie header line of HTTP </a:t>
            </a:r>
            <a:r>
              <a:rPr lang="en-US" altLang="zh-CN" sz="2000" i="1">
                <a:ea typeface="宋体" charset="-122"/>
              </a:rPr>
              <a:t>response</a:t>
            </a:r>
            <a:r>
              <a:rPr lang="en-US" altLang="zh-CN" sz="2000">
                <a:ea typeface="宋体" charset="-122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2) cookie header line in HTTP </a:t>
            </a:r>
            <a:r>
              <a:rPr lang="en-US" altLang="zh-CN" sz="2000" i="1">
                <a:ea typeface="宋体" charset="-122"/>
              </a:rPr>
              <a:t>request</a:t>
            </a:r>
            <a:r>
              <a:rPr lang="en-US" altLang="zh-CN" sz="2000">
                <a:ea typeface="宋体" charset="-122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3) cookie file kept on user’s host, managed by user’s browser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4) back-end database at Web site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Example:</a:t>
            </a:r>
          </a:p>
          <a:p>
            <a:pPr lvl="1"/>
            <a:r>
              <a:rPr lang="en-US" altLang="zh-CN" sz="2000">
                <a:ea typeface="宋体" charset="-122"/>
              </a:rPr>
              <a:t>Susan access Internet always from same PC</a:t>
            </a:r>
          </a:p>
          <a:p>
            <a:pPr lvl="1"/>
            <a:r>
              <a:rPr lang="en-US" altLang="zh-CN" sz="2000">
                <a:ea typeface="宋体" charset="-122"/>
              </a:rPr>
              <a:t>She visits a specific e-commerce site for first time</a:t>
            </a:r>
          </a:p>
          <a:p>
            <a:pPr lvl="1"/>
            <a:r>
              <a:rPr lang="en-US" altLang="zh-CN" sz="2000">
                <a:ea typeface="宋体" charset="-122"/>
              </a:rPr>
              <a:t>When initial HTTP requests arrives at site, site creates a unique ID and creates an entry in backend database for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2704-E7B6-4BCB-8EF0-E9346749580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Cookies: keeping “state” (cont.)</a:t>
            </a:r>
            <a:endParaRPr lang="en-US" altLang="zh-CN">
              <a:ea typeface="宋体" charset="-122"/>
            </a:endParaRPr>
          </a:p>
        </p:txBody>
      </p:sp>
      <p:grpSp>
        <p:nvGrpSpPr>
          <p:cNvPr id="50209" name="Group 33"/>
          <p:cNvGrpSpPr>
            <a:grpSpLocks/>
          </p:cNvGrpSpPr>
          <p:nvPr/>
        </p:nvGrpSpPr>
        <p:grpSpPr bwMode="auto">
          <a:xfrm>
            <a:off x="2166938" y="1423988"/>
            <a:ext cx="4972050" cy="4618037"/>
            <a:chOff x="2442" y="874"/>
            <a:chExt cx="3132" cy="2909"/>
          </a:xfrm>
        </p:grpSpPr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>
              <a:off x="2688" y="124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442" y="874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u="sng">
                  <a:ea typeface="宋体" charset="-122"/>
                </a:rPr>
                <a:t>client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4612" y="887"/>
              <a:ext cx="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u="sng">
                  <a:ea typeface="宋体" charset="-122"/>
                </a:rPr>
                <a:t>server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2838" y="1242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2842" y="1232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usual http request msg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 flipH="1">
              <a:off x="2706" y="152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916" y="1507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2866" y="1484"/>
              <a:ext cx="1665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usual http response +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Courier New" pitchFamily="49" charset="0"/>
                  <a:ea typeface="宋体" charset="-122"/>
                </a:rPr>
                <a:t>Set-cookie: 1678 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694" y="224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189" name="Group 13"/>
            <p:cNvGrpSpPr>
              <a:grpSpLocks/>
            </p:cNvGrpSpPr>
            <p:nvPr/>
          </p:nvGrpSpPr>
          <p:grpSpPr bwMode="auto">
            <a:xfrm>
              <a:off x="2860" y="2120"/>
              <a:ext cx="1689" cy="429"/>
              <a:chOff x="3124" y="2762"/>
              <a:chExt cx="1689" cy="429"/>
            </a:xfrm>
          </p:grpSpPr>
          <p:sp>
            <p:nvSpPr>
              <p:cNvPr id="50190" name="Rectangle 14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1" name="Text Box 15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Courier New" pitchFamily="49" charset="0"/>
                    <a:ea typeface="宋体" charset="-122"/>
                  </a:rPr>
                  <a:t>cookie: 1678</a:t>
                </a:r>
              </a:p>
            </p:txBody>
          </p:sp>
        </p:grp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2688" y="255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193" name="Group 17"/>
            <p:cNvGrpSpPr>
              <a:grpSpLocks/>
            </p:cNvGrpSpPr>
            <p:nvPr/>
          </p:nvGrpSpPr>
          <p:grpSpPr bwMode="auto">
            <a:xfrm>
              <a:off x="2824" y="2570"/>
              <a:ext cx="1743" cy="237"/>
              <a:chOff x="3268" y="2846"/>
              <a:chExt cx="1743" cy="237"/>
            </a:xfrm>
          </p:grpSpPr>
          <p:sp>
            <p:nvSpPr>
              <p:cNvPr id="50194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5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usual http response msg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2676" y="318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197" name="Group 21"/>
            <p:cNvGrpSpPr>
              <a:grpSpLocks/>
            </p:cNvGrpSpPr>
            <p:nvPr/>
          </p:nvGrpSpPr>
          <p:grpSpPr bwMode="auto">
            <a:xfrm>
              <a:off x="2848" y="3068"/>
              <a:ext cx="1689" cy="429"/>
              <a:chOff x="3124" y="2762"/>
              <a:chExt cx="1689" cy="429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Text Box 23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Courier New" pitchFamily="49" charset="0"/>
                    <a:ea typeface="宋体" charset="-122"/>
                  </a:rPr>
                  <a:t>cookie: 1678</a:t>
                </a:r>
              </a:p>
            </p:txBody>
          </p:sp>
        </p:grp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 flipH="1">
              <a:off x="2694" y="349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01" name="Group 25"/>
            <p:cNvGrpSpPr>
              <a:grpSpLocks/>
            </p:cNvGrpSpPr>
            <p:nvPr/>
          </p:nvGrpSpPr>
          <p:grpSpPr bwMode="auto">
            <a:xfrm>
              <a:off x="2830" y="3512"/>
              <a:ext cx="1743" cy="237"/>
              <a:chOff x="3268" y="2846"/>
              <a:chExt cx="1743" cy="237"/>
            </a:xfrm>
          </p:grpSpPr>
          <p:sp>
            <p:nvSpPr>
              <p:cNvPr id="50202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3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usual http response msg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4803" y="2219"/>
              <a:ext cx="7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charset="-122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charset="-122"/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charset="-122"/>
                </a:rPr>
                <a:t>action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4796" y="3149"/>
              <a:ext cx="77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charset="-122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charset="-122"/>
                </a:rPr>
                <a:t>spectific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ea typeface="宋体" charset="-122"/>
                </a:rPr>
                <a:t>action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5611813" y="2063750"/>
            <a:ext cx="18192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1678 for user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50215" name="Group 39"/>
          <p:cNvGrpSpPr>
            <a:grpSpLocks/>
          </p:cNvGrpSpPr>
          <p:nvPr/>
        </p:nvGrpSpPr>
        <p:grpSpPr bwMode="auto">
          <a:xfrm>
            <a:off x="8388350" y="3319463"/>
            <a:ext cx="293688" cy="395287"/>
            <a:chOff x="5115" y="1292"/>
            <a:chExt cx="185" cy="249"/>
          </a:xfrm>
        </p:grpSpPr>
        <p:sp>
          <p:nvSpPr>
            <p:cNvPr id="50210" name="Oval 34"/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Oval 35"/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7485063" y="2686050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 rot="2225390">
            <a:off x="7270750" y="2389188"/>
            <a:ext cx="15922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  <a:ea typeface="宋体" charset="-122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  <a:ea typeface="宋体" charset="-122"/>
              </a:rPr>
              <a:t>database</a:t>
            </a:r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 flipV="1">
            <a:off x="7107238" y="3614738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 rot="-1144414">
            <a:off x="7405688" y="3771900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  <a:ea typeface="宋体" charset="-122"/>
              </a:rPr>
              <a:t>access</a:t>
            </a:r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 flipV="1">
            <a:off x="7229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1" name="Text Box 45"/>
          <p:cNvSpPr txBox="1">
            <a:spLocks noChangeArrowheads="1"/>
          </p:cNvSpPr>
          <p:nvPr/>
        </p:nvSpPr>
        <p:spPr bwMode="auto">
          <a:xfrm rot="-2728275">
            <a:off x="7667625" y="4460875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  <a:ea typeface="宋体" charset="-122"/>
              </a:rPr>
              <a:t>access</a:t>
            </a:r>
          </a:p>
        </p:txBody>
      </p:sp>
      <p:grpSp>
        <p:nvGrpSpPr>
          <p:cNvPr id="50231" name="Group 55"/>
          <p:cNvGrpSpPr>
            <a:grpSpLocks/>
          </p:cNvGrpSpPr>
          <p:nvPr/>
        </p:nvGrpSpPr>
        <p:grpSpPr bwMode="auto">
          <a:xfrm>
            <a:off x="220663" y="3309938"/>
            <a:ext cx="1787525" cy="933450"/>
            <a:chOff x="654" y="1693"/>
            <a:chExt cx="1126" cy="588"/>
          </a:xfrm>
        </p:grpSpPr>
        <p:sp>
          <p:nvSpPr>
            <p:cNvPr id="50224" name="AutoShape 48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latin typeface="Times New Roman" pitchFamily="18" charset="0"/>
              </a:endParaRPr>
            </a:p>
          </p:txBody>
        </p:sp>
        <p:grpSp>
          <p:nvGrpSpPr>
            <p:cNvPr id="50230" name="Group 54"/>
            <p:cNvGrpSpPr>
              <a:grpSpLocks/>
            </p:cNvGrpSpPr>
            <p:nvPr/>
          </p:nvGrpSpPr>
          <p:grpSpPr bwMode="auto">
            <a:xfrm>
              <a:off x="765" y="1693"/>
              <a:ext cx="919" cy="588"/>
              <a:chOff x="765" y="1693"/>
              <a:chExt cx="919" cy="588"/>
            </a:xfrm>
          </p:grpSpPr>
          <p:sp>
            <p:nvSpPr>
              <p:cNvPr id="50225" name="Text Box 49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Times New Roman" pitchFamily="18" charset="0"/>
                    <a:ea typeface="宋体" charset="-122"/>
                  </a:rPr>
                  <a:t>Cookie file</a:t>
                </a:r>
                <a:endParaRPr lang="en-US" altLang="zh-CN" sz="16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0228" name="Text Box 52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3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ebay: 8734</a:t>
                </a:r>
              </a:p>
            </p:txBody>
          </p:sp>
        </p:grpSp>
      </p:grpSp>
      <p:sp>
        <p:nvSpPr>
          <p:cNvPr id="50233" name="AutoShape 57"/>
          <p:cNvSpPr>
            <a:spLocks noChangeArrowheads="1"/>
          </p:cNvSpPr>
          <p:nvPr/>
        </p:nvSpPr>
        <p:spPr bwMode="auto">
          <a:xfrm>
            <a:off x="287338" y="2057400"/>
            <a:ext cx="1787525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>
              <a:latin typeface="Times New Roman" pitchFamily="18" charset="0"/>
            </a:endParaRPr>
          </a:p>
        </p:txBody>
      </p:sp>
      <p:grpSp>
        <p:nvGrpSpPr>
          <p:cNvPr id="50234" name="Group 58"/>
          <p:cNvGrpSpPr>
            <a:grpSpLocks/>
          </p:cNvGrpSpPr>
          <p:nvPr/>
        </p:nvGrpSpPr>
        <p:grpSpPr bwMode="auto">
          <a:xfrm>
            <a:off x="463550" y="2033588"/>
            <a:ext cx="1458913" cy="933450"/>
            <a:chOff x="765" y="1693"/>
            <a:chExt cx="919" cy="588"/>
          </a:xfrm>
        </p:grpSpPr>
        <p:sp>
          <p:nvSpPr>
            <p:cNvPr id="50235" name="Text Box 59"/>
            <p:cNvSpPr txBox="1">
              <a:spLocks noChangeArrowheads="1"/>
            </p:cNvSpPr>
            <p:nvPr/>
          </p:nvSpPr>
          <p:spPr bwMode="auto">
            <a:xfrm>
              <a:off x="980" y="1693"/>
              <a:ext cx="7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itchFamily="18" charset="0"/>
                  <a:ea typeface="宋体" charset="-122"/>
                </a:rPr>
                <a:t>Cookie file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236" name="Text Box 60"/>
            <p:cNvSpPr txBox="1">
              <a:spLocks noChangeArrowheads="1"/>
            </p:cNvSpPr>
            <p:nvPr/>
          </p:nvSpPr>
          <p:spPr bwMode="auto">
            <a:xfrm>
              <a:off x="765" y="1915"/>
              <a:ext cx="68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latin typeface="Times New Roman" pitchFamily="18" charset="0"/>
                <a:ea typeface="宋体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Times New Roman" pitchFamily="18" charset="0"/>
                  <a:ea typeface="宋体" charset="-122"/>
                </a:rPr>
                <a:t>ebay: 8734</a:t>
              </a:r>
            </a:p>
          </p:txBody>
        </p:sp>
      </p:grpSp>
      <p:grpSp>
        <p:nvGrpSpPr>
          <p:cNvPr id="50237" name="Group 61"/>
          <p:cNvGrpSpPr>
            <a:grpSpLocks/>
          </p:cNvGrpSpPr>
          <p:nvPr/>
        </p:nvGrpSpPr>
        <p:grpSpPr bwMode="auto">
          <a:xfrm>
            <a:off x="261938" y="4989513"/>
            <a:ext cx="1787525" cy="933450"/>
            <a:chOff x="654" y="1693"/>
            <a:chExt cx="1126" cy="588"/>
          </a:xfrm>
        </p:grpSpPr>
        <p:sp>
          <p:nvSpPr>
            <p:cNvPr id="50238" name="AutoShape 62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latin typeface="Times New Roman" pitchFamily="18" charset="0"/>
              </a:endParaRPr>
            </a:p>
          </p:txBody>
        </p:sp>
        <p:grpSp>
          <p:nvGrpSpPr>
            <p:cNvPr id="50239" name="Group 63"/>
            <p:cNvGrpSpPr>
              <a:grpSpLocks/>
            </p:cNvGrpSpPr>
            <p:nvPr/>
          </p:nvGrpSpPr>
          <p:grpSpPr bwMode="auto">
            <a:xfrm>
              <a:off x="765" y="1693"/>
              <a:ext cx="919" cy="588"/>
              <a:chOff x="765" y="1693"/>
              <a:chExt cx="919" cy="588"/>
            </a:xfrm>
          </p:grpSpPr>
          <p:sp>
            <p:nvSpPr>
              <p:cNvPr id="50240" name="Text Box 64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Times New Roman" pitchFamily="18" charset="0"/>
                    <a:ea typeface="宋体" charset="-122"/>
                  </a:rPr>
                  <a:t>Cookie file</a:t>
                </a:r>
                <a:endParaRPr lang="en-US" altLang="zh-CN" sz="16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0241" name="Text Box 65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3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Times New Roman" pitchFamily="18" charset="0"/>
                    <a:ea typeface="宋体" charset="-122"/>
                  </a:rPr>
                  <a:t>ebay: 8734</a:t>
                </a:r>
              </a:p>
            </p:txBody>
          </p:sp>
        </p:grpSp>
      </p:grp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200025" y="4484688"/>
            <a:ext cx="1808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one week later: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113A-88DA-43A7-BFAF-8157EA94575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Cookies (continued)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77963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What cookies can bring: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authorization</a:t>
            </a:r>
          </a:p>
          <a:p>
            <a:r>
              <a:rPr lang="en-US" altLang="zh-CN" sz="2400">
                <a:ea typeface="宋体" charset="-122"/>
              </a:rPr>
              <a:t>shopping carts</a:t>
            </a:r>
          </a:p>
          <a:p>
            <a:r>
              <a:rPr lang="en-US" altLang="zh-CN" sz="2400">
                <a:ea typeface="宋体" charset="-122"/>
              </a:rPr>
              <a:t>recommendations</a:t>
            </a:r>
          </a:p>
          <a:p>
            <a:r>
              <a:rPr lang="en-US" altLang="zh-CN" sz="2400">
                <a:ea typeface="宋体" charset="-122"/>
              </a:rPr>
              <a:t>user session state (Web e-mail)</a:t>
            </a:r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4648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u="sng">
                <a:solidFill>
                  <a:srgbClr val="FF0000"/>
                </a:solidFill>
                <a:ea typeface="宋体" charset="-122"/>
              </a:rPr>
              <a:t>Cookies and privacy:</a:t>
            </a:r>
            <a:endParaRPr lang="en-US" altLang="zh-CN">
              <a:ea typeface="宋体" charset="-122"/>
            </a:endParaRP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cookies permit sites to learn a lot about you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you may supply name and e-mail to sites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search engines use  redirection &amp; cookies to learn yet more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advertising  companies  obtain info across sites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7985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aside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28DB-6277-476F-BDCE-2BAFC6937E0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Web caches (proxy server)</a:t>
            </a:r>
            <a:endParaRPr lang="en-US" altLang="zh-CN">
              <a:ea typeface="宋体" charset="-122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2097088"/>
            <a:ext cx="3551238" cy="3762375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user sets browser: Web accesses via  cache</a:t>
            </a:r>
          </a:p>
          <a:p>
            <a:r>
              <a:rPr lang="en-US" altLang="zh-CN" sz="2000">
                <a:ea typeface="宋体" charset="-122"/>
              </a:rPr>
              <a:t>browser sends all HTTP requests to  cache</a:t>
            </a:r>
          </a:p>
          <a:p>
            <a:pPr lvl="1"/>
            <a:r>
              <a:rPr lang="en-US" altLang="zh-CN" sz="1800">
                <a:ea typeface="宋体" charset="-122"/>
              </a:rPr>
              <a:t>object in cache: cache returns object </a:t>
            </a:r>
          </a:p>
          <a:p>
            <a:pPr lvl="1"/>
            <a:r>
              <a:rPr lang="en-US" altLang="zh-CN" sz="1800">
                <a:ea typeface="宋体" charset="-122"/>
              </a:rPr>
              <a:t>else cache requests object from origin server, then returns object to client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27050" y="13795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>
                <a:solidFill>
                  <a:srgbClr val="FF0000"/>
                </a:solidFill>
                <a:ea typeface="宋体" charset="-122"/>
              </a:rPr>
              <a:t>Goal:</a:t>
            </a:r>
            <a:r>
              <a:rPr lang="en-US" altLang="zh-CN" sz="2000">
                <a:ea typeface="宋体" charset="-122"/>
              </a:rPr>
              <a:t> satisfy client request without involving origin server</a:t>
            </a:r>
            <a:endParaRPr lang="en-US" altLang="zh-CN">
              <a:ea typeface="宋体" charset="-122"/>
            </a:endParaRPr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4203700" y="2955925"/>
          <a:ext cx="515938" cy="414338"/>
        </p:xfrm>
        <a:graphic>
          <a:graphicData uri="http://schemas.openxmlformats.org/presentationml/2006/ole">
            <p:oleObj spid="_x0000_s171013" name="Clip" r:id="rId3" imgW="1305000" imgH="1085760" progId="">
              <p:embed/>
            </p:oleObj>
          </a:graphicData>
        </a:graphic>
      </p:graphicFrame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143375" y="3368675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client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4268788" y="4826000"/>
          <a:ext cx="515937" cy="412750"/>
        </p:xfrm>
        <a:graphic>
          <a:graphicData uri="http://schemas.openxmlformats.org/presentationml/2006/ole">
            <p:oleObj spid="_x0000_s171015" name="Clip" r:id="rId4" imgW="1305000" imgH="1085760" progId="">
              <p:embed/>
            </p:oleObj>
          </a:graphicData>
        </a:graphic>
      </p:graphicFrame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6024563" y="2774950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171017" name="Group 9"/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171018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1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1026" name="Freeform 18"/>
          <p:cNvSpPr>
            <a:spLocks/>
          </p:cNvSpPr>
          <p:nvPr/>
        </p:nvSpPr>
        <p:spPr bwMode="auto">
          <a:xfrm>
            <a:off x="4765675" y="3141663"/>
            <a:ext cx="3251200" cy="73025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011" y="460"/>
              </a:cxn>
              <a:cxn ang="0">
                <a:pos x="2048" y="0"/>
              </a:cxn>
            </a:cxnLst>
            <a:rect l="0" t="0" r="r" b="b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4759325" y="409575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H="1">
            <a:off x="4810125" y="4183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4298950" y="5284788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client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 rot="1422049">
            <a:off x="4864100" y="3184525"/>
            <a:ext cx="1509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request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 rot="-1692639">
            <a:off x="4567238" y="4200525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request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 rot="1411598">
            <a:off x="4605338" y="3562350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response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1033" name="Text Box 25"/>
          <p:cNvSpPr txBox="1">
            <a:spLocks noChangeArrowheads="1"/>
          </p:cNvSpPr>
          <p:nvPr/>
        </p:nvSpPr>
        <p:spPr bwMode="auto">
          <a:xfrm rot="-1737783">
            <a:off x="4773613" y="4519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response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171034" name="Group 26"/>
          <p:cNvGrpSpPr>
            <a:grpSpLocks/>
          </p:cNvGrpSpPr>
          <p:nvPr/>
        </p:nvGrpSpPr>
        <p:grpSpPr bwMode="auto">
          <a:xfrm>
            <a:off x="8174038" y="2765425"/>
            <a:ext cx="346075" cy="742950"/>
            <a:chOff x="4180" y="783"/>
            <a:chExt cx="150" cy="307"/>
          </a:xfrm>
        </p:grpSpPr>
        <p:sp>
          <p:nvSpPr>
            <p:cNvPr id="171035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6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8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9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0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1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2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1043" name="Group 35"/>
          <p:cNvGrpSpPr>
            <a:grpSpLocks/>
          </p:cNvGrpSpPr>
          <p:nvPr/>
        </p:nvGrpSpPr>
        <p:grpSpPr bwMode="auto">
          <a:xfrm>
            <a:off x="8174038" y="4670425"/>
            <a:ext cx="346075" cy="742950"/>
            <a:chOff x="4180" y="783"/>
            <a:chExt cx="150" cy="307"/>
          </a:xfrm>
        </p:grpSpPr>
        <p:sp>
          <p:nvSpPr>
            <p:cNvPr id="171044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5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6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7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0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51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1052" name="Freeform 44"/>
          <p:cNvSpPr>
            <a:spLocks/>
          </p:cNvSpPr>
          <p:nvPr/>
        </p:nvSpPr>
        <p:spPr bwMode="auto">
          <a:xfrm>
            <a:off x="4738688" y="3216275"/>
            <a:ext cx="3363912" cy="755650"/>
          </a:xfrm>
          <a:custGeom>
            <a:avLst/>
            <a:gdLst/>
            <a:ahLst/>
            <a:cxnLst>
              <a:cxn ang="0">
                <a:pos x="2119" y="0"/>
              </a:cxn>
              <a:cxn ang="0">
                <a:pos x="1020" y="476"/>
              </a:cxn>
              <a:cxn ang="0">
                <a:pos x="0" y="8"/>
              </a:cxn>
            </a:cxnLst>
            <a:rect l="0" t="0" r="r" b="b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53" name="Text Box 45"/>
          <p:cNvSpPr txBox="1">
            <a:spLocks noChangeArrowheads="1"/>
          </p:cNvSpPr>
          <p:nvPr/>
        </p:nvSpPr>
        <p:spPr bwMode="auto">
          <a:xfrm rot="-1419968">
            <a:off x="6500813" y="3200400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request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1054" name="Text Box 46"/>
          <p:cNvSpPr txBox="1">
            <a:spLocks noChangeArrowheads="1"/>
          </p:cNvSpPr>
          <p:nvPr/>
        </p:nvSpPr>
        <p:spPr bwMode="auto">
          <a:xfrm rot="-1415789">
            <a:off x="6557963" y="3543300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response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1055" name="Text Box 47"/>
          <p:cNvSpPr txBox="1">
            <a:spLocks noChangeArrowheads="1"/>
          </p:cNvSpPr>
          <p:nvPr/>
        </p:nvSpPr>
        <p:spPr bwMode="auto">
          <a:xfrm>
            <a:off x="7885113" y="546576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1056" name="Text Box 48"/>
          <p:cNvSpPr txBox="1">
            <a:spLocks noChangeArrowheads="1"/>
          </p:cNvSpPr>
          <p:nvPr/>
        </p:nvSpPr>
        <p:spPr bwMode="auto">
          <a:xfrm>
            <a:off x="7913688" y="213201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E728-35AF-49DF-8761-CFF9AAE5E5A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about Web caching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000">
                <a:ea typeface="宋体" charset="-122"/>
              </a:rPr>
              <a:t>Cache acts as both client and server</a:t>
            </a:r>
          </a:p>
          <a:p>
            <a:r>
              <a:rPr lang="en-US" altLang="zh-CN" sz="2000">
                <a:ea typeface="宋体" charset="-122"/>
              </a:rPr>
              <a:t>Typically cache is installed by ISP (university, company, residential ISP)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Why Web caching?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Reduce response time for client request.</a:t>
            </a:r>
          </a:p>
          <a:p>
            <a:r>
              <a:rPr lang="en-US" altLang="zh-CN" sz="2000">
                <a:ea typeface="宋体" charset="-122"/>
              </a:rPr>
              <a:t>Reduce traffic on an institution’s access link.</a:t>
            </a:r>
          </a:p>
          <a:p>
            <a:r>
              <a:rPr lang="en-US" altLang="zh-CN" sz="2000">
                <a:ea typeface="宋体" charset="-122"/>
              </a:rPr>
              <a:t>Internet dense with caches enables “poor” content providers to effectively deliver content (but so does P2P file sharing)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3F59-1FF2-4D9F-9C4A-EE6FCB29B4A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Creating a network app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Write programs that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run on different end systems and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communicate over a network.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e.g., Web: Web server software communicates with browser software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little software written for devices in network core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network core devices do not run user application code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application on end systems  allows for rapid app development, propagation</a:t>
            </a:r>
            <a:endParaRPr lang="en-US" altLang="zh-CN" sz="200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4908550" y="1876425"/>
            <a:ext cx="3678238" cy="3670300"/>
            <a:chOff x="3092" y="1182"/>
            <a:chExt cx="2317" cy="2312"/>
          </a:xfrm>
        </p:grpSpPr>
        <p:sp>
          <p:nvSpPr>
            <p:cNvPr id="34821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/>
              <a:ahLst/>
              <a:cxnLst>
                <a:cxn ang="0">
                  <a:pos x="239" y="7"/>
                </a:cxn>
                <a:cxn ang="0">
                  <a:pos x="35" y="157"/>
                </a:cxn>
                <a:cxn ang="0">
                  <a:pos x="29" y="523"/>
                </a:cxn>
                <a:cxn ang="0">
                  <a:pos x="53" y="829"/>
                </a:cxn>
                <a:cxn ang="0">
                  <a:pos x="245" y="871"/>
                </a:cxn>
                <a:cxn ang="0">
                  <a:pos x="647" y="1129"/>
                </a:cxn>
                <a:cxn ang="0">
                  <a:pos x="995" y="1237"/>
                </a:cxn>
                <a:cxn ang="0">
                  <a:pos x="1199" y="1021"/>
                </a:cxn>
                <a:cxn ang="0">
                  <a:pos x="1271" y="445"/>
                </a:cxn>
                <a:cxn ang="0">
                  <a:pos x="1205" y="211"/>
                </a:cxn>
                <a:cxn ang="0">
                  <a:pos x="749" y="115"/>
                </a:cxn>
                <a:cxn ang="0">
                  <a:pos x="239" y="7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2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/>
              <a:ahLst/>
              <a:cxnLst>
                <a:cxn ang="0">
                  <a:pos x="550" y="42"/>
                </a:cxn>
                <a:cxn ang="0">
                  <a:pos x="82" y="60"/>
                </a:cxn>
                <a:cxn ang="0">
                  <a:pos x="58" y="402"/>
                </a:cxn>
                <a:cxn ang="0">
                  <a:pos x="28" y="720"/>
                </a:cxn>
                <a:cxn ang="0">
                  <a:pos x="112" y="870"/>
                </a:cxn>
                <a:cxn ang="0">
                  <a:pos x="538" y="876"/>
                </a:cxn>
                <a:cxn ang="0">
                  <a:pos x="640" y="1128"/>
                </a:cxn>
                <a:cxn ang="0">
                  <a:pos x="1234" y="1098"/>
                </a:cxn>
                <a:cxn ang="0">
                  <a:pos x="1276" y="570"/>
                </a:cxn>
                <a:cxn ang="0">
                  <a:pos x="1204" y="342"/>
                </a:cxn>
                <a:cxn ang="0">
                  <a:pos x="760" y="288"/>
                </a:cxn>
                <a:cxn ang="0">
                  <a:pos x="550" y="42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/>
              <a:ahLst/>
              <a:cxnLst>
                <a:cxn ang="0">
                  <a:pos x="27" y="652"/>
                </a:cxn>
                <a:cxn ang="0">
                  <a:pos x="105" y="76"/>
                </a:cxn>
                <a:cxn ang="0">
                  <a:pos x="657" y="196"/>
                </a:cxn>
                <a:cxn ang="0">
                  <a:pos x="1209" y="100"/>
                </a:cxn>
                <a:cxn ang="0">
                  <a:pos x="2001" y="406"/>
                </a:cxn>
                <a:cxn ang="0">
                  <a:pos x="2013" y="1144"/>
                </a:cxn>
                <a:cxn ang="0">
                  <a:pos x="1581" y="1600"/>
                </a:cxn>
                <a:cxn ang="0">
                  <a:pos x="813" y="1516"/>
                </a:cxn>
                <a:cxn ang="0">
                  <a:pos x="501" y="1270"/>
                </a:cxn>
                <a:cxn ang="0">
                  <a:pos x="183" y="1066"/>
                </a:cxn>
                <a:cxn ang="0">
                  <a:pos x="27" y="652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34825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34825" name="Clip" r:id="rId3" imgW="1305000" imgH="1085760" progId="">
                  <p:embed/>
                </p:oleObj>
              </a:graphicData>
            </a:graphic>
          </p:graphicFrame>
          <p:graphicFrame>
            <p:nvGraphicFramePr>
              <p:cNvPr id="34826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34826" name="Clip" r:id="rId4" imgW="676440" imgH="485640" progId="">
                  <p:embed/>
                </p:oleObj>
              </a:graphicData>
            </a:graphic>
          </p:graphicFrame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28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34829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34829" name="Clip" r:id="rId5" imgW="1305000" imgH="1085760" progId="">
                  <p:embed/>
                </p:oleObj>
              </a:graphicData>
            </a:graphic>
          </p:graphicFrame>
          <p:graphicFrame>
            <p:nvGraphicFramePr>
              <p:cNvPr id="34830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34830" name="Clip" r:id="rId6" imgW="676440" imgH="485640" progId="">
                  <p:embed/>
                </p:oleObj>
              </a:graphicData>
            </a:graphic>
          </p:graphicFrame>
          <p:sp>
            <p:nvSpPr>
              <p:cNvPr id="34831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32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34833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34837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0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3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4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34846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8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55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34856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7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8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9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0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1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2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3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64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34865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34865" name="Clip" r:id="rId7" imgW="1305000" imgH="1085760" progId="">
                  <p:embed/>
                </p:oleObj>
              </a:graphicData>
            </a:graphic>
          </p:graphicFrame>
          <p:sp>
            <p:nvSpPr>
              <p:cNvPr id="34866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67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34867" name="Clip" r:id="rId8" imgW="1305000" imgH="1085760" progId="">
                  <p:embed/>
                </p:oleObj>
              </a:graphicData>
            </a:graphic>
          </p:graphicFrame>
          <p:sp>
            <p:nvSpPr>
              <p:cNvPr id="34868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869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34870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1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2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73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4874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p:oleObj spid="_x0000_s34874" name="Clip" r:id="rId9" imgW="1305000" imgH="1085760" progId="">
                <p:embed/>
              </p:oleObj>
            </a:graphicData>
          </a:graphic>
        </p:graphicFrame>
        <p:graphicFrame>
          <p:nvGraphicFramePr>
            <p:cNvPr id="34875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p:oleObj spid="_x0000_s34875" name="Clip" r:id="rId10" imgW="1305000" imgH="1085760" progId="">
                <p:embed/>
              </p:oleObj>
            </a:graphicData>
          </a:graphic>
        </p:graphicFrame>
        <p:sp>
          <p:nvSpPr>
            <p:cNvPr id="34876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2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85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p:oleObj spid="_x0000_s34885" name="Clip" r:id="rId11" imgW="981000" imgH="1209600" progId="">
                <p:embed/>
              </p:oleObj>
            </a:graphicData>
          </a:graphic>
        </p:graphicFrame>
        <p:graphicFrame>
          <p:nvGraphicFramePr>
            <p:cNvPr id="34886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p:oleObj spid="_x0000_s34886" name="Clip" r:id="rId12" imgW="981000" imgH="1209600" progId="">
                <p:embed/>
              </p:oleObj>
            </a:graphicData>
          </a:graphic>
        </p:graphicFrame>
        <p:sp>
          <p:nvSpPr>
            <p:cNvPr id="34887" name="Freeform 71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432" y="9"/>
                </a:cxn>
                <a:cxn ang="0">
                  <a:pos x="972" y="171"/>
                </a:cxn>
              </a:cxnLst>
              <a:rect l="0" t="0" r="r" b="b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88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34889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4889" name="Clip" r:id="rId13" imgW="819000" imgH="847800" progId="">
                  <p:embed/>
                </p:oleObj>
              </a:graphicData>
            </a:graphic>
          </p:graphicFrame>
          <p:graphicFrame>
            <p:nvGraphicFramePr>
              <p:cNvPr id="34890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4890" name="Clip" r:id="rId14" imgW="1266840" imgH="1200240" progId="">
                  <p:embed/>
                </p:oleObj>
              </a:graphicData>
            </a:graphic>
          </p:graphicFrame>
        </p:grpSp>
        <p:grpSp>
          <p:nvGrpSpPr>
            <p:cNvPr id="34891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34892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4892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34893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4893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34894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34895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34895" name="Clip" r:id="rId17" imgW="819000" imgH="847800" progId="">
                  <p:embed/>
                </p:oleObj>
              </a:graphicData>
            </a:graphic>
          </p:graphicFrame>
          <p:sp>
            <p:nvSpPr>
              <p:cNvPr id="34896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97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34899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0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1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2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3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4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5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6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907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34908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9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0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1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2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3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4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5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9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0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1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2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3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5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6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7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928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34929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0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1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2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4933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934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4935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36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37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38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4939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0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1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942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34943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44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45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46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4947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948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4949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0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1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52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4953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4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55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956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34957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58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59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60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4961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962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4963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64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65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6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4967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68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69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970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34971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72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73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74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4975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976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4977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78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79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80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498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82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83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984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34985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86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87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88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4989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990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499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92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93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94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499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96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97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998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34999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00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01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02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003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004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5005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06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07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008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500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1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1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012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35013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14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15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16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017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018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5019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20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21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022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5023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24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25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026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35027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28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29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30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031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032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5033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34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35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036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5037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38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039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040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041" name="Group 225"/>
          <p:cNvGrpSpPr>
            <a:grpSpLocks/>
          </p:cNvGrpSpPr>
          <p:nvPr/>
        </p:nvGrpSpPr>
        <p:grpSpPr bwMode="auto">
          <a:xfrm>
            <a:off x="4740275" y="1500188"/>
            <a:ext cx="3738563" cy="3830637"/>
            <a:chOff x="2986" y="945"/>
            <a:chExt cx="2355" cy="2413"/>
          </a:xfrm>
        </p:grpSpPr>
        <p:grpSp>
          <p:nvGrpSpPr>
            <p:cNvPr id="35042" name="Group 226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35043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44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45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46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ea typeface="宋体" charset="-122"/>
                  </a:rPr>
                  <a:t>application</a:t>
                </a:r>
                <a:endParaRPr lang="en-US" altLang="zh-CN" sz="1000">
                  <a:ea typeface="宋体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physical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5047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48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49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050" name="Group 234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35051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52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53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54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ea typeface="宋体" charset="-122"/>
                  </a:rPr>
                  <a:t>application</a:t>
                </a:r>
                <a:endParaRPr lang="en-US" altLang="zh-CN" sz="1000">
                  <a:ea typeface="宋体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physical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5055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56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57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058" name="Group 242"/>
            <p:cNvGrpSpPr>
              <a:grpSpLocks/>
            </p:cNvGrpSpPr>
            <p:nvPr/>
          </p:nvGrpSpPr>
          <p:grpSpPr bwMode="auto">
            <a:xfrm>
              <a:off x="3352" y="2817"/>
              <a:ext cx="513" cy="541"/>
              <a:chOff x="2938" y="2925"/>
              <a:chExt cx="513" cy="541"/>
            </a:xfrm>
          </p:grpSpPr>
          <p:sp>
            <p:nvSpPr>
              <p:cNvPr id="35059" name="Rectangle 243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60" name="Rectangle 24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61" name="Rectangle 24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62" name="Text Box 246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ea typeface="宋体" charset="-122"/>
                  </a:rPr>
                  <a:t>application</a:t>
                </a:r>
                <a:endParaRPr lang="en-US" altLang="zh-CN" sz="1000">
                  <a:ea typeface="宋体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ea typeface="宋体" charset="-122"/>
                  </a:rPr>
                  <a:t>physical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5063" name="Line 247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64" name="Line 248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65" name="Line 249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066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67" name="Line 251"/>
            <p:cNvSpPr>
              <a:spLocks noChangeShapeType="1"/>
            </p:cNvSpPr>
            <p:nvPr/>
          </p:nvSpPr>
          <p:spPr bwMode="auto">
            <a:xfrm flipV="1">
              <a:off x="3846" y="2850"/>
              <a:ext cx="1002" cy="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B50C-8A1C-4A9D-8B0F-DF002CF0C6F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7305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Caching example </a:t>
            </a:r>
            <a:endParaRPr lang="en-US" altLang="zh-CN">
              <a:ea typeface="宋体" charset="-122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79538"/>
            <a:ext cx="41640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>
                <a:solidFill>
                  <a:srgbClr val="FF0000"/>
                </a:solidFill>
                <a:ea typeface="宋体" charset="-122"/>
              </a:rPr>
              <a:t>Assumptions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average object size = 100,000 bits</a:t>
            </a:r>
          </a:p>
          <a:p>
            <a:r>
              <a:rPr lang="en-US" altLang="zh-CN" sz="2000">
                <a:ea typeface="宋体" charset="-122"/>
              </a:rPr>
              <a:t>avg. request rate from institution’s browsers to origin servers = 15/sec</a:t>
            </a:r>
          </a:p>
          <a:p>
            <a:r>
              <a:rPr lang="en-US" altLang="zh-CN" sz="2000">
                <a:ea typeface="宋体" charset="-122"/>
              </a:rPr>
              <a:t>delay from institutional router to any origin server and back to router  = 2 sec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u="sng">
                <a:solidFill>
                  <a:srgbClr val="FF0000"/>
                </a:solidFill>
                <a:ea typeface="宋体" charset="-122"/>
              </a:rPr>
              <a:t>Consequences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1800">
                <a:ea typeface="宋体" charset="-122"/>
              </a:rPr>
              <a:t>utilization on LAN = 15%</a:t>
            </a:r>
          </a:p>
          <a:p>
            <a:r>
              <a:rPr lang="en-US" altLang="zh-CN" sz="1800">
                <a:ea typeface="宋体" charset="-122"/>
              </a:rPr>
              <a:t>utilization on access link = 100%</a:t>
            </a:r>
          </a:p>
          <a:p>
            <a:r>
              <a:rPr lang="en-US" altLang="zh-CN" sz="1800">
                <a:ea typeface="宋体" charset="-122"/>
              </a:rPr>
              <a:t>total delay   = Internet delay + access delay + LAN delay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>
                <a:ea typeface="宋体" charset="-122"/>
              </a:rPr>
              <a:t>  =  2 sec + minutes + milliseconds</a:t>
            </a:r>
          </a:p>
          <a:p>
            <a:endParaRPr lang="en-US" altLang="zh-CN" sz="2000">
              <a:ea typeface="宋体" charset="-122"/>
            </a:endParaRPr>
          </a:p>
          <a:p>
            <a:endParaRPr lang="en-US" altLang="zh-CN" sz="2000">
              <a:ea typeface="宋体" charset="-122"/>
            </a:endParaRPr>
          </a:p>
        </p:txBody>
      </p:sp>
      <p:grpSp>
        <p:nvGrpSpPr>
          <p:cNvPr id="17306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173062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3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4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5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3070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173071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4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6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3079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173080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1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2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3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5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3088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173089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2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3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4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5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6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3097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173098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1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2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4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5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10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servers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310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1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1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311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173113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14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15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73117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3118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3119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0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1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312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312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3126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 Internet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3127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/>
            <a:ahLst/>
            <a:cxnLst>
              <a:cxn ang="0">
                <a:pos x="31" y="327"/>
              </a:cxn>
              <a:cxn ang="0">
                <a:pos x="103" y="137"/>
              </a:cxn>
              <a:cxn ang="0">
                <a:pos x="649" y="17"/>
              </a:cxn>
              <a:cxn ang="0">
                <a:pos x="1141" y="35"/>
              </a:cxn>
              <a:cxn ang="0">
                <a:pos x="1763" y="121"/>
              </a:cxn>
              <a:cxn ang="0">
                <a:pos x="1774" y="741"/>
              </a:cxn>
              <a:cxn ang="0">
                <a:pos x="1369" y="845"/>
              </a:cxn>
              <a:cxn ang="0">
                <a:pos x="781" y="851"/>
              </a:cxn>
              <a:cxn ang="0">
                <a:pos x="447" y="847"/>
              </a:cxn>
              <a:cxn ang="0">
                <a:pos x="168" y="676"/>
              </a:cxn>
              <a:cxn ang="0">
                <a:pos x="31" y="327"/>
              </a:cxn>
            </a:cxnLst>
            <a:rect l="0" t="0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3128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p:oleObj spid="_x0000_s173128" name="Clip" r:id="rId3" imgW="1305000" imgH="1085760" progId="">
              <p:embed/>
            </p:oleObj>
          </a:graphicData>
        </a:graphic>
      </p:graphicFrame>
      <p:graphicFrame>
        <p:nvGraphicFramePr>
          <p:cNvPr id="173129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p:oleObj spid="_x0000_s173129" name="Clip" r:id="rId4" imgW="1305000" imgH="1085760" progId="">
              <p:embed/>
            </p:oleObj>
          </a:graphicData>
        </a:graphic>
      </p:graphicFrame>
      <p:graphicFrame>
        <p:nvGraphicFramePr>
          <p:cNvPr id="173130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p:oleObj spid="_x0000_s173130" name="Clip" r:id="rId5" imgW="1305000" imgH="1085760" progId="">
              <p:embed/>
            </p:oleObj>
          </a:graphicData>
        </a:graphic>
      </p:graphicFrame>
      <p:graphicFrame>
        <p:nvGraphicFramePr>
          <p:cNvPr id="173131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p:oleObj spid="_x0000_s173131" name="Clip" r:id="rId6" imgW="1305000" imgH="1085760" progId="">
              <p:embed/>
            </p:oleObj>
          </a:graphicData>
        </a:graphic>
      </p:graphicFrame>
      <p:sp>
        <p:nvSpPr>
          <p:cNvPr id="173132" name="Line 76"/>
          <p:cNvSpPr>
            <a:spLocks noChangeShapeType="1"/>
          </p:cNvSpPr>
          <p:nvPr/>
        </p:nvSpPr>
        <p:spPr bwMode="auto">
          <a:xfrm flipV="1">
            <a:off x="5172075" y="4592638"/>
            <a:ext cx="15573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33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34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35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36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3137" name="Group 81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173138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39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40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73142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314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3144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45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46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3147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3148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49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50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3151" name="Line 95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52" name="Line 96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53" name="Text Box 97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network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3154" name="Text Box 98"/>
          <p:cNvSpPr txBox="1">
            <a:spLocks noChangeArrowheads="1"/>
          </p:cNvSpPr>
          <p:nvPr/>
        </p:nvSpPr>
        <p:spPr bwMode="auto">
          <a:xfrm>
            <a:off x="6630988" y="4294188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10 Mbps LAN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3155" name="Text Box 99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1.5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access link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3156" name="Text Box 100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cache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1F5-F1C5-4038-BBCC-3BAE9F8A0FD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74082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Caching example (cont)</a:t>
            </a:r>
            <a:endParaRPr lang="en-US" altLang="zh-CN">
              <a:ea typeface="宋体" charset="-122"/>
            </a:endParaRP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79538"/>
            <a:ext cx="41640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>
                <a:solidFill>
                  <a:srgbClr val="FF0000"/>
                </a:solidFill>
                <a:ea typeface="宋体" charset="-122"/>
              </a:rPr>
              <a:t>Possible solution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increase bandwidth of access link to, say, 10 Mbps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u="sng">
                <a:solidFill>
                  <a:srgbClr val="FF0000"/>
                </a:solidFill>
                <a:ea typeface="宋体" charset="-122"/>
              </a:rPr>
              <a:t>Consequences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1800">
                <a:ea typeface="宋体" charset="-122"/>
              </a:rPr>
              <a:t>utilization on LAN = 15%</a:t>
            </a:r>
          </a:p>
          <a:p>
            <a:r>
              <a:rPr lang="en-US" altLang="zh-CN" sz="1800">
                <a:ea typeface="宋体" charset="-122"/>
              </a:rPr>
              <a:t>utilization on access link = 15%</a:t>
            </a:r>
          </a:p>
          <a:p>
            <a:r>
              <a:rPr lang="en-US" altLang="zh-CN" sz="1800">
                <a:ea typeface="宋体" charset="-122"/>
              </a:rPr>
              <a:t>Total delay   = Internet delay + access delay + LAN delay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>
                <a:ea typeface="宋体" charset="-122"/>
              </a:rPr>
              <a:t>  =  2 sec + msecs + msecs</a:t>
            </a:r>
          </a:p>
          <a:p>
            <a:r>
              <a:rPr lang="en-US" altLang="zh-CN" sz="1800">
                <a:ea typeface="宋体" charset="-122"/>
              </a:rPr>
              <a:t>often a costly upgrade</a:t>
            </a:r>
          </a:p>
          <a:p>
            <a:endParaRPr lang="en-US" altLang="zh-CN" sz="2000">
              <a:ea typeface="宋体" charset="-122"/>
            </a:endParaRPr>
          </a:p>
          <a:p>
            <a:endParaRPr lang="en-US" altLang="zh-CN" sz="2000">
              <a:ea typeface="宋体" charset="-122"/>
            </a:endParaRPr>
          </a:p>
        </p:txBody>
      </p:sp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174086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7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8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9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2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3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094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174095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6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7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8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0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1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2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0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174104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5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6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7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8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09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0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1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12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174113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4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5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6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19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0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21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174122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3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4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5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8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29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0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servers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4131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2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3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4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5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36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174137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8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9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40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74141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142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4143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44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45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146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4147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48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49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4150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 Internet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151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/>
            <a:ahLst/>
            <a:cxnLst>
              <a:cxn ang="0">
                <a:pos x="31" y="327"/>
              </a:cxn>
              <a:cxn ang="0">
                <a:pos x="103" y="137"/>
              </a:cxn>
              <a:cxn ang="0">
                <a:pos x="649" y="17"/>
              </a:cxn>
              <a:cxn ang="0">
                <a:pos x="1141" y="35"/>
              </a:cxn>
              <a:cxn ang="0">
                <a:pos x="1763" y="121"/>
              </a:cxn>
              <a:cxn ang="0">
                <a:pos x="1774" y="741"/>
              </a:cxn>
              <a:cxn ang="0">
                <a:pos x="1369" y="845"/>
              </a:cxn>
              <a:cxn ang="0">
                <a:pos x="781" y="851"/>
              </a:cxn>
              <a:cxn ang="0">
                <a:pos x="447" y="847"/>
              </a:cxn>
              <a:cxn ang="0">
                <a:pos x="168" y="676"/>
              </a:cxn>
              <a:cxn ang="0">
                <a:pos x="31" y="327"/>
              </a:cxn>
            </a:cxnLst>
            <a:rect l="0" t="0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52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p:oleObj spid="_x0000_s174152" name="Clip" r:id="rId3" imgW="1305000" imgH="1085760" progId="">
              <p:embed/>
            </p:oleObj>
          </a:graphicData>
        </a:graphic>
      </p:graphicFrame>
      <p:graphicFrame>
        <p:nvGraphicFramePr>
          <p:cNvPr id="174153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p:oleObj spid="_x0000_s174153" name="Clip" r:id="rId4" imgW="1305000" imgH="1085760" progId="">
              <p:embed/>
            </p:oleObj>
          </a:graphicData>
        </a:graphic>
      </p:graphicFrame>
      <p:graphicFrame>
        <p:nvGraphicFramePr>
          <p:cNvPr id="174154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p:oleObj spid="_x0000_s174154" name="Clip" r:id="rId5" imgW="1305000" imgH="1085760" progId="">
              <p:embed/>
            </p:oleObj>
          </a:graphicData>
        </a:graphic>
      </p:graphicFrame>
      <p:graphicFrame>
        <p:nvGraphicFramePr>
          <p:cNvPr id="174155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p:oleObj spid="_x0000_s174155" name="Clip" r:id="rId6" imgW="1305000" imgH="1085760" progId="">
              <p:embed/>
            </p:oleObj>
          </a:graphicData>
        </a:graphic>
      </p:graphicFrame>
      <p:sp>
        <p:nvSpPr>
          <p:cNvPr id="174156" name="Line 76"/>
          <p:cNvSpPr>
            <a:spLocks noChangeShapeType="1"/>
          </p:cNvSpPr>
          <p:nvPr/>
        </p:nvSpPr>
        <p:spPr bwMode="auto">
          <a:xfrm flipV="1">
            <a:off x="5172075" y="4592638"/>
            <a:ext cx="15573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7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8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9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0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61" name="Group 81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174162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3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4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5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74166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167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4168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69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70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171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4172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73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74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4175" name="Line 95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6" name="Line 96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7" name="Text Box 97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network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178" name="Text Box 98"/>
          <p:cNvSpPr txBox="1">
            <a:spLocks noChangeArrowheads="1"/>
          </p:cNvSpPr>
          <p:nvPr/>
        </p:nvSpPr>
        <p:spPr bwMode="auto">
          <a:xfrm>
            <a:off x="6630988" y="4294188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10 Mbps LAN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179" name="Text Box 99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10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access link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180" name="Text Box 100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cache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4139-A83A-4E46-9068-1FE4B51BEF1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5106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Caching example (cont)</a:t>
            </a:r>
            <a:endParaRPr lang="en-US" altLang="zh-CN">
              <a:ea typeface="宋体" charset="-122"/>
            </a:endParaRP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605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Install cache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suppose hit rate is .4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Consequence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40% requests will be satisfied almost immediately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60% requests satisfied by origin server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utilization of access link reduced to 60%, resulting in negligible  delays (say 10 msec)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total avg delay   = Internet delay + access delay + LAN delay   =  .6*(2.01) secs  + .4*milliseconds &lt; 1.4 secs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charset="-122"/>
            </a:endParaRPr>
          </a:p>
        </p:txBody>
      </p:sp>
      <p:grpSp>
        <p:nvGrpSpPr>
          <p:cNvPr id="175109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1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3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4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5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6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118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175119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2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3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4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127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175128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0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1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2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3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5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136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17513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14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175146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7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9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50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51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53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154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servers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175155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56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57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58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59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5160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175161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63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75165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166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167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68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69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5170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171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72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73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5174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 Internet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5175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/>
            <a:ahLst/>
            <a:cxnLst>
              <a:cxn ang="0">
                <a:pos x="31" y="327"/>
              </a:cxn>
              <a:cxn ang="0">
                <a:pos x="103" y="137"/>
              </a:cxn>
              <a:cxn ang="0">
                <a:pos x="649" y="17"/>
              </a:cxn>
              <a:cxn ang="0">
                <a:pos x="1141" y="35"/>
              </a:cxn>
              <a:cxn ang="0">
                <a:pos x="1763" y="121"/>
              </a:cxn>
              <a:cxn ang="0">
                <a:pos x="1774" y="741"/>
              </a:cxn>
              <a:cxn ang="0">
                <a:pos x="1369" y="845"/>
              </a:cxn>
              <a:cxn ang="0">
                <a:pos x="781" y="851"/>
              </a:cxn>
              <a:cxn ang="0">
                <a:pos x="447" y="847"/>
              </a:cxn>
              <a:cxn ang="0">
                <a:pos x="168" y="676"/>
              </a:cxn>
              <a:cxn ang="0">
                <a:pos x="31" y="327"/>
              </a:cxn>
            </a:cxnLst>
            <a:rect l="0" t="0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176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p:oleObj spid="_x0000_s175176" name="Clip" r:id="rId3" imgW="1305000" imgH="1085760" progId="">
              <p:embed/>
            </p:oleObj>
          </a:graphicData>
        </a:graphic>
      </p:graphicFrame>
      <p:graphicFrame>
        <p:nvGraphicFramePr>
          <p:cNvPr id="175177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p:oleObj spid="_x0000_s175177" name="Clip" r:id="rId4" imgW="1305000" imgH="1085760" progId="">
              <p:embed/>
            </p:oleObj>
          </a:graphicData>
        </a:graphic>
      </p:graphicFrame>
      <p:graphicFrame>
        <p:nvGraphicFramePr>
          <p:cNvPr id="175178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p:oleObj spid="_x0000_s175178" name="Clip" r:id="rId5" imgW="1305000" imgH="1085760" progId="">
              <p:embed/>
            </p:oleObj>
          </a:graphicData>
        </a:graphic>
      </p:graphicFrame>
      <p:graphicFrame>
        <p:nvGraphicFramePr>
          <p:cNvPr id="175179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p:oleObj spid="_x0000_s175179" name="Clip" r:id="rId6" imgW="1305000" imgH="1085760" progId="">
              <p:embed/>
            </p:oleObj>
          </a:graphicData>
        </a:graphic>
      </p:graphicFrame>
      <p:sp>
        <p:nvSpPr>
          <p:cNvPr id="175180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81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82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83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84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85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5186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175187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/>
              <a:ahLst/>
              <a:cxnLst>
                <a:cxn ang="0">
                  <a:pos x="16" y="109"/>
                </a:cxn>
                <a:cxn ang="0">
                  <a:pos x="94" y="7"/>
                </a:cxn>
                <a:cxn ang="0">
                  <a:pos x="178" y="67"/>
                </a:cxn>
                <a:cxn ang="0">
                  <a:pos x="196" y="379"/>
                </a:cxn>
                <a:cxn ang="0">
                  <a:pos x="40" y="421"/>
                </a:cxn>
                <a:cxn ang="0">
                  <a:pos x="4" y="313"/>
                </a:cxn>
                <a:cxn ang="0">
                  <a:pos x="16" y="109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188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17518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6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5197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175198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99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0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01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75202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203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204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5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6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5207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208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9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10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5211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2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213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network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5214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10 Mbps LAN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5215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1.5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access link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5216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cache</a:t>
            </a: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FE2C-54FA-4E0F-93D6-E2A4E2F1E17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Chapter 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Application layer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2.3 FTP</a:t>
            </a:r>
            <a:r>
              <a:rPr lang="en-US" altLang="zh-CN" sz="2400">
                <a:ea typeface="宋体" charset="-122"/>
              </a:rPr>
              <a:t> 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F1B-EC92-4F57-AFCC-C6D4322ACDF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FTP: the file transfer protocol</a:t>
            </a:r>
            <a:endParaRPr lang="en-US" altLang="zh-CN">
              <a:ea typeface="宋体" charset="-122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3705225"/>
            <a:ext cx="7458075" cy="2543175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transfer file to/from remote host</a:t>
            </a:r>
          </a:p>
          <a:p>
            <a:r>
              <a:rPr lang="en-US" altLang="zh-CN" sz="2000">
                <a:ea typeface="宋体" charset="-122"/>
              </a:rPr>
              <a:t>client/server model</a:t>
            </a:r>
          </a:p>
          <a:p>
            <a:pPr lvl="1"/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client:</a:t>
            </a:r>
            <a:r>
              <a:rPr lang="en-US" altLang="zh-CN" sz="2000">
                <a:ea typeface="宋体" charset="-122"/>
              </a:rPr>
              <a:t> side that initiates transfer (either to/from remote)</a:t>
            </a:r>
          </a:p>
          <a:p>
            <a:pPr lvl="1"/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server:</a:t>
            </a:r>
            <a:r>
              <a:rPr lang="en-US" altLang="zh-CN" sz="2000">
                <a:ea typeface="宋体" charset="-122"/>
              </a:rPr>
              <a:t> remote host</a:t>
            </a:r>
          </a:p>
          <a:p>
            <a:r>
              <a:rPr lang="en-US" altLang="zh-CN" sz="2000">
                <a:ea typeface="宋体" charset="-122"/>
              </a:rPr>
              <a:t>ftp: RFC 959</a:t>
            </a:r>
          </a:p>
          <a:p>
            <a:r>
              <a:rPr lang="en-US" altLang="zh-CN" sz="2000">
                <a:ea typeface="宋体" charset="-122"/>
              </a:rPr>
              <a:t>ftp server: port 21</a:t>
            </a:r>
          </a:p>
        </p:txBody>
      </p:sp>
      <p:graphicFrame>
        <p:nvGraphicFramePr>
          <p:cNvPr id="212996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12996" name="Clip" r:id="rId3" imgW="0" imgH="0" progId="">
              <p:embed/>
            </p:oleObj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3313113" y="1574800"/>
          <a:ext cx="776287" cy="623888"/>
        </p:xfrm>
        <a:graphic>
          <a:graphicData uri="http://schemas.openxmlformats.org/presentationml/2006/ole">
            <p:oleObj spid="_x0000_s212997" name="Clip" r:id="rId4" imgW="1305000" imgH="1085760" progId="">
              <p:embed/>
            </p:oleObj>
          </a:graphicData>
        </a:graphic>
      </p:graphicFrame>
      <p:grpSp>
        <p:nvGrpSpPr>
          <p:cNvPr id="212998" name="Group 6"/>
          <p:cNvGrpSpPr>
            <a:grpSpLocks/>
          </p:cNvGrpSpPr>
          <p:nvPr/>
        </p:nvGrpSpPr>
        <p:grpSpPr bwMode="auto">
          <a:xfrm>
            <a:off x="6764338" y="1412875"/>
            <a:ext cx="355600" cy="933450"/>
            <a:chOff x="4180" y="783"/>
            <a:chExt cx="150" cy="307"/>
          </a:xfrm>
        </p:grpSpPr>
        <p:sp>
          <p:nvSpPr>
            <p:cNvPr id="212999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0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2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3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4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5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6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3007" name="Line 15"/>
          <p:cNvSpPr>
            <a:spLocks noChangeShapeType="1"/>
          </p:cNvSpPr>
          <p:nvPr/>
        </p:nvSpPr>
        <p:spPr bwMode="auto">
          <a:xfrm>
            <a:off x="4352925" y="2190750"/>
            <a:ext cx="22098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4275138" y="1874838"/>
            <a:ext cx="2409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file transfer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213009" name="Group 17"/>
          <p:cNvGrpSpPr>
            <a:grpSpLocks/>
          </p:cNvGrpSpPr>
          <p:nvPr/>
        </p:nvGrpSpPr>
        <p:grpSpPr bwMode="auto">
          <a:xfrm>
            <a:off x="6511925" y="1866900"/>
            <a:ext cx="800100" cy="828675"/>
            <a:chOff x="3898" y="1386"/>
            <a:chExt cx="504" cy="522"/>
          </a:xfrm>
        </p:grpSpPr>
        <p:sp>
          <p:nvSpPr>
            <p:cNvPr id="213010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11" name="Text Box 19"/>
            <p:cNvSpPr txBox="1">
              <a:spLocks noChangeArrowheads="1"/>
            </p:cNvSpPr>
            <p:nvPr/>
          </p:nvSpPr>
          <p:spPr bwMode="auto">
            <a:xfrm>
              <a:off x="3898" y="1463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server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2582863" y="1857375"/>
            <a:ext cx="1790700" cy="852488"/>
            <a:chOff x="1645" y="1326"/>
            <a:chExt cx="1128" cy="537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15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interface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3016" name="Text Box 24"/>
            <p:cNvSpPr txBox="1">
              <a:spLocks noChangeArrowheads="1"/>
            </p:cNvSpPr>
            <p:nvPr/>
          </p:nvSpPr>
          <p:spPr bwMode="auto">
            <a:xfrm>
              <a:off x="2323" y="1403"/>
              <a:ext cx="4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client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13017" name="Group 25"/>
          <p:cNvGrpSpPr>
            <a:grpSpLocks/>
          </p:cNvGrpSpPr>
          <p:nvPr/>
        </p:nvGrpSpPr>
        <p:grpSpPr bwMode="auto">
          <a:xfrm>
            <a:off x="3219450" y="2695575"/>
            <a:ext cx="1674813" cy="712788"/>
            <a:chOff x="1812" y="1776"/>
            <a:chExt cx="1055" cy="449"/>
          </a:xfrm>
        </p:grpSpPr>
        <p:grpSp>
          <p:nvGrpSpPr>
            <p:cNvPr id="213018" name="Group 26"/>
            <p:cNvGrpSpPr>
              <a:grpSpLocks/>
            </p:cNvGrpSpPr>
            <p:nvPr/>
          </p:nvGrpSpPr>
          <p:grpSpPr bwMode="auto">
            <a:xfrm>
              <a:off x="1903" y="1845"/>
              <a:ext cx="316" cy="313"/>
              <a:chOff x="4939" y="1431"/>
              <a:chExt cx="316" cy="313"/>
            </a:xfrm>
          </p:grpSpPr>
          <p:sp>
            <p:nvSpPr>
              <p:cNvPr id="213019" name="Oval 27"/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0" name="Rectangle 28"/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213021" name="Oval 29"/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2" name="Line 30"/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23" name="Line 31"/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2189" y="1859"/>
              <a:ext cx="67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local 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system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3025" name="Line 33"/>
            <p:cNvSpPr>
              <a:spLocks noChangeShapeType="1"/>
            </p:cNvSpPr>
            <p:nvPr/>
          </p:nvSpPr>
          <p:spPr bwMode="auto">
            <a:xfrm>
              <a:off x="1812" y="1776"/>
              <a:ext cx="204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3026" name="Line 34"/>
          <p:cNvSpPr>
            <a:spLocks noChangeShapeType="1"/>
          </p:cNvSpPr>
          <p:nvPr/>
        </p:nvSpPr>
        <p:spPr bwMode="auto">
          <a:xfrm flipH="1">
            <a:off x="3714750" y="2686050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3027" name="Group 35"/>
          <p:cNvGrpSpPr>
            <a:grpSpLocks/>
          </p:cNvGrpSpPr>
          <p:nvPr/>
        </p:nvGrpSpPr>
        <p:grpSpPr bwMode="auto">
          <a:xfrm>
            <a:off x="6659563" y="2824163"/>
            <a:ext cx="501650" cy="496887"/>
            <a:chOff x="4939" y="1431"/>
            <a:chExt cx="316" cy="313"/>
          </a:xfrm>
        </p:grpSpPr>
        <p:sp>
          <p:nvSpPr>
            <p:cNvPr id="213028" name="Oval 36"/>
            <p:cNvSpPr>
              <a:spLocks noChangeArrowheads="1"/>
            </p:cNvSpPr>
            <p:nvPr/>
          </p:nvSpPr>
          <p:spPr bwMode="auto">
            <a:xfrm>
              <a:off x="4941" y="1663"/>
              <a:ext cx="310" cy="8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29" name="Rectangle 37"/>
            <p:cNvSpPr>
              <a:spLocks noChangeArrowheads="1"/>
            </p:cNvSpPr>
            <p:nvPr/>
          </p:nvSpPr>
          <p:spPr bwMode="auto">
            <a:xfrm>
              <a:off x="4942" y="1490"/>
              <a:ext cx="313" cy="21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213030" name="Oval 38"/>
            <p:cNvSpPr>
              <a:spLocks noChangeArrowheads="1"/>
            </p:cNvSpPr>
            <p:nvPr/>
          </p:nvSpPr>
          <p:spPr bwMode="auto">
            <a:xfrm>
              <a:off x="4939" y="1431"/>
              <a:ext cx="313" cy="9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31" name="Line 39"/>
            <p:cNvSpPr>
              <a:spLocks noChangeShapeType="1"/>
            </p:cNvSpPr>
            <p:nvPr/>
          </p:nvSpPr>
          <p:spPr bwMode="auto">
            <a:xfrm>
              <a:off x="5251" y="1479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32" name="Line 40"/>
            <p:cNvSpPr>
              <a:spLocks noChangeShapeType="1"/>
            </p:cNvSpPr>
            <p:nvPr/>
          </p:nvSpPr>
          <p:spPr bwMode="auto">
            <a:xfrm flipH="1">
              <a:off x="4939" y="1483"/>
              <a:ext cx="1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3033" name="Text Box 41"/>
          <p:cNvSpPr txBox="1">
            <a:spLocks noChangeArrowheads="1"/>
          </p:cNvSpPr>
          <p:nvPr/>
        </p:nvSpPr>
        <p:spPr bwMode="auto">
          <a:xfrm>
            <a:off x="7161213" y="2789238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remote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system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13034" name="Line 42"/>
          <p:cNvSpPr>
            <a:spLocks noChangeShapeType="1"/>
          </p:cNvSpPr>
          <p:nvPr/>
        </p:nvSpPr>
        <p:spPr bwMode="auto">
          <a:xfrm>
            <a:off x="6915150" y="26955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3035" name="Picture 43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0663" y="1909763"/>
            <a:ext cx="561975" cy="693737"/>
          </a:xfrm>
          <a:prstGeom prst="rect">
            <a:avLst/>
          </a:prstGeom>
          <a:noFill/>
        </p:spPr>
      </p:pic>
      <p:sp>
        <p:nvSpPr>
          <p:cNvPr id="213036" name="Text Box 44"/>
          <p:cNvSpPr txBox="1">
            <a:spLocks noChangeArrowheads="1"/>
          </p:cNvSpPr>
          <p:nvPr/>
        </p:nvSpPr>
        <p:spPr bwMode="auto">
          <a:xfrm>
            <a:off x="1379538" y="2617788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at host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13037" name="Line 45"/>
          <p:cNvSpPr>
            <a:spLocks noChangeShapeType="1"/>
          </p:cNvSpPr>
          <p:nvPr/>
        </p:nvSpPr>
        <p:spPr bwMode="auto">
          <a:xfrm>
            <a:off x="2028825" y="2305050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934-E032-4C9E-A9AD-A4E8D6CF3B1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FTP: separate control, data connections</a:t>
            </a:r>
            <a:endParaRPr lang="en-US" altLang="zh-CN">
              <a:ea typeface="宋体" charset="-122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67175" cy="46482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FTP client contacts FTP server at port 21, specifying TCP as transport protocol</a:t>
            </a:r>
          </a:p>
          <a:p>
            <a:r>
              <a:rPr lang="en-US" altLang="zh-CN" sz="2000">
                <a:ea typeface="宋体" charset="-122"/>
              </a:rPr>
              <a:t>Client obtains authorization over control connection</a:t>
            </a:r>
          </a:p>
          <a:p>
            <a:r>
              <a:rPr lang="en-US" altLang="zh-CN" sz="2000">
                <a:ea typeface="宋体" charset="-122"/>
              </a:rPr>
              <a:t>Client browses remote directory by sending commands over control connection.</a:t>
            </a:r>
          </a:p>
          <a:p>
            <a:r>
              <a:rPr lang="en-US" altLang="zh-CN" sz="2000">
                <a:ea typeface="宋体" charset="-122"/>
              </a:rPr>
              <a:t>When server receives a command for a file transfer, the server opens a TCP data connection to client</a:t>
            </a:r>
          </a:p>
          <a:p>
            <a:r>
              <a:rPr lang="en-US" altLang="zh-CN" sz="2000">
                <a:ea typeface="宋体" charset="-122"/>
              </a:rPr>
              <a:t>After transferring one file, server closes connection.</a:t>
            </a:r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4756150" y="1373188"/>
            <a:ext cx="3998913" cy="1882775"/>
            <a:chOff x="3011" y="1511"/>
            <a:chExt cx="2519" cy="1186"/>
          </a:xfrm>
        </p:grpSpPr>
        <p:graphicFrame>
          <p:nvGraphicFramePr>
            <p:cNvPr id="214021" name="Object 5"/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p:oleObj spid="_x0000_s214021" name="Clip" r:id="rId3" imgW="1305000" imgH="1085760" progId="">
                <p:embed/>
              </p:oleObj>
            </a:graphicData>
          </a:graphic>
        </p:graphicFrame>
        <p:grpSp>
          <p:nvGrpSpPr>
            <p:cNvPr id="214022" name="Group 6"/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21402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2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2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2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2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2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2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3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4031" name="Text Box 15"/>
            <p:cNvSpPr txBox="1">
              <a:spLocks noChangeArrowheads="1"/>
            </p:cNvSpPr>
            <p:nvPr/>
          </p:nvSpPr>
          <p:spPr bwMode="auto">
            <a:xfrm>
              <a:off x="3029" y="2249"/>
              <a:ext cx="5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charset="-122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charset="-122"/>
                </a:rPr>
                <a:t>client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4928" y="2255"/>
              <a:ext cx="60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charset="-122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charset="-122"/>
                </a:rPr>
                <a:t>server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4033" name="Line 17"/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4" name="Line 18"/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5" name="Text Box 19"/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TCP control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port 21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4036" name="Text Box 20"/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TCP data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port 20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4703763" y="3436938"/>
            <a:ext cx="406717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Server opens a second TCP data connection to transfer another file.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Control connection: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“out of band”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FTP server maintains “state”: current directory, earlier authentication</a:t>
            </a:r>
            <a:endParaRPr lang="en-US" altLang="zh-CN" sz="2000">
              <a:solidFill>
                <a:srgbClr val="FF0000"/>
              </a:solidFill>
              <a:ea typeface="宋体" charset="-122"/>
            </a:endParaRPr>
          </a:p>
          <a:p>
            <a:pPr marL="342900" indent="-342900">
              <a:buFont typeface="ZapfDingbats" pitchFamily="82" charset="2"/>
              <a:buChar char="r"/>
            </a:pPr>
            <a:endParaRPr lang="en-US" altLang="zh-CN" sz="200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09BC-AF61-435E-9FE1-3F58A96AA6A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FTP commands, responses</a:t>
            </a:r>
            <a:endParaRPr lang="en-US" altLang="zh-CN">
              <a:ea typeface="宋体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Sample commands: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sent as ASCII text over control channel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USER </a:t>
            </a:r>
            <a:r>
              <a:rPr lang="en-US" altLang="zh-CN" sz="2000" b="1" i="1">
                <a:latin typeface="Courier New" pitchFamily="49" charset="0"/>
                <a:ea typeface="宋体" charset="-122"/>
              </a:rPr>
              <a:t>username</a:t>
            </a:r>
            <a:endParaRPr lang="en-US" altLang="zh-CN" sz="2400" i="1">
              <a:ea typeface="宋体" charset="-122"/>
            </a:endParaRP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PASS </a:t>
            </a:r>
            <a:r>
              <a:rPr lang="en-US" altLang="zh-CN" sz="2000" b="1" i="1">
                <a:latin typeface="Courier New" pitchFamily="49" charset="0"/>
                <a:ea typeface="宋体" charset="-122"/>
              </a:rPr>
              <a:t>password</a:t>
            </a:r>
            <a:endParaRPr lang="en-US" altLang="zh-CN" sz="2400" i="1">
              <a:ea typeface="宋体" charset="-122"/>
            </a:endParaRP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LIST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return list of file in current directory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RETR filename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retrieves (gets) file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STOR filename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stores (puts) file onto remote host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Sample return codes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status code and phrase (as in HTTP)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331 Username OK, password required</a:t>
            </a: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125 data connection already open; transfer starting</a:t>
            </a: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425 Can’t open data connection</a:t>
            </a: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452 Error writing file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C76D-9A75-4437-83A5-C29043841F8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Chapter 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Application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2.1 Principles of network applications</a:t>
            </a:r>
          </a:p>
          <a:p>
            <a:r>
              <a:rPr lang="en-US" altLang="zh-CN" sz="2400" dirty="0">
                <a:ea typeface="宋体" charset="-122"/>
              </a:rPr>
              <a:t>2.2 Web and HTTP</a:t>
            </a:r>
          </a:p>
          <a:p>
            <a:r>
              <a:rPr lang="en-US" altLang="zh-CN" sz="2400" dirty="0">
                <a:ea typeface="宋体" charset="-122"/>
              </a:rPr>
              <a:t>2.3 FTP 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SMTP, POP3, IMAP</a:t>
            </a:r>
          </a:p>
          <a:p>
            <a:r>
              <a:rPr lang="en-US" altLang="zh-CN" sz="2400" dirty="0">
                <a:ea typeface="宋体" charset="-122"/>
              </a:rPr>
              <a:t>2.5 DNS</a:t>
            </a: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2689-CE46-4A13-AB98-7B3612BDBC8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Electronic Mail</a:t>
            </a:r>
            <a:endParaRPr lang="en-US" altLang="zh-CN">
              <a:ea typeface="宋体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338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Three major components:</a:t>
            </a:r>
            <a:r>
              <a:rPr lang="en-US" altLang="zh-CN" sz="2400">
                <a:ea typeface="宋体" charset="-122"/>
              </a:rPr>
              <a:t> </a:t>
            </a:r>
          </a:p>
          <a:p>
            <a:r>
              <a:rPr lang="en-US" altLang="zh-CN" sz="2000">
                <a:ea typeface="宋体" charset="-122"/>
              </a:rPr>
              <a:t>user agents </a:t>
            </a:r>
          </a:p>
          <a:p>
            <a:r>
              <a:rPr lang="en-US" altLang="zh-CN" sz="2000">
                <a:ea typeface="宋体" charset="-122"/>
              </a:rPr>
              <a:t>mail servers </a:t>
            </a:r>
          </a:p>
          <a:p>
            <a:pPr>
              <a:spcAft>
                <a:spcPct val="75000"/>
              </a:spcAft>
            </a:pPr>
            <a:r>
              <a:rPr lang="en-US" altLang="zh-CN" sz="2000">
                <a:ea typeface="宋体" charset="-122"/>
              </a:rPr>
              <a:t>simple mail transfer protocol: SMTP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u="sng">
                <a:solidFill>
                  <a:srgbClr val="FF0000"/>
                </a:solidFill>
                <a:ea typeface="宋体" charset="-122"/>
              </a:rPr>
              <a:t>User Agent</a:t>
            </a:r>
          </a:p>
          <a:p>
            <a:r>
              <a:rPr lang="en-US" altLang="zh-CN" sz="2000">
                <a:ea typeface="宋体" charset="-122"/>
              </a:rPr>
              <a:t>a.k.a. “mail reader”</a:t>
            </a:r>
          </a:p>
          <a:p>
            <a:r>
              <a:rPr lang="en-US" altLang="zh-CN" sz="2000">
                <a:ea typeface="宋体" charset="-122"/>
              </a:rPr>
              <a:t>composing, editing, reading mail messages</a:t>
            </a:r>
          </a:p>
          <a:p>
            <a:r>
              <a:rPr lang="en-US" altLang="zh-CN" sz="2000">
                <a:ea typeface="宋体" charset="-122"/>
              </a:rPr>
              <a:t>e.g., Eudora, Outlook, elm, Netscape Messenger</a:t>
            </a:r>
          </a:p>
          <a:p>
            <a:r>
              <a:rPr lang="en-US" altLang="zh-CN" sz="2000">
                <a:ea typeface="宋体" charset="-122"/>
              </a:rPr>
              <a:t>outgoing, incoming messages stored on server</a:t>
            </a:r>
          </a:p>
        </p:txBody>
      </p:sp>
      <p:sp>
        <p:nvSpPr>
          <p:cNvPr id="58648" name="Rectangle 280"/>
          <p:cNvSpPr>
            <a:spLocks noChangeArrowheads="1"/>
          </p:cNvSpPr>
          <p:nvPr/>
        </p:nvSpPr>
        <p:spPr bwMode="auto">
          <a:xfrm>
            <a:off x="6877050" y="600075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647" name="Group 279"/>
          <p:cNvGrpSpPr>
            <a:grpSpLocks/>
          </p:cNvGrpSpPr>
          <p:nvPr/>
        </p:nvGrpSpPr>
        <p:grpSpPr bwMode="auto">
          <a:xfrm>
            <a:off x="6953250" y="569913"/>
            <a:ext cx="1736725" cy="955675"/>
            <a:chOff x="4458" y="3335"/>
            <a:chExt cx="1094" cy="602"/>
          </a:xfrm>
        </p:grpSpPr>
        <p:sp>
          <p:nvSpPr>
            <p:cNvPr id="58631" name="Text Box 263"/>
            <p:cNvSpPr txBox="1">
              <a:spLocks noChangeArrowheads="1"/>
            </p:cNvSpPr>
            <p:nvPr/>
          </p:nvSpPr>
          <p:spPr bwMode="auto">
            <a:xfrm>
              <a:off x="4666" y="3725"/>
              <a:ext cx="8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user mailbox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58646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58632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3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4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5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6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7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8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9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640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45" name="Text Box 277"/>
            <p:cNvSpPr txBox="1">
              <a:spLocks noChangeArrowheads="1"/>
            </p:cNvSpPr>
            <p:nvPr/>
          </p:nvSpPr>
          <p:spPr bwMode="auto">
            <a:xfrm>
              <a:off x="4560" y="3335"/>
              <a:ext cx="9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message queue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8785" name="Line 417"/>
          <p:cNvSpPr>
            <a:spLocks noChangeShapeType="1"/>
          </p:cNvSpPr>
          <p:nvPr/>
        </p:nvSpPr>
        <p:spPr bwMode="auto">
          <a:xfrm>
            <a:off x="5724525" y="25527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786" name="Group 418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58787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88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89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90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91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92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93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94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795" name="Group 427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58796" name="Rectangle 428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97" name="Text Box 429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server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798" name="Rectangle 430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99" name="Line 431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0" name="Line 432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1" name="Line 433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2" name="Line 434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3" name="Line 435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4" name="Line 436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5" name="Line 437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6" name="Rectangle 438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7" name="Rectangle 439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8" name="Rectangle 440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09" name="Rectangle 441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10" name="Rectangle 442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811" name="Group 443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58812" name="Object 44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8812" name="Clip" r:id="rId3" imgW="1305000" imgH="1085760" progId="">
                <p:embed/>
              </p:oleObj>
            </a:graphicData>
          </a:graphic>
        </p:graphicFrame>
        <p:grpSp>
          <p:nvGrpSpPr>
            <p:cNvPr id="58813" name="Group 44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8814" name="Rectangle 44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15" name="Text Box 44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8816" name="Group 448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58817" name="Object 449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8817" name="Clip" r:id="rId4" imgW="1305000" imgH="1085760" progId="">
                <p:embed/>
              </p:oleObj>
            </a:graphicData>
          </a:graphic>
        </p:graphicFrame>
        <p:grpSp>
          <p:nvGrpSpPr>
            <p:cNvPr id="58818" name="Group 450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8819" name="Rectangle 451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20" name="Text Box 452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8821" name="Group 453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58822" name="Object 45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8822" name="Clip" r:id="rId5" imgW="1305000" imgH="1085760" progId="">
                <p:embed/>
              </p:oleObj>
            </a:graphicData>
          </a:graphic>
        </p:graphicFrame>
        <p:grpSp>
          <p:nvGrpSpPr>
            <p:cNvPr id="58823" name="Group 45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8824" name="Rectangle 45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25" name="Text Box 45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8826" name="Group 458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58827" name="Group 45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8828" name="AutoShape 46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29" name="Rectangle 46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30" name="Rectangle 46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31" name="AutoShape 46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32" name="Line 46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33" name="Line 46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34" name="Rectangle 46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35" name="Rectangle 46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836" name="Group 46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58837" name="Rectangle 46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38" name="Text Box 47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server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8839" name="Rectangle 47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0" name="Line 47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1" name="Line 47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2" name="Line 47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3" name="Line 47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4" name="Line 47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5" name="Line 47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6" name="Line 47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7" name="Rectangle 47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8" name="Rectangle 48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49" name="Rectangle 48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50" name="Rectangle 48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51" name="Rectangle 48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852" name="Group 484"/>
          <p:cNvGrpSpPr>
            <a:grpSpLocks/>
          </p:cNvGrpSpPr>
          <p:nvPr/>
        </p:nvGrpSpPr>
        <p:grpSpPr bwMode="auto">
          <a:xfrm>
            <a:off x="5827713" y="4994275"/>
            <a:ext cx="709612" cy="703263"/>
            <a:chOff x="4337" y="290"/>
            <a:chExt cx="447" cy="443"/>
          </a:xfrm>
        </p:grpSpPr>
        <p:graphicFrame>
          <p:nvGraphicFramePr>
            <p:cNvPr id="58853" name="Object 48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8853" name="Clip" r:id="rId6" imgW="1305000" imgH="1085760" progId="">
                <p:embed/>
              </p:oleObj>
            </a:graphicData>
          </a:graphic>
        </p:graphicFrame>
        <p:grpSp>
          <p:nvGrpSpPr>
            <p:cNvPr id="58854" name="Group 48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8855" name="Rectangle 48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56" name="Text Box 48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8857" name="Group 489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58858" name="Object 49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8858" name="Clip" r:id="rId7" imgW="1305000" imgH="1085760" progId="">
                <p:embed/>
              </p:oleObj>
            </a:graphicData>
          </a:graphic>
        </p:graphicFrame>
        <p:grpSp>
          <p:nvGrpSpPr>
            <p:cNvPr id="58859" name="Group 49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8860" name="Rectangle 49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61" name="Text Box 49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8862" name="Group 494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58863" name="Group 495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8864" name="AutoShape 49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65" name="Rectangle 49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66" name="Rectangle 49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67" name="AutoShape 49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68" name="Line 50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69" name="Line 50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70" name="Rectangle 50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71" name="Rectangle 50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872" name="Group 504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58873" name="Rectangle 505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74" name="Text Box 506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server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8875" name="Rectangle 507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76" name="Line 508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77" name="Line 509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78" name="Line 510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79" name="Line 511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0" name="Line 512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1" name="Line 513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2" name="Line 514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3" name="Rectangle 515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4" name="Rectangle 516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5" name="Rectangle 517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6" name="Rectangle 518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87" name="Rectangle 519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888" name="Group 520"/>
          <p:cNvGrpSpPr>
            <a:grpSpLocks/>
          </p:cNvGrpSpPr>
          <p:nvPr/>
        </p:nvGrpSpPr>
        <p:grpSpPr bwMode="auto">
          <a:xfrm>
            <a:off x="5618163" y="1374775"/>
            <a:ext cx="709612" cy="703263"/>
            <a:chOff x="4337" y="290"/>
            <a:chExt cx="447" cy="443"/>
          </a:xfrm>
        </p:grpSpPr>
        <p:graphicFrame>
          <p:nvGraphicFramePr>
            <p:cNvPr id="58889" name="Object 52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8889" name="Clip" r:id="rId8" imgW="1305000" imgH="1085760" progId="">
                <p:embed/>
              </p:oleObj>
            </a:graphicData>
          </a:graphic>
        </p:graphicFrame>
        <p:grpSp>
          <p:nvGrpSpPr>
            <p:cNvPr id="58890" name="Group 52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8891" name="Rectangle 52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92" name="Text Box 52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58893" name="Line 525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94" name="Line 526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895" name="Group 527"/>
          <p:cNvGrpSpPr>
            <a:grpSpLocks/>
          </p:cNvGrpSpPr>
          <p:nvPr/>
        </p:nvGrpSpPr>
        <p:grpSpPr bwMode="auto">
          <a:xfrm>
            <a:off x="5821363" y="3970338"/>
            <a:ext cx="1031875" cy="457200"/>
            <a:chOff x="3745" y="2537"/>
            <a:chExt cx="650" cy="288"/>
          </a:xfrm>
        </p:grpSpPr>
        <p:sp>
          <p:nvSpPr>
            <p:cNvPr id="58896" name="Rectangle 528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897" name="Text Box 529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SMTP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8898" name="Group 530"/>
          <p:cNvGrpSpPr>
            <a:grpSpLocks/>
          </p:cNvGrpSpPr>
          <p:nvPr/>
        </p:nvGrpSpPr>
        <p:grpSpPr bwMode="auto">
          <a:xfrm>
            <a:off x="5783263" y="2713038"/>
            <a:ext cx="1031875" cy="457200"/>
            <a:chOff x="3745" y="2537"/>
            <a:chExt cx="650" cy="288"/>
          </a:xfrm>
        </p:grpSpPr>
        <p:sp>
          <p:nvSpPr>
            <p:cNvPr id="58899" name="Rectangle 531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00" name="Text Box 532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SMTP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8901" name="Group 533"/>
          <p:cNvGrpSpPr>
            <a:grpSpLocks/>
          </p:cNvGrpSpPr>
          <p:nvPr/>
        </p:nvGrpSpPr>
        <p:grpSpPr bwMode="auto">
          <a:xfrm>
            <a:off x="4459288" y="3427413"/>
            <a:ext cx="1031875" cy="457200"/>
            <a:chOff x="3745" y="2537"/>
            <a:chExt cx="650" cy="288"/>
          </a:xfrm>
        </p:grpSpPr>
        <p:sp>
          <p:nvSpPr>
            <p:cNvPr id="58902" name="Rectangle 534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03" name="Text Box 535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SMTP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BCA-F674-465C-87A5-81653D9AE97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286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Electronic Mail: mail servers</a:t>
            </a:r>
            <a:endParaRPr lang="en-US" altLang="zh-CN">
              <a:ea typeface="宋体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338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Mail Servers</a:t>
            </a:r>
            <a:r>
              <a:rPr lang="en-US" altLang="zh-CN" sz="2400">
                <a:ea typeface="宋体" charset="-122"/>
              </a:rPr>
              <a:t> 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mailbox</a:t>
            </a:r>
            <a:r>
              <a:rPr lang="en-US" altLang="zh-CN" sz="2000">
                <a:ea typeface="宋体" charset="-122"/>
              </a:rPr>
              <a:t> contains incoming messages for user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message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queue</a:t>
            </a:r>
            <a:r>
              <a:rPr lang="en-US" altLang="zh-CN" sz="2000">
                <a:ea typeface="宋体" charset="-122"/>
              </a:rPr>
              <a:t> of outgoing (to be sent) mail messages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SMTP protocol</a:t>
            </a:r>
            <a:r>
              <a:rPr lang="en-US" altLang="zh-CN" sz="2000">
                <a:ea typeface="宋体" charset="-122"/>
              </a:rPr>
              <a:t> between mail servers to send email messages</a:t>
            </a:r>
          </a:p>
          <a:p>
            <a:pPr lvl="1"/>
            <a:r>
              <a:rPr lang="en-US" altLang="zh-CN" sz="2000">
                <a:ea typeface="宋体" charset="-122"/>
              </a:rPr>
              <a:t>client: sending mail server</a:t>
            </a:r>
          </a:p>
          <a:p>
            <a:pPr lvl="1"/>
            <a:r>
              <a:rPr lang="en-US" altLang="zh-CN" sz="2000">
                <a:ea typeface="宋体" charset="-122"/>
              </a:rPr>
              <a:t>“server”: receiving mail server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6038850" y="26289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402" name="Group 10"/>
          <p:cNvGrpSpPr>
            <a:grpSpLocks/>
          </p:cNvGrpSpPr>
          <p:nvPr/>
        </p:nvGrpSpPr>
        <p:grpSpPr bwMode="auto">
          <a:xfrm>
            <a:off x="7431088" y="2555875"/>
            <a:ext cx="355600" cy="933450"/>
            <a:chOff x="4180" y="783"/>
            <a:chExt cx="150" cy="307"/>
          </a:xfrm>
        </p:grpSpPr>
        <p:sp>
          <p:nvSpPr>
            <p:cNvPr id="59403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6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7188200" y="3008313"/>
            <a:ext cx="822325" cy="1049337"/>
            <a:chOff x="4288" y="2627"/>
            <a:chExt cx="518" cy="661"/>
          </a:xfrm>
        </p:grpSpPr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server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427" name="Group 35"/>
          <p:cNvGrpSpPr>
            <a:grpSpLocks/>
          </p:cNvGrpSpPr>
          <p:nvPr/>
        </p:nvGrpSpPr>
        <p:grpSpPr bwMode="auto">
          <a:xfrm>
            <a:off x="7913688" y="2146300"/>
            <a:ext cx="709612" cy="703263"/>
            <a:chOff x="4337" y="290"/>
            <a:chExt cx="447" cy="443"/>
          </a:xfrm>
        </p:grpSpPr>
        <p:graphicFrame>
          <p:nvGraphicFramePr>
            <p:cNvPr id="59428" name="Object 3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9428" name="Clip" r:id="rId3" imgW="1305000" imgH="1085760" progId="">
                <p:embed/>
              </p:oleObj>
            </a:graphicData>
          </a:graphic>
        </p:graphicFrame>
        <p:grpSp>
          <p:nvGrpSpPr>
            <p:cNvPr id="59429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9430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1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9432" name="Group 40"/>
          <p:cNvGrpSpPr>
            <a:grpSpLocks/>
          </p:cNvGrpSpPr>
          <p:nvPr/>
        </p:nvGrpSpPr>
        <p:grpSpPr bwMode="auto">
          <a:xfrm>
            <a:off x="8142288" y="3155950"/>
            <a:ext cx="709612" cy="703263"/>
            <a:chOff x="4337" y="290"/>
            <a:chExt cx="447" cy="443"/>
          </a:xfrm>
        </p:grpSpPr>
        <p:graphicFrame>
          <p:nvGraphicFramePr>
            <p:cNvPr id="59433" name="Object 4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9433" name="Clip" r:id="rId4" imgW="1305000" imgH="1085760" progId="">
                <p:embed/>
              </p:oleObj>
            </a:graphicData>
          </a:graphic>
        </p:graphicFrame>
        <p:grpSp>
          <p:nvGrpSpPr>
            <p:cNvPr id="59434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9435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6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9437" name="Group 45"/>
          <p:cNvGrpSpPr>
            <a:grpSpLocks/>
          </p:cNvGrpSpPr>
          <p:nvPr/>
        </p:nvGrpSpPr>
        <p:grpSpPr bwMode="auto">
          <a:xfrm>
            <a:off x="7913688" y="4203700"/>
            <a:ext cx="709612" cy="703263"/>
            <a:chOff x="4337" y="290"/>
            <a:chExt cx="447" cy="443"/>
          </a:xfrm>
        </p:grpSpPr>
        <p:graphicFrame>
          <p:nvGraphicFramePr>
            <p:cNvPr id="59438" name="Object 4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9438" name="Clip" r:id="rId5" imgW="1305000" imgH="1085760" progId="">
                <p:embed/>
              </p:oleObj>
            </a:graphicData>
          </a:graphic>
        </p:graphicFrame>
        <p:grpSp>
          <p:nvGrpSpPr>
            <p:cNvPr id="59439" name="Group 4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9440" name="Rectangle 4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1" name="Text Box 4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5187950" y="3965575"/>
            <a:ext cx="822325" cy="1501775"/>
            <a:chOff x="3484" y="2522"/>
            <a:chExt cx="518" cy="946"/>
          </a:xfrm>
        </p:grpSpPr>
        <p:grpSp>
          <p:nvGrpSpPr>
            <p:cNvPr id="59443" name="Group 5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9444" name="AutoShape 5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5" name="Rectangle 5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6" name="Rectangle 5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7" name="AutoShape 5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8" name="Line 5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9" name="Line 5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0" name="Rectangle 5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1" name="Rectangle 5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52" name="Group 6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59453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4" name="Text Box 6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server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9455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6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7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8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9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0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1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2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3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4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5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6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7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468" name="Group 76"/>
          <p:cNvGrpSpPr>
            <a:grpSpLocks/>
          </p:cNvGrpSpPr>
          <p:nvPr/>
        </p:nvGrpSpPr>
        <p:grpSpPr bwMode="auto">
          <a:xfrm>
            <a:off x="6142038" y="5070475"/>
            <a:ext cx="709612" cy="703263"/>
            <a:chOff x="4337" y="290"/>
            <a:chExt cx="447" cy="443"/>
          </a:xfrm>
        </p:grpSpPr>
        <p:graphicFrame>
          <p:nvGraphicFramePr>
            <p:cNvPr id="59469" name="Object 7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9469" name="Clip" r:id="rId6" imgW="1305000" imgH="1085760" progId="">
                <p:embed/>
              </p:oleObj>
            </a:graphicData>
          </a:graphic>
        </p:graphicFrame>
        <p:grpSp>
          <p:nvGrpSpPr>
            <p:cNvPr id="59470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9471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72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9473" name="Group 81"/>
          <p:cNvGrpSpPr>
            <a:grpSpLocks/>
          </p:cNvGrpSpPr>
          <p:nvPr/>
        </p:nvGrpSpPr>
        <p:grpSpPr bwMode="auto">
          <a:xfrm>
            <a:off x="5303838" y="5575300"/>
            <a:ext cx="709612" cy="703263"/>
            <a:chOff x="4337" y="290"/>
            <a:chExt cx="447" cy="443"/>
          </a:xfrm>
        </p:grpSpPr>
        <p:graphicFrame>
          <p:nvGraphicFramePr>
            <p:cNvPr id="59474" name="Object 8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9474" name="Clip" r:id="rId7" imgW="1305000" imgH="1085760" progId="">
                <p:embed/>
              </p:oleObj>
            </a:graphicData>
          </a:graphic>
        </p:graphicFrame>
        <p:grpSp>
          <p:nvGrpSpPr>
            <p:cNvPr id="59475" name="Group 8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9476" name="Rectangle 8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77" name="Text Box 8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59478" name="Group 86"/>
          <p:cNvGrpSpPr>
            <a:grpSpLocks/>
          </p:cNvGrpSpPr>
          <p:nvPr/>
        </p:nvGrpSpPr>
        <p:grpSpPr bwMode="auto">
          <a:xfrm>
            <a:off x="5187950" y="1708150"/>
            <a:ext cx="822325" cy="1501775"/>
            <a:chOff x="3484" y="2522"/>
            <a:chExt cx="518" cy="946"/>
          </a:xfrm>
        </p:grpSpPr>
        <p:grpSp>
          <p:nvGrpSpPr>
            <p:cNvPr id="59479" name="Group 87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59480" name="AutoShape 8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81" name="Rectangle 8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82" name="Rectangle 9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83" name="AutoShape 9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84" name="Line 9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85" name="Line 9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86" name="Rectangle 9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87" name="Rectangle 9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88" name="Group 96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59489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0" name="Text Box 98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server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9491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2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3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4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5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6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7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8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99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00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01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02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03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504" name="Group 112"/>
          <p:cNvGrpSpPr>
            <a:grpSpLocks/>
          </p:cNvGrpSpPr>
          <p:nvPr/>
        </p:nvGrpSpPr>
        <p:grpSpPr bwMode="auto">
          <a:xfrm>
            <a:off x="5932488" y="1450975"/>
            <a:ext cx="709612" cy="703263"/>
            <a:chOff x="4337" y="290"/>
            <a:chExt cx="447" cy="443"/>
          </a:xfrm>
        </p:grpSpPr>
        <p:graphicFrame>
          <p:nvGraphicFramePr>
            <p:cNvPr id="59505" name="Object 11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59505" name="Clip" r:id="rId8" imgW="1305000" imgH="1085760" progId="">
                <p:embed/>
              </p:oleObj>
            </a:graphicData>
          </a:graphic>
        </p:graphicFrame>
        <p:grpSp>
          <p:nvGrpSpPr>
            <p:cNvPr id="59506" name="Group 11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59507" name="Rectangle 11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08" name="Text Box 11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59509" name="Line 117"/>
          <p:cNvSpPr>
            <a:spLocks noChangeShapeType="1"/>
          </p:cNvSpPr>
          <p:nvPr/>
        </p:nvSpPr>
        <p:spPr bwMode="auto">
          <a:xfrm flipV="1">
            <a:off x="6038850" y="37528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10" name="Line 118"/>
          <p:cNvSpPr>
            <a:spLocks noChangeShapeType="1"/>
          </p:cNvSpPr>
          <p:nvPr/>
        </p:nvSpPr>
        <p:spPr bwMode="auto">
          <a:xfrm flipH="1" flipV="1">
            <a:off x="5295900" y="32289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511" name="Group 119"/>
          <p:cNvGrpSpPr>
            <a:grpSpLocks/>
          </p:cNvGrpSpPr>
          <p:nvPr/>
        </p:nvGrpSpPr>
        <p:grpSpPr bwMode="auto">
          <a:xfrm>
            <a:off x="6135688" y="4046538"/>
            <a:ext cx="1031875" cy="457200"/>
            <a:chOff x="3745" y="2537"/>
            <a:chExt cx="650" cy="288"/>
          </a:xfrm>
        </p:grpSpPr>
        <p:sp>
          <p:nvSpPr>
            <p:cNvPr id="59512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3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SMTP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9514" name="Group 122"/>
          <p:cNvGrpSpPr>
            <a:grpSpLocks/>
          </p:cNvGrpSpPr>
          <p:nvPr/>
        </p:nvGrpSpPr>
        <p:grpSpPr bwMode="auto">
          <a:xfrm>
            <a:off x="6097588" y="2789238"/>
            <a:ext cx="1031875" cy="457200"/>
            <a:chOff x="3745" y="2537"/>
            <a:chExt cx="650" cy="288"/>
          </a:xfrm>
        </p:grpSpPr>
        <p:sp>
          <p:nvSpPr>
            <p:cNvPr id="59515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6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SMTP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9517" name="Group 125"/>
          <p:cNvGrpSpPr>
            <a:grpSpLocks/>
          </p:cNvGrpSpPr>
          <p:nvPr/>
        </p:nvGrpSpPr>
        <p:grpSpPr bwMode="auto">
          <a:xfrm>
            <a:off x="4773613" y="3503613"/>
            <a:ext cx="1031875" cy="457200"/>
            <a:chOff x="3745" y="2537"/>
            <a:chExt cx="650" cy="288"/>
          </a:xfrm>
        </p:grpSpPr>
        <p:sp>
          <p:nvSpPr>
            <p:cNvPr id="59518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9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SMTP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20E-5477-4D23-8FB0-3C59A15E0C8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2.1 Principles of network applications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2.3 FTP 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CFBD-1F58-4BB3-8566-9CFFBC5DF92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Electronic Mail: SMTP </a:t>
            </a:r>
            <a:r>
              <a:rPr lang="en-US" altLang="zh-CN" sz="3200">
                <a:ea typeface="宋体" charset="-122"/>
              </a:rPr>
              <a:t>[RFC 2821]</a:t>
            </a:r>
            <a:endParaRPr lang="en-US" altLang="zh-CN">
              <a:ea typeface="宋体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324725" cy="46482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uses TCP to reliably transfer email message from client to server, port 25</a:t>
            </a:r>
          </a:p>
          <a:p>
            <a:r>
              <a:rPr lang="en-US" altLang="zh-CN" sz="2000">
                <a:ea typeface="宋体" charset="-122"/>
              </a:rPr>
              <a:t>direct transfer: sending server to receiving server</a:t>
            </a:r>
          </a:p>
          <a:p>
            <a:r>
              <a:rPr lang="en-US" altLang="zh-CN" sz="2000">
                <a:ea typeface="宋体" charset="-122"/>
              </a:rPr>
              <a:t>three phases of transfer</a:t>
            </a:r>
          </a:p>
          <a:p>
            <a:pPr lvl="1"/>
            <a:r>
              <a:rPr lang="en-US" altLang="zh-CN" sz="2000">
                <a:ea typeface="宋体" charset="-122"/>
              </a:rPr>
              <a:t>handshaking (greeting)</a:t>
            </a:r>
          </a:p>
          <a:p>
            <a:pPr lvl="1"/>
            <a:r>
              <a:rPr lang="en-US" altLang="zh-CN" sz="2000">
                <a:ea typeface="宋体" charset="-122"/>
              </a:rPr>
              <a:t>transfer of messages</a:t>
            </a:r>
          </a:p>
          <a:p>
            <a:pPr lvl="1"/>
            <a:r>
              <a:rPr lang="en-US" altLang="zh-CN" sz="2000">
                <a:ea typeface="宋体" charset="-122"/>
              </a:rPr>
              <a:t>closure</a:t>
            </a:r>
          </a:p>
          <a:p>
            <a:r>
              <a:rPr lang="en-US" altLang="zh-CN" sz="2000">
                <a:ea typeface="宋体" charset="-122"/>
              </a:rPr>
              <a:t>command/response interaction</a:t>
            </a:r>
            <a:endParaRPr lang="en-US" altLang="zh-CN" sz="2000">
              <a:solidFill>
                <a:schemeClr val="accent2"/>
              </a:solidFill>
              <a:ea typeface="宋体" charset="-122"/>
            </a:endParaRPr>
          </a:p>
          <a:p>
            <a:pPr lvl="1"/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commands:</a:t>
            </a:r>
            <a:r>
              <a:rPr lang="en-US" altLang="zh-CN" sz="2000">
                <a:ea typeface="宋体" charset="-122"/>
              </a:rPr>
              <a:t> ASCII text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response:</a:t>
            </a:r>
            <a:r>
              <a:rPr lang="en-US" altLang="zh-CN" sz="2000">
                <a:ea typeface="宋体" charset="-122"/>
              </a:rPr>
              <a:t> status code and phrase</a:t>
            </a:r>
          </a:p>
          <a:p>
            <a:r>
              <a:rPr lang="en-US" altLang="zh-CN" sz="2400">
                <a:ea typeface="宋体" charset="-122"/>
              </a:rPr>
              <a:t>messages must be in 7-bit ASCII</a:t>
            </a:r>
          </a:p>
          <a:p>
            <a:pPr lvl="1"/>
            <a:endParaRPr lang="en-US" altLang="zh-CN" sz="2000">
              <a:ea typeface="宋体" charset="-122"/>
            </a:endParaRPr>
          </a:p>
          <a:p>
            <a:pPr lvl="1"/>
            <a:endParaRPr lang="en-US" altLang="zh-CN" sz="2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C368-4FB7-4928-9D0A-C028A5D07BC3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823595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Scenario: Alice sends message to Bob</a:t>
            </a:r>
            <a:endParaRPr lang="en-US" altLang="zh-CN">
              <a:ea typeface="宋体" charset="-12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0463"/>
            <a:ext cx="3810000" cy="32194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1) Alice uses UA to compose message and “to” 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bob@someschool.edu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2) Alice’s UA sends message to her mail server; message placed in message queue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3) Client side of SMTP opens TCP connection with Bob’s mail server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135063"/>
            <a:ext cx="3810000" cy="326866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4) SMTP client sends Alice’s message over the TCP connection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5) Bob’s mail server places the message in Bob’s mailbox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6) Bob invokes his user agent to read message</a:t>
            </a:r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</p:txBody>
      </p:sp>
      <p:grpSp>
        <p:nvGrpSpPr>
          <p:cNvPr id="126981" name="Group 5"/>
          <p:cNvGrpSpPr>
            <a:grpSpLocks/>
          </p:cNvGrpSpPr>
          <p:nvPr/>
        </p:nvGrpSpPr>
        <p:grpSpPr bwMode="auto">
          <a:xfrm>
            <a:off x="1270000" y="5062538"/>
            <a:ext cx="709613" cy="703262"/>
            <a:chOff x="4337" y="290"/>
            <a:chExt cx="447" cy="443"/>
          </a:xfrm>
        </p:grpSpPr>
        <p:graphicFrame>
          <p:nvGraphicFramePr>
            <p:cNvPr id="126982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126982" name="Clip" r:id="rId3" imgW="1305000" imgH="1085760" progId="">
                <p:embed/>
              </p:oleObj>
            </a:graphicData>
          </a:graphic>
        </p:graphicFrame>
        <p:grpSp>
          <p:nvGrpSpPr>
            <p:cNvPr id="126983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26984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85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2795588" y="4503738"/>
            <a:ext cx="822325" cy="1501775"/>
            <a:chOff x="3484" y="2522"/>
            <a:chExt cx="518" cy="946"/>
          </a:xfrm>
        </p:grpSpPr>
        <p:grpSp>
          <p:nvGrpSpPr>
            <p:cNvPr id="126987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26988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89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0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1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2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3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4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5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996" name="Group 2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26997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8" name="Text Box 2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server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6999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0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1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2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3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4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5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6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7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8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9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10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11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27012" name="Picture 36" descr="Ali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</p:spPr>
      </p:pic>
      <p:pic>
        <p:nvPicPr>
          <p:cNvPr id="127013" name="Picture 37" descr="Bo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</p:spPr>
      </p:pic>
      <p:grpSp>
        <p:nvGrpSpPr>
          <p:cNvPr id="127014" name="Group 38"/>
          <p:cNvGrpSpPr>
            <a:grpSpLocks/>
          </p:cNvGrpSpPr>
          <p:nvPr/>
        </p:nvGrpSpPr>
        <p:grpSpPr bwMode="auto">
          <a:xfrm>
            <a:off x="4986338" y="4449763"/>
            <a:ext cx="822325" cy="1501775"/>
            <a:chOff x="3484" y="2522"/>
            <a:chExt cx="518" cy="946"/>
          </a:xfrm>
        </p:grpSpPr>
        <p:grpSp>
          <p:nvGrpSpPr>
            <p:cNvPr id="127015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27016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17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18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19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20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21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22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23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24" name="Group 4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27025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26" name="Text Box 5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server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7027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28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29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0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1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2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3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4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5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6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7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8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9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6819900" y="4946650"/>
            <a:ext cx="709613" cy="703263"/>
            <a:chOff x="4337" y="290"/>
            <a:chExt cx="447" cy="443"/>
          </a:xfrm>
        </p:grpSpPr>
        <p:graphicFrame>
          <p:nvGraphicFramePr>
            <p:cNvPr id="127041" name="Object 6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127041" name="Clip" r:id="rId6" imgW="1305000" imgH="1085760" progId="">
                <p:embed/>
              </p:oleObj>
            </a:graphicData>
          </a:graphic>
        </p:graphicFrame>
        <p:grpSp>
          <p:nvGrpSpPr>
            <p:cNvPr id="127042" name="Group 6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27043" name="Rectangle 6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44" name="Text Box 6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127045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46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47" name="Line 71"/>
          <p:cNvSpPr>
            <a:spLocks noChangeShapeType="1"/>
          </p:cNvSpPr>
          <p:nvPr/>
        </p:nvSpPr>
        <p:spPr bwMode="auto">
          <a:xfrm flipV="1">
            <a:off x="5811838" y="5408613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48" name="Oval 72"/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127050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127051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127052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127053" name="Oval 77"/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127054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>
                <a:ea typeface="宋体" charset="-122"/>
              </a:rPr>
              <a:t>6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2237-F6D5-41C4-B005-6C5BA86FCEC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Sample SMTP interaction</a:t>
            </a:r>
            <a:endParaRPr lang="en-US" altLang="zh-CN">
              <a:ea typeface="宋体" charset="-122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273175"/>
            <a:ext cx="88709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Do you like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How about pickles?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    S: 221 hamburger.edu closing connection</a:t>
            </a:r>
            <a:endParaRPr lang="en-US" altLang="zh-CN" sz="200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FF82-1B04-41F1-ACBE-1D0D09D9CBDE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414338"/>
            <a:ext cx="7772400" cy="884237"/>
          </a:xfrm>
        </p:spPr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Try SMTP interaction for yourself:</a:t>
            </a:r>
            <a:endParaRPr lang="en-US" altLang="zh-CN">
              <a:ea typeface="宋体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>
                <a:latin typeface="Courier New" pitchFamily="49" charset="0"/>
                <a:ea typeface="宋体" charset="-122"/>
              </a:rPr>
              <a:t>telnet servername 25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see 220 reply from server</a:t>
            </a:r>
          </a:p>
          <a:p>
            <a:r>
              <a:rPr lang="en-US" altLang="zh-CN" sz="2400">
                <a:ea typeface="宋体" charset="-122"/>
              </a:rPr>
              <a:t>enter HELO, MAIL FROM, RCPT TO, DATA, QUIT commands</a:t>
            </a:r>
            <a:r>
              <a:rPr lang="en-US" altLang="zh-CN">
                <a:ea typeface="宋体" charset="-122"/>
              </a:rPr>
              <a:t> 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above lets you send email without using email client (reader)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EF1-DEBA-4E25-8406-4A49F4A0385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SMTP: final words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000">
                <a:ea typeface="宋体" charset="-122"/>
              </a:rPr>
              <a:t>SMTP uses persistent connections</a:t>
            </a:r>
          </a:p>
          <a:p>
            <a:r>
              <a:rPr lang="en-US" altLang="zh-CN" sz="2000">
                <a:ea typeface="宋体" charset="-122"/>
              </a:rPr>
              <a:t>SMTP requires message (header &amp; body) to be in 7-bit ASCII</a:t>
            </a:r>
          </a:p>
          <a:p>
            <a:r>
              <a:rPr lang="en-US" altLang="zh-CN" sz="2000">
                <a:ea typeface="宋体" charset="-122"/>
              </a:rPr>
              <a:t>SMTP server uses 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CRLF.CRLF</a:t>
            </a:r>
            <a:r>
              <a:rPr lang="en-US" altLang="zh-CN" sz="2000">
                <a:ea typeface="宋体" charset="-122"/>
              </a:rPr>
              <a:t> to determine end of message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HTTP: pull</a:t>
            </a:r>
          </a:p>
          <a:p>
            <a:pPr>
              <a:spcAft>
                <a:spcPct val="50000"/>
              </a:spcAft>
            </a:pPr>
            <a:r>
              <a:rPr lang="en-US" altLang="zh-CN" sz="2000">
                <a:ea typeface="宋体" charset="-122"/>
              </a:rPr>
              <a:t>SMTP: push</a:t>
            </a:r>
          </a:p>
          <a:p>
            <a:pPr>
              <a:spcAft>
                <a:spcPct val="50000"/>
              </a:spcAft>
            </a:pPr>
            <a:r>
              <a:rPr lang="en-US" altLang="zh-CN" sz="2000">
                <a:ea typeface="宋体" charset="-122"/>
              </a:rPr>
              <a:t>both have ASCII command/response interaction, status codes</a:t>
            </a:r>
          </a:p>
          <a:p>
            <a:r>
              <a:rPr lang="en-US" altLang="zh-CN" sz="2000">
                <a:ea typeface="宋体" charset="-122"/>
              </a:rPr>
              <a:t>HTTP: each object encapsulated in its own response msg</a:t>
            </a:r>
          </a:p>
          <a:p>
            <a:r>
              <a:rPr lang="en-US" altLang="zh-CN" sz="2000">
                <a:ea typeface="宋体" charset="-122"/>
              </a:rPr>
              <a:t>SMTP: multiple objects sent in multipart msg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6C2-3401-4892-9986-B96849A29CE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Mail message format</a:t>
            </a:r>
            <a:endParaRPr lang="en-US" altLang="zh-CN">
              <a:ea typeface="宋体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SMTP: protocol for exchanging email msgs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RFC 822: standard for text message format:</a:t>
            </a:r>
          </a:p>
          <a:p>
            <a:r>
              <a:rPr lang="en-US" altLang="zh-CN" sz="2000">
                <a:ea typeface="宋体" charset="-122"/>
              </a:rPr>
              <a:t>header lines, e.g.,</a:t>
            </a:r>
          </a:p>
          <a:p>
            <a:pPr lvl="1"/>
            <a:r>
              <a:rPr lang="en-US" altLang="zh-CN" sz="1800">
                <a:ea typeface="宋体" charset="-122"/>
              </a:rPr>
              <a:t>To:</a:t>
            </a:r>
          </a:p>
          <a:p>
            <a:pPr lvl="1"/>
            <a:r>
              <a:rPr lang="en-US" altLang="zh-CN" sz="1800">
                <a:ea typeface="宋体" charset="-122"/>
              </a:rPr>
              <a:t>From:</a:t>
            </a:r>
          </a:p>
          <a:p>
            <a:pPr lvl="1"/>
            <a:r>
              <a:rPr lang="en-US" altLang="zh-CN" sz="1800">
                <a:ea typeface="宋体" charset="-122"/>
              </a:rPr>
              <a:t>Subject: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i="1">
                <a:solidFill>
                  <a:srgbClr val="FF0000"/>
                </a:solidFill>
                <a:ea typeface="宋体" charset="-122"/>
              </a:rPr>
              <a:t>different</a:t>
            </a:r>
            <a:r>
              <a:rPr lang="en-US" altLang="zh-CN" sz="1800" i="1">
                <a:solidFill>
                  <a:srgbClr val="66FFCC"/>
                </a:solidFill>
                <a:ea typeface="宋体" charset="-122"/>
              </a:rPr>
              <a:t> </a:t>
            </a:r>
            <a:r>
              <a:rPr lang="en-US" altLang="zh-CN" sz="1800" i="1">
                <a:ea typeface="宋体" charset="-122"/>
              </a:rPr>
              <a:t>from SMTP commands</a:t>
            </a:r>
            <a:r>
              <a:rPr lang="en-US" altLang="zh-CN" sz="1800">
                <a:ea typeface="宋体" charset="-122"/>
              </a:rPr>
              <a:t>!</a:t>
            </a:r>
          </a:p>
          <a:p>
            <a:r>
              <a:rPr lang="en-US" altLang="zh-CN" sz="2000">
                <a:ea typeface="宋体" charset="-122"/>
              </a:rPr>
              <a:t>body</a:t>
            </a:r>
          </a:p>
          <a:p>
            <a:pPr lvl="1"/>
            <a:r>
              <a:rPr lang="en-US" altLang="zh-CN" sz="1800">
                <a:ea typeface="宋体" charset="-122"/>
              </a:rPr>
              <a:t>the “message”, ASCII characters only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宋体" charset="-122"/>
              </a:rPr>
              <a:t>header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宋体" charset="-122"/>
              </a:rPr>
              <a:t>body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V="1">
            <a:off x="3009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line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52E1-D352-4242-897B-09487C192C6D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Message format: multimedia extensions</a:t>
            </a:r>
            <a:endParaRPr lang="en-US" altLang="zh-CN">
              <a:ea typeface="宋体" charset="-122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84300"/>
            <a:ext cx="7327900" cy="46482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MIME: multimedia mail extension, RFC 2045, 2056</a:t>
            </a:r>
          </a:p>
          <a:p>
            <a:r>
              <a:rPr lang="en-US" altLang="zh-CN" sz="2000">
                <a:ea typeface="宋体" charset="-122"/>
              </a:rPr>
              <a:t>additional lines in msg header declare MIME content type</a:t>
            </a:r>
            <a:endParaRPr lang="en-US" altLang="zh-CN" sz="2400">
              <a:ea typeface="宋体" charset="-122"/>
            </a:endParaRPr>
          </a:p>
        </p:txBody>
      </p: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From: alice@crepes.fr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To: bob@hamburger.edu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Subject: Picture of yummy crepe.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MIME-Version: 1.0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Content-Transfer-Encoding: base64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Content-Type: image/jpeg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>
                <a:latin typeface="Courier New" pitchFamily="49" charset="0"/>
                <a:ea typeface="宋体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base64 encoded data 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.........................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......base64 encoded data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Courier New" pitchFamily="49" charset="0"/>
                  <a:ea typeface="宋体" charset="-122"/>
                </a:rPr>
                <a:t> </a:t>
              </a: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14300" y="4348163"/>
            <a:ext cx="2825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multimedia data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type, subtype,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parameter declaration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900113" y="3560763"/>
            <a:ext cx="1943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method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to encode data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973138" y="3001963"/>
            <a:ext cx="185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MIME version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1106488" y="5529263"/>
            <a:ext cx="176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encoded data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Freeform 19"/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/>
            <a:ahLst/>
            <a:cxnLst>
              <a:cxn ang="0">
                <a:pos x="159" y="3"/>
              </a:cxn>
              <a:cxn ang="0">
                <a:pos x="0" y="0"/>
              </a:cxn>
              <a:cxn ang="0">
                <a:pos x="0" y="555"/>
              </a:cxn>
              <a:cxn ang="0">
                <a:pos x="195" y="552"/>
              </a:cxn>
            </a:cxnLst>
            <a:rect l="0" t="0" r="r" b="b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7055-5643-4C4A-9ADF-68E22702651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Mail access protocols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19450"/>
            <a:ext cx="7381875" cy="22098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SMTP: delivery/storage to receiver’s server</a:t>
            </a:r>
          </a:p>
          <a:p>
            <a:r>
              <a:rPr lang="en-US" altLang="zh-CN" sz="2000">
                <a:ea typeface="宋体" charset="-122"/>
              </a:rPr>
              <a:t>Mail access protocol: retrieval from server</a:t>
            </a:r>
          </a:p>
          <a:p>
            <a:pPr lvl="1"/>
            <a:r>
              <a:rPr lang="en-US" altLang="zh-CN" sz="2000">
                <a:ea typeface="宋体" charset="-122"/>
              </a:rPr>
              <a:t>POP: Post Office Protocol [RFC 1939]</a:t>
            </a:r>
          </a:p>
          <a:p>
            <a:pPr lvl="2"/>
            <a:r>
              <a:rPr lang="en-US" altLang="zh-CN">
                <a:ea typeface="宋体" charset="-122"/>
              </a:rPr>
              <a:t>authorization (agent &lt;--&gt;server) and download </a:t>
            </a:r>
          </a:p>
          <a:p>
            <a:pPr lvl="1"/>
            <a:r>
              <a:rPr lang="en-US" altLang="zh-CN" sz="2000">
                <a:ea typeface="宋体" charset="-122"/>
              </a:rPr>
              <a:t>IMAP: Internet Mail Access Protocol [RFC 1730]</a:t>
            </a:r>
          </a:p>
          <a:p>
            <a:pPr lvl="2"/>
            <a:r>
              <a:rPr lang="en-US" altLang="zh-CN">
                <a:ea typeface="宋体" charset="-122"/>
              </a:rPr>
              <a:t>more features (more complex)</a:t>
            </a:r>
          </a:p>
          <a:p>
            <a:pPr lvl="2"/>
            <a:r>
              <a:rPr lang="en-US" altLang="zh-CN">
                <a:ea typeface="宋体" charset="-122"/>
              </a:rPr>
              <a:t>manipulation of stored msgs on server</a:t>
            </a:r>
          </a:p>
          <a:p>
            <a:pPr lvl="1"/>
            <a:r>
              <a:rPr lang="en-US" altLang="zh-CN" sz="2000">
                <a:ea typeface="宋体" charset="-122"/>
              </a:rPr>
              <a:t>HTTP: Hotmail , Yahoo! Mail, etc.</a:t>
            </a:r>
            <a:endParaRPr lang="en-US" altLang="zh-CN">
              <a:ea typeface="宋体" charset="-122"/>
            </a:endParaRPr>
          </a:p>
          <a:p>
            <a:pPr lvl="1"/>
            <a:endParaRPr lang="en-US" altLang="zh-CN" sz="2000">
              <a:ea typeface="宋体" charset="-122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67617" name="Object 3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67617" name="Clip" r:id="rId3" imgW="1305000" imgH="1085760" progId="">
                <p:embed/>
              </p:oleObj>
            </a:graphicData>
          </a:graphic>
        </p:graphicFrame>
        <p:grpSp>
          <p:nvGrpSpPr>
            <p:cNvPr id="67618" name="Group 3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7619" name="Rectangle 3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0" name="Text Box 3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67668" name="Group 84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6766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7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742" name="Group 158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67679" name="Text Box 95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server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7741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67678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0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1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2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3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4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5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6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7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8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89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0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1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2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693" name="Group 109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67694" name="Object 11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67694" name="Clip" r:id="rId4" imgW="1305000" imgH="1085760" progId="">
                <p:embed/>
              </p:oleObj>
            </a:graphicData>
          </a:graphic>
        </p:graphicFrame>
        <p:grpSp>
          <p:nvGrpSpPr>
            <p:cNvPr id="67695" name="Group 11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7696" name="Rectangle 11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7" name="Text Box 11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charset="-122"/>
                  </a:rPr>
                  <a:t>agent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67703" name="Group 119"/>
          <p:cNvGrpSpPr>
            <a:grpSpLocks/>
          </p:cNvGrpSpPr>
          <p:nvPr/>
        </p:nvGrpSpPr>
        <p:grpSpPr bwMode="auto">
          <a:xfrm>
            <a:off x="2173288" y="1389063"/>
            <a:ext cx="1031875" cy="457200"/>
            <a:chOff x="3745" y="2537"/>
            <a:chExt cx="650" cy="288"/>
          </a:xfrm>
        </p:grpSpPr>
        <p:sp>
          <p:nvSpPr>
            <p:cNvPr id="67704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05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SMTP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7710" name="Group 126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67711" name="AutoShape 1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12" name="Rectangle 1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13" name="Rectangle 1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14" name="AutoShape 1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15" name="Line 1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16" name="Line 1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17" name="Rectangle 1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18" name="Rectangle 1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735" name="Line 151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37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38" name="Text Box 154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SMTP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67739" name="Line 155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40" name="Text Box 156"/>
          <p:cNvSpPr txBox="1">
            <a:spLocks noChangeArrowheads="1"/>
          </p:cNvSpPr>
          <p:nvPr/>
        </p:nvSpPr>
        <p:spPr bwMode="auto">
          <a:xfrm>
            <a:off x="5610225" y="1474788"/>
            <a:ext cx="1358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protocol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67744" name="Text Box 160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67745" name="Group 161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67746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47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48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49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0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1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2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3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4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5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6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7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8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9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7760" name="Picture 176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</p:spPr>
      </p:pic>
      <p:graphicFrame>
        <p:nvGraphicFramePr>
          <p:cNvPr id="67761" name="Rectangle 17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67761" name="Clip" r:id="rId6" imgW="0" imgH="0" progId="">
              <p:embed/>
            </p:oleObj>
          </a:graphicData>
        </a:graphic>
      </p:graphicFrame>
      <p:graphicFrame>
        <p:nvGraphicFramePr>
          <p:cNvPr id="67762" name="Rectangle 17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67762" name="Clip" r:id="rId7" imgW="0" imgH="0" progId="">
              <p:embed/>
            </p:oleObj>
          </a:graphicData>
        </a:graphic>
      </p:graphicFrame>
      <p:pic>
        <p:nvPicPr>
          <p:cNvPr id="67763" name="Picture 179" descr="Bo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DD26-A3EC-4AE1-8A23-A104F3E4854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POP3 protocol</a:t>
            </a:r>
            <a:endParaRPr lang="en-US" altLang="zh-CN">
              <a:ea typeface="宋体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authorization phase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client commands: </a:t>
            </a:r>
          </a:p>
          <a:p>
            <a:pPr lvl="1"/>
            <a:r>
              <a:rPr lang="en-US" altLang="zh-CN" sz="2000" b="1">
                <a:latin typeface="Courier New" pitchFamily="49" charset="0"/>
                <a:ea typeface="宋体" charset="-122"/>
              </a:rPr>
              <a:t>user:</a:t>
            </a:r>
            <a:r>
              <a:rPr lang="en-US" altLang="zh-CN" sz="2000">
                <a:ea typeface="宋体" charset="-122"/>
              </a:rPr>
              <a:t> declare username</a:t>
            </a:r>
          </a:p>
          <a:p>
            <a:pPr lvl="1"/>
            <a:r>
              <a:rPr lang="en-US" altLang="zh-CN" sz="2000" b="1">
                <a:latin typeface="Courier New" pitchFamily="49" charset="0"/>
                <a:ea typeface="宋体" charset="-122"/>
              </a:rPr>
              <a:t>pass:</a:t>
            </a:r>
            <a:r>
              <a:rPr lang="en-US" altLang="zh-CN" sz="2000">
                <a:ea typeface="宋体" charset="-122"/>
              </a:rPr>
              <a:t> password</a:t>
            </a:r>
          </a:p>
          <a:p>
            <a:r>
              <a:rPr lang="en-US" altLang="zh-CN" sz="2000">
                <a:ea typeface="宋体" charset="-122"/>
              </a:rPr>
              <a:t>server responses</a:t>
            </a:r>
          </a:p>
          <a:p>
            <a:pPr lvl="1"/>
            <a:r>
              <a:rPr lang="en-US" altLang="zh-CN" sz="2000" b="1">
                <a:latin typeface="Courier New" pitchFamily="49" charset="0"/>
                <a:ea typeface="宋体" charset="-122"/>
              </a:rPr>
              <a:t>+OK</a:t>
            </a:r>
          </a:p>
          <a:p>
            <a:pPr lvl="1"/>
            <a:r>
              <a:rPr lang="en-US" altLang="zh-CN" sz="2000" b="1">
                <a:latin typeface="Courier New" pitchFamily="49" charset="0"/>
                <a:ea typeface="宋体" charset="-122"/>
              </a:rPr>
              <a:t>-ERR</a:t>
            </a:r>
            <a:endParaRPr lang="en-US" altLang="zh-CN" sz="18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transaction phase, </a:t>
            </a:r>
            <a:r>
              <a:rPr lang="en-US" altLang="zh-CN" sz="2000">
                <a:solidFill>
                  <a:schemeClr val="tx2"/>
                </a:solidFill>
                <a:ea typeface="宋体" charset="-122"/>
              </a:rPr>
              <a:t>client: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list:</a:t>
            </a:r>
            <a:r>
              <a:rPr lang="en-US" altLang="zh-CN" sz="2000">
                <a:ea typeface="宋体" charset="-122"/>
              </a:rPr>
              <a:t> list message numbers</a:t>
            </a: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retr:</a:t>
            </a:r>
            <a:r>
              <a:rPr lang="en-US" altLang="zh-CN" sz="2000">
                <a:ea typeface="宋体" charset="-122"/>
              </a:rPr>
              <a:t> retrieve message by number</a:t>
            </a: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dele:</a:t>
            </a:r>
            <a:r>
              <a:rPr lang="en-US" altLang="zh-CN" sz="2000">
                <a:ea typeface="宋体" charset="-122"/>
              </a:rPr>
              <a:t> delete</a:t>
            </a:r>
          </a:p>
          <a:p>
            <a:r>
              <a:rPr lang="en-US" altLang="zh-CN" sz="2000" b="1">
                <a:latin typeface="Courier New" pitchFamily="49" charset="0"/>
                <a:ea typeface="宋体" charset="-122"/>
              </a:rPr>
              <a:t>quit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1800" b="1">
                <a:latin typeface="Courier New" pitchFamily="49" charset="0"/>
                <a:ea typeface="宋体" charset="-122"/>
              </a:rPr>
              <a:t>C: list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1 498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2 912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C: retr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C: dele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C: retr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C: dele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     S: +OK </a:t>
            </a:r>
            <a:r>
              <a:rPr lang="en-US" altLang="zh-CN" sz="1400" b="1">
                <a:latin typeface="Courier New" pitchFamily="49" charset="0"/>
                <a:ea typeface="宋体" charset="-122"/>
              </a:rPr>
              <a:t>POP3 server signing off</a:t>
            </a:r>
            <a:endParaRPr lang="en-US" altLang="zh-CN" sz="1800" b="1">
              <a:latin typeface="Courier New" pitchFamily="49" charset="0"/>
              <a:ea typeface="宋体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S: +OK POP3 server ready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C: user bob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S: +OK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C: pass hungry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S: +OK</a:t>
            </a:r>
            <a:r>
              <a:rPr lang="en-US" altLang="zh-CN" sz="1400" b="1">
                <a:latin typeface="Courier New" pitchFamily="49" charset="0"/>
                <a:ea typeface="宋体" charset="-122"/>
              </a:rPr>
              <a:t> user successfully logged on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68619" name="Freeform 11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/>
            <a:ahLst/>
            <a:cxnLst>
              <a:cxn ang="0">
                <a:pos x="234" y="0"/>
              </a:cxn>
              <a:cxn ang="0">
                <a:pos x="0" y="0"/>
              </a:cxn>
              <a:cxn ang="0">
                <a:pos x="0" y="918"/>
              </a:cxn>
              <a:cxn ang="0">
                <a:pos x="228" y="918"/>
              </a:cxn>
            </a:cxnLst>
            <a:rect l="0" t="0" r="r" b="b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3486150" y="1438275"/>
            <a:ext cx="1400175" cy="238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Freeform 14"/>
          <p:cNvSpPr>
            <a:spLocks/>
          </p:cNvSpPr>
          <p:nvPr/>
        </p:nvSpPr>
        <p:spPr bwMode="auto">
          <a:xfrm>
            <a:off x="4962525" y="2428875"/>
            <a:ext cx="371475" cy="3895725"/>
          </a:xfrm>
          <a:custGeom>
            <a:avLst/>
            <a:gdLst/>
            <a:ahLst/>
            <a:cxnLst>
              <a:cxn ang="0">
                <a:pos x="234" y="0"/>
              </a:cxn>
              <a:cxn ang="0">
                <a:pos x="0" y="0"/>
              </a:cxn>
              <a:cxn ang="0">
                <a:pos x="0" y="918"/>
              </a:cxn>
              <a:cxn ang="0">
                <a:pos x="228" y="918"/>
              </a:cxn>
            </a:cxnLst>
            <a:rect l="0" t="0" r="r" b="b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CCF-AF4A-4FC4-85AC-D229667B616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POP3 (more) and IMAP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43025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More about POP3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Previous example uses “download and delete” mode.</a:t>
            </a:r>
          </a:p>
          <a:p>
            <a:r>
              <a:rPr lang="en-US" altLang="zh-CN" sz="2400">
                <a:ea typeface="宋体" charset="-122"/>
              </a:rPr>
              <a:t>Bob cannot re-read e-mail if he changes client</a:t>
            </a:r>
          </a:p>
          <a:p>
            <a:r>
              <a:rPr lang="en-US" altLang="zh-CN" sz="2400">
                <a:ea typeface="宋体" charset="-122"/>
              </a:rPr>
              <a:t>“Download-and-keep”: copies of messages on different clients</a:t>
            </a:r>
          </a:p>
          <a:p>
            <a:r>
              <a:rPr lang="en-US" altLang="zh-CN" sz="2400">
                <a:ea typeface="宋体" charset="-122"/>
              </a:rPr>
              <a:t>POP3 is stateless across sessions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83100" y="1381125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IMAP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Keep all messages in one place: the server</a:t>
            </a:r>
          </a:p>
          <a:p>
            <a:r>
              <a:rPr lang="en-US" altLang="zh-CN" sz="2400">
                <a:ea typeface="宋体" charset="-122"/>
              </a:rPr>
              <a:t>Allows user to organize messages in folders</a:t>
            </a:r>
          </a:p>
          <a:p>
            <a:r>
              <a:rPr lang="en-US" altLang="zh-CN" sz="2400">
                <a:ea typeface="宋体" charset="-122"/>
              </a:rPr>
              <a:t>IMAP keeps user state across sessions:</a:t>
            </a:r>
          </a:p>
          <a:p>
            <a:pPr lvl="1"/>
            <a:r>
              <a:rPr lang="en-US" altLang="zh-CN" sz="2000">
                <a:ea typeface="宋体" charset="-122"/>
              </a:rPr>
              <a:t>names of folders and mappings between message IDs and folder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59E0-367D-4BFF-9EAE-57A157FC5EE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Application architectures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Client-server</a:t>
            </a:r>
          </a:p>
          <a:p>
            <a:r>
              <a:rPr lang="en-US" altLang="zh-CN">
                <a:ea typeface="宋体" charset="-122"/>
              </a:rPr>
              <a:t>Peer-to-peer (P2P)</a:t>
            </a:r>
          </a:p>
          <a:p>
            <a:r>
              <a:rPr lang="en-US" altLang="zh-CN">
                <a:ea typeface="宋体" charset="-122"/>
              </a:rPr>
              <a:t>Hybrid of client-server and P2P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D13F-65D7-4606-A1F5-FCACD627E71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2.3 FTP 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CC1E-020A-4EBE-9F81-BA3A2D22E39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DNS: Domain Name System</a:t>
            </a:r>
            <a:endParaRPr lang="en-US" altLang="zh-CN">
              <a:ea typeface="宋体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People:</a:t>
            </a:r>
            <a:r>
              <a:rPr lang="en-US" altLang="zh-CN" sz="2400">
                <a:ea typeface="宋体" charset="-122"/>
              </a:rPr>
              <a:t> many identifiers:</a:t>
            </a:r>
          </a:p>
          <a:p>
            <a:pPr lvl="1"/>
            <a:r>
              <a:rPr lang="en-US" altLang="zh-CN" sz="2000">
                <a:ea typeface="宋体" charset="-122"/>
              </a:rPr>
              <a:t>SSN, name, passport #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Internet hosts, routers:</a:t>
            </a:r>
            <a:endParaRPr lang="en-US" altLang="zh-CN" sz="24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IP address (32 bit) - used for addressing datagrams</a:t>
            </a:r>
          </a:p>
          <a:p>
            <a:pPr lvl="1"/>
            <a:r>
              <a:rPr lang="en-US" altLang="zh-CN" sz="2000">
                <a:ea typeface="宋体" charset="-122"/>
              </a:rPr>
              <a:t>“name”, e.g., ww.yahoo.com - used by humans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Q:</a:t>
            </a:r>
            <a:r>
              <a:rPr lang="en-US" altLang="zh-CN" sz="2400">
                <a:ea typeface="宋体" charset="-122"/>
              </a:rPr>
              <a:t> map between IP addresses and name ?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29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Domain Name System: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distributed database</a:t>
            </a:r>
            <a:r>
              <a:rPr lang="en-US" altLang="zh-CN" sz="2000">
                <a:ea typeface="宋体" charset="-122"/>
              </a:rPr>
              <a:t> implemented in hierarchy of many </a:t>
            </a:r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name servers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application-layer protocol</a:t>
            </a:r>
            <a:r>
              <a:rPr lang="en-US" altLang="zh-CN" sz="2000">
                <a:ea typeface="宋体" charset="-122"/>
              </a:rPr>
              <a:t> host, routers, name servers to communicate to </a:t>
            </a:r>
            <a:r>
              <a:rPr lang="en-US" altLang="zh-CN" sz="2000" i="1">
                <a:solidFill>
                  <a:schemeClr val="accent2"/>
                </a:solidFill>
                <a:ea typeface="宋体" charset="-122"/>
              </a:rPr>
              <a:t>resolve</a:t>
            </a: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names (address/name translation)</a:t>
            </a:r>
          </a:p>
          <a:p>
            <a:pPr lvl="1"/>
            <a:r>
              <a:rPr lang="en-US" altLang="zh-CN" sz="2000">
                <a:ea typeface="宋体" charset="-122"/>
              </a:rPr>
              <a:t>note: core Internet function, implemented as application-layer protocol</a:t>
            </a:r>
          </a:p>
          <a:p>
            <a:pPr lvl="1"/>
            <a:r>
              <a:rPr lang="en-US" altLang="zh-CN" sz="2000">
                <a:ea typeface="宋体" charset="-122"/>
              </a:rPr>
              <a:t>complexity at network’s “edge”</a:t>
            </a:r>
            <a:endParaRPr lang="en-US" altLang="zh-CN" sz="1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3EEF-74AB-435A-9747-C0CB93304E3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DNS </a:t>
            </a:r>
            <a:endParaRPr lang="en-US" altLang="zh-CN">
              <a:ea typeface="宋体" charset="-122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05313" y="1427163"/>
            <a:ext cx="4191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Why not centralize DNS?</a:t>
            </a:r>
          </a:p>
          <a:p>
            <a:r>
              <a:rPr lang="en-US" altLang="zh-CN" sz="2400">
                <a:ea typeface="宋体" charset="-122"/>
              </a:rPr>
              <a:t>single point of failure</a:t>
            </a:r>
          </a:p>
          <a:p>
            <a:r>
              <a:rPr lang="en-US" altLang="zh-CN" sz="2400">
                <a:ea typeface="宋体" charset="-122"/>
              </a:rPr>
              <a:t>traffic volume</a:t>
            </a:r>
          </a:p>
          <a:p>
            <a:r>
              <a:rPr lang="en-US" altLang="zh-CN" sz="2400">
                <a:ea typeface="宋体" charset="-122"/>
              </a:rPr>
              <a:t>distant centralized database</a:t>
            </a:r>
          </a:p>
          <a:p>
            <a:r>
              <a:rPr lang="en-US" altLang="zh-CN" sz="2400">
                <a:ea typeface="宋体" charset="-122"/>
              </a:rPr>
              <a:t>maintenance</a:t>
            </a: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doesn’t </a:t>
            </a:r>
            <a:r>
              <a:rPr lang="en-US" altLang="zh-CN" sz="2400" i="1">
                <a:ea typeface="宋体" charset="-122"/>
              </a:rPr>
              <a:t>scale!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5125" y="1500188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DNS services</a:t>
            </a:r>
          </a:p>
          <a:p>
            <a:r>
              <a:rPr lang="en-US" altLang="zh-CN" sz="2400">
                <a:ea typeface="宋体" charset="-122"/>
              </a:rPr>
              <a:t>Hostname to IP address translation</a:t>
            </a:r>
          </a:p>
          <a:p>
            <a:r>
              <a:rPr lang="en-US" altLang="zh-CN" sz="2400">
                <a:ea typeface="宋体" charset="-122"/>
              </a:rPr>
              <a:t>Host aliasing</a:t>
            </a:r>
          </a:p>
          <a:p>
            <a:pPr lvl="1"/>
            <a:r>
              <a:rPr lang="en-US" altLang="zh-CN" sz="2000">
                <a:ea typeface="宋体" charset="-122"/>
              </a:rPr>
              <a:t>Canonical and alias names</a:t>
            </a:r>
          </a:p>
          <a:p>
            <a:r>
              <a:rPr lang="en-US" altLang="zh-CN" sz="2400">
                <a:ea typeface="宋体" charset="-122"/>
              </a:rPr>
              <a:t>Mail server aliasing</a:t>
            </a:r>
          </a:p>
          <a:p>
            <a:r>
              <a:rPr lang="en-US" altLang="zh-CN" sz="2400">
                <a:ea typeface="宋体" charset="-122"/>
              </a:rPr>
              <a:t>Load distribution</a:t>
            </a:r>
          </a:p>
          <a:p>
            <a:pPr lvl="1"/>
            <a:r>
              <a:rPr lang="en-US" altLang="zh-CN" sz="2000">
                <a:ea typeface="宋体" charset="-122"/>
              </a:rPr>
              <a:t>Replicated Web servers: set of IP addresses for one canonical name</a:t>
            </a:r>
          </a:p>
          <a:p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53CE-F7E7-4CE4-99A2-82D24E189155}" type="slidenum">
              <a:rPr lang="en-US" altLang="zh-CN"/>
              <a:pPr/>
              <a:t>63</a:t>
            </a:fld>
            <a:endParaRPr lang="en-US" altLang="zh-CN"/>
          </a:p>
        </p:txBody>
      </p: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438150" y="1093788"/>
            <a:ext cx="8205788" cy="2444750"/>
            <a:chOff x="230" y="576"/>
            <a:chExt cx="5504" cy="1757"/>
          </a:xfrm>
        </p:grpSpPr>
        <p:sp>
          <p:nvSpPr>
            <p:cNvPr id="201730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Root DNS Servers</a:t>
              </a:r>
            </a:p>
          </p:txBody>
        </p:sp>
        <p:sp>
          <p:nvSpPr>
            <p:cNvPr id="201732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com DNS servers</a:t>
              </a:r>
            </a:p>
          </p:txBody>
        </p:sp>
        <p:sp>
          <p:nvSpPr>
            <p:cNvPr id="201733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org DNS servers</a:t>
              </a:r>
            </a:p>
          </p:txBody>
        </p:sp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edu DNS servers</a:t>
              </a: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DNS servers</a:t>
              </a:r>
            </a:p>
          </p:txBody>
        </p:sp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DNS servers</a:t>
              </a:r>
            </a:p>
          </p:txBody>
        </p:sp>
        <p:sp>
          <p:nvSpPr>
            <p:cNvPr id="201740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1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2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DNS servers</a:t>
              </a:r>
            </a:p>
          </p:txBody>
        </p:sp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DNS servers</a:t>
              </a:r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6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DNS servers</a:t>
              </a:r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748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Distributed, Hierarchical Database</a:t>
            </a:r>
          </a:p>
        </p:txBody>
      </p:sp>
      <p:sp>
        <p:nvSpPr>
          <p:cNvPr id="201750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08000" y="3667125"/>
            <a:ext cx="7772400" cy="28130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Client wants IP for www.amazon.com; 1</a:t>
            </a:r>
            <a:r>
              <a:rPr lang="en-US" altLang="zh-CN" sz="2400" u="sng" baseline="30000">
                <a:solidFill>
                  <a:srgbClr val="FF0000"/>
                </a:solidFill>
                <a:ea typeface="宋体" charset="-122"/>
              </a:rPr>
              <a:t>st</a:t>
            </a: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 approx: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Client queries a root server to find com DNS server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Client queries com DNS server to get amazon.com DNS server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Client queries amazon.com DNS server to get  IP address for www.amazon.com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B97A-FC8A-4A55-B6F6-AD09A151B59B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DNS: Root name servers</a:t>
            </a:r>
            <a:endParaRPr lang="en-US" altLang="zh-CN">
              <a:ea typeface="宋体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contacted by local name server that can not resolve name</a:t>
            </a:r>
          </a:p>
          <a:p>
            <a:r>
              <a:rPr lang="en-US" altLang="zh-CN" sz="2000">
                <a:ea typeface="宋体" charset="-122"/>
              </a:rPr>
              <a:t>root name server:</a:t>
            </a:r>
          </a:p>
          <a:p>
            <a:pPr lvl="1"/>
            <a:r>
              <a:rPr lang="en-US" altLang="zh-CN" sz="2000">
                <a:ea typeface="宋体" charset="-122"/>
              </a:rPr>
              <a:t>contacts authoritative name server if name mapping not known</a:t>
            </a:r>
          </a:p>
          <a:p>
            <a:pPr lvl="1"/>
            <a:r>
              <a:rPr lang="en-US" altLang="zh-CN" sz="2000">
                <a:ea typeface="宋体" charset="-122"/>
              </a:rPr>
              <a:t>gets mapping</a:t>
            </a:r>
          </a:p>
          <a:p>
            <a:pPr lvl="1"/>
            <a:r>
              <a:rPr lang="en-US" altLang="zh-CN" sz="2000">
                <a:ea typeface="宋体" charset="-122"/>
              </a:rPr>
              <a:t>returns mapping to local name server</a:t>
            </a:r>
          </a:p>
        </p:txBody>
      </p:sp>
      <p:grpSp>
        <p:nvGrpSpPr>
          <p:cNvPr id="78884" name="Group 36"/>
          <p:cNvGrpSpPr>
            <a:grpSpLocks/>
          </p:cNvGrpSpPr>
          <p:nvPr/>
        </p:nvGrpSpPr>
        <p:grpSpPr bwMode="auto">
          <a:xfrm>
            <a:off x="481013" y="3376613"/>
            <a:ext cx="8386762" cy="3189287"/>
            <a:chOff x="303" y="2127"/>
            <a:chExt cx="5283" cy="2009"/>
          </a:xfrm>
        </p:grpSpPr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3897" y="3170"/>
              <a:ext cx="1689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/>
              <a:r>
                <a:rPr lang="en-US" altLang="zh-CN" sz="2000">
                  <a:ea typeface="宋体" charset="-122"/>
                </a:rPr>
                <a:t>    13 root name servers worldwide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78870" name="AutoShape 22"/>
            <p:cNvSpPr>
              <a:spLocks noChangeAspect="1" noChangeArrowheads="1"/>
            </p:cNvSpPr>
            <p:nvPr/>
          </p:nvSpPr>
          <p:spPr bwMode="auto">
            <a:xfrm>
              <a:off x="303" y="2262"/>
              <a:ext cx="3644" cy="1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8871" name="Picture 23" descr="world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5" y="2764"/>
              <a:ext cx="2721" cy="1372"/>
            </a:xfrm>
            <a:prstGeom prst="rect">
              <a:avLst/>
            </a:prstGeom>
            <a:noFill/>
          </p:spPr>
        </p:pic>
        <p:sp>
          <p:nvSpPr>
            <p:cNvPr id="78872" name="Freeform 24"/>
            <p:cNvSpPr>
              <a:spLocks/>
            </p:cNvSpPr>
            <p:nvPr/>
          </p:nvSpPr>
          <p:spPr bwMode="auto">
            <a:xfrm>
              <a:off x="1373" y="2353"/>
              <a:ext cx="405" cy="7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30"/>
                </a:cxn>
                <a:cxn ang="0">
                  <a:pos x="963" y="1893"/>
                </a:cxn>
              </a:cxnLst>
              <a:rect l="0" t="0" r="r" b="b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442" y="3568"/>
              <a:ext cx="1275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b USC-ISI Marina del Rey,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l  ICANN Los Angeles, CA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874" name="Freeform 26"/>
            <p:cNvSpPr>
              <a:spLocks/>
            </p:cNvSpPr>
            <p:nvPr/>
          </p:nvSpPr>
          <p:spPr bwMode="auto">
            <a:xfrm>
              <a:off x="962" y="3227"/>
              <a:ext cx="480" cy="344"/>
            </a:xfrm>
            <a:custGeom>
              <a:avLst/>
              <a:gdLst/>
              <a:ahLst/>
              <a:cxnLst>
                <a:cxn ang="0">
                  <a:pos x="0" y="426"/>
                </a:cxn>
                <a:cxn ang="0">
                  <a:pos x="582" y="0"/>
                </a:cxn>
              </a:cxnLst>
              <a:rect l="0" t="0" r="r" b="b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>
              <a:off x="303" y="2862"/>
              <a:ext cx="12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e NASA Mt View,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  Internet Software C. Palo</a:t>
              </a:r>
              <a:r>
                <a:rPr lang="en-US" altLang="zh-CN" sz="900">
                  <a:solidFill>
                    <a:srgbClr val="000000"/>
                  </a:solidFill>
                  <a:latin typeface="Arial" charset="0"/>
                  <a:ea typeface="宋体" charset="-122"/>
                </a:rPr>
                <a:t> Alto, CA (and 17 other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876" name="Freeform 28"/>
            <p:cNvSpPr>
              <a:spLocks/>
            </p:cNvSpPr>
            <p:nvPr/>
          </p:nvSpPr>
          <p:spPr bwMode="auto">
            <a:xfrm flipV="1">
              <a:off x="897" y="3073"/>
              <a:ext cx="515" cy="116"/>
            </a:xfrm>
            <a:custGeom>
              <a:avLst/>
              <a:gdLst/>
              <a:ahLst/>
              <a:cxnLst>
                <a:cxn ang="0">
                  <a:pos x="0" y="426"/>
                </a:cxn>
                <a:cxn ang="0">
                  <a:pos x="582" y="0"/>
                </a:cxn>
              </a:cxnLst>
              <a:rect l="0" t="0" r="r" b="b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707" y="2509"/>
              <a:ext cx="1258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i </a:t>
              </a:r>
              <a:r>
                <a:rPr lang="en-US" altLang="zh-CN" sz="1000">
                  <a:latin typeface="Arial" charset="0"/>
                  <a:ea typeface="宋体" charset="-122"/>
                </a:rPr>
                <a:t>Autonomica,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 Stockholm (plus 3 other locations)</a:t>
              </a:r>
            </a:p>
          </p:txBody>
        </p:sp>
        <p:sp>
          <p:nvSpPr>
            <p:cNvPr id="78878" name="Freeform 30"/>
            <p:cNvSpPr>
              <a:spLocks/>
            </p:cNvSpPr>
            <p:nvPr/>
          </p:nvSpPr>
          <p:spPr bwMode="auto">
            <a:xfrm>
              <a:off x="2477" y="2569"/>
              <a:ext cx="281" cy="41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0" y="1005"/>
                </a:cxn>
              </a:cxnLst>
              <a:rect l="0" t="0" r="r" b="b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2730" y="2327"/>
              <a:ext cx="158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k RIPE London (also Amsterdam, Frankfurt)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880" name="Freeform 32"/>
            <p:cNvSpPr>
              <a:spLocks/>
            </p:cNvSpPr>
            <p:nvPr/>
          </p:nvSpPr>
          <p:spPr bwMode="auto">
            <a:xfrm>
              <a:off x="2363" y="2439"/>
              <a:ext cx="388" cy="596"/>
            </a:xfrm>
            <a:custGeom>
              <a:avLst/>
              <a:gdLst/>
              <a:ahLst/>
              <a:cxnLst>
                <a:cxn ang="0">
                  <a:pos x="922" y="0"/>
                </a:cxn>
                <a:cxn ang="0">
                  <a:pos x="0" y="1448"/>
                </a:cxn>
              </a:cxnLst>
              <a:rect l="0" t="0" r="r" b="b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3434" y="2756"/>
              <a:ext cx="7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m WIDE Tokyo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882" name="Freeform 34"/>
            <p:cNvSpPr>
              <a:spLocks/>
            </p:cNvSpPr>
            <p:nvPr/>
          </p:nvSpPr>
          <p:spPr bwMode="auto">
            <a:xfrm>
              <a:off x="3512" y="2891"/>
              <a:ext cx="198" cy="284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462"/>
                </a:cxn>
              </a:cxnLst>
              <a:rect l="0" t="0" r="r" b="b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1362" y="2127"/>
              <a:ext cx="163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a Verisign, Dulles,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c Cogent, Herndon, VA (also Los Angeles)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d U Maryland College Park,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g US DoD Vienna,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宋体" charset="-122"/>
                </a:rPr>
                <a:t>h ARL Aberdeen,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Arial" charset="0"/>
                  <a:ea typeface="宋体" charset="-122"/>
                </a:rPr>
                <a:t>j  Verisign, ( 11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C737-C68E-4C71-85B0-447C5F4CA91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TLD and Authoritative Servers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Top-level domain (TLD) servers:</a:t>
            </a:r>
            <a:r>
              <a:rPr lang="en-US" altLang="zh-CN">
                <a:ea typeface="宋体" charset="-122"/>
              </a:rPr>
              <a:t> responsible for com, org, net, edu, etc, and all top-level country domains uk, fr, ca, jp.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Network solutions maintains servers for com TLD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Educause for edu TLD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Authoritative DNS servers:</a:t>
            </a:r>
            <a:r>
              <a:rPr lang="en-US" altLang="zh-CN">
                <a:ea typeface="宋体" charset="-122"/>
              </a:rPr>
              <a:t> organization’s DNS servers, providing authoritative hostname to IP mappings for organization’s servers (e.g., Web and mail).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Can be maintained by organization or service provider</a:t>
            </a:r>
          </a:p>
          <a:p>
            <a:pPr lvl="1">
              <a:lnSpc>
                <a:spcPct val="90000"/>
              </a:lnSpc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2F91-DA2F-4301-AF80-5AA3C7B95EFC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Local Name Server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Does not strictly belong to hierarchy</a:t>
            </a:r>
          </a:p>
          <a:p>
            <a:r>
              <a:rPr lang="en-US" altLang="zh-CN">
                <a:ea typeface="宋体" charset="-122"/>
              </a:rPr>
              <a:t>Each ISP (residential ISP, company, university) has one.</a:t>
            </a:r>
          </a:p>
          <a:p>
            <a:pPr lvl="1"/>
            <a:r>
              <a:rPr lang="en-US" altLang="zh-CN">
                <a:ea typeface="宋体" charset="-122"/>
              </a:rPr>
              <a:t>Also called “default name server”</a:t>
            </a:r>
          </a:p>
          <a:p>
            <a:r>
              <a:rPr lang="en-US" altLang="zh-CN">
                <a:ea typeface="宋体" charset="-122"/>
              </a:rPr>
              <a:t>When a host makes a DNS query, query is sent to its local DNS server</a:t>
            </a:r>
          </a:p>
          <a:p>
            <a:pPr lvl="1"/>
            <a:r>
              <a:rPr lang="en-US" altLang="zh-CN">
                <a:ea typeface="宋体" charset="-122"/>
              </a:rPr>
              <a:t>Acts as a proxy, forwards query into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6EC-4D89-4DA4-8C1C-D5EF542C60B9}" type="slidenum">
              <a:rPr lang="en-US" altLang="zh-CN"/>
              <a:pPr/>
              <a:t>67</a:t>
            </a:fld>
            <a:endParaRPr lang="en-US" altLang="zh-CN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p:oleObj spid="_x0000_s202756" name="Clip" r:id="rId3" imgW="1305000" imgH="1085760" progId="">
              <p:embed/>
            </p:oleObj>
          </a:graphicData>
        </a:graphic>
      </p:graphicFrame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4157663" y="4881563"/>
            <a:ext cx="18446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requesting host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itchFamily="49" charset="0"/>
                <a:ea typeface="宋体" charset="-122"/>
              </a:rPr>
              <a:t>cis.poly.edu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6483350" y="5670550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itchFamily="49" charset="0"/>
                <a:ea typeface="宋体" charset="-122"/>
              </a:rPr>
              <a:t>gaia.cs.umass.edu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p:oleObj spid="_x0000_s202759" name="Clip" r:id="rId4" imgW="1305000" imgH="1085760" progId="">
              <p:embed/>
            </p:oleObj>
          </a:graphicData>
        </a:graphic>
      </p:graphicFrame>
      <p:grpSp>
        <p:nvGrpSpPr>
          <p:cNvPr id="202760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20276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root DNS server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2776" name="Group 24"/>
          <p:cNvGrpSpPr>
            <a:grpSpLocks/>
          </p:cNvGrpSpPr>
          <p:nvPr/>
        </p:nvGrpSpPr>
        <p:grpSpPr bwMode="auto">
          <a:xfrm>
            <a:off x="4130675" y="3062288"/>
            <a:ext cx="1998663" cy="611187"/>
            <a:chOff x="2800" y="2132"/>
            <a:chExt cx="1259" cy="385"/>
          </a:xfrm>
        </p:grpSpPr>
        <p:sp>
          <p:nvSpPr>
            <p:cNvPr id="202777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8" name="Text Box 26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local DNS server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itchFamily="49" charset="0"/>
                  <a:ea typeface="宋体" charset="-122"/>
                </a:rPr>
                <a:t>dns.poly.edu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1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2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3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4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5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6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202785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202786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9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0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1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2794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202795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6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7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8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9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0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1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2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2803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202804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5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6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7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8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9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0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1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12" name="Text Box 60"/>
          <p:cNvSpPr txBox="1">
            <a:spLocks noChangeArrowheads="1"/>
          </p:cNvSpPr>
          <p:nvPr/>
        </p:nvSpPr>
        <p:spPr bwMode="auto">
          <a:xfrm>
            <a:off x="6243638" y="4429125"/>
            <a:ext cx="261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authoritative DNS server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itchFamily="49" charset="0"/>
                <a:ea typeface="宋体" charset="-122"/>
              </a:rPr>
              <a:t>dns.cs.umass.edu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7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8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charset="-122"/>
              </a:rPr>
              <a:t>TLD DNS server</a:t>
            </a:r>
            <a:endParaRPr lang="en-US" altLang="zh-CN" sz="1600">
              <a:latin typeface="Times New Roman" pitchFamily="18" charset="0"/>
              <a:ea typeface="宋体" charset="-122"/>
            </a:endParaRPr>
          </a:p>
        </p:txBody>
      </p:sp>
      <p:sp>
        <p:nvSpPr>
          <p:cNvPr id="202818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</a:p>
        </p:txBody>
      </p:sp>
      <p:sp>
        <p:nvSpPr>
          <p:cNvPr id="202819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1587500"/>
            <a:ext cx="356552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Host at cis.poly.edu wants IP address for gaia.cs.umass.edu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387F-136C-4E74-AF1E-7408564D9CF2}" type="slidenum">
              <a:rPr lang="en-US" altLang="zh-CN"/>
              <a:pPr/>
              <a:t>68</a:t>
            </a:fld>
            <a:endParaRPr lang="en-US" altLang="zh-CN"/>
          </a:p>
        </p:txBody>
      </p:sp>
      <p:grpSp>
        <p:nvGrpSpPr>
          <p:cNvPr id="203841" name="Group 65"/>
          <p:cNvGrpSpPr>
            <a:grpSpLocks/>
          </p:cNvGrpSpPr>
          <p:nvPr/>
        </p:nvGrpSpPr>
        <p:grpSpPr bwMode="auto">
          <a:xfrm>
            <a:off x="3416300" y="790575"/>
            <a:ext cx="5727700" cy="5526088"/>
            <a:chOff x="1499" y="384"/>
            <a:chExt cx="3608" cy="3481"/>
          </a:xfrm>
        </p:grpSpPr>
        <p:graphicFrame>
          <p:nvGraphicFramePr>
            <p:cNvPr id="203778" name="Object 2"/>
            <p:cNvGraphicFramePr>
              <a:graphicFrameLocks noChangeAspect="1"/>
            </p:cNvGraphicFramePr>
            <p:nvPr/>
          </p:nvGraphicFramePr>
          <p:xfrm>
            <a:off x="2040" y="2792"/>
            <a:ext cx="525" cy="402"/>
          </p:xfrm>
          <a:graphic>
            <a:graphicData uri="http://schemas.openxmlformats.org/presentationml/2006/ole">
              <p:oleObj spid="_x0000_s203778" name="Clip" r:id="rId3" imgW="1305000" imgH="1085760" progId="">
                <p:embed/>
              </p:oleObj>
            </a:graphicData>
          </a:graphic>
        </p:graphicFrame>
        <p:sp>
          <p:nvSpPr>
            <p:cNvPr id="203779" name="Text Box 3"/>
            <p:cNvSpPr txBox="1">
              <a:spLocks noChangeArrowheads="1"/>
            </p:cNvSpPr>
            <p:nvPr/>
          </p:nvSpPr>
          <p:spPr bwMode="auto">
            <a:xfrm>
              <a:off x="1516" y="3156"/>
              <a:ext cx="116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requesting host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itchFamily="49" charset="0"/>
                  <a:ea typeface="宋体" charset="-122"/>
                </a:rPr>
                <a:t>cis.poly.edu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780" name="Text Box 4"/>
            <p:cNvSpPr txBox="1">
              <a:spLocks noChangeArrowheads="1"/>
            </p:cNvSpPr>
            <p:nvPr/>
          </p:nvSpPr>
          <p:spPr bwMode="auto">
            <a:xfrm>
              <a:off x="2981" y="3653"/>
              <a:ext cx="14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itchFamily="49" charset="0"/>
                  <a:ea typeface="宋体" charset="-122"/>
                </a:rPr>
                <a:t>gaia.cs.umass.edu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203781" name="Object 5"/>
            <p:cNvGraphicFramePr>
              <a:graphicFrameLocks noChangeAspect="1"/>
            </p:cNvGraphicFramePr>
            <p:nvPr/>
          </p:nvGraphicFramePr>
          <p:xfrm>
            <a:off x="3378" y="3296"/>
            <a:ext cx="525" cy="402"/>
          </p:xfrm>
          <a:graphic>
            <a:graphicData uri="http://schemas.openxmlformats.org/presentationml/2006/ole">
              <p:oleObj spid="_x0000_s203781" name="Clip" r:id="rId4" imgW="1305000" imgH="1085760" progId="">
                <p:embed/>
              </p:oleObj>
            </a:graphicData>
          </a:graphic>
        </p:graphicFrame>
        <p:grpSp>
          <p:nvGrpSpPr>
            <p:cNvPr id="203782" name="Group 6"/>
            <p:cNvGrpSpPr>
              <a:grpSpLocks/>
            </p:cNvGrpSpPr>
            <p:nvPr/>
          </p:nvGrpSpPr>
          <p:grpSpPr bwMode="auto"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20378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8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8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8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8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8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8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9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3791" name="Text Box 15"/>
            <p:cNvSpPr txBox="1">
              <a:spLocks noChangeArrowheads="1"/>
            </p:cNvSpPr>
            <p:nvPr/>
          </p:nvSpPr>
          <p:spPr bwMode="auto">
            <a:xfrm>
              <a:off x="2545" y="384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root DNS server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792" name="Line 16"/>
            <p:cNvSpPr>
              <a:spLocks noChangeShapeType="1"/>
            </p:cNvSpPr>
            <p:nvPr/>
          </p:nvSpPr>
          <p:spPr bwMode="auto">
            <a:xfrm flipH="1" flipV="1">
              <a:off x="2227" y="1918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 flipV="1">
              <a:off x="2299" y="850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>
              <a:off x="2347" y="1936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3795" name="Group 19"/>
            <p:cNvGrpSpPr>
              <a:grpSpLocks/>
            </p:cNvGrpSpPr>
            <p:nvPr/>
          </p:nvGrpSpPr>
          <p:grpSpPr bwMode="auto">
            <a:xfrm>
              <a:off x="1499" y="2010"/>
              <a:ext cx="1259" cy="385"/>
              <a:chOff x="2800" y="2132"/>
              <a:chExt cx="1259" cy="385"/>
            </a:xfrm>
          </p:grpSpPr>
          <p:sp>
            <p:nvSpPr>
              <p:cNvPr id="203796" name="Rectangle 20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797" name="Text Box 21"/>
              <p:cNvSpPr txBox="1">
                <a:spLocks noChangeArrowheads="1"/>
              </p:cNvSpPr>
              <p:nvPr/>
            </p:nvSpPr>
            <p:spPr bwMode="auto">
              <a:xfrm>
                <a:off x="2800" y="2132"/>
                <a:ext cx="1259" cy="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local DNS server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Courier New" pitchFamily="49" charset="0"/>
                    <a:ea typeface="宋体" charset="-122"/>
                  </a:rPr>
                  <a:t>dns.poly.edu</a:t>
                </a:r>
                <a:endParaRPr lang="en-US" altLang="zh-CN" sz="1600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203798" name="Text Box 22"/>
            <p:cNvSpPr txBox="1">
              <a:spLocks noChangeArrowheads="1"/>
            </p:cNvSpPr>
            <p:nvPr/>
          </p:nvSpPr>
          <p:spPr bwMode="auto">
            <a:xfrm>
              <a:off x="2045" y="2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799" name="Text Box 23"/>
            <p:cNvSpPr txBox="1">
              <a:spLocks noChangeArrowheads="1"/>
            </p:cNvSpPr>
            <p:nvPr/>
          </p:nvSpPr>
          <p:spPr bwMode="auto">
            <a:xfrm>
              <a:off x="2387" y="9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3600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4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01" name="Text Box 25"/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5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02" name="Text Box 26"/>
            <p:cNvSpPr txBox="1">
              <a:spLocks noChangeArrowheads="1"/>
            </p:cNvSpPr>
            <p:nvPr/>
          </p:nvSpPr>
          <p:spPr bwMode="auto">
            <a:xfrm>
              <a:off x="3120" y="12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6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203803" name="Group 27"/>
            <p:cNvGrpSpPr>
              <a:grpSpLocks/>
            </p:cNvGrpSpPr>
            <p:nvPr/>
          </p:nvGrpSpPr>
          <p:grpSpPr bwMode="auto"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203804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5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6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7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8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9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0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1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3812" name="Group 36"/>
            <p:cNvGrpSpPr>
              <a:grpSpLocks/>
            </p:cNvGrpSpPr>
            <p:nvPr/>
          </p:nvGrpSpPr>
          <p:grpSpPr bwMode="auto"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203813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4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5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6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7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8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9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0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3821" name="Group 45"/>
            <p:cNvGrpSpPr>
              <a:grpSpLocks/>
            </p:cNvGrpSpPr>
            <p:nvPr/>
          </p:nvGrpSpPr>
          <p:grpSpPr bwMode="auto"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203822" name="AutoShape 4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3" name="Rectangle 4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4" name="Rectangle 4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5" name="AutoShape 4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6" name="Line 5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7" name="Line 5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8" name="Rectangle 5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29" name="Rectangle 5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3830" name="Text Box 54"/>
            <p:cNvSpPr txBox="1">
              <a:spLocks noChangeArrowheads="1"/>
            </p:cNvSpPr>
            <p:nvPr/>
          </p:nvSpPr>
          <p:spPr bwMode="auto">
            <a:xfrm>
              <a:off x="2830" y="2871"/>
              <a:ext cx="164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charset="-122"/>
                </a:rPr>
                <a:t>authoritative DNS server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itchFamily="49" charset="0"/>
                  <a:ea typeface="宋体" charset="-122"/>
                </a:rPr>
                <a:t>dns.cs.umass.edu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31" name="Text Box 55"/>
            <p:cNvSpPr txBox="1">
              <a:spLocks noChangeArrowheads="1"/>
            </p:cNvSpPr>
            <p:nvPr/>
          </p:nvSpPr>
          <p:spPr bwMode="auto">
            <a:xfrm>
              <a:off x="2592" y="13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7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32" name="Text Box 56"/>
            <p:cNvSpPr txBox="1">
              <a:spLocks noChangeArrowheads="1"/>
            </p:cNvSpPr>
            <p:nvPr/>
          </p:nvSpPr>
          <p:spPr bwMode="auto">
            <a:xfrm>
              <a:off x="2393" y="24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8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33" name="Line 57"/>
            <p:cNvSpPr>
              <a:spLocks noChangeShapeType="1"/>
            </p:cNvSpPr>
            <p:nvPr/>
          </p:nvSpPr>
          <p:spPr bwMode="auto">
            <a:xfrm>
              <a:off x="3120" y="768"/>
              <a:ext cx="432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835" name="Text Box 59"/>
            <p:cNvSpPr txBox="1">
              <a:spLocks noChangeArrowheads="1"/>
            </p:cNvSpPr>
            <p:nvPr/>
          </p:nvSpPr>
          <p:spPr bwMode="auto">
            <a:xfrm>
              <a:off x="3840" y="1536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TLD DNS server</a:t>
              </a:r>
              <a:endParaRPr lang="en-US" altLang="zh-CN" sz="16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36" name="Line 60"/>
            <p:cNvSpPr>
              <a:spLocks noChangeShapeType="1"/>
            </p:cNvSpPr>
            <p:nvPr/>
          </p:nvSpPr>
          <p:spPr bwMode="auto">
            <a:xfrm>
              <a:off x="3600" y="187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37" name="Line 61"/>
            <p:cNvSpPr>
              <a:spLocks noChangeShapeType="1"/>
            </p:cNvSpPr>
            <p:nvPr/>
          </p:nvSpPr>
          <p:spPr bwMode="auto">
            <a:xfrm flipH="1" flipV="1">
              <a:off x="3504" y="192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38" name="Line 62"/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33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39" name="Text Box 63"/>
            <p:cNvSpPr txBox="1">
              <a:spLocks noChangeArrowheads="1"/>
            </p:cNvSpPr>
            <p:nvPr/>
          </p:nvSpPr>
          <p:spPr bwMode="auto">
            <a:xfrm>
              <a:off x="3408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charset="0"/>
                  <a:ea typeface="宋体" charset="-122"/>
                </a:rPr>
                <a:t>3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3840" name="Line 64"/>
            <p:cNvSpPr>
              <a:spLocks noChangeShapeType="1"/>
            </p:cNvSpPr>
            <p:nvPr/>
          </p:nvSpPr>
          <p:spPr bwMode="auto">
            <a:xfrm flipH="1">
              <a:off x="2448" y="1008"/>
              <a:ext cx="48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842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Recursive queries</a:t>
            </a:r>
          </a:p>
        </p:txBody>
      </p:sp>
      <p:sp>
        <p:nvSpPr>
          <p:cNvPr id="203843" name="Rectangle 67"/>
          <p:cNvSpPr>
            <a:spLocks noChangeArrowheads="1"/>
          </p:cNvSpPr>
          <p:nvPr/>
        </p:nvSpPr>
        <p:spPr bwMode="auto">
          <a:xfrm>
            <a:off x="619125" y="1438275"/>
            <a:ext cx="31623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u="sng">
                <a:solidFill>
                  <a:srgbClr val="FF0000"/>
                </a:solidFill>
                <a:ea typeface="宋体" charset="-122"/>
              </a:rPr>
              <a:t>recursive query:</a:t>
            </a:r>
            <a:endParaRPr lang="en-US" altLang="zh-CN" sz="2000">
              <a:ea typeface="宋体" charset="-122"/>
            </a:endParaRP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puts burden of name resolution on contacted name server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heavy load?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u="sng">
                <a:solidFill>
                  <a:srgbClr val="FF0000"/>
                </a:solidFill>
                <a:ea typeface="宋体" charset="-122"/>
              </a:rPr>
              <a:t>iterated query:</a:t>
            </a:r>
            <a:endParaRPr lang="en-US" altLang="zh-CN" sz="2000">
              <a:solidFill>
                <a:srgbClr val="FF0000"/>
              </a:solidFill>
              <a:ea typeface="宋体" charset="-122"/>
            </a:endParaRP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contacted server replies with name of server to contact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ea typeface="宋体" charset="-122"/>
              </a:rPr>
              <a:t>“I don’t know this name, but ask this server”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EDD-CB52-4DFB-8C9C-1C77000AC9E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DNS: caching and updating records</a:t>
            </a:r>
            <a:endParaRPr lang="en-US" altLang="zh-CN">
              <a:ea typeface="宋体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515225" cy="4733925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once (any) name server learns mapping, it </a:t>
            </a:r>
            <a:r>
              <a:rPr lang="en-US" altLang="zh-CN" sz="2400" i="1">
                <a:solidFill>
                  <a:schemeClr val="accent2"/>
                </a:solidFill>
                <a:ea typeface="宋体" charset="-122"/>
              </a:rPr>
              <a:t>caches</a:t>
            </a:r>
            <a:r>
              <a:rPr lang="en-US" altLang="zh-CN" sz="2400">
                <a:ea typeface="宋体" charset="-122"/>
              </a:rPr>
              <a:t> mapping</a:t>
            </a:r>
          </a:p>
          <a:p>
            <a:pPr lvl="1"/>
            <a:r>
              <a:rPr lang="en-US" altLang="zh-CN">
                <a:ea typeface="宋体" charset="-122"/>
              </a:rPr>
              <a:t>cache entries timeout (disappear) after some time</a:t>
            </a:r>
          </a:p>
          <a:p>
            <a:pPr lvl="1"/>
            <a:r>
              <a:rPr lang="en-US" altLang="zh-CN">
                <a:ea typeface="宋体" charset="-122"/>
              </a:rPr>
              <a:t>TLD servers typically cached in local name servers</a:t>
            </a:r>
          </a:p>
          <a:p>
            <a:pPr lvl="2"/>
            <a:r>
              <a:rPr lang="en-US" altLang="zh-CN">
                <a:ea typeface="宋体" charset="-122"/>
              </a:rPr>
              <a:t>Thus root name servers not often visited</a:t>
            </a:r>
          </a:p>
          <a:p>
            <a:r>
              <a:rPr lang="en-US" altLang="zh-CN" sz="2400">
                <a:ea typeface="宋体" charset="-122"/>
              </a:rPr>
              <a:t>update/notify mechanisms under design by IETF</a:t>
            </a:r>
          </a:p>
          <a:p>
            <a:pPr lvl="1"/>
            <a:r>
              <a:rPr lang="en-US" altLang="zh-CN" sz="2000">
                <a:ea typeface="宋体" charset="-122"/>
              </a:rPr>
              <a:t>RFC 2136</a:t>
            </a:r>
            <a:endParaRPr lang="en-US" altLang="zh-CN" sz="1800">
              <a:ea typeface="宋体" charset="-122"/>
            </a:endParaRPr>
          </a:p>
          <a:p>
            <a:pPr lvl="1"/>
            <a:r>
              <a:rPr lang="en-US" altLang="zh-CN" sz="1800">
                <a:ea typeface="宋体" charset="-122"/>
              </a:rPr>
              <a:t>http://www.ietf.org/html.charters/dnsind-charter.html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C5DF-5EEA-4038-9362-FEE6A8FD41C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Client-server architecture</a:t>
            </a:r>
          </a:p>
        </p:txBody>
      </p:sp>
      <p:graphicFrame>
        <p:nvGraphicFramePr>
          <p:cNvPr id="181307" name="Object 59"/>
          <p:cNvGraphicFramePr>
            <a:graphicFrameLocks noChangeAspect="1"/>
          </p:cNvGraphicFramePr>
          <p:nvPr>
            <p:ph sz="half" idx="1"/>
          </p:nvPr>
        </p:nvGraphicFramePr>
        <p:xfrm>
          <a:off x="1785938" y="3381375"/>
          <a:ext cx="1304925" cy="1085850"/>
        </p:xfrm>
        <a:graphic>
          <a:graphicData uri="http://schemas.openxmlformats.org/presentationml/2006/ole">
            <p:oleObj spid="_x0000_s181307" name="Clip" r:id="rId3" imgW="1305000" imgH="1085760" progId="">
              <p:embed/>
            </p:oleObj>
          </a:graphicData>
        </a:graphic>
      </p:graphicFrame>
      <p:sp>
        <p:nvSpPr>
          <p:cNvPr id="181708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664075" y="141605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server:</a:t>
            </a:r>
            <a:r>
              <a:rPr lang="en-US" altLang="zh-CN" sz="2400"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always-on host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permanent IP address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server farms for scaling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communicate with server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do not communicate directly with each other</a:t>
            </a:r>
          </a:p>
        </p:txBody>
      </p:sp>
      <p:sp>
        <p:nvSpPr>
          <p:cNvPr id="181254" name="Freeform 6"/>
          <p:cNvSpPr>
            <a:spLocks/>
          </p:cNvSpPr>
          <p:nvPr/>
        </p:nvSpPr>
        <p:spPr bwMode="auto">
          <a:xfrm>
            <a:off x="2641600" y="1743075"/>
            <a:ext cx="1798638" cy="1674813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5" name="Freeform 7"/>
          <p:cNvSpPr>
            <a:spLocks/>
          </p:cNvSpPr>
          <p:nvPr/>
        </p:nvSpPr>
        <p:spPr bwMode="auto">
          <a:xfrm>
            <a:off x="762000" y="1600200"/>
            <a:ext cx="1866900" cy="1589088"/>
          </a:xfrm>
          <a:custGeom>
            <a:avLst/>
            <a:gdLst/>
            <a:ahLst/>
            <a:cxnLst>
              <a:cxn ang="0">
                <a:pos x="550" y="42"/>
              </a:cxn>
              <a:cxn ang="0">
                <a:pos x="82" y="60"/>
              </a:cxn>
              <a:cxn ang="0">
                <a:pos x="58" y="402"/>
              </a:cxn>
              <a:cxn ang="0">
                <a:pos x="28" y="720"/>
              </a:cxn>
              <a:cxn ang="0">
                <a:pos x="112" y="870"/>
              </a:cxn>
              <a:cxn ang="0">
                <a:pos x="538" y="876"/>
              </a:cxn>
              <a:cxn ang="0">
                <a:pos x="640" y="1128"/>
              </a:cxn>
              <a:cxn ang="0">
                <a:pos x="1234" y="1098"/>
              </a:cxn>
              <a:cxn ang="0">
                <a:pos x="1276" y="570"/>
              </a:cxn>
              <a:cxn ang="0">
                <a:pos x="1204" y="342"/>
              </a:cxn>
              <a:cxn ang="0">
                <a:pos x="760" y="288"/>
              </a:cxn>
              <a:cxn ang="0">
                <a:pos x="550" y="42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6" name="Freeform 8"/>
          <p:cNvSpPr>
            <a:spLocks/>
          </p:cNvSpPr>
          <p:nvPr/>
        </p:nvSpPr>
        <p:spPr bwMode="auto">
          <a:xfrm>
            <a:off x="1130300" y="3051175"/>
            <a:ext cx="2974975" cy="2219325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257" name="Group 9"/>
          <p:cNvGrpSpPr>
            <a:grpSpLocks/>
          </p:cNvGrpSpPr>
          <p:nvPr/>
        </p:nvGrpSpPr>
        <p:grpSpPr bwMode="auto">
          <a:xfrm>
            <a:off x="879475" y="1735138"/>
            <a:ext cx="733425" cy="319087"/>
            <a:chOff x="3552" y="246"/>
            <a:chExt cx="527" cy="248"/>
          </a:xfrm>
        </p:grpSpPr>
        <p:graphicFrame>
          <p:nvGraphicFramePr>
            <p:cNvPr id="181258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81258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81259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81259" name="Clip" r:id="rId5" imgW="676440" imgH="485640" progId="">
                <p:embed/>
              </p:oleObj>
            </a:graphicData>
          </a:graphic>
        </p:graphicFrame>
        <p:sp>
          <p:nvSpPr>
            <p:cNvPr id="181260" name="Line 1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1261" name="Group 13"/>
          <p:cNvGrpSpPr>
            <a:grpSpLocks/>
          </p:cNvGrpSpPr>
          <p:nvPr/>
        </p:nvGrpSpPr>
        <p:grpSpPr bwMode="auto">
          <a:xfrm>
            <a:off x="879475" y="2330450"/>
            <a:ext cx="733425" cy="319088"/>
            <a:chOff x="3552" y="246"/>
            <a:chExt cx="527" cy="248"/>
          </a:xfrm>
        </p:grpSpPr>
        <p:graphicFrame>
          <p:nvGraphicFramePr>
            <p:cNvPr id="181262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81262" name="Clip" r:id="rId6" imgW="1305000" imgH="1085760" progId="">
                <p:embed/>
              </p:oleObj>
            </a:graphicData>
          </a:graphic>
        </p:graphicFrame>
        <p:graphicFrame>
          <p:nvGraphicFramePr>
            <p:cNvPr id="181263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81263" name="Clip" r:id="rId7" imgW="676440" imgH="485640" progId="">
                <p:embed/>
              </p:oleObj>
            </a:graphicData>
          </a:graphic>
        </p:graphicFrame>
        <p:sp>
          <p:nvSpPr>
            <p:cNvPr id="181264" name="Line 1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1265" name="Group 17"/>
          <p:cNvGrpSpPr>
            <a:grpSpLocks/>
          </p:cNvGrpSpPr>
          <p:nvPr/>
        </p:nvGrpSpPr>
        <p:grpSpPr bwMode="auto">
          <a:xfrm>
            <a:off x="1255713" y="2117725"/>
            <a:ext cx="69850" cy="214313"/>
            <a:chOff x="3842" y="406"/>
            <a:chExt cx="51" cy="167"/>
          </a:xfrm>
        </p:grpSpPr>
        <p:sp>
          <p:nvSpPr>
            <p:cNvPr id="181266" name="Oval 1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7" name="Oval 1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8" name="Oval 2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1269" name="Group 21"/>
          <p:cNvGrpSpPr>
            <a:grpSpLocks/>
          </p:cNvGrpSpPr>
          <p:nvPr/>
        </p:nvGrpSpPr>
        <p:grpSpPr bwMode="auto">
          <a:xfrm>
            <a:off x="1725613" y="2620963"/>
            <a:ext cx="209550" cy="395287"/>
            <a:chOff x="4180" y="783"/>
            <a:chExt cx="150" cy="307"/>
          </a:xfrm>
        </p:grpSpPr>
        <p:sp>
          <p:nvSpPr>
            <p:cNvPr id="181270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1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2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3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4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5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6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7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1278" name="Group 30"/>
          <p:cNvGrpSpPr>
            <a:grpSpLocks/>
          </p:cNvGrpSpPr>
          <p:nvPr/>
        </p:nvGrpSpPr>
        <p:grpSpPr bwMode="auto">
          <a:xfrm rot="-5400000">
            <a:off x="2038350" y="2698750"/>
            <a:ext cx="80963" cy="233363"/>
            <a:chOff x="3842" y="406"/>
            <a:chExt cx="51" cy="167"/>
          </a:xfrm>
        </p:grpSpPr>
        <p:sp>
          <p:nvSpPr>
            <p:cNvPr id="181279" name="Oval 3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0" name="Oval 3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1" name="Oval 3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1282" name="Line 34"/>
          <p:cNvSpPr>
            <a:spLocks noChangeShapeType="1"/>
          </p:cNvSpPr>
          <p:nvPr/>
        </p:nvSpPr>
        <p:spPr bwMode="auto">
          <a:xfrm>
            <a:off x="1862138" y="25288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83" name="Line 35"/>
          <p:cNvSpPr>
            <a:spLocks noChangeShapeType="1"/>
          </p:cNvSpPr>
          <p:nvPr/>
        </p:nvSpPr>
        <p:spPr bwMode="auto">
          <a:xfrm>
            <a:off x="1865313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84" name="Line 36"/>
          <p:cNvSpPr>
            <a:spLocks noChangeShapeType="1"/>
          </p:cNvSpPr>
          <p:nvPr/>
        </p:nvSpPr>
        <p:spPr bwMode="auto">
          <a:xfrm>
            <a:off x="2360613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85" name="Line 37"/>
          <p:cNvSpPr>
            <a:spLocks noChangeShapeType="1"/>
          </p:cNvSpPr>
          <p:nvPr/>
        </p:nvSpPr>
        <p:spPr bwMode="auto">
          <a:xfrm>
            <a:off x="1562100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86" name="Line 38"/>
          <p:cNvSpPr>
            <a:spLocks noChangeShapeType="1"/>
          </p:cNvSpPr>
          <p:nvPr/>
        </p:nvSpPr>
        <p:spPr bwMode="auto">
          <a:xfrm flipV="1">
            <a:off x="1574800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87" name="Line 39"/>
          <p:cNvSpPr>
            <a:spLocks noChangeShapeType="1"/>
          </p:cNvSpPr>
          <p:nvPr/>
        </p:nvSpPr>
        <p:spPr bwMode="auto">
          <a:xfrm flipV="1">
            <a:off x="2101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288" name="Group 40"/>
          <p:cNvGrpSpPr>
            <a:grpSpLocks/>
          </p:cNvGrpSpPr>
          <p:nvPr/>
        </p:nvGrpSpPr>
        <p:grpSpPr bwMode="auto">
          <a:xfrm>
            <a:off x="2220913" y="2598738"/>
            <a:ext cx="209550" cy="395287"/>
            <a:chOff x="4180" y="783"/>
            <a:chExt cx="150" cy="307"/>
          </a:xfrm>
        </p:grpSpPr>
        <p:sp>
          <p:nvSpPr>
            <p:cNvPr id="181289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0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1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2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3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4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5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96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1297" name="Group 49"/>
          <p:cNvGrpSpPr>
            <a:grpSpLocks/>
          </p:cNvGrpSpPr>
          <p:nvPr/>
        </p:nvGrpSpPr>
        <p:grpSpPr bwMode="auto">
          <a:xfrm>
            <a:off x="1263650" y="3217863"/>
            <a:ext cx="479425" cy="925512"/>
            <a:chOff x="3314" y="1248"/>
            <a:chExt cx="344" cy="694"/>
          </a:xfrm>
        </p:grpSpPr>
        <p:graphicFrame>
          <p:nvGraphicFramePr>
            <p:cNvPr id="181298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181298" name="Clip" r:id="rId8" imgW="1305000" imgH="1085760" progId="">
                <p:embed/>
              </p:oleObj>
            </a:graphicData>
          </a:graphic>
        </p:graphicFrame>
        <p:sp>
          <p:nvSpPr>
            <p:cNvPr id="181299" name="Line 5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1300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181300" name="Clip" r:id="rId9" imgW="1305000" imgH="1085760" progId="">
                <p:embed/>
              </p:oleObj>
            </a:graphicData>
          </a:graphic>
        </p:graphicFrame>
        <p:sp>
          <p:nvSpPr>
            <p:cNvPr id="181301" name="Line 5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302" name="Group 5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81303" name="Oval 5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04" name="Oval 5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05" name="Oval 5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1306" name="Line 5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1308" name="Object 60"/>
          <p:cNvGraphicFramePr>
            <a:graphicFrameLocks noChangeAspect="1"/>
          </p:cNvGraphicFramePr>
          <p:nvPr/>
        </p:nvGraphicFramePr>
        <p:xfrm>
          <a:off x="1517650" y="4216400"/>
          <a:ext cx="415925" cy="330200"/>
        </p:xfrm>
        <a:graphic>
          <a:graphicData uri="http://schemas.openxmlformats.org/presentationml/2006/ole">
            <p:oleObj spid="_x0000_s181308" name="Clip" r:id="rId10" imgW="1305000" imgH="1085760" progId="">
              <p:embed/>
            </p:oleObj>
          </a:graphicData>
        </a:graphic>
      </p:graphicFrame>
      <p:sp>
        <p:nvSpPr>
          <p:cNvPr id="181309" name="Oval 61"/>
          <p:cNvSpPr>
            <a:spLocks noChangeArrowheads="1"/>
          </p:cNvSpPr>
          <p:nvPr/>
        </p:nvSpPr>
        <p:spPr bwMode="auto">
          <a:xfrm rot="-5400000">
            <a:off x="1934369" y="43203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0" name="Oval 62"/>
          <p:cNvSpPr>
            <a:spLocks noChangeArrowheads="1"/>
          </p:cNvSpPr>
          <p:nvPr/>
        </p:nvSpPr>
        <p:spPr bwMode="auto">
          <a:xfrm rot="-5400000">
            <a:off x="2019301" y="43180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1" name="Oval 63"/>
          <p:cNvSpPr>
            <a:spLocks noChangeArrowheads="1"/>
          </p:cNvSpPr>
          <p:nvPr/>
        </p:nvSpPr>
        <p:spPr bwMode="auto">
          <a:xfrm rot="-5400000">
            <a:off x="2097087" y="43227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2" name="Line 64"/>
          <p:cNvSpPr>
            <a:spLocks noChangeShapeType="1"/>
          </p:cNvSpPr>
          <p:nvPr/>
        </p:nvSpPr>
        <p:spPr bwMode="auto">
          <a:xfrm rot="-5400000">
            <a:off x="2356644" y="42029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3" name="Line 65"/>
          <p:cNvSpPr>
            <a:spLocks noChangeShapeType="1"/>
          </p:cNvSpPr>
          <p:nvPr/>
        </p:nvSpPr>
        <p:spPr bwMode="auto">
          <a:xfrm rot="5400000" flipH="1">
            <a:off x="1730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4" name="Line 66"/>
          <p:cNvSpPr>
            <a:spLocks noChangeShapeType="1"/>
          </p:cNvSpPr>
          <p:nvPr/>
        </p:nvSpPr>
        <p:spPr bwMode="auto">
          <a:xfrm rot="16200000" flipV="1">
            <a:off x="2077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5" name="Line 67"/>
          <p:cNvSpPr>
            <a:spLocks noChangeShapeType="1"/>
          </p:cNvSpPr>
          <p:nvPr/>
        </p:nvSpPr>
        <p:spPr bwMode="auto">
          <a:xfrm flipV="1">
            <a:off x="1743075" y="37941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6" name="Line 68"/>
          <p:cNvSpPr>
            <a:spLocks noChangeShapeType="1"/>
          </p:cNvSpPr>
          <p:nvPr/>
        </p:nvSpPr>
        <p:spPr bwMode="auto">
          <a:xfrm>
            <a:off x="2344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17" name="Line 69"/>
          <p:cNvSpPr>
            <a:spLocks noChangeShapeType="1"/>
          </p:cNvSpPr>
          <p:nvPr/>
        </p:nvSpPr>
        <p:spPr bwMode="auto">
          <a:xfrm flipH="1">
            <a:off x="3140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1318" name="Object 70"/>
          <p:cNvGraphicFramePr>
            <a:graphicFrameLocks noChangeAspect="1"/>
          </p:cNvGraphicFramePr>
          <p:nvPr/>
        </p:nvGraphicFramePr>
        <p:xfrm>
          <a:off x="3317875" y="3389313"/>
          <a:ext cx="203200" cy="241300"/>
        </p:xfrm>
        <a:graphic>
          <a:graphicData uri="http://schemas.openxmlformats.org/presentationml/2006/ole">
            <p:oleObj spid="_x0000_s181318" name="Clip" r:id="rId11" imgW="981000" imgH="1209600" progId="">
              <p:embed/>
            </p:oleObj>
          </a:graphicData>
        </a:graphic>
      </p:graphicFrame>
      <p:graphicFrame>
        <p:nvGraphicFramePr>
          <p:cNvPr id="181319" name="Object 71"/>
          <p:cNvGraphicFramePr>
            <a:graphicFrameLocks noChangeAspect="1"/>
          </p:cNvGraphicFramePr>
          <p:nvPr/>
        </p:nvGraphicFramePr>
        <p:xfrm>
          <a:off x="1981200" y="3470275"/>
          <a:ext cx="203200" cy="239713"/>
        </p:xfrm>
        <a:graphic>
          <a:graphicData uri="http://schemas.openxmlformats.org/presentationml/2006/ole">
            <p:oleObj spid="_x0000_s181319" name="Clip" r:id="rId12" imgW="981000" imgH="1209600" progId="">
              <p:embed/>
            </p:oleObj>
          </a:graphicData>
        </a:graphic>
      </p:graphicFrame>
      <p:sp>
        <p:nvSpPr>
          <p:cNvPr id="181320" name="Freeform 72"/>
          <p:cNvSpPr>
            <a:spLocks/>
          </p:cNvSpPr>
          <p:nvPr/>
        </p:nvSpPr>
        <p:spPr bwMode="auto">
          <a:xfrm>
            <a:off x="2062163" y="3244850"/>
            <a:ext cx="1354137" cy="304800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32" y="9"/>
              </a:cxn>
              <a:cxn ang="0">
                <a:pos x="972" y="171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321" name="Group 73"/>
          <p:cNvGrpSpPr>
            <a:grpSpLocks/>
          </p:cNvGrpSpPr>
          <p:nvPr/>
        </p:nvGrpSpPr>
        <p:grpSpPr bwMode="auto">
          <a:xfrm>
            <a:off x="2328863" y="4667250"/>
            <a:ext cx="406400" cy="427038"/>
            <a:chOff x="2870" y="1518"/>
            <a:chExt cx="292" cy="320"/>
          </a:xfrm>
        </p:grpSpPr>
        <p:graphicFrame>
          <p:nvGraphicFramePr>
            <p:cNvPr id="181322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81322" name="Clip" r:id="rId13" imgW="819000" imgH="847800" progId="">
                <p:embed/>
              </p:oleObj>
            </a:graphicData>
          </a:graphic>
        </p:graphicFrame>
        <p:graphicFrame>
          <p:nvGraphicFramePr>
            <p:cNvPr id="181323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81323" name="Clip" r:id="rId14" imgW="1266840" imgH="1200240" progId="">
                <p:embed/>
              </p:oleObj>
            </a:graphicData>
          </a:graphic>
        </p:graphicFrame>
      </p:grpSp>
      <p:grpSp>
        <p:nvGrpSpPr>
          <p:cNvPr id="181324" name="Group 76"/>
          <p:cNvGrpSpPr>
            <a:grpSpLocks/>
          </p:cNvGrpSpPr>
          <p:nvPr/>
        </p:nvGrpSpPr>
        <p:grpSpPr bwMode="auto">
          <a:xfrm>
            <a:off x="3106738" y="4699000"/>
            <a:ext cx="406400" cy="427038"/>
            <a:chOff x="2870" y="1518"/>
            <a:chExt cx="292" cy="320"/>
          </a:xfrm>
        </p:grpSpPr>
        <p:graphicFrame>
          <p:nvGraphicFramePr>
            <p:cNvPr id="181325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81325" name="Clip" r:id="rId15" imgW="819000" imgH="847800" progId="">
                <p:embed/>
              </p:oleObj>
            </a:graphicData>
          </a:graphic>
        </p:graphicFrame>
        <p:graphicFrame>
          <p:nvGraphicFramePr>
            <p:cNvPr id="181326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81326" name="Clip" r:id="rId16" imgW="1266840" imgH="1200240" progId="">
                <p:embed/>
              </p:oleObj>
            </a:graphicData>
          </a:graphic>
        </p:graphicFrame>
      </p:grpSp>
      <p:grpSp>
        <p:nvGrpSpPr>
          <p:cNvPr id="181327" name="Group 79"/>
          <p:cNvGrpSpPr>
            <a:grpSpLocks/>
          </p:cNvGrpSpPr>
          <p:nvPr/>
        </p:nvGrpSpPr>
        <p:grpSpPr bwMode="auto">
          <a:xfrm>
            <a:off x="2692400" y="4414838"/>
            <a:ext cx="379413" cy="376237"/>
            <a:chOff x="4733" y="2082"/>
            <a:chExt cx="272" cy="282"/>
          </a:xfrm>
        </p:grpSpPr>
        <p:graphicFrame>
          <p:nvGraphicFramePr>
            <p:cNvPr id="181328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181328" name="Clip" r:id="rId17" imgW="819000" imgH="847800" progId="">
                <p:embed/>
              </p:oleObj>
            </a:graphicData>
          </a:graphic>
        </p:graphicFrame>
        <p:sp>
          <p:nvSpPr>
            <p:cNvPr id="181329" name="Rectangle 81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1330" name="Line 82"/>
          <p:cNvSpPr>
            <a:spLocks noChangeShapeType="1"/>
          </p:cNvSpPr>
          <p:nvPr/>
        </p:nvSpPr>
        <p:spPr bwMode="auto">
          <a:xfrm>
            <a:off x="2998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331" name="Group 83"/>
          <p:cNvGrpSpPr>
            <a:grpSpLocks/>
          </p:cNvGrpSpPr>
          <p:nvPr/>
        </p:nvGrpSpPr>
        <p:grpSpPr bwMode="auto">
          <a:xfrm>
            <a:off x="3719513" y="3741738"/>
            <a:ext cx="207962" cy="409575"/>
            <a:chOff x="4180" y="783"/>
            <a:chExt cx="150" cy="307"/>
          </a:xfrm>
        </p:grpSpPr>
        <p:sp>
          <p:nvSpPr>
            <p:cNvPr id="181332" name="AutoShape 8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33" name="Rectangle 8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34" name="Rectangle 8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35" name="AutoShape 8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36" name="Line 8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37" name="Line 8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38" name="Rectangle 9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39" name="Rectangle 9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1340" name="Group 92"/>
          <p:cNvGrpSpPr>
            <a:grpSpLocks/>
          </p:cNvGrpSpPr>
          <p:nvPr/>
        </p:nvGrpSpPr>
        <p:grpSpPr bwMode="auto">
          <a:xfrm>
            <a:off x="3706813" y="4186238"/>
            <a:ext cx="207962" cy="409575"/>
            <a:chOff x="4180" y="783"/>
            <a:chExt cx="150" cy="307"/>
          </a:xfrm>
        </p:grpSpPr>
        <p:sp>
          <p:nvSpPr>
            <p:cNvPr id="181341" name="AutoShape 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42" name="Rectangle 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43" name="Rectangle 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44" name="AutoShape 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45" name="Line 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46" name="Line 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47" name="Rectangle 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48" name="Rectangle 1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1349" name="Line 101"/>
          <p:cNvSpPr>
            <a:spLocks noChangeShapeType="1"/>
          </p:cNvSpPr>
          <p:nvPr/>
        </p:nvSpPr>
        <p:spPr bwMode="auto">
          <a:xfrm rot="5400000" flipH="1">
            <a:off x="3332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0" name="Line 102"/>
          <p:cNvSpPr>
            <a:spLocks noChangeShapeType="1"/>
          </p:cNvSpPr>
          <p:nvPr/>
        </p:nvSpPr>
        <p:spPr bwMode="auto">
          <a:xfrm rot="-5400000">
            <a:off x="3686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1" name="Line 103"/>
          <p:cNvSpPr>
            <a:spLocks noChangeShapeType="1"/>
          </p:cNvSpPr>
          <p:nvPr/>
        </p:nvSpPr>
        <p:spPr bwMode="auto">
          <a:xfrm rot="-5400000">
            <a:off x="3676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2" name="Line 104"/>
          <p:cNvSpPr>
            <a:spLocks noChangeShapeType="1"/>
          </p:cNvSpPr>
          <p:nvPr/>
        </p:nvSpPr>
        <p:spPr bwMode="auto">
          <a:xfrm flipV="1">
            <a:off x="2355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3" name="Line 105"/>
          <p:cNvSpPr>
            <a:spLocks noChangeShapeType="1"/>
          </p:cNvSpPr>
          <p:nvPr/>
        </p:nvSpPr>
        <p:spPr bwMode="auto">
          <a:xfrm>
            <a:off x="3290888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4" name="Line 106"/>
          <p:cNvSpPr>
            <a:spLocks noChangeShapeType="1"/>
          </p:cNvSpPr>
          <p:nvPr/>
        </p:nvSpPr>
        <p:spPr bwMode="auto">
          <a:xfrm flipH="1">
            <a:off x="3810000" y="23606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5" name="Line 107"/>
          <p:cNvSpPr>
            <a:spLocks noChangeShapeType="1"/>
          </p:cNvSpPr>
          <p:nvPr/>
        </p:nvSpPr>
        <p:spPr bwMode="auto">
          <a:xfrm>
            <a:off x="3040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6" name="Line 108"/>
          <p:cNvSpPr>
            <a:spLocks noChangeShapeType="1"/>
          </p:cNvSpPr>
          <p:nvPr/>
        </p:nvSpPr>
        <p:spPr bwMode="auto">
          <a:xfrm>
            <a:off x="3065463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7" name="Line 109"/>
          <p:cNvSpPr>
            <a:spLocks noChangeShapeType="1"/>
          </p:cNvSpPr>
          <p:nvPr/>
        </p:nvSpPr>
        <p:spPr bwMode="auto">
          <a:xfrm flipH="1">
            <a:off x="3525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8" name="Line 110"/>
          <p:cNvSpPr>
            <a:spLocks noChangeShapeType="1"/>
          </p:cNvSpPr>
          <p:nvPr/>
        </p:nvSpPr>
        <p:spPr bwMode="auto">
          <a:xfrm flipH="1">
            <a:off x="3298825" y="23288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59" name="Line 111"/>
          <p:cNvSpPr>
            <a:spLocks noChangeShapeType="1"/>
          </p:cNvSpPr>
          <p:nvPr/>
        </p:nvSpPr>
        <p:spPr bwMode="auto">
          <a:xfrm flipH="1">
            <a:off x="3308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360" name="Line 112"/>
          <p:cNvSpPr>
            <a:spLocks noChangeShapeType="1"/>
          </p:cNvSpPr>
          <p:nvPr/>
        </p:nvSpPr>
        <p:spPr bwMode="auto">
          <a:xfrm flipH="1">
            <a:off x="4025900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361" name="Group 113"/>
          <p:cNvGrpSpPr>
            <a:grpSpLocks/>
          </p:cNvGrpSpPr>
          <p:nvPr/>
        </p:nvGrpSpPr>
        <p:grpSpPr bwMode="auto">
          <a:xfrm>
            <a:off x="1836738" y="2136775"/>
            <a:ext cx="501650" cy="233363"/>
            <a:chOff x="3600" y="219"/>
            <a:chExt cx="360" cy="175"/>
          </a:xfrm>
        </p:grpSpPr>
        <p:sp>
          <p:nvSpPr>
            <p:cNvPr id="181362" name="Oval 1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63" name="Line 1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64" name="Line 1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65" name="Rectangle 1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366" name="Oval 1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367" name="Group 1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36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6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7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371" name="Group 1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372" name="Line 1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73" name="Line 1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74" name="Line 1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375" name="Group 127"/>
          <p:cNvGrpSpPr>
            <a:grpSpLocks/>
          </p:cNvGrpSpPr>
          <p:nvPr/>
        </p:nvGrpSpPr>
        <p:grpSpPr bwMode="auto">
          <a:xfrm>
            <a:off x="2789238" y="1908175"/>
            <a:ext cx="501650" cy="233363"/>
            <a:chOff x="3600" y="219"/>
            <a:chExt cx="360" cy="175"/>
          </a:xfrm>
        </p:grpSpPr>
        <p:sp>
          <p:nvSpPr>
            <p:cNvPr id="181376" name="Oval 1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77" name="Line 1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78" name="Line 1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79" name="Rectangle 1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380" name="Oval 1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381" name="Group 1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382" name="Line 1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83" name="Line 1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84" name="Line 1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385" name="Group 1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386" name="Line 1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87" name="Line 1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88" name="Line 1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389" name="Group 141"/>
          <p:cNvGrpSpPr>
            <a:grpSpLocks/>
          </p:cNvGrpSpPr>
          <p:nvPr/>
        </p:nvGrpSpPr>
        <p:grpSpPr bwMode="auto">
          <a:xfrm>
            <a:off x="2806700" y="2565400"/>
            <a:ext cx="501650" cy="233363"/>
            <a:chOff x="3600" y="219"/>
            <a:chExt cx="360" cy="175"/>
          </a:xfrm>
        </p:grpSpPr>
        <p:sp>
          <p:nvSpPr>
            <p:cNvPr id="181390" name="Oval 1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91" name="Line 1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92" name="Line 1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393" name="Rectangle 1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394" name="Oval 1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395" name="Group 1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396" name="Line 1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97" name="Line 1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398" name="Line 1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399" name="Group 1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400" name="Line 1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01" name="Line 1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02" name="Line 1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403" name="Group 155"/>
          <p:cNvGrpSpPr>
            <a:grpSpLocks/>
          </p:cNvGrpSpPr>
          <p:nvPr/>
        </p:nvGrpSpPr>
        <p:grpSpPr bwMode="auto">
          <a:xfrm>
            <a:off x="3776663" y="2116138"/>
            <a:ext cx="500062" cy="233362"/>
            <a:chOff x="3600" y="219"/>
            <a:chExt cx="360" cy="175"/>
          </a:xfrm>
        </p:grpSpPr>
        <p:sp>
          <p:nvSpPr>
            <p:cNvPr id="181404" name="Oval 1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05" name="Line 1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06" name="Line 1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07" name="Rectangle 1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408" name="Oval 1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409" name="Group 1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410" name="Line 1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11" name="Line 1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12" name="Line 1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413" name="Group 1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414" name="Line 1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15" name="Line 1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16" name="Line 1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417" name="Group 169"/>
          <p:cNvGrpSpPr>
            <a:grpSpLocks/>
          </p:cNvGrpSpPr>
          <p:nvPr/>
        </p:nvGrpSpPr>
        <p:grpSpPr bwMode="auto">
          <a:xfrm>
            <a:off x="3582988" y="3013075"/>
            <a:ext cx="501650" cy="233363"/>
            <a:chOff x="3600" y="219"/>
            <a:chExt cx="360" cy="175"/>
          </a:xfrm>
        </p:grpSpPr>
        <p:sp>
          <p:nvSpPr>
            <p:cNvPr id="181418" name="Oval 17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19" name="Line 17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20" name="Line 17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21" name="Rectangle 17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422" name="Oval 17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423" name="Group 17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424" name="Line 1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25" name="Line 1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26" name="Line 1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427" name="Group 17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428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29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30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431" name="Group 183"/>
          <p:cNvGrpSpPr>
            <a:grpSpLocks/>
          </p:cNvGrpSpPr>
          <p:nvPr/>
        </p:nvGrpSpPr>
        <p:grpSpPr bwMode="auto">
          <a:xfrm>
            <a:off x="3249613" y="3597275"/>
            <a:ext cx="501650" cy="234950"/>
            <a:chOff x="3600" y="219"/>
            <a:chExt cx="360" cy="175"/>
          </a:xfrm>
        </p:grpSpPr>
        <p:sp>
          <p:nvSpPr>
            <p:cNvPr id="181432" name="Oval 18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33" name="Line 18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34" name="Line 18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35" name="Rectangle 18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436" name="Oval 18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437" name="Group 18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438" name="Line 19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39" name="Line 19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40" name="Line 19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441" name="Group 19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442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43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44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445" name="Group 197"/>
          <p:cNvGrpSpPr>
            <a:grpSpLocks/>
          </p:cNvGrpSpPr>
          <p:nvPr/>
        </p:nvGrpSpPr>
        <p:grpSpPr bwMode="auto">
          <a:xfrm>
            <a:off x="2640013" y="4086225"/>
            <a:ext cx="500062" cy="233363"/>
            <a:chOff x="3600" y="219"/>
            <a:chExt cx="360" cy="175"/>
          </a:xfrm>
        </p:grpSpPr>
        <p:sp>
          <p:nvSpPr>
            <p:cNvPr id="181446" name="Oval 1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47" name="Line 1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48" name="Line 2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49" name="Rectangle 20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450" name="Oval 2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451" name="Group 2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452" name="Line 2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53" name="Line 2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54" name="Line 2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455" name="Group 2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456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57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58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1459" name="Group 211"/>
          <p:cNvGrpSpPr>
            <a:grpSpLocks/>
          </p:cNvGrpSpPr>
          <p:nvPr/>
        </p:nvGrpSpPr>
        <p:grpSpPr bwMode="auto">
          <a:xfrm>
            <a:off x="1836738" y="3709988"/>
            <a:ext cx="501650" cy="233362"/>
            <a:chOff x="3600" y="219"/>
            <a:chExt cx="360" cy="175"/>
          </a:xfrm>
        </p:grpSpPr>
        <p:sp>
          <p:nvSpPr>
            <p:cNvPr id="181460" name="Oval 21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61" name="Line 2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62" name="Line 2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463" name="Rectangle 21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itchFamily="18" charset="0"/>
              </a:endParaRPr>
            </a:p>
          </p:txBody>
        </p:sp>
        <p:sp>
          <p:nvSpPr>
            <p:cNvPr id="181464" name="Oval 2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1465" name="Group 2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81466" name="Line 2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67" name="Line 2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68" name="Line 2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1469" name="Group 2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81470" name="Line 2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71" name="Line 2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472" name="Line 2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1473" name="Line 225"/>
          <p:cNvSpPr>
            <a:spLocks noChangeShapeType="1"/>
          </p:cNvSpPr>
          <p:nvPr/>
        </p:nvSpPr>
        <p:spPr bwMode="auto">
          <a:xfrm flipV="1">
            <a:off x="2092325" y="3922713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74" name="Line 226"/>
          <p:cNvSpPr>
            <a:spLocks noChangeShapeType="1"/>
          </p:cNvSpPr>
          <p:nvPr/>
        </p:nvSpPr>
        <p:spPr bwMode="auto">
          <a:xfrm>
            <a:off x="1219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475" name="Line 227"/>
          <p:cNvSpPr>
            <a:spLocks noChangeShapeType="1"/>
          </p:cNvSpPr>
          <p:nvPr/>
        </p:nvSpPr>
        <p:spPr bwMode="auto">
          <a:xfrm>
            <a:off x="1219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702" name="Line 454"/>
          <p:cNvSpPr>
            <a:spLocks noChangeShapeType="1"/>
          </p:cNvSpPr>
          <p:nvPr/>
        </p:nvSpPr>
        <p:spPr bwMode="auto">
          <a:xfrm flipV="1">
            <a:off x="2590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703" name="Line 455"/>
          <p:cNvSpPr>
            <a:spLocks noChangeShapeType="1"/>
          </p:cNvSpPr>
          <p:nvPr/>
        </p:nvSpPr>
        <p:spPr bwMode="auto">
          <a:xfrm flipV="1">
            <a:off x="2667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226-9DF5-4D22-A09B-23F4CE99B62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DNS records</a:t>
            </a:r>
            <a:endParaRPr lang="en-US" altLang="zh-CN">
              <a:ea typeface="宋体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chemeClr val="accent2"/>
                </a:solidFill>
                <a:ea typeface="宋体" charset="-122"/>
              </a:rPr>
              <a:t>DNS:</a:t>
            </a:r>
            <a:r>
              <a:rPr lang="en-US" altLang="zh-CN" sz="2400">
                <a:ea typeface="宋体" charset="-122"/>
              </a:rPr>
              <a:t> distributed db storing resource records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(RR)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895725"/>
            <a:ext cx="4000500" cy="18669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Type=NS</a:t>
            </a:r>
          </a:p>
          <a:p>
            <a:pPr lvl="1"/>
            <a:r>
              <a:rPr lang="en-US" altLang="zh-CN" sz="2000" b="1">
                <a:latin typeface="Courier New" pitchFamily="49" charset="0"/>
                <a:ea typeface="宋体" charset="-122"/>
              </a:rPr>
              <a:t>name</a:t>
            </a:r>
            <a:r>
              <a:rPr lang="en-US" altLang="zh-CN" sz="2000">
                <a:ea typeface="宋体" charset="-122"/>
              </a:rPr>
              <a:t> is domain (e.g. foo.com)</a:t>
            </a:r>
          </a:p>
          <a:p>
            <a:pPr lvl="1"/>
            <a:r>
              <a:rPr lang="en-US" altLang="zh-CN" sz="2000" b="1">
                <a:latin typeface="Courier New" pitchFamily="49" charset="0"/>
                <a:ea typeface="宋体" charset="-122"/>
              </a:rPr>
              <a:t>value</a:t>
            </a:r>
            <a:r>
              <a:rPr lang="en-US" altLang="zh-CN" sz="2000">
                <a:ea typeface="宋体" charset="-122"/>
              </a:rPr>
              <a:t> is hostname of authoritative name server for this domain</a:t>
            </a:r>
          </a:p>
          <a:p>
            <a:endParaRPr lang="en-US" altLang="zh-CN" sz="2400">
              <a:ea typeface="宋体" charset="-122"/>
            </a:endParaRPr>
          </a:p>
        </p:txBody>
      </p:sp>
      <p:grpSp>
        <p:nvGrpSpPr>
          <p:cNvPr id="83973" name="Group 5"/>
          <p:cNvGrpSpPr>
            <a:grpSpLocks/>
          </p:cNvGrpSpPr>
          <p:nvPr/>
        </p:nvGrpSpPr>
        <p:grpSpPr bwMode="auto">
          <a:xfrm>
            <a:off x="1795463" y="1895475"/>
            <a:ext cx="5364162" cy="571500"/>
            <a:chOff x="1407" y="1206"/>
            <a:chExt cx="3379" cy="360"/>
          </a:xfrm>
        </p:grpSpPr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1407" y="1214"/>
              <a:ext cx="3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charset="-122"/>
                </a:rPr>
                <a:t>RR format: </a:t>
              </a:r>
              <a:r>
                <a:rPr lang="en-US" altLang="zh-CN" sz="1800" b="1">
                  <a:latin typeface="Courier New" pitchFamily="49" charset="0"/>
                  <a:ea typeface="宋体" charset="-122"/>
                </a:rPr>
                <a:t>(name, value, type, ttl)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Type=A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name</a:t>
            </a:r>
            <a:r>
              <a:rPr lang="en-US" altLang="zh-CN" sz="2000">
                <a:ea typeface="宋体" charset="-122"/>
              </a:rPr>
              <a:t> is hostname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value</a:t>
            </a:r>
            <a:r>
              <a:rPr lang="en-US" altLang="zh-CN" sz="2000">
                <a:ea typeface="宋体" charset="-122"/>
              </a:rPr>
              <a:t> is IP address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altLang="zh-CN">
              <a:ea typeface="宋体" charset="-122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4217988" y="2697163"/>
            <a:ext cx="4514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Type=CNAME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name</a:t>
            </a:r>
            <a:r>
              <a:rPr lang="en-US" altLang="zh-CN" sz="2000">
                <a:ea typeface="宋体" charset="-122"/>
              </a:rPr>
              <a:t> is alias name for some “canonical” (the real) name</a:t>
            </a:r>
          </a:p>
          <a:p>
            <a:pPr marL="742950" lvl="1" indent="-285750">
              <a:buSzPct val="75000"/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  <a:ea typeface="宋体" charset="-122"/>
              </a:rPr>
              <a:t>  www.ibm.com </a:t>
            </a:r>
            <a:r>
              <a:rPr lang="en-US" altLang="zh-CN" sz="2000">
                <a:ea typeface="宋体" charset="-122"/>
              </a:rPr>
              <a:t>is really</a:t>
            </a:r>
            <a:endParaRPr lang="en-US" altLang="zh-CN" sz="1800">
              <a:latin typeface="Courier New" pitchFamily="49" charset="0"/>
              <a:ea typeface="宋体" charset="-122"/>
            </a:endParaRPr>
          </a:p>
          <a:p>
            <a:pPr marL="742950" lvl="1" indent="-285750">
              <a:buSzPct val="75000"/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  <a:ea typeface="宋体" charset="-122"/>
              </a:rPr>
              <a:t>  servereast.backup2.ibm.com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value</a:t>
            </a:r>
            <a:r>
              <a:rPr lang="en-US" altLang="zh-CN" sz="2000">
                <a:ea typeface="宋体" charset="-122"/>
              </a:rPr>
              <a:t> is canonical name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altLang="zh-CN">
              <a:ea typeface="宋体" charset="-122"/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4252913" y="5032375"/>
            <a:ext cx="4408487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Type=MX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value</a:t>
            </a:r>
            <a:r>
              <a:rPr lang="en-US" altLang="zh-CN" sz="2000">
                <a:ea typeface="宋体" charset="-122"/>
              </a:rPr>
              <a:t> is name of mailserver associated with 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name</a:t>
            </a:r>
            <a:endParaRPr lang="en-US" altLang="zh-CN" sz="2000">
              <a:ea typeface="宋体" charset="-122"/>
            </a:endParaRPr>
          </a:p>
          <a:p>
            <a:pPr marL="342900" indent="-342900">
              <a:buFont typeface="ZapfDingbats" pitchFamily="82" charset="2"/>
              <a:buChar char="r"/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2BD-515C-4A27-B871-FEEB629AD27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DNS protocol, messages</a:t>
            </a:r>
            <a:endParaRPr lang="en-US" altLang="zh-CN">
              <a:ea typeface="宋体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chemeClr val="accent2"/>
                </a:solidFill>
                <a:ea typeface="宋体" charset="-122"/>
              </a:rPr>
              <a:t>DNS protocol :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query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>
                <a:ea typeface="宋体" charset="-122"/>
              </a:rPr>
              <a:t>and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reply</a:t>
            </a:r>
            <a:r>
              <a:rPr lang="en-US" altLang="zh-CN" sz="2400">
                <a:ea typeface="宋体" charset="-122"/>
              </a:rPr>
              <a:t> messages, both with same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message format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533400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>
                <a:ea typeface="宋体" charset="-122"/>
              </a:rPr>
              <a:t>msg header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identification:</a:t>
            </a:r>
            <a:r>
              <a:rPr lang="en-US" altLang="zh-CN" sz="2000">
                <a:ea typeface="宋体" charset="-122"/>
              </a:rPr>
              <a:t> 16 bit # for query, reply to query uses same #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flags:</a:t>
            </a:r>
            <a:endParaRPr lang="en-US" altLang="zh-CN" sz="2000">
              <a:ea typeface="宋体" charset="-122"/>
            </a:endParaRP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query or reply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recursion desired 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recursion available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altLang="zh-CN" sz="2000">
                <a:ea typeface="宋体" charset="-122"/>
              </a:rPr>
              <a:t>reply is authoritative</a:t>
            </a:r>
          </a:p>
        </p:txBody>
      </p:sp>
      <p:pic>
        <p:nvPicPr>
          <p:cNvPr id="84997" name="Picture 5" descr="DNSmess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475" y="2090738"/>
            <a:ext cx="5132388" cy="416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47D5-5D96-4314-B152-B0E4525CC706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DNS protocol, messages</a:t>
            </a:r>
            <a:endParaRPr lang="en-US" altLang="zh-CN">
              <a:ea typeface="宋体" charset="-122"/>
            </a:endParaRPr>
          </a:p>
        </p:txBody>
      </p:sp>
      <p:pic>
        <p:nvPicPr>
          <p:cNvPr id="86019" name="Picture 3" descr="DNSmess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42975" y="1830388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 for a query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063625" y="2830513"/>
            <a:ext cx="2168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to query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22288" y="3716338"/>
            <a:ext cx="2713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authoritative servers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58788" y="4668838"/>
            <a:ext cx="2763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info that may be used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B53A-644E-49CE-AF75-C5202955FF72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Inserting records into DNS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7363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Example: just created startup “Network Utopia”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Register name networkuptopia.com at a 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registrar</a:t>
            </a:r>
            <a:r>
              <a:rPr lang="en-US" altLang="zh-CN" sz="2400">
                <a:ea typeface="宋体" charset="-122"/>
              </a:rPr>
              <a:t> (e.g., Network Solutions)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Need to provide registrar with names and IP addresses of your authoritative name server (primary and secondary)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Registrar inserts two RRs into the com TLD server:</a:t>
            </a:r>
            <a:br>
              <a:rPr lang="en-US" altLang="zh-CN" sz="2000">
                <a:ea typeface="宋体" charset="-122"/>
              </a:rPr>
            </a:br>
            <a:endParaRPr lang="en-US" altLang="zh-CN" sz="200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charset="-122"/>
              </a:rPr>
              <a:t>(networkutopia.com, dns1.networkutopia.com, NS)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charset="-122"/>
              </a:rPr>
              <a:t>(dns1.networkutopia.com, 212.212.212.1, A)</a:t>
            </a:r>
            <a:br>
              <a:rPr lang="en-US" altLang="zh-CN" sz="2000">
                <a:solidFill>
                  <a:schemeClr val="accent2"/>
                </a:solidFill>
                <a:latin typeface="Courier New" pitchFamily="49" charset="0"/>
                <a:ea typeface="宋体" charset="-122"/>
              </a:rPr>
            </a:br>
            <a:endParaRPr lang="en-US" altLang="zh-CN" sz="2000">
              <a:solidFill>
                <a:schemeClr val="accent2"/>
              </a:solidFill>
              <a:latin typeface="Courier New" pitchFamily="49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Put in authoritative server Type A record for www.networkuptopia.com and Type MX record for networkutopia.com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How do people get the IP address of your Web site?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3CAC-FBE3-402D-B684-8E5C516930A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 </a:t>
            </a:r>
          </a:p>
          <a:p>
            <a:pPr lvl="1"/>
            <a:r>
              <a:rPr lang="en-US" altLang="zh-CN" sz="2000">
                <a:ea typeface="宋体" charset="-122"/>
              </a:rPr>
              <a:t>app architectures</a:t>
            </a:r>
          </a:p>
          <a:p>
            <a:pPr lvl="1"/>
            <a:r>
              <a:rPr lang="en-US" altLang="zh-CN" sz="2000">
                <a:ea typeface="宋体" charset="-122"/>
              </a:rPr>
              <a:t>app requirements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A139-4DAA-493E-ACA4-3222042C6B1B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P2P file sharing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Example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Alice runs P2P client application on her notebook computer</a:t>
            </a:r>
          </a:p>
          <a:p>
            <a:r>
              <a:rPr lang="en-US" altLang="zh-CN" sz="2400">
                <a:ea typeface="宋体" charset="-122"/>
              </a:rPr>
              <a:t>Intermittently connects to Internet; gets new IP address for each connection</a:t>
            </a:r>
          </a:p>
          <a:p>
            <a:r>
              <a:rPr lang="en-US" altLang="zh-CN" sz="2400">
                <a:ea typeface="宋体" charset="-122"/>
              </a:rPr>
              <a:t>Asks for “Hey Jude”</a:t>
            </a:r>
          </a:p>
          <a:p>
            <a:r>
              <a:rPr lang="en-US" altLang="zh-CN" sz="2400">
                <a:ea typeface="宋体" charset="-122"/>
              </a:rPr>
              <a:t>Application displays other peers that have copy of Hey Jude.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45013" y="1111250"/>
            <a:ext cx="3810000" cy="5087938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Alice chooses one of the peers, Bob.</a:t>
            </a:r>
          </a:p>
          <a:p>
            <a:r>
              <a:rPr lang="en-US" altLang="zh-CN" sz="2400">
                <a:ea typeface="宋体" charset="-122"/>
              </a:rPr>
              <a:t>File is copied from Bob’s PC to Alice’s notebook: HTTP</a:t>
            </a:r>
          </a:p>
          <a:p>
            <a:r>
              <a:rPr lang="en-US" altLang="zh-CN" sz="2400">
                <a:ea typeface="宋体" charset="-122"/>
              </a:rPr>
              <a:t>While Alice downloads, other users uploading from Alice.</a:t>
            </a:r>
          </a:p>
          <a:p>
            <a:r>
              <a:rPr lang="en-US" altLang="zh-CN" sz="2400">
                <a:ea typeface="宋体" charset="-122"/>
              </a:rPr>
              <a:t>Alice’s peer is both a Web client and a transient Web server.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All peers are servers = highly scalable!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C653-A761-4ED4-B107-C47AC8076EB9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P2P: centralized directory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290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original “Napster” design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1) when peer connects, it informs central server:</a:t>
            </a:r>
          </a:p>
          <a:p>
            <a:pPr lvl="1"/>
            <a:r>
              <a:rPr lang="en-US" altLang="zh-CN" sz="2000">
                <a:ea typeface="宋体" charset="-122"/>
              </a:rPr>
              <a:t>IP address</a:t>
            </a:r>
          </a:p>
          <a:p>
            <a:pPr lvl="1"/>
            <a:r>
              <a:rPr lang="en-US" altLang="zh-CN" sz="2000">
                <a:ea typeface="宋体" charset="-122"/>
              </a:rPr>
              <a:t>content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2) Alice queries for “Hey Jude”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charset="-122"/>
              </a:rPr>
              <a:t>3) Alice requests file from Bob</a:t>
            </a:r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4471988" y="838200"/>
            <a:ext cx="4368800" cy="5164138"/>
            <a:chOff x="2724" y="620"/>
            <a:chExt cx="2752" cy="3253"/>
          </a:xfrm>
        </p:grpSpPr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3903" y="3058"/>
            <a:ext cx="525" cy="458"/>
          </p:xfrm>
          <a:graphic>
            <a:graphicData uri="http://schemas.openxmlformats.org/presentationml/2006/ole">
              <p:oleObj spid="_x0000_s160773" name="Clip" r:id="rId3" imgW="1305000" imgH="1085760" progId="">
                <p:embed/>
              </p:oleObj>
            </a:graphicData>
          </a:graphic>
        </p:graphicFrame>
        <p:grpSp>
          <p:nvGrpSpPr>
            <p:cNvPr id="160774" name="Group 6"/>
            <p:cNvGrpSpPr>
              <a:grpSpLocks/>
            </p:cNvGrpSpPr>
            <p:nvPr/>
          </p:nvGrpSpPr>
          <p:grpSpPr bwMode="auto">
            <a:xfrm>
              <a:off x="3087" y="1679"/>
              <a:ext cx="234" cy="472"/>
              <a:chOff x="4180" y="783"/>
              <a:chExt cx="150" cy="307"/>
            </a:xfrm>
          </p:grpSpPr>
          <p:sp>
            <p:nvSpPr>
              <p:cNvPr id="160775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778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779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781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782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3010" y="305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60784" name="Object 16"/>
            <p:cNvGraphicFramePr>
              <a:graphicFrameLocks noChangeAspect="1"/>
            </p:cNvGraphicFramePr>
            <p:nvPr/>
          </p:nvGraphicFramePr>
          <p:xfrm>
            <a:off x="5055" y="1963"/>
            <a:ext cx="421" cy="367"/>
          </p:xfrm>
          <a:graphic>
            <a:graphicData uri="http://schemas.openxmlformats.org/presentationml/2006/ole">
              <p:oleObj spid="_x0000_s160784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60785" name="Object 17"/>
            <p:cNvGraphicFramePr>
              <a:graphicFrameLocks noChangeAspect="1"/>
            </p:cNvGraphicFramePr>
            <p:nvPr/>
          </p:nvGraphicFramePr>
          <p:xfrm>
            <a:off x="4665" y="2534"/>
            <a:ext cx="429" cy="374"/>
          </p:xfrm>
          <a:graphic>
            <a:graphicData uri="http://schemas.openxmlformats.org/presentationml/2006/ole">
              <p:oleObj spid="_x0000_s160785" name="Clip" r:id="rId5" imgW="1305000" imgH="1085760" progId="">
                <p:embed/>
              </p:oleObj>
            </a:graphicData>
          </a:graphic>
        </p:graphicFrame>
        <p:graphicFrame>
          <p:nvGraphicFramePr>
            <p:cNvPr id="160786" name="Object 18"/>
            <p:cNvGraphicFramePr>
              <a:graphicFrameLocks noChangeAspect="1"/>
            </p:cNvGraphicFramePr>
            <p:nvPr/>
          </p:nvGraphicFramePr>
          <p:xfrm>
            <a:off x="4594" y="1214"/>
            <a:ext cx="437" cy="382"/>
          </p:xfrm>
          <a:graphic>
            <a:graphicData uri="http://schemas.openxmlformats.org/presentationml/2006/ole">
              <p:oleObj spid="_x0000_s160786" name="Clip" r:id="rId6" imgW="1305000" imgH="1085760" progId="">
                <p:embed/>
              </p:oleObj>
            </a:graphicData>
          </a:graphic>
        </p:graphicFrame>
        <p:sp>
          <p:nvSpPr>
            <p:cNvPr id="160787" name="Text Box 19"/>
            <p:cNvSpPr txBox="1">
              <a:spLocks noChangeArrowheads="1"/>
            </p:cNvSpPr>
            <p:nvPr/>
          </p:nvSpPr>
          <p:spPr bwMode="auto">
            <a:xfrm>
              <a:off x="2724" y="1236"/>
              <a:ext cx="9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centralized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directory server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0788" name="Text Box 20"/>
            <p:cNvSpPr txBox="1">
              <a:spLocks noChangeArrowheads="1"/>
            </p:cNvSpPr>
            <p:nvPr/>
          </p:nvSpPr>
          <p:spPr bwMode="auto">
            <a:xfrm>
              <a:off x="4865" y="1675"/>
              <a:ext cx="4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peers</a:t>
              </a:r>
              <a:endParaRPr lang="en-US" altLang="zh-CN" sz="1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0789" name="Line 21"/>
            <p:cNvSpPr>
              <a:spLocks noChangeShapeType="1"/>
            </p:cNvSpPr>
            <p:nvPr/>
          </p:nvSpPr>
          <p:spPr bwMode="auto">
            <a:xfrm flipH="1">
              <a:off x="3442" y="1732"/>
              <a:ext cx="634" cy="173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0" name="Line 22"/>
            <p:cNvSpPr>
              <a:spLocks noChangeShapeType="1"/>
            </p:cNvSpPr>
            <p:nvPr/>
          </p:nvSpPr>
          <p:spPr bwMode="auto">
            <a:xfrm flipH="1" flipV="1">
              <a:off x="3385" y="1905"/>
              <a:ext cx="1612" cy="2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1" name="Line 23"/>
            <p:cNvSpPr>
              <a:spLocks noChangeShapeType="1"/>
            </p:cNvSpPr>
            <p:nvPr/>
          </p:nvSpPr>
          <p:spPr bwMode="auto">
            <a:xfrm flipH="1">
              <a:off x="3442" y="1675"/>
              <a:ext cx="576" cy="115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2" name="Line 24"/>
            <p:cNvSpPr>
              <a:spLocks noChangeShapeType="1"/>
            </p:cNvSpPr>
            <p:nvPr/>
          </p:nvSpPr>
          <p:spPr bwMode="auto">
            <a:xfrm flipH="1">
              <a:off x="3442" y="1675"/>
              <a:ext cx="634" cy="115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3" name="Line 25"/>
            <p:cNvSpPr>
              <a:spLocks noChangeShapeType="1"/>
            </p:cNvSpPr>
            <p:nvPr/>
          </p:nvSpPr>
          <p:spPr bwMode="auto">
            <a:xfrm flipH="1" flipV="1">
              <a:off x="3385" y="2078"/>
              <a:ext cx="1267" cy="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4" name="Line 26"/>
            <p:cNvSpPr>
              <a:spLocks noChangeShapeType="1"/>
            </p:cNvSpPr>
            <p:nvPr/>
          </p:nvSpPr>
          <p:spPr bwMode="auto">
            <a:xfrm flipH="1">
              <a:off x="3385" y="1387"/>
              <a:ext cx="1152" cy="4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5" name="Text Box 27"/>
            <p:cNvSpPr txBox="1">
              <a:spLocks noChangeArrowheads="1"/>
            </p:cNvSpPr>
            <p:nvPr/>
          </p:nvSpPr>
          <p:spPr bwMode="auto">
            <a:xfrm>
              <a:off x="3673" y="1675"/>
              <a:ext cx="979" cy="2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400"/>
            </a:p>
          </p:txBody>
        </p:sp>
        <p:sp>
          <p:nvSpPr>
            <p:cNvPr id="160796" name="Line 28"/>
            <p:cNvSpPr>
              <a:spLocks noChangeShapeType="1"/>
            </p:cNvSpPr>
            <p:nvPr/>
          </p:nvSpPr>
          <p:spPr bwMode="auto">
            <a:xfrm flipH="1" flipV="1">
              <a:off x="3327" y="2136"/>
              <a:ext cx="749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7" name="Line 29"/>
            <p:cNvSpPr>
              <a:spLocks noChangeShapeType="1"/>
            </p:cNvSpPr>
            <p:nvPr/>
          </p:nvSpPr>
          <p:spPr bwMode="auto">
            <a:xfrm>
              <a:off x="3212" y="2193"/>
              <a:ext cx="749" cy="9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8" name="Line 30"/>
            <p:cNvSpPr>
              <a:spLocks noChangeShapeType="1"/>
            </p:cNvSpPr>
            <p:nvPr/>
          </p:nvSpPr>
          <p:spPr bwMode="auto">
            <a:xfrm flipH="1">
              <a:off x="4421" y="1617"/>
              <a:ext cx="346" cy="149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99" name="Text Box 31"/>
            <p:cNvSpPr txBox="1">
              <a:spLocks noChangeArrowheads="1"/>
            </p:cNvSpPr>
            <p:nvPr/>
          </p:nvSpPr>
          <p:spPr bwMode="auto">
            <a:xfrm>
              <a:off x="4537" y="3000"/>
              <a:ext cx="575" cy="34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000">
                <a:latin typeface="Times New Roman" pitchFamily="18" charset="0"/>
              </a:endParaRPr>
            </a:p>
          </p:txBody>
        </p:sp>
        <p:sp>
          <p:nvSpPr>
            <p:cNvPr id="160800" name="Text Box 32"/>
            <p:cNvSpPr txBox="1">
              <a:spLocks noChangeArrowheads="1"/>
            </p:cNvSpPr>
            <p:nvPr/>
          </p:nvSpPr>
          <p:spPr bwMode="auto">
            <a:xfrm>
              <a:off x="4057" y="3526"/>
              <a:ext cx="403" cy="2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charset="-122"/>
                </a:rPr>
                <a:t>Alice</a:t>
              </a:r>
            </a:p>
          </p:txBody>
        </p:sp>
        <p:sp>
          <p:nvSpPr>
            <p:cNvPr id="160801" name="Text Box 33"/>
            <p:cNvSpPr txBox="1">
              <a:spLocks noChangeArrowheads="1"/>
            </p:cNvSpPr>
            <p:nvPr/>
          </p:nvSpPr>
          <p:spPr bwMode="auto">
            <a:xfrm>
              <a:off x="4912" y="1041"/>
              <a:ext cx="403" cy="2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charset="-122"/>
                </a:rPr>
                <a:t>Bob</a:t>
              </a:r>
            </a:p>
          </p:txBody>
        </p:sp>
        <p:sp>
          <p:nvSpPr>
            <p:cNvPr id="160802" name="Oval 34"/>
            <p:cNvSpPr>
              <a:spLocks noChangeArrowheads="1"/>
            </p:cNvSpPr>
            <p:nvPr/>
          </p:nvSpPr>
          <p:spPr bwMode="auto">
            <a:xfrm>
              <a:off x="3893" y="1524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1</a:t>
              </a:r>
            </a:p>
          </p:txBody>
        </p:sp>
        <p:sp>
          <p:nvSpPr>
            <p:cNvPr id="160803" name="Oval 35"/>
            <p:cNvSpPr>
              <a:spLocks noChangeArrowheads="1"/>
            </p:cNvSpPr>
            <p:nvPr/>
          </p:nvSpPr>
          <p:spPr bwMode="auto">
            <a:xfrm>
              <a:off x="3920" y="1897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1</a:t>
              </a:r>
            </a:p>
          </p:txBody>
        </p:sp>
        <p:sp>
          <p:nvSpPr>
            <p:cNvPr id="160804" name="Oval 36"/>
            <p:cNvSpPr>
              <a:spLocks noChangeArrowheads="1"/>
            </p:cNvSpPr>
            <p:nvPr/>
          </p:nvSpPr>
          <p:spPr bwMode="auto">
            <a:xfrm>
              <a:off x="3923" y="2325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1</a:t>
              </a:r>
            </a:p>
          </p:txBody>
        </p:sp>
        <p:sp>
          <p:nvSpPr>
            <p:cNvPr id="160805" name="Oval 37"/>
            <p:cNvSpPr>
              <a:spLocks noChangeArrowheads="1"/>
            </p:cNvSpPr>
            <p:nvPr/>
          </p:nvSpPr>
          <p:spPr bwMode="auto">
            <a:xfrm>
              <a:off x="3724" y="2601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1</a:t>
              </a:r>
            </a:p>
          </p:txBody>
        </p:sp>
        <p:sp>
          <p:nvSpPr>
            <p:cNvPr id="160806" name="Oval 38"/>
            <p:cNvSpPr>
              <a:spLocks noChangeArrowheads="1"/>
            </p:cNvSpPr>
            <p:nvPr/>
          </p:nvSpPr>
          <p:spPr bwMode="auto">
            <a:xfrm>
              <a:off x="3477" y="2562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2</a:t>
              </a:r>
            </a:p>
          </p:txBody>
        </p:sp>
        <p:sp>
          <p:nvSpPr>
            <p:cNvPr id="160807" name="Oval 39"/>
            <p:cNvSpPr>
              <a:spLocks noChangeArrowheads="1"/>
            </p:cNvSpPr>
            <p:nvPr/>
          </p:nvSpPr>
          <p:spPr bwMode="auto">
            <a:xfrm>
              <a:off x="4531" y="2278"/>
              <a:ext cx="153" cy="1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>
                  <a:ea typeface="宋体" charset="-122"/>
                </a:rPr>
                <a:t>3</a:t>
              </a:r>
            </a:p>
          </p:txBody>
        </p:sp>
        <p:pic>
          <p:nvPicPr>
            <p:cNvPr id="160808" name="Picture 40" descr="Bob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25" y="620"/>
              <a:ext cx="426" cy="435"/>
            </a:xfrm>
            <a:prstGeom prst="rect">
              <a:avLst/>
            </a:prstGeom>
            <a:noFill/>
          </p:spPr>
        </p:pic>
        <p:pic>
          <p:nvPicPr>
            <p:cNvPr id="160809" name="Picture 41" descr="Alic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489" y="3436"/>
              <a:ext cx="354" cy="43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C2E-6E61-4EE5-9F7F-BF2EE434EA87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1813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P2P: problems with centralized directory</a:t>
            </a:r>
            <a:endParaRPr lang="en-US" altLang="zh-CN">
              <a:ea typeface="宋体" charset="-122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Single point of failure</a:t>
            </a:r>
          </a:p>
          <a:p>
            <a:r>
              <a:rPr lang="en-US" altLang="zh-CN" sz="2400">
                <a:ea typeface="宋体" charset="-122"/>
              </a:rPr>
              <a:t>Performance bottleneck</a:t>
            </a:r>
          </a:p>
          <a:p>
            <a:r>
              <a:rPr lang="en-US" altLang="zh-CN" sz="2400">
                <a:ea typeface="宋体" charset="-122"/>
              </a:rPr>
              <a:t>Copyright infringement</a:t>
            </a: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13300" y="1600200"/>
            <a:ext cx="3614738" cy="1646238"/>
          </a:xfrm>
          <a:ln w="25400">
            <a:solidFill>
              <a:schemeClr val="accent2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    file transfer is decentralized, but locating content is highly  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BCE8-7AD2-46E6-9880-BA35A7113FD4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Query flooding: Gnutella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fully distributed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no central server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public domain protocol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many Gnutella clients implementing protocol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overlay network: graph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edge between peer X and Y if there’s a TCP connection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all active peers and edges is overlay net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Edge is not a physical link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Given peer will typically be connected with &lt; 10 overlay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3EB4-AA5F-4207-A663-7F23FCEB244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>
          <a:xfrm>
            <a:off x="560388" y="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Gnutella: protocol</a:t>
            </a:r>
          </a:p>
        </p:txBody>
      </p:sp>
      <p:grpSp>
        <p:nvGrpSpPr>
          <p:cNvPr id="191495" name="Group 7"/>
          <p:cNvGrpSpPr>
            <a:grpSpLocks/>
          </p:cNvGrpSpPr>
          <p:nvPr/>
        </p:nvGrpSpPr>
        <p:grpSpPr bwMode="auto">
          <a:xfrm>
            <a:off x="2339975" y="1449388"/>
            <a:ext cx="6248400" cy="5129212"/>
            <a:chOff x="768" y="280"/>
            <a:chExt cx="3936" cy="3231"/>
          </a:xfrm>
        </p:grpSpPr>
        <p:graphicFrame>
          <p:nvGraphicFramePr>
            <p:cNvPr id="191496" name="Object 8"/>
            <p:cNvGraphicFramePr>
              <a:graphicFrameLocks noChangeAspect="1"/>
            </p:cNvGraphicFramePr>
            <p:nvPr/>
          </p:nvGraphicFramePr>
          <p:xfrm>
            <a:off x="768" y="2016"/>
            <a:ext cx="432" cy="343"/>
          </p:xfrm>
          <a:graphic>
            <a:graphicData uri="http://schemas.openxmlformats.org/presentationml/2006/ole">
              <p:oleObj spid="_x0000_s191496" name="Clip" r:id="rId3" imgW="1305000" imgH="1085760" progId="">
                <p:embed/>
              </p:oleObj>
            </a:graphicData>
          </a:graphic>
        </p:graphicFrame>
        <p:graphicFrame>
          <p:nvGraphicFramePr>
            <p:cNvPr id="191497" name="Object 9"/>
            <p:cNvGraphicFramePr>
              <a:graphicFrameLocks noChangeAspect="1"/>
            </p:cNvGraphicFramePr>
            <p:nvPr/>
          </p:nvGraphicFramePr>
          <p:xfrm>
            <a:off x="2160" y="3168"/>
            <a:ext cx="432" cy="343"/>
          </p:xfrm>
          <a:graphic>
            <a:graphicData uri="http://schemas.openxmlformats.org/presentationml/2006/ole">
              <p:oleObj spid="_x0000_s191497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91498" name="Object 10"/>
            <p:cNvGraphicFramePr>
              <a:graphicFrameLocks noChangeAspect="1"/>
            </p:cNvGraphicFramePr>
            <p:nvPr/>
          </p:nvGraphicFramePr>
          <p:xfrm>
            <a:off x="2160" y="2016"/>
            <a:ext cx="432" cy="343"/>
          </p:xfrm>
          <a:graphic>
            <a:graphicData uri="http://schemas.openxmlformats.org/presentationml/2006/ole">
              <p:oleObj spid="_x0000_s191498" name="Clip" r:id="rId5" imgW="1305000" imgH="1085760" progId="">
                <p:embed/>
              </p:oleObj>
            </a:graphicData>
          </a:graphic>
        </p:graphicFrame>
        <p:graphicFrame>
          <p:nvGraphicFramePr>
            <p:cNvPr id="191499" name="Object 11"/>
            <p:cNvGraphicFramePr>
              <a:graphicFrameLocks noChangeAspect="1"/>
            </p:cNvGraphicFramePr>
            <p:nvPr/>
          </p:nvGraphicFramePr>
          <p:xfrm>
            <a:off x="2160" y="816"/>
            <a:ext cx="432" cy="343"/>
          </p:xfrm>
          <a:graphic>
            <a:graphicData uri="http://schemas.openxmlformats.org/presentationml/2006/ole">
              <p:oleObj spid="_x0000_s191499" name="Clip" r:id="rId6" imgW="1305000" imgH="1085760" progId="">
                <p:embed/>
              </p:oleObj>
            </a:graphicData>
          </a:graphic>
        </p:graphicFrame>
        <p:graphicFrame>
          <p:nvGraphicFramePr>
            <p:cNvPr id="191500" name="Object 12"/>
            <p:cNvGraphicFramePr>
              <a:graphicFrameLocks noChangeAspect="1"/>
            </p:cNvGraphicFramePr>
            <p:nvPr/>
          </p:nvGraphicFramePr>
          <p:xfrm>
            <a:off x="4272" y="1968"/>
            <a:ext cx="432" cy="343"/>
          </p:xfrm>
          <a:graphic>
            <a:graphicData uri="http://schemas.openxmlformats.org/presentationml/2006/ole">
              <p:oleObj spid="_x0000_s191500" name="Clip" r:id="rId7" imgW="1305000" imgH="1085760" progId="">
                <p:embed/>
              </p:oleObj>
            </a:graphicData>
          </a:graphic>
        </p:graphicFrame>
        <p:graphicFrame>
          <p:nvGraphicFramePr>
            <p:cNvPr id="191501" name="Object 13"/>
            <p:cNvGraphicFramePr>
              <a:graphicFrameLocks noChangeAspect="1"/>
            </p:cNvGraphicFramePr>
            <p:nvPr/>
          </p:nvGraphicFramePr>
          <p:xfrm>
            <a:off x="4272" y="768"/>
            <a:ext cx="432" cy="343"/>
          </p:xfrm>
          <a:graphic>
            <a:graphicData uri="http://schemas.openxmlformats.org/presentationml/2006/ole">
              <p:oleObj spid="_x0000_s191501" name="Clip" r:id="rId8" imgW="1305000" imgH="1085760" progId="">
                <p:embed/>
              </p:oleObj>
            </a:graphicData>
          </a:graphic>
        </p:graphicFrame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 flipV="1">
              <a:off x="1104" y="1104"/>
              <a:ext cx="110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>
              <a:off x="2544" y="91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4" name="Line 16"/>
            <p:cNvSpPr>
              <a:spLocks noChangeShapeType="1"/>
            </p:cNvSpPr>
            <p:nvPr/>
          </p:nvSpPr>
          <p:spPr bwMode="auto">
            <a:xfrm>
              <a:off x="2592" y="1056"/>
              <a:ext cx="172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5" name="Line 17"/>
            <p:cNvSpPr>
              <a:spLocks noChangeShapeType="1"/>
            </p:cNvSpPr>
            <p:nvPr/>
          </p:nvSpPr>
          <p:spPr bwMode="auto">
            <a:xfrm>
              <a:off x="1152" y="22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 flipH="1">
              <a:off x="1200" y="216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>
              <a:off x="1152" y="2304"/>
              <a:ext cx="115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Text Box 20"/>
            <p:cNvSpPr txBox="1">
              <a:spLocks noChangeArrowheads="1"/>
            </p:cNvSpPr>
            <p:nvPr/>
          </p:nvSpPr>
          <p:spPr bwMode="auto">
            <a:xfrm>
              <a:off x="1536" y="1968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</a:t>
              </a:r>
            </a:p>
          </p:txBody>
        </p:sp>
        <p:sp>
          <p:nvSpPr>
            <p:cNvPr id="191509" name="Text Box 21"/>
            <p:cNvSpPr txBox="1">
              <a:spLocks noChangeArrowheads="1"/>
            </p:cNvSpPr>
            <p:nvPr/>
          </p:nvSpPr>
          <p:spPr bwMode="auto">
            <a:xfrm>
              <a:off x="1392" y="2208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QueryHit</a:t>
              </a:r>
            </a:p>
          </p:txBody>
        </p:sp>
        <p:sp>
          <p:nvSpPr>
            <p:cNvPr id="191510" name="Text Box 22"/>
            <p:cNvSpPr txBox="1">
              <a:spLocks noChangeArrowheads="1"/>
            </p:cNvSpPr>
            <p:nvPr/>
          </p:nvSpPr>
          <p:spPr bwMode="auto">
            <a:xfrm>
              <a:off x="3216" y="72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</a:t>
              </a:r>
            </a:p>
          </p:txBody>
        </p:sp>
        <p:sp>
          <p:nvSpPr>
            <p:cNvPr id="191511" name="Text Box 23"/>
            <p:cNvSpPr txBox="1">
              <a:spLocks noChangeArrowheads="1"/>
            </p:cNvSpPr>
            <p:nvPr/>
          </p:nvSpPr>
          <p:spPr bwMode="auto">
            <a:xfrm rot="1838329">
              <a:off x="3287" y="1385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</a:t>
              </a:r>
            </a:p>
          </p:txBody>
        </p:sp>
        <p:sp>
          <p:nvSpPr>
            <p:cNvPr id="191512" name="Text Box 24"/>
            <p:cNvSpPr txBox="1">
              <a:spLocks noChangeArrowheads="1"/>
            </p:cNvSpPr>
            <p:nvPr/>
          </p:nvSpPr>
          <p:spPr bwMode="auto">
            <a:xfrm>
              <a:off x="3216" y="96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QueryHit</a:t>
              </a:r>
            </a:p>
          </p:txBody>
        </p:sp>
        <p:sp>
          <p:nvSpPr>
            <p:cNvPr id="191513" name="Text Box 25"/>
            <p:cNvSpPr txBox="1">
              <a:spLocks noChangeArrowheads="1"/>
            </p:cNvSpPr>
            <p:nvPr/>
          </p:nvSpPr>
          <p:spPr bwMode="auto">
            <a:xfrm rot="-2282823">
              <a:off x="1344" y="1344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</a:t>
              </a:r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 rot="2175888">
              <a:off x="1488" y="2736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</a:t>
              </a: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 flipH="1">
              <a:off x="1152" y="1104"/>
              <a:ext cx="115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 rot="-2200461">
              <a:off x="1486" y="1583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charset="0"/>
                  <a:ea typeface="宋体" charset="-122"/>
                </a:rPr>
                <a:t>QueryHit</a:t>
              </a:r>
            </a:p>
          </p:txBody>
        </p:sp>
        <p:sp>
          <p:nvSpPr>
            <p:cNvPr id="191517" name="Freeform 29"/>
            <p:cNvSpPr>
              <a:spLocks/>
            </p:cNvSpPr>
            <p:nvPr/>
          </p:nvSpPr>
          <p:spPr bwMode="auto">
            <a:xfrm>
              <a:off x="888" y="280"/>
              <a:ext cx="3528" cy="1736"/>
            </a:xfrm>
            <a:custGeom>
              <a:avLst/>
              <a:gdLst/>
              <a:ahLst/>
              <a:cxnLst>
                <a:cxn ang="0">
                  <a:pos x="3528" y="536"/>
                </a:cxn>
                <a:cxn ang="0">
                  <a:pos x="2856" y="248"/>
                </a:cxn>
                <a:cxn ang="0">
                  <a:pos x="1608" y="152"/>
                </a:cxn>
                <a:cxn ang="0">
                  <a:pos x="264" y="1160"/>
                </a:cxn>
                <a:cxn ang="0">
                  <a:pos x="24" y="1736"/>
                </a:cxn>
              </a:cxnLst>
              <a:rect l="0" t="0" r="r" b="b"/>
              <a:pathLst>
                <a:path w="3528" h="1736">
                  <a:moveTo>
                    <a:pt x="3528" y="536"/>
                  </a:moveTo>
                  <a:cubicBezTo>
                    <a:pt x="3352" y="424"/>
                    <a:pt x="3176" y="312"/>
                    <a:pt x="2856" y="248"/>
                  </a:cubicBezTo>
                  <a:cubicBezTo>
                    <a:pt x="2536" y="184"/>
                    <a:pt x="2040" y="0"/>
                    <a:pt x="1608" y="152"/>
                  </a:cubicBezTo>
                  <a:cubicBezTo>
                    <a:pt x="1176" y="304"/>
                    <a:pt x="528" y="896"/>
                    <a:pt x="264" y="1160"/>
                  </a:cubicBezTo>
                  <a:cubicBezTo>
                    <a:pt x="0" y="1424"/>
                    <a:pt x="64" y="1640"/>
                    <a:pt x="24" y="17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8" name="Line 30"/>
            <p:cNvSpPr>
              <a:spLocks noChangeShapeType="1"/>
            </p:cNvSpPr>
            <p:nvPr/>
          </p:nvSpPr>
          <p:spPr bwMode="auto">
            <a:xfrm flipH="1">
              <a:off x="2592" y="100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1519" name="Text Box 31"/>
          <p:cNvSpPr txBox="1">
            <a:spLocks noChangeArrowheads="1"/>
          </p:cNvSpPr>
          <p:nvPr/>
        </p:nvSpPr>
        <p:spPr bwMode="auto">
          <a:xfrm>
            <a:off x="6270625" y="1014413"/>
            <a:ext cx="1982788" cy="696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ea typeface="宋体" charset="-122"/>
              </a:rPr>
              <a:t>File transfer:</a:t>
            </a:r>
          </a:p>
          <a:p>
            <a:r>
              <a:rPr lang="en-US" altLang="zh-CN" sz="1800">
                <a:ea typeface="宋体" charset="-122"/>
              </a:rPr>
              <a:t>HTTP</a:t>
            </a:r>
          </a:p>
        </p:txBody>
      </p:sp>
      <p:sp>
        <p:nvSpPr>
          <p:cNvPr id="191520" name="Text Box 32"/>
          <p:cNvSpPr txBox="1">
            <a:spLocks noChangeArrowheads="1"/>
          </p:cNvSpPr>
          <p:nvPr/>
        </p:nvSpPr>
        <p:spPr bwMode="auto">
          <a:xfrm>
            <a:off x="501650" y="1146175"/>
            <a:ext cx="3375025" cy="352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 Query message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sent over existing TCP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connections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 peers forward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Query message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 QueryHit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sent over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reverse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path</a:t>
            </a:r>
          </a:p>
        </p:txBody>
      </p:sp>
      <p:sp>
        <p:nvSpPr>
          <p:cNvPr id="191521" name="Text Box 33"/>
          <p:cNvSpPr txBox="1">
            <a:spLocks noChangeArrowheads="1"/>
          </p:cNvSpPr>
          <p:nvPr/>
        </p:nvSpPr>
        <p:spPr bwMode="auto">
          <a:xfrm>
            <a:off x="474663" y="5189538"/>
            <a:ext cx="2063750" cy="12731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Scalability:</a:t>
            </a:r>
          </a:p>
          <a:p>
            <a:r>
              <a:rPr lang="en-US" altLang="zh-CN">
                <a:ea typeface="宋体" charset="-122"/>
              </a:rPr>
              <a:t>limited scope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flooding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1E37-AB28-4AB8-804D-D9CAF65FB6B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Pure P2P architecture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49713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no always-on server</a:t>
            </a:r>
          </a:p>
          <a:p>
            <a:r>
              <a:rPr lang="en-US" altLang="zh-CN" sz="2400">
                <a:ea typeface="宋体" charset="-122"/>
              </a:rPr>
              <a:t>arbitrary end systems directly communicate</a:t>
            </a:r>
          </a:p>
          <a:p>
            <a:r>
              <a:rPr lang="en-US" altLang="zh-CN" sz="2400">
                <a:ea typeface="宋体" charset="-122"/>
              </a:rPr>
              <a:t>peers are intermittently connected and change IP addresses</a:t>
            </a:r>
          </a:p>
          <a:p>
            <a:r>
              <a:rPr lang="en-US" altLang="zh-CN" sz="2400">
                <a:ea typeface="宋体" charset="-122"/>
              </a:rPr>
              <a:t>example: Gnutella</a:t>
            </a:r>
          </a:p>
          <a:p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Highly scalable</a:t>
            </a:r>
          </a:p>
          <a:p>
            <a:pPr>
              <a:buFont typeface="ZapfDingbats" pitchFamily="82" charset="2"/>
              <a:buNone/>
            </a:pPr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But difficult to manage</a:t>
            </a:r>
          </a:p>
          <a:p>
            <a:endParaRPr lang="en-US" altLang="zh-CN" sz="2400">
              <a:ea typeface="宋体" charset="-122"/>
            </a:endParaRPr>
          </a:p>
        </p:txBody>
      </p:sp>
      <p:grpSp>
        <p:nvGrpSpPr>
          <p:cNvPr id="185807" name="Group 463"/>
          <p:cNvGrpSpPr>
            <a:grpSpLocks/>
          </p:cNvGrpSpPr>
          <p:nvPr/>
        </p:nvGrpSpPr>
        <p:grpSpPr bwMode="auto">
          <a:xfrm>
            <a:off x="4703763" y="1871663"/>
            <a:ext cx="3678237" cy="4130675"/>
            <a:chOff x="3220" y="1179"/>
            <a:chExt cx="2317" cy="2602"/>
          </a:xfrm>
        </p:grpSpPr>
        <p:sp>
          <p:nvSpPr>
            <p:cNvPr id="185808" name="Freeform 464"/>
            <p:cNvSpPr>
              <a:spLocks/>
            </p:cNvSpPr>
            <p:nvPr/>
          </p:nvSpPr>
          <p:spPr bwMode="auto">
            <a:xfrm>
              <a:off x="4404" y="1269"/>
              <a:ext cx="1133" cy="1055"/>
            </a:xfrm>
            <a:custGeom>
              <a:avLst/>
              <a:gdLst/>
              <a:ahLst/>
              <a:cxnLst>
                <a:cxn ang="0">
                  <a:pos x="239" y="7"/>
                </a:cxn>
                <a:cxn ang="0">
                  <a:pos x="35" y="157"/>
                </a:cxn>
                <a:cxn ang="0">
                  <a:pos x="29" y="523"/>
                </a:cxn>
                <a:cxn ang="0">
                  <a:pos x="53" y="829"/>
                </a:cxn>
                <a:cxn ang="0">
                  <a:pos x="245" y="871"/>
                </a:cxn>
                <a:cxn ang="0">
                  <a:pos x="647" y="1129"/>
                </a:cxn>
                <a:cxn ang="0">
                  <a:pos x="995" y="1237"/>
                </a:cxn>
                <a:cxn ang="0">
                  <a:pos x="1199" y="1021"/>
                </a:cxn>
                <a:cxn ang="0">
                  <a:pos x="1271" y="445"/>
                </a:cxn>
                <a:cxn ang="0">
                  <a:pos x="1205" y="211"/>
                </a:cxn>
                <a:cxn ang="0">
                  <a:pos x="749" y="115"/>
                </a:cxn>
                <a:cxn ang="0">
                  <a:pos x="239" y="7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09" name="Freeform 465"/>
            <p:cNvSpPr>
              <a:spLocks/>
            </p:cNvSpPr>
            <p:nvPr/>
          </p:nvSpPr>
          <p:spPr bwMode="auto">
            <a:xfrm>
              <a:off x="3220" y="1179"/>
              <a:ext cx="1176" cy="1001"/>
            </a:xfrm>
            <a:custGeom>
              <a:avLst/>
              <a:gdLst/>
              <a:ahLst/>
              <a:cxnLst>
                <a:cxn ang="0">
                  <a:pos x="550" y="42"/>
                </a:cxn>
                <a:cxn ang="0">
                  <a:pos x="82" y="60"/>
                </a:cxn>
                <a:cxn ang="0">
                  <a:pos x="58" y="402"/>
                </a:cxn>
                <a:cxn ang="0">
                  <a:pos x="28" y="720"/>
                </a:cxn>
                <a:cxn ang="0">
                  <a:pos x="112" y="870"/>
                </a:cxn>
                <a:cxn ang="0">
                  <a:pos x="538" y="876"/>
                </a:cxn>
                <a:cxn ang="0">
                  <a:pos x="640" y="1128"/>
                </a:cxn>
                <a:cxn ang="0">
                  <a:pos x="1234" y="1098"/>
                </a:cxn>
                <a:cxn ang="0">
                  <a:pos x="1276" y="570"/>
                </a:cxn>
                <a:cxn ang="0">
                  <a:pos x="1204" y="342"/>
                </a:cxn>
                <a:cxn ang="0">
                  <a:pos x="760" y="288"/>
                </a:cxn>
                <a:cxn ang="0">
                  <a:pos x="550" y="42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10" name="Freeform 466"/>
            <p:cNvSpPr>
              <a:spLocks/>
            </p:cNvSpPr>
            <p:nvPr/>
          </p:nvSpPr>
          <p:spPr bwMode="auto">
            <a:xfrm>
              <a:off x="3456" y="2064"/>
              <a:ext cx="1874" cy="1398"/>
            </a:xfrm>
            <a:custGeom>
              <a:avLst/>
              <a:gdLst/>
              <a:ahLst/>
              <a:cxnLst>
                <a:cxn ang="0">
                  <a:pos x="27" y="652"/>
                </a:cxn>
                <a:cxn ang="0">
                  <a:pos x="105" y="76"/>
                </a:cxn>
                <a:cxn ang="0">
                  <a:pos x="657" y="196"/>
                </a:cxn>
                <a:cxn ang="0">
                  <a:pos x="1209" y="100"/>
                </a:cxn>
                <a:cxn ang="0">
                  <a:pos x="2001" y="406"/>
                </a:cxn>
                <a:cxn ang="0">
                  <a:pos x="2013" y="1144"/>
                </a:cxn>
                <a:cxn ang="0">
                  <a:pos x="1581" y="1600"/>
                </a:cxn>
                <a:cxn ang="0">
                  <a:pos x="813" y="1516"/>
                </a:cxn>
                <a:cxn ang="0">
                  <a:pos x="501" y="1270"/>
                </a:cxn>
                <a:cxn ang="0">
                  <a:pos x="183" y="1066"/>
                </a:cxn>
                <a:cxn ang="0">
                  <a:pos x="27" y="652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811" name="Group 467"/>
            <p:cNvGrpSpPr>
              <a:grpSpLocks/>
            </p:cNvGrpSpPr>
            <p:nvPr/>
          </p:nvGrpSpPr>
          <p:grpSpPr bwMode="auto">
            <a:xfrm>
              <a:off x="3294" y="1264"/>
              <a:ext cx="462" cy="201"/>
              <a:chOff x="3552" y="246"/>
              <a:chExt cx="527" cy="248"/>
            </a:xfrm>
          </p:grpSpPr>
          <p:graphicFrame>
            <p:nvGraphicFramePr>
              <p:cNvPr id="185812" name="Object 468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85812" name="Clip" r:id="rId3" imgW="1305000" imgH="1085760" progId="">
                  <p:embed/>
                </p:oleObj>
              </a:graphicData>
            </a:graphic>
          </p:graphicFrame>
          <p:graphicFrame>
            <p:nvGraphicFramePr>
              <p:cNvPr id="185813" name="Object 469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85813" name="Clip" r:id="rId4" imgW="676440" imgH="485640" progId="">
                  <p:embed/>
                </p:oleObj>
              </a:graphicData>
            </a:graphic>
          </p:graphicFrame>
          <p:sp>
            <p:nvSpPr>
              <p:cNvPr id="185814" name="Line 470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815" name="Group 471"/>
            <p:cNvGrpSpPr>
              <a:grpSpLocks/>
            </p:cNvGrpSpPr>
            <p:nvPr/>
          </p:nvGrpSpPr>
          <p:grpSpPr bwMode="auto">
            <a:xfrm>
              <a:off x="3294" y="1639"/>
              <a:ext cx="462" cy="201"/>
              <a:chOff x="3552" y="246"/>
              <a:chExt cx="527" cy="248"/>
            </a:xfrm>
          </p:grpSpPr>
          <p:graphicFrame>
            <p:nvGraphicFramePr>
              <p:cNvPr id="185816" name="Object 472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85816" name="Clip" r:id="rId5" imgW="1305000" imgH="1085760" progId="">
                  <p:embed/>
                </p:oleObj>
              </a:graphicData>
            </a:graphic>
          </p:graphicFrame>
          <p:graphicFrame>
            <p:nvGraphicFramePr>
              <p:cNvPr id="185817" name="Object 473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85817" name="Clip" r:id="rId6" imgW="676440" imgH="485640" progId="">
                  <p:embed/>
                </p:oleObj>
              </a:graphicData>
            </a:graphic>
          </p:graphicFrame>
          <p:sp>
            <p:nvSpPr>
              <p:cNvPr id="185818" name="Line 474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819" name="Group 475"/>
            <p:cNvGrpSpPr>
              <a:grpSpLocks/>
            </p:cNvGrpSpPr>
            <p:nvPr/>
          </p:nvGrpSpPr>
          <p:grpSpPr bwMode="auto">
            <a:xfrm>
              <a:off x="3531" y="1505"/>
              <a:ext cx="44" cy="135"/>
              <a:chOff x="3842" y="406"/>
              <a:chExt cx="51" cy="167"/>
            </a:xfrm>
          </p:grpSpPr>
          <p:sp>
            <p:nvSpPr>
              <p:cNvPr id="185820" name="Oval 476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21" name="Oval 477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22" name="Oval 478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823" name="Group 479"/>
            <p:cNvGrpSpPr>
              <a:grpSpLocks/>
            </p:cNvGrpSpPr>
            <p:nvPr/>
          </p:nvGrpSpPr>
          <p:grpSpPr bwMode="auto">
            <a:xfrm>
              <a:off x="3840" y="1824"/>
              <a:ext cx="132" cy="249"/>
              <a:chOff x="4180" y="783"/>
              <a:chExt cx="150" cy="307"/>
            </a:xfrm>
          </p:grpSpPr>
          <p:sp>
            <p:nvSpPr>
              <p:cNvPr id="185824" name="AutoShape 48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25" name="Rectangle 48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26" name="Rectangle 48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27" name="AutoShape 48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28" name="Line 48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29" name="Line 48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30" name="Rectangle 48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31" name="Rectangle 48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832" name="Group 488"/>
            <p:cNvGrpSpPr>
              <a:grpSpLocks/>
            </p:cNvGrpSpPr>
            <p:nvPr/>
          </p:nvGrpSpPr>
          <p:grpSpPr bwMode="auto">
            <a:xfrm rot="-5400000">
              <a:off x="4024" y="1871"/>
              <a:ext cx="51" cy="147"/>
              <a:chOff x="3842" y="406"/>
              <a:chExt cx="51" cy="167"/>
            </a:xfrm>
          </p:grpSpPr>
          <p:sp>
            <p:nvSpPr>
              <p:cNvPr id="185833" name="Oval 48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34" name="Oval 49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35" name="Oval 49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836" name="Line 492"/>
            <p:cNvSpPr>
              <a:spLocks noChangeShapeType="1"/>
            </p:cNvSpPr>
            <p:nvPr/>
          </p:nvSpPr>
          <p:spPr bwMode="auto">
            <a:xfrm>
              <a:off x="3913" y="1764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37" name="Line 493"/>
            <p:cNvSpPr>
              <a:spLocks noChangeShapeType="1"/>
            </p:cNvSpPr>
            <p:nvPr/>
          </p:nvSpPr>
          <p:spPr bwMode="auto">
            <a:xfrm>
              <a:off x="3915" y="1762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38" name="Line 494"/>
            <p:cNvSpPr>
              <a:spLocks noChangeShapeType="1"/>
            </p:cNvSpPr>
            <p:nvPr/>
          </p:nvSpPr>
          <p:spPr bwMode="auto">
            <a:xfrm>
              <a:off x="4227" y="1761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39" name="Line 495"/>
            <p:cNvSpPr>
              <a:spLocks noChangeShapeType="1"/>
            </p:cNvSpPr>
            <p:nvPr/>
          </p:nvSpPr>
          <p:spPr bwMode="auto">
            <a:xfrm>
              <a:off x="3724" y="1424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40" name="Line 496"/>
            <p:cNvSpPr>
              <a:spLocks noChangeShapeType="1"/>
            </p:cNvSpPr>
            <p:nvPr/>
          </p:nvSpPr>
          <p:spPr bwMode="auto">
            <a:xfrm flipV="1">
              <a:off x="3732" y="1604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41" name="Line 497"/>
            <p:cNvSpPr>
              <a:spLocks noChangeShapeType="1"/>
            </p:cNvSpPr>
            <p:nvPr/>
          </p:nvSpPr>
          <p:spPr bwMode="auto">
            <a:xfrm flipV="1">
              <a:off x="4064" y="1658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842" name="Group 498"/>
            <p:cNvGrpSpPr>
              <a:grpSpLocks/>
            </p:cNvGrpSpPr>
            <p:nvPr/>
          </p:nvGrpSpPr>
          <p:grpSpPr bwMode="auto">
            <a:xfrm>
              <a:off x="4139" y="1808"/>
              <a:ext cx="132" cy="249"/>
              <a:chOff x="4180" y="783"/>
              <a:chExt cx="150" cy="307"/>
            </a:xfrm>
          </p:grpSpPr>
          <p:sp>
            <p:nvSpPr>
              <p:cNvPr id="185843" name="AutoShape 49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44" name="Rectangle 50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45" name="Rectangle 50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46" name="AutoShape 50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47" name="Line 50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48" name="Line 50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49" name="Rectangle 50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50" name="Rectangle 50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851" name="Group 507"/>
            <p:cNvGrpSpPr>
              <a:grpSpLocks/>
            </p:cNvGrpSpPr>
            <p:nvPr/>
          </p:nvGrpSpPr>
          <p:grpSpPr bwMode="auto">
            <a:xfrm>
              <a:off x="3552" y="2208"/>
              <a:ext cx="302" cy="583"/>
              <a:chOff x="3314" y="1248"/>
              <a:chExt cx="344" cy="694"/>
            </a:xfrm>
          </p:grpSpPr>
          <p:graphicFrame>
            <p:nvGraphicFramePr>
              <p:cNvPr id="185852" name="Object 508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185852" name="Clip" r:id="rId7" imgW="1305000" imgH="1085760" progId="">
                  <p:embed/>
                </p:oleObj>
              </a:graphicData>
            </a:graphic>
          </p:graphicFrame>
          <p:sp>
            <p:nvSpPr>
              <p:cNvPr id="185853" name="Line 509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5854" name="Object 510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185854" name="Clip" r:id="rId8" imgW="1305000" imgH="1085760" progId="">
                  <p:embed/>
                </p:oleObj>
              </a:graphicData>
            </a:graphic>
          </p:graphicFrame>
          <p:sp>
            <p:nvSpPr>
              <p:cNvPr id="185855" name="Line 511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856" name="Group 512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85857" name="Oval 513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858" name="Oval 514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859" name="Oval 515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5860" name="Line 516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85861" name="Object 517"/>
            <p:cNvGraphicFramePr>
              <a:graphicFrameLocks noChangeAspect="1"/>
            </p:cNvGraphicFramePr>
            <p:nvPr/>
          </p:nvGraphicFramePr>
          <p:xfrm>
            <a:off x="4083" y="2834"/>
            <a:ext cx="263" cy="209"/>
          </p:xfrm>
          <a:graphic>
            <a:graphicData uri="http://schemas.openxmlformats.org/presentationml/2006/ole">
              <p:oleObj spid="_x0000_s185861" name="Clip" r:id="rId9" imgW="1305000" imgH="1085760" progId="">
                <p:embed/>
              </p:oleObj>
            </a:graphicData>
          </a:graphic>
        </p:graphicFrame>
        <p:graphicFrame>
          <p:nvGraphicFramePr>
            <p:cNvPr id="185862" name="Object 518"/>
            <p:cNvGraphicFramePr>
              <a:graphicFrameLocks noChangeAspect="1"/>
            </p:cNvGraphicFramePr>
            <p:nvPr/>
          </p:nvGraphicFramePr>
          <p:xfrm>
            <a:off x="3696" y="2827"/>
            <a:ext cx="262" cy="208"/>
          </p:xfrm>
          <a:graphic>
            <a:graphicData uri="http://schemas.openxmlformats.org/presentationml/2006/ole">
              <p:oleObj spid="_x0000_s185862" name="Clip" r:id="rId10" imgW="1305000" imgH="1085760" progId="">
                <p:embed/>
              </p:oleObj>
            </a:graphicData>
          </a:graphic>
        </p:graphicFrame>
        <p:sp>
          <p:nvSpPr>
            <p:cNvPr id="185863" name="Oval 519"/>
            <p:cNvSpPr>
              <a:spLocks noChangeArrowheads="1"/>
            </p:cNvSpPr>
            <p:nvPr/>
          </p:nvSpPr>
          <p:spPr bwMode="auto">
            <a:xfrm rot="-5400000">
              <a:off x="3959" y="2892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4" name="Oval 520"/>
            <p:cNvSpPr>
              <a:spLocks noChangeArrowheads="1"/>
            </p:cNvSpPr>
            <p:nvPr/>
          </p:nvSpPr>
          <p:spPr bwMode="auto">
            <a:xfrm rot="-5400000">
              <a:off x="4012" y="2891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5" name="Oval 521"/>
            <p:cNvSpPr>
              <a:spLocks noChangeArrowheads="1"/>
            </p:cNvSpPr>
            <p:nvPr/>
          </p:nvSpPr>
          <p:spPr bwMode="auto">
            <a:xfrm rot="-5400000">
              <a:off x="4061" y="2894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6" name="Line 522"/>
            <p:cNvSpPr>
              <a:spLocks noChangeShapeType="1"/>
            </p:cNvSpPr>
            <p:nvPr/>
          </p:nvSpPr>
          <p:spPr bwMode="auto">
            <a:xfrm rot="-5400000">
              <a:off x="4225" y="2818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7" name="Line 523"/>
            <p:cNvSpPr>
              <a:spLocks noChangeShapeType="1"/>
            </p:cNvSpPr>
            <p:nvPr/>
          </p:nvSpPr>
          <p:spPr bwMode="auto">
            <a:xfrm rot="5400000" flipH="1">
              <a:off x="3830" y="2813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8" name="Line 524"/>
            <p:cNvSpPr>
              <a:spLocks noChangeShapeType="1"/>
            </p:cNvSpPr>
            <p:nvPr/>
          </p:nvSpPr>
          <p:spPr bwMode="auto">
            <a:xfrm rot="16200000" flipV="1">
              <a:off x="4049" y="2599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9" name="Line 525"/>
            <p:cNvSpPr>
              <a:spLocks noChangeShapeType="1"/>
            </p:cNvSpPr>
            <p:nvPr/>
          </p:nvSpPr>
          <p:spPr bwMode="auto">
            <a:xfrm flipV="1">
              <a:off x="3838" y="2561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70" name="Line 526"/>
            <p:cNvSpPr>
              <a:spLocks noChangeShapeType="1"/>
            </p:cNvSpPr>
            <p:nvPr/>
          </p:nvSpPr>
          <p:spPr bwMode="auto">
            <a:xfrm>
              <a:off x="4217" y="2590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71" name="Line 527"/>
            <p:cNvSpPr>
              <a:spLocks noChangeShapeType="1"/>
            </p:cNvSpPr>
            <p:nvPr/>
          </p:nvSpPr>
          <p:spPr bwMode="auto">
            <a:xfrm flipH="1">
              <a:off x="4718" y="2588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5872" name="Object 528"/>
            <p:cNvGraphicFramePr>
              <a:graphicFrameLocks noChangeAspect="1"/>
            </p:cNvGraphicFramePr>
            <p:nvPr/>
          </p:nvGraphicFramePr>
          <p:xfrm>
            <a:off x="4830" y="2306"/>
            <a:ext cx="128" cy="152"/>
          </p:xfrm>
          <a:graphic>
            <a:graphicData uri="http://schemas.openxmlformats.org/presentationml/2006/ole">
              <p:oleObj spid="_x0000_s185872" name="Clip" r:id="rId11" imgW="981000" imgH="1209600" progId="">
                <p:embed/>
              </p:oleObj>
            </a:graphicData>
          </a:graphic>
        </p:graphicFrame>
        <p:graphicFrame>
          <p:nvGraphicFramePr>
            <p:cNvPr id="185873" name="Object 529"/>
            <p:cNvGraphicFramePr>
              <a:graphicFrameLocks noChangeAspect="1"/>
            </p:cNvGraphicFramePr>
            <p:nvPr/>
          </p:nvGraphicFramePr>
          <p:xfrm>
            <a:off x="3988" y="2357"/>
            <a:ext cx="128" cy="151"/>
          </p:xfrm>
          <a:graphic>
            <a:graphicData uri="http://schemas.openxmlformats.org/presentationml/2006/ole">
              <p:oleObj spid="_x0000_s185873" name="Clip" r:id="rId12" imgW="981000" imgH="1209600" progId="">
                <p:embed/>
              </p:oleObj>
            </a:graphicData>
          </a:graphic>
        </p:graphicFrame>
        <p:sp>
          <p:nvSpPr>
            <p:cNvPr id="185874" name="Freeform 530"/>
            <p:cNvSpPr>
              <a:spLocks/>
            </p:cNvSpPr>
            <p:nvPr/>
          </p:nvSpPr>
          <p:spPr bwMode="auto">
            <a:xfrm>
              <a:off x="4039" y="2215"/>
              <a:ext cx="853" cy="192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432" y="9"/>
                </a:cxn>
                <a:cxn ang="0">
                  <a:pos x="972" y="171"/>
                </a:cxn>
              </a:cxnLst>
              <a:rect l="0" t="0" r="r" b="b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875" name="Group 531"/>
            <p:cNvGrpSpPr>
              <a:grpSpLocks/>
            </p:cNvGrpSpPr>
            <p:nvPr/>
          </p:nvGrpSpPr>
          <p:grpSpPr bwMode="auto">
            <a:xfrm>
              <a:off x="4207" y="3111"/>
              <a:ext cx="256" cy="269"/>
              <a:chOff x="2870" y="1518"/>
              <a:chExt cx="292" cy="320"/>
            </a:xfrm>
          </p:grpSpPr>
          <p:graphicFrame>
            <p:nvGraphicFramePr>
              <p:cNvPr id="185876" name="Object 53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85876" name="Clip" r:id="rId13" imgW="819000" imgH="847800" progId="">
                  <p:embed/>
                </p:oleObj>
              </a:graphicData>
            </a:graphic>
          </p:graphicFrame>
          <p:graphicFrame>
            <p:nvGraphicFramePr>
              <p:cNvPr id="185877" name="Object 53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85877" name="Clip" r:id="rId14" imgW="1266840" imgH="1200240" progId="">
                  <p:embed/>
                </p:oleObj>
              </a:graphicData>
            </a:graphic>
          </p:graphicFrame>
        </p:grpSp>
        <p:grpSp>
          <p:nvGrpSpPr>
            <p:cNvPr id="185878" name="Group 534"/>
            <p:cNvGrpSpPr>
              <a:grpSpLocks/>
            </p:cNvGrpSpPr>
            <p:nvPr/>
          </p:nvGrpSpPr>
          <p:grpSpPr bwMode="auto">
            <a:xfrm>
              <a:off x="4697" y="3131"/>
              <a:ext cx="256" cy="269"/>
              <a:chOff x="2870" y="1518"/>
              <a:chExt cx="292" cy="320"/>
            </a:xfrm>
          </p:grpSpPr>
          <p:graphicFrame>
            <p:nvGraphicFramePr>
              <p:cNvPr id="185879" name="Object 53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85879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185880" name="Object 53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85880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185881" name="Group 537"/>
            <p:cNvGrpSpPr>
              <a:grpSpLocks/>
            </p:cNvGrpSpPr>
            <p:nvPr/>
          </p:nvGrpSpPr>
          <p:grpSpPr bwMode="auto">
            <a:xfrm>
              <a:off x="4436" y="2952"/>
              <a:ext cx="239" cy="237"/>
              <a:chOff x="4733" y="2082"/>
              <a:chExt cx="272" cy="282"/>
            </a:xfrm>
          </p:grpSpPr>
          <p:graphicFrame>
            <p:nvGraphicFramePr>
              <p:cNvPr id="185882" name="Object 538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185882" name="Clip" r:id="rId17" imgW="819000" imgH="847800" progId="">
                  <p:embed/>
                </p:oleObj>
              </a:graphicData>
            </a:graphic>
          </p:graphicFrame>
          <p:sp>
            <p:nvSpPr>
              <p:cNvPr id="185883" name="Rectangle 539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884" name="Line 540"/>
            <p:cNvSpPr>
              <a:spLocks noChangeShapeType="1"/>
            </p:cNvSpPr>
            <p:nvPr/>
          </p:nvSpPr>
          <p:spPr bwMode="auto">
            <a:xfrm>
              <a:off x="4629" y="289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885" name="Group 541"/>
            <p:cNvGrpSpPr>
              <a:grpSpLocks/>
            </p:cNvGrpSpPr>
            <p:nvPr/>
          </p:nvGrpSpPr>
          <p:grpSpPr bwMode="auto">
            <a:xfrm>
              <a:off x="5083" y="2528"/>
              <a:ext cx="131" cy="258"/>
              <a:chOff x="4180" y="783"/>
              <a:chExt cx="150" cy="307"/>
            </a:xfrm>
          </p:grpSpPr>
          <p:sp>
            <p:nvSpPr>
              <p:cNvPr id="185886" name="AutoShape 5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87" name="Rectangle 5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88" name="Rectangle 5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89" name="AutoShape 5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0" name="Line 5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1" name="Line 5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2" name="Rectangle 5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3" name="Rectangle 5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894" name="Group 550"/>
            <p:cNvGrpSpPr>
              <a:grpSpLocks/>
            </p:cNvGrpSpPr>
            <p:nvPr/>
          </p:nvGrpSpPr>
          <p:grpSpPr bwMode="auto">
            <a:xfrm>
              <a:off x="5075" y="2808"/>
              <a:ext cx="131" cy="258"/>
              <a:chOff x="4180" y="783"/>
              <a:chExt cx="150" cy="307"/>
            </a:xfrm>
          </p:grpSpPr>
          <p:sp>
            <p:nvSpPr>
              <p:cNvPr id="185895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6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7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8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99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00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01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02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903" name="Line 559"/>
            <p:cNvSpPr>
              <a:spLocks noChangeShapeType="1"/>
            </p:cNvSpPr>
            <p:nvPr/>
          </p:nvSpPr>
          <p:spPr bwMode="auto">
            <a:xfrm rot="5400000" flipH="1">
              <a:off x="4839" y="2764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04" name="Line 560"/>
            <p:cNvSpPr>
              <a:spLocks noChangeShapeType="1"/>
            </p:cNvSpPr>
            <p:nvPr/>
          </p:nvSpPr>
          <p:spPr bwMode="auto">
            <a:xfrm rot="-5400000">
              <a:off x="5063" y="2922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05" name="Line 561"/>
            <p:cNvSpPr>
              <a:spLocks noChangeShapeType="1"/>
            </p:cNvSpPr>
            <p:nvPr/>
          </p:nvSpPr>
          <p:spPr bwMode="auto">
            <a:xfrm rot="-5400000">
              <a:off x="5056" y="2627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06" name="Line 562"/>
            <p:cNvSpPr>
              <a:spLocks noChangeShapeType="1"/>
            </p:cNvSpPr>
            <p:nvPr/>
          </p:nvSpPr>
          <p:spPr bwMode="auto">
            <a:xfrm flipV="1">
              <a:off x="4224" y="1456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07" name="Line 563"/>
            <p:cNvSpPr>
              <a:spLocks noChangeShapeType="1"/>
            </p:cNvSpPr>
            <p:nvPr/>
          </p:nvSpPr>
          <p:spPr bwMode="auto">
            <a:xfrm>
              <a:off x="4813" y="1446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08" name="Line 564"/>
            <p:cNvSpPr>
              <a:spLocks noChangeShapeType="1"/>
            </p:cNvSpPr>
            <p:nvPr/>
          </p:nvSpPr>
          <p:spPr bwMode="auto">
            <a:xfrm flipH="1">
              <a:off x="5140" y="1658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09" name="Line 565"/>
            <p:cNvSpPr>
              <a:spLocks noChangeShapeType="1"/>
            </p:cNvSpPr>
            <p:nvPr/>
          </p:nvSpPr>
          <p:spPr bwMode="auto">
            <a:xfrm>
              <a:off x="4655" y="151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10" name="Line 566"/>
            <p:cNvSpPr>
              <a:spLocks noChangeShapeType="1"/>
            </p:cNvSpPr>
            <p:nvPr/>
          </p:nvSpPr>
          <p:spPr bwMode="auto">
            <a:xfrm>
              <a:off x="4671" y="1925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11" name="Line 567"/>
            <p:cNvSpPr>
              <a:spLocks noChangeShapeType="1"/>
            </p:cNvSpPr>
            <p:nvPr/>
          </p:nvSpPr>
          <p:spPr bwMode="auto">
            <a:xfrm flipH="1">
              <a:off x="4961" y="2218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12" name="Line 568"/>
            <p:cNvSpPr>
              <a:spLocks noChangeShapeType="1"/>
            </p:cNvSpPr>
            <p:nvPr/>
          </p:nvSpPr>
          <p:spPr bwMode="auto">
            <a:xfrm flipH="1">
              <a:off x="4818" y="1638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13" name="Line 569"/>
            <p:cNvSpPr>
              <a:spLocks noChangeShapeType="1"/>
            </p:cNvSpPr>
            <p:nvPr/>
          </p:nvSpPr>
          <p:spPr bwMode="auto">
            <a:xfrm flipH="1">
              <a:off x="4824" y="1285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14" name="Line 570"/>
            <p:cNvSpPr>
              <a:spLocks noChangeShapeType="1"/>
            </p:cNvSpPr>
            <p:nvPr/>
          </p:nvSpPr>
          <p:spPr bwMode="auto">
            <a:xfrm flipH="1">
              <a:off x="5276" y="1396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915" name="Group 571"/>
            <p:cNvGrpSpPr>
              <a:grpSpLocks/>
            </p:cNvGrpSpPr>
            <p:nvPr/>
          </p:nvGrpSpPr>
          <p:grpSpPr bwMode="auto">
            <a:xfrm>
              <a:off x="3897" y="1517"/>
              <a:ext cx="316" cy="147"/>
              <a:chOff x="3600" y="219"/>
              <a:chExt cx="360" cy="175"/>
            </a:xfrm>
          </p:grpSpPr>
          <p:sp>
            <p:nvSpPr>
              <p:cNvPr id="185916" name="Oval 57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17" name="Line 57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18" name="Line 57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19" name="Rectangle 57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5920" name="Oval 57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921" name="Group 57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922" name="Line 57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23" name="Line 57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24" name="Line 58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925" name="Group 58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926" name="Line 58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27" name="Line 58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28" name="Line 58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5929" name="Group 585"/>
            <p:cNvGrpSpPr>
              <a:grpSpLocks/>
            </p:cNvGrpSpPr>
            <p:nvPr/>
          </p:nvGrpSpPr>
          <p:grpSpPr bwMode="auto">
            <a:xfrm>
              <a:off x="4497" y="1373"/>
              <a:ext cx="316" cy="147"/>
              <a:chOff x="3600" y="219"/>
              <a:chExt cx="360" cy="175"/>
            </a:xfrm>
          </p:grpSpPr>
          <p:sp>
            <p:nvSpPr>
              <p:cNvPr id="185930" name="Oval 58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31" name="Line 58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32" name="Line 58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33" name="Rectangle 58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5934" name="Oval 59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935" name="Group 59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936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37" name="Line 5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38" name="Line 5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939" name="Group 59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940" name="Line 5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41" name="Line 5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42" name="Line 5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5943" name="Group 599"/>
            <p:cNvGrpSpPr>
              <a:grpSpLocks/>
            </p:cNvGrpSpPr>
            <p:nvPr/>
          </p:nvGrpSpPr>
          <p:grpSpPr bwMode="auto">
            <a:xfrm>
              <a:off x="4508" y="1787"/>
              <a:ext cx="316" cy="147"/>
              <a:chOff x="3600" y="219"/>
              <a:chExt cx="360" cy="175"/>
            </a:xfrm>
          </p:grpSpPr>
          <p:sp>
            <p:nvSpPr>
              <p:cNvPr id="185944" name="Oval 60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45" name="Line 60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46" name="Line 60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47" name="Rectangle 60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5948" name="Oval 60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949" name="Group 60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950" name="Line 60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51" name="Line 60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52" name="Line 60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953" name="Group 60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954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55" name="Line 61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56" name="Line 61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5957" name="Group 613"/>
            <p:cNvGrpSpPr>
              <a:grpSpLocks/>
            </p:cNvGrpSpPr>
            <p:nvPr/>
          </p:nvGrpSpPr>
          <p:grpSpPr bwMode="auto">
            <a:xfrm>
              <a:off x="5119" y="1504"/>
              <a:ext cx="315" cy="147"/>
              <a:chOff x="3600" y="219"/>
              <a:chExt cx="360" cy="175"/>
            </a:xfrm>
          </p:grpSpPr>
          <p:sp>
            <p:nvSpPr>
              <p:cNvPr id="185958" name="Oval 61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59" name="Line 61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60" name="Line 61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61" name="Rectangle 61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5962" name="Oval 61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963" name="Group 61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964" name="Line 6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65" name="Line 6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66" name="Line 6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967" name="Group 62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968" name="Line 6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69" name="Line 6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70" name="Line 6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5971" name="Group 627"/>
            <p:cNvGrpSpPr>
              <a:grpSpLocks/>
            </p:cNvGrpSpPr>
            <p:nvPr/>
          </p:nvGrpSpPr>
          <p:grpSpPr bwMode="auto">
            <a:xfrm>
              <a:off x="4997" y="2069"/>
              <a:ext cx="316" cy="147"/>
              <a:chOff x="3600" y="219"/>
              <a:chExt cx="360" cy="175"/>
            </a:xfrm>
          </p:grpSpPr>
          <p:sp>
            <p:nvSpPr>
              <p:cNvPr id="185972" name="Oval 62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73" name="Line 62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74" name="Line 63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75" name="Rectangle 63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5976" name="Oval 63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977" name="Group 63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97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79" name="Line 6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80" name="Line 6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981" name="Group 63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982" name="Line 6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83" name="Line 6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84" name="Line 6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5985" name="Group 641"/>
            <p:cNvGrpSpPr>
              <a:grpSpLocks/>
            </p:cNvGrpSpPr>
            <p:nvPr/>
          </p:nvGrpSpPr>
          <p:grpSpPr bwMode="auto">
            <a:xfrm>
              <a:off x="4787" y="2437"/>
              <a:ext cx="316" cy="148"/>
              <a:chOff x="3600" y="219"/>
              <a:chExt cx="360" cy="175"/>
            </a:xfrm>
          </p:grpSpPr>
          <p:sp>
            <p:nvSpPr>
              <p:cNvPr id="185986" name="Oval 64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87" name="Line 64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88" name="Line 64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989" name="Rectangle 64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5990" name="Oval 64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991" name="Group 64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992" name="Line 6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93" name="Line 6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94" name="Line 6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995" name="Group 65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996" name="Line 65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97" name="Line 65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98" name="Line 65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5999" name="Group 655"/>
            <p:cNvGrpSpPr>
              <a:grpSpLocks/>
            </p:cNvGrpSpPr>
            <p:nvPr/>
          </p:nvGrpSpPr>
          <p:grpSpPr bwMode="auto">
            <a:xfrm>
              <a:off x="4403" y="2745"/>
              <a:ext cx="315" cy="147"/>
              <a:chOff x="3600" y="219"/>
              <a:chExt cx="360" cy="175"/>
            </a:xfrm>
          </p:grpSpPr>
          <p:sp>
            <p:nvSpPr>
              <p:cNvPr id="186000" name="Oval 65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001" name="Line 65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002" name="Line 65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003" name="Rectangle 65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6004" name="Oval 66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005" name="Group 66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006" name="Line 6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07" name="Line 6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08" name="Line 6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009" name="Group 66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010" name="Line 66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11" name="Line 66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12" name="Line 66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6013" name="Group 669"/>
            <p:cNvGrpSpPr>
              <a:grpSpLocks/>
            </p:cNvGrpSpPr>
            <p:nvPr/>
          </p:nvGrpSpPr>
          <p:grpSpPr bwMode="auto">
            <a:xfrm>
              <a:off x="3897" y="2508"/>
              <a:ext cx="316" cy="147"/>
              <a:chOff x="3600" y="219"/>
              <a:chExt cx="360" cy="175"/>
            </a:xfrm>
          </p:grpSpPr>
          <p:sp>
            <p:nvSpPr>
              <p:cNvPr id="186014" name="Oval 67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015" name="Line 67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016" name="Line 67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017" name="Rectangle 67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186018" name="Oval 67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019" name="Group 67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6020" name="Line 6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21" name="Line 6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22" name="Line 6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023" name="Group 67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6024" name="Line 68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25" name="Line 68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26" name="Line 68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6027" name="Line 683"/>
            <p:cNvSpPr>
              <a:spLocks noChangeShapeType="1"/>
            </p:cNvSpPr>
            <p:nvPr/>
          </p:nvSpPr>
          <p:spPr bwMode="auto">
            <a:xfrm flipV="1">
              <a:off x="4058" y="2642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28" name="Line 684"/>
            <p:cNvSpPr>
              <a:spLocks noChangeShapeType="1"/>
            </p:cNvSpPr>
            <p:nvPr/>
          </p:nvSpPr>
          <p:spPr bwMode="auto">
            <a:xfrm>
              <a:off x="3504" y="1728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29" name="Line 685"/>
            <p:cNvSpPr>
              <a:spLocks noChangeShapeType="1"/>
            </p:cNvSpPr>
            <p:nvPr/>
          </p:nvSpPr>
          <p:spPr bwMode="auto">
            <a:xfrm>
              <a:off x="3456" y="1776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30" name="Line 686"/>
            <p:cNvSpPr>
              <a:spLocks noChangeShapeType="1"/>
            </p:cNvSpPr>
            <p:nvPr/>
          </p:nvSpPr>
          <p:spPr bwMode="auto">
            <a:xfrm>
              <a:off x="3456" y="1392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31" name="Line 687"/>
            <p:cNvSpPr>
              <a:spLocks noChangeShapeType="1"/>
            </p:cNvSpPr>
            <p:nvPr/>
          </p:nvSpPr>
          <p:spPr bwMode="auto">
            <a:xfrm>
              <a:off x="3552" y="1440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32" name="Line 688"/>
            <p:cNvSpPr>
              <a:spLocks noChangeShapeType="1"/>
            </p:cNvSpPr>
            <p:nvPr/>
          </p:nvSpPr>
          <p:spPr bwMode="auto">
            <a:xfrm>
              <a:off x="3840" y="2976"/>
              <a:ext cx="100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33" name="Line 689"/>
            <p:cNvSpPr>
              <a:spLocks noChangeShapeType="1"/>
            </p:cNvSpPr>
            <p:nvPr/>
          </p:nvSpPr>
          <p:spPr bwMode="auto">
            <a:xfrm>
              <a:off x="3888" y="2928"/>
              <a:ext cx="91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34" name="Text Box 690"/>
            <p:cNvSpPr txBox="1">
              <a:spLocks noChangeArrowheads="1"/>
            </p:cNvSpPr>
            <p:nvPr/>
          </p:nvSpPr>
          <p:spPr bwMode="auto">
            <a:xfrm>
              <a:off x="3673" y="3493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13DA-8611-4097-BFF1-A2BFF61E6EE8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Gnutella: Peer joining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pitchFamily="82" charset="2"/>
              <a:buAutoNum type="arabicPeriod"/>
            </a:pPr>
            <a:r>
              <a:rPr lang="en-US" altLang="zh-CN" sz="2400">
                <a:ea typeface="宋体" charset="-122"/>
              </a:rPr>
              <a:t>Joining peer X must find some other peer in Gnutella network: use list of candidate peers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zh-CN" sz="2400">
                <a:ea typeface="宋体" charset="-122"/>
              </a:rPr>
              <a:t>X sequentially attempts to make TCP with peers on list until connection setup with Y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zh-CN" sz="2400">
                <a:ea typeface="宋体" charset="-122"/>
              </a:rPr>
              <a:t>X sends Ping message to Y; Y forwards Ping message. 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zh-CN" sz="2400">
                <a:ea typeface="宋体" charset="-122"/>
              </a:rPr>
              <a:t>All peers receiving Ping message respond with Pong message</a:t>
            </a: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en-US" altLang="zh-CN" sz="2400">
                <a:ea typeface="宋体" charset="-122"/>
              </a:rPr>
              <a:t>X receives many Pong messages. It can then setup additional TCP connections</a:t>
            </a:r>
          </a:p>
          <a:p>
            <a:pPr marL="533400" indent="-533400"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Peer leaving: see homework problem!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31DA-5ED9-4C6F-ACB3-704CF0102922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Exploiting heterogeneity: KaZaA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036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Each peer is either a group leader or assigned to a group leader.</a:t>
            </a:r>
          </a:p>
          <a:p>
            <a:pPr lvl="1"/>
            <a:r>
              <a:rPr lang="en-US" altLang="zh-CN" sz="2000">
                <a:ea typeface="宋体" charset="-122"/>
              </a:rPr>
              <a:t>TCP connection between peer and its group leader.</a:t>
            </a:r>
          </a:p>
          <a:p>
            <a:pPr lvl="1"/>
            <a:r>
              <a:rPr lang="en-US" altLang="zh-CN" sz="2000">
                <a:ea typeface="宋体" charset="-122"/>
              </a:rPr>
              <a:t>TCP connections between some pairs of group leaders.</a:t>
            </a:r>
          </a:p>
          <a:p>
            <a:r>
              <a:rPr lang="en-US" altLang="zh-CN" sz="2400">
                <a:ea typeface="宋体" charset="-122"/>
              </a:rPr>
              <a:t>Group leader tracks the content in  all its children.</a:t>
            </a:r>
          </a:p>
          <a:p>
            <a:endParaRPr lang="en-US" altLang="zh-CN" sz="2400">
              <a:ea typeface="宋体" charset="-122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4918075" y="1173163"/>
          <a:ext cx="3494088" cy="4916487"/>
        </p:xfrm>
        <a:graphic>
          <a:graphicData uri="http://schemas.openxmlformats.org/presentationml/2006/ole">
            <p:oleObj spid="_x0000_s162820" name="VISIO" r:id="rId3" imgW="4208400" imgH="5924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75EE-AA7F-464D-836D-652A177FB842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KaZaA: Querying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Each file has a hash and a descriptor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Client sends keyword query to its group leader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Group leader responds with matches: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For each match: metadata, hash, IP address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If group leader forwards query to other group leaders, they respond with matches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Client then selects files for downloading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HTTP requests using hash as identifier sent to peers holding desired file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E11F-2E59-40A3-B9EA-AED76658AF04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KaZaA tricks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Limitations on simultaneous uploads</a:t>
            </a:r>
          </a:p>
          <a:p>
            <a:r>
              <a:rPr lang="en-US" altLang="zh-CN">
                <a:ea typeface="宋体" charset="-122"/>
              </a:rPr>
              <a:t>Request queuing</a:t>
            </a:r>
          </a:p>
          <a:p>
            <a:r>
              <a:rPr lang="en-US" altLang="zh-CN">
                <a:ea typeface="宋体" charset="-122"/>
              </a:rPr>
              <a:t>Incentive priorities</a:t>
            </a:r>
          </a:p>
          <a:p>
            <a:r>
              <a:rPr lang="en-US" altLang="zh-CN">
                <a:ea typeface="宋体" charset="-122"/>
              </a:rPr>
              <a:t>Parallel downloading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598488" y="4225925"/>
            <a:ext cx="7810500" cy="133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ea typeface="宋体" charset="-122"/>
              </a:rPr>
              <a:t>For more info: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altLang="zh-CN">
                <a:ea typeface="宋体" charset="-122"/>
              </a:rPr>
              <a:t>J. Liang, R. Kumar, K. Ross, “Understanding KaZaA,”</a:t>
            </a:r>
          </a:p>
          <a:p>
            <a:pPr marL="342900" indent="-342900"/>
            <a:r>
              <a:rPr lang="en-US" altLang="zh-CN">
                <a:ea typeface="宋体" charset="-122"/>
              </a:rPr>
              <a:t>(available via cis.poly.edu/~ross)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B9A-9011-4529-8222-4F69DA0589DC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2.3 FTP 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6E64-790F-4E98-9A20-8BD66FE0FFB4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Socket programming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295525"/>
            <a:ext cx="3962400" cy="36957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Socket API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introduced in BSD4.1 UNIX, 1981</a:t>
            </a:r>
          </a:p>
          <a:p>
            <a:r>
              <a:rPr lang="en-US" altLang="zh-CN" sz="2000">
                <a:ea typeface="宋体" charset="-122"/>
              </a:rPr>
              <a:t>explicitly created, used, released by apps </a:t>
            </a:r>
          </a:p>
          <a:p>
            <a:r>
              <a:rPr lang="en-US" altLang="zh-CN" sz="2000">
                <a:ea typeface="宋体" charset="-122"/>
              </a:rPr>
              <a:t>client/server paradigm </a:t>
            </a:r>
          </a:p>
          <a:p>
            <a:r>
              <a:rPr lang="en-US" altLang="zh-CN" sz="2000">
                <a:ea typeface="宋体" charset="-122"/>
              </a:rPr>
              <a:t>two types of transport service via socket API: </a:t>
            </a:r>
          </a:p>
          <a:p>
            <a:pPr lvl="1"/>
            <a:r>
              <a:rPr lang="en-US" altLang="zh-CN" sz="2000">
                <a:ea typeface="宋体" charset="-122"/>
              </a:rPr>
              <a:t>unreliable datagram </a:t>
            </a:r>
          </a:p>
          <a:p>
            <a:pPr lvl="1"/>
            <a:r>
              <a:rPr lang="en-US" altLang="zh-CN" sz="2000">
                <a:ea typeface="宋体" charset="-122"/>
              </a:rPr>
              <a:t>reliable, byte stream-oriented </a:t>
            </a: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5248275" y="2314575"/>
            <a:ext cx="3338513" cy="3719513"/>
            <a:chOff x="3198" y="1248"/>
            <a:chExt cx="2103" cy="2343"/>
          </a:xfrm>
        </p:grpSpPr>
        <p:sp>
          <p:nvSpPr>
            <p:cNvPr id="87045" name="Text Box 5"/>
            <p:cNvSpPr txBox="1">
              <a:spLocks noChangeArrowheads="1"/>
            </p:cNvSpPr>
            <p:nvPr/>
          </p:nvSpPr>
          <p:spPr bwMode="auto">
            <a:xfrm>
              <a:off x="3223" y="1575"/>
              <a:ext cx="2078" cy="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charset="-122"/>
                </a:rPr>
                <a:t>a </a:t>
              </a:r>
              <a:r>
                <a:rPr lang="en-US" altLang="zh-CN" sz="2000" i="1">
                  <a:solidFill>
                    <a:srgbClr val="FF0000"/>
                  </a:solidFill>
                  <a:ea typeface="宋体" charset="-122"/>
                </a:rPr>
                <a:t>host-local</a:t>
              </a:r>
              <a:r>
                <a:rPr lang="en-US" altLang="zh-CN" sz="2000">
                  <a:ea typeface="宋体" charset="-122"/>
                </a:rPr>
                <a:t>,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FF0000"/>
                  </a:solidFill>
                  <a:ea typeface="宋体" charset="-122"/>
                </a:rPr>
                <a:t>application-created</a:t>
              </a:r>
              <a:r>
                <a:rPr lang="en-US" altLang="zh-CN" sz="2000">
                  <a:ea typeface="宋体" charset="-122"/>
                </a:rPr>
                <a:t>,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FF0000"/>
                  </a:solidFill>
                  <a:ea typeface="宋体" charset="-122"/>
                </a:rPr>
                <a:t>OS-controlled</a:t>
              </a:r>
              <a:r>
                <a:rPr lang="en-US" altLang="zh-CN" sz="2000">
                  <a:ea typeface="宋体" charset="-122"/>
                </a:rPr>
                <a:t> interface (a “door”) into which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charset="-122"/>
                </a:rPr>
                <a:t>application process can </a:t>
              </a: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both send and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receive</a:t>
              </a:r>
              <a:r>
                <a:rPr lang="en-US" altLang="zh-CN" sz="2000">
                  <a:ea typeface="宋体" charset="-122"/>
                </a:rPr>
                <a:t> messages to/from another application process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7047" name="Group 7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87048" name="Rectangle 8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49" name="Text Box 9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accent2"/>
                    </a:solidFill>
                    <a:ea typeface="宋体" charset="-122"/>
                  </a:rPr>
                  <a:t>socket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619125" y="1276350"/>
            <a:ext cx="8162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u="sng">
                <a:solidFill>
                  <a:srgbClr val="FF0000"/>
                </a:solidFill>
                <a:ea typeface="宋体" charset="-122"/>
              </a:rPr>
              <a:t>Goal:</a:t>
            </a:r>
            <a:r>
              <a:rPr lang="en-US" altLang="zh-CN">
                <a:ea typeface="宋体" charset="-122"/>
              </a:rPr>
              <a:t> learn how to build client/server application that communicate using sockets</a:t>
            </a:r>
            <a:endParaRPr lang="en-US" altLang="zh-CN" sz="2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4322-8F60-492F-99D1-1DCBDB258CB9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Socket-programming using TCP</a:t>
            </a:r>
            <a:endParaRPr lang="en-US" altLang="zh-CN"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419225"/>
            <a:ext cx="77724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Socket:</a:t>
            </a:r>
            <a:r>
              <a:rPr lang="en-US" altLang="zh-CN" sz="2400">
                <a:ea typeface="宋体" charset="-122"/>
              </a:rPr>
              <a:t> a door between application process and end-end-transport protocol (UCP or TCP)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charset="-122"/>
              </a:rPr>
              <a:t>TCP service:</a:t>
            </a:r>
            <a:r>
              <a:rPr lang="en-US" altLang="zh-CN" sz="2400">
                <a:ea typeface="宋体" charset="-122"/>
              </a:rPr>
              <a:t> reliable transfer of </a:t>
            </a:r>
            <a:r>
              <a:rPr lang="en-US" altLang="zh-CN" sz="2400" b="1">
                <a:solidFill>
                  <a:schemeClr val="accent2"/>
                </a:solidFill>
                <a:ea typeface="宋体" charset="-122"/>
              </a:rPr>
              <a:t>bytes</a:t>
            </a:r>
            <a:r>
              <a:rPr lang="en-US" altLang="zh-CN" sz="240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400">
                <a:ea typeface="宋体" charset="-122"/>
              </a:rPr>
              <a:t>from one process to another</a:t>
            </a:r>
            <a:endParaRPr lang="en-US" altLang="zh-CN">
              <a:ea typeface="宋体" charset="-12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p:oleObj spid="_x0000_s88068" name="Clip" r:id="rId3" imgW="1305000" imgH="1085760" progId="">
              <p:embed/>
            </p:oleObj>
          </a:graphicData>
        </a:graphic>
      </p:graphicFrame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2116138" y="3854450"/>
            <a:ext cx="1136650" cy="1584325"/>
            <a:chOff x="649" y="2260"/>
            <a:chExt cx="716" cy="998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process</a:t>
              </a:r>
              <a:endParaRPr lang="en-US" altLang="zh-CN" sz="180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88072" name="Group 8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88073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variables</a:t>
                </a:r>
                <a:endParaRPr lang="en-US" altLang="zh-CN" sz="18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8074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8075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88076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7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charset="-122"/>
                  </a:rPr>
                  <a:t>socket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517525" y="3681413"/>
            <a:ext cx="14303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application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developer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488950" y="4548188"/>
            <a:ext cx="14303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operating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system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157413" y="56007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p:oleObj spid="_x0000_s88083" name="Clip" r:id="rId4" imgW="1305000" imgH="1085760" progId="">
              <p:embed/>
            </p:oleObj>
          </a:graphicData>
        </a:graphic>
      </p:graphicFrame>
      <p:grpSp>
        <p:nvGrpSpPr>
          <p:cNvPr id="88084" name="Group 20"/>
          <p:cNvGrpSpPr>
            <a:grpSpLocks/>
          </p:cNvGrpSpPr>
          <p:nvPr/>
        </p:nvGrpSpPr>
        <p:grpSpPr bwMode="auto">
          <a:xfrm>
            <a:off x="5773738" y="3749675"/>
            <a:ext cx="1136650" cy="1584325"/>
            <a:chOff x="649" y="2260"/>
            <a:chExt cx="716" cy="998"/>
          </a:xfrm>
        </p:grpSpPr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charset="-122"/>
                </a:rPr>
                <a:t>process</a:t>
              </a:r>
              <a:endParaRPr lang="en-US" altLang="zh-CN" sz="180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88087" name="Group 23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88088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charset="-122"/>
                  </a:rPr>
                  <a:t>variables</a:t>
                </a:r>
                <a:endParaRPr lang="en-US" altLang="zh-CN" sz="18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8089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8090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88091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92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charset="-122"/>
                  </a:rPr>
                  <a:t>socket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7118350" y="3519488"/>
            <a:ext cx="14303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developer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7123113" y="4433888"/>
            <a:ext cx="1430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system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5815013" y="5495925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server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8098" name="Freeform 34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charset="-122"/>
              </a:rPr>
              <a:t>internet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699D-F9BE-42BB-BFC5-A229BF75D3AA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Socket programming </a:t>
            </a:r>
            <a:r>
              <a:rPr lang="en-US" altLang="zh-CN" sz="3600" i="1">
                <a:solidFill>
                  <a:srgbClr val="FF0000"/>
                </a:solidFill>
                <a:ea typeface="宋体" charset="-122"/>
              </a:rPr>
              <a:t>with TCP</a:t>
            </a:r>
            <a:endParaRPr lang="en-US" altLang="zh-CN">
              <a:ea typeface="宋体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5255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Client must contact server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server process must first be running</a:t>
            </a:r>
          </a:p>
          <a:p>
            <a:r>
              <a:rPr lang="en-US" altLang="zh-CN" sz="2000">
                <a:ea typeface="宋体" charset="-122"/>
              </a:rPr>
              <a:t>server must have created socket (door) that welcomes client’s contact</a:t>
            </a:r>
            <a:endParaRPr lang="en-US" altLang="zh-CN" sz="2400">
              <a:ea typeface="宋体" charset="-122"/>
            </a:endParaRP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Client contacts server by:</a:t>
            </a:r>
            <a:endParaRPr lang="en-US" altLang="zh-CN" sz="24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creating client-local TCP socket</a:t>
            </a:r>
          </a:p>
          <a:p>
            <a:r>
              <a:rPr lang="en-US" altLang="zh-CN" sz="2000">
                <a:ea typeface="宋体" charset="-122"/>
              </a:rPr>
              <a:t>specifying IP address, port number of server process</a:t>
            </a:r>
          </a:p>
          <a:p>
            <a:r>
              <a:rPr lang="en-US" altLang="zh-CN" sz="2000">
                <a:ea typeface="宋体" charset="-122"/>
              </a:rPr>
              <a:t>When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client creates socket</a:t>
            </a:r>
            <a:r>
              <a:rPr lang="en-US" altLang="zh-CN" sz="2000">
                <a:ea typeface="宋体" charset="-122"/>
              </a:rPr>
              <a:t>: client TCP establishes connection to server TCP</a:t>
            </a:r>
          </a:p>
          <a:p>
            <a:endParaRPr lang="en-US" altLang="zh-CN" sz="2000">
              <a:ea typeface="宋体" charset="-122"/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3962400" cy="3000375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When contacted by client,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server TCP creates new socket</a:t>
            </a:r>
            <a:r>
              <a:rPr lang="en-US" altLang="zh-CN" sz="2000">
                <a:ea typeface="宋体" charset="-122"/>
              </a:rPr>
              <a:t> for server process to communicate with client</a:t>
            </a:r>
          </a:p>
          <a:p>
            <a:pPr lvl="1"/>
            <a:r>
              <a:rPr lang="en-US" altLang="zh-CN" sz="2000">
                <a:ea typeface="宋体" charset="-122"/>
              </a:rPr>
              <a:t>allows server to talk with multiple clients</a:t>
            </a:r>
          </a:p>
          <a:p>
            <a:pPr lvl="1"/>
            <a:r>
              <a:rPr lang="en-US" altLang="zh-CN" sz="2000">
                <a:ea typeface="宋体" charset="-122"/>
              </a:rPr>
              <a:t>source port numbers used to distinguish clients </a:t>
            </a: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(more in Chap 3)</a:t>
            </a:r>
            <a:endParaRPr lang="en-US" altLang="zh-CN" sz="1800" i="1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4667250" y="4584700"/>
            <a:ext cx="4133850" cy="1635125"/>
            <a:chOff x="2940" y="2888"/>
            <a:chExt cx="2604" cy="1030"/>
          </a:xfrm>
        </p:grpSpPr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3020" y="3140"/>
              <a:ext cx="240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accent2"/>
                  </a:solidFill>
                  <a:ea typeface="宋体" charset="-122"/>
                </a:rPr>
                <a:t>TCP provides reliable, in-order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accent2"/>
                  </a:solidFill>
                  <a:ea typeface="宋体" charset="-122"/>
                </a:rPr>
                <a:t> transfer of bytes (“pipe”)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accent2"/>
                  </a:solidFill>
                  <a:ea typeface="宋体" charset="-122"/>
                </a:rPr>
                <a:t>between client and server</a:t>
              </a:r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9096" name="Group 8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89097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098" name="Text Box 10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ea typeface="宋体" charset="-122"/>
                  </a:rPr>
                  <a:t>application viewpoint</a:t>
                </a:r>
                <a:endParaRPr lang="en-US" altLang="zh-CN" sz="1800"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3D3-2535-415E-9438-9EA7711F81AC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Stream jargon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000">
                <a:ea typeface="宋体" charset="-122"/>
              </a:rPr>
              <a:t>A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stream</a:t>
            </a:r>
            <a:r>
              <a:rPr lang="en-US" altLang="zh-CN" sz="2000">
                <a:ea typeface="宋体" charset="-122"/>
              </a:rPr>
              <a:t> is a sequence of characters that flow into or out of a process.</a:t>
            </a:r>
          </a:p>
          <a:p>
            <a:r>
              <a:rPr lang="en-US" altLang="zh-CN" sz="2000">
                <a:ea typeface="宋体" charset="-122"/>
              </a:rPr>
              <a:t>An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input stream</a:t>
            </a:r>
            <a:r>
              <a:rPr lang="en-US" altLang="zh-CN" sz="2000">
                <a:ea typeface="宋体" charset="-122"/>
              </a:rPr>
              <a:t> is attached to some input source for the process, e.g., keyboard or socket.</a:t>
            </a:r>
          </a:p>
          <a:p>
            <a:r>
              <a:rPr lang="en-US" altLang="zh-CN" sz="2000">
                <a:ea typeface="宋体" charset="-122"/>
              </a:rPr>
              <a:t>An 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output stream</a:t>
            </a:r>
            <a:r>
              <a:rPr lang="en-US" altLang="zh-CN" sz="2000">
                <a:ea typeface="宋体" charset="-122"/>
              </a:rPr>
              <a:t> is attached to an output source, e.g., monitor or socket.</a:t>
            </a:r>
            <a:endParaRPr lang="en-US" altLang="zh-CN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CDE3-92FF-49E5-BDB5-505DE110A23F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Socket programming with TCP</a:t>
            </a:r>
            <a:endParaRPr lang="en-US" altLang="zh-CN">
              <a:ea typeface="宋体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2125" y="1474788"/>
            <a:ext cx="4114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Example client-server app:</a:t>
            </a:r>
            <a:endParaRPr lang="en-US" altLang="zh-CN" sz="240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1) client reads line from standard input (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inFromUser</a:t>
            </a:r>
            <a:r>
              <a:rPr lang="en-US" altLang="zh-CN" sz="2000">
                <a:ea typeface="宋体" charset="-122"/>
              </a:rPr>
              <a:t> stream) , sends to server via socket (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outToServer</a:t>
            </a:r>
            <a:r>
              <a:rPr lang="en-US" altLang="zh-CN" sz="2000">
                <a:ea typeface="宋体" charset="-122"/>
              </a:rPr>
              <a:t> stream)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2) server reads line from socket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3) server converts line to uppercase, sends back to client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charset="-122"/>
              </a:rPr>
              <a:t>4) client reads, prints  modified line from socket (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inFromServer</a:t>
            </a:r>
            <a:r>
              <a:rPr lang="en-US" altLang="zh-CN" sz="2000">
                <a:ea typeface="宋体" charset="-122"/>
              </a:rPr>
              <a:t> stream)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p:oleObj spid="_x0000_s90127" name="VISIO" r:id="rId3" imgW="4992624" imgH="5675376" progId="">
              <p:embed/>
            </p:oleObj>
          </a:graphicData>
        </a:graphic>
      </p:graphicFrame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Client</a:t>
            </a:r>
          </a:p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process</a:t>
            </a:r>
            <a:endParaRPr lang="en-US" altLang="zh-CN" sz="200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ea typeface="宋体" charset="-122"/>
              </a:rPr>
              <a:t>client TCP socket</a:t>
            </a:r>
            <a:endParaRPr lang="en-US" altLang="zh-CN" sz="1800">
              <a:latin typeface="Times New Roman" pitchFamily="18" charset="0"/>
              <a:ea typeface="宋体" charset="-122"/>
            </a:endParaRP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609E-4C10-4D0F-A8A9-F000135F65A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Hybrid of client-server and P2P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Napster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File transfer P2P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File search centralized: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Peers register content at central server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Peers query same central server to locate content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Instant messaging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Chatting between two users is P2P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Presence detection/location centralized: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User registers its IP address with central server when it comes online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User contacts central server to find IP addresses of buddies</a:t>
            </a:r>
          </a:p>
          <a:p>
            <a:pPr lvl="1">
              <a:lnSpc>
                <a:spcPct val="90000"/>
              </a:lnSpc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842E-0267-452E-9D54-C32D94A7D4FD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Client/server socket interaction: TCP</a:t>
            </a:r>
            <a:endParaRPr lang="en-US" altLang="zh-CN">
              <a:ea typeface="宋体" charset="-122"/>
            </a:endParaRP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1312863" y="3217863"/>
            <a:ext cx="2117725" cy="927100"/>
            <a:chOff x="827" y="2027"/>
            <a:chExt cx="1334" cy="584"/>
          </a:xfrm>
        </p:grpSpPr>
        <p:sp>
          <p:nvSpPr>
            <p:cNvPr id="91140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connection request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welcomeSocket.accept()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91142" name="Group 6"/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91143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91144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port=</a:t>
                </a:r>
                <a:r>
                  <a:rPr lang="en-US" altLang="zh-CN" sz="1400" b="1">
                    <a:latin typeface="Courier New" pitchFamily="49" charset="0"/>
                    <a:ea typeface="宋体" charset="-122"/>
                  </a:rPr>
                  <a:t>x</a:t>
                </a:r>
                <a:r>
                  <a:rPr lang="en-US" altLang="zh-CN" sz="1400">
                    <a:latin typeface="Arial" charset="0"/>
                    <a:ea typeface="宋体" charset="-122"/>
                  </a:rPr>
                  <a:t>, for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incoming request: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1145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welcomeSocket =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ServerSocket()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1147" name="Group 11"/>
          <p:cNvGrpSpPr>
            <a:grpSpLocks/>
          </p:cNvGrpSpPr>
          <p:nvPr/>
        </p:nvGrpSpPr>
        <p:grpSpPr bwMode="auto">
          <a:xfrm>
            <a:off x="5091113" y="3149600"/>
            <a:ext cx="2305050" cy="909638"/>
            <a:chOff x="3333" y="1156"/>
            <a:chExt cx="1452" cy="573"/>
          </a:xfrm>
        </p:grpSpPr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connect to </a:t>
              </a:r>
              <a:r>
                <a:rPr lang="en-US" altLang="zh-CN" sz="1400" b="1">
                  <a:latin typeface="Courier New" pitchFamily="49" charset="0"/>
                  <a:ea typeface="宋体" charset="-122"/>
                </a:rPr>
                <a:t>hostid</a:t>
              </a:r>
              <a:r>
                <a:rPr lang="en-US" altLang="zh-CN" sz="1400">
                  <a:latin typeface="Arial" charset="0"/>
                  <a:ea typeface="宋体" charset="-122"/>
                </a:rPr>
                <a:t>, port=</a:t>
              </a:r>
              <a:r>
                <a:rPr lang="en-US" altLang="zh-CN" sz="1400" b="1">
                  <a:latin typeface="Courier New" pitchFamily="49" charset="0"/>
                  <a:ea typeface="宋体" charset="-122"/>
                </a:rPr>
                <a:t>x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clientSocket =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Socket()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91150" name="Group 14"/>
          <p:cNvGrpSpPr>
            <a:grpSpLocks/>
          </p:cNvGrpSpPr>
          <p:nvPr/>
        </p:nvGrpSpPr>
        <p:grpSpPr bwMode="auto">
          <a:xfrm>
            <a:off x="1276350" y="3124200"/>
            <a:ext cx="5440363" cy="3352800"/>
            <a:chOff x="804" y="1968"/>
            <a:chExt cx="3427" cy="2112"/>
          </a:xfrm>
        </p:grpSpPr>
        <p:sp>
          <p:nvSpPr>
            <p:cNvPr id="91151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connectionSocket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/>
              <a:ahLst/>
              <a:cxnLst>
                <a:cxn ang="0">
                  <a:pos x="492" y="1968"/>
                </a:cxn>
                <a:cxn ang="0">
                  <a:pos x="492" y="2112"/>
                </a:cxn>
                <a:cxn ang="0">
                  <a:pos x="0" y="2112"/>
                </a:cxn>
                <a:cxn ang="0">
                  <a:pos x="0" y="0"/>
                </a:cxn>
                <a:cxn ang="0">
                  <a:pos x="402" y="0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1154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91155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clientSocket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1156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clientSocket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1157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ea typeface="宋体" charset="-122"/>
              </a:rPr>
              <a:t>Server </a:t>
            </a:r>
            <a:r>
              <a:rPr lang="en-US" altLang="zh-CN" sz="1800">
                <a:ea typeface="宋体" charset="-122"/>
              </a:rPr>
              <a:t>(running on </a:t>
            </a:r>
            <a:r>
              <a:rPr lang="en-US" altLang="zh-CN" sz="1800" b="1">
                <a:latin typeface="Courier New" pitchFamily="49" charset="0"/>
                <a:ea typeface="宋体" charset="-122"/>
              </a:rPr>
              <a:t>hostid</a:t>
            </a:r>
            <a:r>
              <a:rPr lang="en-US" altLang="zh-CN" sz="1800">
                <a:ea typeface="宋体" charset="-122"/>
              </a:rPr>
              <a:t>)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5256213" y="133350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ea typeface="宋体" charset="-122"/>
              </a:rPr>
              <a:t>Client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91160" name="Group 24"/>
          <p:cNvGrpSpPr>
            <a:grpSpLocks/>
          </p:cNvGrpSpPr>
          <p:nvPr/>
        </p:nvGrpSpPr>
        <p:grpSpPr bwMode="auto">
          <a:xfrm>
            <a:off x="2933700" y="4010025"/>
            <a:ext cx="4041775" cy="1371600"/>
            <a:chOff x="1848" y="2526"/>
            <a:chExt cx="2546" cy="864"/>
          </a:xfrm>
        </p:grpSpPr>
        <p:sp>
          <p:nvSpPr>
            <p:cNvPr id="91161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1162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91163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clientSocket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1164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165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1166" name="Group 30"/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91167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connectionSocket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1168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connectionSocket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1169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0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1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1172" name="Group 36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91173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74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connection setup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1E98-5296-4F86-8190-284624BE6FA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client (TCP)</a:t>
            </a:r>
            <a:endParaRPr lang="en-US" altLang="zh-CN">
              <a:ea typeface="宋体" charset="-122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185988" y="1508125"/>
            <a:ext cx="6826250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class TCPClient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public static void main(String argv[])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String 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String modifiedSentence;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BufferedReader inFromUser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new BufferedReader(new InputStreamReader(System.in));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Socket clientSocket = new Socket("hostname", 6789);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DataOutputStream outToServer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new DataOutputStream(clientSocket.getOutputStream());</a:t>
            </a:r>
            <a:r>
              <a:rPr lang="en-US" altLang="zh-CN" sz="1800">
                <a:latin typeface="Times New Roman" pitchFamily="18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itchFamily="18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  <a:ea typeface="宋体" charset="-122"/>
              </a:rPr>
              <a:t>    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input stream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66688" y="4505325"/>
            <a:ext cx="20685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client socket,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connect to server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0" y="5421313"/>
            <a:ext cx="2216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output stream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attached to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2167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69" name="Freeform 9"/>
          <p:cNvSpPr>
            <a:spLocks/>
          </p:cNvSpPr>
          <p:nvPr/>
        </p:nvSpPr>
        <p:spPr bwMode="auto">
          <a:xfrm>
            <a:off x="2081213" y="4605338"/>
            <a:ext cx="123825" cy="766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2209800" y="4987925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71" name="Freeform 11"/>
          <p:cNvSpPr>
            <a:spLocks/>
          </p:cNvSpPr>
          <p:nvPr/>
        </p:nvSpPr>
        <p:spPr bwMode="auto">
          <a:xfrm>
            <a:off x="2109788" y="5519738"/>
            <a:ext cx="123825" cy="804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2238375" y="561975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2BE8-A83D-4074-B309-5D1F491E88D7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client (TCP), cont.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490788" y="1865313"/>
            <a:ext cx="63944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ea typeface="宋体" charset="-122"/>
              </a:rPr>
              <a:t>        </a:t>
            </a:r>
            <a:r>
              <a:rPr lang="en-US" altLang="zh-CN" sz="1800">
                <a:latin typeface="Arial" charset="0"/>
                <a:ea typeface="宋体" charset="-122"/>
              </a:rPr>
              <a:t>BufferedReader inFromServer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new BufferedReader(new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InputStreamReader(clientSocket.getInputStream()));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sentence = inFromUser.readLine();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outToServer.writeBytes(sentence + '\n');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modifiedSentence = inFromServer.readLine();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System.out.println</a:t>
            </a:r>
            <a:r>
              <a:rPr lang="en-US" altLang="zh-CN" sz="1600">
                <a:latin typeface="Arial" charset="0"/>
                <a:ea typeface="宋体" charset="-122"/>
              </a:rPr>
              <a:t>("FROM SERVER: " + modifiedSentence</a:t>
            </a:r>
            <a:r>
              <a:rPr lang="en-US" altLang="zh-CN" sz="1800">
                <a:latin typeface="Arial" charset="0"/>
                <a:ea typeface="宋体" charset="-122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clientSocket.close();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}</a:t>
            </a:r>
            <a:r>
              <a:rPr lang="en-US" altLang="zh-CN" sz="1600"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14300" y="1849438"/>
            <a:ext cx="2392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input stream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attached to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487488" y="3321050"/>
            <a:ext cx="1173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Send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to server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181100" y="4110038"/>
            <a:ext cx="1468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Read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from server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3191" name="Freeform 7"/>
          <p:cNvSpPr>
            <a:spLocks/>
          </p:cNvSpPr>
          <p:nvPr/>
        </p:nvSpPr>
        <p:spPr bwMode="auto">
          <a:xfrm>
            <a:off x="2466975" y="1919288"/>
            <a:ext cx="114300" cy="790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2581275" y="2324100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193" name="Freeform 9"/>
          <p:cNvSpPr>
            <a:spLocks/>
          </p:cNvSpPr>
          <p:nvPr/>
        </p:nvSpPr>
        <p:spPr bwMode="auto">
          <a:xfrm>
            <a:off x="2505075" y="3357563"/>
            <a:ext cx="123825" cy="585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V="1">
            <a:off x="2633663" y="3667125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195" name="Freeform 11"/>
          <p:cNvSpPr>
            <a:spLocks/>
          </p:cNvSpPr>
          <p:nvPr/>
        </p:nvSpPr>
        <p:spPr bwMode="auto">
          <a:xfrm>
            <a:off x="2524125" y="4186238"/>
            <a:ext cx="123825" cy="509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V="1">
            <a:off x="2662238" y="42957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172-348A-4121-86DA-8FB07355E0E6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server (TCP)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2565400" y="1235075"/>
            <a:ext cx="626268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class TCPServer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public static void main(String argv[])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String clientSentence;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String capitalizedSentence;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ServerSocket welcomeSocket = new ServerSocket(6789);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while(true)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 Socket connectionSocket = welcomeSocket.accept();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BufferedReader inFromClient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   new BufferedReader(new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   InputStreamReader(connectionSocket.getInputStream()));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   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welcoming socket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at port 6789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07963" y="4260850"/>
            <a:ext cx="22145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Wait, on welcoming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socket for contact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by client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7975" y="5278438"/>
            <a:ext cx="20939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 input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stream, attached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to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4215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217" name="Freeform 9"/>
          <p:cNvSpPr>
            <a:spLocks/>
          </p:cNvSpPr>
          <p:nvPr/>
        </p:nvSpPr>
        <p:spPr bwMode="auto">
          <a:xfrm>
            <a:off x="2314575" y="4348163"/>
            <a:ext cx="123825" cy="766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2452688" y="47879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219" name="Freeform 11"/>
          <p:cNvSpPr>
            <a:spLocks/>
          </p:cNvSpPr>
          <p:nvPr/>
        </p:nvSpPr>
        <p:spPr bwMode="auto">
          <a:xfrm>
            <a:off x="2286000" y="5386388"/>
            <a:ext cx="152400" cy="738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V="1">
            <a:off x="2443163" y="558165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CAE3-6570-4F35-BEA0-6F47AADA1A7F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server (TCP), cont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851025" y="1617663"/>
            <a:ext cx="6999288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DataOutputStream  outToClient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  new DataOutputStream</a:t>
            </a:r>
            <a:r>
              <a:rPr lang="en-US" altLang="zh-CN" sz="1600">
                <a:latin typeface="Arial" charset="0"/>
                <a:ea typeface="宋体" charset="-122"/>
              </a:rPr>
              <a:t>(connectionSocket.getOutputStream());</a:t>
            </a:r>
            <a:r>
              <a:rPr lang="en-US" altLang="zh-CN" sz="1800">
                <a:latin typeface="Arial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clientSentence = inFromClient.readLine();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capitalizedSentence = clientSentence.toUpperCase() + '\n';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   outToClient.writeBytes(capitalizedSentence);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}</a:t>
            </a:r>
            <a:r>
              <a:rPr lang="en-US" altLang="zh-CN" sz="1800">
                <a:latin typeface="Times New Roman" pitchFamily="18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38188" y="2759075"/>
            <a:ext cx="1482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Read in 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from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27000" y="1735138"/>
            <a:ext cx="20939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 output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stream, attached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to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5238" name="Freeform 6"/>
          <p:cNvSpPr>
            <a:spLocks/>
          </p:cNvSpPr>
          <p:nvPr/>
        </p:nvSpPr>
        <p:spPr bwMode="auto">
          <a:xfrm>
            <a:off x="2028825" y="2814638"/>
            <a:ext cx="161925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2209800" y="31146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V="1">
            <a:off x="2214563" y="2486025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90538" y="3902075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Write out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to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5243" name="Freeform 11"/>
          <p:cNvSpPr>
            <a:spLocks/>
          </p:cNvSpPr>
          <p:nvPr/>
        </p:nvSpPr>
        <p:spPr bwMode="auto">
          <a:xfrm>
            <a:off x="2009775" y="3957638"/>
            <a:ext cx="161925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V="1">
            <a:off x="2190750" y="4219575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3209925" y="4889500"/>
            <a:ext cx="28781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End of while loop,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loop back and wait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another client connection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95246" name="Freeform 14"/>
          <p:cNvSpPr>
            <a:spLocks/>
          </p:cNvSpPr>
          <p:nvPr/>
        </p:nvSpPr>
        <p:spPr bwMode="auto">
          <a:xfrm rot="-10815861">
            <a:off x="3190875" y="4879975"/>
            <a:ext cx="160338" cy="912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 flipV="1">
            <a:off x="2543175" y="455295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C44-5CA9-40F4-8C6A-7EC5CA3D3324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2: Application layer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2.1 Principles of network applications</a:t>
            </a:r>
          </a:p>
          <a:p>
            <a:r>
              <a:rPr lang="en-US" altLang="zh-CN" sz="2400">
                <a:ea typeface="宋体" charset="-122"/>
              </a:rPr>
              <a:t>2.2 Web and HTTP</a:t>
            </a:r>
          </a:p>
          <a:p>
            <a:r>
              <a:rPr lang="en-US" altLang="zh-CN" sz="2400">
                <a:ea typeface="宋体" charset="-122"/>
              </a:rPr>
              <a:t>2.3 FTP </a:t>
            </a:r>
            <a:endParaRPr lang="en-US" altLang="zh-CN" sz="240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2.4 Electronic Mail</a:t>
            </a:r>
          </a:p>
          <a:p>
            <a:pPr lvl="1"/>
            <a:r>
              <a:rPr lang="en-US" altLang="zh-CN" sz="2000">
                <a:ea typeface="宋体" charset="-122"/>
              </a:rPr>
              <a:t>SMTP, POP3, IMAP</a:t>
            </a:r>
          </a:p>
          <a:p>
            <a:r>
              <a:rPr lang="en-US" altLang="zh-CN" sz="2400">
                <a:ea typeface="宋体" charset="-122"/>
              </a:rPr>
              <a:t>2.5 DNS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2.6 P2P file sharing</a:t>
            </a:r>
          </a:p>
          <a:p>
            <a:r>
              <a:rPr lang="en-US" altLang="zh-CN" sz="2400">
                <a:ea typeface="宋体" charset="-122"/>
              </a:rPr>
              <a:t>2.7 Socket programming with TCP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2.8 Socket programming with UDP</a:t>
            </a:r>
          </a:p>
          <a:p>
            <a:r>
              <a:rPr lang="en-US" altLang="zh-CN" sz="2400">
                <a:ea typeface="宋体" charset="-122"/>
              </a:rPr>
              <a:t>2.9 Building a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5059-16D5-4B2A-BE81-1E0AD8FD78B8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Socket programming </a:t>
            </a:r>
            <a:r>
              <a:rPr lang="en-US" altLang="zh-CN" sz="3600" i="1">
                <a:solidFill>
                  <a:srgbClr val="FF0000"/>
                </a:solidFill>
                <a:ea typeface="宋体" charset="-122"/>
              </a:rPr>
              <a:t>with UDP</a:t>
            </a:r>
            <a:endParaRPr lang="en-US" altLang="zh-CN">
              <a:ea typeface="宋体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UDP: no “connection” between client and server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no handshaking</a:t>
            </a:r>
          </a:p>
          <a:p>
            <a:r>
              <a:rPr lang="en-US" altLang="zh-CN" sz="2000">
                <a:ea typeface="宋体" charset="-122"/>
              </a:rPr>
              <a:t>sender explicitly attaches IP address and port of destination to each packet</a:t>
            </a:r>
          </a:p>
          <a:p>
            <a:r>
              <a:rPr lang="en-US" altLang="zh-CN" sz="2000">
                <a:ea typeface="宋体" charset="-122"/>
              </a:rPr>
              <a:t>server must extract IP address, port of sender from received packet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UDP: transmitted data may be received out of order, or lost</a:t>
            </a:r>
            <a:endParaRPr lang="en-US" altLang="zh-CN" sz="2000">
              <a:ea typeface="宋体" charset="-122"/>
            </a:endParaRP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4616450" y="2679700"/>
            <a:ext cx="4175125" cy="1743075"/>
            <a:chOff x="2914" y="2888"/>
            <a:chExt cx="2630" cy="1098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6262" name="Group 6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96263" name="Rectangle 7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64" name="Text Box 8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ea typeface="宋体" charset="-122"/>
                  </a:rPr>
                  <a:t>application viewpoint</a:t>
                </a:r>
                <a:endParaRPr lang="en-US" altLang="zh-CN" sz="1800">
                  <a:ea typeface="宋体" charset="-122"/>
                </a:endParaRPr>
              </a:p>
            </p:txBody>
          </p:sp>
        </p:grp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2914" y="3179"/>
              <a:ext cx="2621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accent2"/>
                  </a:solidFill>
                  <a:ea typeface="宋体" charset="-122"/>
                </a:rPr>
                <a:t>UDP provides </a:t>
              </a:r>
              <a:r>
                <a:rPr lang="en-US" altLang="zh-CN" sz="2000" i="1" u="sng">
                  <a:solidFill>
                    <a:schemeClr val="accent2"/>
                  </a:solidFill>
                  <a:ea typeface="宋体" charset="-122"/>
                </a:rPr>
                <a:t>unreliable</a:t>
              </a:r>
              <a:r>
                <a:rPr lang="en-US" altLang="zh-CN" sz="2000" i="1">
                  <a:solidFill>
                    <a:schemeClr val="accent2"/>
                  </a:solidFill>
                  <a:ea typeface="宋体" charset="-122"/>
                </a:rPr>
                <a:t> transfer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accent2"/>
                  </a:solidFill>
                  <a:ea typeface="宋体" charset="-122"/>
                </a:rPr>
                <a:t> of groups of bytes (“datagrams”)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accent2"/>
                  </a:solidFill>
                  <a:ea typeface="宋体" charset="-122"/>
                </a:rPr>
                <a:t> between client and server</a:t>
              </a:r>
              <a:endParaRPr lang="en-US" altLang="zh-CN" sz="2000" i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27E7-71C5-4803-A419-679043C49473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Client/server socket interaction: UDP</a:t>
            </a:r>
            <a:endParaRPr lang="en-US" altLang="zh-CN">
              <a:ea typeface="宋体" charset="-122"/>
            </a:endParaRP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1276350" y="3324225"/>
            <a:ext cx="5435600" cy="2544763"/>
            <a:chOff x="804" y="2094"/>
            <a:chExt cx="3424" cy="1603"/>
          </a:xfrm>
        </p:grpSpPr>
        <p:sp>
          <p:nvSpPr>
            <p:cNvPr id="97284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/>
              <a:ahLst/>
              <a:cxnLst>
                <a:cxn ang="0">
                  <a:pos x="492" y="1968"/>
                </a:cxn>
                <a:cxn ang="0">
                  <a:pos x="492" y="2112"/>
                </a:cxn>
                <a:cxn ang="0">
                  <a:pos x="0" y="2112"/>
                </a:cxn>
                <a:cxn ang="0">
                  <a:pos x="0" y="0"/>
                </a:cxn>
                <a:cxn ang="0">
                  <a:pos x="402" y="0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285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clientSocket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ea typeface="宋体" charset="-122"/>
              </a:rPr>
              <a:t>Server </a:t>
            </a:r>
            <a:r>
              <a:rPr lang="en-US" altLang="zh-CN" sz="1800">
                <a:ea typeface="宋体" charset="-122"/>
              </a:rPr>
              <a:t>(running on </a:t>
            </a:r>
            <a:r>
              <a:rPr lang="en-US" altLang="zh-CN" sz="1800" b="1">
                <a:latin typeface="Courier New" pitchFamily="49" charset="0"/>
                <a:ea typeface="宋体" charset="-122"/>
              </a:rPr>
              <a:t>hostid</a:t>
            </a:r>
            <a:r>
              <a:rPr lang="en-US" altLang="zh-CN" sz="1800">
                <a:ea typeface="宋体" charset="-122"/>
              </a:rPr>
              <a:t>)</a:t>
            </a:r>
            <a:endParaRPr lang="en-US" altLang="zh-CN">
              <a:latin typeface="Times New Roman" pitchFamily="18" charset="0"/>
              <a:ea typeface="宋体" charset="-122"/>
            </a:endParaRPr>
          </a:p>
        </p:txBody>
      </p:sp>
      <p:grpSp>
        <p:nvGrpSpPr>
          <p:cNvPr id="97288" name="Group 8"/>
          <p:cNvGrpSpPr>
            <a:grpSpLocks/>
          </p:cNvGrpSpPr>
          <p:nvPr/>
        </p:nvGrpSpPr>
        <p:grpSpPr bwMode="auto">
          <a:xfrm>
            <a:off x="5532438" y="3933825"/>
            <a:ext cx="1374775" cy="1354138"/>
            <a:chOff x="3485" y="2478"/>
            <a:chExt cx="866" cy="853"/>
          </a:xfrm>
        </p:grpSpPr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6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read reply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clientSocket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7291" name="Group 11"/>
          <p:cNvGrpSpPr>
            <a:grpSpLocks/>
          </p:cNvGrpSpPr>
          <p:nvPr/>
        </p:nvGrpSpPr>
        <p:grpSpPr bwMode="auto">
          <a:xfrm>
            <a:off x="3000375" y="1333500"/>
            <a:ext cx="5527675" cy="2593975"/>
            <a:chOff x="1890" y="840"/>
            <a:chExt cx="3482" cy="1634"/>
          </a:xfrm>
        </p:grpSpPr>
        <p:grpSp>
          <p:nvGrpSpPr>
            <p:cNvPr id="97292" name="Group 12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clientSocket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DatagramSocket()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3311" y="840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charset="-122"/>
                </a:rPr>
                <a:t>Client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983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Create, address (</a:t>
              </a:r>
              <a:r>
                <a:rPr lang="en-US" altLang="zh-CN" sz="1400" b="1">
                  <a:latin typeface="Courier New" pitchFamily="49" charset="0"/>
                  <a:ea typeface="宋体" charset="-122"/>
                </a:rPr>
                <a:t>hostid, port=x,</a:t>
              </a:r>
              <a:endParaRPr lang="en-US" altLang="zh-CN" sz="1400">
                <a:latin typeface="Arial" charset="0"/>
                <a:ea typeface="宋体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send datagram request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using </a:t>
              </a: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clientSocket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7297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1303338" y="2081213"/>
            <a:ext cx="1695450" cy="2149475"/>
            <a:chOff x="821" y="1311"/>
            <a:chExt cx="1068" cy="1354"/>
          </a:xfrm>
        </p:grpSpPr>
        <p:grpSp>
          <p:nvGrpSpPr>
            <p:cNvPr id="97300" name="Group 20"/>
            <p:cNvGrpSpPr>
              <a:grpSpLocks/>
            </p:cNvGrpSpPr>
            <p:nvPr/>
          </p:nvGrpSpPr>
          <p:grpSpPr bwMode="auto">
            <a:xfrm>
              <a:off x="821" y="1311"/>
              <a:ext cx="1030" cy="712"/>
              <a:chOff x="329" y="1209"/>
              <a:chExt cx="1030" cy="712"/>
            </a:xfrm>
          </p:grpSpPr>
          <p:sp>
            <p:nvSpPr>
              <p:cNvPr id="97301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port=</a:t>
                </a:r>
                <a:r>
                  <a:rPr lang="en-US" altLang="zh-CN" sz="1400" b="1">
                    <a:latin typeface="Courier New" pitchFamily="49" charset="0"/>
                    <a:ea typeface="宋体" charset="-122"/>
                  </a:rPr>
                  <a:t>x</a:t>
                </a:r>
                <a:r>
                  <a:rPr lang="en-US" altLang="zh-CN" sz="1400">
                    <a:latin typeface="Arial" charset="0"/>
                    <a:ea typeface="宋体" charset="-122"/>
                  </a:rPr>
                  <a:t>, for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  <a:ea typeface="宋体" charset="-122"/>
                  </a:rPr>
                  <a:t>incoming request: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7302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serverSocket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DatagramSocket()</a:t>
                </a:r>
                <a:endParaRPr lang="en-US" altLang="zh-CN"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97303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99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serverSocket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97305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97306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  <a:ea typeface="宋体" charset="-122"/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specifying client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host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  <a:ea typeface="宋体" charset="-122"/>
                </a:rPr>
                <a:t>port number</a:t>
              </a:r>
              <a:endParaRPr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8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CDCF-D023-4F1A-8FD9-824E9909A6B1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client (UDP)</a:t>
            </a:r>
            <a:endParaRPr lang="en-US" altLang="zh-CN">
              <a:ea typeface="宋体" charset="-122"/>
            </a:endParaRP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2655888" y="1262063"/>
          <a:ext cx="4067175" cy="4486275"/>
        </p:xfrm>
        <a:graphic>
          <a:graphicData uri="http://schemas.openxmlformats.org/presentationml/2006/ole">
            <p:oleObj spid="_x0000_s98317" name="VISIO" r:id="rId3" imgW="4803648" imgH="5675376" progId="">
              <p:embed/>
            </p:oleObj>
          </a:graphicData>
        </a:graphic>
      </p:graphicFrame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522413" y="3408363"/>
            <a:ext cx="2184400" cy="1246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Output: </a:t>
            </a:r>
            <a:r>
              <a:rPr lang="en-US" altLang="zh-CN" sz="1800">
                <a:ea typeface="宋体" charset="-122"/>
              </a:rPr>
              <a:t>sends packet (recall</a:t>
            </a:r>
          </a:p>
          <a:p>
            <a:r>
              <a:rPr lang="en-US" altLang="zh-CN" sz="1800">
                <a:ea typeface="宋体" charset="-122"/>
              </a:rPr>
              <a:t>that TCP sent “byte stream”)</a:t>
            </a:r>
            <a:endParaRPr lang="en-US" altLang="zh-CN" sz="1800">
              <a:latin typeface="Times New Roman" pitchFamily="18" charset="0"/>
              <a:ea typeface="宋体" charset="-122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5932488" y="2759075"/>
            <a:ext cx="2184400" cy="119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Input: </a:t>
            </a:r>
            <a:r>
              <a:rPr lang="en-US" altLang="zh-CN" sz="1800">
                <a:ea typeface="宋体" charset="-122"/>
              </a:rPr>
              <a:t>receives packet (recall thatTCP received “byte stream”)</a:t>
            </a:r>
            <a:endParaRPr lang="en-US" altLang="zh-CN" sz="1800">
              <a:latin typeface="Times New Roman" pitchFamily="18" charset="0"/>
              <a:ea typeface="宋体" charset="-122"/>
            </a:endParaRPr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3294063" y="3595688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H="1">
            <a:off x="5387975" y="2971800"/>
            <a:ext cx="576263" cy="788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862263" y="2482850"/>
            <a:ext cx="12065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Client</a:t>
            </a:r>
          </a:p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process</a:t>
            </a:r>
            <a:endParaRPr lang="en-US" altLang="zh-CN" sz="2000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4051300" y="4768850"/>
            <a:ext cx="1625600" cy="5095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4087813" y="4700588"/>
            <a:ext cx="1541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ea typeface="宋体" charset="-122"/>
              </a:rPr>
              <a:t>client UDP socket</a:t>
            </a:r>
            <a:endParaRPr lang="en-US" altLang="zh-CN" sz="1800">
              <a:latin typeface="Times New Roman" pitchFamily="18" charset="0"/>
              <a:ea typeface="宋体" charset="-122"/>
            </a:endParaRPr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V="1">
            <a:off x="5235575" y="524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2: Application Layer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9836-0497-4125-8E0D-5A613F40DDF3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Example: Java client (UDP)</a:t>
            </a:r>
            <a:endParaRPr lang="en-US" altLang="zh-CN">
              <a:ea typeface="宋体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2185988" y="1581150"/>
            <a:ext cx="632618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import java.io.*;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import java.net.*;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class UDPClient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public static void main(String args[]) throws Exception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BufferedReader inFromUser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  new BufferedReader(new InputStreamReader(System.in));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DatagramSocket clientSocket = new DatagramSocket();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InetAddress IPAddress = InetAddress.getByName("hostname");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byte[] sendData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byte[] receiveData = new byte[1024];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String sentence = inFromUser.readLine();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  <a:ea typeface="宋体" charset="-122"/>
              </a:rPr>
              <a:t>      sendData = sentence.getBytes();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>
                <a:latin typeface="Times New Roman" pitchFamily="18" charset="0"/>
                <a:ea typeface="宋体" charset="-122"/>
              </a:rPr>
              <a:t>        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81038" y="2933700"/>
            <a:ext cx="1533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input stream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09613" y="3632200"/>
            <a:ext cx="1554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Create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client socket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0" y="4327525"/>
            <a:ext cx="22050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Translate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 hostname to IP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charset="-122"/>
              </a:rPr>
              <a:t>address </a:t>
            </a: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using DNS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57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59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0"/>
              </a:cxn>
              <a:cxn ang="0">
                <a:pos x="78" y="342"/>
              </a:cxn>
              <a:cxn ang="0">
                <a:pos x="6" y="342"/>
              </a:cxn>
            </a:cxnLst>
            <a:rect l="0" t="0" r="r" b="b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7433</Words>
  <Application>Microsoft PowerPoint</Application>
  <PresentationFormat>全屏显示(4:3)</PresentationFormat>
  <Paragraphs>1829</Paragraphs>
  <Slides>106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106</vt:i4>
      </vt:variant>
    </vt:vector>
  </HeadingPairs>
  <TitlesOfParts>
    <vt:vector size="109" baseType="lpstr">
      <vt:lpstr>Default Design</vt:lpstr>
      <vt:lpstr>Clip</vt:lpstr>
      <vt:lpstr>VISIO</vt:lpstr>
      <vt:lpstr>Chapter : Application layer</vt:lpstr>
      <vt:lpstr>Chapter 2: Application Layer</vt:lpstr>
      <vt:lpstr>Some network apps</vt:lpstr>
      <vt:lpstr>Creating a network app</vt:lpstr>
      <vt:lpstr>Chapter 2: Application layer</vt:lpstr>
      <vt:lpstr>Application architectures</vt:lpstr>
      <vt:lpstr>Client-server architecture</vt:lpstr>
      <vt:lpstr>Pure P2P architecture</vt:lpstr>
      <vt:lpstr>Hybrid of client-server and P2P</vt:lpstr>
      <vt:lpstr>Processes communicating</vt:lpstr>
      <vt:lpstr>Sockets</vt:lpstr>
      <vt:lpstr>Addressing processes</vt:lpstr>
      <vt:lpstr>App-layer protocol defines</vt:lpstr>
      <vt:lpstr>What transport service does an app need?</vt:lpstr>
      <vt:lpstr>Transport service requirements of common apps</vt:lpstr>
      <vt:lpstr>Internet transport protocols services</vt:lpstr>
      <vt:lpstr>Internet apps:  application, transport protocols</vt:lpstr>
      <vt:lpstr>Chapter 2: Application layer</vt:lpstr>
      <vt:lpstr>Web and HTTP</vt:lpstr>
      <vt:lpstr>HTTP overview</vt:lpstr>
      <vt:lpstr>HTTP overview (continued)</vt:lpstr>
      <vt:lpstr>HTTP connections</vt:lpstr>
      <vt:lpstr>Nonpersistent HTTP</vt:lpstr>
      <vt:lpstr>Nonpersistent HTTP (cont.)</vt:lpstr>
      <vt:lpstr>Response time modeling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Trying out HTTP (client side) for yourself</vt:lpstr>
      <vt:lpstr>Let’s look at HTTP in action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Caching example </vt:lpstr>
      <vt:lpstr>Caching example (cont)</vt:lpstr>
      <vt:lpstr>Caching example (cont)</vt:lpstr>
      <vt:lpstr>Chapter : Application layer</vt:lpstr>
      <vt:lpstr>FTP: the file transfer protocol</vt:lpstr>
      <vt:lpstr>FTP: separate control, data connections</vt:lpstr>
      <vt:lpstr>FTP commands, responses</vt:lpstr>
      <vt:lpstr>Chapter : Application layer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Try SMTP interaction for yourself:</vt:lpstr>
      <vt:lpstr>SMTP: final words</vt:lpstr>
      <vt:lpstr>Mail message format</vt:lpstr>
      <vt:lpstr>Message format: multimedia extensions</vt:lpstr>
      <vt:lpstr>Mail access protocols</vt:lpstr>
      <vt:lpstr>POP3 protocol</vt:lpstr>
      <vt:lpstr>POP3 (more) and IMAP</vt:lpstr>
      <vt:lpstr>Chapter 2: Application layer</vt:lpstr>
      <vt:lpstr>DNS: Domain Name System</vt:lpstr>
      <vt:lpstr>DNS </vt:lpstr>
      <vt:lpstr>Distributed, Hierarchical Database</vt:lpstr>
      <vt:lpstr>DNS: Root name servers</vt:lpstr>
      <vt:lpstr>TLD and Authoritative Servers</vt:lpstr>
      <vt:lpstr>Local Name Server</vt:lpstr>
      <vt:lpstr>Example</vt:lpstr>
      <vt:lpstr>Recursive queries</vt:lpstr>
      <vt:lpstr>DNS: caching and updating records</vt:lpstr>
      <vt:lpstr>DNS records</vt:lpstr>
      <vt:lpstr>DNS protocol, messages</vt:lpstr>
      <vt:lpstr>DNS protocol, messages</vt:lpstr>
      <vt:lpstr>Inserting records into DNS</vt:lpstr>
      <vt:lpstr>Chapter 2: Application layer</vt:lpstr>
      <vt:lpstr>P2P file sharing</vt:lpstr>
      <vt:lpstr>P2P: centralized directory</vt:lpstr>
      <vt:lpstr>P2P: problems with centralized directory</vt:lpstr>
      <vt:lpstr>Query flooding: Gnutella</vt:lpstr>
      <vt:lpstr>Gnutella: protocol</vt:lpstr>
      <vt:lpstr>Gnutella: Peer joining</vt:lpstr>
      <vt:lpstr>Exploiting heterogeneity: KaZaA</vt:lpstr>
      <vt:lpstr>KaZaA: Querying</vt:lpstr>
      <vt:lpstr>KaZaA tricks</vt:lpstr>
      <vt:lpstr>Chapter 2: Application layer</vt:lpstr>
      <vt:lpstr>Socket programming</vt:lpstr>
      <vt:lpstr>Socket-programming using TCP</vt:lpstr>
      <vt:lpstr>Socket programming with TCP</vt:lpstr>
      <vt:lpstr>Stream jargon</vt:lpstr>
      <vt:lpstr>Socket programming with TCP</vt:lpstr>
      <vt:lpstr>Client/server socket interaction: TCP</vt:lpstr>
      <vt:lpstr>Example: Java client (TCP)</vt:lpstr>
      <vt:lpstr>Example: Java client (TCP), cont.</vt:lpstr>
      <vt:lpstr>Example: Java server (TCP)</vt:lpstr>
      <vt:lpstr>Example: Java server (TCP), cont</vt:lpstr>
      <vt:lpstr>Chapter 2: Application layer</vt:lpstr>
      <vt:lpstr>Socket programming with UDP</vt:lpstr>
      <vt:lpstr>Client/server socket interaction: UDP</vt:lpstr>
      <vt:lpstr>Example: Java client (UDP)</vt:lpstr>
      <vt:lpstr>Example: Java client (UDP)</vt:lpstr>
      <vt:lpstr>Example: Java client (UDP), cont.</vt:lpstr>
      <vt:lpstr>Example: Java server (UDP)</vt:lpstr>
      <vt:lpstr>Example: Java server (UDP), cont</vt:lpstr>
      <vt:lpstr>Chapter 2: Application layer</vt:lpstr>
      <vt:lpstr>Building a simple Web server</vt:lpstr>
      <vt:lpstr>Chapter 2: Summary</vt:lpstr>
      <vt:lpstr>Chapter 2: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hgd</cp:lastModifiedBy>
  <cp:revision>190</cp:revision>
  <dcterms:created xsi:type="dcterms:W3CDTF">1999-10-08T19:08:27Z</dcterms:created>
  <dcterms:modified xsi:type="dcterms:W3CDTF">2018-11-21T05:42:55Z</dcterms:modified>
</cp:coreProperties>
</file>