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78" r:id="rId5"/>
    <p:sldId id="259" r:id="rId6"/>
    <p:sldId id="279" r:id="rId7"/>
    <p:sldId id="281" r:id="rId8"/>
    <p:sldId id="285" r:id="rId9"/>
    <p:sldId id="270" r:id="rId10"/>
    <p:sldId id="261" r:id="rId11"/>
    <p:sldId id="260" r:id="rId12"/>
    <p:sldId id="284" r:id="rId13"/>
    <p:sldId id="274" r:id="rId14"/>
    <p:sldId id="283" r:id="rId15"/>
    <p:sldId id="275" r:id="rId16"/>
    <p:sldId id="282" r:id="rId17"/>
    <p:sldId id="269" r:id="rId18"/>
    <p:sldId id="262" r:id="rId19"/>
    <p:sldId id="286" r:id="rId20"/>
    <p:sldId id="267" r:id="rId21"/>
    <p:sldId id="263" r:id="rId22"/>
    <p:sldId id="287" r:id="rId23"/>
    <p:sldId id="264" r:id="rId24"/>
    <p:sldId id="265" r:id="rId25"/>
    <p:sldId id="266" r:id="rId26"/>
    <p:sldId id="276" r:id="rId27"/>
    <p:sldId id="277" r:id="rId28"/>
    <p:sldId id="273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D5709-FDE5-452E-A1C5-868184974C85}" v="2" dt="2025-04-10T10:36:47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45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s Kolos Attila" userId="S::kiss.kolos.attila2004@tanulo.boronkay.hu::1f59dda1-4b06-4868-9765-77ccce1b6985" providerId="AD" clId="Web-{F87D5709-FDE5-452E-A1C5-868184974C85}"/>
    <pc:docChg chg="modSld">
      <pc:chgData name="Kiss Kolos Attila" userId="S::kiss.kolos.attila2004@tanulo.boronkay.hu::1f59dda1-4b06-4868-9765-77ccce1b6985" providerId="AD" clId="Web-{F87D5709-FDE5-452E-A1C5-868184974C85}" dt="2025-04-10T10:36:47.535" v="1" actId="1076"/>
      <pc:docMkLst>
        <pc:docMk/>
      </pc:docMkLst>
      <pc:sldChg chg="modSp">
        <pc:chgData name="Kiss Kolos Attila" userId="S::kiss.kolos.attila2004@tanulo.boronkay.hu::1f59dda1-4b06-4868-9765-77ccce1b6985" providerId="AD" clId="Web-{F87D5709-FDE5-452E-A1C5-868184974C85}" dt="2025-04-10T10:36:47.535" v="1" actId="1076"/>
        <pc:sldMkLst>
          <pc:docMk/>
          <pc:sldMk cId="2677785518" sldId="279"/>
        </pc:sldMkLst>
        <pc:cxnChg chg="mod">
          <ac:chgData name="Kiss Kolos Attila" userId="S::kiss.kolos.attila2004@tanulo.boronkay.hu::1f59dda1-4b06-4868-9765-77ccce1b6985" providerId="AD" clId="Web-{F87D5709-FDE5-452E-A1C5-868184974C85}" dt="2025-04-10T10:36:47.535" v="1" actId="1076"/>
          <ac:cxnSpMkLst>
            <pc:docMk/>
            <pc:sldMk cId="2677785518" sldId="279"/>
            <ac:cxnSpMk id="42" creationId="{30C1D205-5C8F-4BA9-881C-B05CD4EC7EA4}"/>
          </ac:cxnSpMkLst>
        </pc:cxnChg>
      </pc:sldChg>
    </pc:docChg>
  </pc:docChgLst>
  <pc:docChgLst>
    <pc:chgData name="Kiss Kolos Attila" userId="S::kiss.kolos.attila2004@tanulo.boronkay.hu::1f59dda1-4b06-4868-9765-77ccce1b6985" providerId="AD" clId="Web-{A2FF413E-B998-4A9F-A352-D427F540C02F}"/>
    <pc:docChg chg="modSld">
      <pc:chgData name="Kiss Kolos Attila" userId="S::kiss.kolos.attila2004@tanulo.boronkay.hu::1f59dda1-4b06-4868-9765-77ccce1b6985" providerId="AD" clId="Web-{A2FF413E-B998-4A9F-A352-D427F540C02F}" dt="2025-04-10T12:06:26.798" v="447"/>
      <pc:docMkLst>
        <pc:docMk/>
      </pc:docMkLst>
      <pc:sldChg chg="modNotes">
        <pc:chgData name="Kiss Kolos Attila" userId="S::kiss.kolos.attila2004@tanulo.boronkay.hu::1f59dda1-4b06-4868-9765-77ccce1b6985" providerId="AD" clId="Web-{A2FF413E-B998-4A9F-A352-D427F540C02F}" dt="2025-04-10T12:01:43.069" v="351"/>
        <pc:sldMkLst>
          <pc:docMk/>
          <pc:sldMk cId="44959599" sldId="262"/>
        </pc:sldMkLst>
      </pc:sldChg>
      <pc:sldChg chg="modNotes">
        <pc:chgData name="Kiss Kolos Attila" userId="S::kiss.kolos.attila2004@tanulo.boronkay.hu::1f59dda1-4b06-4868-9765-77ccce1b6985" providerId="AD" clId="Web-{A2FF413E-B998-4A9F-A352-D427F540C02F}" dt="2025-04-10T12:04:54.420" v="389"/>
        <pc:sldMkLst>
          <pc:docMk/>
          <pc:sldMk cId="642216757" sldId="265"/>
        </pc:sldMkLst>
      </pc:sldChg>
      <pc:sldChg chg="modNotes">
        <pc:chgData name="Kiss Kolos Attila" userId="S::kiss.kolos.attila2004@tanulo.boronkay.hu::1f59dda1-4b06-4868-9765-77ccce1b6985" providerId="AD" clId="Web-{A2FF413E-B998-4A9F-A352-D427F540C02F}" dt="2025-04-10T12:06:26.798" v="447"/>
        <pc:sldMkLst>
          <pc:docMk/>
          <pc:sldMk cId="3255301505" sldId="266"/>
        </pc:sldMkLst>
      </pc:sldChg>
      <pc:sldChg chg="modNotes">
        <pc:chgData name="Kiss Kolos Attila" userId="S::kiss.kolos.attila2004@tanulo.boronkay.hu::1f59dda1-4b06-4868-9765-77ccce1b6985" providerId="AD" clId="Web-{A2FF413E-B998-4A9F-A352-D427F540C02F}" dt="2025-04-10T11:51:10.375" v="266"/>
        <pc:sldMkLst>
          <pc:docMk/>
          <pc:sldMk cId="2677785518" sldId="279"/>
        </pc:sldMkLst>
      </pc:sldChg>
      <pc:sldChg chg="modNotes">
        <pc:chgData name="Kiss Kolos Attila" userId="S::kiss.kolos.attila2004@tanulo.boronkay.hu::1f59dda1-4b06-4868-9765-77ccce1b6985" providerId="AD" clId="Web-{A2FF413E-B998-4A9F-A352-D427F540C02F}" dt="2025-04-10T11:55:40.838" v="323"/>
        <pc:sldMkLst>
          <pc:docMk/>
          <pc:sldMk cId="3226266311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C9C2D-C333-4AF0-8ADD-F6DBF7C3E110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E05D7-2AB6-4AAE-88F4-FCCEC84B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34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17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19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Latex tudományos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2585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Windows: </a:t>
            </a:r>
            <a:br>
              <a:rPr lang="hu-HU" dirty="0"/>
            </a:br>
            <a:r>
              <a:rPr lang="hu-HU" dirty="0"/>
              <a:t>indítás: </a:t>
            </a:r>
            <a:r>
              <a:rPr lang="hu-HU" dirty="0" err="1"/>
              <a:t>xampp</a:t>
            </a:r>
            <a:r>
              <a:rPr lang="hu-HU" dirty="0"/>
              <a:t>, startphp.bat</a:t>
            </a:r>
          </a:p>
          <a:p>
            <a:r>
              <a:rPr lang="hu-HU" dirty="0">
                <a:ea typeface="Calibri"/>
                <a:cs typeface="Calibri"/>
              </a:rPr>
              <a:t>Telepítés: </a:t>
            </a:r>
            <a:r>
              <a:rPr lang="hu-HU" err="1"/>
              <a:t>xampp</a:t>
            </a:r>
            <a:r>
              <a:rPr lang="hu-HU" dirty="0"/>
              <a:t> =&gt; php </a:t>
            </a:r>
            <a:r>
              <a:rPr lang="hu-HU" err="1"/>
              <a:t>run</a:t>
            </a:r>
            <a:r>
              <a:rPr lang="hu-HU" dirty="0"/>
              <a:t> </a:t>
            </a:r>
            <a:r>
              <a:rPr lang="hu-HU" err="1"/>
              <a:t>init</a:t>
            </a:r>
            <a:r>
              <a:rPr lang="hu-HU" dirty="0"/>
              <a:t>-db</a:t>
            </a:r>
          </a:p>
          <a:p>
            <a:endParaRPr lang="hu-HU" dirty="0"/>
          </a:p>
          <a:p>
            <a:r>
              <a:rPr lang="hu-HU" dirty="0"/>
              <a:t>Linux:</a:t>
            </a:r>
            <a:br>
              <a:rPr lang="hu-HU" dirty="0"/>
            </a:br>
            <a:r>
              <a:rPr lang="hu-HU" dirty="0"/>
              <a:t>indítás startphp</a:t>
            </a:r>
          </a:p>
          <a:p>
            <a:r>
              <a:rPr lang="hu-HU" dirty="0">
                <a:ea typeface="Calibri"/>
                <a:cs typeface="Calibri"/>
              </a:rPr>
              <a:t>Telepítés: </a:t>
            </a:r>
            <a:r>
              <a:rPr lang="hu-HU" dirty="0" err="1"/>
              <a:t>mysql</a:t>
            </a:r>
            <a:r>
              <a:rPr lang="hu-HU" dirty="0"/>
              <a:t>, php (</a:t>
            </a:r>
            <a:r>
              <a:rPr lang="hu-HU" dirty="0" err="1"/>
              <a:t>install</a:t>
            </a:r>
            <a:r>
              <a:rPr lang="hu-HU" dirty="0"/>
              <a:t> script) =&gt; php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init</a:t>
            </a:r>
            <a:r>
              <a:rPr lang="hu-HU" dirty="0"/>
              <a:t>-db</a:t>
            </a:r>
          </a:p>
          <a:p>
            <a:pPr marL="0" indent="0">
              <a:buNone/>
            </a:pPr>
            <a:endParaRPr lang="hu-HU" dirty="0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924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Menü</a:t>
            </a:r>
          </a:p>
          <a:p>
            <a:r>
              <a:rPr lang="en-US" dirty="0" err="1">
                <a:ea typeface="Calibri"/>
                <a:cs typeface="Calibri"/>
              </a:rPr>
              <a:t>Módosítás</a:t>
            </a:r>
          </a:p>
          <a:p>
            <a:r>
              <a:rPr lang="en-US" dirty="0" err="1">
                <a:ea typeface="Calibri"/>
                <a:cs typeface="Calibri"/>
              </a:rPr>
              <a:t>Törlés</a:t>
            </a:r>
          </a:p>
          <a:p>
            <a:r>
              <a:rPr lang="en-US" dirty="0" err="1">
                <a:ea typeface="Calibri"/>
                <a:cs typeface="Calibri"/>
              </a:rPr>
              <a:t>jogosultságok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896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Írással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lehet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keresni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az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adott</a:t>
            </a:r>
            <a:r>
              <a:rPr lang="en-US">
                <a:ea typeface="Calibri"/>
                <a:cs typeface="Calibri"/>
              </a:rPr>
              <a:t> terméket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Ki </a:t>
            </a:r>
            <a:r>
              <a:rPr lang="en-US" dirty="0" err="1">
                <a:ea typeface="Calibri"/>
                <a:cs typeface="Calibri"/>
              </a:rPr>
              <a:t>lehet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választni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hogy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milyen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adatokat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szeretnénk</a:t>
            </a:r>
            <a:r>
              <a:rPr lang="en-US">
                <a:ea typeface="Calibri"/>
                <a:cs typeface="Calibri"/>
              </a:rPr>
              <a:t> látni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623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Táblák:</a:t>
            </a:r>
          </a:p>
          <a:p>
            <a:r>
              <a:rPr lang="hu-HU" dirty="0"/>
              <a:t>-</a:t>
            </a:r>
            <a:r>
              <a:rPr lang="hu-HU" dirty="0" err="1"/>
              <a:t>user</a:t>
            </a:r>
            <a:r>
              <a:rPr lang="hu-HU" dirty="0"/>
              <a:t>: felhasználó adatai, titkosított jelszó</a:t>
            </a:r>
          </a:p>
          <a:p>
            <a:r>
              <a:rPr lang="hu-HU" dirty="0"/>
              <a:t>-</a:t>
            </a:r>
            <a:r>
              <a:rPr lang="hu-HU" dirty="0" err="1"/>
              <a:t>authentication_token</a:t>
            </a:r>
            <a:r>
              <a:rPr lang="hu-HU" dirty="0"/>
              <a:t>: bejelentkezés után kap egy </a:t>
            </a:r>
            <a:r>
              <a:rPr lang="hu-HU" dirty="0" err="1"/>
              <a:t>tokent</a:t>
            </a:r>
            <a:r>
              <a:rPr lang="hu-HU" dirty="0"/>
              <a:t>: ezzel hitelesíti magát</a:t>
            </a:r>
          </a:p>
          <a:p>
            <a:r>
              <a:rPr lang="hu-HU" dirty="0"/>
              <a:t>-</a:t>
            </a:r>
            <a:r>
              <a:rPr lang="hu-HU" dirty="0" err="1"/>
              <a:t>global_authorizations</a:t>
            </a:r>
            <a:r>
              <a:rPr lang="hu-HU" dirty="0"/>
              <a:t>: rendszerszintű jogosultságok: </a:t>
            </a:r>
            <a:r>
              <a:rPr lang="hu-HU" dirty="0" err="1"/>
              <a:t>unit,item,user,wh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authorization</a:t>
            </a:r>
            <a:r>
              <a:rPr lang="hu-HU" dirty="0"/>
              <a:t>: lokális jogosultság: </a:t>
            </a:r>
            <a:r>
              <a:rPr lang="hu-HU" dirty="0" err="1"/>
              <a:t>wh,storage,limit,operation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warehouse</a:t>
            </a:r>
            <a:r>
              <a:rPr lang="hu-HU" dirty="0"/>
              <a:t>: telephely</a:t>
            </a:r>
          </a:p>
          <a:p>
            <a:r>
              <a:rPr lang="hu-HU" dirty="0"/>
              <a:t>-</a:t>
            </a:r>
            <a:r>
              <a:rPr lang="hu-HU" dirty="0" err="1"/>
              <a:t>storage</a:t>
            </a:r>
            <a:r>
              <a:rPr lang="hu-HU" dirty="0"/>
              <a:t>: raktár</a:t>
            </a:r>
          </a:p>
          <a:p>
            <a:r>
              <a:rPr lang="hu-HU" dirty="0"/>
              <a:t>-</a:t>
            </a:r>
            <a:r>
              <a:rPr lang="hu-HU" dirty="0" err="1"/>
              <a:t>item_stack</a:t>
            </a:r>
            <a:r>
              <a:rPr lang="hu-HU" dirty="0"/>
              <a:t>: </a:t>
            </a:r>
            <a:r>
              <a:rPr lang="hu-HU" dirty="0" err="1"/>
              <a:t>apin</a:t>
            </a:r>
            <a:r>
              <a:rPr lang="hu-HU" dirty="0"/>
              <a:t> keresztül nem lehet elérni hanem </a:t>
            </a:r>
            <a:r>
              <a:rPr lang="hu-HU" dirty="0" err="1"/>
              <a:t>operationön</a:t>
            </a:r>
            <a:r>
              <a:rPr lang="hu-HU" dirty="0"/>
              <a:t> keresztül lehet módosítani</a:t>
            </a:r>
          </a:p>
          <a:p>
            <a:r>
              <a:rPr lang="hu-HU" dirty="0"/>
              <a:t>-</a:t>
            </a:r>
            <a:r>
              <a:rPr lang="hu-HU" dirty="0" err="1"/>
              <a:t>operation</a:t>
            </a:r>
            <a:r>
              <a:rPr lang="hu-HU" dirty="0"/>
              <a:t>: műveletekkel lehet a raktár tartalmát módosítani. Valaki létrehoz egy op. És egy magasabb jogosultsággal rendelkező elfogadhatja vagy elutasíthatja</a:t>
            </a:r>
          </a:p>
          <a:p>
            <a:r>
              <a:rPr lang="hu-HU" dirty="0"/>
              <a:t>-</a:t>
            </a:r>
            <a:r>
              <a:rPr lang="hu-HU" dirty="0" err="1"/>
              <a:t>operation_item</a:t>
            </a:r>
            <a:r>
              <a:rPr lang="hu-HU" dirty="0"/>
              <a:t>: műveletekhez tartozó tárgy, opcionális adatok: </a:t>
            </a:r>
            <a:r>
              <a:rPr lang="hu-HU" dirty="0" err="1"/>
              <a:t>serial</a:t>
            </a:r>
            <a:r>
              <a:rPr lang="hu-HU" dirty="0"/>
              <a:t>, </a:t>
            </a:r>
            <a:r>
              <a:rPr lang="hu-HU" dirty="0" err="1"/>
              <a:t>lot</a:t>
            </a:r>
            <a:r>
              <a:rPr lang="hu-HU" dirty="0"/>
              <a:t>, </a:t>
            </a:r>
            <a:r>
              <a:rPr lang="hu-HU" dirty="0" err="1"/>
              <a:t>manfacturer</a:t>
            </a:r>
            <a:r>
              <a:rPr lang="hu-HU" dirty="0"/>
              <a:t> </a:t>
            </a:r>
            <a:r>
              <a:rPr lang="hu-HU" dirty="0" err="1"/>
              <a:t>serial</a:t>
            </a:r>
            <a:endParaRPr lang="hu-HU" dirty="0"/>
          </a:p>
          <a:p>
            <a:r>
              <a:rPr lang="hu-HU" dirty="0"/>
              <a:t>-unit mértékegység</a:t>
            </a:r>
          </a:p>
          <a:p>
            <a:r>
              <a:rPr lang="hu-HU" dirty="0"/>
              <a:t>-</a:t>
            </a:r>
            <a:r>
              <a:rPr lang="hu-HU" dirty="0" err="1"/>
              <a:t>item_type</a:t>
            </a:r>
            <a:r>
              <a:rPr lang="hu-HU" dirty="0"/>
              <a:t>: tárgytípus</a:t>
            </a:r>
          </a:p>
          <a:p>
            <a:endParaRPr lang="hu-HU" dirty="0"/>
          </a:p>
          <a:p>
            <a:r>
              <a:rPr lang="hu-HU" dirty="0"/>
              <a:t>Egyéb dolgok:</a:t>
            </a:r>
          </a:p>
          <a:p>
            <a:r>
              <a:rPr lang="hu-HU" dirty="0"/>
              <a:t>-Törlés nem töröl csak archivál</a:t>
            </a:r>
          </a:p>
          <a:p>
            <a:r>
              <a:rPr lang="hu-HU" dirty="0"/>
              <a:t>-Minden táblában 2 azonosító van: belső, és külső.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57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11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SQL </a:t>
            </a:r>
            <a:r>
              <a:rPr lang="hu-HU" dirty="0" err="1"/>
              <a:t>injection</a:t>
            </a:r>
            <a:r>
              <a:rPr lang="hu-HU" dirty="0"/>
              <a:t>:</a:t>
            </a:r>
          </a:p>
          <a:p>
            <a:r>
              <a:rPr lang="hu-HU" dirty="0"/>
              <a:t>     1. paraméter: </a:t>
            </a:r>
            <a:r>
              <a:rPr lang="hu-HU" dirty="0" err="1"/>
              <a:t>sql</a:t>
            </a:r>
            <a:r>
              <a:rPr lang="hu-HU" dirty="0"/>
              <a:t> lekérdezés</a:t>
            </a:r>
          </a:p>
          <a:p>
            <a:r>
              <a:rPr lang="hu-HU" dirty="0"/>
              <a:t>     2. paraméter: paraméterek típusa: s (</a:t>
            </a:r>
            <a:r>
              <a:rPr lang="hu-HU" dirty="0" err="1"/>
              <a:t>string</a:t>
            </a:r>
            <a:r>
              <a:rPr lang="hu-HU" dirty="0"/>
              <a:t>), i (int), f (</a:t>
            </a:r>
            <a:r>
              <a:rPr lang="hu-HU" dirty="0" err="1"/>
              <a:t>float</a:t>
            </a:r>
            <a:r>
              <a:rPr lang="hu-HU" dirty="0"/>
              <a:t>)</a:t>
            </a:r>
          </a:p>
          <a:p>
            <a:r>
              <a:rPr lang="hu-HU" dirty="0"/>
              <a:t>     többi paraméter: paraméter (többet is meg lehet adni)</a:t>
            </a:r>
          </a:p>
          <a:p>
            <a:r>
              <a:rPr lang="hu-HU" dirty="0"/>
              <a:t>    ? –lel helyettesítjük a paramétereket. Automatikusan kicseréli a megfelelő sorrendben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926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diagram </a:t>
            </a:r>
            <a:r>
              <a:rPr lang="hu-HU" dirty="0" err="1"/>
              <a:t>outlines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internal</a:t>
            </a:r>
            <a:r>
              <a:rPr lang="hu-HU" dirty="0"/>
              <a:t> </a:t>
            </a:r>
            <a:r>
              <a:rPr lang="hu-HU" dirty="0" err="1"/>
              <a:t>architecture</a:t>
            </a:r>
            <a:r>
              <a:rPr lang="hu-HU" dirty="0"/>
              <a:t> and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interaction</a:t>
            </a:r>
            <a:r>
              <a:rPr lang="hu-HU" dirty="0"/>
              <a:t> of a PHP server </a:t>
            </a:r>
            <a:r>
              <a:rPr lang="hu-HU" dirty="0" err="1"/>
              <a:t>system</a:t>
            </a:r>
            <a:r>
              <a:rPr lang="hu-HU" dirty="0"/>
              <a:t>, </a:t>
            </a:r>
            <a:r>
              <a:rPr lang="hu-HU" dirty="0" err="1"/>
              <a:t>specifically</a:t>
            </a:r>
            <a:r>
              <a:rPr lang="hu-HU" dirty="0"/>
              <a:t> </a:t>
            </a:r>
            <a:r>
              <a:rPr lang="hu-HU" dirty="0" err="1"/>
              <a:t>focusing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authentication</a:t>
            </a:r>
            <a:r>
              <a:rPr lang="hu-HU" dirty="0"/>
              <a:t>, </a:t>
            </a:r>
            <a:r>
              <a:rPr lang="hu-HU" dirty="0" err="1"/>
              <a:t>authorization</a:t>
            </a:r>
            <a:r>
              <a:rPr lang="hu-HU" dirty="0"/>
              <a:t>, and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managed</a:t>
            </a:r>
            <a:r>
              <a:rPr lang="hu-HU" dirty="0"/>
              <a:t>.</a:t>
            </a:r>
          </a:p>
          <a:p>
            <a:r>
              <a:rPr lang="hu-HU" dirty="0"/>
              <a:t>File </a:t>
            </a:r>
            <a:r>
              <a:rPr lang="hu-HU" dirty="0" err="1"/>
              <a:t>system</a:t>
            </a:r>
            <a:r>
              <a:rPr lang="hu-HU" dirty="0"/>
              <a:t>:</a:t>
            </a:r>
            <a:br>
              <a:rPr lang="hu-HU" dirty="0">
                <a:cs typeface="+mn-lt"/>
              </a:rPr>
            </a:br>
            <a:r>
              <a:rPr lang="hu-HU" dirty="0"/>
              <a:t>     -</a:t>
            </a:r>
            <a:r>
              <a:rPr lang="hu-HU" dirty="0" err="1"/>
              <a:t>Routing</a:t>
            </a:r>
            <a:r>
              <a:rPr lang="hu-HU" dirty="0"/>
              <a:t>: </a:t>
            </a:r>
            <a:r>
              <a:rPr lang="hu-HU" dirty="0" err="1"/>
              <a:t>Routes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requests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appropriate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  <a:endParaRPr lang="hu-HU" dirty="0">
              <a:ea typeface="Calibri"/>
              <a:cs typeface="Calibri"/>
            </a:endParaRPr>
          </a:p>
          <a:p>
            <a:r>
              <a:rPr lang="hu-HU" dirty="0"/>
              <a:t>     -API: </a:t>
            </a:r>
            <a:r>
              <a:rPr lang="hu-HU" dirty="0" err="1"/>
              <a:t>Checks</a:t>
            </a:r>
            <a:r>
              <a:rPr lang="hu-HU" dirty="0"/>
              <a:t> </a:t>
            </a:r>
            <a:r>
              <a:rPr lang="hu-HU" dirty="0" err="1"/>
              <a:t>incoming</a:t>
            </a:r>
            <a:r>
              <a:rPr lang="hu-HU" dirty="0"/>
              <a:t> </a:t>
            </a:r>
            <a:r>
              <a:rPr lang="hu-HU" dirty="0" err="1"/>
              <a:t>requests</a:t>
            </a:r>
            <a:r>
              <a:rPr lang="hu-HU" dirty="0"/>
              <a:t> and </a:t>
            </a:r>
            <a:r>
              <a:rPr lang="hu-HU" dirty="0" err="1"/>
              <a:t>validates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be   </a:t>
            </a:r>
            <a:r>
              <a:rPr lang="hu-HU" dirty="0" err="1"/>
              <a:t>returned</a:t>
            </a:r>
            <a:r>
              <a:rPr lang="hu-HU" dirty="0"/>
              <a:t>.</a:t>
            </a:r>
            <a:endParaRPr lang="hu-HU" dirty="0">
              <a:ea typeface="Calibri" panose="020F0502020204030204"/>
              <a:cs typeface="Calibri" panose="020F0502020204030204"/>
            </a:endParaRPr>
          </a:p>
          <a:p>
            <a:r>
              <a:rPr lang="hu-HU" dirty="0">
                <a:ea typeface="Calibri"/>
                <a:cs typeface="Calibri"/>
              </a:rPr>
              <a:t>  -</a:t>
            </a:r>
            <a:r>
              <a:rPr lang="hu-HU" dirty="0" err="1">
                <a:ea typeface="Calibri"/>
                <a:cs typeface="Calibri"/>
              </a:rPr>
              <a:t>Authorization</a:t>
            </a:r>
            <a:r>
              <a:rPr lang="hu-HU" dirty="0">
                <a:ea typeface="Calibri"/>
                <a:cs typeface="Calibri"/>
              </a:rPr>
              <a:t>: </a:t>
            </a:r>
            <a:r>
              <a:rPr lang="hu-HU" dirty="0" err="1">
                <a:ea typeface="Calibri"/>
                <a:cs typeface="Calibri"/>
              </a:rPr>
              <a:t>Manages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user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permissions</a:t>
            </a:r>
            <a:r>
              <a:rPr lang="hu-HU" dirty="0">
                <a:ea typeface="Calibri"/>
                <a:cs typeface="Calibri"/>
              </a:rPr>
              <a:t> and </a:t>
            </a:r>
            <a:r>
              <a:rPr lang="hu-HU" dirty="0" err="1">
                <a:ea typeface="Calibri"/>
                <a:cs typeface="Calibri"/>
              </a:rPr>
              <a:t>access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control</a:t>
            </a:r>
            <a:r>
              <a:rPr lang="hu-HU" dirty="0">
                <a:ea typeface="Calibri"/>
                <a:cs typeface="Calibri"/>
              </a:rPr>
              <a:t>.</a:t>
            </a:r>
            <a:endParaRPr lang="hu-HU" dirty="0"/>
          </a:p>
          <a:p>
            <a:r>
              <a:rPr lang="hu-HU" dirty="0">
                <a:ea typeface="Calibri"/>
                <a:cs typeface="Calibri"/>
              </a:rPr>
              <a:t>  - </a:t>
            </a:r>
            <a:r>
              <a:rPr lang="hu-HU" dirty="0" err="1">
                <a:ea typeface="Calibri"/>
                <a:cs typeface="Calibri"/>
              </a:rPr>
              <a:t>Authentication</a:t>
            </a:r>
            <a:r>
              <a:rPr lang="hu-HU" dirty="0">
                <a:ea typeface="Calibri"/>
                <a:cs typeface="Calibri"/>
              </a:rPr>
              <a:t>: </a:t>
            </a:r>
            <a:r>
              <a:rPr lang="hu-HU" dirty="0" err="1"/>
              <a:t>Responsible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identity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.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  </a:t>
            </a:r>
            <a:r>
              <a:rPr lang="hu-HU" dirty="0" err="1"/>
              <a:t>someone</a:t>
            </a:r>
            <a:r>
              <a:rPr lang="hu-HU" dirty="0"/>
              <a:t> </a:t>
            </a:r>
            <a:r>
              <a:rPr lang="hu-HU" dirty="0" err="1"/>
              <a:t>tries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log in.</a:t>
            </a:r>
          </a:p>
          <a:p>
            <a:r>
              <a:rPr lang="hu-HU" dirty="0">
                <a:ea typeface="Calibri"/>
                <a:cs typeface="Calibri"/>
              </a:rPr>
              <a:t>  - XDB: </a:t>
            </a:r>
            <a:r>
              <a:rPr lang="hu-HU" dirty="0"/>
              <a:t>A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API </a:t>
            </a:r>
            <a:r>
              <a:rPr lang="hu-HU" dirty="0" err="1"/>
              <a:t>layer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.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connects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BaseTrait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copmmunicate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authentication</a:t>
            </a:r>
            <a:r>
              <a:rPr lang="hu-HU" dirty="0"/>
              <a:t>/</a:t>
            </a:r>
            <a:r>
              <a:rPr lang="hu-HU" dirty="0" err="1"/>
              <a:t>authorization</a:t>
            </a:r>
            <a:r>
              <a:rPr lang="hu-HU" dirty="0"/>
              <a:t> </a:t>
            </a:r>
            <a:r>
              <a:rPr lang="hu-HU" dirty="0" err="1"/>
              <a:t>modules</a:t>
            </a:r>
            <a:r>
              <a:rPr lang="hu-HU" dirty="0"/>
              <a:t>.</a:t>
            </a:r>
          </a:p>
          <a:p>
            <a:r>
              <a:rPr lang="hu-HU" dirty="0"/>
              <a:t>     -</a:t>
            </a:r>
            <a:r>
              <a:rPr lang="hu-HU" dirty="0" err="1"/>
              <a:t>Database</a:t>
            </a:r>
            <a:r>
              <a:rPr lang="hu-HU" dirty="0"/>
              <a:t>: </a:t>
            </a:r>
            <a:r>
              <a:rPr lang="hu-HU" dirty="0" err="1"/>
              <a:t>Connects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MySql</a:t>
            </a:r>
            <a:r>
              <a:rPr lang="hu-HU" dirty="0"/>
              <a:t> Server  and </a:t>
            </a:r>
            <a:r>
              <a:rPr lang="hu-HU" dirty="0" err="1"/>
              <a:t>handles</a:t>
            </a:r>
            <a:r>
              <a:rPr lang="hu-HU" dirty="0"/>
              <a:t>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operations</a:t>
            </a:r>
            <a:r>
              <a:rPr lang="hu-HU" dirty="0"/>
              <a:t> like   </a:t>
            </a:r>
            <a:r>
              <a:rPr lang="hu-HU" dirty="0" err="1"/>
              <a:t>modifies</a:t>
            </a:r>
            <a:r>
              <a:rPr lang="hu-HU" dirty="0"/>
              <a:t>, </a:t>
            </a:r>
            <a:r>
              <a:rPr lang="hu-HU" dirty="0" err="1"/>
              <a:t>deletes</a:t>
            </a:r>
            <a:r>
              <a:rPr lang="hu-HU" dirty="0"/>
              <a:t>, and </a:t>
            </a:r>
            <a:r>
              <a:rPr lang="hu-HU" dirty="0" err="1"/>
              <a:t>retrieves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.</a:t>
            </a:r>
            <a:endParaRPr lang="hu-HU" dirty="0">
              <a:ea typeface="Calibri"/>
              <a:cs typeface="Calibri"/>
            </a:endParaRPr>
          </a:p>
          <a:p>
            <a:r>
              <a:rPr lang="hu-HU" dirty="0">
                <a:ea typeface="Calibri"/>
                <a:cs typeface="Calibri"/>
              </a:rPr>
              <a:t> </a:t>
            </a:r>
            <a:r>
              <a:rPr lang="hu-HU" dirty="0"/>
              <a:t>-</a:t>
            </a:r>
            <a:r>
              <a:rPr lang="hu-HU" dirty="0" err="1"/>
              <a:t>Settings</a:t>
            </a:r>
            <a:r>
              <a:rPr lang="hu-HU" b="1" dirty="0"/>
              <a:t>:</a:t>
            </a:r>
            <a:r>
              <a:rPr lang="hu-HU" dirty="0"/>
              <a:t> </a:t>
            </a:r>
            <a:r>
              <a:rPr lang="hu-HU" dirty="0" err="1"/>
              <a:t>Reads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config</a:t>
            </a:r>
            <a:r>
              <a:rPr lang="hu-HU" dirty="0"/>
              <a:t> file and </a:t>
            </a:r>
            <a:r>
              <a:rPr lang="hu-HU" dirty="0" err="1"/>
              <a:t>configures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server </a:t>
            </a:r>
            <a:r>
              <a:rPr lang="hu-HU" dirty="0" err="1"/>
              <a:t>accordingly</a:t>
            </a:r>
            <a:r>
              <a:rPr lang="hu-HU" dirty="0"/>
              <a:t>.</a:t>
            </a:r>
            <a:r>
              <a:rPr lang="hu-HU" dirty="0">
                <a:ea typeface="Calibri"/>
                <a:cs typeface="Calibri"/>
              </a:rPr>
              <a:t> </a:t>
            </a:r>
            <a:endParaRPr lang="hu-HU" dirty="0"/>
          </a:p>
          <a:p>
            <a:r>
              <a:rPr lang="hu-HU" dirty="0"/>
              <a:t>     -</a:t>
            </a:r>
            <a:r>
              <a:rPr lang="hu-HU" dirty="0" err="1"/>
              <a:t>Logging</a:t>
            </a:r>
            <a:r>
              <a:rPr lang="hu-HU" dirty="0"/>
              <a:t>: </a:t>
            </a:r>
            <a:r>
              <a:rPr lang="hu-HU" dirty="0" err="1"/>
              <a:t>Writes</a:t>
            </a:r>
            <a:r>
              <a:rPr lang="hu-HU" dirty="0"/>
              <a:t> </a:t>
            </a:r>
            <a:r>
              <a:rPr lang="hu-HU" dirty="0" err="1"/>
              <a:t>debug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CSV file,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review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server </a:t>
            </a:r>
            <a:r>
              <a:rPr lang="hu-HU" dirty="0" err="1"/>
              <a:t>did</a:t>
            </a:r>
            <a:r>
              <a:rPr lang="hu-HU" dirty="0"/>
              <a:t>.</a:t>
            </a:r>
            <a:endParaRPr lang="hu-HU" dirty="0">
              <a:ea typeface="Calibri"/>
              <a:cs typeface="Calibri"/>
            </a:endParaRPr>
          </a:p>
          <a:p>
            <a:r>
              <a:rPr lang="hu-HU" dirty="0"/>
              <a:t>     -</a:t>
            </a:r>
            <a:r>
              <a:rPr lang="hu-HU" dirty="0" err="1"/>
              <a:t>Settings</a:t>
            </a:r>
            <a:r>
              <a:rPr lang="hu-HU" dirty="0"/>
              <a:t>: </a:t>
            </a:r>
            <a:r>
              <a:rPr lang="hu-HU" dirty="0" err="1"/>
              <a:t>Reads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config</a:t>
            </a:r>
            <a:r>
              <a:rPr lang="hu-HU" dirty="0"/>
              <a:t> file and </a:t>
            </a:r>
            <a:r>
              <a:rPr lang="hu-HU" dirty="0" err="1"/>
              <a:t>configures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server.</a:t>
            </a:r>
            <a:endParaRPr lang="hu-HU" dirty="0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323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Route</a:t>
            </a:r>
            <a:r>
              <a:rPr lang="hu-HU" dirty="0"/>
              <a:t>():</a:t>
            </a:r>
          </a:p>
          <a:p>
            <a:r>
              <a:rPr lang="hu-HU" dirty="0"/>
              <a:t>     1. paraméter: 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r>
              <a:rPr lang="hu-HU" dirty="0"/>
              <a:t>     2. paraméter: </a:t>
            </a:r>
            <a:r>
              <a:rPr lang="hu-HU" dirty="0" err="1"/>
              <a:t>url</a:t>
            </a:r>
            <a:r>
              <a:rPr lang="hu-HU" dirty="0"/>
              <a:t> minta</a:t>
            </a:r>
          </a:p>
          <a:p>
            <a:r>
              <a:rPr lang="hu-HU" dirty="0"/>
              <a:t>     3. meghívandó függvény</a:t>
            </a:r>
          </a:p>
          <a:p>
            <a:r>
              <a:rPr lang="hu-HU" dirty="0"/>
              <a:t>     A mintában : -</a:t>
            </a:r>
            <a:r>
              <a:rPr lang="hu-HU" dirty="0" err="1"/>
              <a:t>tal</a:t>
            </a:r>
            <a:r>
              <a:rPr lang="hu-HU" dirty="0"/>
              <a:t> helyettesítjük a paramétereket.</a:t>
            </a:r>
          </a:p>
          <a:p>
            <a:r>
              <a:rPr lang="hu-HU" dirty="0"/>
              <a:t>     Ha a mintának megfelel az </a:t>
            </a:r>
            <a:r>
              <a:rPr lang="hu-HU" dirty="0" err="1"/>
              <a:t>url</a:t>
            </a:r>
            <a:r>
              <a:rPr lang="hu-HU" dirty="0"/>
              <a:t> akkor meghívja a függvényt a megadott </a:t>
            </a:r>
            <a:r>
              <a:rPr lang="hu-HU" dirty="0" err="1"/>
              <a:t>paraméterekke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05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-ban </a:t>
            </a:r>
            <a:r>
              <a:rPr lang="en-US" dirty="0" err="1">
                <a:ea typeface="Calibri"/>
                <a:cs typeface="Calibri"/>
              </a:rPr>
              <a:t>íródott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autómata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teszteket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használunk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amely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az</a:t>
            </a:r>
          </a:p>
          <a:p>
            <a:r>
              <a:rPr lang="en-US" dirty="0" err="1">
                <a:ea typeface="Calibri"/>
                <a:cs typeface="Calibri"/>
              </a:rPr>
              <a:t>Módszert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alkalmazva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5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WEB:</a:t>
            </a:r>
          </a:p>
          <a:p>
            <a:r>
              <a:rPr lang="hu-HU" dirty="0" err="1"/>
              <a:t>Template-eket</a:t>
            </a:r>
            <a:r>
              <a:rPr lang="hu-HU" dirty="0"/>
              <a:t> használunk</a:t>
            </a:r>
          </a:p>
          <a:p>
            <a:r>
              <a:rPr lang="hu-HU" dirty="0"/>
              <a:t>Aszinkron működés </a:t>
            </a:r>
            <a:r>
              <a:rPr lang="hu-HU" dirty="0" err="1"/>
              <a:t>js</a:t>
            </a:r>
            <a:r>
              <a:rPr lang="hu-HU" dirty="0"/>
              <a:t>-ben</a:t>
            </a:r>
          </a:p>
          <a:p>
            <a:endParaRPr lang="hu-HU" dirty="0"/>
          </a:p>
          <a:p>
            <a:r>
              <a:rPr lang="hu-HU" dirty="0"/>
              <a:t>Java </a:t>
            </a:r>
            <a:r>
              <a:rPr lang="hu-HU" dirty="0" err="1"/>
              <a:t>library</a:t>
            </a:r>
            <a:r>
              <a:rPr lang="hu-HU" dirty="0"/>
              <a:t>:</a:t>
            </a:r>
          </a:p>
          <a:p>
            <a:r>
              <a:rPr lang="hu-HU" dirty="0" err="1"/>
              <a:t>Api</a:t>
            </a:r>
            <a:r>
              <a:rPr lang="hu-HU" dirty="0"/>
              <a:t> kommunikáció a feladata. Csak meghívjuk a függvényeket és megkapjuk az adatokat</a:t>
            </a:r>
          </a:p>
          <a:p>
            <a:r>
              <a:rPr lang="hu-HU" dirty="0"/>
              <a:t>Asztali:</a:t>
            </a:r>
          </a:p>
          <a:p>
            <a:r>
              <a:rPr lang="hu-HU" dirty="0" err="1"/>
              <a:t>Netbeans</a:t>
            </a:r>
            <a:r>
              <a:rPr lang="hu-HU" dirty="0"/>
              <a:t>-ben csináltuk (java)</a:t>
            </a:r>
          </a:p>
          <a:p>
            <a:r>
              <a:rPr lang="hu-HU" dirty="0"/>
              <a:t>Mobilis:</a:t>
            </a:r>
          </a:p>
          <a:p>
            <a:r>
              <a:rPr lang="hu-HU" dirty="0"/>
              <a:t>Android </a:t>
            </a:r>
            <a:r>
              <a:rPr lang="hu-HU" dirty="0" err="1"/>
              <a:t>studioban</a:t>
            </a:r>
            <a:r>
              <a:rPr lang="hu-HU" dirty="0"/>
              <a:t> csináltuk (java)</a:t>
            </a:r>
          </a:p>
          <a:p>
            <a:endParaRPr lang="hu-HU" dirty="0"/>
          </a:p>
          <a:p>
            <a:r>
              <a:rPr lang="hu-HU" dirty="0"/>
              <a:t>Egyéb:</a:t>
            </a:r>
          </a:p>
          <a:p>
            <a:r>
              <a:rPr lang="hu-HU" dirty="0" err="1"/>
              <a:t>Svg</a:t>
            </a:r>
            <a:r>
              <a:rPr lang="hu-HU" dirty="0"/>
              <a:t> ikonokat használtunk: akármeddig nagyobbítható</a:t>
            </a:r>
          </a:p>
          <a:p>
            <a:r>
              <a:rPr lang="hu-HU" dirty="0"/>
              <a:t>2 nyelv van: hu/</a:t>
            </a:r>
            <a:r>
              <a:rPr lang="hu-HU" dirty="0" err="1"/>
              <a:t>en</a:t>
            </a:r>
            <a:endParaRPr lang="hu-HU" dirty="0"/>
          </a:p>
          <a:p>
            <a:r>
              <a:rPr lang="hu-HU" dirty="0"/>
              <a:t>A kódba nyelvkódokat írtunk és egy </a:t>
            </a:r>
            <a:r>
              <a:rPr lang="hu-HU" dirty="0" err="1"/>
              <a:t>jsonből</a:t>
            </a:r>
            <a:r>
              <a:rPr lang="hu-HU" dirty="0"/>
              <a:t> kiolvasva kicseréli a megfelelő szövegre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093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WEB:</a:t>
            </a:r>
          </a:p>
          <a:p>
            <a:r>
              <a:rPr lang="hu-HU" dirty="0" err="1"/>
              <a:t>Template-eket</a:t>
            </a:r>
            <a:r>
              <a:rPr lang="hu-HU" dirty="0"/>
              <a:t> használunk</a:t>
            </a:r>
          </a:p>
          <a:p>
            <a:r>
              <a:rPr lang="hu-HU" dirty="0"/>
              <a:t>Aszinkron működés </a:t>
            </a:r>
            <a:r>
              <a:rPr lang="hu-HU" dirty="0" err="1"/>
              <a:t>js</a:t>
            </a:r>
            <a:r>
              <a:rPr lang="hu-HU" dirty="0"/>
              <a:t>-ben</a:t>
            </a:r>
          </a:p>
          <a:p>
            <a:endParaRPr lang="hu-HU" dirty="0"/>
          </a:p>
          <a:p>
            <a:r>
              <a:rPr lang="hu-HU" dirty="0"/>
              <a:t>Java </a:t>
            </a:r>
            <a:r>
              <a:rPr lang="hu-HU" dirty="0" err="1"/>
              <a:t>library</a:t>
            </a:r>
            <a:r>
              <a:rPr lang="hu-HU" dirty="0"/>
              <a:t>:</a:t>
            </a:r>
          </a:p>
          <a:p>
            <a:r>
              <a:rPr lang="hu-HU" dirty="0" err="1"/>
              <a:t>Api</a:t>
            </a:r>
            <a:r>
              <a:rPr lang="hu-HU" dirty="0"/>
              <a:t> kommunikáció a feladata. Csak meghívjuk a függvényeket és megkapjuk az adatokat</a:t>
            </a:r>
          </a:p>
          <a:p>
            <a:r>
              <a:rPr lang="hu-HU" dirty="0"/>
              <a:t>Asztali:</a:t>
            </a:r>
          </a:p>
          <a:p>
            <a:r>
              <a:rPr lang="hu-HU" dirty="0" err="1"/>
              <a:t>Netbeans</a:t>
            </a:r>
            <a:r>
              <a:rPr lang="hu-HU" dirty="0"/>
              <a:t>-ben csináltuk (java)</a:t>
            </a:r>
          </a:p>
          <a:p>
            <a:r>
              <a:rPr lang="hu-HU" dirty="0"/>
              <a:t>Mobilis:</a:t>
            </a:r>
          </a:p>
          <a:p>
            <a:r>
              <a:rPr lang="hu-HU" dirty="0"/>
              <a:t>Android </a:t>
            </a:r>
            <a:r>
              <a:rPr lang="hu-HU" dirty="0" err="1"/>
              <a:t>studioban</a:t>
            </a:r>
            <a:r>
              <a:rPr lang="hu-HU" dirty="0"/>
              <a:t> csináltuk (java)</a:t>
            </a:r>
          </a:p>
          <a:p>
            <a:endParaRPr lang="hu-HU" dirty="0"/>
          </a:p>
          <a:p>
            <a:r>
              <a:rPr lang="hu-HU" dirty="0"/>
              <a:t>Egyéb:</a:t>
            </a:r>
          </a:p>
          <a:p>
            <a:r>
              <a:rPr lang="hu-HU" dirty="0" err="1"/>
              <a:t>Svg</a:t>
            </a:r>
            <a:r>
              <a:rPr lang="hu-HU" dirty="0"/>
              <a:t> ikonokat használtunk: akármeddig nagyobbítható</a:t>
            </a:r>
          </a:p>
          <a:p>
            <a:r>
              <a:rPr lang="hu-HU" dirty="0"/>
              <a:t>2 nyelv van: hu/</a:t>
            </a:r>
            <a:r>
              <a:rPr lang="hu-HU" dirty="0" err="1"/>
              <a:t>en</a:t>
            </a:r>
            <a:endParaRPr lang="hu-HU" dirty="0"/>
          </a:p>
          <a:p>
            <a:r>
              <a:rPr lang="hu-HU" dirty="0"/>
              <a:t>A kódba nyelvkódokat írtunk és egy </a:t>
            </a:r>
            <a:r>
              <a:rPr lang="hu-HU" dirty="0" err="1"/>
              <a:t>jsonből</a:t>
            </a:r>
            <a:r>
              <a:rPr lang="hu-HU" dirty="0"/>
              <a:t> kiolvasva kicseréli a megfelelő szövegre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32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34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08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65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76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8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44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9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5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36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9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66CFE8-D763-4548-A9D1-98D0D527D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inventory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D90EB8E-F41F-4204-A7AA-5FF5227E0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30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C5C3B-6F23-4870-8D00-11884A7F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felépítése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0B77120-244A-4926-8C46-27BF08ECB376}"/>
              </a:ext>
            </a:extLst>
          </p:cNvPr>
          <p:cNvSpPr txBox="1"/>
          <p:nvPr/>
        </p:nvSpPr>
        <p:spPr>
          <a:xfrm>
            <a:off x="1097280" y="1737360"/>
            <a:ext cx="52503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Bearer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token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Azonosító lehet akármi (kivéve üres)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encode-olni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kell (amúgy is kell)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Integrálhatóság nagyobb rendszerekbe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Pagináció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Keresés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9E6F450-9CB8-40B0-B1B2-8C82670F8C0B}"/>
              </a:ext>
            </a:extLst>
          </p:cNvPr>
          <p:cNvSpPr txBox="1"/>
          <p:nvPr/>
        </p:nvSpPr>
        <p:spPr>
          <a:xfrm>
            <a:off x="6347607" y="2660689"/>
            <a:ext cx="4270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中国</a:t>
            </a:r>
            <a:r>
              <a:rPr lang="hu-HU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=&gt; </a:t>
            </a:r>
            <a:r>
              <a:rPr lang="it-IT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%E4%B8%AD%E5%9B%BD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6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E7A6D4-7EE2-4F18-9C2C-B771AD9A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40" y="307800"/>
            <a:ext cx="10515600" cy="1325563"/>
          </a:xfrm>
        </p:spPr>
        <p:txBody>
          <a:bodyPr/>
          <a:lstStyle/>
          <a:p>
            <a:r>
              <a:rPr lang="hu-HU" dirty="0"/>
              <a:t>WEB frontend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D11BD2E-F72D-4592-B77F-A1E756F1E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49" y="673742"/>
            <a:ext cx="6535273" cy="477202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FC9019B-4233-481C-8D13-6859ED3C07AD}"/>
              </a:ext>
            </a:extLst>
          </p:cNvPr>
          <p:cNvSpPr txBox="1"/>
          <p:nvPr/>
        </p:nvSpPr>
        <p:spPr>
          <a:xfrm>
            <a:off x="1170140" y="1874044"/>
            <a:ext cx="4245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Template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-ek használata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CSS osztályok jelölők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localize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osztály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„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strict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Erős egyenlőség fura viselkedés elkerüléséhez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Promise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használata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Hálózati késés kezelése</a:t>
            </a:r>
          </a:p>
        </p:txBody>
      </p:sp>
    </p:spTree>
    <p:extLst>
      <p:ext uri="{BB962C8B-B14F-4D97-AF65-F5344CB8AC3E}">
        <p14:creationId xmlns:p14="http://schemas.microsoft.com/office/powerpoint/2010/main" val="343976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E7A6D4-7EE2-4F18-9C2C-B771AD9A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18" y="307800"/>
            <a:ext cx="10515600" cy="1325563"/>
          </a:xfrm>
        </p:spPr>
        <p:txBody>
          <a:bodyPr/>
          <a:lstStyle/>
          <a:p>
            <a:r>
              <a:rPr lang="hu-HU" dirty="0"/>
              <a:t>WEB frontend tesztelés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FC9019B-4233-481C-8D13-6859ED3C07AD}"/>
              </a:ext>
            </a:extLst>
          </p:cNvPr>
          <p:cNvSpPr txBox="1"/>
          <p:nvPr/>
        </p:nvSpPr>
        <p:spPr>
          <a:xfrm>
            <a:off x="1187885" y="1911622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Playwright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Kattintás szimulálás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Mindent áttesztel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5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118AE-0650-4486-B522-1305AD3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DCC1BF1-6F20-4A99-918B-BB5CB8B01B0F}"/>
              </a:ext>
            </a:extLst>
          </p:cNvPr>
          <p:cNvSpPr txBox="1"/>
          <p:nvPr/>
        </p:nvSpPr>
        <p:spPr>
          <a:xfrm>
            <a:off x="1187885" y="1899096"/>
            <a:ext cx="5250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JavaFX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Netbeans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szálas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nyelvű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 könyvtár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Hálózati késés kezelése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9E5F65C-55E0-46FE-9D9F-20E9FECD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08" y="1902078"/>
            <a:ext cx="6827272" cy="38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118AE-0650-4486-B522-1305AD3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 tesztelés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DCC1BF1-6F20-4A99-918B-BB5CB8B01B0F}"/>
              </a:ext>
            </a:extLst>
          </p:cNvPr>
          <p:cNvSpPr txBox="1"/>
          <p:nvPr/>
        </p:nvSpPr>
        <p:spPr>
          <a:xfrm>
            <a:off x="1187885" y="1899096"/>
            <a:ext cx="52503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TestNG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osztályok jelölők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Saját rendszer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Kattintás szimulálás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Teljesen átteszteli</a:t>
            </a:r>
          </a:p>
        </p:txBody>
      </p:sp>
    </p:spTree>
    <p:extLst>
      <p:ext uri="{BB962C8B-B14F-4D97-AF65-F5344CB8AC3E}">
        <p14:creationId xmlns:p14="http://schemas.microsoft.com/office/powerpoint/2010/main" val="39331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AA7DB-2C58-435F-9322-0F8F7BED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 alkalmazás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4E3521B-5537-48B9-A2D4-9A36E4A2CFE7}"/>
              </a:ext>
            </a:extLst>
          </p:cNvPr>
          <p:cNvSpPr txBox="1"/>
          <p:nvPr/>
        </p:nvSpPr>
        <p:spPr>
          <a:xfrm>
            <a:off x="1187885" y="1899096"/>
            <a:ext cx="5250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studio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szálas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nyelvű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Sötét és világos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 könyvtár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Hálózati késés kezelése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Nyelvfájl átalakító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6F493FC0-4874-47E6-9CFC-7C18251DF6B8}"/>
              </a:ext>
            </a:extLst>
          </p:cNvPr>
          <p:cNvGrpSpPr/>
          <p:nvPr/>
        </p:nvGrpSpPr>
        <p:grpSpPr>
          <a:xfrm>
            <a:off x="1377405" y="4615377"/>
            <a:ext cx="2367825" cy="1576033"/>
            <a:chOff x="6652407" y="3469832"/>
            <a:chExt cx="2367825" cy="1576033"/>
          </a:xfrm>
        </p:grpSpPr>
        <p:sp>
          <p:nvSpPr>
            <p:cNvPr id="4" name="Téglalap: szamárfül 3">
              <a:extLst>
                <a:ext uri="{FF2B5EF4-FFF2-40B4-BE49-F238E27FC236}">
                  <a16:creationId xmlns:a16="http://schemas.microsoft.com/office/drawing/2014/main" id="{3C1311B9-E72A-45B8-B15D-B8C51794687E}"/>
                </a:ext>
              </a:extLst>
            </p:cNvPr>
            <p:cNvSpPr/>
            <p:nvPr/>
          </p:nvSpPr>
          <p:spPr>
            <a:xfrm rot="16200000">
              <a:off x="6562407" y="4235865"/>
              <a:ext cx="900000" cy="72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Téglalap: szamárfül 4">
              <a:extLst>
                <a:ext uri="{FF2B5EF4-FFF2-40B4-BE49-F238E27FC236}">
                  <a16:creationId xmlns:a16="http://schemas.microsoft.com/office/drawing/2014/main" id="{1374ED4E-BA91-4AAD-97FD-DC865BDBE611}"/>
                </a:ext>
              </a:extLst>
            </p:cNvPr>
            <p:cNvSpPr/>
            <p:nvPr/>
          </p:nvSpPr>
          <p:spPr>
            <a:xfrm rot="16200000">
              <a:off x="8210232" y="4204800"/>
              <a:ext cx="900000" cy="72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4DBBEA3D-B582-4E7E-8FEA-FDE35CF2F22F}"/>
                </a:ext>
              </a:extLst>
            </p:cNvPr>
            <p:cNvSpPr txBox="1"/>
            <p:nvPr/>
          </p:nvSpPr>
          <p:spPr>
            <a:xfrm>
              <a:off x="6652407" y="436245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JSON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58E86712-C090-44AC-AB58-6010795F213F}"/>
                </a:ext>
              </a:extLst>
            </p:cNvPr>
            <p:cNvSpPr txBox="1"/>
            <p:nvPr/>
          </p:nvSpPr>
          <p:spPr>
            <a:xfrm>
              <a:off x="8300232" y="436245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XML</a:t>
              </a:r>
            </a:p>
          </p:txBody>
        </p:sp>
        <p:sp>
          <p:nvSpPr>
            <p:cNvPr id="8" name="Nyíl: szalag, lefelé mutató 7">
              <a:extLst>
                <a:ext uri="{FF2B5EF4-FFF2-40B4-BE49-F238E27FC236}">
                  <a16:creationId xmlns:a16="http://schemas.microsoft.com/office/drawing/2014/main" id="{CF432540-C1EB-45BB-B4B9-1C36F39C03F2}"/>
                </a:ext>
              </a:extLst>
            </p:cNvPr>
            <p:cNvSpPr/>
            <p:nvPr/>
          </p:nvSpPr>
          <p:spPr>
            <a:xfrm>
              <a:off x="6810375" y="3469832"/>
              <a:ext cx="1943100" cy="6096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pic>
        <p:nvPicPr>
          <p:cNvPr id="11" name="Kép 10">
            <a:extLst>
              <a:ext uri="{FF2B5EF4-FFF2-40B4-BE49-F238E27FC236}">
                <a16:creationId xmlns:a16="http://schemas.microsoft.com/office/drawing/2014/main" id="{6F70F30F-938C-4179-903B-2DB36B81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2" y="286603"/>
            <a:ext cx="2623703" cy="58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AA7DB-2C58-435F-9322-0F8F7BED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 alkalmazás tesztelés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4E3521B-5537-48B9-A2D4-9A36E4A2CFE7}"/>
              </a:ext>
            </a:extLst>
          </p:cNvPr>
          <p:cNvSpPr txBox="1"/>
          <p:nvPr/>
        </p:nvSpPr>
        <p:spPr>
          <a:xfrm>
            <a:off x="1187885" y="1899096"/>
            <a:ext cx="5250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/>
              <a:t>J4Unit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Esspresso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UI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Kattintás szimulálás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Teljesen átteszteli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/>
              <a:t>Képernyőképek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/>
              <a:t>143 teszt</a:t>
            </a:r>
          </a:p>
        </p:txBody>
      </p:sp>
    </p:spTree>
    <p:extLst>
      <p:ext uri="{BB962C8B-B14F-4D97-AF65-F5344CB8AC3E}">
        <p14:creationId xmlns:p14="http://schemas.microsoft.com/office/powerpoint/2010/main" val="322257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530443-0215-4ED8-A2FC-49D576A3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Dokumentáció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C18B3A8-F6C5-4779-9B8B-4CF53CD005BE}"/>
              </a:ext>
            </a:extLst>
          </p:cNvPr>
          <p:cNvSpPr txBox="1"/>
          <p:nvPr/>
        </p:nvSpPr>
        <p:spPr>
          <a:xfrm>
            <a:off x="1097280" y="1737360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Latex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fájlba szétbontva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nyelvre lefordítható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Automatizált képernyőképek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Kód beillesztő</a:t>
            </a:r>
          </a:p>
        </p:txBody>
      </p:sp>
      <p:sp>
        <p:nvSpPr>
          <p:cNvPr id="5" name="Tekercs: függőleges 4">
            <a:extLst>
              <a:ext uri="{FF2B5EF4-FFF2-40B4-BE49-F238E27FC236}">
                <a16:creationId xmlns:a16="http://schemas.microsoft.com/office/drawing/2014/main" id="{80A8A3F9-8830-4D64-B26A-525611E0FDCB}"/>
              </a:ext>
            </a:extLst>
          </p:cNvPr>
          <p:cNvSpPr/>
          <p:nvPr/>
        </p:nvSpPr>
        <p:spPr>
          <a:xfrm>
            <a:off x="8987990" y="2079321"/>
            <a:ext cx="2205883" cy="404590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dirty="0">
                <a:sym typeface="Wingdings" panose="05000000000000000000" pitchFamily="2" charset="2"/>
              </a:rPr>
              <a:t>TELJES</a:t>
            </a:r>
            <a:endParaRPr lang="hu-HU" sz="4000" dirty="0"/>
          </a:p>
        </p:txBody>
      </p:sp>
      <p:sp>
        <p:nvSpPr>
          <p:cNvPr id="6" name="Téglalap: szamárfül 5">
            <a:extLst>
              <a:ext uri="{FF2B5EF4-FFF2-40B4-BE49-F238E27FC236}">
                <a16:creationId xmlns:a16="http://schemas.microsoft.com/office/drawing/2014/main" id="{8D69FAD3-C524-4DED-9DE5-85890E6C9C83}"/>
              </a:ext>
            </a:extLst>
          </p:cNvPr>
          <p:cNvSpPr/>
          <p:nvPr/>
        </p:nvSpPr>
        <p:spPr>
          <a:xfrm rot="16200000">
            <a:off x="7840846" y="374227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szamárfül 6">
            <a:extLst>
              <a:ext uri="{FF2B5EF4-FFF2-40B4-BE49-F238E27FC236}">
                <a16:creationId xmlns:a16="http://schemas.microsoft.com/office/drawing/2014/main" id="{1BAB2EA8-BAF8-4225-95DE-0E5FCFB340EE}"/>
              </a:ext>
            </a:extLst>
          </p:cNvPr>
          <p:cNvSpPr/>
          <p:nvPr/>
        </p:nvSpPr>
        <p:spPr>
          <a:xfrm rot="16200000">
            <a:off x="6257607" y="519811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szamárfül 7">
            <a:extLst>
              <a:ext uri="{FF2B5EF4-FFF2-40B4-BE49-F238E27FC236}">
                <a16:creationId xmlns:a16="http://schemas.microsoft.com/office/drawing/2014/main" id="{9AAFB769-0D45-4510-B493-80EF339AC915}"/>
              </a:ext>
            </a:extLst>
          </p:cNvPr>
          <p:cNvSpPr/>
          <p:nvPr/>
        </p:nvSpPr>
        <p:spPr>
          <a:xfrm rot="16200000">
            <a:off x="6257607" y="374227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szamárfül 8">
            <a:extLst>
              <a:ext uri="{FF2B5EF4-FFF2-40B4-BE49-F238E27FC236}">
                <a16:creationId xmlns:a16="http://schemas.microsoft.com/office/drawing/2014/main" id="{0DFA09FA-A33C-4DA3-AA30-5DE2B28D3260}"/>
              </a:ext>
            </a:extLst>
          </p:cNvPr>
          <p:cNvSpPr/>
          <p:nvPr/>
        </p:nvSpPr>
        <p:spPr>
          <a:xfrm rot="16200000">
            <a:off x="6257607" y="228643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1" name="Összekötő: szögletes 10">
            <a:extLst>
              <a:ext uri="{FF2B5EF4-FFF2-40B4-BE49-F238E27FC236}">
                <a16:creationId xmlns:a16="http://schemas.microsoft.com/office/drawing/2014/main" id="{7E68A779-0ED4-437E-AB08-14346F0619C4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7067607" y="2646434"/>
            <a:ext cx="863239" cy="1455840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6717FC6D-9A8B-4949-8C19-7EE38EF012A9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V="1">
            <a:off x="7067607" y="4102274"/>
            <a:ext cx="863239" cy="1455840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7451A3DD-3B73-45BC-B43A-BA72B1948CCE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7067607" y="4102274"/>
            <a:ext cx="86323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6A5BEA42-0437-4E7A-B520-83A0D727B7E9}"/>
              </a:ext>
            </a:extLst>
          </p:cNvPr>
          <p:cNvSpPr/>
          <p:nvPr/>
        </p:nvSpPr>
        <p:spPr>
          <a:xfrm>
            <a:off x="8650846" y="3748884"/>
            <a:ext cx="601494" cy="7067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34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4A12F9-0FFB-45CB-82F6-8913A30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Telepítés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ADD33195-38E4-45A3-864F-AF5FE2458273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1061526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b="1" dirty="0">
                <a:solidFill>
                  <a:schemeClr val="accent2"/>
                </a:solidFill>
              </a:rPr>
              <a:t>Windows: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Xampp</a:t>
            </a:r>
            <a:r>
              <a:rPr lang="hu-HU" dirty="0"/>
              <a:t> telepítése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Szerver és frontend másolása a </a:t>
            </a:r>
            <a:r>
              <a:rPr lang="hu-HU" dirty="0" err="1"/>
              <a:t>htdocs</a:t>
            </a:r>
            <a:r>
              <a:rPr lang="hu-HU" dirty="0"/>
              <a:t> mappába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php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init</a:t>
            </a:r>
            <a:endParaRPr lang="hu-HU" dirty="0"/>
          </a:p>
          <a:p>
            <a:pPr marL="0" indent="0">
              <a:buNone/>
            </a:pPr>
            <a:r>
              <a:rPr lang="hu-HU" b="1" dirty="0">
                <a:solidFill>
                  <a:schemeClr val="accent2"/>
                </a:solidFill>
              </a:rPr>
              <a:t>Linux: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Install</a:t>
            </a:r>
            <a:r>
              <a:rPr lang="hu-HU" dirty="0"/>
              <a:t> script (php, </a:t>
            </a:r>
            <a:r>
              <a:rPr lang="hu-HU" dirty="0" err="1"/>
              <a:t>mysql</a:t>
            </a:r>
            <a:r>
              <a:rPr lang="hu-HU" dirty="0"/>
              <a:t>, </a:t>
            </a:r>
            <a:r>
              <a:rPr lang="hu-HU" dirty="0" err="1"/>
              <a:t>apache</a:t>
            </a:r>
            <a:r>
              <a:rPr lang="hu-HU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php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init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95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255563-0E70-4919-89E3-09A51D88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8E700FA7-93E7-490B-80BD-8F89D9A2A800}"/>
              </a:ext>
            </a:extLst>
          </p:cNvPr>
          <p:cNvSpPr txBox="1">
            <a:spLocks/>
          </p:cNvSpPr>
          <p:nvPr/>
        </p:nvSpPr>
        <p:spPr>
          <a:xfrm>
            <a:off x="6278045" y="1845734"/>
            <a:ext cx="3041319" cy="4479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C5CFFAA9-4041-4734-BE8A-FE579211BB2D}"/>
              </a:ext>
            </a:extLst>
          </p:cNvPr>
          <p:cNvSpPr txBox="1">
            <a:spLocks/>
          </p:cNvSpPr>
          <p:nvPr/>
        </p:nvSpPr>
        <p:spPr>
          <a:xfrm>
            <a:off x="9319364" y="2259094"/>
            <a:ext cx="2154477" cy="3903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BC24DB-03CA-42DD-9C66-EC0F0D8CDF90}"/>
              </a:ext>
            </a:extLst>
          </p:cNvPr>
          <p:cNvSpPr txBox="1"/>
          <p:nvPr/>
        </p:nvSpPr>
        <p:spPr>
          <a:xfrm>
            <a:off x="1097280" y="1872914"/>
            <a:ext cx="4589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Telephely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Raktár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Cikk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Művelet</a:t>
            </a:r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FCDB88CC-3F33-46FA-AAC1-FABA78A808EF}"/>
              </a:ext>
            </a:extLst>
          </p:cNvPr>
          <p:cNvGrpSpPr/>
          <p:nvPr/>
        </p:nvGrpSpPr>
        <p:grpSpPr>
          <a:xfrm>
            <a:off x="4883894" y="2759111"/>
            <a:ext cx="2887250" cy="3131029"/>
            <a:chOff x="4883894" y="2759111"/>
            <a:chExt cx="2887250" cy="3131029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1E829E2E-3BDE-48BB-BB13-18FBD19DD0F7}"/>
                </a:ext>
              </a:extLst>
            </p:cNvPr>
            <p:cNvSpPr/>
            <p:nvPr/>
          </p:nvSpPr>
          <p:spPr>
            <a:xfrm>
              <a:off x="5135671" y="3731005"/>
              <a:ext cx="2329841" cy="2159135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E00070CE-047F-479C-ACFE-0916F540CFB8}"/>
                </a:ext>
              </a:extLst>
            </p:cNvPr>
            <p:cNvSpPr/>
            <p:nvPr/>
          </p:nvSpPr>
          <p:spPr>
            <a:xfrm>
              <a:off x="5234207" y="3831663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A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89FCFFC9-71BC-4F30-8608-C1A481D522AE}"/>
                </a:ext>
              </a:extLst>
            </p:cNvPr>
            <p:cNvSpPr/>
            <p:nvPr/>
          </p:nvSpPr>
          <p:spPr>
            <a:xfrm>
              <a:off x="6449231" y="3831663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B</a:t>
              </a:r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78DA3EF-C249-418D-82BC-BB1AF2114D41}"/>
                </a:ext>
              </a:extLst>
            </p:cNvPr>
            <p:cNvSpPr/>
            <p:nvPr/>
          </p:nvSpPr>
          <p:spPr>
            <a:xfrm>
              <a:off x="5236710" y="4948234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C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2D2796A4-47FC-452F-B502-803F61B6B8FF}"/>
                </a:ext>
              </a:extLst>
            </p:cNvPr>
            <p:cNvSpPr/>
            <p:nvPr/>
          </p:nvSpPr>
          <p:spPr>
            <a:xfrm>
              <a:off x="6451734" y="4948234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D</a:t>
              </a:r>
            </a:p>
          </p:txBody>
        </p:sp>
        <p:sp>
          <p:nvSpPr>
            <p:cNvPr id="15" name="Háromszög 14">
              <a:extLst>
                <a:ext uri="{FF2B5EF4-FFF2-40B4-BE49-F238E27FC236}">
                  <a16:creationId xmlns:a16="http://schemas.microsoft.com/office/drawing/2014/main" id="{1EA1D0A7-264B-4773-A4A9-54EEEDEC757F}"/>
                </a:ext>
              </a:extLst>
            </p:cNvPr>
            <p:cNvSpPr/>
            <p:nvPr/>
          </p:nvSpPr>
          <p:spPr>
            <a:xfrm>
              <a:off x="4883894" y="2759111"/>
              <a:ext cx="2887250" cy="91770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Telehely 1</a:t>
              </a:r>
            </a:p>
          </p:txBody>
        </p:sp>
      </p:grpSp>
      <p:sp>
        <p:nvSpPr>
          <p:cNvPr id="16" name="Nyíl: balra mutató 15">
            <a:extLst>
              <a:ext uri="{FF2B5EF4-FFF2-40B4-BE49-F238E27FC236}">
                <a16:creationId xmlns:a16="http://schemas.microsoft.com/office/drawing/2014/main" id="{B0B81CEA-575D-44DF-B868-EB5D1C35C753}"/>
              </a:ext>
            </a:extLst>
          </p:cNvPr>
          <p:cNvSpPr/>
          <p:nvPr/>
        </p:nvSpPr>
        <p:spPr>
          <a:xfrm>
            <a:off x="7604972" y="3676818"/>
            <a:ext cx="4394544" cy="223314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kercs: függőleges 8">
            <a:extLst>
              <a:ext uri="{FF2B5EF4-FFF2-40B4-BE49-F238E27FC236}">
                <a16:creationId xmlns:a16="http://schemas.microsoft.com/office/drawing/2014/main" id="{C25B9296-FBE5-4273-AC5C-48801BAC0895}"/>
              </a:ext>
            </a:extLst>
          </p:cNvPr>
          <p:cNvSpPr/>
          <p:nvPr/>
        </p:nvSpPr>
        <p:spPr>
          <a:xfrm>
            <a:off x="9208717" y="3702319"/>
            <a:ext cx="2790799" cy="223314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b="1" dirty="0"/>
              <a:t>Behozatal 2025.01.02</a:t>
            </a:r>
          </a:p>
          <a:p>
            <a:r>
              <a:rPr lang="hu-HU" dirty="0"/>
              <a:t>500 Alma</a:t>
            </a:r>
          </a:p>
          <a:p>
            <a:r>
              <a:rPr lang="hu-HU" dirty="0"/>
              <a:t>	2025.01.02-1</a:t>
            </a:r>
          </a:p>
          <a:p>
            <a:r>
              <a:rPr lang="hu-HU" dirty="0"/>
              <a:t>1 telefon</a:t>
            </a:r>
          </a:p>
          <a:p>
            <a:r>
              <a:rPr lang="hu-HU" dirty="0"/>
              <a:t>	M5FX6A8</a:t>
            </a:r>
          </a:p>
          <a:p>
            <a:r>
              <a:rPr lang="hu-HU" dirty="0"/>
              <a:t>	#10002</a:t>
            </a:r>
          </a:p>
        </p:txBody>
      </p:sp>
      <p:sp>
        <p:nvSpPr>
          <p:cNvPr id="18" name="Nyíl: balra mutató 17">
            <a:extLst>
              <a:ext uri="{FF2B5EF4-FFF2-40B4-BE49-F238E27FC236}">
                <a16:creationId xmlns:a16="http://schemas.microsoft.com/office/drawing/2014/main" id="{CF2C167A-A31C-4123-B243-8AF8AE1ED2CA}"/>
              </a:ext>
            </a:extLst>
          </p:cNvPr>
          <p:cNvSpPr/>
          <p:nvPr/>
        </p:nvSpPr>
        <p:spPr>
          <a:xfrm>
            <a:off x="349693" y="3705504"/>
            <a:ext cx="4646518" cy="223314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kercs: függőleges 18">
            <a:extLst>
              <a:ext uri="{FF2B5EF4-FFF2-40B4-BE49-F238E27FC236}">
                <a16:creationId xmlns:a16="http://schemas.microsoft.com/office/drawing/2014/main" id="{807A9A2B-34FB-407E-9847-8B8D88522E2E}"/>
              </a:ext>
            </a:extLst>
          </p:cNvPr>
          <p:cNvSpPr/>
          <p:nvPr/>
        </p:nvSpPr>
        <p:spPr>
          <a:xfrm>
            <a:off x="1953438" y="3731005"/>
            <a:ext cx="2790799" cy="223314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b="1" dirty="0"/>
              <a:t>Kihozatal 2025.01.03</a:t>
            </a:r>
          </a:p>
          <a:p>
            <a:r>
              <a:rPr lang="hu-HU" dirty="0"/>
              <a:t>500 Alma</a:t>
            </a:r>
          </a:p>
          <a:p>
            <a:r>
              <a:rPr lang="hu-HU" dirty="0"/>
              <a:t>	2025.01.02-1</a:t>
            </a:r>
          </a:p>
          <a:p>
            <a:r>
              <a:rPr lang="hu-HU" dirty="0"/>
              <a:t>1 telefon</a:t>
            </a:r>
          </a:p>
          <a:p>
            <a:r>
              <a:rPr lang="hu-HU" dirty="0"/>
              <a:t>	M5FX6A8</a:t>
            </a:r>
          </a:p>
          <a:p>
            <a:r>
              <a:rPr lang="hu-HU" dirty="0"/>
              <a:t>	#10002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7A5C36E-9A10-4BB8-A9C3-FEB4D457A288}"/>
              </a:ext>
            </a:extLst>
          </p:cNvPr>
          <p:cNvSpPr txBox="1"/>
          <p:nvPr/>
        </p:nvSpPr>
        <p:spPr>
          <a:xfrm>
            <a:off x="7698693" y="1872915"/>
            <a:ext cx="4589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Lot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szám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Globális sorozatszám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Gyártói sorozatszám</a:t>
            </a:r>
          </a:p>
        </p:txBody>
      </p:sp>
    </p:spTree>
    <p:extLst>
      <p:ext uri="{BB962C8B-B14F-4D97-AF65-F5344CB8AC3E}">
        <p14:creationId xmlns:p14="http://schemas.microsoft.com/office/powerpoint/2010/main" val="20898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71B29B-84BF-4635-A741-6BABA88E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felépítése</a:t>
            </a:r>
          </a:p>
        </p:txBody>
      </p: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AF2096BC-5C44-4861-9F7D-6B6243B42842}"/>
              </a:ext>
            </a:extLst>
          </p:cNvPr>
          <p:cNvGrpSpPr/>
          <p:nvPr/>
        </p:nvGrpSpPr>
        <p:grpSpPr>
          <a:xfrm>
            <a:off x="6342077" y="2345433"/>
            <a:ext cx="5589906" cy="3311721"/>
            <a:chOff x="6488482" y="2091847"/>
            <a:chExt cx="5589906" cy="3311721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A3E7BEAE-0918-45BE-BA89-4333203986BB}"/>
                </a:ext>
              </a:extLst>
            </p:cNvPr>
            <p:cNvSpPr/>
            <p:nvPr/>
          </p:nvSpPr>
          <p:spPr>
            <a:xfrm>
              <a:off x="6488482" y="2091847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MySQL</a:t>
              </a:r>
              <a:endParaRPr lang="hu-HU" dirty="0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AE6AC22C-7950-4EAC-AB69-D0E6B57C0A73}"/>
                </a:ext>
              </a:extLst>
            </p:cNvPr>
            <p:cNvSpPr/>
            <p:nvPr/>
          </p:nvSpPr>
          <p:spPr>
            <a:xfrm>
              <a:off x="9283435" y="2091847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szerver</a:t>
              </a:r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C1CC48E9-E285-415B-9E1D-C729F7C1157F}"/>
                </a:ext>
              </a:extLst>
            </p:cNvPr>
            <p:cNvSpPr/>
            <p:nvPr/>
          </p:nvSpPr>
          <p:spPr>
            <a:xfrm>
              <a:off x="7568482" y="432356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mobil</a:t>
              </a:r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C34CF29B-17ED-4C8A-8159-C58B36E185A8}"/>
                </a:ext>
              </a:extLst>
            </p:cNvPr>
            <p:cNvSpPr/>
            <p:nvPr/>
          </p:nvSpPr>
          <p:spPr>
            <a:xfrm>
              <a:off x="9283435" y="432356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asztali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A6F4CC32-7EB7-4CE1-8205-4EF0D041BE40}"/>
                </a:ext>
              </a:extLst>
            </p:cNvPr>
            <p:cNvSpPr/>
            <p:nvPr/>
          </p:nvSpPr>
          <p:spPr>
            <a:xfrm>
              <a:off x="10998388" y="432356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web</a:t>
              </a: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A2AD3F9B-0DAE-45F7-806D-23CE7346125C}"/>
                </a:ext>
              </a:extLst>
            </p:cNvPr>
            <p:cNvSpPr/>
            <p:nvPr/>
          </p:nvSpPr>
          <p:spPr>
            <a:xfrm>
              <a:off x="7568481" y="4323568"/>
              <a:ext cx="1080000" cy="3110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könyvtár</a:t>
              </a:r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B64FDA11-37A8-4604-BE67-DE20D41E3CD7}"/>
                </a:ext>
              </a:extLst>
            </p:cNvPr>
            <p:cNvSpPr/>
            <p:nvPr/>
          </p:nvSpPr>
          <p:spPr>
            <a:xfrm>
              <a:off x="9283434" y="4323568"/>
              <a:ext cx="1080000" cy="3110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könyvtár</a:t>
              </a:r>
            </a:p>
          </p:txBody>
        </p:sp>
        <p:cxnSp>
          <p:nvCxnSpPr>
            <p:cNvPr id="23" name="Egyenes összekötő nyíllal 22">
              <a:extLst>
                <a:ext uri="{FF2B5EF4-FFF2-40B4-BE49-F238E27FC236}">
                  <a16:creationId xmlns:a16="http://schemas.microsoft.com/office/drawing/2014/main" id="{779A3842-CEAD-4DCD-8139-C1C1F3FF1F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7568482" y="2631847"/>
              <a:ext cx="171495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E52A9B83-7F29-43F0-A12C-50A44BDB4745}"/>
                </a:ext>
              </a:extLst>
            </p:cNvPr>
            <p:cNvCxnSpPr>
              <a:cxnSpLocks/>
              <a:stCxn id="18" idx="0"/>
              <a:endCxn id="6" idx="2"/>
            </p:cNvCxnSpPr>
            <p:nvPr/>
          </p:nvCxnSpPr>
          <p:spPr>
            <a:xfrm flipV="1">
              <a:off x="8108481" y="3171847"/>
              <a:ext cx="1714954" cy="1151721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nyíllal 26">
              <a:extLst>
                <a:ext uri="{FF2B5EF4-FFF2-40B4-BE49-F238E27FC236}">
                  <a16:creationId xmlns:a16="http://schemas.microsoft.com/office/drawing/2014/main" id="{DF9BE130-EEF8-46D5-BC7D-E67425578999}"/>
                </a:ext>
              </a:extLst>
            </p:cNvPr>
            <p:cNvCxnSpPr>
              <a:cxnSpLocks/>
              <a:stCxn id="19" idx="0"/>
              <a:endCxn id="6" idx="2"/>
            </p:cNvCxnSpPr>
            <p:nvPr/>
          </p:nvCxnSpPr>
          <p:spPr>
            <a:xfrm flipV="1">
              <a:off x="9823434" y="3171847"/>
              <a:ext cx="1" cy="1151721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gyenes összekötő nyíllal 29">
              <a:extLst>
                <a:ext uri="{FF2B5EF4-FFF2-40B4-BE49-F238E27FC236}">
                  <a16:creationId xmlns:a16="http://schemas.microsoft.com/office/drawing/2014/main" id="{22472213-EAD8-4874-8B57-2609B7705869}"/>
                </a:ext>
              </a:extLst>
            </p:cNvPr>
            <p:cNvCxnSpPr>
              <a:cxnSpLocks/>
              <a:stCxn id="9" idx="0"/>
              <a:endCxn id="6" idx="2"/>
            </p:cNvCxnSpPr>
            <p:nvPr/>
          </p:nvCxnSpPr>
          <p:spPr>
            <a:xfrm flipH="1" flipV="1">
              <a:off x="9823435" y="3171847"/>
              <a:ext cx="1714953" cy="1151721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906272B0-2D0E-4B74-843C-2E0DDF19A6B7}"/>
              </a:ext>
            </a:extLst>
          </p:cNvPr>
          <p:cNvSpPr txBox="1"/>
          <p:nvPr/>
        </p:nvSpPr>
        <p:spPr>
          <a:xfrm>
            <a:off x="1097280" y="1902514"/>
            <a:ext cx="5149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adatokat egy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relációs adatbázisban tároljuk.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szerver kezeli az adatbázist és kommunikál a kliensekkel.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 könyvtár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Három fajta felhasználó felület van: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</a:t>
            </a:r>
          </a:p>
        </p:txBody>
      </p:sp>
    </p:spTree>
    <p:extLst>
      <p:ext uri="{BB962C8B-B14F-4D97-AF65-F5344CB8AC3E}">
        <p14:creationId xmlns:p14="http://schemas.microsoft.com/office/powerpoint/2010/main" val="286842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23FB28-385F-43D1-80BF-574D127B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Művelet életciklus</a:t>
            </a:r>
          </a:p>
        </p:txBody>
      </p:sp>
      <p:sp>
        <p:nvSpPr>
          <p:cNvPr id="7" name="Tekercs: függőleges 6">
            <a:extLst>
              <a:ext uri="{FF2B5EF4-FFF2-40B4-BE49-F238E27FC236}">
                <a16:creationId xmlns:a16="http://schemas.microsoft.com/office/drawing/2014/main" id="{97B12A37-68E7-41DD-90EA-08F4030D019C}"/>
              </a:ext>
            </a:extLst>
          </p:cNvPr>
          <p:cNvSpPr/>
          <p:nvPr/>
        </p:nvSpPr>
        <p:spPr>
          <a:xfrm>
            <a:off x="9127512" y="2103000"/>
            <a:ext cx="1967208" cy="15800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8000" dirty="0">
                <a:sym typeface="Wingdings" panose="05000000000000000000" pitchFamily="2" charset="2"/>
              </a:rPr>
              <a:t></a:t>
            </a:r>
            <a:endParaRPr lang="hu-HU" sz="8000" dirty="0"/>
          </a:p>
        </p:txBody>
      </p:sp>
      <p:sp>
        <p:nvSpPr>
          <p:cNvPr id="8" name="Tekercs: függőleges 7">
            <a:extLst>
              <a:ext uri="{FF2B5EF4-FFF2-40B4-BE49-F238E27FC236}">
                <a16:creationId xmlns:a16="http://schemas.microsoft.com/office/drawing/2014/main" id="{4E18E59D-8C28-41FD-B9B7-AE14B7E842E7}"/>
              </a:ext>
            </a:extLst>
          </p:cNvPr>
          <p:cNvSpPr/>
          <p:nvPr/>
        </p:nvSpPr>
        <p:spPr>
          <a:xfrm>
            <a:off x="865656" y="2103001"/>
            <a:ext cx="1967208" cy="15800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8000" dirty="0">
                <a:sym typeface="Wingdings" panose="05000000000000000000" pitchFamily="2" charset="2"/>
              </a:rPr>
              <a:t>?</a:t>
            </a:r>
            <a:endParaRPr lang="hu-HU" sz="8000" dirty="0"/>
          </a:p>
        </p:txBody>
      </p:sp>
      <p:sp>
        <p:nvSpPr>
          <p:cNvPr id="9" name="Tekercs: függőleges 8">
            <a:extLst>
              <a:ext uri="{FF2B5EF4-FFF2-40B4-BE49-F238E27FC236}">
                <a16:creationId xmlns:a16="http://schemas.microsoft.com/office/drawing/2014/main" id="{408E55FC-8234-4A72-9360-AC4A00B38957}"/>
              </a:ext>
            </a:extLst>
          </p:cNvPr>
          <p:cNvSpPr/>
          <p:nvPr/>
        </p:nvSpPr>
        <p:spPr>
          <a:xfrm>
            <a:off x="5798249" y="2103001"/>
            <a:ext cx="1967208" cy="15800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8000" dirty="0">
                <a:sym typeface="Wingdings" panose="05000000000000000000" pitchFamily="2" charset="2"/>
              </a:rPr>
              <a:t></a:t>
            </a:r>
            <a:endParaRPr lang="hu-HU" sz="8000" dirty="0"/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87B1301E-CB6B-4112-8F10-02C62EEACE9A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>
            <a:off x="2635359" y="2893020"/>
            <a:ext cx="755515" cy="224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3B165025-1022-40B7-A430-CD36D66A740A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7567952" y="2893019"/>
            <a:ext cx="1757065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los tábla 19">
            <a:extLst>
              <a:ext uri="{FF2B5EF4-FFF2-40B4-BE49-F238E27FC236}">
                <a16:creationId xmlns:a16="http://schemas.microsoft.com/office/drawing/2014/main" id="{96AB9769-AEE8-4973-AB37-23798E8820E6}"/>
              </a:ext>
            </a:extLst>
          </p:cNvPr>
          <p:cNvSpPr/>
          <p:nvPr/>
        </p:nvSpPr>
        <p:spPr>
          <a:xfrm>
            <a:off x="3731342" y="4677320"/>
            <a:ext cx="900000" cy="900000"/>
          </a:xfrm>
          <a:prstGeom prst="noSmoking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1" name="Felhő 20">
            <a:extLst>
              <a:ext uri="{FF2B5EF4-FFF2-40B4-BE49-F238E27FC236}">
                <a16:creationId xmlns:a16="http://schemas.microsoft.com/office/drawing/2014/main" id="{67C3430B-C458-4798-8005-CC54D55817C8}"/>
              </a:ext>
            </a:extLst>
          </p:cNvPr>
          <p:cNvSpPr/>
          <p:nvPr/>
        </p:nvSpPr>
        <p:spPr>
          <a:xfrm>
            <a:off x="3385940" y="2369178"/>
            <a:ext cx="1590805" cy="10521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Művelet tervező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215DE2C5-1988-4B24-818A-9C7A762AC621}"/>
              </a:ext>
            </a:extLst>
          </p:cNvPr>
          <p:cNvCxnSpPr>
            <a:cxnSpLocks/>
            <a:stCxn id="21" idx="0"/>
            <a:endCxn id="9" idx="1"/>
          </p:cNvCxnSpPr>
          <p:nvPr/>
        </p:nvCxnSpPr>
        <p:spPr>
          <a:xfrm flipV="1">
            <a:off x="4975419" y="2893020"/>
            <a:ext cx="1020335" cy="224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Villám 24">
            <a:extLst>
              <a:ext uri="{FF2B5EF4-FFF2-40B4-BE49-F238E27FC236}">
                <a16:creationId xmlns:a16="http://schemas.microsoft.com/office/drawing/2014/main" id="{24A20943-2F5D-4396-9446-F0F78FCA0CD0}"/>
              </a:ext>
            </a:extLst>
          </p:cNvPr>
          <p:cNvSpPr/>
          <p:nvPr/>
        </p:nvSpPr>
        <p:spPr>
          <a:xfrm>
            <a:off x="3843078" y="3746028"/>
            <a:ext cx="279400" cy="508601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ilos tábla 25">
            <a:extLst>
              <a:ext uri="{FF2B5EF4-FFF2-40B4-BE49-F238E27FC236}">
                <a16:creationId xmlns:a16="http://schemas.microsoft.com/office/drawing/2014/main" id="{F4BF5701-27CF-489E-A392-922CA7B06168}"/>
              </a:ext>
            </a:extLst>
          </p:cNvPr>
          <p:cNvSpPr/>
          <p:nvPr/>
        </p:nvSpPr>
        <p:spPr>
          <a:xfrm>
            <a:off x="6331853" y="4677320"/>
            <a:ext cx="900000" cy="900000"/>
          </a:xfrm>
          <a:prstGeom prst="noSmoking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00053515-9D9F-4088-A586-72A797FA2490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flipH="1">
            <a:off x="4181342" y="3420239"/>
            <a:ext cx="1" cy="125708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62B53AF8-A1FC-4620-9899-A4425CCD8AA7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6781853" y="3683038"/>
            <a:ext cx="0" cy="99428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FCA0E462-05EF-4AF9-AFCB-A9AE8EE53FB5}"/>
              </a:ext>
            </a:extLst>
          </p:cNvPr>
          <p:cNvSpPr txBox="1"/>
          <p:nvPr/>
        </p:nvSpPr>
        <p:spPr>
          <a:xfrm>
            <a:off x="861364" y="3746028"/>
            <a:ext cx="196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Új művelet kérés</a:t>
            </a:r>
          </a:p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(Nincs teljesen kitöltve)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92540EC7-BBFE-4A26-914A-CD87074A794F}"/>
              </a:ext>
            </a:extLst>
          </p:cNvPr>
          <p:cNvSpPr txBox="1"/>
          <p:nvPr/>
        </p:nvSpPr>
        <p:spPr>
          <a:xfrm>
            <a:off x="3550094" y="5599901"/>
            <a:ext cx="1262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Elutasítva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75CBC9E1-30D2-4144-AA95-5E0753C5AF8B}"/>
              </a:ext>
            </a:extLst>
          </p:cNvPr>
          <p:cNvSpPr txBox="1"/>
          <p:nvPr/>
        </p:nvSpPr>
        <p:spPr>
          <a:xfrm>
            <a:off x="5444515" y="5599901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Törölve és foglalás visszavonva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18988D1E-BB0A-4194-AF25-FE89AF3C39C2}"/>
              </a:ext>
            </a:extLst>
          </p:cNvPr>
          <p:cNvSpPr txBox="1"/>
          <p:nvPr/>
        </p:nvSpPr>
        <p:spPr>
          <a:xfrm>
            <a:off x="8809064" y="3800273"/>
            <a:ext cx="268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Tárolt cikkek frissítve és művelet archiválva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5AF85530-700C-489F-AA16-6E645D3809BB}"/>
              </a:ext>
            </a:extLst>
          </p:cNvPr>
          <p:cNvSpPr txBox="1"/>
          <p:nvPr/>
        </p:nvSpPr>
        <p:spPr>
          <a:xfrm>
            <a:off x="7765457" y="2458605"/>
            <a:ext cx="10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hu-HU" sz="3200" b="1" dirty="0">
              <a:solidFill>
                <a:srgbClr val="00B050"/>
              </a:solidFill>
            </a:endParaRP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C36D6928-9148-47FB-91AA-DDC3E9A47F44}"/>
              </a:ext>
            </a:extLst>
          </p:cNvPr>
          <p:cNvSpPr txBox="1"/>
          <p:nvPr/>
        </p:nvSpPr>
        <p:spPr>
          <a:xfrm>
            <a:off x="6736678" y="3925423"/>
            <a:ext cx="49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3200" b="1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hu-HU" sz="3200" b="1" dirty="0">
              <a:solidFill>
                <a:srgbClr val="C00000"/>
              </a:solidFill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42E9D223-D25E-4099-87CC-018F7D78D18B}"/>
              </a:ext>
            </a:extLst>
          </p:cNvPr>
          <p:cNvSpPr txBox="1"/>
          <p:nvPr/>
        </p:nvSpPr>
        <p:spPr>
          <a:xfrm>
            <a:off x="5264844" y="1737360"/>
            <a:ext cx="3102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Cikkek/helyek lefoglalva</a:t>
            </a:r>
          </a:p>
        </p:txBody>
      </p:sp>
    </p:spTree>
    <p:extLst>
      <p:ext uri="{BB962C8B-B14F-4D97-AF65-F5344CB8AC3E}">
        <p14:creationId xmlns:p14="http://schemas.microsoft.com/office/powerpoint/2010/main" val="393334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255563-0E70-4919-89E3-09A51D88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dirty="0"/>
              <a:t>Felhasználók</a:t>
            </a: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BB5078ED-47C5-46ED-9306-EA0E52EAE817}"/>
              </a:ext>
            </a:extLst>
          </p:cNvPr>
          <p:cNvGrpSpPr>
            <a:grpSpLocks noChangeAspect="1"/>
          </p:cNvGrpSpPr>
          <p:nvPr/>
        </p:nvGrpSpPr>
        <p:grpSpPr>
          <a:xfrm>
            <a:off x="9180353" y="1978977"/>
            <a:ext cx="679756" cy="955117"/>
            <a:chOff x="2875976" y="2593136"/>
            <a:chExt cx="886844" cy="1246093"/>
          </a:xfrm>
        </p:grpSpPr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8AB170E7-5CE7-4542-94DF-78A2DAAD5416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Folyamatábra: Késleltetés 9">
              <a:extLst>
                <a:ext uri="{FF2B5EF4-FFF2-40B4-BE49-F238E27FC236}">
                  <a16:creationId xmlns:a16="http://schemas.microsoft.com/office/drawing/2014/main" id="{233B8A26-6FE5-45A2-A524-C81144F5527D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66CAA658-5EEB-405C-A460-D505A4DB7A9F}"/>
              </a:ext>
            </a:extLst>
          </p:cNvPr>
          <p:cNvGrpSpPr>
            <a:grpSpLocks noChangeAspect="1"/>
          </p:cNvGrpSpPr>
          <p:nvPr/>
        </p:nvGrpSpPr>
        <p:grpSpPr>
          <a:xfrm>
            <a:off x="9860111" y="3468742"/>
            <a:ext cx="679756" cy="955117"/>
            <a:chOff x="2875976" y="2593136"/>
            <a:chExt cx="886844" cy="1246093"/>
          </a:xfrm>
        </p:grpSpPr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FFDAF048-1FDD-40F4-A0C4-36FC63E27822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Folyamatábra: Késleltetés 25">
              <a:extLst>
                <a:ext uri="{FF2B5EF4-FFF2-40B4-BE49-F238E27FC236}">
                  <a16:creationId xmlns:a16="http://schemas.microsoft.com/office/drawing/2014/main" id="{B5370233-02D2-48FF-BFBE-9902948538F3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9E968C22-4348-4E8B-B81A-5EBD52281FCA}"/>
              </a:ext>
            </a:extLst>
          </p:cNvPr>
          <p:cNvGrpSpPr>
            <a:grpSpLocks noChangeAspect="1"/>
          </p:cNvGrpSpPr>
          <p:nvPr/>
        </p:nvGrpSpPr>
        <p:grpSpPr>
          <a:xfrm>
            <a:off x="10475924" y="4965235"/>
            <a:ext cx="679756" cy="955117"/>
            <a:chOff x="2875976" y="2593136"/>
            <a:chExt cx="886844" cy="1246093"/>
          </a:xfrm>
        </p:grpSpPr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323608F5-DA0B-421B-A034-F970BC8827C4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Folyamatábra: Késleltetés 28">
              <a:extLst>
                <a:ext uri="{FF2B5EF4-FFF2-40B4-BE49-F238E27FC236}">
                  <a16:creationId xmlns:a16="http://schemas.microsoft.com/office/drawing/2014/main" id="{8AA9D427-F5AE-4338-9F16-F2A69EB1CC65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73804A03-80A2-415D-A5F5-EA4FE6C25A65}"/>
              </a:ext>
            </a:extLst>
          </p:cNvPr>
          <p:cNvGrpSpPr>
            <a:grpSpLocks noChangeAspect="1"/>
          </p:cNvGrpSpPr>
          <p:nvPr/>
        </p:nvGrpSpPr>
        <p:grpSpPr>
          <a:xfrm>
            <a:off x="9180354" y="4975732"/>
            <a:ext cx="679756" cy="955117"/>
            <a:chOff x="2875976" y="2593136"/>
            <a:chExt cx="886844" cy="1246093"/>
          </a:xfrm>
        </p:grpSpPr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E71CE461-98DD-4E3A-BC1E-1B62140D5262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Folyamatábra: Késleltetés 31">
              <a:extLst>
                <a:ext uri="{FF2B5EF4-FFF2-40B4-BE49-F238E27FC236}">
                  <a16:creationId xmlns:a16="http://schemas.microsoft.com/office/drawing/2014/main" id="{96E19169-FE16-40AD-876D-56940ADE752C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2EA3BFBF-E050-4F7E-A766-EA4E88054CF2}"/>
              </a:ext>
            </a:extLst>
          </p:cNvPr>
          <p:cNvGrpSpPr>
            <a:grpSpLocks noChangeAspect="1"/>
          </p:cNvGrpSpPr>
          <p:nvPr/>
        </p:nvGrpSpPr>
        <p:grpSpPr>
          <a:xfrm>
            <a:off x="8250087" y="3468742"/>
            <a:ext cx="679756" cy="955117"/>
            <a:chOff x="2875976" y="2593136"/>
            <a:chExt cx="886844" cy="1246093"/>
          </a:xfrm>
        </p:grpSpPr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A152E3E9-D426-4D60-AC10-BDA475F2D06C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Folyamatábra: Késleltetés 34">
              <a:extLst>
                <a:ext uri="{FF2B5EF4-FFF2-40B4-BE49-F238E27FC236}">
                  <a16:creationId xmlns:a16="http://schemas.microsoft.com/office/drawing/2014/main" id="{E4DB5E75-6123-4367-BB79-DE54522E1770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817B6E00-E693-46CC-88B8-2E3B74CBF08E}"/>
              </a:ext>
            </a:extLst>
          </p:cNvPr>
          <p:cNvCxnSpPr>
            <a:stCxn id="10" idx="1"/>
            <a:endCxn id="25" idx="0"/>
          </p:cNvCxnSpPr>
          <p:nvPr/>
        </p:nvCxnSpPr>
        <p:spPr>
          <a:xfrm>
            <a:off x="9520231" y="2934095"/>
            <a:ext cx="679757" cy="53464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61D36042-9235-458B-AE6D-C71E284B20BC}"/>
              </a:ext>
            </a:extLst>
          </p:cNvPr>
          <p:cNvCxnSpPr>
            <a:stCxn id="10" idx="1"/>
            <a:endCxn id="34" idx="0"/>
          </p:cNvCxnSpPr>
          <p:nvPr/>
        </p:nvCxnSpPr>
        <p:spPr>
          <a:xfrm flipH="1">
            <a:off x="8589964" y="2934095"/>
            <a:ext cx="930267" cy="53464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3EEA25FB-5BC9-49EE-A810-29C873F30854}"/>
              </a:ext>
            </a:extLst>
          </p:cNvPr>
          <p:cNvCxnSpPr>
            <a:stCxn id="26" idx="1"/>
            <a:endCxn id="28" idx="0"/>
          </p:cNvCxnSpPr>
          <p:nvPr/>
        </p:nvCxnSpPr>
        <p:spPr>
          <a:xfrm>
            <a:off x="10199989" y="4423860"/>
            <a:ext cx="615812" cy="54137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C259C8F3-7C00-4DA3-89BA-126BF36FD27F}"/>
              </a:ext>
            </a:extLst>
          </p:cNvPr>
          <p:cNvCxnSpPr>
            <a:stCxn id="26" idx="1"/>
            <a:endCxn id="31" idx="0"/>
          </p:cNvCxnSpPr>
          <p:nvPr/>
        </p:nvCxnSpPr>
        <p:spPr>
          <a:xfrm flipH="1">
            <a:off x="9520231" y="4423860"/>
            <a:ext cx="679758" cy="5518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3C34B1EC-6EA4-418F-9E60-298171D558BF}"/>
              </a:ext>
            </a:extLst>
          </p:cNvPr>
          <p:cNvSpPr txBox="1"/>
          <p:nvPr/>
        </p:nvSpPr>
        <p:spPr>
          <a:xfrm>
            <a:off x="1097280" y="1737360"/>
            <a:ext cx="52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Főnökök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Főnök nélküli automatikusan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Főnökök az alattuk levő felhasználók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jelszavait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beállíthatják</a:t>
            </a:r>
          </a:p>
        </p:txBody>
      </p:sp>
    </p:spTree>
    <p:extLst>
      <p:ext uri="{BB962C8B-B14F-4D97-AF65-F5344CB8AC3E}">
        <p14:creationId xmlns:p14="http://schemas.microsoft.com/office/powerpoint/2010/main" val="208543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255563-0E70-4919-89E3-09A51D88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jogosultságok és engedélyek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8E700FA7-93E7-490B-80BD-8F89D9A2A800}"/>
              </a:ext>
            </a:extLst>
          </p:cNvPr>
          <p:cNvSpPr txBox="1">
            <a:spLocks/>
          </p:cNvSpPr>
          <p:nvPr/>
        </p:nvSpPr>
        <p:spPr>
          <a:xfrm>
            <a:off x="6278045" y="1845734"/>
            <a:ext cx="3041319" cy="4479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C5CFFAA9-4041-4734-BE8A-FE579211BB2D}"/>
              </a:ext>
            </a:extLst>
          </p:cNvPr>
          <p:cNvSpPr txBox="1">
            <a:spLocks/>
          </p:cNvSpPr>
          <p:nvPr/>
        </p:nvSpPr>
        <p:spPr>
          <a:xfrm>
            <a:off x="9319364" y="2259094"/>
            <a:ext cx="2154477" cy="3903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BC24DB-03CA-42DD-9C66-EC0F0D8CDF90}"/>
              </a:ext>
            </a:extLst>
          </p:cNvPr>
          <p:cNvSpPr txBox="1"/>
          <p:nvPr/>
        </p:nvSpPr>
        <p:spPr>
          <a:xfrm>
            <a:off x="1097280" y="1845734"/>
            <a:ext cx="4589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Lokális jogosultság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Hozzáadó művelet létrehozása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Eltávolító művelet létrehozása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Művelet elutasítás/elfogadás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Konfigurálás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0FD2399-79CE-4D41-8996-DDC660C1B059}"/>
              </a:ext>
            </a:extLst>
          </p:cNvPr>
          <p:cNvSpPr txBox="1"/>
          <p:nvPr/>
        </p:nvSpPr>
        <p:spPr>
          <a:xfrm>
            <a:off x="5686815" y="1845734"/>
            <a:ext cx="45895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Rendszerszintű jogosultság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Telephelyek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Létrehozása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Módosítása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Törlése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Tárgyak és egységek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Létrehozása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Módosítása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Törlése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AB05FDA-1D5D-43D0-B50B-C072A1272C03}"/>
              </a:ext>
            </a:extLst>
          </p:cNvPr>
          <p:cNvSpPr txBox="1"/>
          <p:nvPr/>
        </p:nvSpPr>
        <p:spPr>
          <a:xfrm>
            <a:off x="8799952" y="2236269"/>
            <a:ext cx="45895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Felhasználók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Létrehozása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Módosítása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Törlése</a:t>
            </a:r>
          </a:p>
        </p:txBody>
      </p:sp>
    </p:spTree>
    <p:extLst>
      <p:ext uri="{BB962C8B-B14F-4D97-AF65-F5344CB8AC3E}">
        <p14:creationId xmlns:p14="http://schemas.microsoft.com/office/powerpoint/2010/main" val="3085995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E172E3-A8EF-4D4D-9B23-1A690C26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58104DA-E42B-41A8-B0C9-8C3301AB7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31" y="2528628"/>
            <a:ext cx="4608025" cy="259201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05A99B2-12BA-4343-8998-D3F56EBD8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84" y="1865743"/>
            <a:ext cx="1768533" cy="393007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AB4498D-AE45-497A-82D4-602DE849A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0" y="2430604"/>
            <a:ext cx="49784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3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000CAF-8336-44AE-90C7-DD243FDC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felület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0001675-F8F1-4C96-AD6B-02CBEA78E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2608464"/>
            <a:ext cx="4858327" cy="273280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1CEF778-124F-4D1E-BF6C-0249B2718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70" y="1940560"/>
            <a:ext cx="1830878" cy="406861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1EDEF9E-17EF-4401-BAD0-4323ED485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3" y="2608464"/>
            <a:ext cx="4858327" cy="27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1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BE0133-3F5C-411B-8655-EC263772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109F070-1F71-4BE9-BD97-4CA4F301F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1" y="2433868"/>
            <a:ext cx="4763817" cy="268677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96DB6E1-FBA4-4EB0-838B-1D456C1B4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66" y="1851617"/>
            <a:ext cx="1918162" cy="426258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8453E45-75D0-420F-B7B4-6525B2DE9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27" y="2411052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0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A385F-8D2B-4D40-8D56-804BBEB5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2D1F49D-B532-4093-A332-D3BF38F99F0F}"/>
              </a:ext>
            </a:extLst>
          </p:cNvPr>
          <p:cNvSpPr txBox="1"/>
          <p:nvPr/>
        </p:nvSpPr>
        <p:spPr>
          <a:xfrm>
            <a:off x="1036320" y="1737360"/>
            <a:ext cx="5250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Időintervallum</a:t>
            </a:r>
          </a:p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Szűrés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Tárgytípus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Telephely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Raktár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Művelet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58F05-96D3-456B-8103-0EA794751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" b="837"/>
          <a:stretch/>
        </p:blipFill>
        <p:spPr>
          <a:xfrm>
            <a:off x="3749964" y="1893456"/>
            <a:ext cx="7832436" cy="38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22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5DB4B3-3963-4E4C-933A-665D4184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kezelése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0E6CF7D-CEB7-4C41-BA0A-49DC80F29D2A}"/>
              </a:ext>
            </a:extLst>
          </p:cNvPr>
          <p:cNvSpPr txBox="1"/>
          <p:nvPr/>
        </p:nvSpPr>
        <p:spPr>
          <a:xfrm>
            <a:off x="1097280" y="1797784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Azonosító módosítása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Nem lehet olyan dolgot törölni ami használatban van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Archivált adatok megtekinthetők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Visszajelzés hiba esetén</a:t>
            </a:r>
          </a:p>
        </p:txBody>
      </p:sp>
    </p:spTree>
    <p:extLst>
      <p:ext uri="{BB962C8B-B14F-4D97-AF65-F5344CB8AC3E}">
        <p14:creationId xmlns:p14="http://schemas.microsoft.com/office/powerpoint/2010/main" val="731907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7EFE3A-8E54-4BEF-8724-741578CD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0E35183-4B6E-4EFA-9C1B-A9F0A96934F7}"/>
              </a:ext>
            </a:extLst>
          </p:cNvPr>
          <p:cNvSpPr txBox="1"/>
          <p:nvPr/>
        </p:nvSpPr>
        <p:spPr>
          <a:xfrm>
            <a:off x="1097280" y="1825042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QR kód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Mértékegység átváltás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fajta statisztika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Integrációk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Központi hitelesítés</a:t>
            </a:r>
          </a:p>
        </p:txBody>
      </p:sp>
    </p:spTree>
    <p:extLst>
      <p:ext uri="{BB962C8B-B14F-4D97-AF65-F5344CB8AC3E}">
        <p14:creationId xmlns:p14="http://schemas.microsoft.com/office/powerpoint/2010/main" val="180855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F7DB7A-F852-46DB-AA32-9159EB4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230213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C0184B-41D7-4F2D-BBEB-17D1D835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E74C4F8-572A-44EA-9134-AE9EFBE66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15" b="1354"/>
          <a:stretch/>
        </p:blipFill>
        <p:spPr>
          <a:xfrm>
            <a:off x="0" y="1878904"/>
            <a:ext cx="12192000" cy="4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5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C0184B-41D7-4F2D-BBEB-17D1D835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4AD4FE5-730B-475A-B1B5-50E546B8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" y="2683962"/>
            <a:ext cx="10629900" cy="36195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3C44AC5-E949-4754-90EB-57F6B5734518}"/>
              </a:ext>
            </a:extLst>
          </p:cNvPr>
          <p:cNvSpPr txBox="1"/>
          <p:nvPr/>
        </p:nvSpPr>
        <p:spPr>
          <a:xfrm>
            <a:off x="811530" y="1841329"/>
            <a:ext cx="10568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12 tábla mellet még van 12 nézet az adatok elérésének megkönnyítéséhez.</a:t>
            </a:r>
          </a:p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Vannak bonyolultak, vannak egyszerűek.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E3411-A464-4371-A3D6-DA89A8E5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704A7DDC-1265-456F-8647-9928680D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" y="3121222"/>
            <a:ext cx="10725150" cy="180975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57267A5-B8EA-4C7D-9C05-6B78A171ED59}"/>
              </a:ext>
            </a:extLst>
          </p:cNvPr>
          <p:cNvSpPr txBox="1"/>
          <p:nvPr/>
        </p:nvSpPr>
        <p:spPr>
          <a:xfrm>
            <a:off x="1097280" y="1797783"/>
            <a:ext cx="9958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injection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megakadályozása előkészített kérésekkel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Típusok betartatása hibák elkerülése érdekében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Erős összehasonlítás használata a nem várt viselkedés elkerüléséhez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tranzakciók használata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E3411-A464-4371-A3D6-DA89A8E5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3C053401-7270-4BD8-A391-60847EDDEE30}"/>
              </a:ext>
            </a:extLst>
          </p:cNvPr>
          <p:cNvSpPr/>
          <p:nvPr/>
        </p:nvSpPr>
        <p:spPr>
          <a:xfrm>
            <a:off x="4672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APIRouter</a:t>
            </a:r>
            <a:endParaRPr lang="hu-HU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781046BC-E1B3-496F-A535-FB66B2DC8098}"/>
              </a:ext>
            </a:extLst>
          </p:cNvPr>
          <p:cNvSpPr/>
          <p:nvPr/>
        </p:nvSpPr>
        <p:spPr>
          <a:xfrm>
            <a:off x="29200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XAPI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C94DC90A-1618-4766-B3D9-A0AE36849F47}"/>
              </a:ext>
            </a:extLst>
          </p:cNvPr>
          <p:cNvSpPr/>
          <p:nvPr/>
        </p:nvSpPr>
        <p:spPr>
          <a:xfrm>
            <a:off x="53728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XDB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1389F2B7-BBF3-40DD-8F3B-1FAF7A652C60}"/>
              </a:ext>
            </a:extLst>
          </p:cNvPr>
          <p:cNvSpPr/>
          <p:nvPr/>
        </p:nvSpPr>
        <p:spPr>
          <a:xfrm>
            <a:off x="2920030" y="5450845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APIUtils</a:t>
            </a:r>
            <a:endParaRPr lang="hu-HU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39FABC2B-047E-46C8-BAD1-0ED8670CD161}"/>
              </a:ext>
            </a:extLst>
          </p:cNvPr>
          <p:cNvSpPr/>
          <p:nvPr/>
        </p:nvSpPr>
        <p:spPr>
          <a:xfrm>
            <a:off x="2920030" y="3093243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Authorization</a:t>
            </a:r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BCB6DBD3-58D8-41A1-83FF-7CA131F0C03B}"/>
              </a:ext>
            </a:extLst>
          </p:cNvPr>
          <p:cNvSpPr/>
          <p:nvPr/>
        </p:nvSpPr>
        <p:spPr>
          <a:xfrm>
            <a:off x="5372830" y="3093243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AuthorizationDB</a:t>
            </a:r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2CA333EE-F4E7-4228-8C87-BADE16A9B22A}"/>
              </a:ext>
            </a:extLst>
          </p:cNvPr>
          <p:cNvSpPr/>
          <p:nvPr/>
        </p:nvSpPr>
        <p:spPr>
          <a:xfrm>
            <a:off x="78256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BaseTrait</a:t>
            </a:r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8AFEC70A-C9F9-4E35-BEBA-5D88B5EB0F1D}"/>
              </a:ext>
            </a:extLst>
          </p:cNvPr>
          <p:cNvSpPr/>
          <p:nvPr/>
        </p:nvSpPr>
        <p:spPr>
          <a:xfrm>
            <a:off x="102784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DB</a:t>
            </a:r>
          </a:p>
        </p:txBody>
      </p:sp>
      <p:sp>
        <p:nvSpPr>
          <p:cNvPr id="4" name="Felhő 3">
            <a:extLst>
              <a:ext uri="{FF2B5EF4-FFF2-40B4-BE49-F238E27FC236}">
                <a16:creationId xmlns:a16="http://schemas.microsoft.com/office/drawing/2014/main" id="{6D83FD2C-AF9E-43DE-B9C5-8AC1926DB88B}"/>
              </a:ext>
            </a:extLst>
          </p:cNvPr>
          <p:cNvSpPr/>
          <p:nvPr/>
        </p:nvSpPr>
        <p:spPr>
          <a:xfrm>
            <a:off x="463462" y="2527318"/>
            <a:ext cx="1800000" cy="94884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olyamatábra: Mágneslemez 4">
            <a:extLst>
              <a:ext uri="{FF2B5EF4-FFF2-40B4-BE49-F238E27FC236}">
                <a16:creationId xmlns:a16="http://schemas.microsoft.com/office/drawing/2014/main" id="{7031C052-83AD-45C9-A103-8A275FF21D89}"/>
              </a:ext>
            </a:extLst>
          </p:cNvPr>
          <p:cNvSpPr/>
          <p:nvPr/>
        </p:nvSpPr>
        <p:spPr>
          <a:xfrm>
            <a:off x="10171134" y="2225957"/>
            <a:ext cx="1907296" cy="948847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Mysql</a:t>
            </a:r>
            <a:r>
              <a:rPr lang="hu-HU" dirty="0"/>
              <a:t> szerver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0E0257E3-A264-4DDB-A198-0398A327FBF0}"/>
              </a:ext>
            </a:extLst>
          </p:cNvPr>
          <p:cNvSpPr/>
          <p:nvPr/>
        </p:nvSpPr>
        <p:spPr>
          <a:xfrm>
            <a:off x="2920030" y="186595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Authentication</a:t>
            </a:r>
            <a:endParaRPr lang="hu-HU" dirty="0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E1C2BC87-4BF5-4E48-8C0E-D49661A44477}"/>
              </a:ext>
            </a:extLst>
          </p:cNvPr>
          <p:cNvSpPr/>
          <p:nvPr/>
        </p:nvSpPr>
        <p:spPr>
          <a:xfrm>
            <a:off x="5372830" y="186595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/>
              <a:t>AuthenticationDB</a:t>
            </a:r>
            <a:endParaRPr lang="hu-HU" sz="1600" dirty="0"/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6A107A07-5BB9-4ACB-BBEF-AA353E6C25A6}"/>
              </a:ext>
            </a:extLst>
          </p:cNvPr>
          <p:cNvCxnSpPr>
            <a:stCxn id="4" idx="1"/>
            <a:endCxn id="3" idx="0"/>
          </p:cNvCxnSpPr>
          <p:nvPr/>
        </p:nvCxnSpPr>
        <p:spPr>
          <a:xfrm>
            <a:off x="1363462" y="3475155"/>
            <a:ext cx="3768" cy="7968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AC4351BD-C559-4BE1-AC0F-6435E126DD1E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2672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5133C521-BBF4-444B-9C59-F0EE54853FCC}"/>
              </a:ext>
            </a:extLst>
          </p:cNvPr>
          <p:cNvCxnSpPr>
            <a:stCxn id="10" idx="0"/>
            <a:endCxn id="15" idx="2"/>
          </p:cNvCxnSpPr>
          <p:nvPr/>
        </p:nvCxnSpPr>
        <p:spPr>
          <a:xfrm flipV="1">
            <a:off x="3820030" y="3813243"/>
            <a:ext cx="0" cy="45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95443C49-AE15-4219-900E-4A1D02E74225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flipV="1">
            <a:off x="3820030" y="2585957"/>
            <a:ext cx="0" cy="507286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F5E8CD75-503E-4400-A45F-12676E0E9A22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4720030" y="2225957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24DF90F4-7917-4AC4-9D7B-CAAED2B9974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720030" y="3453243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8BA5F1F7-E69B-4A01-9904-19D92109B5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7200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F1DA0A53-1F5E-42C5-8277-5FFD568F76C0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3820030" y="4992044"/>
            <a:ext cx="0" cy="45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8BADBF59-5FE5-433F-BBF2-8DC0C2ED4E3B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71728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30C1D205-5C8F-4BA9-881C-B05CD4EC7EA4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96256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F67EA03B-F253-49CF-ACDC-BB71A28095E8}"/>
              </a:ext>
            </a:extLst>
          </p:cNvPr>
          <p:cNvCxnSpPr>
            <a:stCxn id="20" idx="0"/>
            <a:endCxn id="5" idx="3"/>
          </p:cNvCxnSpPr>
          <p:nvPr/>
        </p:nvCxnSpPr>
        <p:spPr>
          <a:xfrm flipH="1" flipV="1">
            <a:off x="11124782" y="3174804"/>
            <a:ext cx="53648" cy="109724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B834415D-BCFF-40E6-A13D-0DB4EB0C5D1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172830" y="3453243"/>
            <a:ext cx="652800" cy="117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86671307-ABD9-4616-BB9E-4E89C7DF41FD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>
            <a:off x="7172830" y="2225957"/>
            <a:ext cx="652800" cy="2406087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8">
            <a:extLst>
              <a:ext uri="{FF2B5EF4-FFF2-40B4-BE49-F238E27FC236}">
                <a16:creationId xmlns:a16="http://schemas.microsoft.com/office/drawing/2014/main" id="{09F0A043-92F9-4824-81B5-D31CD445986B}"/>
              </a:ext>
            </a:extLst>
          </p:cNvPr>
          <p:cNvSpPr/>
          <p:nvPr/>
        </p:nvSpPr>
        <p:spPr>
          <a:xfrm>
            <a:off x="10278430" y="5450845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Settings</a:t>
            </a:r>
            <a:endParaRPr lang="hu-HU" dirty="0"/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C963ABEC-B012-4A9D-A72D-C5AD5B6BFCDD}"/>
              </a:ext>
            </a:extLst>
          </p:cNvPr>
          <p:cNvCxnSpPr>
            <a:endCxn id="29" idx="0"/>
          </p:cNvCxnSpPr>
          <p:nvPr/>
        </p:nvCxnSpPr>
        <p:spPr>
          <a:xfrm>
            <a:off x="11178430" y="4992044"/>
            <a:ext cx="0" cy="45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8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E3411-A464-4371-A3D6-DA89A8E5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647C61F3-24B0-4F0A-BC55-93E030F8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79635"/>
            <a:ext cx="8448675" cy="130492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2959213-8C9F-492C-874D-AECE9BC69E7E}"/>
              </a:ext>
            </a:extLst>
          </p:cNvPr>
          <p:cNvSpPr txBox="1"/>
          <p:nvPr/>
        </p:nvSpPr>
        <p:spPr>
          <a:xfrm>
            <a:off x="1097280" y="1825847"/>
            <a:ext cx="9958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kérések átirányítása a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route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függvénnyel</a:t>
            </a:r>
          </a:p>
        </p:txBody>
      </p:sp>
    </p:spTree>
    <p:extLst>
      <p:ext uri="{BB962C8B-B14F-4D97-AF65-F5344CB8AC3E}">
        <p14:creationId xmlns:p14="http://schemas.microsoft.com/office/powerpoint/2010/main" val="68538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947E8-5535-4A05-870B-A13A3D41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 tesztelés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D8F37C9-14BD-4269-A3D9-BDD6CF364CBA}"/>
              </a:ext>
            </a:extLst>
          </p:cNvPr>
          <p:cNvSpPr txBox="1"/>
          <p:nvPr/>
        </p:nvSpPr>
        <p:spPr>
          <a:xfrm>
            <a:off x="1097280" y="1843950"/>
            <a:ext cx="9958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Feltölti az adathalmazt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 kéréseket generál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Ellenőrzi a választ</a:t>
            </a:r>
          </a:p>
        </p:txBody>
      </p:sp>
    </p:spTree>
    <p:extLst>
      <p:ext uri="{BB962C8B-B14F-4D97-AF65-F5344CB8AC3E}">
        <p14:creationId xmlns:p14="http://schemas.microsoft.com/office/powerpoint/2010/main" val="322626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947E8-5535-4A05-870B-A13A3D41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parancsok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D8F37C9-14BD-4269-A3D9-BDD6CF364CBA}"/>
              </a:ext>
            </a:extLst>
          </p:cNvPr>
          <p:cNvSpPr txBox="1"/>
          <p:nvPr/>
        </p:nvSpPr>
        <p:spPr>
          <a:xfrm>
            <a:off x="1097280" y="1843950"/>
            <a:ext cx="9958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 show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archive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load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941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1363</TotalTime>
  <Words>1026</Words>
  <Application>Microsoft Office PowerPoint</Application>
  <PresentationFormat>Szélesvásznú</PresentationFormat>
  <Paragraphs>296</Paragraphs>
  <Slides>29</Slides>
  <Notes>14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0" baseType="lpstr">
      <vt:lpstr>Retrospektív</vt:lpstr>
      <vt:lpstr>Easy inventory</vt:lpstr>
      <vt:lpstr>A rendszer felépítése</vt:lpstr>
      <vt:lpstr>Adatbázis</vt:lpstr>
      <vt:lpstr>Adatbázis</vt:lpstr>
      <vt:lpstr>PHP szerver</vt:lpstr>
      <vt:lpstr>PHP szerver</vt:lpstr>
      <vt:lpstr>PHP szerver</vt:lpstr>
      <vt:lpstr>PHP szerver tesztelés</vt:lpstr>
      <vt:lpstr>PHP parancsok</vt:lpstr>
      <vt:lpstr>API felépítése</vt:lpstr>
      <vt:lpstr>WEB frontend</vt:lpstr>
      <vt:lpstr>WEB frontend tesztelés</vt:lpstr>
      <vt:lpstr>Asztali alkalmazás</vt:lpstr>
      <vt:lpstr>Asztali alkalmazás tesztelés</vt:lpstr>
      <vt:lpstr>Mobil alkalmazás</vt:lpstr>
      <vt:lpstr>Mobil alkalmazás tesztelés</vt:lpstr>
      <vt:lpstr>Dokumentáció</vt:lpstr>
      <vt:lpstr>Szerver Telepítés</vt:lpstr>
      <vt:lpstr>Fogalmak</vt:lpstr>
      <vt:lpstr>Művelet életciklus</vt:lpstr>
      <vt:lpstr>Felhasználók</vt:lpstr>
      <vt:lpstr>Felhasználói jogosultságok és engedélyek</vt:lpstr>
      <vt:lpstr>Bejelentkezés</vt:lpstr>
      <vt:lpstr>Felhasználói felület</vt:lpstr>
      <vt:lpstr>Keresés</vt:lpstr>
      <vt:lpstr>Statisztika</vt:lpstr>
      <vt:lpstr>Adatok kezelése</vt:lpstr>
      <vt:lpstr>Továbbfejlesztési lehetőségek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3041TAN-05</dc:creator>
  <cp:lastModifiedBy>3041TAN-08</cp:lastModifiedBy>
  <cp:revision>207</cp:revision>
  <dcterms:created xsi:type="dcterms:W3CDTF">2025-03-13T10:18:01Z</dcterms:created>
  <dcterms:modified xsi:type="dcterms:W3CDTF">2025-04-10T12:06:29Z</dcterms:modified>
</cp:coreProperties>
</file>