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57" r:id="rId4"/>
    <p:sldId id="258" r:id="rId5"/>
    <p:sldId id="278" r:id="rId6"/>
    <p:sldId id="259" r:id="rId7"/>
    <p:sldId id="279" r:id="rId8"/>
    <p:sldId id="281" r:id="rId9"/>
    <p:sldId id="270" r:id="rId10"/>
    <p:sldId id="261" r:id="rId11"/>
    <p:sldId id="290" r:id="rId12"/>
    <p:sldId id="260" r:id="rId13"/>
    <p:sldId id="274" r:id="rId14"/>
    <p:sldId id="275" r:id="rId15"/>
    <p:sldId id="269" r:id="rId16"/>
    <p:sldId id="286" r:id="rId17"/>
    <p:sldId id="267" r:id="rId18"/>
    <p:sldId id="263" r:id="rId19"/>
    <p:sldId id="287" r:id="rId20"/>
    <p:sldId id="264" r:id="rId21"/>
    <p:sldId id="265" r:id="rId22"/>
    <p:sldId id="266" r:id="rId23"/>
    <p:sldId id="276" r:id="rId24"/>
    <p:sldId id="277" r:id="rId25"/>
    <p:sldId id="283" r:id="rId26"/>
    <p:sldId id="289" r:id="rId27"/>
    <p:sldId id="273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778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C2D-C333-4AF0-8ADD-F6DBF7C3E110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05D7-2AB6-4AAE-88F4-FCCEC84B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3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VÁLASZTÁS OKA: KIHÍVÁS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233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654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  <a:p>
            <a:endParaRPr lang="hu-HU" dirty="0"/>
          </a:p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09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786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Latex tudományos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585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441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0342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75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756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70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359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Munkamegosztás!!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1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  <a:p>
            <a:r>
              <a:rPr lang="hu-HU" dirty="0"/>
              <a:t>angol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58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Komolyan vettük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90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  <a:p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J4Unit, </a:t>
            </a:r>
            <a:r>
              <a:rPr lang="hu-H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TestNG</a:t>
            </a: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tesztelési keretrendszer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Esspresso</a:t>
            </a:r>
            <a:r>
              <a:rPr lang="hu-H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 E2E tesztelési keretrendszer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324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-Törlés nem töröl csak archivál</a:t>
            </a:r>
          </a:p>
          <a:p>
            <a:r>
              <a:rPr lang="hu-HU" dirty="0"/>
              <a:t>-Minden táblában 2 azonosító van: belső, és külső.</a:t>
            </a:r>
          </a:p>
          <a:p>
            <a:r>
              <a:rPr lang="hu-HU" dirty="0"/>
              <a:t>-TÁBLÁKAT NEM RÉSZLETEZNI!!!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7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11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  <a:p>
            <a:endParaRPr lang="hu-HU" dirty="0"/>
          </a:p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sql</a:t>
            </a:r>
            <a:r>
              <a:rPr lang="hu-HU" dirty="0"/>
              <a:t> lekérdezés</a:t>
            </a:r>
          </a:p>
          <a:p>
            <a:r>
              <a:rPr lang="hu-HU" dirty="0"/>
              <a:t>     2. paraméter: paraméterek típusa: s (</a:t>
            </a:r>
            <a:r>
              <a:rPr lang="hu-HU" dirty="0" err="1"/>
              <a:t>string</a:t>
            </a:r>
            <a:r>
              <a:rPr lang="hu-HU" dirty="0"/>
              <a:t>), i (int), f (</a:t>
            </a:r>
            <a:r>
              <a:rPr lang="hu-HU" dirty="0" err="1"/>
              <a:t>float</a:t>
            </a:r>
            <a:r>
              <a:rPr lang="hu-HU" dirty="0"/>
              <a:t>)</a:t>
            </a:r>
          </a:p>
          <a:p>
            <a:r>
              <a:rPr lang="hu-HU" dirty="0"/>
              <a:t>     többi paraméter: paraméter (többet is meg lehet adni)</a:t>
            </a:r>
          </a:p>
          <a:p>
            <a:r>
              <a:rPr lang="hu-HU" dirty="0"/>
              <a:t>    ? –lel helyettesítjük a paramétereket. Automatikusan kicseréli a megfelelő sorrendben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926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  <a:p>
            <a:endParaRPr lang="hu-HU" dirty="0"/>
          </a:p>
          <a:p>
            <a:r>
              <a:rPr lang="hu-HU" dirty="0"/>
              <a:t>Fájlrendszer:</a:t>
            </a:r>
            <a:br>
              <a:rPr lang="hu-HU" dirty="0"/>
            </a:br>
            <a:r>
              <a:rPr lang="hu-HU" dirty="0"/>
              <a:t>     -</a:t>
            </a:r>
            <a:r>
              <a:rPr lang="hu-HU" dirty="0" err="1"/>
              <a:t>Routing</a:t>
            </a:r>
            <a:r>
              <a:rPr lang="hu-HU" dirty="0"/>
              <a:t>: értelmezi a beérkező kéréseket és meghívja a megfelelő kódrészletet</a:t>
            </a:r>
          </a:p>
          <a:p>
            <a:r>
              <a:rPr lang="hu-HU" dirty="0"/>
              <a:t>     -API: ellenőrzi a beérkező adatokat, és eldönti hogy mit kell visszaküldeni</a:t>
            </a:r>
          </a:p>
          <a:p>
            <a:r>
              <a:rPr lang="hu-HU" dirty="0"/>
              <a:t>     -</a:t>
            </a:r>
            <a:r>
              <a:rPr lang="hu-HU" dirty="0" err="1"/>
              <a:t>Database</a:t>
            </a:r>
            <a:r>
              <a:rPr lang="hu-HU" dirty="0"/>
              <a:t>: Módosít, töröl, lekér adatokat az adatbázisból</a:t>
            </a:r>
          </a:p>
          <a:p>
            <a:r>
              <a:rPr lang="hu-HU" dirty="0"/>
              <a:t>     -</a:t>
            </a:r>
            <a:r>
              <a:rPr lang="hu-HU" dirty="0" err="1"/>
              <a:t>Logic</a:t>
            </a:r>
            <a:r>
              <a:rPr lang="hu-HU" dirty="0"/>
              <a:t>: adatbázisból érkező adatokat tárolja osztályok formájában</a:t>
            </a:r>
          </a:p>
          <a:p>
            <a:r>
              <a:rPr lang="hu-HU" dirty="0"/>
              <a:t>     -</a:t>
            </a:r>
            <a:r>
              <a:rPr lang="hu-HU" dirty="0" err="1"/>
              <a:t>Response</a:t>
            </a:r>
            <a:r>
              <a:rPr lang="hu-HU" dirty="0"/>
              <a:t>: Megformázza és visszaküldi az adatokat</a:t>
            </a:r>
          </a:p>
          <a:p>
            <a:r>
              <a:rPr lang="hu-HU" dirty="0"/>
              <a:t>     -</a:t>
            </a:r>
            <a:r>
              <a:rPr lang="hu-HU" dirty="0" err="1"/>
              <a:t>Logging</a:t>
            </a:r>
            <a:r>
              <a:rPr lang="hu-HU" dirty="0"/>
              <a:t>: </a:t>
            </a:r>
            <a:r>
              <a:rPr lang="hu-HU" dirty="0" err="1"/>
              <a:t>Debug</a:t>
            </a:r>
            <a:r>
              <a:rPr lang="hu-HU" dirty="0"/>
              <a:t> üzeneteket ír egy CSV fájlba ahol meg lehet nézni hogy mit csinált a szerver</a:t>
            </a:r>
          </a:p>
          <a:p>
            <a:r>
              <a:rPr lang="hu-HU" dirty="0"/>
              <a:t>     -</a:t>
            </a:r>
            <a:r>
              <a:rPr lang="hu-HU" dirty="0" err="1"/>
              <a:t>Settings</a:t>
            </a:r>
            <a:r>
              <a:rPr lang="hu-HU" dirty="0"/>
              <a:t>: beolvassa a </a:t>
            </a:r>
            <a:r>
              <a:rPr lang="hu-HU" dirty="0" err="1"/>
              <a:t>config</a:t>
            </a:r>
            <a:r>
              <a:rPr lang="hu-HU" dirty="0"/>
              <a:t> fájlt és beállítja ennek </a:t>
            </a:r>
            <a:r>
              <a:rPr lang="hu-HU" dirty="0" err="1"/>
              <a:t>megfelően</a:t>
            </a:r>
            <a:r>
              <a:rPr lang="hu-HU" dirty="0"/>
              <a:t> a szervert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23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NÁNDI</a:t>
            </a:r>
          </a:p>
          <a:p>
            <a:endParaRPr lang="hu-HU" dirty="0"/>
          </a:p>
          <a:p>
            <a:r>
              <a:rPr lang="hu-HU" dirty="0" err="1"/>
              <a:t>Route</a:t>
            </a:r>
            <a:r>
              <a:rPr lang="hu-HU" dirty="0"/>
              <a:t>():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r>
              <a:rPr lang="hu-HU" dirty="0"/>
              <a:t>     2. paraméter: </a:t>
            </a:r>
            <a:r>
              <a:rPr lang="hu-HU" dirty="0" err="1"/>
              <a:t>url</a:t>
            </a:r>
            <a:r>
              <a:rPr lang="hu-HU" dirty="0"/>
              <a:t> minta</a:t>
            </a:r>
          </a:p>
          <a:p>
            <a:r>
              <a:rPr lang="hu-HU" dirty="0"/>
              <a:t>     3. meghívandó függvény</a:t>
            </a:r>
          </a:p>
          <a:p>
            <a:r>
              <a:rPr lang="hu-HU" dirty="0"/>
              <a:t>     A mintában : -</a:t>
            </a:r>
            <a:r>
              <a:rPr lang="hu-HU" dirty="0" err="1"/>
              <a:t>tal</a:t>
            </a:r>
            <a:r>
              <a:rPr lang="hu-HU" dirty="0"/>
              <a:t> helyettesítjük a paramétereket.</a:t>
            </a:r>
          </a:p>
          <a:p>
            <a:r>
              <a:rPr lang="hu-HU" dirty="0"/>
              <a:t>     Ha a mintának megfelel az </a:t>
            </a:r>
            <a:r>
              <a:rPr lang="hu-HU" dirty="0" err="1"/>
              <a:t>url</a:t>
            </a:r>
            <a:r>
              <a:rPr lang="hu-HU" dirty="0"/>
              <a:t> akkor meghívja a függvényt a megadott </a:t>
            </a:r>
            <a:r>
              <a:rPr lang="hu-HU" dirty="0" err="1"/>
              <a:t>paraméterekke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051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KOLOS</a:t>
            </a:r>
          </a:p>
          <a:p>
            <a:endParaRPr lang="hu-HU" dirty="0"/>
          </a:p>
          <a:p>
            <a:r>
              <a:rPr lang="hu-HU" dirty="0"/>
              <a:t>PARANCSOKAT NEM RÉSZLETEZNI!!</a:t>
            </a:r>
          </a:p>
          <a:p>
            <a:endParaRPr lang="hu-HU" dirty="0"/>
          </a:p>
          <a:p>
            <a:r>
              <a:rPr lang="hu-HU" dirty="0"/>
              <a:t>Eseménynaplót kezel</a:t>
            </a:r>
          </a:p>
          <a:p>
            <a:r>
              <a:rPr lang="hu-HU" dirty="0"/>
              <a:t>Adatbázist kezel</a:t>
            </a:r>
          </a:p>
          <a:p>
            <a:r>
              <a:rPr lang="hu-HU" dirty="0"/>
              <a:t>Felhasználókat kezel</a:t>
            </a:r>
          </a:p>
          <a:p>
            <a:r>
              <a:rPr lang="hu-HU" dirty="0"/>
              <a:t>Biztonsági mentést kezel</a:t>
            </a:r>
          </a:p>
          <a:p>
            <a:endParaRPr lang="hu-HU" dirty="0"/>
          </a:p>
          <a:p>
            <a:r>
              <a:rPr lang="hu-HU" dirty="0"/>
              <a:t>„Erről részletesen a dokumentációban van leírás!”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2762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3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0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6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7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8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5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3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E93E4-0A36-479D-8E8F-F508ACE6EE82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6CFE8-D763-4548-A9D1-98D0D527D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Inventory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90EB8E-F41F-4204-A7AA-5FF5227E0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30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C5C3B-6F23-4870-8D00-11884A7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felépítése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B77120-244A-4926-8C46-27BF08ECB376}"/>
              </a:ext>
            </a:extLst>
          </p:cNvPr>
          <p:cNvSpPr txBox="1"/>
          <p:nvPr/>
        </p:nvSpPr>
        <p:spPr>
          <a:xfrm>
            <a:off x="1097280" y="1737360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Bearer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lehet akármi (kivéve üres)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encode-olni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kell (amúgy is kell)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Integrálhatóság nagyobb rendszerekbe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Pagináció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Keresés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E6F450-9CB8-40B0-B1B2-8C82670F8C0B}"/>
              </a:ext>
            </a:extLst>
          </p:cNvPr>
          <p:cNvSpPr txBox="1"/>
          <p:nvPr/>
        </p:nvSpPr>
        <p:spPr>
          <a:xfrm>
            <a:off x="6347607" y="2660689"/>
            <a:ext cx="427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</a:t>
            </a:r>
            <a:r>
              <a:rPr lang="hu-HU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</a:t>
            </a:r>
            <a:r>
              <a:rPr lang="it-IT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%E4%B8%AD%E5%9B%BD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C5C3B-6F23-4870-8D00-11884A7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felületek felépítése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B77120-244A-4926-8C46-27BF08ECB376}"/>
              </a:ext>
            </a:extLst>
          </p:cNvPr>
          <p:cNvSpPr txBox="1"/>
          <p:nvPr/>
        </p:nvSpPr>
        <p:spPr>
          <a:xfrm>
            <a:off x="1097280" y="1737360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késleltetés figyelembe vétele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 /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Promise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Közel egyező képesség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Nyelv fájlok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87B694E-4C2C-4FF2-BBCF-7C2EB15B6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15" y="2411160"/>
            <a:ext cx="7478617" cy="37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6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40" y="307800"/>
            <a:ext cx="10515600" cy="1325563"/>
          </a:xfrm>
        </p:spPr>
        <p:txBody>
          <a:bodyPr/>
          <a:lstStyle/>
          <a:p>
            <a:r>
              <a:rPr lang="hu-HU" dirty="0"/>
              <a:t>WEB frontend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D11BD2E-F72D-4592-B77F-A1E756F1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9" y="673742"/>
            <a:ext cx="6535273" cy="47720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70140" y="1874044"/>
            <a:ext cx="4245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-ek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localize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osztály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strict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egyenlőség fura viselkedés elkerüléséhez</a:t>
            </a:r>
          </a:p>
        </p:txBody>
      </p:sp>
    </p:spTree>
    <p:extLst>
      <p:ext uri="{BB962C8B-B14F-4D97-AF65-F5344CB8AC3E}">
        <p14:creationId xmlns:p14="http://schemas.microsoft.com/office/powerpoint/2010/main" val="343976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E5F65C-55E0-46FE-9D9F-20E9FECD3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08" y="1902078"/>
            <a:ext cx="6827272" cy="38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Sötét és világos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Nyelvfájl átalakító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6F493FC0-4874-47E6-9CFC-7C18251DF6B8}"/>
              </a:ext>
            </a:extLst>
          </p:cNvPr>
          <p:cNvGrpSpPr/>
          <p:nvPr/>
        </p:nvGrpSpPr>
        <p:grpSpPr>
          <a:xfrm>
            <a:off x="1377405" y="4615377"/>
            <a:ext cx="2367825" cy="1576033"/>
            <a:chOff x="6652407" y="3469832"/>
            <a:chExt cx="2367825" cy="1576033"/>
          </a:xfrm>
        </p:grpSpPr>
        <p:sp>
          <p:nvSpPr>
            <p:cNvPr id="4" name="Téglalap: szamárfül 3">
              <a:extLst>
                <a:ext uri="{FF2B5EF4-FFF2-40B4-BE49-F238E27FC236}">
                  <a16:creationId xmlns:a16="http://schemas.microsoft.com/office/drawing/2014/main" id="{3C1311B9-E72A-45B8-B15D-B8C51794687E}"/>
                </a:ext>
              </a:extLst>
            </p:cNvPr>
            <p:cNvSpPr/>
            <p:nvPr/>
          </p:nvSpPr>
          <p:spPr>
            <a:xfrm rot="16200000">
              <a:off x="6562407" y="4235865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szamárfül 4">
              <a:extLst>
                <a:ext uri="{FF2B5EF4-FFF2-40B4-BE49-F238E27FC236}">
                  <a16:creationId xmlns:a16="http://schemas.microsoft.com/office/drawing/2014/main" id="{1374ED4E-BA91-4AAD-97FD-DC865BDBE611}"/>
                </a:ext>
              </a:extLst>
            </p:cNvPr>
            <p:cNvSpPr/>
            <p:nvPr/>
          </p:nvSpPr>
          <p:spPr>
            <a:xfrm rot="16200000">
              <a:off x="8210232" y="4204800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DBBEA3D-B582-4E7E-8FEA-FDE35CF2F22F}"/>
                </a:ext>
              </a:extLst>
            </p:cNvPr>
            <p:cNvSpPr txBox="1"/>
            <p:nvPr/>
          </p:nvSpPr>
          <p:spPr>
            <a:xfrm>
              <a:off x="6652407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JSON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8E86712-C090-44AC-AB58-6010795F213F}"/>
                </a:ext>
              </a:extLst>
            </p:cNvPr>
            <p:cNvSpPr txBox="1"/>
            <p:nvPr/>
          </p:nvSpPr>
          <p:spPr>
            <a:xfrm>
              <a:off x="8300232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XML</a:t>
              </a:r>
            </a:p>
          </p:txBody>
        </p:sp>
        <p:sp>
          <p:nvSpPr>
            <p:cNvPr id="8" name="Nyíl: szalag, lefelé mutató 7">
              <a:extLst>
                <a:ext uri="{FF2B5EF4-FFF2-40B4-BE49-F238E27FC236}">
                  <a16:creationId xmlns:a16="http://schemas.microsoft.com/office/drawing/2014/main" id="{CF432540-C1EB-45BB-B4B9-1C36F39C03F2}"/>
                </a:ext>
              </a:extLst>
            </p:cNvPr>
            <p:cNvSpPr/>
            <p:nvPr/>
          </p:nvSpPr>
          <p:spPr>
            <a:xfrm>
              <a:off x="6810375" y="3469832"/>
              <a:ext cx="1943100" cy="6096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6F70F30F-938C-4179-903B-2DB36B81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2" y="286603"/>
            <a:ext cx="2623703" cy="58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30443-0215-4ED8-A2FC-49D576A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18B3A8-F6C5-4779-9B8B-4CF53CD005BE}"/>
              </a:ext>
            </a:extLst>
          </p:cNvPr>
          <p:cNvSpPr txBox="1"/>
          <p:nvPr/>
        </p:nvSpPr>
        <p:spPr>
          <a:xfrm>
            <a:off x="1097280" y="1737360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fájlba szétbontva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nyelvre lefordítható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Automatizált 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Kód beillesztő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80A8A3F9-8830-4D64-B26A-525611E0FDCB}"/>
              </a:ext>
            </a:extLst>
          </p:cNvPr>
          <p:cNvSpPr/>
          <p:nvPr/>
        </p:nvSpPr>
        <p:spPr>
          <a:xfrm>
            <a:off x="8987990" y="2079321"/>
            <a:ext cx="2205883" cy="404590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dirty="0">
                <a:sym typeface="Wingdings" panose="05000000000000000000" pitchFamily="2" charset="2"/>
              </a:rPr>
              <a:t>TELJES</a:t>
            </a:r>
            <a:endParaRPr lang="hu-HU" sz="4000" dirty="0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8D69FAD3-C524-4DED-9DE5-85890E6C9C83}"/>
              </a:ext>
            </a:extLst>
          </p:cNvPr>
          <p:cNvSpPr/>
          <p:nvPr/>
        </p:nvSpPr>
        <p:spPr>
          <a:xfrm rot="16200000">
            <a:off x="7840846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1BAB2EA8-BAF8-4225-95DE-0E5FCFB340EE}"/>
              </a:ext>
            </a:extLst>
          </p:cNvPr>
          <p:cNvSpPr/>
          <p:nvPr/>
        </p:nvSpPr>
        <p:spPr>
          <a:xfrm rot="16200000">
            <a:off x="6257607" y="519811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9AAFB769-0D45-4510-B493-80EF339AC915}"/>
              </a:ext>
            </a:extLst>
          </p:cNvPr>
          <p:cNvSpPr/>
          <p:nvPr/>
        </p:nvSpPr>
        <p:spPr>
          <a:xfrm rot="16200000">
            <a:off x="6257607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0DFA09FA-A33C-4DA3-AA30-5DE2B28D3260}"/>
              </a:ext>
            </a:extLst>
          </p:cNvPr>
          <p:cNvSpPr/>
          <p:nvPr/>
        </p:nvSpPr>
        <p:spPr>
          <a:xfrm rot="16200000">
            <a:off x="6257607" y="228643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7E68A779-0ED4-437E-AB08-14346F0619C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067607" y="264643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6717FC6D-9A8B-4949-8C19-7EE38EF012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V="1">
            <a:off x="7067607" y="410227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451A3DD-3B73-45BC-B43A-BA72B1948CCE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067607" y="4102274"/>
            <a:ext cx="86323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6A5BEA42-0437-4E7A-B520-83A0D727B7E9}"/>
              </a:ext>
            </a:extLst>
          </p:cNvPr>
          <p:cNvSpPr/>
          <p:nvPr/>
        </p:nvSpPr>
        <p:spPr>
          <a:xfrm>
            <a:off x="8650846" y="3748884"/>
            <a:ext cx="601494" cy="7067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34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72914"/>
            <a:ext cx="458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FCDB88CC-3F33-46FA-AAC1-FABA78A808EF}"/>
              </a:ext>
            </a:extLst>
          </p:cNvPr>
          <p:cNvGrpSpPr/>
          <p:nvPr/>
        </p:nvGrpSpPr>
        <p:grpSpPr>
          <a:xfrm>
            <a:off x="4883894" y="2759111"/>
            <a:ext cx="2887250" cy="3131029"/>
            <a:chOff x="4883894" y="2759111"/>
            <a:chExt cx="2887250" cy="3131029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E829E2E-3BDE-48BB-BB13-18FBD19DD0F7}"/>
                </a:ext>
              </a:extLst>
            </p:cNvPr>
            <p:cNvSpPr/>
            <p:nvPr/>
          </p:nvSpPr>
          <p:spPr>
            <a:xfrm>
              <a:off x="5135671" y="3731005"/>
              <a:ext cx="2329841" cy="2159135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E00070CE-047F-479C-ACFE-0916F540CFB8}"/>
                </a:ext>
              </a:extLst>
            </p:cNvPr>
            <p:cNvSpPr/>
            <p:nvPr/>
          </p:nvSpPr>
          <p:spPr>
            <a:xfrm>
              <a:off x="5234207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A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9FCFFC9-71BC-4F30-8608-C1A481D522AE}"/>
                </a:ext>
              </a:extLst>
            </p:cNvPr>
            <p:cNvSpPr/>
            <p:nvPr/>
          </p:nvSpPr>
          <p:spPr>
            <a:xfrm>
              <a:off x="6449231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B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78DA3EF-C249-418D-82BC-BB1AF2114D41}"/>
                </a:ext>
              </a:extLst>
            </p:cNvPr>
            <p:cNvSpPr/>
            <p:nvPr/>
          </p:nvSpPr>
          <p:spPr>
            <a:xfrm>
              <a:off x="5236710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2D2796A4-47FC-452F-B502-803F61B6B8FF}"/>
                </a:ext>
              </a:extLst>
            </p:cNvPr>
            <p:cNvSpPr/>
            <p:nvPr/>
          </p:nvSpPr>
          <p:spPr>
            <a:xfrm>
              <a:off x="6451734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D</a:t>
              </a:r>
            </a:p>
          </p:txBody>
        </p:sp>
        <p:sp>
          <p:nvSpPr>
            <p:cNvPr id="15" name="Háromszög 14">
              <a:extLst>
                <a:ext uri="{FF2B5EF4-FFF2-40B4-BE49-F238E27FC236}">
                  <a16:creationId xmlns:a16="http://schemas.microsoft.com/office/drawing/2014/main" id="{1EA1D0A7-264B-4773-A4A9-54EEEDEC757F}"/>
                </a:ext>
              </a:extLst>
            </p:cNvPr>
            <p:cNvSpPr/>
            <p:nvPr/>
          </p:nvSpPr>
          <p:spPr>
            <a:xfrm>
              <a:off x="4883894" y="2759111"/>
              <a:ext cx="2887250" cy="9177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Telephely 1</a:t>
              </a:r>
            </a:p>
          </p:txBody>
        </p:sp>
      </p:grpSp>
      <p:sp>
        <p:nvSpPr>
          <p:cNvPr id="16" name="Nyíl: balra mutató 15">
            <a:extLst>
              <a:ext uri="{FF2B5EF4-FFF2-40B4-BE49-F238E27FC236}">
                <a16:creationId xmlns:a16="http://schemas.microsoft.com/office/drawing/2014/main" id="{B0B81CEA-575D-44DF-B868-EB5D1C35C753}"/>
              </a:ext>
            </a:extLst>
          </p:cNvPr>
          <p:cNvSpPr/>
          <p:nvPr/>
        </p:nvSpPr>
        <p:spPr>
          <a:xfrm>
            <a:off x="7604972" y="3676818"/>
            <a:ext cx="4394544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C25B9296-FBE5-4273-AC5C-48801BAC0895}"/>
              </a:ext>
            </a:extLst>
          </p:cNvPr>
          <p:cNvSpPr/>
          <p:nvPr/>
        </p:nvSpPr>
        <p:spPr>
          <a:xfrm>
            <a:off x="9208717" y="3702319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Behozatal 2025.01.02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18" name="Nyíl: balra mutató 17">
            <a:extLst>
              <a:ext uri="{FF2B5EF4-FFF2-40B4-BE49-F238E27FC236}">
                <a16:creationId xmlns:a16="http://schemas.microsoft.com/office/drawing/2014/main" id="{CF2C167A-A31C-4123-B243-8AF8AE1ED2CA}"/>
              </a:ext>
            </a:extLst>
          </p:cNvPr>
          <p:cNvSpPr/>
          <p:nvPr/>
        </p:nvSpPr>
        <p:spPr>
          <a:xfrm>
            <a:off x="349693" y="3705504"/>
            <a:ext cx="4646518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kercs: függőleges 18">
            <a:extLst>
              <a:ext uri="{FF2B5EF4-FFF2-40B4-BE49-F238E27FC236}">
                <a16:creationId xmlns:a16="http://schemas.microsoft.com/office/drawing/2014/main" id="{807A9A2B-34FB-407E-9847-8B8D88522E2E}"/>
              </a:ext>
            </a:extLst>
          </p:cNvPr>
          <p:cNvSpPr/>
          <p:nvPr/>
        </p:nvSpPr>
        <p:spPr>
          <a:xfrm>
            <a:off x="1953438" y="3731005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Kihozatal 2025.01.03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7A5C36E-9A10-4BB8-A9C3-FEB4D457A288}"/>
              </a:ext>
            </a:extLst>
          </p:cNvPr>
          <p:cNvSpPr txBox="1"/>
          <p:nvPr/>
        </p:nvSpPr>
        <p:spPr>
          <a:xfrm>
            <a:off x="7698693" y="1872915"/>
            <a:ext cx="458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Globális sorozatszám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Gyártói sorozatszám</a:t>
            </a:r>
          </a:p>
        </p:txBody>
      </p:sp>
    </p:spTree>
    <p:extLst>
      <p:ext uri="{BB962C8B-B14F-4D97-AF65-F5344CB8AC3E}">
        <p14:creationId xmlns:p14="http://schemas.microsoft.com/office/powerpoint/2010/main" val="20898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FB28-385F-43D1-80BF-574D127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 életciklus</a:t>
            </a:r>
          </a:p>
        </p:txBody>
      </p:sp>
      <p:sp>
        <p:nvSpPr>
          <p:cNvPr id="7" name="Tekercs: függőleges 6">
            <a:extLst>
              <a:ext uri="{FF2B5EF4-FFF2-40B4-BE49-F238E27FC236}">
                <a16:creationId xmlns:a16="http://schemas.microsoft.com/office/drawing/2014/main" id="{97B12A37-68E7-41DD-90EA-08F4030D019C}"/>
              </a:ext>
            </a:extLst>
          </p:cNvPr>
          <p:cNvSpPr/>
          <p:nvPr/>
        </p:nvSpPr>
        <p:spPr>
          <a:xfrm>
            <a:off x="9127512" y="2103000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</a:t>
            </a:r>
            <a:endParaRPr lang="hu-HU" sz="8000" dirty="0"/>
          </a:p>
        </p:txBody>
      </p:sp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4E18E59D-8C28-41FD-B9B7-AE14B7E842E7}"/>
              </a:ext>
            </a:extLst>
          </p:cNvPr>
          <p:cNvSpPr/>
          <p:nvPr/>
        </p:nvSpPr>
        <p:spPr>
          <a:xfrm>
            <a:off x="865656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?</a:t>
            </a:r>
            <a:endParaRPr lang="hu-HU" sz="8000" dirty="0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408E55FC-8234-4A72-9360-AC4A00B38957}"/>
              </a:ext>
            </a:extLst>
          </p:cNvPr>
          <p:cNvSpPr/>
          <p:nvPr/>
        </p:nvSpPr>
        <p:spPr>
          <a:xfrm>
            <a:off x="5798249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</a:t>
            </a:r>
            <a:endParaRPr lang="hu-HU" sz="8000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7B1301E-CB6B-4112-8F10-02C62EEACE9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2635359" y="2893020"/>
            <a:ext cx="75551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B165025-1022-40B7-A430-CD36D66A740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567952" y="2893019"/>
            <a:ext cx="175706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los tábla 19">
            <a:extLst>
              <a:ext uri="{FF2B5EF4-FFF2-40B4-BE49-F238E27FC236}">
                <a16:creationId xmlns:a16="http://schemas.microsoft.com/office/drawing/2014/main" id="{96AB9769-AEE8-4973-AB37-23798E8820E6}"/>
              </a:ext>
            </a:extLst>
          </p:cNvPr>
          <p:cNvSpPr/>
          <p:nvPr/>
        </p:nvSpPr>
        <p:spPr>
          <a:xfrm>
            <a:off x="3731342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Felhő 20">
            <a:extLst>
              <a:ext uri="{FF2B5EF4-FFF2-40B4-BE49-F238E27FC236}">
                <a16:creationId xmlns:a16="http://schemas.microsoft.com/office/drawing/2014/main" id="{67C3430B-C458-4798-8005-CC54D55817C8}"/>
              </a:ext>
            </a:extLst>
          </p:cNvPr>
          <p:cNvSpPr/>
          <p:nvPr/>
        </p:nvSpPr>
        <p:spPr>
          <a:xfrm>
            <a:off x="3385940" y="2369178"/>
            <a:ext cx="1590805" cy="10521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Művelet tervező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15DE2C5-1988-4B24-818A-9C7A762AC621}"/>
              </a:ext>
            </a:extLst>
          </p:cNvPr>
          <p:cNvCxnSpPr>
            <a:cxnSpLocks/>
            <a:stCxn id="21" idx="0"/>
            <a:endCxn id="9" idx="1"/>
          </p:cNvCxnSpPr>
          <p:nvPr/>
        </p:nvCxnSpPr>
        <p:spPr>
          <a:xfrm flipV="1">
            <a:off x="4975419" y="2893020"/>
            <a:ext cx="102033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Villám 24">
            <a:extLst>
              <a:ext uri="{FF2B5EF4-FFF2-40B4-BE49-F238E27FC236}">
                <a16:creationId xmlns:a16="http://schemas.microsoft.com/office/drawing/2014/main" id="{24A20943-2F5D-4396-9446-F0F78FCA0CD0}"/>
              </a:ext>
            </a:extLst>
          </p:cNvPr>
          <p:cNvSpPr/>
          <p:nvPr/>
        </p:nvSpPr>
        <p:spPr>
          <a:xfrm>
            <a:off x="3843078" y="3746028"/>
            <a:ext cx="279400" cy="50860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ilos tábla 25">
            <a:extLst>
              <a:ext uri="{FF2B5EF4-FFF2-40B4-BE49-F238E27FC236}">
                <a16:creationId xmlns:a16="http://schemas.microsoft.com/office/drawing/2014/main" id="{F4BF5701-27CF-489E-A392-922CA7B06168}"/>
              </a:ext>
            </a:extLst>
          </p:cNvPr>
          <p:cNvSpPr/>
          <p:nvPr/>
        </p:nvSpPr>
        <p:spPr>
          <a:xfrm>
            <a:off x="6331853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0053515-9D9F-4088-A586-72A797FA2490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flipH="1">
            <a:off x="4181342" y="3420239"/>
            <a:ext cx="1" cy="125708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62B53AF8-A1FC-4620-9899-A4425CCD8AA7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6781853" y="3683038"/>
            <a:ext cx="0" cy="9942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CA0E462-05EF-4AF9-AFCB-A9AE8EE53FB5}"/>
              </a:ext>
            </a:extLst>
          </p:cNvPr>
          <p:cNvSpPr txBox="1"/>
          <p:nvPr/>
        </p:nvSpPr>
        <p:spPr>
          <a:xfrm>
            <a:off x="861364" y="3746028"/>
            <a:ext cx="196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művelet kérés</a:t>
            </a:r>
          </a:p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(Nincs teljesen kitöltve)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92540EC7-BBFE-4A26-914A-CD87074A794F}"/>
              </a:ext>
            </a:extLst>
          </p:cNvPr>
          <p:cNvSpPr txBox="1"/>
          <p:nvPr/>
        </p:nvSpPr>
        <p:spPr>
          <a:xfrm>
            <a:off x="3550094" y="5599901"/>
            <a:ext cx="12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Elutasítva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75CBC9E1-30D2-4144-AA95-5E0753C5AF8B}"/>
              </a:ext>
            </a:extLst>
          </p:cNvPr>
          <p:cNvSpPr txBox="1"/>
          <p:nvPr/>
        </p:nvSpPr>
        <p:spPr>
          <a:xfrm>
            <a:off x="5444515" y="55999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Törölve és foglalás visszavonva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18988D1E-BB0A-4194-AF25-FE89AF3C39C2}"/>
              </a:ext>
            </a:extLst>
          </p:cNvPr>
          <p:cNvSpPr txBox="1"/>
          <p:nvPr/>
        </p:nvSpPr>
        <p:spPr>
          <a:xfrm>
            <a:off x="8809064" y="3800273"/>
            <a:ext cx="268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Tárolt cikkek frissítve és művelet archiválva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5AF85530-700C-489F-AA16-6E645D3809BB}"/>
              </a:ext>
            </a:extLst>
          </p:cNvPr>
          <p:cNvSpPr txBox="1"/>
          <p:nvPr/>
        </p:nvSpPr>
        <p:spPr>
          <a:xfrm>
            <a:off x="7765457" y="2458605"/>
            <a:ext cx="10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hu-HU" sz="3200" b="1" dirty="0">
              <a:solidFill>
                <a:srgbClr val="00B050"/>
              </a:solidFill>
            </a:endParaRP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C36D6928-9148-47FB-91AA-DDC3E9A47F44}"/>
              </a:ext>
            </a:extLst>
          </p:cNvPr>
          <p:cNvSpPr txBox="1"/>
          <p:nvPr/>
        </p:nvSpPr>
        <p:spPr>
          <a:xfrm>
            <a:off x="6736678" y="3925423"/>
            <a:ext cx="4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hu-HU" sz="3200" b="1" dirty="0">
              <a:solidFill>
                <a:srgbClr val="C00000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42E9D223-D25E-4099-87CC-018F7D78D18B}"/>
              </a:ext>
            </a:extLst>
          </p:cNvPr>
          <p:cNvSpPr txBox="1"/>
          <p:nvPr/>
        </p:nvSpPr>
        <p:spPr>
          <a:xfrm>
            <a:off x="5264844" y="1737360"/>
            <a:ext cx="310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Cikkek/helyek lefoglalva</a:t>
            </a:r>
          </a:p>
        </p:txBody>
      </p:sp>
    </p:spTree>
    <p:extLst>
      <p:ext uri="{BB962C8B-B14F-4D97-AF65-F5344CB8AC3E}">
        <p14:creationId xmlns:p14="http://schemas.microsoft.com/office/powerpoint/2010/main" val="3933341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B5078ED-47C5-46ED-9306-EA0E52EAE817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3" y="1978977"/>
            <a:ext cx="679756" cy="955117"/>
            <a:chOff x="2875976" y="2593136"/>
            <a:chExt cx="886844" cy="124609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8AB170E7-5CE7-4542-94DF-78A2DAAD5416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Késleltetés 9">
              <a:extLst>
                <a:ext uri="{FF2B5EF4-FFF2-40B4-BE49-F238E27FC236}">
                  <a16:creationId xmlns:a16="http://schemas.microsoft.com/office/drawing/2014/main" id="{233B8A26-6FE5-45A2-A524-C81144F5527D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6CAA658-5EEB-405C-A460-D505A4DB7A9F}"/>
              </a:ext>
            </a:extLst>
          </p:cNvPr>
          <p:cNvGrpSpPr>
            <a:grpSpLocks noChangeAspect="1"/>
          </p:cNvGrpSpPr>
          <p:nvPr/>
        </p:nvGrpSpPr>
        <p:grpSpPr>
          <a:xfrm>
            <a:off x="9860111" y="3468742"/>
            <a:ext cx="679756" cy="955117"/>
            <a:chOff x="2875976" y="2593136"/>
            <a:chExt cx="886844" cy="1246093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FFDAF048-1FDD-40F4-A0C4-36FC63E2782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Folyamatábra: Késleltetés 25">
              <a:extLst>
                <a:ext uri="{FF2B5EF4-FFF2-40B4-BE49-F238E27FC236}">
                  <a16:creationId xmlns:a16="http://schemas.microsoft.com/office/drawing/2014/main" id="{B5370233-02D2-48FF-BFBE-9902948538F3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E968C22-4348-4E8B-B81A-5EBD52281FCA}"/>
              </a:ext>
            </a:extLst>
          </p:cNvPr>
          <p:cNvGrpSpPr>
            <a:grpSpLocks noChangeAspect="1"/>
          </p:cNvGrpSpPr>
          <p:nvPr/>
        </p:nvGrpSpPr>
        <p:grpSpPr>
          <a:xfrm>
            <a:off x="10475924" y="4965235"/>
            <a:ext cx="679756" cy="955117"/>
            <a:chOff x="2875976" y="2593136"/>
            <a:chExt cx="886844" cy="1246093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323608F5-DA0B-421B-A034-F970BC8827C4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>
              <a:extLst>
                <a:ext uri="{FF2B5EF4-FFF2-40B4-BE49-F238E27FC236}">
                  <a16:creationId xmlns:a16="http://schemas.microsoft.com/office/drawing/2014/main" id="{8AA9D427-F5AE-4338-9F16-F2A69EB1CC65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3804A03-80A2-415D-A5F5-EA4FE6C25A65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4" y="4975732"/>
            <a:ext cx="679756" cy="955117"/>
            <a:chOff x="2875976" y="2593136"/>
            <a:chExt cx="886844" cy="1246093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71CE461-98DD-4E3A-BC1E-1B62140D526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Folyamatábra: Késleltetés 31">
              <a:extLst>
                <a:ext uri="{FF2B5EF4-FFF2-40B4-BE49-F238E27FC236}">
                  <a16:creationId xmlns:a16="http://schemas.microsoft.com/office/drawing/2014/main" id="{96E19169-FE16-40AD-876D-56940ADE752C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2EA3BFBF-E050-4F7E-A766-EA4E88054CF2}"/>
              </a:ext>
            </a:extLst>
          </p:cNvPr>
          <p:cNvGrpSpPr>
            <a:grpSpLocks noChangeAspect="1"/>
          </p:cNvGrpSpPr>
          <p:nvPr/>
        </p:nvGrpSpPr>
        <p:grpSpPr>
          <a:xfrm>
            <a:off x="8250087" y="3468742"/>
            <a:ext cx="679756" cy="955117"/>
            <a:chOff x="2875976" y="2593136"/>
            <a:chExt cx="886844" cy="1246093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A152E3E9-D426-4D60-AC10-BDA475F2D06C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>
              <a:extLst>
                <a:ext uri="{FF2B5EF4-FFF2-40B4-BE49-F238E27FC236}">
                  <a16:creationId xmlns:a16="http://schemas.microsoft.com/office/drawing/2014/main" id="{E4DB5E75-6123-4367-BB79-DE54522E1770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817B6E00-E693-46CC-88B8-2E3B74CBF08E}"/>
              </a:ext>
            </a:extLst>
          </p:cNvPr>
          <p:cNvCxnSpPr>
            <a:stCxn id="10" idx="1"/>
            <a:endCxn id="25" idx="0"/>
          </p:cNvCxnSpPr>
          <p:nvPr/>
        </p:nvCxnSpPr>
        <p:spPr>
          <a:xfrm>
            <a:off x="9520231" y="2934095"/>
            <a:ext cx="67975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61D36042-9235-458B-AE6D-C71E284B20BC}"/>
              </a:ext>
            </a:extLst>
          </p:cNvPr>
          <p:cNvCxnSpPr>
            <a:stCxn id="10" idx="1"/>
            <a:endCxn id="34" idx="0"/>
          </p:cNvCxnSpPr>
          <p:nvPr/>
        </p:nvCxnSpPr>
        <p:spPr>
          <a:xfrm flipH="1">
            <a:off x="8589964" y="2934095"/>
            <a:ext cx="93026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3EEA25FB-5BC9-49EE-A810-29C873F30854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0199989" y="4423860"/>
            <a:ext cx="615812" cy="5413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C259C8F3-7C00-4DA3-89BA-126BF36FD27F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flipH="1">
            <a:off x="9520231" y="4423860"/>
            <a:ext cx="679758" cy="5518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C34B1EC-6EA4-418F-9E60-298171D558BF}"/>
              </a:ext>
            </a:extLst>
          </p:cNvPr>
          <p:cNvSpPr txBox="1"/>
          <p:nvPr/>
        </p:nvSpPr>
        <p:spPr>
          <a:xfrm>
            <a:off x="1097280" y="1737360"/>
            <a:ext cx="5250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 nélküli automatikusan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jelszó generálása</a:t>
            </a:r>
          </a:p>
        </p:txBody>
      </p:sp>
    </p:spTree>
    <p:extLst>
      <p:ext uri="{BB962C8B-B14F-4D97-AF65-F5344CB8AC3E}">
        <p14:creationId xmlns:p14="http://schemas.microsoft.com/office/powerpoint/2010/main" val="2085434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 és engedélyek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45734"/>
            <a:ext cx="458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Lokális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Eltávolító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 elutasítás/elfogadás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FD2399-79CE-4D41-8996-DDC660C1B059}"/>
              </a:ext>
            </a:extLst>
          </p:cNvPr>
          <p:cNvSpPr txBox="1"/>
          <p:nvPr/>
        </p:nvSpPr>
        <p:spPr>
          <a:xfrm>
            <a:off x="5686815" y="1845734"/>
            <a:ext cx="4589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Rendszerszintű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Tárgyak és egységek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AB05FDA-1D5D-43D0-B50B-C072A1272C03}"/>
              </a:ext>
            </a:extLst>
          </p:cNvPr>
          <p:cNvSpPr txBox="1"/>
          <p:nvPr/>
        </p:nvSpPr>
        <p:spPr>
          <a:xfrm>
            <a:off x="8799952" y="2236269"/>
            <a:ext cx="4589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08599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 kezelés/nyilvántartás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Integrálhatóság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Komplex engedélyrendszer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Intranet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F66FD6-49B7-464F-9A67-ADBC6E4B5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05" y="1952785"/>
            <a:ext cx="2952429" cy="29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4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172E3-A8EF-4D4D-9B23-1A690C26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104DA-E42B-41A8-B0C9-8C3301AB70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6" t="31105" r="38873" b="31957"/>
          <a:stretch/>
        </p:blipFill>
        <p:spPr>
          <a:xfrm>
            <a:off x="8272630" y="2298762"/>
            <a:ext cx="3012141" cy="297867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5A99B2-12BA-4343-8998-D3F56EBD8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08" b="31178"/>
          <a:stretch/>
        </p:blipFill>
        <p:spPr>
          <a:xfrm>
            <a:off x="4502055" y="2455556"/>
            <a:ext cx="3248849" cy="26650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4498D-AE45-497A-82D4-602DE849A0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3" t="31781" r="32424" b="30188"/>
          <a:stretch/>
        </p:blipFill>
        <p:spPr>
          <a:xfrm>
            <a:off x="452907" y="2672512"/>
            <a:ext cx="3894342" cy="23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41CEF778-124F-4D1E-BF6C-0249B271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70" y="1940560"/>
            <a:ext cx="1830878" cy="406861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0000CAF-8336-44AE-90C7-DD243FD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001675-F8F1-4C96-AD6B-02CBEA78E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5" y="1940560"/>
            <a:ext cx="7575328" cy="426112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EDEF9E-17EF-4401-BAD0-4323ED48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45" y="1940560"/>
            <a:ext cx="7575328" cy="426112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C1A87F-115B-4C58-92E8-717A2A9214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6" t="395" r="553" b="357"/>
          <a:stretch/>
        </p:blipFill>
        <p:spPr>
          <a:xfrm>
            <a:off x="330237" y="1940560"/>
            <a:ext cx="2012997" cy="42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196DB6E1-FBA4-4EB0-838B-1D456C1B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99" y="1891845"/>
            <a:ext cx="1918162" cy="426258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8BE0133-3F5C-411B-8655-EC263772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09F070-1F71-4BE9-BD97-4CA4F301F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59" y="1808584"/>
            <a:ext cx="7853081" cy="442910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453E45-75D0-420F-B7B4-6525B2DE9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75" y="1808584"/>
            <a:ext cx="7873965" cy="44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A385F-8D2B-4D40-8D56-804BBEB5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D1F49D-B532-4093-A332-D3BF38F99F0F}"/>
              </a:ext>
            </a:extLst>
          </p:cNvPr>
          <p:cNvSpPr txBox="1"/>
          <p:nvPr/>
        </p:nvSpPr>
        <p:spPr>
          <a:xfrm>
            <a:off x="1036320" y="1737360"/>
            <a:ext cx="52503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típus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Mennyiség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Hozzáadva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Kivéve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Hozzáadva+ kivéve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Időintervallum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Szűrés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Tárgytípus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58F05-96D3-456B-8103-0EA794751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" b="837"/>
          <a:stretch/>
        </p:blipFill>
        <p:spPr>
          <a:xfrm>
            <a:off x="3975875" y="1914971"/>
            <a:ext cx="7832436" cy="38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DB4B3-3963-4E4C-933A-665D418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kezelése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6CF7D-CEB7-4C41-BA0A-49DC80F29D2A}"/>
              </a:ext>
            </a:extLst>
          </p:cNvPr>
          <p:cNvSpPr txBox="1"/>
          <p:nvPr/>
        </p:nvSpPr>
        <p:spPr>
          <a:xfrm>
            <a:off x="1097280" y="1797784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módosítása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lehet olyan dolgot törölni ami használatban van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Archivált adatok megtekinthetők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Visszajelzés hiba esetén</a:t>
            </a: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306A3B2-8942-41EF-9DE1-12775D6C85D8}"/>
              </a:ext>
            </a:extLst>
          </p:cNvPr>
          <p:cNvGrpSpPr/>
          <p:nvPr/>
        </p:nvGrpSpPr>
        <p:grpSpPr>
          <a:xfrm>
            <a:off x="8784064" y="2084150"/>
            <a:ext cx="2896420" cy="2874353"/>
            <a:chOff x="8784064" y="2084150"/>
            <a:chExt cx="2896420" cy="2874353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685DE421-ACA0-4151-A209-C43A3761AF5B}"/>
                </a:ext>
              </a:extLst>
            </p:cNvPr>
            <p:cNvSpPr/>
            <p:nvPr/>
          </p:nvSpPr>
          <p:spPr>
            <a:xfrm>
              <a:off x="8784064" y="208415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Darab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FDD1BB55-EDAD-4BBB-B891-5F15C1381583}"/>
                </a:ext>
              </a:extLst>
            </p:cNvPr>
            <p:cNvSpPr/>
            <p:nvPr/>
          </p:nvSpPr>
          <p:spPr>
            <a:xfrm>
              <a:off x="8784064" y="3878503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Tégla</a:t>
              </a:r>
            </a:p>
          </p:txBody>
        </p:sp>
        <p:cxnSp>
          <p:nvCxnSpPr>
            <p:cNvPr id="7" name="Egyenes összekötő nyíllal 6">
              <a:extLst>
                <a:ext uri="{FF2B5EF4-FFF2-40B4-BE49-F238E27FC236}">
                  <a16:creationId xmlns:a16="http://schemas.microsoft.com/office/drawing/2014/main" id="{C1E6E3D0-B816-491D-9469-C970B7482442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9324064" y="3164150"/>
              <a:ext cx="0" cy="7143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9F96D698-BD83-47E1-BB40-62041D672C7C}"/>
                </a:ext>
              </a:extLst>
            </p:cNvPr>
            <p:cNvCxnSpPr>
              <a:cxnSpLocks/>
              <a:stCxn id="18" idx="1"/>
              <a:endCxn id="5" idx="3"/>
            </p:cNvCxnSpPr>
            <p:nvPr/>
          </p:nvCxnSpPr>
          <p:spPr>
            <a:xfrm flipH="1">
              <a:off x="9864064" y="2624150"/>
              <a:ext cx="108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83C99C8D-9E40-48B9-B848-C9B9E3BDB7A4}"/>
                </a:ext>
              </a:extLst>
            </p:cNvPr>
            <p:cNvSpPr txBox="1"/>
            <p:nvPr/>
          </p:nvSpPr>
          <p:spPr>
            <a:xfrm>
              <a:off x="10944064" y="2439484"/>
              <a:ext cx="73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Törlés</a:t>
              </a:r>
            </a:p>
          </p:txBody>
        </p:sp>
        <p:sp>
          <p:nvSpPr>
            <p:cNvPr id="19" name="Tilos tábla 18">
              <a:extLst>
                <a:ext uri="{FF2B5EF4-FFF2-40B4-BE49-F238E27FC236}">
                  <a16:creationId xmlns:a16="http://schemas.microsoft.com/office/drawing/2014/main" id="{D0167852-36B0-4397-AB49-7FD1EEA95C08}"/>
                </a:ext>
              </a:extLst>
            </p:cNvPr>
            <p:cNvSpPr/>
            <p:nvPr/>
          </p:nvSpPr>
          <p:spPr>
            <a:xfrm>
              <a:off x="10134064" y="2354150"/>
              <a:ext cx="540000" cy="540000"/>
            </a:xfrm>
            <a:prstGeom prst="noSmoking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E5313C8E-465B-41A7-A79C-EAE5275CC4AD}"/>
              </a:ext>
            </a:extLst>
          </p:cNvPr>
          <p:cNvGrpSpPr/>
          <p:nvPr/>
        </p:nvGrpSpPr>
        <p:grpSpPr>
          <a:xfrm>
            <a:off x="5537048" y="2084149"/>
            <a:ext cx="2896420" cy="2874353"/>
            <a:chOff x="8784064" y="2084150"/>
            <a:chExt cx="2896420" cy="2874353"/>
          </a:xfrm>
        </p:grpSpPr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ADBB5F00-2AED-4214-91C9-215BAC0196CC}"/>
                </a:ext>
              </a:extLst>
            </p:cNvPr>
            <p:cNvSpPr/>
            <p:nvPr/>
          </p:nvSpPr>
          <p:spPr>
            <a:xfrm>
              <a:off x="8784064" y="208415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Darab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A3EAB679-292E-4965-87BE-36FA6040B60E}"/>
                </a:ext>
              </a:extLst>
            </p:cNvPr>
            <p:cNvSpPr/>
            <p:nvPr/>
          </p:nvSpPr>
          <p:spPr>
            <a:xfrm>
              <a:off x="8784064" y="3878503"/>
              <a:ext cx="1080000" cy="10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Tégla</a:t>
              </a:r>
            </a:p>
          </p:txBody>
        </p: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451BE158-0CD2-43FA-9A63-A0892B9DF8E1}"/>
                </a:ext>
              </a:extLst>
            </p:cNvPr>
            <p:cNvCxnSpPr>
              <a:cxnSpLocks/>
              <a:stCxn id="25" idx="0"/>
              <a:endCxn id="24" idx="2"/>
            </p:cNvCxnSpPr>
            <p:nvPr/>
          </p:nvCxnSpPr>
          <p:spPr>
            <a:xfrm flipV="1">
              <a:off x="9324064" y="3164150"/>
              <a:ext cx="0" cy="714353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69B9EABE-0279-4EB0-AB94-0F9C0FB2507D}"/>
                </a:ext>
              </a:extLst>
            </p:cNvPr>
            <p:cNvCxnSpPr>
              <a:cxnSpLocks/>
              <a:stCxn id="28" idx="1"/>
              <a:endCxn id="24" idx="3"/>
            </p:cNvCxnSpPr>
            <p:nvPr/>
          </p:nvCxnSpPr>
          <p:spPr>
            <a:xfrm flipH="1">
              <a:off x="9864064" y="2624150"/>
              <a:ext cx="1080000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37F2DC3B-1F4E-4BBD-8677-3E08FE4084E7}"/>
                </a:ext>
              </a:extLst>
            </p:cNvPr>
            <p:cNvSpPr txBox="1"/>
            <p:nvPr/>
          </p:nvSpPr>
          <p:spPr>
            <a:xfrm>
              <a:off x="10944064" y="2439484"/>
              <a:ext cx="73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Törlés</a:t>
              </a:r>
            </a:p>
          </p:txBody>
        </p:sp>
      </p:grp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DFFF698-07B0-4977-B41C-FE53C048D3ED}"/>
              </a:ext>
            </a:extLst>
          </p:cNvPr>
          <p:cNvSpPr txBox="1"/>
          <p:nvPr/>
        </p:nvSpPr>
        <p:spPr>
          <a:xfrm>
            <a:off x="5572871" y="3874817"/>
            <a:ext cx="100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archivált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3EB73BC-18D1-43C2-88D6-2C4DBA8D1B57}"/>
              </a:ext>
            </a:extLst>
          </p:cNvPr>
          <p:cNvSpPr txBox="1"/>
          <p:nvPr/>
        </p:nvSpPr>
        <p:spPr>
          <a:xfrm>
            <a:off x="6626600" y="2147095"/>
            <a:ext cx="10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hu-HU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0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Teszt adat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Kicsi (7KB)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Nagy (4MB)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Képernyő képek dokumentációba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580F988-67F5-44E4-81FA-938249E1ADD3}"/>
              </a:ext>
            </a:extLst>
          </p:cNvPr>
          <p:cNvGrpSpPr/>
          <p:nvPr/>
        </p:nvGrpSpPr>
        <p:grpSpPr>
          <a:xfrm>
            <a:off x="4104487" y="1899096"/>
            <a:ext cx="5589904" cy="3024097"/>
            <a:chOff x="6488482" y="2091847"/>
            <a:chExt cx="5589904" cy="3024097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099353F-7629-4B0A-A83B-C76ED24C6FEC}"/>
                </a:ext>
              </a:extLst>
            </p:cNvPr>
            <p:cNvSpPr/>
            <p:nvPr/>
          </p:nvSpPr>
          <p:spPr>
            <a:xfrm>
              <a:off x="6488482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MySQL</a:t>
              </a:r>
              <a:endParaRPr lang="hu-HU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F508EDBD-0839-49ED-A0FA-6DC2700660CE}"/>
                </a:ext>
              </a:extLst>
            </p:cNvPr>
            <p:cNvSpPr/>
            <p:nvPr/>
          </p:nvSpPr>
          <p:spPr>
            <a:xfrm>
              <a:off x="9283435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szerver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FF36FFEA-D7A5-41E1-BFAC-A7CA3C023428}"/>
                </a:ext>
              </a:extLst>
            </p:cNvPr>
            <p:cNvSpPr/>
            <p:nvPr/>
          </p:nvSpPr>
          <p:spPr>
            <a:xfrm>
              <a:off x="7568480" y="4035944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mobil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7A4DEF0F-6706-42F5-9591-5F707B79F2BB}"/>
                </a:ext>
              </a:extLst>
            </p:cNvPr>
            <p:cNvSpPr/>
            <p:nvPr/>
          </p:nvSpPr>
          <p:spPr>
            <a:xfrm>
              <a:off x="9283433" y="4035944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asztali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A06AD6EE-7E86-4040-8225-416D8DA52BC0}"/>
                </a:ext>
              </a:extLst>
            </p:cNvPr>
            <p:cNvSpPr/>
            <p:nvPr/>
          </p:nvSpPr>
          <p:spPr>
            <a:xfrm>
              <a:off x="10998386" y="4035944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web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000147F-E735-4B86-87F1-E5AA8ABF1334}"/>
                </a:ext>
              </a:extLst>
            </p:cNvPr>
            <p:cNvSpPr/>
            <p:nvPr/>
          </p:nvSpPr>
          <p:spPr>
            <a:xfrm>
              <a:off x="7568479" y="4035944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4AE8D8B7-881D-4A03-A0C0-2626449D6211}"/>
                </a:ext>
              </a:extLst>
            </p:cNvPr>
            <p:cNvSpPr/>
            <p:nvPr/>
          </p:nvSpPr>
          <p:spPr>
            <a:xfrm>
              <a:off x="9283432" y="4035944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cxnSp>
          <p:nvCxnSpPr>
            <p:cNvPr id="13" name="Egyenes összekötő nyíllal 12">
              <a:extLst>
                <a:ext uri="{FF2B5EF4-FFF2-40B4-BE49-F238E27FC236}">
                  <a16:creationId xmlns:a16="http://schemas.microsoft.com/office/drawing/2014/main" id="{2DF7F116-7ECC-4A7F-80CA-991A2B25421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7568482" y="2631847"/>
              <a:ext cx="171495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B75C1485-6D5C-49C8-842D-F84A6645978C}"/>
                </a:ext>
              </a:extLst>
            </p:cNvPr>
            <p:cNvCxnSpPr>
              <a:cxnSpLocks/>
              <a:stCxn id="11" idx="0"/>
              <a:endCxn id="7" idx="2"/>
            </p:cNvCxnSpPr>
            <p:nvPr/>
          </p:nvCxnSpPr>
          <p:spPr>
            <a:xfrm flipV="1">
              <a:off x="8108479" y="3171847"/>
              <a:ext cx="1714956" cy="864097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gyenes összekötő nyíllal 14">
              <a:extLst>
                <a:ext uri="{FF2B5EF4-FFF2-40B4-BE49-F238E27FC236}">
                  <a16:creationId xmlns:a16="http://schemas.microsoft.com/office/drawing/2014/main" id="{61C7423E-3A60-4BCF-B805-87D6A48BDADA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9823432" y="3171847"/>
              <a:ext cx="3" cy="864097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>
              <a:extLst>
                <a:ext uri="{FF2B5EF4-FFF2-40B4-BE49-F238E27FC236}">
                  <a16:creationId xmlns:a16="http://schemas.microsoft.com/office/drawing/2014/main" id="{62BD7090-DB47-487B-AEB8-FB56067AEA3F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H="1" flipV="1">
              <a:off x="9823435" y="3171847"/>
              <a:ext cx="1714951" cy="864097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églalap 16">
            <a:extLst>
              <a:ext uri="{FF2B5EF4-FFF2-40B4-BE49-F238E27FC236}">
                <a16:creationId xmlns:a16="http://schemas.microsoft.com/office/drawing/2014/main" id="{666A248F-B867-4FD3-B4D9-81265FAAEC5F}"/>
              </a:ext>
            </a:extLst>
          </p:cNvPr>
          <p:cNvSpPr/>
          <p:nvPr/>
        </p:nvSpPr>
        <p:spPr>
          <a:xfrm>
            <a:off x="5184485" y="5549961"/>
            <a:ext cx="1080000" cy="312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TESZETLŐ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A2EF9EA-C58A-491F-9CE0-03BCCA919E0B}"/>
              </a:ext>
            </a:extLst>
          </p:cNvPr>
          <p:cNvSpPr/>
          <p:nvPr/>
        </p:nvSpPr>
        <p:spPr>
          <a:xfrm>
            <a:off x="6899438" y="5549961"/>
            <a:ext cx="1080000" cy="312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TESZETLŐ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4636B51-2E54-48C7-AE9C-004BC6B09DA3}"/>
              </a:ext>
            </a:extLst>
          </p:cNvPr>
          <p:cNvSpPr/>
          <p:nvPr/>
        </p:nvSpPr>
        <p:spPr>
          <a:xfrm>
            <a:off x="8614391" y="5549961"/>
            <a:ext cx="1080000" cy="312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TESZETLŐ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908F6312-2F14-44E4-8CD9-95101FF4DD64}"/>
              </a:ext>
            </a:extLst>
          </p:cNvPr>
          <p:cNvSpPr/>
          <p:nvPr/>
        </p:nvSpPr>
        <p:spPr>
          <a:xfrm>
            <a:off x="8814814" y="2284672"/>
            <a:ext cx="1080000" cy="312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TESZETLŐ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8B8DD68-FA20-4325-8327-5EF2DA47D119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5724485" y="4923193"/>
            <a:ext cx="0" cy="6267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F920879-83CC-42E9-A6BF-54044C7D0ED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7439438" y="4923193"/>
            <a:ext cx="0" cy="6267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B29D42CE-3586-4EC2-95FE-2FEFDAFA995A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9154391" y="4923193"/>
            <a:ext cx="0" cy="62676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8954091C-CD4A-4AEF-BF44-E07E14BF6E97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7979440" y="2439096"/>
            <a:ext cx="835374" cy="196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kercs: függőleges 33">
            <a:extLst>
              <a:ext uri="{FF2B5EF4-FFF2-40B4-BE49-F238E27FC236}">
                <a16:creationId xmlns:a16="http://schemas.microsoft.com/office/drawing/2014/main" id="{6D383B26-4806-4BB2-9097-E0054239B3E7}"/>
              </a:ext>
            </a:extLst>
          </p:cNvPr>
          <p:cNvSpPr/>
          <p:nvPr/>
        </p:nvSpPr>
        <p:spPr>
          <a:xfrm>
            <a:off x="10201286" y="3550023"/>
            <a:ext cx="1605658" cy="157061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1FEA5648-9A25-4817-8E67-6A363F932D9E}"/>
              </a:ext>
            </a:extLst>
          </p:cNvPr>
          <p:cNvCxnSpPr>
            <a:stCxn id="17" idx="2"/>
          </p:cNvCxnSpPr>
          <p:nvPr/>
        </p:nvCxnSpPr>
        <p:spPr>
          <a:xfrm flipH="1">
            <a:off x="5724484" y="5862728"/>
            <a:ext cx="1" cy="322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359922E4-5D87-4E1C-ABEF-5E1597342AEB}"/>
              </a:ext>
            </a:extLst>
          </p:cNvPr>
          <p:cNvCxnSpPr>
            <a:cxnSpLocks/>
          </p:cNvCxnSpPr>
          <p:nvPr/>
        </p:nvCxnSpPr>
        <p:spPr>
          <a:xfrm>
            <a:off x="5724484" y="6185647"/>
            <a:ext cx="5279631" cy="149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2B093577-ED40-4278-B19A-28472286296E}"/>
              </a:ext>
            </a:extLst>
          </p:cNvPr>
          <p:cNvCxnSpPr>
            <a:stCxn id="18" idx="2"/>
          </p:cNvCxnSpPr>
          <p:nvPr/>
        </p:nvCxnSpPr>
        <p:spPr>
          <a:xfrm flipH="1">
            <a:off x="7439437" y="5862728"/>
            <a:ext cx="1" cy="322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5E53D7FB-FCF2-4D66-B2B0-BEF534BFD75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154391" y="5862728"/>
            <a:ext cx="0" cy="3379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212F218-A85A-4259-86E0-5C79492045B8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11004115" y="5120640"/>
            <a:ext cx="0" cy="108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6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szerver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urllib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~250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Playwright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~70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8553C3A-7B1D-4611-8688-C849FB9D6A62}"/>
              </a:ext>
            </a:extLst>
          </p:cNvPr>
          <p:cNvSpPr txBox="1"/>
          <p:nvPr/>
        </p:nvSpPr>
        <p:spPr>
          <a:xfrm>
            <a:off x="7089289" y="1899096"/>
            <a:ext cx="40663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J4Unit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Esspresso</a:t>
            </a: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~140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TestNG</a:t>
            </a:r>
            <a:endParaRPr lang="hu-HU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~140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62740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EFE3A-8E54-4BEF-8724-741578C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0E35183-4B6E-4EFA-9C1B-A9F0A96934F7}"/>
              </a:ext>
            </a:extLst>
          </p:cNvPr>
          <p:cNvSpPr txBox="1"/>
          <p:nvPr/>
        </p:nvSpPr>
        <p:spPr>
          <a:xfrm>
            <a:off x="1097280" y="1825042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QR kód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Mértékegység átváltás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fajta statisztika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Integrációk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Központi hitelesítés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Jelszó generálás biztonsága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Monitorozás</a:t>
            </a:r>
          </a:p>
        </p:txBody>
      </p:sp>
    </p:spTree>
    <p:extLst>
      <p:ext uri="{BB962C8B-B14F-4D97-AF65-F5344CB8AC3E}">
        <p14:creationId xmlns:p14="http://schemas.microsoft.com/office/powerpoint/2010/main" val="180855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7DB7A-F852-46DB-AA32-9159EB4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23021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1B29B-84BF-4635-A741-6BABA88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</a:t>
            </a:r>
          </a:p>
        </p:txBody>
      </p: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AF2096BC-5C44-4861-9F7D-6B6243B42842}"/>
              </a:ext>
            </a:extLst>
          </p:cNvPr>
          <p:cNvGrpSpPr/>
          <p:nvPr/>
        </p:nvGrpSpPr>
        <p:grpSpPr>
          <a:xfrm>
            <a:off x="6342077" y="2345433"/>
            <a:ext cx="5589906" cy="3311721"/>
            <a:chOff x="6488482" y="2091847"/>
            <a:chExt cx="5589906" cy="331172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3E7BEAE-0918-45BE-BA89-4333203986BB}"/>
                </a:ext>
              </a:extLst>
            </p:cNvPr>
            <p:cNvSpPr/>
            <p:nvPr/>
          </p:nvSpPr>
          <p:spPr>
            <a:xfrm>
              <a:off x="6488482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MySQL</a:t>
              </a:r>
              <a:endParaRPr lang="hu-HU" dirty="0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6AC22C-7950-4EAC-AB69-D0E6B57C0A73}"/>
                </a:ext>
              </a:extLst>
            </p:cNvPr>
            <p:cNvSpPr/>
            <p:nvPr/>
          </p:nvSpPr>
          <p:spPr>
            <a:xfrm>
              <a:off x="9283435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szerver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1CC48E9-E285-415B-9E1D-C729F7C1157F}"/>
                </a:ext>
              </a:extLst>
            </p:cNvPr>
            <p:cNvSpPr/>
            <p:nvPr/>
          </p:nvSpPr>
          <p:spPr>
            <a:xfrm>
              <a:off x="7568482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mobil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34CF29B-17ED-4C8A-8159-C58B36E185A8}"/>
                </a:ext>
              </a:extLst>
            </p:cNvPr>
            <p:cNvSpPr/>
            <p:nvPr/>
          </p:nvSpPr>
          <p:spPr>
            <a:xfrm>
              <a:off x="9283435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asztali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6F4CC32-7EB7-4CE1-8205-4EF0D041BE40}"/>
                </a:ext>
              </a:extLst>
            </p:cNvPr>
            <p:cNvSpPr/>
            <p:nvPr/>
          </p:nvSpPr>
          <p:spPr>
            <a:xfrm>
              <a:off x="10998388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web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A2AD3F9B-0DAE-45F7-806D-23CE7346125C}"/>
                </a:ext>
              </a:extLst>
            </p:cNvPr>
            <p:cNvSpPr/>
            <p:nvPr/>
          </p:nvSpPr>
          <p:spPr>
            <a:xfrm>
              <a:off x="7568481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64FDA11-37A8-4604-BE67-DE20D41E3CD7}"/>
                </a:ext>
              </a:extLst>
            </p:cNvPr>
            <p:cNvSpPr/>
            <p:nvPr/>
          </p:nvSpPr>
          <p:spPr>
            <a:xfrm>
              <a:off x="9283434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779A3842-CEAD-4DCD-8139-C1C1F3FF1F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568482" y="2631847"/>
              <a:ext cx="171495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E52A9B83-7F29-43F0-A12C-50A44BDB4745}"/>
                </a:ext>
              </a:extLst>
            </p:cNvPr>
            <p:cNvCxnSpPr>
              <a:cxnSpLocks/>
              <a:stCxn id="18" idx="0"/>
              <a:endCxn id="6" idx="2"/>
            </p:cNvCxnSpPr>
            <p:nvPr/>
          </p:nvCxnSpPr>
          <p:spPr>
            <a:xfrm flipV="1">
              <a:off x="8108481" y="3171847"/>
              <a:ext cx="1714954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BE130-EEF8-46D5-BC7D-E67425578999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V="1">
              <a:off x="9823434" y="3171847"/>
              <a:ext cx="1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22472213-EAD8-4874-8B57-2609B7705869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9823435" y="3171847"/>
              <a:ext cx="1714953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06272B0-2D0E-4B74-843C-2E0DDF19A6B7}"/>
              </a:ext>
            </a:extLst>
          </p:cNvPr>
          <p:cNvSpPr txBox="1"/>
          <p:nvPr/>
        </p:nvSpPr>
        <p:spPr>
          <a:xfrm>
            <a:off x="1097280" y="1902514"/>
            <a:ext cx="514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adatokat egy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relációs adatbázisban tároljuk.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szerver kezeli az adatbázist és kommunikál a kliensekkel.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Három fajta felhasználó felület van: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</a:t>
            </a:r>
          </a:p>
        </p:txBody>
      </p:sp>
    </p:spTree>
    <p:extLst>
      <p:ext uri="{BB962C8B-B14F-4D97-AF65-F5344CB8AC3E}">
        <p14:creationId xmlns:p14="http://schemas.microsoft.com/office/powerpoint/2010/main" val="286842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E74C4F8-572A-44EA-9134-AE9EFBE6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5" b="1354"/>
          <a:stretch/>
        </p:blipFill>
        <p:spPr>
          <a:xfrm>
            <a:off x="0" y="1878904"/>
            <a:ext cx="12192000" cy="4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4AD4FE5-730B-475A-B1B5-50E546B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2683962"/>
            <a:ext cx="10629900" cy="3619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3C44AC5-E949-4754-90EB-57F6B5734518}"/>
              </a:ext>
            </a:extLst>
          </p:cNvPr>
          <p:cNvSpPr txBox="1"/>
          <p:nvPr/>
        </p:nvSpPr>
        <p:spPr>
          <a:xfrm>
            <a:off x="811530" y="1841329"/>
            <a:ext cx="1056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12 tábla mellet még van 12 nézet az adatok elérésének megkönnyítéséhez.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Vannak bonyolultak, vannak egyszerűek.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04A7DDC-1265-456F-8647-9928680D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121222"/>
            <a:ext cx="10725150" cy="18097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57267A5-B8EA-4C7D-9C05-6B78A171ED59}"/>
              </a:ext>
            </a:extLst>
          </p:cNvPr>
          <p:cNvSpPr txBox="1"/>
          <p:nvPr/>
        </p:nvSpPr>
        <p:spPr>
          <a:xfrm>
            <a:off x="1097280" y="1797783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injection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megakadályozása előkészített kérésekkel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Típusok betartatása hibák elkerülése érdekében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összehasonlítás használata a nem várt viselkedés elkerüléséhez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tranzakciók használata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C053401-7270-4BD8-A391-60847EDDEE30}"/>
              </a:ext>
            </a:extLst>
          </p:cNvPr>
          <p:cNvSpPr/>
          <p:nvPr/>
        </p:nvSpPr>
        <p:spPr>
          <a:xfrm>
            <a:off x="4672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APIRouter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81046BC-E1B3-496F-A535-FB66B2DC8098}"/>
              </a:ext>
            </a:extLst>
          </p:cNvPr>
          <p:cNvSpPr/>
          <p:nvPr/>
        </p:nvSpPr>
        <p:spPr>
          <a:xfrm>
            <a:off x="29200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XAPI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94DC90A-1618-4766-B3D9-A0AE36849F47}"/>
              </a:ext>
            </a:extLst>
          </p:cNvPr>
          <p:cNvSpPr/>
          <p:nvPr/>
        </p:nvSpPr>
        <p:spPr>
          <a:xfrm>
            <a:off x="53728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XDB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389F2B7-BBF3-40DD-8F3B-1FAF7A652C60}"/>
              </a:ext>
            </a:extLst>
          </p:cNvPr>
          <p:cNvSpPr/>
          <p:nvPr/>
        </p:nvSpPr>
        <p:spPr>
          <a:xfrm>
            <a:off x="29200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APIUtils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9FABC2B-047E-46C8-BAD1-0ED8670CD161}"/>
              </a:ext>
            </a:extLst>
          </p:cNvPr>
          <p:cNvSpPr/>
          <p:nvPr/>
        </p:nvSpPr>
        <p:spPr>
          <a:xfrm>
            <a:off x="29200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CB6DBD3-58D8-41A1-83FF-7CA131F0C03B}"/>
              </a:ext>
            </a:extLst>
          </p:cNvPr>
          <p:cNvSpPr/>
          <p:nvPr/>
        </p:nvSpPr>
        <p:spPr>
          <a:xfrm>
            <a:off x="53728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AuthorizationDB</a:t>
            </a: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CA333EE-F4E7-4228-8C87-BADE16A9B22A}"/>
              </a:ext>
            </a:extLst>
          </p:cNvPr>
          <p:cNvSpPr/>
          <p:nvPr/>
        </p:nvSpPr>
        <p:spPr>
          <a:xfrm>
            <a:off x="78256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BaseTrait</a:t>
            </a: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AFEC70A-C9F9-4E35-BEBA-5D88B5EB0F1D}"/>
              </a:ext>
            </a:extLst>
          </p:cNvPr>
          <p:cNvSpPr/>
          <p:nvPr/>
        </p:nvSpPr>
        <p:spPr>
          <a:xfrm>
            <a:off x="102784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DB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6D83FD2C-AF9E-43DE-B9C5-8AC1926DB88B}"/>
              </a:ext>
            </a:extLst>
          </p:cNvPr>
          <p:cNvSpPr/>
          <p:nvPr/>
        </p:nvSpPr>
        <p:spPr>
          <a:xfrm>
            <a:off x="463462" y="2527318"/>
            <a:ext cx="1800000" cy="9488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Mágneslemez 4">
            <a:extLst>
              <a:ext uri="{FF2B5EF4-FFF2-40B4-BE49-F238E27FC236}">
                <a16:creationId xmlns:a16="http://schemas.microsoft.com/office/drawing/2014/main" id="{7031C052-83AD-45C9-A103-8A275FF21D89}"/>
              </a:ext>
            </a:extLst>
          </p:cNvPr>
          <p:cNvSpPr/>
          <p:nvPr/>
        </p:nvSpPr>
        <p:spPr>
          <a:xfrm>
            <a:off x="10171134" y="2225957"/>
            <a:ext cx="1907296" cy="94884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Mysql</a:t>
            </a:r>
            <a:r>
              <a:rPr lang="hu-HU" dirty="0"/>
              <a:t> szerver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E0257E3-A264-4DDB-A198-0398A327FBF0}"/>
              </a:ext>
            </a:extLst>
          </p:cNvPr>
          <p:cNvSpPr/>
          <p:nvPr/>
        </p:nvSpPr>
        <p:spPr>
          <a:xfrm>
            <a:off x="29200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1C2BC87-4BF5-4E48-8C0E-D49661A44477}"/>
              </a:ext>
            </a:extLst>
          </p:cNvPr>
          <p:cNvSpPr/>
          <p:nvPr/>
        </p:nvSpPr>
        <p:spPr>
          <a:xfrm>
            <a:off x="53728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/>
              <a:t>AuthenticationDB</a:t>
            </a:r>
            <a:endParaRPr lang="hu-HU" sz="16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A107A07-5BB9-4ACB-BBEF-AA353E6C25A6}"/>
              </a:ext>
            </a:extLst>
          </p:cNvPr>
          <p:cNvCxnSpPr>
            <a:stCxn id="4" idx="1"/>
            <a:endCxn id="3" idx="0"/>
          </p:cNvCxnSpPr>
          <p:nvPr/>
        </p:nvCxnSpPr>
        <p:spPr>
          <a:xfrm>
            <a:off x="1363462" y="3475155"/>
            <a:ext cx="3768" cy="796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C4351BD-C559-4BE1-AC0F-6435E126DD1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672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133C521-BBF4-444B-9C59-F0EE54853FCC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3820030" y="3813243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95443C49-AE15-4219-900E-4A1D02E74225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3820030" y="2585957"/>
            <a:ext cx="0" cy="50728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5E8CD75-503E-4400-A45F-12676E0E9A2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720030" y="2225957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4DF90F4-7917-4AC4-9D7B-CAAED2B9974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720030" y="3453243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BA5F1F7-E69B-4A01-9904-19D92109B5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7200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F1DA0A53-1F5E-42C5-8277-5FFD568F76C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8200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BADBF59-5FE5-433F-BBF2-8DC0C2ED4E3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71728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30C1D205-5C8F-4BA9-881C-B05CD4EC7EA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6256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F67EA03B-F253-49CF-ACDC-BB71A28095E8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11124782" y="3174804"/>
            <a:ext cx="53648" cy="109724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B834415D-BCFF-40E6-A13D-0DB4EB0C5D1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72830" y="3453243"/>
            <a:ext cx="652800" cy="117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86671307-ABD9-4616-BB9E-4E89C7DF41F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172830" y="2225957"/>
            <a:ext cx="652800" cy="240608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09F0A043-92F9-4824-81B5-D31CD445986B}"/>
              </a:ext>
            </a:extLst>
          </p:cNvPr>
          <p:cNvSpPr/>
          <p:nvPr/>
        </p:nvSpPr>
        <p:spPr>
          <a:xfrm>
            <a:off x="102784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Settings</a:t>
            </a:r>
            <a:endParaRPr lang="hu-HU" dirty="0"/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C963ABEC-B012-4A9D-A72D-C5AD5B6BFCDD}"/>
              </a:ext>
            </a:extLst>
          </p:cNvPr>
          <p:cNvCxnSpPr>
            <a:endCxn id="29" idx="0"/>
          </p:cNvCxnSpPr>
          <p:nvPr/>
        </p:nvCxnSpPr>
        <p:spPr>
          <a:xfrm>
            <a:off x="111784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8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47C61F3-24B0-4F0A-BC55-93E030F8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9635"/>
            <a:ext cx="8448675" cy="13049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959213-8C9F-492C-874D-AECE9BC69E7E}"/>
              </a:ext>
            </a:extLst>
          </p:cNvPr>
          <p:cNvSpPr txBox="1"/>
          <p:nvPr/>
        </p:nvSpPr>
        <p:spPr>
          <a:xfrm>
            <a:off x="1097280" y="1825847"/>
            <a:ext cx="995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kérések átirányítása a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függvénnyel</a:t>
            </a:r>
          </a:p>
        </p:txBody>
      </p:sp>
    </p:spTree>
    <p:extLst>
      <p:ext uri="{BB962C8B-B14F-4D97-AF65-F5344CB8AC3E}">
        <p14:creationId xmlns:p14="http://schemas.microsoft.com/office/powerpoint/2010/main" val="68538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parancsok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show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BCEE28E-991A-4137-B2CB-DC06DAD9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905" y="1967584"/>
            <a:ext cx="6962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4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1493</TotalTime>
  <Words>860</Words>
  <Application>Microsoft Office PowerPoint</Application>
  <PresentationFormat>Szélesvásznú</PresentationFormat>
  <Paragraphs>326</Paragraphs>
  <Slides>28</Slides>
  <Notes>22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3" baseType="lpstr">
      <vt:lpstr>ＭＳ Ｐゴシック</vt:lpstr>
      <vt:lpstr>Calibri</vt:lpstr>
      <vt:lpstr>Calibri Light</vt:lpstr>
      <vt:lpstr>Wingdings</vt:lpstr>
      <vt:lpstr>Retrospektív</vt:lpstr>
      <vt:lpstr>Easy Inventory</vt:lpstr>
      <vt:lpstr>Célkitűzés</vt:lpstr>
      <vt:lpstr>A rendszer felépítése</vt:lpstr>
      <vt:lpstr>Adatbázis</vt:lpstr>
      <vt:lpstr>Adatbázis</vt:lpstr>
      <vt:lpstr>PHP szerver</vt:lpstr>
      <vt:lpstr>PHP szerver</vt:lpstr>
      <vt:lpstr>PHP szerver</vt:lpstr>
      <vt:lpstr>PHP parancsok</vt:lpstr>
      <vt:lpstr>API felépítése</vt:lpstr>
      <vt:lpstr>Felhasználói felületek felépítése</vt:lpstr>
      <vt:lpstr>WEB frontend</vt:lpstr>
      <vt:lpstr>Asztali alkalmazás</vt:lpstr>
      <vt:lpstr>Mobil alkalmazás</vt:lpstr>
      <vt:lpstr>Dokumentáció</vt:lpstr>
      <vt:lpstr>Fogalmak</vt:lpstr>
      <vt:lpstr>Művelet életciklus</vt:lpstr>
      <vt:lpstr>Felhasználók</vt:lpstr>
      <vt:lpstr>Felhasználói jogosultságok és engedélyek</vt:lpstr>
      <vt:lpstr>Bejelentkezés</vt:lpstr>
      <vt:lpstr>Felhasználói felület</vt:lpstr>
      <vt:lpstr>Keresés</vt:lpstr>
      <vt:lpstr>Statisztika</vt:lpstr>
      <vt:lpstr>Adatok kezelése</vt:lpstr>
      <vt:lpstr>Tesztelés</vt:lpstr>
      <vt:lpstr>Tesztelés</vt:lpstr>
      <vt:lpstr>Továbbfejlesztési lehetőségek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3041TAN-05</dc:creator>
  <cp:lastModifiedBy>3041TAN-08</cp:lastModifiedBy>
  <cp:revision>85</cp:revision>
  <dcterms:created xsi:type="dcterms:W3CDTF">2025-03-13T10:18:01Z</dcterms:created>
  <dcterms:modified xsi:type="dcterms:W3CDTF">2025-04-14T09:59:55Z</dcterms:modified>
</cp:coreProperties>
</file>