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71" r:id="rId4"/>
    <p:sldId id="263" r:id="rId5"/>
    <p:sldId id="272" r:id="rId6"/>
    <p:sldId id="269" r:id="rId7"/>
    <p:sldId id="258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82253-FA9D-4541-B694-385376A1E63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86C5-FD8B-4700-8D7F-564FA949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86C5-FD8B-4700-8D7F-564FA9493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7554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1556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909737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643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2554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7246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455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23667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733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5089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689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Образец заголовка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254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6E34-DA22-497F-8607-F62AB28E22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79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7381" y="1035496"/>
            <a:ext cx="10076872" cy="2697019"/>
          </a:xfrm>
        </p:spPr>
        <p:txBody>
          <a:bodyPr/>
          <a:lstStyle/>
          <a:p>
            <a:r>
              <a:rPr lang="ru-RU" sz="4000" dirty="0"/>
              <a:t>АВТОМАТИЗИРОВАННАЯ СИСТЕМА АНАЛИЗА ПРОДУКТОВ ПО ИЗОБРАЖЕНИЯМ ДЛЯ РЕЦЕПТУРНОГО ПОДБОРА</a:t>
            </a:r>
            <a:endParaRPr lang="en-US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7381" y="4473994"/>
            <a:ext cx="4484255" cy="1238320"/>
          </a:xfrm>
        </p:spPr>
        <p:txBody>
          <a:bodyPr/>
          <a:lstStyle/>
          <a:p>
            <a:r>
              <a:rPr lang="ru-RU" dirty="0"/>
              <a:t>Автор: </a:t>
            </a:r>
          </a:p>
          <a:p>
            <a:r>
              <a:rPr lang="ru-RU" dirty="0"/>
              <a:t>магистрант группы 355841</a:t>
            </a:r>
          </a:p>
          <a:p>
            <a:r>
              <a:rPr lang="ru-RU" dirty="0"/>
              <a:t>Деркач Анжелика Валерьевна</a:t>
            </a:r>
          </a:p>
          <a:p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>
          <a:xfrm>
            <a:off x="9466852" y="4152680"/>
            <a:ext cx="1880948" cy="18809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182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9009" y="579867"/>
            <a:ext cx="112141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accent2"/>
                </a:solidFill>
              </a:rPr>
              <a:t>ПРОБЛЕМА И РЕШЕНИЕ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249383" y="2022004"/>
            <a:ext cx="11562772" cy="148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solidFill>
                  <a:schemeClr val="bg1"/>
                </a:solidFill>
              </a:rPr>
              <a:t>Недостаток удобного и точного средства для анализа имеющихся продуктов и получения рецептурных рекомендаций — люди сталкиваются с трудностями при определении, что приготовить на основе имеющихся продуктов, а рестораны и магазины сталкиваются с вызовом удовлетворения потребностей клиентов, оптимизации ассортимента и складских запасов.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249383" y="4152899"/>
            <a:ext cx="11730182" cy="19800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проекта, представляющего собой автоматизированную систему анализа продуктов по изображениям, которая предоставляет пользователям рецептурные рекомендации на основе фотографий продуктов. Путем анализа изображений и сравнения их с базой данных, система предлагает рецепты, которые можно приготовить из имеющихся ингредиентов. Таким образом, система облегчает выбор блюд, а также позволяет ресторанам и магазинам оптимизировать ассортимент.</a:t>
            </a: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49383" y="1557137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ПРОБЛЕМА:</a:t>
            </a:r>
          </a:p>
          <a:p>
            <a:endParaRPr lang="en-US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269009" y="3679849"/>
            <a:ext cx="10398991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РЕШЕНИЕ:</a:t>
            </a:r>
          </a:p>
        </p:txBody>
      </p:sp>
    </p:spTree>
    <p:extLst>
      <p:ext uri="{BB962C8B-B14F-4D97-AF65-F5344CB8AC3E}">
        <p14:creationId xmlns:p14="http://schemas.microsoft.com/office/powerpoint/2010/main" val="397433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6DC2E7-81D2-4739-ACCC-02E39DAD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30" y="594713"/>
            <a:ext cx="11214100" cy="646331"/>
          </a:xfrm>
        </p:spPr>
        <p:txBody>
          <a:bodyPr/>
          <a:lstStyle/>
          <a:p>
            <a:r>
              <a:rPr lang="ru-RU" sz="4000" dirty="0">
                <a:solidFill>
                  <a:schemeClr val="accent2"/>
                </a:solidFill>
              </a:rPr>
              <a:t>БИЗНЕС-МОДЕЛЬ </a:t>
            </a:r>
            <a:r>
              <a:rPr lang="en-US" sz="4000" dirty="0">
                <a:solidFill>
                  <a:schemeClr val="accent2"/>
                </a:solidFill>
              </a:rPr>
              <a:t>FREEMIUM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D3F87-BBB8-4D02-A98A-7C09566E6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" b="2627"/>
          <a:stretch/>
        </p:blipFill>
        <p:spPr>
          <a:xfrm>
            <a:off x="690224" y="3261712"/>
            <a:ext cx="1340906" cy="134090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87ADEF-EF1E-4579-A9B6-CB9B0E9A3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" b="831"/>
          <a:stretch/>
        </p:blipFill>
        <p:spPr>
          <a:xfrm>
            <a:off x="628653" y="1563899"/>
            <a:ext cx="1340906" cy="134090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5" name="Текст 7">
            <a:extLst>
              <a:ext uri="{FF2B5EF4-FFF2-40B4-BE49-F238E27FC236}">
                <a16:creationId xmlns:a16="http://schemas.microsoft.com/office/drawing/2014/main" id="{5D905B24-D6F3-4938-8A42-99CFF38980C2}"/>
              </a:ext>
            </a:extLst>
          </p:cNvPr>
          <p:cNvSpPr txBox="1">
            <a:spLocks/>
          </p:cNvSpPr>
          <p:nvPr/>
        </p:nvSpPr>
        <p:spPr>
          <a:xfrm>
            <a:off x="2603950" y="2019147"/>
            <a:ext cx="8959397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Бесплатный доступ к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</a:rPr>
              <a:t>основному функционалу системы с любого устройства.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Техническая поддержка.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80387BB9-7872-412D-8315-DA3571F2057E}"/>
              </a:ext>
            </a:extLst>
          </p:cNvPr>
          <p:cNvSpPr txBox="1">
            <a:spLocks/>
          </p:cNvSpPr>
          <p:nvPr/>
        </p:nvSpPr>
        <p:spPr>
          <a:xfrm>
            <a:off x="2603949" y="3698097"/>
            <a:ext cx="8959397" cy="9045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latin typeface="Arial" panose="020B0604020202020204" pitchFamily="34" charset="0"/>
              </a:rPr>
              <a:t>Дополнительные функции системы по подписке, которые постоянно пополняются.</a:t>
            </a:r>
          </a:p>
          <a:p>
            <a:pPr algn="l"/>
            <a:r>
              <a:rPr lang="ru-RU" sz="1600" dirty="0">
                <a:latin typeface="Arial" panose="020B0604020202020204" pitchFamily="34" charset="0"/>
              </a:rPr>
              <a:t>Внешнее </a:t>
            </a:r>
            <a:r>
              <a:rPr lang="en-US" sz="1600" dirty="0">
                <a:latin typeface="Arial" panose="020B0604020202020204" pitchFamily="34" charset="0"/>
              </a:rPr>
              <a:t>API </a:t>
            </a:r>
            <a:r>
              <a:rPr lang="ru-RU" sz="1600" dirty="0">
                <a:latin typeface="Arial" panose="020B0604020202020204" pitchFamily="34" charset="0"/>
              </a:rPr>
              <a:t>для интеграции с другими проектами.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A26B85D-76A9-46A9-BB80-2DE2901484D0}"/>
              </a:ext>
            </a:extLst>
          </p:cNvPr>
          <p:cNvSpPr txBox="1">
            <a:spLocks/>
          </p:cNvSpPr>
          <p:nvPr/>
        </p:nvSpPr>
        <p:spPr>
          <a:xfrm>
            <a:off x="2499176" y="3233230"/>
            <a:ext cx="9532216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РАСШИРЕННАЯ ВЕРСИЯ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F6B3DFD0-EA18-4476-A5D9-3E5D9F604E1B}"/>
              </a:ext>
            </a:extLst>
          </p:cNvPr>
          <p:cNvSpPr txBox="1">
            <a:spLocks/>
          </p:cNvSpPr>
          <p:nvPr/>
        </p:nvSpPr>
        <p:spPr>
          <a:xfrm>
            <a:off x="2499176" y="1525705"/>
            <a:ext cx="9532216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БАЗОВАЯ ВЕРСИЯ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1BAFB69F-1F32-4C28-A7A1-844A25C097CB}"/>
              </a:ext>
            </a:extLst>
          </p:cNvPr>
          <p:cNvSpPr txBox="1">
            <a:spLocks/>
          </p:cNvSpPr>
          <p:nvPr/>
        </p:nvSpPr>
        <p:spPr>
          <a:xfrm>
            <a:off x="2499176" y="5302015"/>
            <a:ext cx="9532216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ДОПОЛНИТЕЛЬНО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1081BC66-5D02-4B0B-A775-A0FD0EEB36D9}"/>
              </a:ext>
            </a:extLst>
          </p:cNvPr>
          <p:cNvSpPr txBox="1">
            <a:spLocks/>
          </p:cNvSpPr>
          <p:nvPr/>
        </p:nvSpPr>
        <p:spPr>
          <a:xfrm>
            <a:off x="2603948" y="5816701"/>
            <a:ext cx="8959397" cy="9045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latin typeface="Arial" panose="020B0604020202020204" pitchFamily="34" charset="0"/>
              </a:rPr>
              <a:t>Монетизация рекламой от заинтересованных рекламодателей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08A2269-D018-480F-AF79-90AEFB6A32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r="4052"/>
          <a:stretch/>
        </p:blipFill>
        <p:spPr>
          <a:xfrm>
            <a:off x="794999" y="5134175"/>
            <a:ext cx="1005226" cy="100522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6264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r="3630"/>
          <a:stretch/>
        </p:blipFill>
        <p:spPr>
          <a:xfrm>
            <a:off x="2951982" y="1669330"/>
            <a:ext cx="1800000" cy="1800000"/>
          </a:xfrm>
          <a:prstGeom prst="roundRect">
            <a:avLst/>
          </a:prstGeom>
        </p:spPr>
      </p:pic>
      <p:pic>
        <p:nvPicPr>
          <p:cNvPr id="35" name="Рисунок 34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1933"/>
          <a:stretch/>
        </p:blipFill>
        <p:spPr>
          <a:xfrm>
            <a:off x="7438356" y="1669330"/>
            <a:ext cx="1800000" cy="1800000"/>
          </a:xfrm>
          <a:prstGeom prst="roundRect">
            <a:avLst/>
          </a:prstGeom>
        </p:spPr>
      </p:pic>
      <p:pic>
        <p:nvPicPr>
          <p:cNvPr id="39" name="Рисунок 38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2333"/>
          <a:stretch/>
        </p:blipFill>
        <p:spPr>
          <a:xfrm>
            <a:off x="9697955" y="1668728"/>
            <a:ext cx="1800000" cy="1800000"/>
          </a:xfrm>
          <a:prstGeom prst="round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quarter" idx="18"/>
          </p:nvPr>
        </p:nvSpPr>
        <p:spPr>
          <a:xfrm>
            <a:off x="542561" y="4303704"/>
            <a:ext cx="2130806" cy="146304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Алгоритмы машинного обучения</a:t>
            </a:r>
          </a:p>
          <a:p>
            <a:endParaRPr lang="en-US" sz="1600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368886" y="635510"/>
            <a:ext cx="11214100" cy="646331"/>
          </a:xfrm>
        </p:spPr>
        <p:txBody>
          <a:bodyPr/>
          <a:lstStyle/>
          <a:p>
            <a:r>
              <a:rPr lang="ru-RU" sz="4000" dirty="0">
                <a:solidFill>
                  <a:schemeClr val="accent2"/>
                </a:solidFill>
              </a:rPr>
              <a:t>ТЕХНОЛОГИИ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40" name="Рисунок 39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r="3459"/>
          <a:stretch/>
        </p:blipFill>
        <p:spPr>
          <a:xfrm>
            <a:off x="5207929" y="1674631"/>
            <a:ext cx="1800000" cy="1800000"/>
          </a:xfrm>
          <a:prstGeom prst="roundRect">
            <a:avLst/>
          </a:prstGeom>
        </p:spPr>
      </p:pic>
      <p:pic>
        <p:nvPicPr>
          <p:cNvPr id="26" name="Рисунок 25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r="467"/>
          <a:stretch/>
        </p:blipFill>
        <p:spPr>
          <a:xfrm>
            <a:off x="707964" y="1669330"/>
            <a:ext cx="1800000" cy="1800000"/>
          </a:xfrm>
          <a:prstGeom prst="roundRect">
            <a:avLst/>
          </a:prstGeom>
        </p:spPr>
      </p:pic>
      <p:sp>
        <p:nvSpPr>
          <p:cNvPr id="41" name="Текст 7"/>
          <p:cNvSpPr txBox="1">
            <a:spLocks/>
          </p:cNvSpPr>
          <p:nvPr/>
        </p:nvSpPr>
        <p:spPr>
          <a:xfrm>
            <a:off x="2765878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Современные языки программирования</a:t>
            </a:r>
          </a:p>
        </p:txBody>
      </p:sp>
      <p:sp>
        <p:nvSpPr>
          <p:cNvPr id="42" name="Текст 7"/>
          <p:cNvSpPr txBox="1">
            <a:spLocks/>
          </p:cNvSpPr>
          <p:nvPr/>
        </p:nvSpPr>
        <p:spPr>
          <a:xfrm>
            <a:off x="5030597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Современные инструменты для создания пользовательского интерфейса</a:t>
            </a:r>
          </a:p>
        </p:txBody>
      </p:sp>
      <p:sp>
        <p:nvSpPr>
          <p:cNvPr id="43" name="Текст 7"/>
          <p:cNvSpPr txBox="1">
            <a:spLocks/>
          </p:cNvSpPr>
          <p:nvPr/>
        </p:nvSpPr>
        <p:spPr>
          <a:xfrm>
            <a:off x="7295316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Современные протоколы передачи данных для взаимодействия с системой</a:t>
            </a:r>
          </a:p>
        </p:txBody>
      </p:sp>
      <p:sp>
        <p:nvSpPr>
          <p:cNvPr id="44" name="Текст 7"/>
          <p:cNvSpPr txBox="1">
            <a:spLocks/>
          </p:cNvSpPr>
          <p:nvPr/>
        </p:nvSpPr>
        <p:spPr>
          <a:xfrm>
            <a:off x="9560035" y="4303704"/>
            <a:ext cx="217220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 panose="020B0604020202020204" pitchFamily="34" charset="0"/>
              </a:rPr>
              <a:t>Обширная база данных, которая постоянно пополняется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110189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AC23887-D440-47DD-B272-3AF81420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80" y="585188"/>
            <a:ext cx="11214100" cy="646331"/>
          </a:xfrm>
        </p:spPr>
        <p:txBody>
          <a:bodyPr/>
          <a:lstStyle/>
          <a:p>
            <a:r>
              <a:rPr lang="ru-RU" sz="4000" dirty="0">
                <a:solidFill>
                  <a:schemeClr val="accent2"/>
                </a:solidFill>
              </a:rPr>
              <a:t>МАРКЕТИНГ 4Р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3A88DC-2BD2-43FE-BBE6-40FBB4D59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 b="2500"/>
          <a:stretch/>
        </p:blipFill>
        <p:spPr>
          <a:xfrm>
            <a:off x="452099" y="1676600"/>
            <a:ext cx="1005226" cy="100522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DB39A-5368-4C02-B156-8B6978F67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r="2308"/>
          <a:stretch/>
        </p:blipFill>
        <p:spPr>
          <a:xfrm>
            <a:off x="6395699" y="1676600"/>
            <a:ext cx="1005226" cy="100522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CF1557-1715-4B32-AECE-A43C3BBC3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r="2464"/>
          <a:stretch/>
        </p:blipFill>
        <p:spPr>
          <a:xfrm>
            <a:off x="471149" y="3876875"/>
            <a:ext cx="1005226" cy="100522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63F81E-1852-40EC-9BB1-E4B436605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1084"/>
          <a:stretch/>
        </p:blipFill>
        <p:spPr>
          <a:xfrm>
            <a:off x="6395699" y="3876875"/>
            <a:ext cx="1005226" cy="1005226"/>
          </a:xfrm>
          <a:prstGeom prst="round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06BB48DF-10B8-469C-BA85-C2C6D3FBA4D6}"/>
              </a:ext>
            </a:extLst>
          </p:cNvPr>
          <p:cNvSpPr txBox="1">
            <a:spLocks/>
          </p:cNvSpPr>
          <p:nvPr/>
        </p:nvSpPr>
        <p:spPr>
          <a:xfrm>
            <a:off x="1641926" y="1444166"/>
            <a:ext cx="3044374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ПРОДУКТ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FB9DBBE-DA7E-4D5D-9F23-886D21651805}"/>
              </a:ext>
            </a:extLst>
          </p:cNvPr>
          <p:cNvSpPr txBox="1">
            <a:spLocks/>
          </p:cNvSpPr>
          <p:nvPr/>
        </p:nvSpPr>
        <p:spPr>
          <a:xfrm>
            <a:off x="7585526" y="1444165"/>
            <a:ext cx="3044374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ЦЕНА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0A53C16-A86D-460C-A6A5-49C2E442F194}"/>
              </a:ext>
            </a:extLst>
          </p:cNvPr>
          <p:cNvSpPr txBox="1">
            <a:spLocks/>
          </p:cNvSpPr>
          <p:nvPr/>
        </p:nvSpPr>
        <p:spPr>
          <a:xfrm>
            <a:off x="1641926" y="3644441"/>
            <a:ext cx="3044374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МЕСТО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ACB7CD86-4CBD-44DA-974B-156F9D3014AC}"/>
              </a:ext>
            </a:extLst>
          </p:cNvPr>
          <p:cNvSpPr txBox="1">
            <a:spLocks/>
          </p:cNvSpPr>
          <p:nvPr/>
        </p:nvSpPr>
        <p:spPr>
          <a:xfrm>
            <a:off x="7585526" y="3644440"/>
            <a:ext cx="3044374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ПРОДВИЖЕНИЕ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688BA306-AA0A-412D-AEB5-C7E17FC848E1}"/>
              </a:ext>
            </a:extLst>
          </p:cNvPr>
          <p:cNvSpPr txBox="1">
            <a:spLocks/>
          </p:cNvSpPr>
          <p:nvPr/>
        </p:nvSpPr>
        <p:spPr>
          <a:xfrm>
            <a:off x="1718924" y="1901933"/>
            <a:ext cx="3882574" cy="13045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Инновационная веб-система для анализа продуктов и рецептурного подбора, а также мобильные приложения для взаимодействия с системой и внешнее </a:t>
            </a:r>
            <a:r>
              <a:rPr lang="en-US" sz="1600" dirty="0">
                <a:latin typeface="Arial" panose="020B0604020202020204" pitchFamily="34" charset="0"/>
              </a:rPr>
              <a:t>API</a:t>
            </a: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A9707B11-225D-4CFE-A6E2-378EBAFEA569}"/>
              </a:ext>
            </a:extLst>
          </p:cNvPr>
          <p:cNvSpPr txBox="1">
            <a:spLocks/>
          </p:cNvSpPr>
          <p:nvPr/>
        </p:nvSpPr>
        <p:spPr>
          <a:xfrm>
            <a:off x="7681574" y="1901933"/>
            <a:ext cx="3882574" cy="13045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Модель «</a:t>
            </a:r>
            <a:r>
              <a:rPr lang="en-US" sz="1600" dirty="0">
                <a:latin typeface="Arial" panose="020B0604020202020204" pitchFamily="34" charset="0"/>
              </a:rPr>
              <a:t>F</a:t>
            </a:r>
            <a:r>
              <a:rPr lang="ru-RU" sz="1600" dirty="0" err="1">
                <a:latin typeface="Arial" panose="020B0604020202020204" pitchFamily="34" charset="0"/>
              </a:rPr>
              <a:t>reemium</a:t>
            </a:r>
            <a:r>
              <a:rPr lang="ru-RU" sz="1600" dirty="0">
                <a:latin typeface="Arial" panose="020B0604020202020204" pitchFamily="34" charset="0"/>
              </a:rPr>
              <a:t>» с бесплатным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</a:rPr>
              <a:t>доступом к системе и различными дополнительными платными функциями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A856740F-90E7-4326-A39C-91A92AE7A032}"/>
              </a:ext>
            </a:extLst>
          </p:cNvPr>
          <p:cNvSpPr txBox="1">
            <a:spLocks/>
          </p:cNvSpPr>
          <p:nvPr/>
        </p:nvSpPr>
        <p:spPr>
          <a:xfrm>
            <a:off x="1718924" y="4109307"/>
            <a:ext cx="3882574" cy="13045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Доступ из любой точки и с любого устройства через интернет</a:t>
            </a:r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2A9F558B-4C0B-4DE3-9C1B-F66A426F6085}"/>
              </a:ext>
            </a:extLst>
          </p:cNvPr>
          <p:cNvSpPr txBox="1">
            <a:spLocks/>
          </p:cNvSpPr>
          <p:nvPr/>
        </p:nvSpPr>
        <p:spPr>
          <a:xfrm>
            <a:off x="7681574" y="4109306"/>
            <a:ext cx="3882574" cy="13045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Маркетинг через социальные сети, рекламные кампании и сотрудничество с партнерами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8342830-D2B9-4E42-AA31-3577AB27BA23}"/>
              </a:ext>
            </a:extLst>
          </p:cNvPr>
          <p:cNvSpPr txBox="1">
            <a:spLocks/>
          </p:cNvSpPr>
          <p:nvPr/>
        </p:nvSpPr>
        <p:spPr>
          <a:xfrm>
            <a:off x="471149" y="5339980"/>
            <a:ext cx="3044374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ПРОДАЖИ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1B17D6D9-BBF2-46DA-AD5F-FC70737B6EDC}"/>
              </a:ext>
            </a:extLst>
          </p:cNvPr>
          <p:cNvSpPr txBox="1">
            <a:spLocks/>
          </p:cNvSpPr>
          <p:nvPr/>
        </p:nvSpPr>
        <p:spPr>
          <a:xfrm>
            <a:off x="575924" y="5796926"/>
            <a:ext cx="10635001" cy="4648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Продажи осуществляются как через веб-сайт, так и через приложения для мобильных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51504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984" y="643555"/>
            <a:ext cx="11214100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accent2"/>
                </a:solidFill>
              </a:rPr>
              <a:t>ТЕКУЩИЙ СТАТУС ПРОЕКТА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49383" y="1750386"/>
            <a:ext cx="2693266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КОНКУРЕНЦИЯ:</a:t>
            </a:r>
          </a:p>
          <a:p>
            <a:endParaRPr lang="en-US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86F2520A-D145-476E-A39B-EB83AD3013D3}"/>
              </a:ext>
            </a:extLst>
          </p:cNvPr>
          <p:cNvSpPr txBox="1">
            <a:spLocks/>
          </p:cNvSpPr>
          <p:nvPr/>
        </p:nvSpPr>
        <p:spPr>
          <a:xfrm>
            <a:off x="6096000" y="1750386"/>
            <a:ext cx="2693266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КОМАНДА:</a:t>
            </a:r>
          </a:p>
          <a:p>
            <a:endParaRPr lang="en-US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5088AAD-B448-400E-BBE0-16B84F8FDA3E}"/>
              </a:ext>
            </a:extLst>
          </p:cNvPr>
          <p:cNvSpPr txBox="1">
            <a:spLocks/>
          </p:cNvSpPr>
          <p:nvPr/>
        </p:nvSpPr>
        <p:spPr>
          <a:xfrm>
            <a:off x="249383" y="3944616"/>
            <a:ext cx="2893290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ПЛАНЫ ПРОЕКТА:</a:t>
            </a:r>
          </a:p>
          <a:p>
            <a:endParaRPr lang="en-US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B8EBC1E-344E-4542-8431-2EFE6D2718E9}"/>
              </a:ext>
            </a:extLst>
          </p:cNvPr>
          <p:cNvSpPr txBox="1">
            <a:spLocks/>
          </p:cNvSpPr>
          <p:nvPr/>
        </p:nvSpPr>
        <p:spPr>
          <a:xfrm>
            <a:off x="6096000" y="3945208"/>
            <a:ext cx="4560165" cy="464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solidFill>
                  <a:schemeClr val="accent2"/>
                </a:solidFill>
              </a:rPr>
              <a:t>ТЕКУЩИЙ СТАТУС ПРОЕКТА:</a:t>
            </a:r>
          </a:p>
          <a:p>
            <a:endParaRPr lang="en-US" dirty="0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AE572F6C-6E64-4BBD-9A28-8AA883C5A1D5}"/>
              </a:ext>
            </a:extLst>
          </p:cNvPr>
          <p:cNvSpPr txBox="1">
            <a:spLocks/>
          </p:cNvSpPr>
          <p:nvPr/>
        </p:nvSpPr>
        <p:spPr>
          <a:xfrm>
            <a:off x="6096000" y="4410075"/>
            <a:ext cx="5827878" cy="8215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Проект находится в стадии разработки и тестирования прототипа.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A002A8A2-FF75-491C-B72A-21284A319FF2}"/>
              </a:ext>
            </a:extLst>
          </p:cNvPr>
          <p:cNvSpPr txBox="1">
            <a:spLocks/>
          </p:cNvSpPr>
          <p:nvPr/>
        </p:nvSpPr>
        <p:spPr>
          <a:xfrm>
            <a:off x="268122" y="4409483"/>
            <a:ext cx="5550316" cy="10578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В ближайшем будущем планируется разработать и выпустить работоспособное </a:t>
            </a:r>
            <a:r>
              <a:rPr lang="en-US" sz="1600" dirty="0">
                <a:latin typeface="Arial" panose="020B0604020202020204" pitchFamily="34" charset="0"/>
              </a:rPr>
              <a:t>MVP</a:t>
            </a:r>
            <a:r>
              <a:rPr lang="ru-RU" sz="1600" dirty="0">
                <a:latin typeface="Arial" panose="020B0604020202020204" pitchFamily="34" charset="0"/>
              </a:rPr>
              <a:t> и собрать статистику. Далее система будет продвигаться и улучшаться, планируется расширение функционала.</a:t>
            </a:r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2987274C-ECA0-40EB-803D-40F16E297C28}"/>
              </a:ext>
            </a:extLst>
          </p:cNvPr>
          <p:cNvSpPr txBox="1">
            <a:spLocks/>
          </p:cNvSpPr>
          <p:nvPr/>
        </p:nvSpPr>
        <p:spPr>
          <a:xfrm>
            <a:off x="6095999" y="2215253"/>
            <a:ext cx="5846617" cy="1051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Наша команда объединяет экспертов в области машинного обучения, разработки автоматизированных систем и маркетинга. Команда включает в себя инженеров, дизайнеров, аналитиков, тестировщиков и маркетологов.</a:t>
            </a:r>
          </a:p>
        </p:txBody>
      </p:sp>
      <p:sp>
        <p:nvSpPr>
          <p:cNvPr id="16" name="Текст 7">
            <a:extLst>
              <a:ext uri="{FF2B5EF4-FFF2-40B4-BE49-F238E27FC236}">
                <a16:creationId xmlns:a16="http://schemas.microsoft.com/office/drawing/2014/main" id="{9635A818-361F-4984-BAAB-73E21D4660A8}"/>
              </a:ext>
            </a:extLst>
          </p:cNvPr>
          <p:cNvSpPr txBox="1">
            <a:spLocks/>
          </p:cNvSpPr>
          <p:nvPr/>
        </p:nvSpPr>
        <p:spPr>
          <a:xfrm>
            <a:off x="268122" y="2215252"/>
            <a:ext cx="5550316" cy="1051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dirty="0">
                <a:latin typeface="Arial" panose="020B0604020202020204" pitchFamily="34" charset="0"/>
              </a:rPr>
              <a:t>Мы входим на рынок с инновационным и выдающимся продуктом, который пока что не имеет конкурентов, использующих анализ изображений для рецептурного подбора.</a:t>
            </a:r>
          </a:p>
        </p:txBody>
      </p:sp>
    </p:spTree>
    <p:extLst>
      <p:ext uri="{BB962C8B-B14F-4D97-AF65-F5344CB8AC3E}">
        <p14:creationId xmlns:p14="http://schemas.microsoft.com/office/powerpoint/2010/main" val="26430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6167" y="1314450"/>
            <a:ext cx="4945598" cy="1243584"/>
          </a:xfrm>
        </p:spPr>
        <p:txBody>
          <a:bodyPr/>
          <a:lstStyle/>
          <a:p>
            <a:r>
              <a:rPr lang="ru-RU" dirty="0"/>
              <a:t>СПАСИБО ЗА </a:t>
            </a:r>
            <a:br>
              <a:rPr lang="ru-RU" dirty="0"/>
            </a:br>
            <a:r>
              <a:rPr lang="ru-RU" dirty="0"/>
              <a:t>ВНИМАНИЕ!</a:t>
            </a:r>
            <a:endParaRPr lang="en-US" dirty="0"/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E93085CF-EB28-4F60-B032-49A58CF89E96}"/>
              </a:ext>
            </a:extLst>
          </p:cNvPr>
          <p:cNvSpPr txBox="1">
            <a:spLocks/>
          </p:cNvSpPr>
          <p:nvPr/>
        </p:nvSpPr>
        <p:spPr>
          <a:xfrm>
            <a:off x="3743325" y="5933505"/>
            <a:ext cx="8753475" cy="414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Вместе мы можем добиться успеха на растущем рынке автоматизации и питания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C26717B-3833-4EA4-B037-6CB9D078C504}"/>
              </a:ext>
            </a:extLst>
          </p:cNvPr>
          <p:cNvSpPr txBox="1">
            <a:spLocks/>
          </p:cNvSpPr>
          <p:nvPr/>
        </p:nvSpPr>
        <p:spPr>
          <a:xfrm>
            <a:off x="7029450" y="2457449"/>
            <a:ext cx="4648200" cy="1157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800" b="1" dirty="0">
                <a:latin typeface="Arial" panose="020B0604020202020204" pitchFamily="34" charset="0"/>
              </a:rPr>
              <a:t>Мы представляем инновационное решение, которое облегчит выбор блюд и сможет интегрироваться в различные системы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68B4888A-36C5-46A4-8F18-1004C3703C23}"/>
              </a:ext>
            </a:extLst>
          </p:cNvPr>
          <p:cNvSpPr txBox="1">
            <a:spLocks/>
          </p:cNvSpPr>
          <p:nvPr/>
        </p:nvSpPr>
        <p:spPr>
          <a:xfrm>
            <a:off x="4960402" y="4662488"/>
            <a:ext cx="6983948" cy="881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ru-RU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Призываем инвесторов, партнеров и пользователей присоединиться к нам и сделать процесс приготовления более удобным и увлекательным!</a:t>
            </a:r>
          </a:p>
        </p:txBody>
      </p:sp>
    </p:spTree>
    <p:extLst>
      <p:ext uri="{BB962C8B-B14F-4D97-AF65-F5344CB8AC3E}">
        <p14:creationId xmlns:p14="http://schemas.microsoft.com/office/powerpoint/2010/main" val="1995157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E32D40E-A205-4286-8DF7-AE439A3BE3FF}" vid="{E7270E9A-A86C-4EF7-BCD2-FF9424D8E0E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1248</TotalTime>
  <Words>426</Words>
  <Application>Microsoft Office PowerPoint</Application>
  <PresentationFormat>Широкоэкранный</PresentationFormat>
  <Paragraphs>49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Тема1</vt:lpstr>
      <vt:lpstr>АВТОМАТИЗИРОВАННАЯ СИСТЕМА АНАЛИЗА ПРОДУКТОВ ПО ИЗОБРАЖЕНИЯМ ДЛЯ РЕЦЕПТУРНОГО ПОДБОРА</vt:lpstr>
      <vt:lpstr>Презентация PowerPoint</vt:lpstr>
      <vt:lpstr>БИЗНЕС-МОДЕЛЬ FREEMIUM</vt:lpstr>
      <vt:lpstr>ТЕХНОЛОГИИ</vt:lpstr>
      <vt:lpstr>МАРКЕТИНГ 4Р</vt:lpstr>
      <vt:lpstr>Презентация PowerPoint</vt:lpstr>
      <vt:lpstr>СПАСИБО ЗА 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Анжелика Деркач</dc:creator>
  <cp:lastModifiedBy>Анжелика Деркач</cp:lastModifiedBy>
  <cp:revision>61</cp:revision>
  <dcterms:created xsi:type="dcterms:W3CDTF">2023-05-12T18:06:46Z</dcterms:created>
  <dcterms:modified xsi:type="dcterms:W3CDTF">2023-10-15T10:53:22Z</dcterms:modified>
</cp:coreProperties>
</file>