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63" r:id="rId4"/>
    <p:sldId id="262" r:id="rId5"/>
    <p:sldId id="264" r:id="rId6"/>
    <p:sldId id="268" r:id="rId7"/>
    <p:sldId id="265" r:id="rId8"/>
    <p:sldId id="266" r:id="rId9"/>
    <p:sldId id="269" r:id="rId10"/>
    <p:sldId id="258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82253-FA9D-4541-B694-385376A1E63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986C5-FD8B-4700-8D7F-564FA949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7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986C5-FD8B-4700-8D7F-564FA9493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9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986C5-FD8B-4700-8D7F-564FA94937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6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986C5-FD8B-4700-8D7F-564FA94937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986C5-FD8B-4700-8D7F-564FA94937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986C5-FD8B-4700-8D7F-564FA94937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6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986C5-FD8B-4700-8D7F-564FA94937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5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Полилиния: фигура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6" name="Полилиния: фигура 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7" name="Прямоугольный треугольник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8" name="Прямоугольный треугольник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9" name="Прямоугольный треугольник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9" name="Полилиния: Фигура 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1" name="Полилиния: Фигура 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Полилиния: Фигура 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4" name="Полилиния: Фигура 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7554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тегория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Рисунок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ото и раздел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1556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отография и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909737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6431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2554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олилиния: фигура 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олилиния: Фигура 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Полилиния: Фигура 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Полилиния: Фигура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олилиния: Фигура 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Номер слайда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63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Прямоугольный треугольник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ый треугольник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ый треугольник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372467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4555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ый треугольник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олилиния: Фигура 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Полилиния: Фигура 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</p:spTree>
    <p:extLst>
      <p:ext uri="{BB962C8B-B14F-4D97-AF65-F5344CB8AC3E}">
        <p14:creationId xmlns:p14="http://schemas.microsoft.com/office/powerpoint/2010/main" val="236675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Дополнительный 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ru-RU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Цитата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+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3" name="Текст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733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2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5089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Текст 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Объект 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6891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типа содержимог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2541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>
                <a:latin typeface="+mj-lt"/>
              </a:rPr>
              <a:t>Образец заголовка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Полилиния: Фигура 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олилиния: Фигура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Прямоугольник: Усеченный угол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17" name="Прямоугольник: Усеченный угол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Полилиния: Фигура 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779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27381" y="2006479"/>
            <a:ext cx="10076872" cy="2697019"/>
          </a:xfrm>
        </p:spPr>
        <p:txBody>
          <a:bodyPr/>
          <a:lstStyle/>
          <a:p>
            <a:r>
              <a:rPr lang="ru-RU" sz="4000" dirty="0" smtClean="0"/>
              <a:t>АППАРАТНО-ПРОГРАММНЫЙ КОМПЛЕКС</a:t>
            </a:r>
            <a:r>
              <a:rPr lang="ru-RU" sz="4000" dirty="0" smtClean="0"/>
              <a:t> «БЕСПИЛОТНЫЙ ЛЕТАТЕЛЬНЫЙ АППАРАТ С ДИСТАНЦИОННЫМ УПРАВЛЕНИЕМ</a:t>
            </a:r>
            <a:r>
              <a:rPr lang="ru-RU" sz="4000" dirty="0" smtClean="0"/>
              <a:t>»</a:t>
            </a:r>
            <a:endParaRPr lang="en-US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27381" y="5116622"/>
            <a:ext cx="4484255" cy="1238320"/>
          </a:xfrm>
        </p:spPr>
        <p:txBody>
          <a:bodyPr/>
          <a:lstStyle/>
          <a:p>
            <a:r>
              <a:rPr lang="ru-RU" dirty="0" smtClean="0"/>
              <a:t>Автор: </a:t>
            </a:r>
          </a:p>
          <a:p>
            <a:r>
              <a:rPr lang="ru-RU" dirty="0" smtClean="0"/>
              <a:t>студентка группы 950501</a:t>
            </a:r>
          </a:p>
          <a:p>
            <a:r>
              <a:rPr lang="ru-RU" dirty="0" smtClean="0"/>
              <a:t>Дерка</a:t>
            </a:r>
            <a:r>
              <a:rPr lang="ru-RU" dirty="0" smtClean="0"/>
              <a:t>ч Анжелика Валерьевна</a:t>
            </a:r>
          </a:p>
          <a:p>
            <a:endParaRPr lang="en-US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987311" y="5116622"/>
            <a:ext cx="5204689" cy="123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Руководитель: </a:t>
            </a:r>
          </a:p>
          <a:p>
            <a:r>
              <a:rPr lang="ru-RU" dirty="0"/>
              <a:t>д</a:t>
            </a:r>
            <a:r>
              <a:rPr lang="ru-RU" dirty="0" smtClean="0"/>
              <a:t>оцент, кандидат технических наук</a:t>
            </a:r>
          </a:p>
          <a:p>
            <a:r>
              <a:rPr lang="ru-RU" dirty="0" err="1" smtClean="0"/>
              <a:t>Луцик</a:t>
            </a:r>
            <a:r>
              <a:rPr lang="ru-RU" dirty="0" smtClean="0"/>
              <a:t> Юрий Александрович</a:t>
            </a:r>
          </a:p>
          <a:p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63"/>
          <a:stretch>
            <a:fillRect/>
          </a:stretch>
        </p:blipFill>
        <p:spPr>
          <a:xfrm>
            <a:off x="9866902" y="229998"/>
            <a:ext cx="1880948" cy="18809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8" b="12658"/>
          <a:stretch>
            <a:fillRect/>
          </a:stretch>
        </p:blipFill>
        <p:spPr>
          <a:xfrm>
            <a:off x="7065817" y="504516"/>
            <a:ext cx="2376487" cy="133191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</a:t>
            </a:r>
            <a:br>
              <a:rPr lang="ru-RU" dirty="0"/>
            </a:br>
            <a:r>
              <a:rPr lang="ru-RU" dirty="0"/>
              <a:t>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69009" y="579867"/>
            <a:ext cx="11214100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accent2"/>
                </a:solidFill>
              </a:rPr>
              <a:t>ЦЕЛЬ И ЗАДАЧИ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249383" y="2324516"/>
            <a:ext cx="11562772" cy="8776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Разработать универсальную модель беспилотного летательного аппарата с возможностью его модернизации в зависимости от предлагаемой области использования.</a:t>
            </a:r>
          </a:p>
          <a:p>
            <a:endParaRPr lang="en-US" dirty="0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249383" y="3902149"/>
            <a:ext cx="11730182" cy="2230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структуры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аппаратного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программного обеспечения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и обоснование элементной базы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устройства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и разработка контроллера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полёта и устройства управления.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программной части для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управления летательным аппаратом.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и проведение испытаний разработанной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системы.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269009" y="1790160"/>
            <a:ext cx="10398991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solidFill>
                  <a:schemeClr val="accent2"/>
                </a:solidFill>
              </a:rPr>
              <a:t>ЦЕЛЬ:</a:t>
            </a:r>
          </a:p>
          <a:p>
            <a:endParaRPr lang="en-US" dirty="0"/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269009" y="3367793"/>
            <a:ext cx="10398991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solidFill>
                  <a:schemeClr val="accent2"/>
                </a:solidFill>
              </a:rPr>
              <a:t>ЗАДАЧИ: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r="7381"/>
          <a:stretch>
            <a:fillRect/>
          </a:stretch>
        </p:blipFill>
        <p:spPr>
          <a:xfrm>
            <a:off x="2951982" y="1669330"/>
            <a:ext cx="1800000" cy="1800000"/>
          </a:xfrm>
          <a:prstGeom prst="roundRect">
            <a:avLst/>
          </a:prstGeom>
        </p:spPr>
      </p:pic>
      <p:pic>
        <p:nvPicPr>
          <p:cNvPr id="35" name="Рисунок 34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r="7381"/>
          <a:stretch>
            <a:fillRect/>
          </a:stretch>
        </p:blipFill>
        <p:spPr>
          <a:xfrm>
            <a:off x="7438356" y="1669330"/>
            <a:ext cx="1800000" cy="1800000"/>
          </a:xfrm>
          <a:prstGeom prst="roundRect">
            <a:avLst/>
          </a:prstGeom>
        </p:spPr>
      </p:pic>
      <p:pic>
        <p:nvPicPr>
          <p:cNvPr id="39" name="Рисунок 38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r="7327"/>
          <a:stretch>
            <a:fillRect/>
          </a:stretch>
        </p:blipFill>
        <p:spPr>
          <a:xfrm>
            <a:off x="9697955" y="1668728"/>
            <a:ext cx="1800000" cy="1800000"/>
          </a:xfrm>
          <a:prstGeom prst="roundRect">
            <a:avLst/>
          </a:prstGeom>
        </p:spPr>
      </p:pic>
      <p:sp>
        <p:nvSpPr>
          <p:cNvPr id="8" name="Текст 7"/>
          <p:cNvSpPr>
            <a:spLocks noGrp="1"/>
          </p:cNvSpPr>
          <p:nvPr>
            <p:ph type="body" sz="quarter" idx="18"/>
          </p:nvPr>
        </p:nvSpPr>
        <p:spPr>
          <a:xfrm>
            <a:off x="542561" y="4303704"/>
            <a:ext cx="2130806" cy="146304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1600" dirty="0" err="1" smtClean="0">
                <a:latin typeface="Arial" panose="020B0604020202020204" pitchFamily="34" charset="0"/>
              </a:rPr>
              <a:t>AVR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</a:rPr>
              <a:t>микроконтроллеры серии </a:t>
            </a:r>
            <a:r>
              <a:rPr lang="en-US" sz="1600" dirty="0" err="1">
                <a:latin typeface="Arial" panose="020B0604020202020204" pitchFamily="34" charset="0"/>
              </a:rPr>
              <a:t>ATmega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</a:rPr>
              <a:t>производства </a:t>
            </a:r>
            <a:r>
              <a:rPr lang="en-US" sz="1600" dirty="0">
                <a:latin typeface="Arial" panose="020B0604020202020204" pitchFamily="34" charset="0"/>
              </a:rPr>
              <a:t>Atmel.</a:t>
            </a:r>
            <a:endParaRPr lang="ru-RU" sz="1600" dirty="0"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368886" y="635510"/>
            <a:ext cx="11214100" cy="646331"/>
          </a:xfrm>
        </p:spPr>
        <p:txBody>
          <a:bodyPr/>
          <a:lstStyle/>
          <a:p>
            <a:r>
              <a:rPr lang="ru-RU" sz="4000" dirty="0">
                <a:solidFill>
                  <a:schemeClr val="accent2"/>
                </a:solidFill>
              </a:rPr>
              <a:t>ТЕХНОЛОГИИ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40" name="Рисунок 39"/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r="7327"/>
          <a:stretch>
            <a:fillRect/>
          </a:stretch>
        </p:blipFill>
        <p:spPr>
          <a:xfrm>
            <a:off x="5207929" y="1674631"/>
            <a:ext cx="1800000" cy="1800000"/>
          </a:xfrm>
          <a:prstGeom prst="roundRect">
            <a:avLst/>
          </a:prstGeom>
        </p:spPr>
      </p:pic>
      <p:pic>
        <p:nvPicPr>
          <p:cNvPr id="26" name="Рисунок 25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r="7327"/>
          <a:stretch>
            <a:fillRect/>
          </a:stretch>
        </p:blipFill>
        <p:spPr>
          <a:xfrm>
            <a:off x="707964" y="1669330"/>
            <a:ext cx="1800000" cy="1800000"/>
          </a:xfrm>
          <a:prstGeom prst="roundRect">
            <a:avLst/>
          </a:prstGeom>
        </p:spPr>
      </p:pic>
      <p:sp>
        <p:nvSpPr>
          <p:cNvPr id="41" name="Текст 7"/>
          <p:cNvSpPr txBox="1">
            <a:spLocks/>
          </p:cNvSpPr>
          <p:nvPr/>
        </p:nvSpPr>
        <p:spPr>
          <a:xfrm>
            <a:off x="2765878" y="4303704"/>
            <a:ext cx="2172208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 panose="020B0604020202020204" pitchFamily="34" charset="0"/>
              </a:rPr>
              <a:t>Переносимый язык программирования</a:t>
            </a:r>
            <a:r>
              <a:rPr lang="en-US" sz="1600" dirty="0">
                <a:latin typeface="Arial" panose="020B0604020202020204" pitchFamily="34" charset="0"/>
              </a:rPr>
              <a:t> C.</a:t>
            </a:r>
            <a:endParaRPr lang="ru-RU" sz="1600" dirty="0">
              <a:latin typeface="Arial" panose="020B0604020202020204" pitchFamily="34" charset="0"/>
            </a:endParaRPr>
          </a:p>
        </p:txBody>
      </p:sp>
      <p:sp>
        <p:nvSpPr>
          <p:cNvPr id="42" name="Текст 7"/>
          <p:cNvSpPr txBox="1">
            <a:spLocks/>
          </p:cNvSpPr>
          <p:nvPr/>
        </p:nvSpPr>
        <p:spPr>
          <a:xfrm>
            <a:off x="5030597" y="4303704"/>
            <a:ext cx="2172208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Интегрированная среда разработки для микроконтроллеров </a:t>
            </a:r>
            <a:r>
              <a:rPr lang="en-US" sz="1600" dirty="0">
                <a:latin typeface="Arial" panose="020B0604020202020204" pitchFamily="34" charset="0"/>
              </a:rPr>
              <a:t>Arduino IDE.</a:t>
            </a:r>
            <a:endParaRPr lang="ru-RU" sz="1600" dirty="0">
              <a:latin typeface="Arial" panose="020B0604020202020204" pitchFamily="34" charset="0"/>
            </a:endParaRPr>
          </a:p>
        </p:txBody>
      </p:sp>
      <p:sp>
        <p:nvSpPr>
          <p:cNvPr id="43" name="Текст 7"/>
          <p:cNvSpPr txBox="1">
            <a:spLocks/>
          </p:cNvSpPr>
          <p:nvPr/>
        </p:nvSpPr>
        <p:spPr>
          <a:xfrm>
            <a:off x="7295316" y="4303704"/>
            <a:ext cx="2172208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Среда автоматизации проектирования </a:t>
            </a:r>
            <a:r>
              <a:rPr lang="en-US" sz="1600" dirty="0">
                <a:latin typeface="Arial" panose="020B0604020202020204" pitchFamily="34" charset="0"/>
              </a:rPr>
              <a:t>Sprint Layout</a:t>
            </a:r>
            <a:r>
              <a:rPr lang="en-US" sz="1600" dirty="0" smtClean="0">
                <a:latin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</a:endParaRPr>
          </a:p>
        </p:txBody>
      </p:sp>
      <p:sp>
        <p:nvSpPr>
          <p:cNvPr id="44" name="Текст 7"/>
          <p:cNvSpPr txBox="1">
            <a:spLocks/>
          </p:cNvSpPr>
          <p:nvPr/>
        </p:nvSpPr>
        <p:spPr>
          <a:xfrm>
            <a:off x="9560035" y="4303704"/>
            <a:ext cx="2172208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 panose="020B0604020202020204" pitchFamily="34" charset="0"/>
              </a:rPr>
              <a:t>Система автоматизированного проектирования для промышленного дизайна </a:t>
            </a:r>
            <a:r>
              <a:rPr lang="en-US" sz="1600" dirty="0">
                <a:latin typeface="Arial" panose="020B0604020202020204" pitchFamily="34" charset="0"/>
              </a:rPr>
              <a:t>Autodesk Fusion 360.</a:t>
            </a:r>
            <a:endParaRPr lang="ru-RU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11" y="3436564"/>
            <a:ext cx="11115675" cy="533400"/>
          </a:xfrm>
          <a:prstGeom prst="rect">
            <a:avLst/>
          </a:prstGeom>
        </p:spPr>
      </p:pic>
      <p:sp>
        <p:nvSpPr>
          <p:cNvPr id="8" name="Текст 7"/>
          <p:cNvSpPr>
            <a:spLocks noGrp="1"/>
          </p:cNvSpPr>
          <p:nvPr>
            <p:ph type="body" sz="quarter" idx="18"/>
          </p:nvPr>
        </p:nvSpPr>
        <p:spPr>
          <a:xfrm>
            <a:off x="291752" y="4486649"/>
            <a:ext cx="1745673" cy="146304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Микроконтроллер </a:t>
            </a:r>
            <a:r>
              <a:rPr lang="en-US" sz="1600" dirty="0" err="1">
                <a:latin typeface="Arial" panose="020B0604020202020204" pitchFamily="34" charset="0"/>
              </a:rPr>
              <a:t>ATmega</a:t>
            </a:r>
            <a:r>
              <a:rPr lang="ru-RU" sz="1600" dirty="0">
                <a:latin typeface="Arial" panose="020B0604020202020204" pitchFamily="34" charset="0"/>
              </a:rPr>
              <a:t>328</a:t>
            </a:r>
            <a:r>
              <a:rPr lang="en-US" sz="1600" dirty="0">
                <a:latin typeface="Arial" panose="020B0604020202020204" pitchFamily="34" charset="0"/>
              </a:rPr>
              <a:t>P</a:t>
            </a:r>
            <a:r>
              <a:rPr lang="ru-RU" sz="1600" dirty="0">
                <a:latin typeface="Arial" panose="020B0604020202020204" pitchFamily="34" charset="0"/>
              </a:rPr>
              <a:t>-</a:t>
            </a:r>
            <a:r>
              <a:rPr lang="en-US" sz="1600" dirty="0">
                <a:latin typeface="Arial" panose="020B0604020202020204" pitchFamily="34" charset="0"/>
              </a:rPr>
              <a:t>AU</a:t>
            </a:r>
            <a:r>
              <a:rPr lang="en-US" sz="1600" dirty="0" smtClean="0">
                <a:latin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368886" y="462495"/>
            <a:ext cx="11214100" cy="1200329"/>
          </a:xfrm>
        </p:spPr>
        <p:txBody>
          <a:bodyPr/>
          <a:lstStyle/>
          <a:p>
            <a:r>
              <a:rPr lang="ru-RU" sz="4000" dirty="0" smtClean="0">
                <a:solidFill>
                  <a:schemeClr val="accent2"/>
                </a:solidFill>
              </a:rPr>
              <a:t>МОДУЛИ </a:t>
            </a:r>
            <a:br>
              <a:rPr lang="ru-RU" sz="4000" dirty="0" smtClean="0">
                <a:solidFill>
                  <a:schemeClr val="accent2"/>
                </a:solidFill>
              </a:rPr>
            </a:br>
            <a:r>
              <a:rPr lang="ru-RU" sz="4000" dirty="0" smtClean="0">
                <a:solidFill>
                  <a:schemeClr val="accent2"/>
                </a:solidFill>
              </a:rPr>
              <a:t>КОНТРОЛЛЕРА ПОЛЁТА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55" name="Рисунок 54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" b="143"/>
          <a:stretch>
            <a:fillRect/>
          </a:stretch>
        </p:blipFill>
        <p:spPr>
          <a:xfrm>
            <a:off x="444658" y="2259107"/>
            <a:ext cx="1439863" cy="1439863"/>
          </a:xfrm>
          <a:prstGeom prst="roundRect">
            <a:avLst/>
          </a:prstGeom>
        </p:spPr>
      </p:pic>
      <p:pic>
        <p:nvPicPr>
          <p:cNvPr id="70" name="Рисунок 69"/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3314"/>
          <a:stretch>
            <a:fillRect/>
          </a:stretch>
        </p:blipFill>
        <p:spPr>
          <a:xfrm>
            <a:off x="10174160" y="2259101"/>
            <a:ext cx="1439862" cy="1439863"/>
          </a:xfrm>
          <a:prstGeom prst="roundRect">
            <a:avLst/>
          </a:prstGeom>
        </p:spPr>
      </p:pic>
      <p:pic>
        <p:nvPicPr>
          <p:cNvPr id="76" name="Рисунок 75"/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r="7381"/>
          <a:stretch>
            <a:fillRect/>
          </a:stretch>
        </p:blipFill>
        <p:spPr>
          <a:xfrm>
            <a:off x="2390559" y="2259107"/>
            <a:ext cx="1439863" cy="1439863"/>
          </a:xfrm>
          <a:prstGeom prst="roundRect">
            <a:avLst/>
          </a:prstGeom>
        </p:spPr>
      </p:pic>
      <p:pic>
        <p:nvPicPr>
          <p:cNvPr id="79" name="Рисунок 78"/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r="7381"/>
          <a:stretch>
            <a:fillRect/>
          </a:stretch>
        </p:blipFill>
        <p:spPr>
          <a:xfrm>
            <a:off x="4336460" y="2259105"/>
            <a:ext cx="1439862" cy="1439862"/>
          </a:xfrm>
          <a:prstGeom prst="roundRect">
            <a:avLst/>
          </a:prstGeom>
        </p:spPr>
      </p:pic>
      <p:pic>
        <p:nvPicPr>
          <p:cNvPr id="81" name="Рисунок 80"/>
          <p:cNvPicPr>
            <a:picLocks noGrp="1" noChangeAspect="1"/>
          </p:cNvPicPr>
          <p:nvPr>
            <p:ph type="pic" sz="quarter" idx="1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r="7381"/>
          <a:stretch>
            <a:fillRect/>
          </a:stretch>
        </p:blipFill>
        <p:spPr>
          <a:xfrm>
            <a:off x="6282360" y="2259103"/>
            <a:ext cx="1439862" cy="1439863"/>
          </a:xfrm>
          <a:prstGeom prst="roundRect">
            <a:avLst/>
          </a:prstGeom>
        </p:spPr>
      </p:pic>
      <p:pic>
        <p:nvPicPr>
          <p:cNvPr id="87" name="Рисунок 86"/>
          <p:cNvPicPr>
            <a:picLocks noGrp="1" noChangeAspect="1"/>
          </p:cNvPicPr>
          <p:nvPr>
            <p:ph type="pic" sz="quarter" idx="15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r="7381"/>
          <a:stretch>
            <a:fillRect/>
          </a:stretch>
        </p:blipFill>
        <p:spPr>
          <a:xfrm>
            <a:off x="8228260" y="2259102"/>
            <a:ext cx="1439863" cy="1439863"/>
          </a:xfrm>
          <a:prstGeom prst="roundRect">
            <a:avLst/>
          </a:prstGeom>
        </p:spPr>
      </p:pic>
      <p:sp>
        <p:nvSpPr>
          <p:cNvPr id="88" name="Текст 7"/>
          <p:cNvSpPr>
            <a:spLocks noGrp="1"/>
          </p:cNvSpPr>
          <p:nvPr>
            <p:ph type="body" sz="quarter" idx="18"/>
          </p:nvPr>
        </p:nvSpPr>
        <p:spPr>
          <a:xfrm>
            <a:off x="2237653" y="4486649"/>
            <a:ext cx="1745673" cy="146304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Модуль беспроводной связи </a:t>
            </a:r>
            <a:r>
              <a:rPr lang="en-US" sz="1600" dirty="0" err="1">
                <a:latin typeface="Arial" panose="020B0604020202020204" pitchFamily="34" charset="0"/>
              </a:rPr>
              <a:t>NRF24L01</a:t>
            </a:r>
            <a:r>
              <a:rPr lang="en-US" sz="1600" dirty="0">
                <a:latin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</a:endParaRPr>
          </a:p>
        </p:txBody>
      </p:sp>
      <p:sp>
        <p:nvSpPr>
          <p:cNvPr id="89" name="Текст 7"/>
          <p:cNvSpPr>
            <a:spLocks noGrp="1"/>
          </p:cNvSpPr>
          <p:nvPr>
            <p:ph type="body" sz="quarter" idx="18"/>
          </p:nvPr>
        </p:nvSpPr>
        <p:spPr>
          <a:xfrm>
            <a:off x="4183552" y="4486649"/>
            <a:ext cx="1745673" cy="1463040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Модуль </a:t>
            </a:r>
            <a:r>
              <a:rPr lang="ru-RU" sz="1600" dirty="0" smtClean="0">
                <a:latin typeface="Arial" panose="020B0604020202020204" pitchFamily="34" charset="0"/>
              </a:rPr>
              <a:t>инерционных датчиков </a:t>
            </a:r>
            <a:r>
              <a:rPr lang="en-US" sz="1600" dirty="0" err="1" smtClean="0">
                <a:latin typeface="Arial" panose="020B0604020202020204" pitchFamily="34" charset="0"/>
              </a:rPr>
              <a:t>GY</a:t>
            </a:r>
            <a:r>
              <a:rPr lang="ru-RU" sz="1600" dirty="0">
                <a:latin typeface="Arial" panose="020B0604020202020204" pitchFamily="34" charset="0"/>
              </a:rPr>
              <a:t>-521 (</a:t>
            </a:r>
            <a:r>
              <a:rPr lang="en-US" sz="1600" dirty="0" err="1">
                <a:latin typeface="Arial" panose="020B0604020202020204" pitchFamily="34" charset="0"/>
              </a:rPr>
              <a:t>MPU</a:t>
            </a:r>
            <a:r>
              <a:rPr lang="ru-RU" sz="1600" dirty="0">
                <a:latin typeface="Arial" panose="020B0604020202020204" pitchFamily="34" charset="0"/>
              </a:rPr>
              <a:t>6050)</a:t>
            </a:r>
            <a:r>
              <a:rPr lang="en-US" sz="1600" dirty="0">
                <a:latin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sz="1600" dirty="0">
              <a:latin typeface="Arial" panose="020B0604020202020204" pitchFamily="34" charset="0"/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18"/>
          </p:nvPr>
        </p:nvSpPr>
        <p:spPr>
          <a:xfrm>
            <a:off x="6129454" y="4486649"/>
            <a:ext cx="1745673" cy="1463040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Датчик атмосферного давления </a:t>
            </a:r>
            <a:r>
              <a:rPr lang="en-US" sz="1600" dirty="0" err="1">
                <a:latin typeface="Arial" panose="020B0604020202020204" pitchFamily="34" charset="0"/>
              </a:rPr>
              <a:t>GY</a:t>
            </a:r>
            <a:r>
              <a:rPr lang="ru-RU" sz="1600" dirty="0">
                <a:latin typeface="Arial" panose="020B0604020202020204" pitchFamily="34" charset="0"/>
              </a:rPr>
              <a:t>-68 (</a:t>
            </a:r>
            <a:r>
              <a:rPr lang="en-US" sz="1600" dirty="0">
                <a:latin typeface="Arial" panose="020B0604020202020204" pitchFamily="34" charset="0"/>
              </a:rPr>
              <a:t>BMP</a:t>
            </a:r>
            <a:r>
              <a:rPr lang="ru-RU" sz="1600" dirty="0">
                <a:latin typeface="Arial" panose="020B0604020202020204" pitchFamily="34" charset="0"/>
              </a:rPr>
              <a:t>180)</a:t>
            </a:r>
            <a:r>
              <a:rPr lang="en-US" sz="1600" dirty="0" smtClean="0">
                <a:latin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</a:endParaRPr>
          </a:p>
        </p:txBody>
      </p:sp>
      <p:sp>
        <p:nvSpPr>
          <p:cNvPr id="91" name="Текст 7"/>
          <p:cNvSpPr>
            <a:spLocks noGrp="1"/>
          </p:cNvSpPr>
          <p:nvPr>
            <p:ph type="body" sz="quarter" idx="18"/>
          </p:nvPr>
        </p:nvSpPr>
        <p:spPr>
          <a:xfrm>
            <a:off x="8075356" y="4486649"/>
            <a:ext cx="1745673" cy="146304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Регуляторы оборотов двигателя </a:t>
            </a:r>
            <a:r>
              <a:rPr lang="ru-RU" sz="1600" dirty="0" err="1">
                <a:latin typeface="Arial" panose="020B0604020202020204" pitchFamily="34" charset="0"/>
              </a:rPr>
              <a:t>Emax</a:t>
            </a:r>
            <a:r>
              <a:rPr lang="ru-RU" sz="1600" dirty="0">
                <a:latin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</a:rPr>
              <a:t>BlHeli</a:t>
            </a:r>
            <a:r>
              <a:rPr lang="ru-RU" sz="1600" dirty="0">
                <a:latin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</a:rPr>
              <a:t>ESC</a:t>
            </a:r>
            <a:r>
              <a:rPr lang="en-US" sz="1600" dirty="0">
                <a:latin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</a:endParaRPr>
          </a:p>
        </p:txBody>
      </p:sp>
      <p:sp>
        <p:nvSpPr>
          <p:cNvPr id="92" name="Текст 7"/>
          <p:cNvSpPr>
            <a:spLocks noGrp="1"/>
          </p:cNvSpPr>
          <p:nvPr>
            <p:ph type="body" sz="quarter" idx="18"/>
          </p:nvPr>
        </p:nvSpPr>
        <p:spPr>
          <a:xfrm>
            <a:off x="10021254" y="4486649"/>
            <a:ext cx="1745673" cy="1463040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ru-RU" sz="1600" dirty="0" err="1">
                <a:latin typeface="Arial" panose="020B0604020202020204" pitchFamily="34" charset="0"/>
              </a:rPr>
              <a:t>Бесколлекторные</a:t>
            </a:r>
            <a:r>
              <a:rPr lang="ru-RU" sz="1600" dirty="0">
                <a:latin typeface="Arial" panose="020B0604020202020204" pitchFamily="34" charset="0"/>
              </a:rPr>
              <a:t> двигатели </a:t>
            </a:r>
            <a:r>
              <a:rPr lang="ru-RU" sz="1600" dirty="0" err="1">
                <a:latin typeface="Arial" panose="020B0604020202020204" pitchFamily="34" charset="0"/>
              </a:rPr>
              <a:t>LD-Power</a:t>
            </a:r>
            <a:r>
              <a:rPr lang="ru-RU" sz="1600" dirty="0">
                <a:latin typeface="Arial" panose="020B0604020202020204" pitchFamily="34" charset="0"/>
              </a:rPr>
              <a:t> 1106 </a:t>
            </a:r>
            <a:r>
              <a:rPr lang="ru-RU" sz="1600" dirty="0" err="1">
                <a:latin typeface="Arial" panose="020B0604020202020204" pitchFamily="34" charset="0"/>
              </a:rPr>
              <a:t>4200KV</a:t>
            </a:r>
            <a:r>
              <a:rPr lang="en-US" sz="1600" dirty="0">
                <a:latin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sz="1600" dirty="0">
              <a:latin typeface="Arial" panose="020B0604020202020204" pitchFamily="34" charset="0"/>
            </a:endParaRPr>
          </a:p>
        </p:txBody>
      </p:sp>
      <p:pic>
        <p:nvPicPr>
          <p:cNvPr id="93" name="Рисунок 9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275" y="3969963"/>
            <a:ext cx="1400175" cy="466725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0401" y="3969964"/>
            <a:ext cx="1400175" cy="466725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6300" y="3969962"/>
            <a:ext cx="1400175" cy="466725"/>
          </a:xfrm>
          <a:prstGeom prst="rect">
            <a:avLst/>
          </a:prstGeom>
        </p:spPr>
      </p:pic>
      <p:pic>
        <p:nvPicPr>
          <p:cNvPr id="96" name="Рисунок 9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2202" y="3969961"/>
            <a:ext cx="1400175" cy="466725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2506" y="3969960"/>
            <a:ext cx="1400175" cy="466725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7859" y="3969959"/>
            <a:ext cx="1400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68886" y="635510"/>
            <a:ext cx="11214100" cy="6463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accent2"/>
                </a:solidFill>
              </a:rPr>
              <a:t>АЛГОРИТМ РАБОТЫ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1" b="14661"/>
          <a:stretch>
            <a:fillRect/>
          </a:stretch>
        </p:blipFill>
        <p:spPr>
          <a:xfrm>
            <a:off x="368886" y="2239736"/>
            <a:ext cx="5534958" cy="3332989"/>
          </a:xfrm>
          <a:prstGeom prst="round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" b="1639"/>
          <a:stretch>
            <a:fillRect/>
          </a:stretch>
        </p:blipFill>
        <p:spPr>
          <a:xfrm>
            <a:off x="6252851" y="2239736"/>
            <a:ext cx="5554837" cy="333387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175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8704" y="536118"/>
            <a:ext cx="11214100" cy="11336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accent2"/>
                </a:solidFill>
              </a:rPr>
              <a:t>РЕАЛИЗАЦИЯ </a:t>
            </a:r>
          </a:p>
          <a:p>
            <a:r>
              <a:rPr lang="ru-RU" sz="4000" dirty="0" smtClean="0">
                <a:solidFill>
                  <a:schemeClr val="accent2"/>
                </a:solidFill>
              </a:rPr>
              <a:t>ЛЕТАТЕЛЬНОГО АППАРАТА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4" y="2026236"/>
            <a:ext cx="4121439" cy="454628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35164" y="3606488"/>
            <a:ext cx="2266603" cy="366546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8" name="Текст 7"/>
          <p:cNvSpPr txBox="1">
            <a:spLocks/>
          </p:cNvSpPr>
          <p:nvPr/>
        </p:nvSpPr>
        <p:spPr>
          <a:xfrm>
            <a:off x="6128820" y="3481856"/>
            <a:ext cx="3279290" cy="7586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Плата связи контроллера полёта и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ESC</a:t>
            </a:r>
            <a:endParaRPr lang="ru-RU" sz="20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ru-RU" sz="1600" dirty="0">
              <a:latin typeface="Arial" panose="020B0604020202020204" pitchFamily="34" charset="0"/>
            </a:endParaRPr>
          </a:p>
        </p:txBody>
      </p:sp>
      <p:sp>
        <p:nvSpPr>
          <p:cNvPr id="9" name="Текст 7"/>
          <p:cNvSpPr txBox="1">
            <a:spLocks/>
          </p:cNvSpPr>
          <p:nvPr/>
        </p:nvSpPr>
        <p:spPr>
          <a:xfrm>
            <a:off x="5756828" y="2006825"/>
            <a:ext cx="2614813" cy="7586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Плата контроллера полёта</a:t>
            </a:r>
            <a:endParaRPr lang="ru-RU" sz="2000" dirty="0">
              <a:latin typeface="Arial" panose="020B0604020202020204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4870174" y="2484657"/>
            <a:ext cx="1371395" cy="7255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1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8704" y="536118"/>
            <a:ext cx="11214100" cy="11336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accent2"/>
                </a:solidFill>
              </a:rPr>
              <a:t>РЕАЛИЗАЦИЯ </a:t>
            </a:r>
          </a:p>
          <a:p>
            <a:r>
              <a:rPr lang="ru-RU" sz="4000" dirty="0" smtClean="0">
                <a:solidFill>
                  <a:schemeClr val="accent2"/>
                </a:solidFill>
              </a:rPr>
              <a:t>ЛЕТАТЕЛЬНОГО АППАРАТА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6" b="11039"/>
          <a:stretch/>
        </p:blipFill>
        <p:spPr>
          <a:xfrm>
            <a:off x="398704" y="1729409"/>
            <a:ext cx="4816487" cy="48204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4" b="5224"/>
          <a:stretch>
            <a:fillRect/>
          </a:stretch>
        </p:blipFill>
        <p:spPr>
          <a:xfrm>
            <a:off x="5351750" y="3001618"/>
            <a:ext cx="5150892" cy="346157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</p:pic>
      <p:sp>
        <p:nvSpPr>
          <p:cNvPr id="8" name="Текст 7"/>
          <p:cNvSpPr txBox="1">
            <a:spLocks/>
          </p:cNvSpPr>
          <p:nvPr/>
        </p:nvSpPr>
        <p:spPr>
          <a:xfrm>
            <a:off x="6341494" y="2442791"/>
            <a:ext cx="2614813" cy="7586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Контроллер полёта</a:t>
            </a:r>
            <a:endParaRPr lang="ru-RU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8704" y="536118"/>
            <a:ext cx="11214100" cy="11336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accent2"/>
                </a:solidFill>
              </a:rPr>
              <a:t>РЕАЛИЗАЦИЯ </a:t>
            </a:r>
          </a:p>
          <a:p>
            <a:r>
              <a:rPr lang="ru-RU" sz="4000" dirty="0" smtClean="0">
                <a:solidFill>
                  <a:schemeClr val="accent2"/>
                </a:solidFill>
              </a:rPr>
              <a:t>УСТРОЙСТВА УПРАВЛЕНИЯ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13" y="1192697"/>
            <a:ext cx="4460274" cy="5943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5" y="2560355"/>
            <a:ext cx="4707410" cy="392051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5" name="Текст 7"/>
          <p:cNvSpPr txBox="1">
            <a:spLocks/>
          </p:cNvSpPr>
          <p:nvPr/>
        </p:nvSpPr>
        <p:spPr>
          <a:xfrm>
            <a:off x="907344" y="2015408"/>
            <a:ext cx="3854351" cy="350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Плата устройства управления</a:t>
            </a:r>
            <a:endParaRPr lang="ru-RU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69009" y="579867"/>
            <a:ext cx="11214100" cy="12003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accent2"/>
                </a:solidFill>
              </a:rPr>
              <a:t>ПРЕИМУЩЕСТВА И</a:t>
            </a:r>
          </a:p>
          <a:p>
            <a:r>
              <a:rPr lang="ru-RU" sz="4000" dirty="0" smtClean="0">
                <a:solidFill>
                  <a:schemeClr val="accent2"/>
                </a:solidFill>
              </a:rPr>
              <a:t>ВОЗМОЖНЫЕ УЛУЧШЕНИЯ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249383" y="4518375"/>
            <a:ext cx="11730182" cy="163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GPS-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навигации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трансляции видео в реальном времени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управления через мобильные устройства.</a:t>
            </a: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поддержки различных модулей в программное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обеспечение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269009" y="2132302"/>
            <a:ext cx="10398991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solidFill>
                  <a:schemeClr val="accent2"/>
                </a:solidFill>
              </a:rPr>
              <a:t>ПРЕИМУЩЕСТВА:</a:t>
            </a:r>
          </a:p>
          <a:p>
            <a:endParaRPr lang="en-US" dirty="0"/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269009" y="4053508"/>
            <a:ext cx="10398991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solidFill>
                  <a:schemeClr val="accent2"/>
                </a:solidFill>
              </a:rPr>
              <a:t>ВОЗМОЖНЫЕ УЛУЧШЕНИЯ: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Текст 2"/>
          <p:cNvSpPr txBox="1">
            <a:spLocks/>
          </p:cNvSpPr>
          <p:nvPr/>
        </p:nvSpPr>
        <p:spPr>
          <a:xfrm>
            <a:off x="249383" y="2600668"/>
            <a:ext cx="11730182" cy="1246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Открытое программное обеспечение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модернизации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Небольшая итоговая стоимость относительно аналогов.</a:t>
            </a:r>
            <a:endParaRPr lang="ru-RU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FE32D40E-A205-4286-8DF7-AE439A3BE3FF}" vid="{E7270E9A-A86C-4EF7-BCD2-FF9424D8E0E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761</TotalTime>
  <Words>253</Words>
  <Application>Microsoft Office PowerPoint</Application>
  <PresentationFormat>Широкоэкранный</PresentationFormat>
  <Paragraphs>58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Trade Gothic LT Pro</vt:lpstr>
      <vt:lpstr>Trebuchet MS</vt:lpstr>
      <vt:lpstr>Тема1</vt:lpstr>
      <vt:lpstr>АППАРАТНО-ПРОГРАММНЫЙ КОМПЛЕКС «БЕСПИЛОТНЫЙ ЛЕТАТЕЛЬНЫЙ АППАРАТ С ДИСТАНЦИОННЫМ УПРАВЛЕНИЕМ»</vt:lpstr>
      <vt:lpstr>Презентация PowerPoint</vt:lpstr>
      <vt:lpstr>ТЕХНОЛОГИИ</vt:lpstr>
      <vt:lpstr>МОДУЛИ  КОНТРОЛЛЕРА ПОЛЁТА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Анжелика Деркач</dc:creator>
  <cp:lastModifiedBy>Анжелика Деркач</cp:lastModifiedBy>
  <cp:revision>33</cp:revision>
  <dcterms:created xsi:type="dcterms:W3CDTF">2023-05-12T18:06:46Z</dcterms:created>
  <dcterms:modified xsi:type="dcterms:W3CDTF">2023-05-14T21:50:52Z</dcterms:modified>
</cp:coreProperties>
</file>