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8" r:id="rId3"/>
    <p:sldId id="257" r:id="rId4"/>
    <p:sldId id="259" r:id="rId5"/>
    <p:sldId id="261" r:id="rId6"/>
    <p:sldId id="260" r:id="rId7"/>
    <p:sldId id="262" r:id="rId8"/>
    <p:sldId id="264" r:id="rId9"/>
  </p:sldIdLst>
  <p:sldSz cx="9144000" cy="5143500" type="screen16x9"/>
  <p:notesSz cx="6858000" cy="9144000"/>
  <p:embeddedFontLst>
    <p:embeddedFont>
      <p:font typeface="Verdana" panose="020B0604030504040204" pitchFamily="34" charset="0"/>
      <p:regular r:id="rId11"/>
      <p:bold r:id="rId12"/>
      <p:italic r:id="rId13"/>
      <p:boldItalic r:id="rId14"/>
    </p:embeddedFont>
    <p:embeddedFont>
      <p:font typeface="Inter" panose="020B0604020202020204" charset="0"/>
      <p:regular r:id="rId15"/>
      <p:bold r:id="rId16"/>
    </p:embeddedFont>
    <p:embeddedFont>
      <p:font typeface="Robot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mchEGyftyRg5sPsZHH1uTBbnX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15" y="43"/>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52142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Recommending picking out he most interesting and important parts from your documentation. </a:t>
            </a:r>
            <a:endParaRPr/>
          </a:p>
        </p:txBody>
      </p:sp>
      <p:sp>
        <p:nvSpPr>
          <p:cNvPr id="62" name="Google Shape;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5044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61356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extLst>
      <p:ext uri="{BB962C8B-B14F-4D97-AF65-F5344CB8AC3E}">
        <p14:creationId xmlns:p14="http://schemas.microsoft.com/office/powerpoint/2010/main" val="179475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282575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0d8a9ac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250d8a9ac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g250d8a9ac4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62370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12375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0d8a9ac4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50d8a9ac4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g250d8a9ac4b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67767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212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87600" y="3261400"/>
            <a:ext cx="5968800" cy="600300"/>
          </a:xfrm>
          <a:prstGeom prst="rect">
            <a:avLst/>
          </a:prstGeom>
          <a:noFill/>
          <a:ln>
            <a:noFill/>
          </a:ln>
        </p:spPr>
        <p:txBody>
          <a:bodyPr spcFirstLastPara="1" wrap="square" lIns="91425" tIns="45700" rIns="91425" bIns="45700" anchor="t" anchorCtr="0">
            <a:normAutofit/>
          </a:bodyPr>
          <a:lstStyle>
            <a:lvl1pPr lvl="0"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ctr">
              <a:lnSpc>
                <a:spcPct val="115000"/>
              </a:lnSpc>
              <a:spcBef>
                <a:spcPts val="48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a:endParaRPr/>
          </a:p>
        </p:txBody>
      </p:sp>
      <p:sp>
        <p:nvSpPr>
          <p:cNvPr id="13" name="Google Shape;13;p9"/>
          <p:cNvSpPr txBox="1">
            <a:spLocks noGrp="1"/>
          </p:cNvSpPr>
          <p:nvPr>
            <p:ph type="title"/>
          </p:nvPr>
        </p:nvSpPr>
        <p:spPr>
          <a:xfrm>
            <a:off x="1249050" y="1716300"/>
            <a:ext cx="6645900" cy="13521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chemeClr val="dk1"/>
              </a:buClr>
              <a:buSzPts val="4000"/>
              <a:buFont typeface="Inter"/>
              <a:buNone/>
              <a:defRPr sz="4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rgbClr val="000000"/>
              </a:buClr>
              <a:buSzPts val="4000"/>
              <a:buFont typeface="Inter"/>
              <a:buNone/>
              <a:defRPr sz="4000" b="1" i="0" u="none" strike="noStrike" cap="none">
                <a:solidFill>
                  <a:srgbClr val="000000"/>
                </a:solidFill>
                <a:latin typeface="Inter"/>
                <a:ea typeface="Inter"/>
                <a:cs typeface="Inter"/>
                <a:sym typeface="Inter"/>
              </a:defRPr>
            </a:lvl9pPr>
          </a:lstStyle>
          <a:p>
            <a:endParaRPr/>
          </a:p>
        </p:txBody>
      </p:sp>
      <p:pic>
        <p:nvPicPr>
          <p:cNvPr id="14" name="Google Shape;14;p9"/>
          <p:cNvPicPr preferRelativeResize="0"/>
          <p:nvPr/>
        </p:nvPicPr>
        <p:blipFill rotWithShape="1">
          <a:blip r:embed="rId2">
            <a:alphaModFix/>
          </a:blip>
          <a:srcRect/>
          <a:stretch/>
        </p:blipFill>
        <p:spPr>
          <a:xfrm rot="454943">
            <a:off x="-1228906" y="3218494"/>
            <a:ext cx="4189629" cy="2440459"/>
          </a:xfrm>
          <a:prstGeom prst="rect">
            <a:avLst/>
          </a:prstGeom>
          <a:noFill/>
          <a:ln>
            <a:noFill/>
          </a:ln>
        </p:spPr>
      </p:pic>
      <p:pic>
        <p:nvPicPr>
          <p:cNvPr id="15" name="Google Shape;15;p9"/>
          <p:cNvPicPr preferRelativeResize="0"/>
          <p:nvPr/>
        </p:nvPicPr>
        <p:blipFill rotWithShape="1">
          <a:blip r:embed="rId3">
            <a:alphaModFix/>
          </a:blip>
          <a:srcRect/>
          <a:stretch/>
        </p:blipFill>
        <p:spPr>
          <a:xfrm rot="2982496">
            <a:off x="6157459" y="-468357"/>
            <a:ext cx="5190309" cy="2964964"/>
          </a:xfrm>
          <a:prstGeom prst="rect">
            <a:avLst/>
          </a:prstGeom>
          <a:noFill/>
          <a:ln>
            <a:noFill/>
          </a:ln>
        </p:spPr>
      </p:pic>
      <p:pic>
        <p:nvPicPr>
          <p:cNvPr id="16" name="Google Shape;16;p9"/>
          <p:cNvPicPr preferRelativeResize="0"/>
          <p:nvPr/>
        </p:nvPicPr>
        <p:blipFill rotWithShape="1">
          <a:blip r:embed="rId4">
            <a:alphaModFix/>
          </a:blip>
          <a:srcRect/>
          <a:stretch/>
        </p:blipFill>
        <p:spPr>
          <a:xfrm>
            <a:off x="4152900" y="285750"/>
            <a:ext cx="838200" cy="3237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1505800" y="2061000"/>
            <a:ext cx="7180500" cy="90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Inter"/>
              <a:buNone/>
              <a:defRPr sz="36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400"/>
              <a:buFont typeface="Inter"/>
              <a:buNone/>
              <a:defRPr sz="1400" b="1" i="0" u="none" strike="noStrike" cap="none">
                <a:solidFill>
                  <a:srgbClr val="000000"/>
                </a:solidFill>
                <a:latin typeface="Inter"/>
                <a:ea typeface="Inter"/>
                <a:cs typeface="Inter"/>
                <a:sym typeface="Inter"/>
              </a:defRPr>
            </a:lvl9pPr>
          </a:lstStyle>
          <a:p>
            <a:endParaRPr/>
          </a:p>
        </p:txBody>
      </p:sp>
      <p:pic>
        <p:nvPicPr>
          <p:cNvPr id="19" name="Google Shape;19;p10"/>
          <p:cNvPicPr preferRelativeResize="0"/>
          <p:nvPr/>
        </p:nvPicPr>
        <p:blipFill rotWithShape="1">
          <a:blip r:embed="rId2">
            <a:alphaModFix/>
          </a:blip>
          <a:srcRect/>
          <a:stretch/>
        </p:blipFill>
        <p:spPr>
          <a:xfrm rot="9592241">
            <a:off x="-1365596" y="-1154886"/>
            <a:ext cx="5190313" cy="2964967"/>
          </a:xfrm>
          <a:prstGeom prst="rect">
            <a:avLst/>
          </a:prstGeom>
          <a:noFill/>
          <a:ln>
            <a:noFill/>
          </a:ln>
        </p:spPr>
      </p:pic>
      <p:sp>
        <p:nvSpPr>
          <p:cNvPr id="20" name="Google Shape;20;p10"/>
          <p:cNvSpPr txBox="1">
            <a:spLocks noGrp="1"/>
          </p:cNvSpPr>
          <p:nvPr>
            <p:ph type="subTitle" idx="1"/>
          </p:nvPr>
        </p:nvSpPr>
        <p:spPr>
          <a:xfrm>
            <a:off x="1505800" y="2965500"/>
            <a:ext cx="5893500" cy="696000"/>
          </a:xfrm>
          <a:prstGeom prst="rect">
            <a:avLst/>
          </a:prstGeom>
          <a:noFill/>
          <a:ln>
            <a:noFill/>
          </a:ln>
        </p:spPr>
        <p:txBody>
          <a:bodyPr spcFirstLastPara="1" wrap="square" lIns="91425" tIns="45700" rIns="91425" bIns="45700" anchor="t" anchorCtr="0">
            <a:normAutofit/>
          </a:bodyPr>
          <a:lstStyle>
            <a:lvl1pPr lvl="0" algn="l">
              <a:lnSpc>
                <a:spcPct val="115000"/>
              </a:lnSpc>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l">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a:buNone/>
              <a:defRPr sz="1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9pPr>
          </a:lstStyle>
          <a:p>
            <a:endParaRPr/>
          </a:p>
        </p:txBody>
      </p:sp>
      <p:sp>
        <p:nvSpPr>
          <p:cNvPr id="23" name="Google Shape;23;p11"/>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marL="914400" lvl="1" indent="-3429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marL="1371600" lvl="2" indent="-3429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marL="3200400" lvl="6"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marL="3657600" lvl="7"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marL="4114800" lvl="8"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a:endParaRPr/>
          </a:p>
        </p:txBody>
      </p:sp>
      <p:sp>
        <p:nvSpPr>
          <p:cNvPr id="24" name="Google Shape;24;p11"/>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25" name="Google Shape;25;p11"/>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26" name="Google Shape;26;p11"/>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‹nº›</a:t>
            </a:fld>
            <a:endParaRPr/>
          </a:p>
        </p:txBody>
      </p:sp>
      <p:cxnSp>
        <p:nvCxnSpPr>
          <p:cNvPr id="27" name="Google Shape;27;p1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4"/>
        <p:cNvGrpSpPr/>
        <p:nvPr/>
      </p:nvGrpSpPr>
      <p:grpSpPr>
        <a:xfrm>
          <a:off x="0" y="0"/>
          <a:ext cx="0" cy="0"/>
          <a:chOff x="0" y="0"/>
          <a:chExt cx="0" cy="0"/>
        </a:xfrm>
      </p:grpSpPr>
      <p:sp>
        <p:nvSpPr>
          <p:cNvPr id="35" name="Google Shape;35;p13"/>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36" name="Google Shape;36;p13"/>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37" name="Google Shape;37;p13"/>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a:buNone/>
              <a:defRPr sz="1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9pPr>
          </a:lstStyle>
          <a:p>
            <a:endParaRPr/>
          </a:p>
        </p:txBody>
      </p:sp>
      <p:cxnSp>
        <p:nvCxnSpPr>
          <p:cNvPr id="40" name="Google Shape;40;p14"/>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41" name="Google Shape;41;p14"/>
          <p:cNvSpPr txBox="1">
            <a:spLocks noGrp="1"/>
          </p:cNvSpPr>
          <p:nvPr>
            <p:ph type="body" idx="1"/>
          </p:nvPr>
        </p:nvSpPr>
        <p:spPr>
          <a:xfrm>
            <a:off x="304800" y="957250"/>
            <a:ext cx="43386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marL="914400" lvl="1" indent="-3429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marL="1371600" lvl="2" indent="-3429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302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4pPr>
            <a:lvl5pPr marL="2286000" lvl="4" indent="-3302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5pPr>
            <a:lvl6pPr marL="2743200" lvl="5"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marL="3200400" lvl="6"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marL="3657600" lvl="7"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marL="4114800" lvl="8"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a:endParaRPr/>
          </a:p>
        </p:txBody>
      </p:sp>
      <p:sp>
        <p:nvSpPr>
          <p:cNvPr id="42" name="Google Shape;42;p14"/>
          <p:cNvSpPr txBox="1">
            <a:spLocks noGrp="1"/>
          </p:cNvSpPr>
          <p:nvPr>
            <p:ph type="body" idx="2"/>
          </p:nvPr>
        </p:nvSpPr>
        <p:spPr>
          <a:xfrm>
            <a:off x="4643400" y="957250"/>
            <a:ext cx="42585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marL="914400" lvl="1" indent="-3429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marL="1371600" lvl="2" indent="-3429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marL="3200400" lvl="6"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marL="3657600" lvl="7"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marL="4114800" lvl="8" indent="-3429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a:endParaRPr/>
          </a:p>
        </p:txBody>
      </p:sp>
      <p:sp>
        <p:nvSpPr>
          <p:cNvPr id="43" name="Google Shape;43;p14"/>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44" name="Google Shape;44;p14"/>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45" name="Google Shape;45;p14"/>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5"/>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929292"/>
                </a:solidFill>
                <a:latin typeface="Inter"/>
                <a:ea typeface="Inter"/>
                <a:cs typeface="Inter"/>
                <a:sym typeface="Inter"/>
              </a:rPr>
              <a:t>Kaggle BIPOC Program Final Showcase</a:t>
            </a:r>
            <a:endParaRPr sz="800" b="0" i="0" u="none" strike="noStrike" cap="none">
              <a:solidFill>
                <a:srgbClr val="929292"/>
              </a:solidFill>
              <a:latin typeface="Inter"/>
              <a:ea typeface="Inter"/>
              <a:cs typeface="Inter"/>
              <a:sym typeface="Inter"/>
            </a:endParaRPr>
          </a:p>
        </p:txBody>
      </p:sp>
      <p:pic>
        <p:nvPicPr>
          <p:cNvPr id="48" name="Google Shape;48;p15"/>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49" name="Google Shape;49;p15"/>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‹nº›</a:t>
            </a:fld>
            <a:endParaRPr/>
          </a:p>
        </p:txBody>
      </p:sp>
      <p:sp>
        <p:nvSpPr>
          <p:cNvPr id="50" name="Google Shape;50;p15"/>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a:buNone/>
              <a:defRPr sz="1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2pPr>
            <a:lvl3pPr marR="0" lvl="2"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3pPr>
            <a:lvl4pPr marR="0" lvl="3"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4pPr>
            <a:lvl5pPr marR="0" lvl="4"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5pPr>
            <a:lvl6pPr marR="0" lvl="5"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6pPr>
            <a:lvl7pPr marR="0" lvl="6"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7pPr>
            <a:lvl8pPr marR="0" lvl="7"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8pPr>
            <a:lvl9pPr marR="0" lvl="8" algn="l" rtl="0">
              <a:lnSpc>
                <a:spcPct val="100000"/>
              </a:lnSpc>
              <a:spcBef>
                <a:spcPts val="0"/>
              </a:spcBef>
              <a:spcAft>
                <a:spcPts val="0"/>
              </a:spcAft>
              <a:buClr>
                <a:schemeClr val="dk1"/>
              </a:buClr>
              <a:buSzPts val="1800"/>
              <a:buFont typeface="Inter"/>
              <a:buNone/>
              <a:defRPr sz="1800" b="1" i="0" u="none" strike="noStrike" cap="none">
                <a:solidFill>
                  <a:srgbClr val="000000"/>
                </a:solidFill>
                <a:latin typeface="Inter"/>
                <a:ea typeface="Inter"/>
                <a:cs typeface="Inter"/>
                <a:sym typeface="Inter"/>
              </a:defRPr>
            </a:lvl9pPr>
          </a:lstStyle>
          <a:p>
            <a:endParaRPr/>
          </a:p>
        </p:txBody>
      </p:sp>
      <p:cxnSp>
        <p:nvCxnSpPr>
          <p:cNvPr id="51" name="Google Shape;51;p1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amp;A">
  <p:cSld name="CUSTOM_1">
    <p:spTree>
      <p:nvGrpSpPr>
        <p:cNvPr id="1" name="Shape 52"/>
        <p:cNvGrpSpPr/>
        <p:nvPr/>
      </p:nvGrpSpPr>
      <p:grpSpPr>
        <a:xfrm>
          <a:off x="0" y="0"/>
          <a:ext cx="0" cy="0"/>
          <a:chOff x="0" y="0"/>
          <a:chExt cx="0" cy="0"/>
        </a:xfrm>
      </p:grpSpPr>
      <p:pic>
        <p:nvPicPr>
          <p:cNvPr id="53" name="Google Shape;53;p16"/>
          <p:cNvPicPr preferRelativeResize="0"/>
          <p:nvPr/>
        </p:nvPicPr>
        <p:blipFill rotWithShape="1">
          <a:blip r:embed="rId2">
            <a:alphaModFix/>
          </a:blip>
          <a:srcRect/>
          <a:stretch/>
        </p:blipFill>
        <p:spPr>
          <a:xfrm rot="-2700755">
            <a:off x="5926798" y="2601164"/>
            <a:ext cx="5190308" cy="2964964"/>
          </a:xfrm>
          <a:prstGeom prst="rect">
            <a:avLst/>
          </a:prstGeom>
          <a:noFill/>
          <a:ln>
            <a:noFill/>
          </a:ln>
        </p:spPr>
      </p:pic>
      <p:sp>
        <p:nvSpPr>
          <p:cNvPr id="54" name="Google Shape;54;p16"/>
          <p:cNvSpPr txBox="1"/>
          <p:nvPr/>
        </p:nvSpPr>
        <p:spPr>
          <a:xfrm>
            <a:off x="2884350" y="2248500"/>
            <a:ext cx="33753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2"/>
                </a:solidFill>
                <a:latin typeface="Inter"/>
                <a:ea typeface="Inter"/>
                <a:cs typeface="Inter"/>
                <a:sym typeface="Inter"/>
              </a:rPr>
              <a:t>Questions?</a:t>
            </a:r>
            <a:endParaRPr sz="3000" b="1" i="0" u="none" strike="noStrike" cap="none">
              <a:solidFill>
                <a:schemeClr val="dk2"/>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CUSTOM">
    <p:spTree>
      <p:nvGrpSpPr>
        <p:cNvPr id="1" name="Shape 55"/>
        <p:cNvGrpSpPr/>
        <p:nvPr/>
      </p:nvGrpSpPr>
      <p:grpSpPr>
        <a:xfrm>
          <a:off x="0" y="0"/>
          <a:ext cx="0" cy="0"/>
          <a:chOff x="0" y="0"/>
          <a:chExt cx="0" cy="0"/>
        </a:xfrm>
      </p:grpSpPr>
      <p:pic>
        <p:nvPicPr>
          <p:cNvPr id="56" name="Google Shape;56;p17"/>
          <p:cNvPicPr preferRelativeResize="0"/>
          <p:nvPr/>
        </p:nvPicPr>
        <p:blipFill rotWithShape="1">
          <a:blip r:embed="rId2">
            <a:alphaModFix/>
          </a:blip>
          <a:srcRect/>
          <a:stretch/>
        </p:blipFill>
        <p:spPr>
          <a:xfrm>
            <a:off x="3528387" y="2190750"/>
            <a:ext cx="1972925" cy="762000"/>
          </a:xfrm>
          <a:prstGeom prst="rect">
            <a:avLst/>
          </a:prstGeom>
          <a:noFill/>
          <a:ln>
            <a:noFill/>
          </a:ln>
        </p:spPr>
      </p:pic>
      <p:pic>
        <p:nvPicPr>
          <p:cNvPr id="57" name="Google Shape;57;p17"/>
          <p:cNvPicPr preferRelativeResize="0"/>
          <p:nvPr/>
        </p:nvPicPr>
        <p:blipFill rotWithShape="1">
          <a:blip r:embed="rId3">
            <a:alphaModFix/>
          </a:blip>
          <a:srcRect/>
          <a:stretch/>
        </p:blipFill>
        <p:spPr>
          <a:xfrm rot="8093834">
            <a:off x="-1351691" y="-341884"/>
            <a:ext cx="4189629" cy="2440459"/>
          </a:xfrm>
          <a:prstGeom prst="rect">
            <a:avLst/>
          </a:prstGeom>
          <a:noFill/>
          <a:ln>
            <a:noFill/>
          </a:ln>
        </p:spPr>
      </p:pic>
      <p:pic>
        <p:nvPicPr>
          <p:cNvPr id="58" name="Google Shape;58;p17"/>
          <p:cNvPicPr preferRelativeResize="0"/>
          <p:nvPr/>
        </p:nvPicPr>
        <p:blipFill rotWithShape="1">
          <a:blip r:embed="rId4">
            <a:alphaModFix/>
          </a:blip>
          <a:srcRect/>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5000"/>
              </a:lnSpc>
              <a:spcBef>
                <a:spcPts val="0"/>
              </a:spcBef>
              <a:spcAft>
                <a:spcPts val="0"/>
              </a:spcAft>
              <a:buClr>
                <a:schemeClr val="dk2"/>
              </a:buClr>
              <a:buSzPts val="2000"/>
              <a:buFont typeface="Roboto"/>
              <a:buChar char="●"/>
              <a:defRPr sz="20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4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42900" algn="l" rtl="0">
              <a:lnSpc>
                <a:spcPct val="115000"/>
              </a:lnSpc>
              <a:spcBef>
                <a:spcPts val="36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3pPr>
            <a:lvl4pPr marL="1828800" marR="0" lvl="3" indent="-330200" algn="l" rtl="0">
              <a:lnSpc>
                <a:spcPct val="115000"/>
              </a:lnSpc>
              <a:spcBef>
                <a:spcPts val="32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4pPr>
            <a:lvl5pPr marL="2286000" marR="0" lvl="4" indent="-330200" algn="l" rtl="0">
              <a:lnSpc>
                <a:spcPct val="115000"/>
              </a:lnSpc>
              <a:spcBef>
                <a:spcPts val="32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5pPr>
            <a:lvl6pPr marL="2743200" marR="0" lvl="5"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6pPr>
            <a:lvl7pPr marL="3200400" marR="0" lvl="6"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7pPr>
            <a:lvl8pPr marL="3657600" marR="0" lvl="7"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8pPr>
            <a:lvl9pPr marL="4114800" marR="0" lvl="8" indent="-342900" algn="l" rtl="0">
              <a:lnSpc>
                <a:spcPct val="115000"/>
              </a:lnSpc>
              <a:spcBef>
                <a:spcPts val="360"/>
              </a:spcBef>
              <a:spcAft>
                <a:spcPts val="0"/>
              </a:spcAft>
              <a:buClr>
                <a:schemeClr val="dk2"/>
              </a:buClr>
              <a:buSzPts val="1800"/>
              <a:buFont typeface="Roboto"/>
              <a:buChar char="■"/>
              <a:defRPr sz="1400" b="0" i="0" u="none" strike="noStrike" cap="none">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issabi/GeniusV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issabi/GeniusV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dash.plotly.com/" TargetMode="External"/><Relationship Id="rId4" Type="http://schemas.openxmlformats.org/officeDocument/2006/relationships/hyperlink" Target="https://docs.ultralytics.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6085"/>
        </a:solidFill>
        <a:effectLst/>
      </p:bgPr>
    </p:bg>
    <p:spTree>
      <p:nvGrpSpPr>
        <p:cNvPr id="1" name="Shape 63"/>
        <p:cNvGrpSpPr/>
        <p:nvPr/>
      </p:nvGrpSpPr>
      <p:grpSpPr>
        <a:xfrm>
          <a:off x="0" y="0"/>
          <a:ext cx="0" cy="0"/>
          <a:chOff x="0" y="0"/>
          <a:chExt cx="0" cy="0"/>
        </a:xfrm>
      </p:grpSpPr>
      <p:sp>
        <p:nvSpPr>
          <p:cNvPr id="64" name="Google Shape;64;p1"/>
          <p:cNvSpPr/>
          <p:nvPr/>
        </p:nvSpPr>
        <p:spPr>
          <a:xfrm>
            <a:off x="-190500" y="0"/>
            <a:ext cx="94107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pic>
        <p:nvPicPr>
          <p:cNvPr id="65" name="Google Shape;65;p1"/>
          <p:cNvPicPr preferRelativeResize="0"/>
          <p:nvPr/>
        </p:nvPicPr>
        <p:blipFill rotWithShape="1">
          <a:blip r:embed="rId3">
            <a:alphaModFix/>
          </a:blip>
          <a:srcRect/>
          <a:stretch/>
        </p:blipFill>
        <p:spPr>
          <a:xfrm rot="454942">
            <a:off x="-1228906" y="3218494"/>
            <a:ext cx="4189629" cy="2440459"/>
          </a:xfrm>
          <a:prstGeom prst="rect">
            <a:avLst/>
          </a:prstGeom>
          <a:noFill/>
          <a:ln>
            <a:noFill/>
          </a:ln>
        </p:spPr>
      </p:pic>
      <p:pic>
        <p:nvPicPr>
          <p:cNvPr id="66" name="Google Shape;66;p1"/>
          <p:cNvPicPr preferRelativeResize="0"/>
          <p:nvPr/>
        </p:nvPicPr>
        <p:blipFill rotWithShape="1">
          <a:blip r:embed="rId4">
            <a:alphaModFix/>
          </a:blip>
          <a:srcRect/>
          <a:stretch/>
        </p:blipFill>
        <p:spPr>
          <a:xfrm rot="2982496">
            <a:off x="6157459" y="-468357"/>
            <a:ext cx="5190308" cy="2964963"/>
          </a:xfrm>
          <a:prstGeom prst="rect">
            <a:avLst/>
          </a:prstGeom>
          <a:noFill/>
          <a:ln>
            <a:noFill/>
          </a:ln>
        </p:spPr>
      </p:pic>
      <p:sp>
        <p:nvSpPr>
          <p:cNvPr id="67" name="Google Shape;67;p1"/>
          <p:cNvSpPr txBox="1">
            <a:spLocks noGrp="1"/>
          </p:cNvSpPr>
          <p:nvPr>
            <p:ph type="subTitle" idx="1"/>
          </p:nvPr>
        </p:nvSpPr>
        <p:spPr>
          <a:xfrm>
            <a:off x="1587600" y="3261400"/>
            <a:ext cx="5968800" cy="6003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360"/>
              </a:spcBef>
              <a:spcAft>
                <a:spcPts val="0"/>
              </a:spcAft>
              <a:buSzPct val="100000"/>
              <a:buNone/>
            </a:pPr>
            <a:r>
              <a:rPr lang="pt-PT" sz="3200" b="1" dirty="0">
                <a:solidFill>
                  <a:schemeClr val="dk1"/>
                </a:solidFill>
                <a:latin typeface="Inter"/>
                <a:ea typeface="Inter"/>
                <a:cs typeface="Inter"/>
                <a:sym typeface="Inter"/>
              </a:rPr>
              <a:t>OCTOBER 2023</a:t>
            </a:r>
            <a:endParaRPr sz="3200" b="1" dirty="0">
              <a:solidFill>
                <a:schemeClr val="dk1"/>
              </a:solidFill>
              <a:latin typeface="Inter"/>
              <a:ea typeface="Inter"/>
              <a:cs typeface="Inter"/>
              <a:sym typeface="Inter"/>
            </a:endParaRPr>
          </a:p>
        </p:txBody>
      </p:sp>
      <p:sp>
        <p:nvSpPr>
          <p:cNvPr id="68" name="Google Shape;68;p1"/>
          <p:cNvSpPr txBox="1">
            <a:spLocks noGrp="1"/>
          </p:cNvSpPr>
          <p:nvPr>
            <p:ph type="title"/>
          </p:nvPr>
        </p:nvSpPr>
        <p:spPr>
          <a:xfrm>
            <a:off x="1249050" y="1716300"/>
            <a:ext cx="6645900" cy="13521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4000"/>
              <a:buNone/>
            </a:pPr>
            <a:r>
              <a:rPr lang="en-US" dirty="0" err="1"/>
              <a:t>KaggleX</a:t>
            </a:r>
            <a:r>
              <a:rPr lang="en-US" dirty="0"/>
              <a:t>- </a:t>
            </a:r>
            <a:r>
              <a:rPr lang="en-US" dirty="0" smtClean="0"/>
              <a:t>Showcase</a:t>
            </a:r>
            <a:endParaRPr dirty="0"/>
          </a:p>
        </p:txBody>
      </p:sp>
      <p:pic>
        <p:nvPicPr>
          <p:cNvPr id="69" name="Google Shape;69;p1"/>
          <p:cNvPicPr preferRelativeResize="0"/>
          <p:nvPr/>
        </p:nvPicPr>
        <p:blipFill>
          <a:blip r:embed="rId5">
            <a:alphaModFix/>
          </a:blip>
          <a:stretch>
            <a:fillRect/>
          </a:stretch>
        </p:blipFill>
        <p:spPr>
          <a:xfrm>
            <a:off x="3200400" y="144700"/>
            <a:ext cx="1711750" cy="49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2</a:t>
            </a:fld>
            <a:endParaRPr/>
          </a:p>
        </p:txBody>
      </p:sp>
      <p:cxnSp>
        <p:nvCxnSpPr>
          <p:cNvPr id="83" name="Google Shape;83;p3"/>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84" name="Google Shape;84;p3"/>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dirty="0" smtClean="0"/>
              <a:t>Personal Background</a:t>
            </a:r>
            <a:endParaRPr dirty="0"/>
          </a:p>
        </p:txBody>
      </p:sp>
      <p:sp>
        <p:nvSpPr>
          <p:cNvPr id="85" name="Google Shape;85;p3"/>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fontScale="70000" lnSpcReduction="20000"/>
          </a:bodyPr>
          <a:lstStyle/>
          <a:p>
            <a:pPr marL="101600" lvl="0" indent="0" algn="l" rtl="0">
              <a:lnSpc>
                <a:spcPct val="115000"/>
              </a:lnSpc>
              <a:spcBef>
                <a:spcPts val="480"/>
              </a:spcBef>
              <a:spcAft>
                <a:spcPts val="0"/>
              </a:spcAft>
              <a:buSzPts val="2000"/>
              <a:buNone/>
            </a:pPr>
            <a:r>
              <a:rPr lang="pt-PT" sz="2300" dirty="0" smtClean="0"/>
              <a:t>Hi, I</a:t>
            </a:r>
            <a:r>
              <a:rPr lang="en-US" sz="2300" dirty="0" smtClean="0"/>
              <a:t>’m Kayenga Campos.</a:t>
            </a:r>
          </a:p>
          <a:p>
            <a:pPr marL="101600" lvl="0" indent="0" algn="l" rtl="0">
              <a:lnSpc>
                <a:spcPct val="115000"/>
              </a:lnSpc>
              <a:spcBef>
                <a:spcPts val="480"/>
              </a:spcBef>
              <a:spcAft>
                <a:spcPts val="0"/>
              </a:spcAft>
              <a:buSzPts val="2000"/>
              <a:buNone/>
            </a:pPr>
            <a:endParaRPr lang="en-US" dirty="0" smtClean="0"/>
          </a:p>
          <a:p>
            <a:pPr marL="101600" lvl="0" indent="0">
              <a:buNone/>
            </a:pPr>
            <a:r>
              <a:rPr lang="en-US" dirty="0"/>
              <a:t>I am a highly engaged professional in the field of data science with 4 years of experience addressing challenges related to </a:t>
            </a:r>
            <a:r>
              <a:rPr lang="en-US" b="1" dirty="0"/>
              <a:t>data processing and interpretation</a:t>
            </a:r>
            <a:r>
              <a:rPr lang="en-US" dirty="0"/>
              <a:t>. I have experience in various projects and international collaborations, such as the </a:t>
            </a:r>
            <a:r>
              <a:rPr lang="en-US" b="1" dirty="0"/>
              <a:t>Statistics Without Borders </a:t>
            </a:r>
            <a:r>
              <a:rPr lang="en-US" dirty="0"/>
              <a:t>initiative of the American Statistical Association, </a:t>
            </a:r>
            <a:r>
              <a:rPr lang="en-US" b="1" dirty="0"/>
              <a:t>IEEE SIGHT</a:t>
            </a:r>
            <a:r>
              <a:rPr lang="en-US" dirty="0"/>
              <a:t>, and </a:t>
            </a:r>
            <a:r>
              <a:rPr lang="en-US" b="1" dirty="0"/>
              <a:t>Etica.AI</a:t>
            </a:r>
            <a:r>
              <a:rPr lang="en-US" dirty="0"/>
              <a:t>, an organization dedicated to the interdisciplinary study of ethics in artificial intelligence. I also write for </a:t>
            </a:r>
            <a:r>
              <a:rPr lang="en-US" b="1" dirty="0"/>
              <a:t>Towards AI</a:t>
            </a:r>
            <a:r>
              <a:rPr lang="en-US" dirty="0"/>
              <a:t>, where I share my expertise in topics rooted in </a:t>
            </a:r>
            <a:r>
              <a:rPr lang="en-US" b="1" dirty="0"/>
              <a:t>statistical modeling </a:t>
            </a:r>
            <a:r>
              <a:rPr lang="en-US" dirty="0"/>
              <a:t>within the context of </a:t>
            </a:r>
            <a:r>
              <a:rPr lang="en-US" b="1" dirty="0"/>
              <a:t>machine learning</a:t>
            </a:r>
            <a:r>
              <a:rPr lang="en-US" dirty="0"/>
              <a:t>.</a:t>
            </a:r>
          </a:p>
          <a:p>
            <a:pPr marL="101600" lvl="0" indent="0">
              <a:buNone/>
            </a:pPr>
            <a:endParaRPr lang="en-US" dirty="0"/>
          </a:p>
          <a:p>
            <a:pPr marL="101600" lvl="0" indent="0">
              <a:buNone/>
            </a:pPr>
            <a:r>
              <a:rPr lang="en-US" dirty="0"/>
              <a:t>My projects encompass a range of challenging areas, with a focus on complex tasks involving </a:t>
            </a:r>
            <a:r>
              <a:rPr lang="en-US" b="1" dirty="0"/>
              <a:t>natural language processing (NLP), machine learning, deep learning, data visualization, and computer vision</a:t>
            </a:r>
            <a:r>
              <a:rPr lang="en-US" dirty="0"/>
              <a:t>. Through the application of these skills, I am able to develop technical solutions for a wide range of problems."</a:t>
            </a:r>
          </a:p>
          <a:p>
            <a:pPr marL="101600" lvl="0" indent="0">
              <a:buNone/>
            </a:pPr>
            <a:endParaRPr lang="en-US" dirty="0"/>
          </a:p>
          <a:p>
            <a:pPr marL="101600" lvl="0" indent="0">
              <a:buNone/>
            </a:pPr>
            <a:endParaRPr lang="en-US" dirty="0"/>
          </a:p>
          <a:p>
            <a:pPr marL="101600" lvl="0" indent="0">
              <a:buNone/>
            </a:pPr>
            <a:endParaRPr lang="en-US" dirty="0"/>
          </a:p>
          <a:p>
            <a:pPr marL="101600" lvl="0" indent="0">
              <a:buNone/>
            </a:pPr>
            <a:endParaRPr lang="en-US" dirty="0"/>
          </a:p>
          <a:p>
            <a:pPr marL="101600" lvl="0" indent="0">
              <a:buNone/>
            </a:pPr>
            <a:endParaRPr lang="en-US" dirty="0"/>
          </a:p>
          <a:p>
            <a:pPr marL="101600" lvl="0" indent="0">
              <a:buNone/>
            </a:pPr>
            <a:endParaRPr lang="en-US" dirty="0"/>
          </a:p>
          <a:p>
            <a:pPr marL="101600" lv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subTitle" idx="1"/>
          </p:nvPr>
        </p:nvSpPr>
        <p:spPr>
          <a:xfrm>
            <a:off x="1517523" y="3293747"/>
            <a:ext cx="5893500" cy="696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3000"/>
              <a:buNone/>
            </a:pPr>
            <a:r>
              <a:rPr lang="en-US" dirty="0" smtClean="0"/>
              <a:t>Kayenga Campos</a:t>
            </a:r>
            <a:endParaRPr dirty="0"/>
          </a:p>
        </p:txBody>
      </p:sp>
      <p:sp>
        <p:nvSpPr>
          <p:cNvPr id="76" name="Google Shape;76;p2"/>
          <p:cNvSpPr txBox="1">
            <a:spLocks noGrp="1"/>
          </p:cNvSpPr>
          <p:nvPr>
            <p:ph type="title"/>
          </p:nvPr>
        </p:nvSpPr>
        <p:spPr>
          <a:xfrm>
            <a:off x="1353400" y="1427954"/>
            <a:ext cx="7180500" cy="90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REAL TIME MANUFACTURING MONITORING WITH COMPUTER VISION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4</a:t>
            </a:fld>
            <a:endParaRPr/>
          </a:p>
        </p:txBody>
      </p:sp>
      <p:cxnSp>
        <p:nvCxnSpPr>
          <p:cNvPr id="92" name="Google Shape;92;p4"/>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93" name="Google Shape;93;p4"/>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Project Definition</a:t>
            </a:r>
            <a:endParaRPr/>
          </a:p>
        </p:txBody>
      </p:sp>
      <p:sp>
        <p:nvSpPr>
          <p:cNvPr id="94" name="Google Shape;94;p4"/>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fontScale="70000" lnSpcReduction="20000"/>
          </a:bodyPr>
          <a:lstStyle/>
          <a:p>
            <a:pPr marL="101600" lvl="0" indent="0">
              <a:buNone/>
            </a:pPr>
            <a:r>
              <a:rPr lang="en-US" b="1" dirty="0" smtClean="0"/>
              <a:t>Topic</a:t>
            </a:r>
            <a:r>
              <a:rPr lang="en-US" dirty="0" smtClean="0"/>
              <a:t>: </a:t>
            </a:r>
            <a:r>
              <a:rPr lang="en-US" dirty="0" smtClean="0">
                <a:hlinkClick r:id="rId3"/>
              </a:rPr>
              <a:t>Real Time Manufacturing Monitoring with Computer Vision</a:t>
            </a:r>
            <a:endParaRPr lang="en-US" dirty="0" smtClean="0"/>
          </a:p>
          <a:p>
            <a:pPr marL="101600" lvl="0" indent="0">
              <a:buNone/>
            </a:pPr>
            <a:endParaRPr lang="en-US" b="1" dirty="0" smtClean="0"/>
          </a:p>
          <a:p>
            <a:pPr marL="101600" lvl="0" indent="0">
              <a:buNone/>
            </a:pPr>
            <a:r>
              <a:rPr lang="en-US" b="1" dirty="0" smtClean="0"/>
              <a:t>Methodology: </a:t>
            </a:r>
            <a:r>
              <a:rPr lang="en-US" dirty="0"/>
              <a:t>Receives two videos (one from the bottle factory production line and another from the restricted access area), sends the videos to a YOLOv8 model. The model detects objects in the videos (bottles and people) and triggers certain commands in the system based on what it can see</a:t>
            </a:r>
            <a:r>
              <a:rPr lang="en-US" dirty="0" smtClean="0"/>
              <a:t>.</a:t>
            </a:r>
          </a:p>
          <a:p>
            <a:pPr marL="101600" lvl="0" indent="0">
              <a:buNone/>
            </a:pPr>
            <a:endParaRPr lang="en-US" b="1" dirty="0" smtClean="0"/>
          </a:p>
          <a:p>
            <a:pPr marL="101600" lvl="0" indent="0">
              <a:buNone/>
            </a:pPr>
            <a:r>
              <a:rPr lang="en-US" b="1" dirty="0" smtClean="0"/>
              <a:t>Why this topic? </a:t>
            </a:r>
            <a:r>
              <a:rPr lang="en-US" dirty="0"/>
              <a:t>The monitoring of the bottle production line with object detection, alarm system for restricted areas, and tracking of essential substance levels is essential to optimize production, maintain worker safety, and ensure product quality, resulting in a more efficient and competitive industrial environment</a:t>
            </a:r>
            <a:r>
              <a:rPr lang="en-US" dirty="0" smtClean="0"/>
              <a:t>.</a:t>
            </a:r>
          </a:p>
          <a:p>
            <a:pPr marL="101600" lvl="0" indent="0">
              <a:buNone/>
            </a:pPr>
            <a:endParaRPr lang="en-US" b="1" dirty="0" smtClean="0"/>
          </a:p>
          <a:p>
            <a:pPr marL="101600" lvl="0" indent="0">
              <a:buNone/>
            </a:pPr>
            <a:r>
              <a:rPr lang="en-US" b="1" dirty="0" smtClean="0"/>
              <a:t>Topics Learnt: </a:t>
            </a:r>
            <a:r>
              <a:rPr lang="en-US" dirty="0" err="1" smtClean="0"/>
              <a:t>Websockets</a:t>
            </a:r>
            <a:r>
              <a:rPr lang="en-US" dirty="0" smtClean="0"/>
              <a:t>, </a:t>
            </a:r>
            <a:r>
              <a:rPr lang="en-US" dirty="0"/>
              <a:t>Transfer of </a:t>
            </a:r>
            <a:r>
              <a:rPr lang="en-US" dirty="0" smtClean="0"/>
              <a:t>Learning, </a:t>
            </a:r>
            <a:r>
              <a:rPr lang="en-US" dirty="0" smtClean="0"/>
              <a:t>Image Processing, </a:t>
            </a:r>
            <a:r>
              <a:rPr lang="en-US" dirty="0" err="1" smtClean="0"/>
              <a:t>Perfomatic</a:t>
            </a:r>
            <a:r>
              <a:rPr lang="en-US" dirty="0" smtClean="0"/>
              <a:t> Dash </a:t>
            </a:r>
            <a:r>
              <a:rPr lang="en-US" dirty="0" err="1"/>
              <a:t>Plotly</a:t>
            </a:r>
            <a:r>
              <a:rPr lang="en-US" dirty="0"/>
              <a:t> </a:t>
            </a:r>
            <a:r>
              <a:rPr lang="en-US" dirty="0" smtClean="0"/>
              <a:t>Apps.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50d8a9ac4b_0_0"/>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5</a:t>
            </a:fld>
            <a:endParaRPr/>
          </a:p>
        </p:txBody>
      </p:sp>
      <p:cxnSp>
        <p:nvCxnSpPr>
          <p:cNvPr id="110" name="Google Shape;110;g250d8a9ac4b_0_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11" name="Google Shape;111;g250d8a9ac4b_0_0"/>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dirty="0"/>
              <a:t>Project </a:t>
            </a:r>
            <a:r>
              <a:rPr lang="en-US" dirty="0" smtClean="0"/>
              <a:t>Details</a:t>
            </a:r>
            <a:endParaRPr dirty="0"/>
          </a:p>
        </p:txBody>
      </p:sp>
      <p:sp>
        <p:nvSpPr>
          <p:cNvPr id="112" name="Google Shape;112;g250d8a9ac4b_0_0"/>
          <p:cNvSpPr txBox="1">
            <a:spLocks noGrp="1"/>
          </p:cNvSpPr>
          <p:nvPr>
            <p:ph type="body" idx="1"/>
          </p:nvPr>
        </p:nvSpPr>
        <p:spPr>
          <a:xfrm flipH="1">
            <a:off x="8286599" y="4427034"/>
            <a:ext cx="45719" cy="113716"/>
          </a:xfrm>
          <a:prstGeom prst="rect">
            <a:avLst/>
          </a:prstGeom>
          <a:noFill/>
          <a:ln>
            <a:noFill/>
          </a:ln>
        </p:spPr>
        <p:txBody>
          <a:bodyPr spcFirstLastPara="1" wrap="square" lIns="91425" tIns="45700" rIns="91425" bIns="45700" anchor="t" anchorCtr="0">
            <a:normAutofit fontScale="25000" lnSpcReduction="20000"/>
          </a:bodyPr>
          <a:lstStyle/>
          <a:p>
            <a:pPr marL="457200" lvl="0" indent="0" algn="l" rtl="0">
              <a:lnSpc>
                <a:spcPct val="115000"/>
              </a:lnSpc>
              <a:spcBef>
                <a:spcPts val="480"/>
              </a:spcBef>
              <a:spcAft>
                <a:spcPts val="0"/>
              </a:spcAft>
              <a:buSzPts val="2000"/>
              <a:buNone/>
            </a:pPr>
            <a:endParaRPr dirty="0"/>
          </a:p>
        </p:txBody>
      </p:sp>
      <p:sp>
        <p:nvSpPr>
          <p:cNvPr id="2" name="Retângulo 1"/>
          <p:cNvSpPr/>
          <p:nvPr/>
        </p:nvSpPr>
        <p:spPr>
          <a:xfrm>
            <a:off x="669073" y="1170879"/>
            <a:ext cx="1405053" cy="1092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t>VIDEOS</a:t>
            </a:r>
            <a:endParaRPr lang="pt-PT" dirty="0"/>
          </a:p>
        </p:txBody>
      </p:sp>
      <p:cxnSp>
        <p:nvCxnSpPr>
          <p:cNvPr id="4" name="Conector de seta reta 3"/>
          <p:cNvCxnSpPr/>
          <p:nvPr/>
        </p:nvCxnSpPr>
        <p:spPr>
          <a:xfrm>
            <a:off x="2163337" y="1717288"/>
            <a:ext cx="78058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Elipse 4"/>
          <p:cNvSpPr/>
          <p:nvPr/>
        </p:nvSpPr>
        <p:spPr>
          <a:xfrm>
            <a:off x="3033133" y="965601"/>
            <a:ext cx="1994145" cy="142735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WEBSOCKET</a:t>
            </a:r>
            <a:endParaRPr lang="pt-PT" dirty="0"/>
          </a:p>
        </p:txBody>
      </p:sp>
      <p:cxnSp>
        <p:nvCxnSpPr>
          <p:cNvPr id="8" name="Conector de seta reta 7"/>
          <p:cNvCxnSpPr/>
          <p:nvPr/>
        </p:nvCxnSpPr>
        <p:spPr>
          <a:xfrm>
            <a:off x="5136685" y="1739591"/>
            <a:ext cx="61734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tângulo de cantos arredondados 8"/>
          <p:cNvSpPr/>
          <p:nvPr/>
        </p:nvSpPr>
        <p:spPr>
          <a:xfrm>
            <a:off x="5876692" y="1170879"/>
            <a:ext cx="1505415" cy="12600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YOLO V8</a:t>
            </a:r>
            <a:endParaRPr lang="pt-PT" dirty="0"/>
          </a:p>
        </p:txBody>
      </p:sp>
      <p:sp>
        <p:nvSpPr>
          <p:cNvPr id="104" name="Retângulo de cantos arredondados 103"/>
          <p:cNvSpPr/>
          <p:nvPr/>
        </p:nvSpPr>
        <p:spPr>
          <a:xfrm>
            <a:off x="367990" y="3378820"/>
            <a:ext cx="1739591" cy="992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 COMPONENTS</a:t>
            </a:r>
            <a:endParaRPr lang="pt-PT" dirty="0"/>
          </a:p>
        </p:txBody>
      </p:sp>
      <p:sp>
        <p:nvSpPr>
          <p:cNvPr id="105" name="Retângulo de cantos arredondados 104"/>
          <p:cNvSpPr/>
          <p:nvPr/>
        </p:nvSpPr>
        <p:spPr>
          <a:xfrm>
            <a:off x="3434576" y="3378820"/>
            <a:ext cx="1460809" cy="1048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 CONTAINER</a:t>
            </a:r>
            <a:endParaRPr lang="pt-PT" dirty="0"/>
          </a:p>
        </p:txBody>
      </p:sp>
      <p:cxnSp>
        <p:nvCxnSpPr>
          <p:cNvPr id="107" name="Conector de seta reta 106"/>
          <p:cNvCxnSpPr/>
          <p:nvPr/>
        </p:nvCxnSpPr>
        <p:spPr>
          <a:xfrm flipH="1" flipV="1">
            <a:off x="5136685" y="1940312"/>
            <a:ext cx="617344" cy="111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Conector em curva 112"/>
          <p:cNvCxnSpPr>
            <a:stCxn id="5" idx="4"/>
            <a:endCxn id="104" idx="0"/>
          </p:cNvCxnSpPr>
          <p:nvPr/>
        </p:nvCxnSpPr>
        <p:spPr>
          <a:xfrm rot="5400000">
            <a:off x="2141065" y="1489678"/>
            <a:ext cx="985863" cy="27924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etângulo de cantos arredondados 113"/>
          <p:cNvSpPr/>
          <p:nvPr/>
        </p:nvSpPr>
        <p:spPr>
          <a:xfrm>
            <a:off x="6222380" y="3406698"/>
            <a:ext cx="1511920" cy="1020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BOTTLE</a:t>
            </a:r>
          </a:p>
          <a:p>
            <a:pPr algn="ctr"/>
            <a:r>
              <a:rPr lang="en-US" dirty="0" smtClean="0"/>
              <a:t>CONTAINER</a:t>
            </a:r>
            <a:endParaRPr lang="pt-PT" dirty="0"/>
          </a:p>
        </p:txBody>
      </p:sp>
      <p:cxnSp>
        <p:nvCxnSpPr>
          <p:cNvPr id="116" name="Conector em curva 115"/>
          <p:cNvCxnSpPr>
            <a:stCxn id="104" idx="0"/>
            <a:endCxn id="105" idx="0"/>
          </p:cNvCxnSpPr>
          <p:nvPr/>
        </p:nvCxnSpPr>
        <p:spPr>
          <a:xfrm rot="5400000" flipH="1" flipV="1">
            <a:off x="2701383" y="1915223"/>
            <a:ext cx="12700" cy="292719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em curva 117"/>
          <p:cNvCxnSpPr>
            <a:stCxn id="104" idx="0"/>
            <a:endCxn id="114" idx="0"/>
          </p:cNvCxnSpPr>
          <p:nvPr/>
        </p:nvCxnSpPr>
        <p:spPr>
          <a:xfrm rot="16200000" flipH="1">
            <a:off x="4094124" y="522482"/>
            <a:ext cx="27878" cy="5740554"/>
          </a:xfrm>
          <a:prstGeom prst="curvedConnector3">
            <a:avLst>
              <a:gd name="adj1" fmla="val -82000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6</a:t>
            </a:fld>
            <a:endParaRPr/>
          </a:p>
        </p:txBody>
      </p:sp>
      <p:cxnSp>
        <p:nvCxnSpPr>
          <p:cNvPr id="101" name="Google Shape;101;p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2" name="Google Shape;102;p5"/>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dirty="0"/>
              <a:t>Project </a:t>
            </a:r>
            <a:r>
              <a:rPr lang="en-US" dirty="0" smtClean="0"/>
              <a:t>Example</a:t>
            </a:r>
            <a:endParaRPr dirty="0"/>
          </a:p>
        </p:txBody>
      </p:sp>
      <p:sp>
        <p:nvSpPr>
          <p:cNvPr id="103" name="Google Shape;103;p5"/>
          <p:cNvSpPr txBox="1">
            <a:spLocks noGrp="1"/>
          </p:cNvSpPr>
          <p:nvPr>
            <p:ph type="body" idx="1"/>
          </p:nvPr>
        </p:nvSpPr>
        <p:spPr>
          <a:xfrm>
            <a:off x="304800" y="702529"/>
            <a:ext cx="45719" cy="66906"/>
          </a:xfrm>
          <a:prstGeom prst="rect">
            <a:avLst/>
          </a:prstGeom>
          <a:noFill/>
          <a:ln>
            <a:noFill/>
          </a:ln>
        </p:spPr>
        <p:txBody>
          <a:bodyPr spcFirstLastPara="1" wrap="square" lIns="91425" tIns="45700" rIns="91425" bIns="45700" anchor="t" anchorCtr="0">
            <a:normAutofit fontScale="25000" lnSpcReduction="20000"/>
          </a:bodyPr>
          <a:lstStyle/>
          <a:p>
            <a:pPr marL="101600" lvl="0" indent="0" algn="l" rtl="0">
              <a:lnSpc>
                <a:spcPct val="115000"/>
              </a:lnSpc>
              <a:spcBef>
                <a:spcPts val="480"/>
              </a:spcBef>
              <a:spcAft>
                <a:spcPts val="0"/>
              </a:spcAft>
              <a:buSzPts val="2000"/>
              <a:buNone/>
            </a:pPr>
            <a:endParaRPr dirty="0"/>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69" y="610594"/>
            <a:ext cx="7237727" cy="38975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50d8a9ac4b_0_8"/>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7</a:t>
            </a:fld>
            <a:endParaRPr/>
          </a:p>
        </p:txBody>
      </p:sp>
      <p:cxnSp>
        <p:nvCxnSpPr>
          <p:cNvPr id="119" name="Google Shape;119;g250d8a9ac4b_0_8"/>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20" name="Google Shape;120;g250d8a9ac4b_0_8"/>
          <p:cNvSpPr txBox="1">
            <a:spLocks noGrp="1"/>
          </p:cNvSpPr>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a:t>Project Links</a:t>
            </a:r>
            <a:endParaRPr/>
          </a:p>
        </p:txBody>
      </p:sp>
      <p:sp>
        <p:nvSpPr>
          <p:cNvPr id="121" name="Google Shape;121;g250d8a9ac4b_0_8"/>
          <p:cNvSpPr txBox="1">
            <a:spLocks noGrp="1"/>
          </p:cNvSpPr>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p>
            <a:pPr marL="101600" lvl="0" indent="0">
              <a:buNone/>
            </a:pPr>
            <a:r>
              <a:rPr lang="en-US" dirty="0" smtClean="0"/>
              <a:t>Project </a:t>
            </a:r>
            <a:r>
              <a:rPr lang="en-US" dirty="0" err="1"/>
              <a:t>g</a:t>
            </a:r>
            <a:r>
              <a:rPr lang="en-US" dirty="0" err="1" smtClean="0"/>
              <a:t>ithub</a:t>
            </a:r>
            <a:r>
              <a:rPr lang="en-US" dirty="0" smtClean="0"/>
              <a:t> repo: </a:t>
            </a:r>
            <a:r>
              <a:rPr lang="en-US" dirty="0">
                <a:hlinkClick r:id="rId3"/>
              </a:rPr>
              <a:t>https://</a:t>
            </a:r>
            <a:r>
              <a:rPr lang="en-US" dirty="0" smtClean="0">
                <a:hlinkClick r:id="rId3"/>
              </a:rPr>
              <a:t>github.com/Kissabi/GeniusVR</a:t>
            </a:r>
            <a:endParaRPr lang="en-US" dirty="0" smtClean="0"/>
          </a:p>
          <a:p>
            <a:pPr marL="101600" lvl="0" indent="0">
              <a:buNone/>
            </a:pPr>
            <a:r>
              <a:rPr lang="en-US" dirty="0" smtClean="0"/>
              <a:t>Yolo V8 docs by </a:t>
            </a:r>
            <a:r>
              <a:rPr lang="en-US" dirty="0" err="1" smtClean="0"/>
              <a:t>ultralytics</a:t>
            </a:r>
            <a:r>
              <a:rPr lang="en-US" dirty="0"/>
              <a:t>: </a:t>
            </a:r>
            <a:r>
              <a:rPr lang="en-US" dirty="0" smtClean="0">
                <a:hlinkClick r:id="rId4"/>
              </a:rPr>
              <a:t>https</a:t>
            </a:r>
            <a:r>
              <a:rPr lang="en-US" dirty="0">
                <a:hlinkClick r:id="rId4"/>
              </a:rPr>
              <a:t>://docs.ultralytics.com</a:t>
            </a:r>
            <a:r>
              <a:rPr lang="en-US" dirty="0" smtClean="0">
                <a:hlinkClick r:id="rId4"/>
              </a:rPr>
              <a:t>/</a:t>
            </a:r>
            <a:endParaRPr lang="en-US" dirty="0" smtClean="0"/>
          </a:p>
          <a:p>
            <a:pPr marL="101600" lvl="0" indent="0">
              <a:buNone/>
            </a:pPr>
            <a:r>
              <a:rPr lang="en-US" dirty="0" smtClean="0"/>
              <a:t>Dash </a:t>
            </a:r>
            <a:r>
              <a:rPr lang="en-US" dirty="0" err="1" smtClean="0"/>
              <a:t>plotly</a:t>
            </a:r>
            <a:r>
              <a:rPr lang="en-US" dirty="0" smtClean="0"/>
              <a:t> docs</a:t>
            </a:r>
            <a:r>
              <a:rPr lang="en-US" dirty="0"/>
              <a:t>: </a:t>
            </a:r>
            <a:r>
              <a:rPr lang="en-US" dirty="0">
                <a:hlinkClick r:id="rId5"/>
              </a:rPr>
              <a:t>https://</a:t>
            </a:r>
            <a:r>
              <a:rPr lang="en-US">
                <a:hlinkClick r:id="rId5"/>
              </a:rPr>
              <a:t>dash.plotly.com</a:t>
            </a:r>
            <a:r>
              <a:rPr lang="en-US" smtClean="0">
                <a:hlinkClick r:id="rId5"/>
              </a:rPr>
              <a:t>/</a:t>
            </a:r>
            <a:endParaRPr lang="en-US" smtClean="0"/>
          </a:p>
          <a:p>
            <a:pPr marL="101600" lvl="0" indent="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3"/>
        <p:cNvGrpSpPr/>
        <p:nvPr/>
      </p:nvGrpSpPr>
      <p:grpSpPr>
        <a:xfrm>
          <a:off x="0" y="0"/>
          <a:ext cx="0" cy="0"/>
          <a:chOff x="0" y="0"/>
          <a:chExt cx="0" cy="0"/>
        </a:xfrm>
      </p:grpSpPr>
      <p:sp>
        <p:nvSpPr>
          <p:cNvPr id="134" name="Google Shape;134;p7"/>
          <p:cNvSpPr/>
          <p:nvPr/>
        </p:nvSpPr>
        <p:spPr>
          <a:xfrm>
            <a:off x="-190500" y="0"/>
            <a:ext cx="94107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35" name="Google Shape;135;p7"/>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en-US"/>
              <a:t>8</a:t>
            </a:fld>
            <a:endParaRPr/>
          </a:p>
        </p:txBody>
      </p:sp>
      <p:sp>
        <p:nvSpPr>
          <p:cNvPr id="136" name="Google Shape;136;p7"/>
          <p:cNvSpPr/>
          <p:nvPr/>
        </p:nvSpPr>
        <p:spPr>
          <a:xfrm>
            <a:off x="8610600" y="4705350"/>
            <a:ext cx="381000" cy="3639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37" name="Google Shape;137;p7"/>
          <p:cNvPicPr preferRelativeResize="0"/>
          <p:nvPr/>
        </p:nvPicPr>
        <p:blipFill rotWithShape="1">
          <a:blip r:embed="rId3">
            <a:alphaModFix/>
          </a:blip>
          <a:srcRect/>
          <a:stretch/>
        </p:blipFill>
        <p:spPr>
          <a:xfrm rot="8093834">
            <a:off x="-1351692" y="-341884"/>
            <a:ext cx="4189629" cy="2440459"/>
          </a:xfrm>
          <a:prstGeom prst="rect">
            <a:avLst/>
          </a:prstGeom>
          <a:noFill/>
          <a:ln>
            <a:noFill/>
          </a:ln>
        </p:spPr>
      </p:pic>
      <p:pic>
        <p:nvPicPr>
          <p:cNvPr id="138" name="Google Shape;138;p7"/>
          <p:cNvPicPr preferRelativeResize="0"/>
          <p:nvPr/>
        </p:nvPicPr>
        <p:blipFill rotWithShape="1">
          <a:blip r:embed="rId4">
            <a:alphaModFix/>
          </a:blip>
          <a:srcRect/>
          <a:stretch/>
        </p:blipFill>
        <p:spPr>
          <a:xfrm rot="-2700754">
            <a:off x="5926798" y="2601165"/>
            <a:ext cx="5190308" cy="2964963"/>
          </a:xfrm>
          <a:prstGeom prst="rect">
            <a:avLst/>
          </a:prstGeom>
          <a:noFill/>
          <a:ln>
            <a:noFill/>
          </a:ln>
        </p:spPr>
      </p:pic>
      <p:pic>
        <p:nvPicPr>
          <p:cNvPr id="139" name="Google Shape;139;p7"/>
          <p:cNvPicPr preferRelativeResize="0"/>
          <p:nvPr/>
        </p:nvPicPr>
        <p:blipFill>
          <a:blip r:embed="rId5">
            <a:alphaModFix/>
          </a:blip>
          <a:stretch>
            <a:fillRect/>
          </a:stretch>
        </p:blipFill>
        <p:spPr>
          <a:xfrm>
            <a:off x="2590800" y="1972275"/>
            <a:ext cx="2486025" cy="723900"/>
          </a:xfrm>
          <a:prstGeom prst="rect">
            <a:avLst/>
          </a:prstGeom>
          <a:noFill/>
          <a:ln>
            <a:noFill/>
          </a:ln>
        </p:spPr>
      </p:pic>
    </p:spTree>
  </p:cSld>
  <p:clrMapOvr>
    <a:masterClrMapping/>
  </p:clrMapOvr>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373</Words>
  <Application>Microsoft Office PowerPoint</Application>
  <PresentationFormat>Apresentação na tela (16:9)</PresentationFormat>
  <Paragraphs>50</Paragraphs>
  <Slides>8</Slides>
  <Notes>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Verdana</vt:lpstr>
      <vt:lpstr>Arial</vt:lpstr>
      <vt:lpstr>Inter</vt:lpstr>
      <vt:lpstr>Roboto</vt:lpstr>
      <vt:lpstr>Calibri</vt:lpstr>
      <vt:lpstr>Kaggle</vt:lpstr>
      <vt:lpstr>KaggleX- Showcase</vt:lpstr>
      <vt:lpstr>Personal Background</vt:lpstr>
      <vt:lpstr>REAL TIME MANUFACTURING MONITORING WITH COMPUTER VISION</vt:lpstr>
      <vt:lpstr>Project Definition</vt:lpstr>
      <vt:lpstr>Project Details</vt:lpstr>
      <vt:lpstr>Project Example</vt:lpstr>
      <vt:lpstr>Project Links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KaggleX- Showcase</dc:title>
  <cp:lastModifiedBy>Kayenga Campos</cp:lastModifiedBy>
  <cp:revision>16</cp:revision>
  <dcterms:modified xsi:type="dcterms:W3CDTF">2023-10-24T15:59:00Z</dcterms:modified>
</cp:coreProperties>
</file>