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402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325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9031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8821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946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6136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1977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3962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022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872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6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241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617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266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448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568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857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40DC87-1713-4F4B-AA65-C932F04F7C8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B87976-1899-4590-A615-924F04142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0013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BDC70F-9077-4C7A-8C1A-F8E2C458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3456"/>
            <a:ext cx="9144000" cy="925193"/>
          </a:xfrm>
        </p:spPr>
        <p:txBody>
          <a:bodyPr>
            <a:normAutofit fontScale="90000"/>
          </a:bodyPr>
          <a:lstStyle/>
          <a:p>
            <a:r>
              <a:rPr lang="hu-H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Németország nagyhatalommá válása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664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A0D94E-1ECF-45B8-9D89-94E239AD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i="1" u="sng" dirty="0"/>
              <a:t>Előzmények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B83269-7FC4-451E-ABA4-0E38C8A7E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hu-HU" b="1" dirty="0"/>
              <a:t>A német egység és a második ipari forradalom:</a:t>
            </a:r>
          </a:p>
          <a:p>
            <a:r>
              <a:rPr lang="hu-HU" dirty="0"/>
              <a:t>Az 1848-as forradalmak nem hozták meg a német egységet. A gazdasági fejlődés elősegítette a későbbi egységesülést.</a:t>
            </a:r>
          </a:p>
          <a:p>
            <a:pPr marL="0" indent="0">
              <a:buNone/>
            </a:pPr>
            <a:r>
              <a:rPr lang="hu-HU" b="1" dirty="0"/>
              <a:t>Második ipari forradalom:</a:t>
            </a:r>
            <a:endParaRPr lang="hu-HU" dirty="0"/>
          </a:p>
          <a:p>
            <a:r>
              <a:rPr lang="hu-HU" dirty="0"/>
              <a:t>Kedvező hatással volt a német iparra. A szénbányászat és az angol tőke fellendítette a gazdaságot.</a:t>
            </a:r>
          </a:p>
          <a:p>
            <a:r>
              <a:rPr lang="hu-HU" dirty="0"/>
              <a:t>Poroszország vezetővé vált az acélbányászatban.</a:t>
            </a:r>
          </a:p>
          <a:p>
            <a:pPr marL="0" indent="0">
              <a:buNone/>
            </a:pPr>
            <a:r>
              <a:rPr lang="hu-HU" b="1" dirty="0"/>
              <a:t>Következmények:</a:t>
            </a:r>
            <a:endParaRPr lang="hu-HU" dirty="0"/>
          </a:p>
          <a:p>
            <a:r>
              <a:rPr lang="hu-HU" dirty="0"/>
              <a:t>Poroszország gazdasági megerősödése. A német egység előfeltételeinek megteremtése.</a:t>
            </a:r>
          </a:p>
          <a:p>
            <a:pPr marL="0" indent="0">
              <a:buNone/>
            </a:pPr>
            <a:r>
              <a:rPr lang="hu-HU" b="1" dirty="0"/>
              <a:t>További megjegyzések:</a:t>
            </a:r>
            <a:endParaRPr lang="hu-HU" dirty="0"/>
          </a:p>
          <a:p>
            <a:r>
              <a:rPr lang="hu-HU" dirty="0"/>
              <a:t>A második ipari forradalom fontos szerepet játszott a német egység létrejöttében.</a:t>
            </a:r>
          </a:p>
          <a:p>
            <a:r>
              <a:rPr lang="hu-HU" dirty="0"/>
              <a:t>Poroszország gazdasági fölénye megalapozta a későbbi vezető szerepét a Német Birodalomban.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305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AF4C78-B958-4FF8-B163-5986D945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i="1" u="sng" dirty="0"/>
              <a:t>A német egység kialakulása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33DE85-EC13-467B-8FF1-BEE33E963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b="1" dirty="0"/>
              <a:t>A német egység megteremtése:</a:t>
            </a:r>
          </a:p>
          <a:p>
            <a:pPr marL="0" indent="0">
              <a:buNone/>
            </a:pPr>
            <a:r>
              <a:rPr lang="hu-HU" b="1" dirty="0"/>
              <a:t>Dinasztikus megoldás:</a:t>
            </a:r>
            <a:endParaRPr lang="hu-HU" dirty="0"/>
          </a:p>
          <a:p>
            <a:r>
              <a:rPr lang="hu-HU" dirty="0"/>
              <a:t>Habsburgok: laza német egység ("nagy német egység").</a:t>
            </a:r>
          </a:p>
          <a:p>
            <a:r>
              <a:rPr lang="hu-HU" dirty="0"/>
              <a:t>Hohenzollernek: Poroszország vezetésével ("kis német egység").</a:t>
            </a:r>
          </a:p>
          <a:p>
            <a:pPr marL="0" indent="0">
              <a:buNone/>
            </a:pPr>
            <a:r>
              <a:rPr lang="hu-HU" b="1" dirty="0"/>
              <a:t>Poroszország felemelkedése:</a:t>
            </a:r>
            <a:endParaRPr lang="hu-HU" dirty="0"/>
          </a:p>
          <a:p>
            <a:r>
              <a:rPr lang="hu-HU" dirty="0"/>
              <a:t>Gazdaságilag és katonailag megelőzte a Habsburgokat.</a:t>
            </a:r>
          </a:p>
          <a:p>
            <a:r>
              <a:rPr lang="hu-HU" dirty="0" err="1"/>
              <a:t>Etnikailag</a:t>
            </a:r>
            <a:r>
              <a:rPr lang="hu-HU" dirty="0"/>
              <a:t> német állam.</a:t>
            </a:r>
          </a:p>
          <a:p>
            <a:pPr marL="0" indent="0">
              <a:buNone/>
            </a:pPr>
            <a:r>
              <a:rPr lang="hu-HU" b="1" dirty="0"/>
              <a:t>III. Frigyes és Bismarck:</a:t>
            </a:r>
            <a:endParaRPr lang="hu-HU" dirty="0"/>
          </a:p>
          <a:p>
            <a:r>
              <a:rPr lang="hu-HU" dirty="0"/>
              <a:t>Gazdasági, oktatási és katonai reformok.</a:t>
            </a:r>
          </a:p>
          <a:p>
            <a:r>
              <a:rPr lang="hu-HU" dirty="0"/>
              <a:t>Bismarck célja: egyesével legyőzni a szomszédos hatalmakat.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692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AF4C78-B958-4FF8-B163-5986D945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i="1" u="sng" dirty="0"/>
              <a:t>A német egység kialakulása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33DE85-EC13-467B-8FF1-BEE33E963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dirty="0"/>
              <a:t>Háborúk és győzelmek:</a:t>
            </a:r>
            <a:endParaRPr lang="hu-HU" dirty="0"/>
          </a:p>
          <a:p>
            <a:r>
              <a:rPr lang="hu-HU" dirty="0"/>
              <a:t>1863: Oroszországgal jó kapcsolatok.</a:t>
            </a:r>
          </a:p>
          <a:p>
            <a:r>
              <a:rPr lang="hu-HU" dirty="0"/>
              <a:t>1866: </a:t>
            </a:r>
            <a:r>
              <a:rPr lang="hu-HU" dirty="0" err="1"/>
              <a:t>Königgrätzi</a:t>
            </a:r>
            <a:r>
              <a:rPr lang="hu-HU" dirty="0"/>
              <a:t> csata - győzelem Ausztria ellen.</a:t>
            </a:r>
          </a:p>
          <a:p>
            <a:r>
              <a:rPr lang="hu-HU" dirty="0"/>
              <a:t>1870: </a:t>
            </a:r>
            <a:r>
              <a:rPr lang="hu-HU" dirty="0" err="1"/>
              <a:t>Sedani</a:t>
            </a:r>
            <a:r>
              <a:rPr lang="hu-HU" dirty="0"/>
              <a:t> csata - győzelem Franciaország ellen.</a:t>
            </a:r>
          </a:p>
          <a:p>
            <a:r>
              <a:rPr lang="hu-HU" b="1" dirty="0"/>
              <a:t>Német Császárság:</a:t>
            </a:r>
            <a:endParaRPr lang="hu-HU" dirty="0"/>
          </a:p>
          <a:p>
            <a:pPr lvl="1"/>
            <a:r>
              <a:rPr lang="hu-HU" dirty="0"/>
              <a:t>január 18.: Versailles-i palota - a császárság kikiáltása.</a:t>
            </a:r>
          </a:p>
          <a:p>
            <a:r>
              <a:rPr lang="hu-HU" b="1" dirty="0"/>
              <a:t>További megjegyzések:</a:t>
            </a:r>
            <a:endParaRPr lang="hu-HU" dirty="0"/>
          </a:p>
          <a:p>
            <a:r>
              <a:rPr lang="hu-HU" dirty="0"/>
              <a:t>A porosz-francia háború eredményeként Franciaország elvesztette Elzász-Lotaringiát.</a:t>
            </a:r>
          </a:p>
          <a:p>
            <a:r>
              <a:rPr lang="hu-HU" dirty="0"/>
              <a:t>A német egység megteremtése fontos mérföldkő volt a német történelemben.</a:t>
            </a:r>
          </a:p>
          <a:p>
            <a:r>
              <a:rPr lang="hu-HU" dirty="0"/>
              <a:t>A Német Császárság 1918-ig, az első világháború végéig állt fenn.</a:t>
            </a:r>
          </a:p>
        </p:txBody>
      </p:sp>
    </p:spTree>
    <p:extLst>
      <p:ext uri="{BB962C8B-B14F-4D97-AF65-F5344CB8AC3E}">
        <p14:creationId xmlns:p14="http://schemas.microsoft.com/office/powerpoint/2010/main" val="263231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AF4C78-B958-4FF8-B163-5986D945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i="1" u="sng" dirty="0"/>
              <a:t>A német egység kialakulása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33DE85-EC13-467B-8FF1-BEE33E963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dirty="0"/>
              <a:t>Háborúk és győzelmek:</a:t>
            </a:r>
            <a:endParaRPr lang="hu-HU" dirty="0"/>
          </a:p>
          <a:p>
            <a:r>
              <a:rPr lang="hu-HU" dirty="0"/>
              <a:t>1863: Oroszországgal jó kapcsolatok.</a:t>
            </a:r>
          </a:p>
          <a:p>
            <a:r>
              <a:rPr lang="hu-HU" dirty="0"/>
              <a:t>1866: </a:t>
            </a:r>
            <a:r>
              <a:rPr lang="hu-HU" dirty="0" err="1"/>
              <a:t>Königgrätzi</a:t>
            </a:r>
            <a:r>
              <a:rPr lang="hu-HU" dirty="0"/>
              <a:t> csata - győzelem Ausztria ellen.</a:t>
            </a:r>
          </a:p>
          <a:p>
            <a:r>
              <a:rPr lang="hu-HU" dirty="0"/>
              <a:t>1870: </a:t>
            </a:r>
            <a:r>
              <a:rPr lang="hu-HU" dirty="0" err="1"/>
              <a:t>Sedani</a:t>
            </a:r>
            <a:r>
              <a:rPr lang="hu-HU" dirty="0"/>
              <a:t> csata - győzelem Franciaország ellen.</a:t>
            </a:r>
          </a:p>
          <a:p>
            <a:r>
              <a:rPr lang="hu-HU" b="1" dirty="0"/>
              <a:t>Német Császárság:</a:t>
            </a:r>
            <a:endParaRPr lang="hu-HU" dirty="0"/>
          </a:p>
          <a:p>
            <a:pPr lvl="1"/>
            <a:r>
              <a:rPr lang="hu-HU" dirty="0"/>
              <a:t>január 18.: Versailles-i palota - a császárság kikiáltása.</a:t>
            </a:r>
          </a:p>
          <a:p>
            <a:r>
              <a:rPr lang="hu-HU" b="1" dirty="0"/>
              <a:t>További megjegyzések:</a:t>
            </a:r>
            <a:endParaRPr lang="hu-HU" dirty="0"/>
          </a:p>
          <a:p>
            <a:r>
              <a:rPr lang="hu-HU" dirty="0"/>
              <a:t>A porosz-francia háború eredményeként Franciaország elvesztette Elzász-Lotaringiát.</a:t>
            </a:r>
          </a:p>
          <a:p>
            <a:r>
              <a:rPr lang="hu-HU" dirty="0"/>
              <a:t>A német egység megteremtése fontos mérföldkő volt a német történelemben.</a:t>
            </a:r>
          </a:p>
          <a:p>
            <a:r>
              <a:rPr lang="hu-HU" dirty="0"/>
              <a:t>A Német Császárság 1918-ig, az első világháború végéig állt fenn.</a:t>
            </a:r>
          </a:p>
        </p:txBody>
      </p:sp>
    </p:spTree>
    <p:extLst>
      <p:ext uri="{BB962C8B-B14F-4D97-AF65-F5344CB8AC3E}">
        <p14:creationId xmlns:p14="http://schemas.microsoft.com/office/powerpoint/2010/main" val="181988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z egységes olasz és német állam létrejötte - ppt letölteni">
            <a:extLst>
              <a:ext uri="{FF2B5EF4-FFF2-40B4-BE49-F238E27FC236}">
                <a16:creationId xmlns:a16="http://schemas.microsoft.com/office/drawing/2014/main" id="{9C08F34F-A200-4F66-AFE9-327339113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7" t="2049" r="6815"/>
          <a:stretch/>
        </p:blipFill>
        <p:spPr bwMode="auto">
          <a:xfrm>
            <a:off x="2667699" y="461394"/>
            <a:ext cx="6988029" cy="60620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zövegdoboz 3">
            <a:extLst>
              <a:ext uri="{FF2B5EF4-FFF2-40B4-BE49-F238E27FC236}">
                <a16:creationId xmlns:a16="http://schemas.microsoft.com/office/drawing/2014/main" id="{586BE5F5-4823-4995-A869-6D0C49FD9CBD}"/>
              </a:ext>
            </a:extLst>
          </p:cNvPr>
          <p:cNvSpPr txBox="1"/>
          <p:nvPr/>
        </p:nvSpPr>
        <p:spPr>
          <a:xfrm>
            <a:off x="9854268" y="6488668"/>
            <a:ext cx="245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Készítette: Kiss Gábor</a:t>
            </a:r>
          </a:p>
        </p:txBody>
      </p:sp>
    </p:spTree>
    <p:extLst>
      <p:ext uri="{BB962C8B-B14F-4D97-AF65-F5344CB8AC3E}">
        <p14:creationId xmlns:p14="http://schemas.microsoft.com/office/powerpoint/2010/main" val="933899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Pala</Template>
  <TotalTime>11</TotalTime>
  <Words>330</Words>
  <Application>Microsoft Office PowerPoint</Application>
  <PresentationFormat>Szélesvásznú</PresentationFormat>
  <Paragraphs>46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Pala</vt:lpstr>
      <vt:lpstr>Németország nagyhatalommá válása</vt:lpstr>
      <vt:lpstr>Előzmények </vt:lpstr>
      <vt:lpstr>A német egység kialakulása </vt:lpstr>
      <vt:lpstr>A német egység kialakulása </vt:lpstr>
      <vt:lpstr>A német egység kialakulása 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7</cp:revision>
  <dcterms:created xsi:type="dcterms:W3CDTF">2024-03-05T12:26:42Z</dcterms:created>
  <dcterms:modified xsi:type="dcterms:W3CDTF">2024-03-06T09:16:09Z</dcterms:modified>
</cp:coreProperties>
</file>