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FC904F-DD58-4D6B-8477-9C73835B7E30}"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045E5DB9-7540-43B8-A587-8B1C506E7036}">
      <dgm:prSet custT="1"/>
      <dgm:spPr/>
      <dgm:t>
        <a:bodyPr/>
        <a:lstStyle/>
        <a:p>
          <a:r>
            <a:rPr lang="en-US" sz="2000" b="1" i="1" dirty="0"/>
            <a:t>Reduce Financial Risk</a:t>
          </a:r>
        </a:p>
        <a:p>
          <a:r>
            <a:rPr lang="en-US" sz="1600" dirty="0"/>
            <a:t>Invest in the genres, release windows, and runtimes most likely to deliver strong returns, rather than testing ideas at random.</a:t>
          </a:r>
        </a:p>
      </dgm:t>
    </dgm:pt>
    <dgm:pt modelId="{5EACA2C5-6BD1-4617-B59C-0EA03B6972D8}" type="parTrans" cxnId="{735C099B-D186-4D9A-8F9F-206640EA231F}">
      <dgm:prSet/>
      <dgm:spPr/>
      <dgm:t>
        <a:bodyPr/>
        <a:lstStyle/>
        <a:p>
          <a:endParaRPr lang="en-US"/>
        </a:p>
      </dgm:t>
    </dgm:pt>
    <dgm:pt modelId="{728292B2-819D-4607-AFE1-4D7C90F222B7}" type="sibTrans" cxnId="{735C099B-D186-4D9A-8F9F-206640EA231F}">
      <dgm:prSet phldrT="1" phldr="0"/>
      <dgm:spPr/>
      <dgm:t>
        <a:bodyPr/>
        <a:lstStyle/>
        <a:p>
          <a:r>
            <a:rPr lang="en-US"/>
            <a:t>1</a:t>
          </a:r>
        </a:p>
      </dgm:t>
    </dgm:pt>
    <dgm:pt modelId="{64865DF5-6D04-40E0-A5DA-5913F75F68C4}">
      <dgm:prSet custT="1"/>
      <dgm:spPr/>
      <dgm:t>
        <a:bodyPr/>
        <a:lstStyle/>
        <a:p>
          <a:r>
            <a:rPr lang="en-US" sz="1600" b="1" dirty="0"/>
            <a:t>Maximize Marketing Efficiency</a:t>
          </a:r>
        </a:p>
        <a:p>
          <a:r>
            <a:rPr lang="en-US" sz="1600" dirty="0"/>
            <a:t>Align promotional spend with audience behavior patterns—knowing when viewers are most receptive to theatrical releases.</a:t>
          </a:r>
        </a:p>
      </dgm:t>
    </dgm:pt>
    <dgm:pt modelId="{A4C215A2-DE30-4C3D-B8D7-A2F9E37FCA2D}" type="parTrans" cxnId="{28C7E692-AEF3-4884-800F-F2257AD89A86}">
      <dgm:prSet/>
      <dgm:spPr/>
      <dgm:t>
        <a:bodyPr/>
        <a:lstStyle/>
        <a:p>
          <a:endParaRPr lang="en-US"/>
        </a:p>
      </dgm:t>
    </dgm:pt>
    <dgm:pt modelId="{3BD99B4D-FE6E-4320-90EB-75C160D6FF41}" type="sibTrans" cxnId="{28C7E692-AEF3-4884-800F-F2257AD89A86}">
      <dgm:prSet phldrT="2" phldr="0"/>
      <dgm:spPr/>
      <dgm:t>
        <a:bodyPr/>
        <a:lstStyle/>
        <a:p>
          <a:r>
            <a:rPr lang="en-US"/>
            <a:t>2</a:t>
          </a:r>
        </a:p>
      </dgm:t>
    </dgm:pt>
    <dgm:pt modelId="{0F1CCFB4-0FF8-41E3-B65A-3902B8A9C0C7}">
      <dgm:prSet custT="1"/>
      <dgm:spPr/>
      <dgm:t>
        <a:bodyPr/>
        <a:lstStyle/>
        <a:p>
          <a:r>
            <a:rPr lang="en-US" sz="1800" b="1" dirty="0"/>
            <a:t>Build Competitive Advantage</a:t>
          </a:r>
        </a:p>
        <a:p>
          <a:r>
            <a:rPr lang="en-US" sz="1600" dirty="0"/>
            <a:t>Join the ranks of industry leaders who already leverage data analytics to produce blockbusters, ensuring the new studio makes informed, strategic decisions from day one.</a:t>
          </a:r>
        </a:p>
      </dgm:t>
    </dgm:pt>
    <dgm:pt modelId="{27C75F3B-CCCB-41B1-A5B7-C732BDCE35B7}" type="parTrans" cxnId="{9DC6268D-0107-4E66-BC25-6BF4C211E5E3}">
      <dgm:prSet/>
      <dgm:spPr/>
      <dgm:t>
        <a:bodyPr/>
        <a:lstStyle/>
        <a:p>
          <a:endParaRPr lang="en-US"/>
        </a:p>
      </dgm:t>
    </dgm:pt>
    <dgm:pt modelId="{8E259D25-4CFE-4E6A-BDB4-AEEB67D865F8}" type="sibTrans" cxnId="{9DC6268D-0107-4E66-BC25-6BF4C211E5E3}">
      <dgm:prSet phldrT="3" phldr="0"/>
      <dgm:spPr/>
      <dgm:t>
        <a:bodyPr/>
        <a:lstStyle/>
        <a:p>
          <a:r>
            <a:rPr lang="en-US"/>
            <a:t>3</a:t>
          </a:r>
        </a:p>
      </dgm:t>
    </dgm:pt>
    <dgm:pt modelId="{8F15B48D-90C1-4D31-8BDF-8639D93C28D6}" type="pres">
      <dgm:prSet presAssocID="{B7FC904F-DD58-4D6B-8477-9C73835B7E30}" presName="Name0" presStyleCnt="0">
        <dgm:presLayoutVars>
          <dgm:animLvl val="lvl"/>
          <dgm:resizeHandles val="exact"/>
        </dgm:presLayoutVars>
      </dgm:prSet>
      <dgm:spPr/>
    </dgm:pt>
    <dgm:pt modelId="{8E9E23BB-DE45-47A2-9EBD-85B9E080CA27}" type="pres">
      <dgm:prSet presAssocID="{045E5DB9-7540-43B8-A587-8B1C506E7036}" presName="compositeNode" presStyleCnt="0">
        <dgm:presLayoutVars>
          <dgm:bulletEnabled val="1"/>
        </dgm:presLayoutVars>
      </dgm:prSet>
      <dgm:spPr/>
    </dgm:pt>
    <dgm:pt modelId="{4E3CE0A9-0138-4A10-B269-D880363B11B3}" type="pres">
      <dgm:prSet presAssocID="{045E5DB9-7540-43B8-A587-8B1C506E7036}" presName="bgRect" presStyleLbl="bgAccFollowNode1" presStyleIdx="0" presStyleCnt="3"/>
      <dgm:spPr/>
    </dgm:pt>
    <dgm:pt modelId="{1D4F77B2-5C21-4A9B-960A-E33369FB3229}" type="pres">
      <dgm:prSet presAssocID="{728292B2-819D-4607-AFE1-4D7C90F222B7}" presName="sibTransNodeCircle" presStyleLbl="alignNode1" presStyleIdx="0" presStyleCnt="6">
        <dgm:presLayoutVars>
          <dgm:chMax val="0"/>
          <dgm:bulletEnabled/>
        </dgm:presLayoutVars>
      </dgm:prSet>
      <dgm:spPr/>
    </dgm:pt>
    <dgm:pt modelId="{5558BCF3-5460-45B7-AFA1-2164E66B3DEE}" type="pres">
      <dgm:prSet presAssocID="{045E5DB9-7540-43B8-A587-8B1C506E7036}" presName="bottomLine" presStyleLbl="alignNode1" presStyleIdx="1" presStyleCnt="6">
        <dgm:presLayoutVars/>
      </dgm:prSet>
      <dgm:spPr/>
    </dgm:pt>
    <dgm:pt modelId="{0659D645-378F-4238-A2DD-347D5EDCC612}" type="pres">
      <dgm:prSet presAssocID="{045E5DB9-7540-43B8-A587-8B1C506E7036}" presName="nodeText" presStyleLbl="bgAccFollowNode1" presStyleIdx="0" presStyleCnt="3">
        <dgm:presLayoutVars>
          <dgm:bulletEnabled val="1"/>
        </dgm:presLayoutVars>
      </dgm:prSet>
      <dgm:spPr/>
    </dgm:pt>
    <dgm:pt modelId="{5385DF83-50B6-4B4B-B804-D95232AD470D}" type="pres">
      <dgm:prSet presAssocID="{728292B2-819D-4607-AFE1-4D7C90F222B7}" presName="sibTrans" presStyleCnt="0"/>
      <dgm:spPr/>
    </dgm:pt>
    <dgm:pt modelId="{68A16913-A087-4DDF-8927-42BE72ACCC60}" type="pres">
      <dgm:prSet presAssocID="{64865DF5-6D04-40E0-A5DA-5913F75F68C4}" presName="compositeNode" presStyleCnt="0">
        <dgm:presLayoutVars>
          <dgm:bulletEnabled val="1"/>
        </dgm:presLayoutVars>
      </dgm:prSet>
      <dgm:spPr/>
    </dgm:pt>
    <dgm:pt modelId="{5DEBC3F4-81BE-44B0-A5FD-EDAB671E562C}" type="pres">
      <dgm:prSet presAssocID="{64865DF5-6D04-40E0-A5DA-5913F75F68C4}" presName="bgRect" presStyleLbl="bgAccFollowNode1" presStyleIdx="1" presStyleCnt="3"/>
      <dgm:spPr/>
    </dgm:pt>
    <dgm:pt modelId="{E0A1EFBE-02B2-4444-A6BF-E96F298634E9}" type="pres">
      <dgm:prSet presAssocID="{3BD99B4D-FE6E-4320-90EB-75C160D6FF41}" presName="sibTransNodeCircle" presStyleLbl="alignNode1" presStyleIdx="2" presStyleCnt="6">
        <dgm:presLayoutVars>
          <dgm:chMax val="0"/>
          <dgm:bulletEnabled/>
        </dgm:presLayoutVars>
      </dgm:prSet>
      <dgm:spPr/>
    </dgm:pt>
    <dgm:pt modelId="{7694F252-538B-425C-BD13-E621E56A88CB}" type="pres">
      <dgm:prSet presAssocID="{64865DF5-6D04-40E0-A5DA-5913F75F68C4}" presName="bottomLine" presStyleLbl="alignNode1" presStyleIdx="3" presStyleCnt="6">
        <dgm:presLayoutVars/>
      </dgm:prSet>
      <dgm:spPr/>
    </dgm:pt>
    <dgm:pt modelId="{6A265C33-E74A-459D-8EEB-FE646F3188D7}" type="pres">
      <dgm:prSet presAssocID="{64865DF5-6D04-40E0-A5DA-5913F75F68C4}" presName="nodeText" presStyleLbl="bgAccFollowNode1" presStyleIdx="1" presStyleCnt="3">
        <dgm:presLayoutVars>
          <dgm:bulletEnabled val="1"/>
        </dgm:presLayoutVars>
      </dgm:prSet>
      <dgm:spPr/>
    </dgm:pt>
    <dgm:pt modelId="{9D11BE5E-D2C3-4277-AB8D-BDE389400CAD}" type="pres">
      <dgm:prSet presAssocID="{3BD99B4D-FE6E-4320-90EB-75C160D6FF41}" presName="sibTrans" presStyleCnt="0"/>
      <dgm:spPr/>
    </dgm:pt>
    <dgm:pt modelId="{9E1D9FEB-5EA0-4224-8458-01FC4F1DD034}" type="pres">
      <dgm:prSet presAssocID="{0F1CCFB4-0FF8-41E3-B65A-3902B8A9C0C7}" presName="compositeNode" presStyleCnt="0">
        <dgm:presLayoutVars>
          <dgm:bulletEnabled val="1"/>
        </dgm:presLayoutVars>
      </dgm:prSet>
      <dgm:spPr/>
    </dgm:pt>
    <dgm:pt modelId="{35B14563-954F-4B66-8236-C7A072270DF2}" type="pres">
      <dgm:prSet presAssocID="{0F1CCFB4-0FF8-41E3-B65A-3902B8A9C0C7}" presName="bgRect" presStyleLbl="bgAccFollowNode1" presStyleIdx="2" presStyleCnt="3"/>
      <dgm:spPr/>
    </dgm:pt>
    <dgm:pt modelId="{65A8416D-0C7C-4629-A74C-F8D14482A3AD}" type="pres">
      <dgm:prSet presAssocID="{8E259D25-4CFE-4E6A-BDB4-AEEB67D865F8}" presName="sibTransNodeCircle" presStyleLbl="alignNode1" presStyleIdx="4" presStyleCnt="6">
        <dgm:presLayoutVars>
          <dgm:chMax val="0"/>
          <dgm:bulletEnabled/>
        </dgm:presLayoutVars>
      </dgm:prSet>
      <dgm:spPr/>
    </dgm:pt>
    <dgm:pt modelId="{D9C8F7AB-6344-48BB-AEE2-A0BBA1B548C1}" type="pres">
      <dgm:prSet presAssocID="{0F1CCFB4-0FF8-41E3-B65A-3902B8A9C0C7}" presName="bottomLine" presStyleLbl="alignNode1" presStyleIdx="5" presStyleCnt="6">
        <dgm:presLayoutVars/>
      </dgm:prSet>
      <dgm:spPr/>
    </dgm:pt>
    <dgm:pt modelId="{4037A26E-8F7B-4EF8-9C84-A91428933B69}" type="pres">
      <dgm:prSet presAssocID="{0F1CCFB4-0FF8-41E3-B65A-3902B8A9C0C7}" presName="nodeText" presStyleLbl="bgAccFollowNode1" presStyleIdx="2" presStyleCnt="3">
        <dgm:presLayoutVars>
          <dgm:bulletEnabled val="1"/>
        </dgm:presLayoutVars>
      </dgm:prSet>
      <dgm:spPr/>
    </dgm:pt>
  </dgm:ptLst>
  <dgm:cxnLst>
    <dgm:cxn modelId="{C3639F04-5E55-4018-951F-B984EB7FA523}" type="presOf" srcId="{045E5DB9-7540-43B8-A587-8B1C506E7036}" destId="{4E3CE0A9-0138-4A10-B269-D880363B11B3}" srcOrd="0" destOrd="0" presId="urn:microsoft.com/office/officeart/2016/7/layout/BasicLinearProcessNumbered"/>
    <dgm:cxn modelId="{AA10EB1D-12D4-4AE1-944C-FD6E5D9A4722}" type="presOf" srcId="{728292B2-819D-4607-AFE1-4D7C90F222B7}" destId="{1D4F77B2-5C21-4A9B-960A-E33369FB3229}" srcOrd="0" destOrd="0" presId="urn:microsoft.com/office/officeart/2016/7/layout/BasicLinearProcessNumbered"/>
    <dgm:cxn modelId="{98D1EC35-606D-4E66-836C-840C15244648}" type="presOf" srcId="{8E259D25-4CFE-4E6A-BDB4-AEEB67D865F8}" destId="{65A8416D-0C7C-4629-A74C-F8D14482A3AD}" srcOrd="0" destOrd="0" presId="urn:microsoft.com/office/officeart/2016/7/layout/BasicLinearProcessNumbered"/>
    <dgm:cxn modelId="{6CAEC263-5EA4-4CF3-A49F-BBAE6F8054AE}" type="presOf" srcId="{0F1CCFB4-0FF8-41E3-B65A-3902B8A9C0C7}" destId="{4037A26E-8F7B-4EF8-9C84-A91428933B69}" srcOrd="1" destOrd="0" presId="urn:microsoft.com/office/officeart/2016/7/layout/BasicLinearProcessNumbered"/>
    <dgm:cxn modelId="{B597DE65-27E2-49F3-8738-A2294D941988}" type="presOf" srcId="{B7FC904F-DD58-4D6B-8477-9C73835B7E30}" destId="{8F15B48D-90C1-4D31-8BDF-8639D93C28D6}" srcOrd="0" destOrd="0" presId="urn:microsoft.com/office/officeart/2016/7/layout/BasicLinearProcessNumbered"/>
    <dgm:cxn modelId="{8D4B7447-D9BC-4ACC-9920-FE10E1410352}" type="presOf" srcId="{64865DF5-6D04-40E0-A5DA-5913F75F68C4}" destId="{6A265C33-E74A-459D-8EEB-FE646F3188D7}" srcOrd="1" destOrd="0" presId="urn:microsoft.com/office/officeart/2016/7/layout/BasicLinearProcessNumbered"/>
    <dgm:cxn modelId="{9DC6268D-0107-4E66-BC25-6BF4C211E5E3}" srcId="{B7FC904F-DD58-4D6B-8477-9C73835B7E30}" destId="{0F1CCFB4-0FF8-41E3-B65A-3902B8A9C0C7}" srcOrd="2" destOrd="0" parTransId="{27C75F3B-CCCB-41B1-A5B7-C732BDCE35B7}" sibTransId="{8E259D25-4CFE-4E6A-BDB4-AEEB67D865F8}"/>
    <dgm:cxn modelId="{28C7E692-AEF3-4884-800F-F2257AD89A86}" srcId="{B7FC904F-DD58-4D6B-8477-9C73835B7E30}" destId="{64865DF5-6D04-40E0-A5DA-5913F75F68C4}" srcOrd="1" destOrd="0" parTransId="{A4C215A2-DE30-4C3D-B8D7-A2F9E37FCA2D}" sibTransId="{3BD99B4D-FE6E-4320-90EB-75C160D6FF41}"/>
    <dgm:cxn modelId="{735C099B-D186-4D9A-8F9F-206640EA231F}" srcId="{B7FC904F-DD58-4D6B-8477-9C73835B7E30}" destId="{045E5DB9-7540-43B8-A587-8B1C506E7036}" srcOrd="0" destOrd="0" parTransId="{5EACA2C5-6BD1-4617-B59C-0EA03B6972D8}" sibTransId="{728292B2-819D-4607-AFE1-4D7C90F222B7}"/>
    <dgm:cxn modelId="{FA4763AC-DF3F-459E-8459-805B474BE7ED}" type="presOf" srcId="{3BD99B4D-FE6E-4320-90EB-75C160D6FF41}" destId="{E0A1EFBE-02B2-4444-A6BF-E96F298634E9}" srcOrd="0" destOrd="0" presId="urn:microsoft.com/office/officeart/2016/7/layout/BasicLinearProcessNumbered"/>
    <dgm:cxn modelId="{2EA392B8-291D-4597-9C19-BDCBCDB62EC4}" type="presOf" srcId="{045E5DB9-7540-43B8-A587-8B1C506E7036}" destId="{0659D645-378F-4238-A2DD-347D5EDCC612}" srcOrd="1" destOrd="0" presId="urn:microsoft.com/office/officeart/2016/7/layout/BasicLinearProcessNumbered"/>
    <dgm:cxn modelId="{89DBCBC7-A36C-4856-B32F-9AA08E84DFC9}" type="presOf" srcId="{64865DF5-6D04-40E0-A5DA-5913F75F68C4}" destId="{5DEBC3F4-81BE-44B0-A5FD-EDAB671E562C}" srcOrd="0" destOrd="0" presId="urn:microsoft.com/office/officeart/2016/7/layout/BasicLinearProcessNumbered"/>
    <dgm:cxn modelId="{24A91FF4-B140-4F90-B460-8687FACC86D2}" type="presOf" srcId="{0F1CCFB4-0FF8-41E3-B65A-3902B8A9C0C7}" destId="{35B14563-954F-4B66-8236-C7A072270DF2}" srcOrd="0" destOrd="0" presId="urn:microsoft.com/office/officeart/2016/7/layout/BasicLinearProcessNumbered"/>
    <dgm:cxn modelId="{9D95E42A-9BF8-4BCA-A7DD-EF30182E2C1A}" type="presParOf" srcId="{8F15B48D-90C1-4D31-8BDF-8639D93C28D6}" destId="{8E9E23BB-DE45-47A2-9EBD-85B9E080CA27}" srcOrd="0" destOrd="0" presId="urn:microsoft.com/office/officeart/2016/7/layout/BasicLinearProcessNumbered"/>
    <dgm:cxn modelId="{EB625802-EF04-4478-B395-AE1E1178D076}" type="presParOf" srcId="{8E9E23BB-DE45-47A2-9EBD-85B9E080CA27}" destId="{4E3CE0A9-0138-4A10-B269-D880363B11B3}" srcOrd="0" destOrd="0" presId="urn:microsoft.com/office/officeart/2016/7/layout/BasicLinearProcessNumbered"/>
    <dgm:cxn modelId="{2FBA09FB-F6F3-4D24-9CA5-8059E504C4CB}" type="presParOf" srcId="{8E9E23BB-DE45-47A2-9EBD-85B9E080CA27}" destId="{1D4F77B2-5C21-4A9B-960A-E33369FB3229}" srcOrd="1" destOrd="0" presId="urn:microsoft.com/office/officeart/2016/7/layout/BasicLinearProcessNumbered"/>
    <dgm:cxn modelId="{92F6305D-AEC2-492F-8579-17D744ED0D97}" type="presParOf" srcId="{8E9E23BB-DE45-47A2-9EBD-85B9E080CA27}" destId="{5558BCF3-5460-45B7-AFA1-2164E66B3DEE}" srcOrd="2" destOrd="0" presId="urn:microsoft.com/office/officeart/2016/7/layout/BasicLinearProcessNumbered"/>
    <dgm:cxn modelId="{AD23F39B-B76E-43E2-8473-C0EF11D52A36}" type="presParOf" srcId="{8E9E23BB-DE45-47A2-9EBD-85B9E080CA27}" destId="{0659D645-378F-4238-A2DD-347D5EDCC612}" srcOrd="3" destOrd="0" presId="urn:microsoft.com/office/officeart/2016/7/layout/BasicLinearProcessNumbered"/>
    <dgm:cxn modelId="{D5A62AED-DFAA-466F-B70E-2AC9D4836A67}" type="presParOf" srcId="{8F15B48D-90C1-4D31-8BDF-8639D93C28D6}" destId="{5385DF83-50B6-4B4B-B804-D95232AD470D}" srcOrd="1" destOrd="0" presId="urn:microsoft.com/office/officeart/2016/7/layout/BasicLinearProcessNumbered"/>
    <dgm:cxn modelId="{8ACB4850-41AA-405C-82F0-8EA6BA943128}" type="presParOf" srcId="{8F15B48D-90C1-4D31-8BDF-8639D93C28D6}" destId="{68A16913-A087-4DDF-8927-42BE72ACCC60}" srcOrd="2" destOrd="0" presId="urn:microsoft.com/office/officeart/2016/7/layout/BasicLinearProcessNumbered"/>
    <dgm:cxn modelId="{7E27E31E-127F-4A3D-80BA-2F3E4E532EB2}" type="presParOf" srcId="{68A16913-A087-4DDF-8927-42BE72ACCC60}" destId="{5DEBC3F4-81BE-44B0-A5FD-EDAB671E562C}" srcOrd="0" destOrd="0" presId="urn:microsoft.com/office/officeart/2016/7/layout/BasicLinearProcessNumbered"/>
    <dgm:cxn modelId="{615DF9A7-339E-4474-802B-8238E9606F42}" type="presParOf" srcId="{68A16913-A087-4DDF-8927-42BE72ACCC60}" destId="{E0A1EFBE-02B2-4444-A6BF-E96F298634E9}" srcOrd="1" destOrd="0" presId="urn:microsoft.com/office/officeart/2016/7/layout/BasicLinearProcessNumbered"/>
    <dgm:cxn modelId="{FB945AD4-1C34-457B-B852-816DE733B31B}" type="presParOf" srcId="{68A16913-A087-4DDF-8927-42BE72ACCC60}" destId="{7694F252-538B-425C-BD13-E621E56A88CB}" srcOrd="2" destOrd="0" presId="urn:microsoft.com/office/officeart/2016/7/layout/BasicLinearProcessNumbered"/>
    <dgm:cxn modelId="{F0D4E9C0-D131-4218-902F-8E98DDDAAE0E}" type="presParOf" srcId="{68A16913-A087-4DDF-8927-42BE72ACCC60}" destId="{6A265C33-E74A-459D-8EEB-FE646F3188D7}" srcOrd="3" destOrd="0" presId="urn:microsoft.com/office/officeart/2016/7/layout/BasicLinearProcessNumbered"/>
    <dgm:cxn modelId="{0915E9EC-0AE9-42E8-AF4D-97C7CB1D7C88}" type="presParOf" srcId="{8F15B48D-90C1-4D31-8BDF-8639D93C28D6}" destId="{9D11BE5E-D2C3-4277-AB8D-BDE389400CAD}" srcOrd="3" destOrd="0" presId="urn:microsoft.com/office/officeart/2016/7/layout/BasicLinearProcessNumbered"/>
    <dgm:cxn modelId="{E9C09B34-A291-429E-AC02-AADD04306218}" type="presParOf" srcId="{8F15B48D-90C1-4D31-8BDF-8639D93C28D6}" destId="{9E1D9FEB-5EA0-4224-8458-01FC4F1DD034}" srcOrd="4" destOrd="0" presId="urn:microsoft.com/office/officeart/2016/7/layout/BasicLinearProcessNumbered"/>
    <dgm:cxn modelId="{92D4FB5C-8891-4AAE-B3BF-608D579917C4}" type="presParOf" srcId="{9E1D9FEB-5EA0-4224-8458-01FC4F1DD034}" destId="{35B14563-954F-4B66-8236-C7A072270DF2}" srcOrd="0" destOrd="0" presId="urn:microsoft.com/office/officeart/2016/7/layout/BasicLinearProcessNumbered"/>
    <dgm:cxn modelId="{06B0F1EE-B1EB-4B72-B82C-591792FBB9B9}" type="presParOf" srcId="{9E1D9FEB-5EA0-4224-8458-01FC4F1DD034}" destId="{65A8416D-0C7C-4629-A74C-F8D14482A3AD}" srcOrd="1" destOrd="0" presId="urn:microsoft.com/office/officeart/2016/7/layout/BasicLinearProcessNumbered"/>
    <dgm:cxn modelId="{1DBF455E-59DE-4F63-991B-5ADE0A4BF3C3}" type="presParOf" srcId="{9E1D9FEB-5EA0-4224-8458-01FC4F1DD034}" destId="{D9C8F7AB-6344-48BB-AEE2-A0BBA1B548C1}" srcOrd="2" destOrd="0" presId="urn:microsoft.com/office/officeart/2016/7/layout/BasicLinearProcessNumbered"/>
    <dgm:cxn modelId="{980980DE-C303-4207-A5A5-D62C04B67CAF}" type="presParOf" srcId="{9E1D9FEB-5EA0-4224-8458-01FC4F1DD034}" destId="{4037A26E-8F7B-4EF8-9C84-A91428933B6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67EC0-5B4F-4D7D-A854-0DE3D3B12E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7DBB7D-9608-456C-87B4-03153A3D798D}">
      <dgm:prSet/>
      <dgm:spPr/>
      <dgm:t>
        <a:bodyPr/>
        <a:lstStyle/>
        <a:p>
          <a:r>
            <a:rPr lang="en-US"/>
            <a:t>To build our analysis, we assembled five datasets covering U.S. theatrical releases from 2010 through 2019:</a:t>
          </a:r>
        </a:p>
      </dgm:t>
    </dgm:pt>
    <dgm:pt modelId="{12FBADF2-B536-4200-AF8F-A4C44C88BD1E}" type="parTrans" cxnId="{A7F70217-E40C-41B8-BB0C-ACEA3879AEC7}">
      <dgm:prSet/>
      <dgm:spPr/>
      <dgm:t>
        <a:bodyPr/>
        <a:lstStyle/>
        <a:p>
          <a:endParaRPr lang="en-US"/>
        </a:p>
      </dgm:t>
    </dgm:pt>
    <dgm:pt modelId="{7009BD8E-D0C7-4DDA-A695-AF849FD9335B}" type="sibTrans" cxnId="{A7F70217-E40C-41B8-BB0C-ACEA3879AEC7}">
      <dgm:prSet/>
      <dgm:spPr/>
      <dgm:t>
        <a:bodyPr/>
        <a:lstStyle/>
        <a:p>
          <a:endParaRPr lang="en-US"/>
        </a:p>
      </dgm:t>
    </dgm:pt>
    <dgm:pt modelId="{89C11656-4BE9-42B2-BC21-B4D4CF125D6B}">
      <dgm:prSet/>
      <dgm:spPr/>
      <dgm:t>
        <a:bodyPr/>
        <a:lstStyle/>
        <a:p>
          <a:r>
            <a:rPr lang="en-US" b="1"/>
            <a:t>IMDB (im.db):</a:t>
          </a:r>
          <a:r>
            <a:rPr lang="en-US"/>
            <a:t> Contains comprehensive title, genre, runtime, and user rating information for every film.</a:t>
          </a:r>
        </a:p>
      </dgm:t>
    </dgm:pt>
    <dgm:pt modelId="{678D1868-1615-4B8B-870C-991EF243CE2B}" type="parTrans" cxnId="{F07C767B-7DE9-47A1-B1D0-563698CA8591}">
      <dgm:prSet/>
      <dgm:spPr/>
      <dgm:t>
        <a:bodyPr/>
        <a:lstStyle/>
        <a:p>
          <a:endParaRPr lang="en-US"/>
        </a:p>
      </dgm:t>
    </dgm:pt>
    <dgm:pt modelId="{F41E9D1E-5197-4809-BC95-C96F7EF093E7}" type="sibTrans" cxnId="{F07C767B-7DE9-47A1-B1D0-563698CA8591}">
      <dgm:prSet/>
      <dgm:spPr/>
      <dgm:t>
        <a:bodyPr/>
        <a:lstStyle/>
        <a:p>
          <a:endParaRPr lang="en-US"/>
        </a:p>
      </dgm:t>
    </dgm:pt>
    <dgm:pt modelId="{3866D940-66D4-4725-868A-D30192501CC1}">
      <dgm:prSet/>
      <dgm:spPr/>
      <dgm:t>
        <a:bodyPr/>
        <a:lstStyle/>
        <a:p>
          <a:r>
            <a:rPr lang="en-US" b="1"/>
            <a:t>Box Office Mojo (bom.movie_gross.csv.gz):</a:t>
          </a:r>
          <a:r>
            <a:rPr lang="en-US"/>
            <a:t> Provides the official domestic gross revenue figures for each title.</a:t>
          </a:r>
        </a:p>
      </dgm:t>
    </dgm:pt>
    <dgm:pt modelId="{774C452E-A886-4F2A-A1E6-283A6C725356}" type="parTrans" cxnId="{E5FBC4A2-5D98-4C34-B671-6F30EC817149}">
      <dgm:prSet/>
      <dgm:spPr/>
      <dgm:t>
        <a:bodyPr/>
        <a:lstStyle/>
        <a:p>
          <a:endParaRPr lang="en-US"/>
        </a:p>
      </dgm:t>
    </dgm:pt>
    <dgm:pt modelId="{ECF6D186-133B-4FFB-906C-C076B9710CFA}" type="sibTrans" cxnId="{E5FBC4A2-5D98-4C34-B671-6F30EC817149}">
      <dgm:prSet/>
      <dgm:spPr/>
      <dgm:t>
        <a:bodyPr/>
        <a:lstStyle/>
        <a:p>
          <a:endParaRPr lang="en-US"/>
        </a:p>
      </dgm:t>
    </dgm:pt>
    <dgm:pt modelId="{70CD9E60-1CE5-47D4-BB19-B0DC1055751B}">
      <dgm:prSet/>
      <dgm:spPr/>
      <dgm:t>
        <a:bodyPr/>
        <a:lstStyle/>
        <a:p>
          <a:r>
            <a:rPr lang="en-US" b="1"/>
            <a:t>Rotten Tomatoes (rt.movie_info.tsv and rt.reviews.tsv):</a:t>
          </a:r>
          <a:r>
            <a:rPr lang="en-US"/>
            <a:t> Offers critic scores and review details to add qualitative sentiment.</a:t>
          </a:r>
        </a:p>
      </dgm:t>
    </dgm:pt>
    <dgm:pt modelId="{F06B3E52-70A0-4ECB-BCF3-5A75D88871EB}" type="parTrans" cxnId="{1CBFD240-7C96-4394-9D91-55454571320A}">
      <dgm:prSet/>
      <dgm:spPr/>
      <dgm:t>
        <a:bodyPr/>
        <a:lstStyle/>
        <a:p>
          <a:endParaRPr lang="en-US"/>
        </a:p>
      </dgm:t>
    </dgm:pt>
    <dgm:pt modelId="{DE663737-3D80-4F67-93FD-6F5EAA88B70E}" type="sibTrans" cxnId="{1CBFD240-7C96-4394-9D91-55454571320A}">
      <dgm:prSet/>
      <dgm:spPr/>
      <dgm:t>
        <a:bodyPr/>
        <a:lstStyle/>
        <a:p>
          <a:endParaRPr lang="en-US"/>
        </a:p>
      </dgm:t>
    </dgm:pt>
    <dgm:pt modelId="{5DDA9F7C-E703-4F40-A240-C05178B3B545}">
      <dgm:prSet/>
      <dgm:spPr/>
      <dgm:t>
        <a:bodyPr/>
        <a:lstStyle/>
        <a:p>
          <a:r>
            <a:rPr lang="en-US" b="1"/>
            <a:t>TheMovieDB (tmdb.movies.csv):</a:t>
          </a:r>
          <a:r>
            <a:rPr lang="en-US"/>
            <a:t> Supplies supplemental metadata such as production companies and alternate titles.</a:t>
          </a:r>
        </a:p>
      </dgm:t>
    </dgm:pt>
    <dgm:pt modelId="{5FB37823-F029-4A7C-8D79-6243D11E5EC9}" type="parTrans" cxnId="{D55EEB37-22B6-4340-89DD-FBF9843C1237}">
      <dgm:prSet/>
      <dgm:spPr/>
      <dgm:t>
        <a:bodyPr/>
        <a:lstStyle/>
        <a:p>
          <a:endParaRPr lang="en-US"/>
        </a:p>
      </dgm:t>
    </dgm:pt>
    <dgm:pt modelId="{D0245E89-B4DB-464B-B62D-A75DF5E54B9A}" type="sibTrans" cxnId="{D55EEB37-22B6-4340-89DD-FBF9843C1237}">
      <dgm:prSet/>
      <dgm:spPr/>
      <dgm:t>
        <a:bodyPr/>
        <a:lstStyle/>
        <a:p>
          <a:endParaRPr lang="en-US"/>
        </a:p>
      </dgm:t>
    </dgm:pt>
    <dgm:pt modelId="{85D3DFBE-083B-497D-BCF1-CDECB98B38E6}">
      <dgm:prSet/>
      <dgm:spPr/>
      <dgm:t>
        <a:bodyPr/>
        <a:lstStyle/>
        <a:p>
          <a:r>
            <a:rPr lang="en-US" b="1"/>
            <a:t>The Numbers (tn.movie_budgets.csv):</a:t>
          </a:r>
          <a:r>
            <a:rPr lang="en-US"/>
            <a:t> Includes production budget data to examine cost versus revenue relationships.</a:t>
          </a:r>
        </a:p>
      </dgm:t>
    </dgm:pt>
    <dgm:pt modelId="{9875520F-7CDD-4BF9-A3E9-D4F329918116}" type="parTrans" cxnId="{69B98318-C232-4B62-8004-00AE3AC20C27}">
      <dgm:prSet/>
      <dgm:spPr/>
      <dgm:t>
        <a:bodyPr/>
        <a:lstStyle/>
        <a:p>
          <a:endParaRPr lang="en-US"/>
        </a:p>
      </dgm:t>
    </dgm:pt>
    <dgm:pt modelId="{5AA8B8FD-4305-4C29-8345-646E46B63915}" type="sibTrans" cxnId="{69B98318-C232-4B62-8004-00AE3AC20C27}">
      <dgm:prSet/>
      <dgm:spPr/>
      <dgm:t>
        <a:bodyPr/>
        <a:lstStyle/>
        <a:p>
          <a:endParaRPr lang="en-US"/>
        </a:p>
      </dgm:t>
    </dgm:pt>
    <dgm:pt modelId="{B9A18F87-03F5-421F-922B-7C0E296AF7B3}">
      <dgm:prSet/>
      <dgm:spPr/>
      <dgm:t>
        <a:bodyPr/>
        <a:lstStyle/>
        <a:p>
          <a:r>
            <a:rPr lang="en-US"/>
            <a:t>Although all five sources enrich our perspective, this presentation will focus primarily on IMDB’s title,</a:t>
          </a:r>
        </a:p>
      </dgm:t>
    </dgm:pt>
    <dgm:pt modelId="{0E321417-80F3-4CCF-AC4A-CA641AFF3DF9}" type="parTrans" cxnId="{C757E641-6539-4880-9BC6-E4B0CBFED30E}">
      <dgm:prSet/>
      <dgm:spPr/>
      <dgm:t>
        <a:bodyPr/>
        <a:lstStyle/>
        <a:p>
          <a:endParaRPr lang="en-US"/>
        </a:p>
      </dgm:t>
    </dgm:pt>
    <dgm:pt modelId="{736EA49C-8AC5-4468-9266-298CEFCC62DB}" type="sibTrans" cxnId="{C757E641-6539-4880-9BC6-E4B0CBFED30E}">
      <dgm:prSet/>
      <dgm:spPr/>
      <dgm:t>
        <a:bodyPr/>
        <a:lstStyle/>
        <a:p>
          <a:endParaRPr lang="en-US"/>
        </a:p>
      </dgm:t>
    </dgm:pt>
    <dgm:pt modelId="{ACC0F2D2-41D6-4CAE-B097-DC64FB28EC68}" type="pres">
      <dgm:prSet presAssocID="{27B67EC0-5B4F-4D7D-A854-0DE3D3B12EE5}" presName="linear" presStyleCnt="0">
        <dgm:presLayoutVars>
          <dgm:animLvl val="lvl"/>
          <dgm:resizeHandles val="exact"/>
        </dgm:presLayoutVars>
      </dgm:prSet>
      <dgm:spPr/>
    </dgm:pt>
    <dgm:pt modelId="{21CEEC28-C467-432F-9593-5C3918CCC8AB}" type="pres">
      <dgm:prSet presAssocID="{337DBB7D-9608-456C-87B4-03153A3D798D}" presName="parentText" presStyleLbl="node1" presStyleIdx="0" presStyleCnt="2">
        <dgm:presLayoutVars>
          <dgm:chMax val="0"/>
          <dgm:bulletEnabled val="1"/>
        </dgm:presLayoutVars>
      </dgm:prSet>
      <dgm:spPr/>
    </dgm:pt>
    <dgm:pt modelId="{C3B5C07B-3F7D-49C3-9A0B-45F04ED5DD26}" type="pres">
      <dgm:prSet presAssocID="{337DBB7D-9608-456C-87B4-03153A3D798D}" presName="childText" presStyleLbl="revTx" presStyleIdx="0" presStyleCnt="1">
        <dgm:presLayoutVars>
          <dgm:bulletEnabled val="1"/>
        </dgm:presLayoutVars>
      </dgm:prSet>
      <dgm:spPr/>
    </dgm:pt>
    <dgm:pt modelId="{F17F9DA1-F75D-4124-A299-0E0557BA0EC4}" type="pres">
      <dgm:prSet presAssocID="{B9A18F87-03F5-421F-922B-7C0E296AF7B3}" presName="parentText" presStyleLbl="node1" presStyleIdx="1" presStyleCnt="2">
        <dgm:presLayoutVars>
          <dgm:chMax val="0"/>
          <dgm:bulletEnabled val="1"/>
        </dgm:presLayoutVars>
      </dgm:prSet>
      <dgm:spPr/>
    </dgm:pt>
  </dgm:ptLst>
  <dgm:cxnLst>
    <dgm:cxn modelId="{13F01A07-A59F-4FBB-90B6-1BED39892E13}" type="presOf" srcId="{B9A18F87-03F5-421F-922B-7C0E296AF7B3}" destId="{F17F9DA1-F75D-4124-A299-0E0557BA0EC4}" srcOrd="0" destOrd="0" presId="urn:microsoft.com/office/officeart/2005/8/layout/vList2"/>
    <dgm:cxn modelId="{376D8313-F92D-4CA5-A9F9-EA718911527F}" type="presOf" srcId="{5DDA9F7C-E703-4F40-A240-C05178B3B545}" destId="{C3B5C07B-3F7D-49C3-9A0B-45F04ED5DD26}" srcOrd="0" destOrd="3" presId="urn:microsoft.com/office/officeart/2005/8/layout/vList2"/>
    <dgm:cxn modelId="{48A75E15-DDF6-4F78-84F4-258F12007550}" type="presOf" srcId="{3866D940-66D4-4725-868A-D30192501CC1}" destId="{C3B5C07B-3F7D-49C3-9A0B-45F04ED5DD26}" srcOrd="0" destOrd="1" presId="urn:microsoft.com/office/officeart/2005/8/layout/vList2"/>
    <dgm:cxn modelId="{A7F70217-E40C-41B8-BB0C-ACEA3879AEC7}" srcId="{27B67EC0-5B4F-4D7D-A854-0DE3D3B12EE5}" destId="{337DBB7D-9608-456C-87B4-03153A3D798D}" srcOrd="0" destOrd="0" parTransId="{12FBADF2-B536-4200-AF8F-A4C44C88BD1E}" sibTransId="{7009BD8E-D0C7-4DDA-A695-AF849FD9335B}"/>
    <dgm:cxn modelId="{69B98318-C232-4B62-8004-00AE3AC20C27}" srcId="{337DBB7D-9608-456C-87B4-03153A3D798D}" destId="{85D3DFBE-083B-497D-BCF1-CDECB98B38E6}" srcOrd="4" destOrd="0" parTransId="{9875520F-7CDD-4BF9-A3E9-D4F329918116}" sibTransId="{5AA8B8FD-4305-4C29-8345-646E46B63915}"/>
    <dgm:cxn modelId="{D55EEB37-22B6-4340-89DD-FBF9843C1237}" srcId="{337DBB7D-9608-456C-87B4-03153A3D798D}" destId="{5DDA9F7C-E703-4F40-A240-C05178B3B545}" srcOrd="3" destOrd="0" parTransId="{5FB37823-F029-4A7C-8D79-6243D11E5EC9}" sibTransId="{D0245E89-B4DB-464B-B62D-A75DF5E54B9A}"/>
    <dgm:cxn modelId="{1CBFD240-7C96-4394-9D91-55454571320A}" srcId="{337DBB7D-9608-456C-87B4-03153A3D798D}" destId="{70CD9E60-1CE5-47D4-BB19-B0DC1055751B}" srcOrd="2" destOrd="0" parTransId="{F06B3E52-70A0-4ECB-BCF3-5A75D88871EB}" sibTransId="{DE663737-3D80-4F67-93FD-6F5EAA88B70E}"/>
    <dgm:cxn modelId="{C757E641-6539-4880-9BC6-E4B0CBFED30E}" srcId="{27B67EC0-5B4F-4D7D-A854-0DE3D3B12EE5}" destId="{B9A18F87-03F5-421F-922B-7C0E296AF7B3}" srcOrd="1" destOrd="0" parTransId="{0E321417-80F3-4CCF-AC4A-CA641AFF3DF9}" sibTransId="{736EA49C-8AC5-4468-9266-298CEFCC62DB}"/>
    <dgm:cxn modelId="{E0586042-CDB4-4BCA-AC9F-0984777A350B}" type="presOf" srcId="{27B67EC0-5B4F-4D7D-A854-0DE3D3B12EE5}" destId="{ACC0F2D2-41D6-4CAE-B097-DC64FB28EC68}" srcOrd="0" destOrd="0" presId="urn:microsoft.com/office/officeart/2005/8/layout/vList2"/>
    <dgm:cxn modelId="{710BB566-D0A5-4294-83AE-BD0C746170DC}" type="presOf" srcId="{337DBB7D-9608-456C-87B4-03153A3D798D}" destId="{21CEEC28-C467-432F-9593-5C3918CCC8AB}" srcOrd="0" destOrd="0" presId="urn:microsoft.com/office/officeart/2005/8/layout/vList2"/>
    <dgm:cxn modelId="{F07C767B-7DE9-47A1-B1D0-563698CA8591}" srcId="{337DBB7D-9608-456C-87B4-03153A3D798D}" destId="{89C11656-4BE9-42B2-BC21-B4D4CF125D6B}" srcOrd="0" destOrd="0" parTransId="{678D1868-1615-4B8B-870C-991EF243CE2B}" sibTransId="{F41E9D1E-5197-4809-BC95-C96F7EF093E7}"/>
    <dgm:cxn modelId="{E5FBC4A2-5D98-4C34-B671-6F30EC817149}" srcId="{337DBB7D-9608-456C-87B4-03153A3D798D}" destId="{3866D940-66D4-4725-868A-D30192501CC1}" srcOrd="1" destOrd="0" parTransId="{774C452E-A886-4F2A-A1E6-283A6C725356}" sibTransId="{ECF6D186-133B-4FFB-906C-C076B9710CFA}"/>
    <dgm:cxn modelId="{74777CAB-95F4-4506-A58B-593CBC6C221D}" type="presOf" srcId="{85D3DFBE-083B-497D-BCF1-CDECB98B38E6}" destId="{C3B5C07B-3F7D-49C3-9A0B-45F04ED5DD26}" srcOrd="0" destOrd="4" presId="urn:microsoft.com/office/officeart/2005/8/layout/vList2"/>
    <dgm:cxn modelId="{43271DBD-6CA6-4897-A734-9490F5AB8EE8}" type="presOf" srcId="{70CD9E60-1CE5-47D4-BB19-B0DC1055751B}" destId="{C3B5C07B-3F7D-49C3-9A0B-45F04ED5DD26}" srcOrd="0" destOrd="2" presId="urn:microsoft.com/office/officeart/2005/8/layout/vList2"/>
    <dgm:cxn modelId="{052A0EC6-22E4-4B45-96B6-B1BAA2192E5D}" type="presOf" srcId="{89C11656-4BE9-42B2-BC21-B4D4CF125D6B}" destId="{C3B5C07B-3F7D-49C3-9A0B-45F04ED5DD26}" srcOrd="0" destOrd="0" presId="urn:microsoft.com/office/officeart/2005/8/layout/vList2"/>
    <dgm:cxn modelId="{BC34791D-7C97-4806-A163-0CEAE13C541A}" type="presParOf" srcId="{ACC0F2D2-41D6-4CAE-B097-DC64FB28EC68}" destId="{21CEEC28-C467-432F-9593-5C3918CCC8AB}" srcOrd="0" destOrd="0" presId="urn:microsoft.com/office/officeart/2005/8/layout/vList2"/>
    <dgm:cxn modelId="{F2598610-E224-4662-9ED8-1690D55572A7}" type="presParOf" srcId="{ACC0F2D2-41D6-4CAE-B097-DC64FB28EC68}" destId="{C3B5C07B-3F7D-49C3-9A0B-45F04ED5DD26}" srcOrd="1" destOrd="0" presId="urn:microsoft.com/office/officeart/2005/8/layout/vList2"/>
    <dgm:cxn modelId="{F9CBE15F-DC8C-4269-B983-4876EF0DCAA8}" type="presParOf" srcId="{ACC0F2D2-41D6-4CAE-B097-DC64FB28EC68}" destId="{F17F9DA1-F75D-4124-A299-0E0557BA0EC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CE0A9-0138-4A10-B269-D880363B11B3}">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b="1" i="1" kern="1200" dirty="0"/>
            <a:t>Reduce Financial Risk</a:t>
          </a:r>
        </a:p>
        <a:p>
          <a:pPr marL="0" lvl="0" indent="0" algn="l" defTabSz="889000">
            <a:lnSpc>
              <a:spcPct val="90000"/>
            </a:lnSpc>
            <a:spcBef>
              <a:spcPct val="0"/>
            </a:spcBef>
            <a:spcAft>
              <a:spcPct val="35000"/>
            </a:spcAft>
            <a:buNone/>
          </a:pPr>
          <a:r>
            <a:rPr lang="en-US" sz="1600" kern="1200" dirty="0"/>
            <a:t>Invest in the genres, release windows, and runtimes most likely to deliver strong returns, rather than testing ideas at random.</a:t>
          </a:r>
        </a:p>
      </dsp:txBody>
      <dsp:txXfrm>
        <a:off x="0" y="1653508"/>
        <a:ext cx="3286125" cy="2610802"/>
      </dsp:txXfrm>
    </dsp:sp>
    <dsp:sp modelId="{1D4F77B2-5C21-4A9B-960A-E33369FB3229}">
      <dsp:nvSpPr>
        <dsp:cNvPr id="0" name=""/>
        <dsp:cNvSpPr/>
      </dsp:nvSpPr>
      <dsp:spPr>
        <a:xfrm>
          <a:off x="990361" y="435133"/>
          <a:ext cx="1305401" cy="1305401"/>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5558BCF3-5460-45B7-AFA1-2164E66B3DEE}">
      <dsp:nvSpPr>
        <dsp:cNvPr id="0" name=""/>
        <dsp:cNvSpPr/>
      </dsp:nvSpPr>
      <dsp:spPr>
        <a:xfrm>
          <a:off x="0" y="4351266"/>
          <a:ext cx="3286125" cy="72"/>
        </a:xfrm>
        <a:prstGeom prst="rect">
          <a:avLst/>
        </a:prstGeom>
        <a:solidFill>
          <a:schemeClr val="accent2">
            <a:hueOff val="1288723"/>
            <a:satOff val="-3699"/>
            <a:lumOff val="-5922"/>
            <a:alphaOff val="0"/>
          </a:schemeClr>
        </a:solidFill>
        <a:ln w="19050" cap="flat" cmpd="sng" algn="ctr">
          <a:solidFill>
            <a:schemeClr val="accent2">
              <a:hueOff val="1288723"/>
              <a:satOff val="-3699"/>
              <a:lumOff val="-5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DEBC3F4-81BE-44B0-A5FD-EDAB671E562C}">
      <dsp:nvSpPr>
        <dsp:cNvPr id="0" name=""/>
        <dsp:cNvSpPr/>
      </dsp:nvSpPr>
      <dsp:spPr>
        <a:xfrm>
          <a:off x="3614737" y="0"/>
          <a:ext cx="3286125" cy="4351338"/>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600" b="1" kern="1200" dirty="0"/>
            <a:t>Maximize Marketing Efficiency</a:t>
          </a:r>
        </a:p>
        <a:p>
          <a:pPr marL="0" lvl="0" indent="0" algn="l" defTabSz="711200">
            <a:lnSpc>
              <a:spcPct val="90000"/>
            </a:lnSpc>
            <a:spcBef>
              <a:spcPct val="0"/>
            </a:spcBef>
            <a:spcAft>
              <a:spcPct val="35000"/>
            </a:spcAft>
            <a:buNone/>
          </a:pPr>
          <a:r>
            <a:rPr lang="en-US" sz="1600" kern="1200" dirty="0"/>
            <a:t>Align promotional spend with audience behavior patterns—knowing when viewers are most receptive to theatrical releases.</a:t>
          </a:r>
        </a:p>
      </dsp:txBody>
      <dsp:txXfrm>
        <a:off x="3614737" y="1653508"/>
        <a:ext cx="3286125" cy="2610802"/>
      </dsp:txXfrm>
    </dsp:sp>
    <dsp:sp modelId="{E0A1EFBE-02B2-4444-A6BF-E96F298634E9}">
      <dsp:nvSpPr>
        <dsp:cNvPr id="0" name=""/>
        <dsp:cNvSpPr/>
      </dsp:nvSpPr>
      <dsp:spPr>
        <a:xfrm>
          <a:off x="4605099" y="435133"/>
          <a:ext cx="1305401" cy="1305401"/>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7694F252-538B-425C-BD13-E621E56A88CB}">
      <dsp:nvSpPr>
        <dsp:cNvPr id="0" name=""/>
        <dsp:cNvSpPr/>
      </dsp:nvSpPr>
      <dsp:spPr>
        <a:xfrm>
          <a:off x="3614737" y="4351266"/>
          <a:ext cx="3286125" cy="72"/>
        </a:xfrm>
        <a:prstGeom prst="rect">
          <a:avLst/>
        </a:prstGeom>
        <a:solidFill>
          <a:schemeClr val="accent2">
            <a:hueOff val="3866169"/>
            <a:satOff val="-11096"/>
            <a:lumOff val="-17765"/>
            <a:alphaOff val="0"/>
          </a:schemeClr>
        </a:solidFill>
        <a:ln w="19050" cap="flat" cmpd="sng" algn="ctr">
          <a:solidFill>
            <a:schemeClr val="accent2">
              <a:hueOff val="3866169"/>
              <a:satOff val="-11096"/>
              <a:lumOff val="-17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5B14563-954F-4B66-8236-C7A072270DF2}">
      <dsp:nvSpPr>
        <dsp:cNvPr id="0" name=""/>
        <dsp:cNvSpPr/>
      </dsp:nvSpPr>
      <dsp:spPr>
        <a:xfrm>
          <a:off x="7229475" y="0"/>
          <a:ext cx="3286125" cy="4351338"/>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00100">
            <a:lnSpc>
              <a:spcPct val="90000"/>
            </a:lnSpc>
            <a:spcBef>
              <a:spcPct val="0"/>
            </a:spcBef>
            <a:spcAft>
              <a:spcPct val="35000"/>
            </a:spcAft>
            <a:buNone/>
          </a:pPr>
          <a:r>
            <a:rPr lang="en-US" sz="1800" b="1" kern="1200" dirty="0"/>
            <a:t>Build Competitive Advantage</a:t>
          </a:r>
        </a:p>
        <a:p>
          <a:pPr marL="0" lvl="0" indent="0" algn="l" defTabSz="800100">
            <a:lnSpc>
              <a:spcPct val="90000"/>
            </a:lnSpc>
            <a:spcBef>
              <a:spcPct val="0"/>
            </a:spcBef>
            <a:spcAft>
              <a:spcPct val="35000"/>
            </a:spcAft>
            <a:buNone/>
          </a:pPr>
          <a:r>
            <a:rPr lang="en-US" sz="1600" kern="1200" dirty="0"/>
            <a:t>Join the ranks of industry leaders who already leverage data analytics to produce blockbusters, ensuring the new studio makes informed, strategic decisions from day one.</a:t>
          </a:r>
        </a:p>
      </dsp:txBody>
      <dsp:txXfrm>
        <a:off x="7229475" y="1653508"/>
        <a:ext cx="3286125" cy="2610802"/>
      </dsp:txXfrm>
    </dsp:sp>
    <dsp:sp modelId="{65A8416D-0C7C-4629-A74C-F8D14482A3AD}">
      <dsp:nvSpPr>
        <dsp:cNvPr id="0" name=""/>
        <dsp:cNvSpPr/>
      </dsp:nvSpPr>
      <dsp:spPr>
        <a:xfrm>
          <a:off x="8219836" y="435133"/>
          <a:ext cx="1305401" cy="1305401"/>
        </a:xfrm>
        <a:prstGeom prst="ellipse">
          <a:avLst/>
        </a:prstGeom>
        <a:solidFill>
          <a:schemeClr val="accent2">
            <a:hueOff val="5154891"/>
            <a:satOff val="-14794"/>
            <a:lumOff val="-23687"/>
            <a:alphaOff val="0"/>
          </a:schemeClr>
        </a:solidFill>
        <a:ln w="19050" cap="flat" cmpd="sng" algn="ctr">
          <a:solidFill>
            <a:schemeClr val="accent2">
              <a:hueOff val="5154891"/>
              <a:satOff val="-14794"/>
              <a:lumOff val="-2368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D9C8F7AB-6344-48BB-AEE2-A0BBA1B548C1}">
      <dsp:nvSpPr>
        <dsp:cNvPr id="0" name=""/>
        <dsp:cNvSpPr/>
      </dsp:nvSpPr>
      <dsp:spPr>
        <a:xfrm>
          <a:off x="7229475" y="4351266"/>
          <a:ext cx="3286125"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EEC28-C467-432F-9593-5C3918CCC8AB}">
      <dsp:nvSpPr>
        <dsp:cNvPr id="0" name=""/>
        <dsp:cNvSpPr/>
      </dsp:nvSpPr>
      <dsp:spPr>
        <a:xfrm>
          <a:off x="0" y="8882"/>
          <a:ext cx="10515600" cy="9149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To build our analysis, we assembled five datasets covering U.S. theatrical releases from 2010 through 2019:</a:t>
          </a:r>
        </a:p>
      </dsp:txBody>
      <dsp:txXfrm>
        <a:off x="44664" y="53546"/>
        <a:ext cx="10426272" cy="825612"/>
      </dsp:txXfrm>
    </dsp:sp>
    <dsp:sp modelId="{C3B5C07B-3F7D-49C3-9A0B-45F04ED5DD26}">
      <dsp:nvSpPr>
        <dsp:cNvPr id="0" name=""/>
        <dsp:cNvSpPr/>
      </dsp:nvSpPr>
      <dsp:spPr>
        <a:xfrm>
          <a:off x="0" y="923822"/>
          <a:ext cx="10515600" cy="280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kern="1200"/>
            <a:t>IMDB (im.db):</a:t>
          </a:r>
          <a:r>
            <a:rPr lang="en-US" sz="1800" kern="1200"/>
            <a:t> Contains comprehensive title, genre, runtime, and user rating information for every film.</a:t>
          </a:r>
        </a:p>
        <a:p>
          <a:pPr marL="171450" lvl="1" indent="-171450" algn="l" defTabSz="800100">
            <a:lnSpc>
              <a:spcPct val="90000"/>
            </a:lnSpc>
            <a:spcBef>
              <a:spcPct val="0"/>
            </a:spcBef>
            <a:spcAft>
              <a:spcPct val="20000"/>
            </a:spcAft>
            <a:buChar char="•"/>
          </a:pPr>
          <a:r>
            <a:rPr lang="en-US" sz="1800" b="1" kern="1200"/>
            <a:t>Box Office Mojo (bom.movie_gross.csv.gz):</a:t>
          </a:r>
          <a:r>
            <a:rPr lang="en-US" sz="1800" kern="1200"/>
            <a:t> Provides the official domestic gross revenue figures for each title.</a:t>
          </a:r>
        </a:p>
        <a:p>
          <a:pPr marL="171450" lvl="1" indent="-171450" algn="l" defTabSz="800100">
            <a:lnSpc>
              <a:spcPct val="90000"/>
            </a:lnSpc>
            <a:spcBef>
              <a:spcPct val="0"/>
            </a:spcBef>
            <a:spcAft>
              <a:spcPct val="20000"/>
            </a:spcAft>
            <a:buChar char="•"/>
          </a:pPr>
          <a:r>
            <a:rPr lang="en-US" sz="1800" b="1" kern="1200"/>
            <a:t>Rotten Tomatoes (rt.movie_info.tsv and rt.reviews.tsv):</a:t>
          </a:r>
          <a:r>
            <a:rPr lang="en-US" sz="1800" kern="1200"/>
            <a:t> Offers critic scores and review details to add qualitative sentiment.</a:t>
          </a:r>
        </a:p>
        <a:p>
          <a:pPr marL="171450" lvl="1" indent="-171450" algn="l" defTabSz="800100">
            <a:lnSpc>
              <a:spcPct val="90000"/>
            </a:lnSpc>
            <a:spcBef>
              <a:spcPct val="0"/>
            </a:spcBef>
            <a:spcAft>
              <a:spcPct val="20000"/>
            </a:spcAft>
            <a:buChar char="•"/>
          </a:pPr>
          <a:r>
            <a:rPr lang="en-US" sz="1800" b="1" kern="1200"/>
            <a:t>TheMovieDB (tmdb.movies.csv):</a:t>
          </a:r>
          <a:r>
            <a:rPr lang="en-US" sz="1800" kern="1200"/>
            <a:t> Supplies supplemental metadata such as production companies and alternate titles.</a:t>
          </a:r>
        </a:p>
        <a:p>
          <a:pPr marL="171450" lvl="1" indent="-171450" algn="l" defTabSz="800100">
            <a:lnSpc>
              <a:spcPct val="90000"/>
            </a:lnSpc>
            <a:spcBef>
              <a:spcPct val="0"/>
            </a:spcBef>
            <a:spcAft>
              <a:spcPct val="20000"/>
            </a:spcAft>
            <a:buChar char="•"/>
          </a:pPr>
          <a:r>
            <a:rPr lang="en-US" sz="1800" b="1" kern="1200"/>
            <a:t>The Numbers (tn.movie_budgets.csv):</a:t>
          </a:r>
          <a:r>
            <a:rPr lang="en-US" sz="1800" kern="1200"/>
            <a:t> Includes production budget data to examine cost versus revenue relationships.</a:t>
          </a:r>
        </a:p>
      </dsp:txBody>
      <dsp:txXfrm>
        <a:off x="0" y="923822"/>
        <a:ext cx="10515600" cy="2808990"/>
      </dsp:txXfrm>
    </dsp:sp>
    <dsp:sp modelId="{F17F9DA1-F75D-4124-A299-0E0557BA0EC4}">
      <dsp:nvSpPr>
        <dsp:cNvPr id="0" name=""/>
        <dsp:cNvSpPr/>
      </dsp:nvSpPr>
      <dsp:spPr>
        <a:xfrm>
          <a:off x="0" y="3732812"/>
          <a:ext cx="10515600" cy="9149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Although all five sources enrich our perspective, this presentation will focus primarily on IMDB’s title,</a:t>
          </a:r>
        </a:p>
      </dsp:txBody>
      <dsp:txXfrm>
        <a:off x="44664" y="3777476"/>
        <a:ext cx="10426272" cy="82561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6F46-3212-DEDB-2DAC-306B1684B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52472CF8-319B-FEDB-B7C4-4C0E2641E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2A0F00D2-7A09-BCBC-A71C-484206EF691E}"/>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5" name="Footer Placeholder 4">
            <a:extLst>
              <a:ext uri="{FF2B5EF4-FFF2-40B4-BE49-F238E27FC236}">
                <a16:creationId xmlns:a16="http://schemas.microsoft.com/office/drawing/2014/main" id="{F839B46D-8CFF-B052-0402-37333648558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B5014D6-3BCE-12BD-99FF-D47B3DA08018}"/>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740003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C492-1848-1960-E0A1-D505FB2087A9}"/>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4169FC5E-AC90-3656-0EA3-27F81BEAA5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569ED11-E47B-35F0-5576-F0F37EB1BF54}"/>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5" name="Footer Placeholder 4">
            <a:extLst>
              <a:ext uri="{FF2B5EF4-FFF2-40B4-BE49-F238E27FC236}">
                <a16:creationId xmlns:a16="http://schemas.microsoft.com/office/drawing/2014/main" id="{71418422-6B8B-3B62-DA51-8CE93F6252C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C4473EB-49E3-651E-0364-53F7FC068FB9}"/>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230574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9CA45-3DFF-57DD-2C1C-92BAF29804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8972B77-BB1A-A18E-CD6D-F8CB1BC0C3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676D038-AEFA-4256-833A-3F59A9AB534A}"/>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5" name="Footer Placeholder 4">
            <a:extLst>
              <a:ext uri="{FF2B5EF4-FFF2-40B4-BE49-F238E27FC236}">
                <a16:creationId xmlns:a16="http://schemas.microsoft.com/office/drawing/2014/main" id="{7E7A2FFB-F908-BDBD-CFE4-A517138F7C3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357BDE4-613D-BF2F-032C-AFF01936AD5C}"/>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308336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62DA-8258-9D23-D2D8-85F0890742D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A9D1F06C-2633-D956-4F32-E14DDD18B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FAF0A9D-2D31-17BA-66A8-1623DFF15D1C}"/>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5" name="Footer Placeholder 4">
            <a:extLst>
              <a:ext uri="{FF2B5EF4-FFF2-40B4-BE49-F238E27FC236}">
                <a16:creationId xmlns:a16="http://schemas.microsoft.com/office/drawing/2014/main" id="{4A395A0C-2C98-5857-47FA-320F9051192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41C848B-E257-2826-C229-A69190AFBE2E}"/>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67104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BFB1-78EA-B345-7DF4-C09F1E463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30A25E05-B644-66CE-B462-F18351F3FD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E7F71-4567-C3AE-CC4B-7196597EA18A}"/>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5" name="Footer Placeholder 4">
            <a:extLst>
              <a:ext uri="{FF2B5EF4-FFF2-40B4-BE49-F238E27FC236}">
                <a16:creationId xmlns:a16="http://schemas.microsoft.com/office/drawing/2014/main" id="{71B2E862-200F-6437-1BAA-9F35FCFA886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944E812-D9BD-669C-AEA5-F29C45C22763}"/>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206421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8DCA-B5C6-51E9-9459-56BB671B5AE8}"/>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989C764-FA79-A7A0-AC52-D2C16E1431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37F9000-B369-410B-FAF2-4CBA38C9E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D047B2AB-1457-A565-1249-A619A6AAAE88}"/>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6" name="Footer Placeholder 5">
            <a:extLst>
              <a:ext uri="{FF2B5EF4-FFF2-40B4-BE49-F238E27FC236}">
                <a16:creationId xmlns:a16="http://schemas.microsoft.com/office/drawing/2014/main" id="{FF27CF50-F8E0-B181-7156-ED68D915DE5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BC038A2-49B4-320A-F5D2-C80B9234321C}"/>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261848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4B8D-33A7-4F74-307D-C82159A66244}"/>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C08AF606-9145-B79A-3C24-F9DC62734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2F42F-DF7C-20C6-CFBA-181BB21FEE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5549566-40FF-8F72-B366-7574953FA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2EBF8-B947-1F62-4AC6-0D5D4DF3A8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559F789A-07D5-409B-5779-A7E48B2B4C0A}"/>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8" name="Footer Placeholder 7">
            <a:extLst>
              <a:ext uri="{FF2B5EF4-FFF2-40B4-BE49-F238E27FC236}">
                <a16:creationId xmlns:a16="http://schemas.microsoft.com/office/drawing/2014/main" id="{217A71E2-5FE6-B2D5-E128-E2DF209D1D92}"/>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3784D825-F000-63CC-E6D2-F8560EAE23BD}"/>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340687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3034-E4C1-D5AA-820A-F3920E792B47}"/>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D01C2DFD-85FB-E5DF-C4B5-77B39FD9EBAD}"/>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4" name="Footer Placeholder 3">
            <a:extLst>
              <a:ext uri="{FF2B5EF4-FFF2-40B4-BE49-F238E27FC236}">
                <a16:creationId xmlns:a16="http://schemas.microsoft.com/office/drawing/2014/main" id="{7568AF52-6A8F-76ED-72E2-FB117B245DAE}"/>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4963DFDF-E430-A5D8-4192-24AA1CD5CAFA}"/>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241253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6FF12-A422-E0E2-6B19-5795A36B7469}"/>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3" name="Footer Placeholder 2">
            <a:extLst>
              <a:ext uri="{FF2B5EF4-FFF2-40B4-BE49-F238E27FC236}">
                <a16:creationId xmlns:a16="http://schemas.microsoft.com/office/drawing/2014/main" id="{503C9710-C63D-D762-3EFC-66383AFBE92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AD4BA9AA-35A0-BFC1-BD03-975985311BE3}"/>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104592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CAE5-D427-DCB9-F6A0-919C6F8BF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EA527DF8-4760-6FB0-3C34-C4432A7A8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899A88C5-B5C2-F044-B531-26A29DAF0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70393-96DB-8FEF-FD19-E45C502CEAD2}"/>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6" name="Footer Placeholder 5">
            <a:extLst>
              <a:ext uri="{FF2B5EF4-FFF2-40B4-BE49-F238E27FC236}">
                <a16:creationId xmlns:a16="http://schemas.microsoft.com/office/drawing/2014/main" id="{1B2A355C-F48E-FE25-170A-528CAE76264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9DC3D5AE-87E6-0A42-0F50-4222D597C58F}"/>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6044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7074-6DBD-A6DF-4C1E-C2C6BC5A6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5A98C2F8-7A85-66F4-F5BA-5B6EA87A7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260B8C6D-BC01-4D28-0652-909D5D5BF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8596C-D828-BA27-CDBC-9A485BE7C702}"/>
              </a:ext>
            </a:extLst>
          </p:cNvPr>
          <p:cNvSpPr>
            <a:spLocks noGrp="1"/>
          </p:cNvSpPr>
          <p:nvPr>
            <p:ph type="dt" sz="half" idx="10"/>
          </p:nvPr>
        </p:nvSpPr>
        <p:spPr/>
        <p:txBody>
          <a:bodyPr/>
          <a:lstStyle/>
          <a:p>
            <a:fld id="{E152C4F9-1E91-4C7C-8B99-3AA399AB5249}" type="datetimeFigureOut">
              <a:rPr lang="en-AE" smtClean="0"/>
              <a:t>11/06/2025</a:t>
            </a:fld>
            <a:endParaRPr lang="en-AE"/>
          </a:p>
        </p:txBody>
      </p:sp>
      <p:sp>
        <p:nvSpPr>
          <p:cNvPr id="6" name="Footer Placeholder 5">
            <a:extLst>
              <a:ext uri="{FF2B5EF4-FFF2-40B4-BE49-F238E27FC236}">
                <a16:creationId xmlns:a16="http://schemas.microsoft.com/office/drawing/2014/main" id="{AE0B2A90-06E4-A510-56D3-B8838959BC7D}"/>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675418B-288D-EB43-CA31-6C47C12B0D31}"/>
              </a:ext>
            </a:extLst>
          </p:cNvPr>
          <p:cNvSpPr>
            <a:spLocks noGrp="1"/>
          </p:cNvSpPr>
          <p:nvPr>
            <p:ph type="sldNum" sz="quarter" idx="12"/>
          </p:nvPr>
        </p:nvSpPr>
        <p:spPr/>
        <p:txBody>
          <a:bodyPr/>
          <a:lstStyle/>
          <a:p>
            <a:fld id="{0CC54A92-4B62-4579-8F9C-049510B6E3A6}" type="slidenum">
              <a:rPr lang="en-AE" smtClean="0"/>
              <a:t>‹#›</a:t>
            </a:fld>
            <a:endParaRPr lang="en-AE"/>
          </a:p>
        </p:txBody>
      </p:sp>
    </p:spTree>
    <p:extLst>
      <p:ext uri="{BB962C8B-B14F-4D97-AF65-F5344CB8AC3E}">
        <p14:creationId xmlns:p14="http://schemas.microsoft.com/office/powerpoint/2010/main" val="2697218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8E29D4-77E6-EF5A-AED2-B65578ACB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FE0F7DE3-668A-6203-AD01-73245F232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985379E-67A0-E952-3641-1F459ECDE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52C4F9-1E91-4C7C-8B99-3AA399AB5249}" type="datetimeFigureOut">
              <a:rPr lang="en-AE" smtClean="0"/>
              <a:t>11/06/2025</a:t>
            </a:fld>
            <a:endParaRPr lang="en-AE"/>
          </a:p>
        </p:txBody>
      </p:sp>
      <p:sp>
        <p:nvSpPr>
          <p:cNvPr id="5" name="Footer Placeholder 4">
            <a:extLst>
              <a:ext uri="{FF2B5EF4-FFF2-40B4-BE49-F238E27FC236}">
                <a16:creationId xmlns:a16="http://schemas.microsoft.com/office/drawing/2014/main" id="{6FC830C7-71A2-CE6F-ED26-5C9CA2370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2E522A52-A18A-9F4A-8357-F5C6C001B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C54A92-4B62-4579-8F9C-049510B6E3A6}" type="slidenum">
              <a:rPr lang="en-AE" smtClean="0"/>
              <a:t>‹#›</a:t>
            </a:fld>
            <a:endParaRPr lang="en-AE"/>
          </a:p>
        </p:txBody>
      </p:sp>
    </p:spTree>
    <p:extLst>
      <p:ext uri="{BB962C8B-B14F-4D97-AF65-F5344CB8AC3E}">
        <p14:creationId xmlns:p14="http://schemas.microsoft.com/office/powerpoint/2010/main" val="10064367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erson holding a clapper board&#10;&#10;AI-generated content may be incorrect.">
            <a:extLst>
              <a:ext uri="{FF2B5EF4-FFF2-40B4-BE49-F238E27FC236}">
                <a16:creationId xmlns:a16="http://schemas.microsoft.com/office/drawing/2014/main" id="{9D7BBC52-620E-5CE0-0DF6-960BF55B91E1}"/>
              </a:ext>
            </a:extLst>
          </p:cNvPr>
          <p:cNvPicPr>
            <a:picLocks noGrp="1" noChangeAspect="1"/>
          </p:cNvPicPr>
          <p:nvPr>
            <p:ph sz="half" idx="2"/>
          </p:nvPr>
        </p:nvPicPr>
        <p:blipFill>
          <a:blip r:embed="rId2">
            <a:alphaModFix amt="40000"/>
            <a:extLst>
              <a:ext uri="{28A0092B-C50C-407E-A947-70E740481C1C}">
                <a14:useLocalDpi xmlns:a14="http://schemas.microsoft.com/office/drawing/2010/main" val="0"/>
              </a:ext>
            </a:extLst>
          </a:blip>
          <a:srcRect t="13127"/>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273D681-62D1-FEC1-DA78-D90FFB4A1BB4}"/>
              </a:ext>
            </a:extLst>
          </p:cNvPr>
          <p:cNvSpPr>
            <a:spLocks noGrp="1"/>
          </p:cNvSpPr>
          <p:nvPr>
            <p:ph type="title"/>
          </p:nvPr>
        </p:nvSpPr>
        <p:spPr>
          <a:xfrm>
            <a:off x="841249" y="297455"/>
            <a:ext cx="10506456" cy="1603175"/>
          </a:xfrm>
        </p:spPr>
        <p:txBody>
          <a:bodyPr vert="horz" lIns="91440" tIns="45720" rIns="91440" bIns="45720" rtlCol="0" anchor="b">
            <a:normAutofit/>
          </a:bodyPr>
          <a:lstStyle/>
          <a:p>
            <a:r>
              <a:rPr lang="en-US" sz="3200" b="1" i="1" dirty="0">
                <a:solidFill>
                  <a:schemeClr val="accent2">
                    <a:lumMod val="60000"/>
                    <a:lumOff val="40000"/>
                  </a:schemeClr>
                </a:solidFill>
              </a:rPr>
              <a:t>Data is the new script. We let the numbers tell us what audiences love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56798C-F7D7-D624-1605-E8F393152DB7}"/>
              </a:ext>
            </a:extLst>
          </p:cNvPr>
          <p:cNvSpPr>
            <a:spLocks noGrp="1"/>
          </p:cNvSpPr>
          <p:nvPr>
            <p:ph sz="half" idx="1"/>
          </p:nvPr>
        </p:nvSpPr>
        <p:spPr>
          <a:xfrm>
            <a:off x="841248" y="3502152"/>
            <a:ext cx="10506456" cy="2670048"/>
          </a:xfrm>
        </p:spPr>
        <p:txBody>
          <a:bodyPr vert="horz" lIns="91440" tIns="45720" rIns="91440" bIns="45720" rtlCol="0">
            <a:normAutofit/>
          </a:bodyPr>
          <a:lstStyle/>
          <a:p>
            <a:r>
              <a:rPr lang="en-US" sz="2400" b="1" dirty="0">
                <a:solidFill>
                  <a:schemeClr val="bg1"/>
                </a:solidFill>
              </a:rPr>
              <a:t>Title</a:t>
            </a:r>
          </a:p>
          <a:p>
            <a:pPr marL="0" indent="0">
              <a:buNone/>
            </a:pPr>
            <a:r>
              <a:rPr lang="en-US" sz="2400" b="1" dirty="0">
                <a:solidFill>
                  <a:schemeClr val="bg1"/>
                </a:solidFill>
              </a:rPr>
              <a:t>Analysis to Launch a Successful Movie Studio</a:t>
            </a:r>
          </a:p>
          <a:p>
            <a:r>
              <a:rPr lang="en-US" sz="2400" b="1" dirty="0">
                <a:solidFill>
                  <a:schemeClr val="bg1"/>
                </a:solidFill>
              </a:rPr>
              <a:t>Subtitle</a:t>
            </a:r>
          </a:p>
          <a:p>
            <a:pPr marL="0" indent="0">
              <a:buNone/>
            </a:pPr>
            <a:r>
              <a:rPr lang="en-US" sz="2400" b="1" dirty="0">
                <a:solidFill>
                  <a:schemeClr val="bg1"/>
                </a:solidFill>
              </a:rPr>
              <a:t>Uncovering What Makes a Movie Successful </a:t>
            </a:r>
          </a:p>
          <a:p>
            <a:r>
              <a:rPr lang="en-US" sz="2400" b="1" dirty="0">
                <a:solidFill>
                  <a:schemeClr val="bg1"/>
                </a:solidFill>
              </a:rPr>
              <a:t>Presented By </a:t>
            </a:r>
          </a:p>
          <a:p>
            <a:endParaRPr lang="en-US" sz="2000" dirty="0">
              <a:solidFill>
                <a:schemeClr val="bg1"/>
              </a:solidFill>
            </a:endParaRPr>
          </a:p>
        </p:txBody>
      </p:sp>
    </p:spTree>
    <p:extLst>
      <p:ext uri="{BB962C8B-B14F-4D97-AF65-F5344CB8AC3E}">
        <p14:creationId xmlns:p14="http://schemas.microsoft.com/office/powerpoint/2010/main" val="105563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CC3ACE-52C6-2320-E7A1-EB0B6C7CF4FA}"/>
              </a:ext>
            </a:extLst>
          </p:cNvPr>
          <p:cNvSpPr>
            <a:spLocks noGrp="1"/>
          </p:cNvSpPr>
          <p:nvPr>
            <p:ph type="title"/>
          </p:nvPr>
        </p:nvSpPr>
        <p:spPr>
          <a:xfrm>
            <a:off x="1115568" y="548640"/>
            <a:ext cx="10168128" cy="907595"/>
          </a:xfrm>
        </p:spPr>
        <p:txBody>
          <a:bodyPr>
            <a:normAutofit/>
          </a:bodyPr>
          <a:lstStyle/>
          <a:p>
            <a:r>
              <a:rPr lang="en-US" sz="4000">
                <a:latin typeface="Times New Roman" panose="02020603050405020304" pitchFamily="18" charset="0"/>
                <a:cs typeface="Times New Roman" panose="02020603050405020304" pitchFamily="18" charset="0"/>
              </a:rPr>
              <a:t>Problem statement</a:t>
            </a:r>
            <a:endParaRPr lang="en-AE" sz="400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7468E2E-082A-5B28-4807-E2F7B34875EA}"/>
              </a:ext>
            </a:extLst>
          </p:cNvPr>
          <p:cNvSpPr>
            <a:spLocks noGrp="1"/>
          </p:cNvSpPr>
          <p:nvPr>
            <p:ph idx="1"/>
          </p:nvPr>
        </p:nvSpPr>
        <p:spPr>
          <a:xfrm>
            <a:off x="626850" y="1456236"/>
            <a:ext cx="10656846" cy="4853124"/>
          </a:xfrm>
        </p:spPr>
        <p:txBody>
          <a:bodyPr>
            <a:normAutofit/>
          </a:bodyPr>
          <a:lstStyle/>
          <a:p>
            <a:pPr marL="0" indent="0">
              <a:buNone/>
            </a:pPr>
            <a:r>
              <a:rPr lang="en-US" sz="1600" dirty="0"/>
              <a:t>A company is  about to invest in a new movie studio at a time when entertainment giants are pouring billions into original films and series. While the potential rewards are enormous, production costs are equally high, and every misstep carries significant financial risk. Today’s challenge is to replace educated guesswork with rigorous data science: we need to uncover precisely which kinds of films by genre, by release timing, by runtime, and by audience appeal consistently deliver strong box office returns. Our goal is to empower your leadership team with clear, evidence-based guidance so you can greenlight projects with confidence rather than uncertainty.</a:t>
            </a:r>
            <a:endParaRPr lang="en-US" sz="1600" b="1" dirty="0"/>
          </a:p>
          <a:p>
            <a:pPr marL="0" indent="0">
              <a:buNone/>
            </a:pPr>
            <a:r>
              <a:rPr lang="en-US" sz="1600" b="1" dirty="0"/>
              <a:t>Project Objectives</a:t>
            </a:r>
          </a:p>
          <a:p>
            <a:pPr marL="0" indent="0">
              <a:buNone/>
            </a:pPr>
            <a:r>
              <a:rPr lang="en-US" sz="1600" dirty="0"/>
              <a:t>This analysis has three central objectives. </a:t>
            </a:r>
          </a:p>
          <a:p>
            <a:pPr>
              <a:buFont typeface="Wingdings" panose="05000000000000000000" pitchFamily="2" charset="2"/>
              <a:buChar char="Ø"/>
            </a:pPr>
            <a:r>
              <a:rPr lang="en-US" sz="1600" dirty="0"/>
              <a:t> Explore and quantify the relationship between film attributes such as genre, runtime, release season, and audience ratings and domestic box office revenue. </a:t>
            </a:r>
          </a:p>
          <a:p>
            <a:pPr>
              <a:buFont typeface="Wingdings" panose="05000000000000000000" pitchFamily="2" charset="2"/>
              <a:buChar char="Ø"/>
            </a:pPr>
            <a:r>
              <a:rPr lang="en-US" sz="1600" dirty="0"/>
              <a:t> Identify clear patterns and trends in this high-stakes data, calling out which combinations of characteristics tend to win big at the  box office. </a:t>
            </a:r>
          </a:p>
          <a:p>
            <a:pPr>
              <a:buFont typeface="Wingdings" panose="05000000000000000000" pitchFamily="2" charset="2"/>
              <a:buChar char="Ø"/>
            </a:pPr>
            <a:r>
              <a:rPr lang="en-US" sz="1600" dirty="0"/>
              <a:t>Translate these insights into three strategic, actionable recommendations.</a:t>
            </a:r>
          </a:p>
          <a:p>
            <a:pPr marL="0" indent="0">
              <a:buNone/>
            </a:pPr>
            <a:r>
              <a:rPr lang="en-US" sz="1600" dirty="0"/>
              <a:t> By the end of this presentation, we will have a data-driven roadmap for selecting the right films to produce for maximum commercial success</a:t>
            </a:r>
            <a:r>
              <a:rPr lang="en-US" sz="1200" dirty="0"/>
              <a:t>.</a:t>
            </a:r>
            <a:endParaRPr lang="en-AE"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30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7C98100-098D-C59B-F2CF-734DBF1D09A4}"/>
              </a:ext>
            </a:extLst>
          </p:cNvPr>
          <p:cNvPicPr>
            <a:picLocks noChangeAspect="1"/>
          </p:cNvPicPr>
          <p:nvPr/>
        </p:nvPicPr>
        <p:blipFill>
          <a:blip r:embed="rId2">
            <a:duotone>
              <a:schemeClr val="bg2">
                <a:shade val="45000"/>
                <a:satMod val="135000"/>
              </a:schemeClr>
              <a:prstClr val="white"/>
            </a:duotone>
          </a:blip>
          <a:srcRect t="15413"/>
          <a:stretch>
            <a:fill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27144-21D3-873B-BAB9-39470E6BEF5A}"/>
              </a:ext>
            </a:extLst>
          </p:cNvPr>
          <p:cNvSpPr>
            <a:spLocks noGrp="1"/>
          </p:cNvSpPr>
          <p:nvPr>
            <p:ph type="title"/>
          </p:nvPr>
        </p:nvSpPr>
        <p:spPr>
          <a:xfrm>
            <a:off x="838200" y="365125"/>
            <a:ext cx="10515600" cy="1325563"/>
          </a:xfrm>
        </p:spPr>
        <p:txBody>
          <a:bodyPr>
            <a:normAutofit/>
          </a:bodyPr>
          <a:lstStyle/>
          <a:p>
            <a:r>
              <a:rPr lang="en-US"/>
              <a:t>Importance of the project</a:t>
            </a:r>
            <a:endParaRPr lang="en-AE" dirty="0"/>
          </a:p>
        </p:txBody>
      </p:sp>
      <p:graphicFrame>
        <p:nvGraphicFramePr>
          <p:cNvPr id="5" name="Content Placeholder 2">
            <a:extLst>
              <a:ext uri="{FF2B5EF4-FFF2-40B4-BE49-F238E27FC236}">
                <a16:creationId xmlns:a16="http://schemas.microsoft.com/office/drawing/2014/main" id="{2BB174A3-55B2-8981-F53C-278620F00981}"/>
              </a:ext>
            </a:extLst>
          </p:cNvPr>
          <p:cNvGraphicFramePr>
            <a:graphicFrameLocks noGrp="1"/>
          </p:cNvGraphicFramePr>
          <p:nvPr>
            <p:ph idx="1"/>
            <p:extLst>
              <p:ext uri="{D42A27DB-BD31-4B8C-83A1-F6EECF244321}">
                <p14:modId xmlns:p14="http://schemas.microsoft.com/office/powerpoint/2010/main" val="10126123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032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7FA9-D405-89D0-34EC-5CC268CBC0B7}"/>
              </a:ext>
            </a:extLst>
          </p:cNvPr>
          <p:cNvSpPr>
            <a:spLocks noGrp="1"/>
          </p:cNvSpPr>
          <p:nvPr>
            <p:ph type="title"/>
          </p:nvPr>
        </p:nvSpPr>
        <p:spPr>
          <a:xfrm>
            <a:off x="838200" y="365125"/>
            <a:ext cx="10515600" cy="725545"/>
          </a:xfrm>
        </p:spPr>
        <p:txBody>
          <a:bodyPr/>
          <a:lstStyle/>
          <a:p>
            <a:r>
              <a:rPr lang="en-US"/>
              <a:t>Data sources and scope</a:t>
            </a:r>
            <a:endParaRPr lang="en-AE" dirty="0"/>
          </a:p>
        </p:txBody>
      </p:sp>
      <p:graphicFrame>
        <p:nvGraphicFramePr>
          <p:cNvPr id="5" name="Content Placeholder 2">
            <a:extLst>
              <a:ext uri="{FF2B5EF4-FFF2-40B4-BE49-F238E27FC236}">
                <a16:creationId xmlns:a16="http://schemas.microsoft.com/office/drawing/2014/main" id="{A20EE25A-CBB6-454B-39FE-4E1BF262F5CF}"/>
              </a:ext>
            </a:extLst>
          </p:cNvPr>
          <p:cNvGraphicFramePr>
            <a:graphicFrameLocks noGrp="1"/>
          </p:cNvGraphicFramePr>
          <p:nvPr>
            <p:ph idx="1"/>
          </p:nvPr>
        </p:nvGraphicFramePr>
        <p:xfrm>
          <a:off x="838200" y="1520328"/>
          <a:ext cx="10515600" cy="4656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097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0132-44ED-102E-C7F5-E2122D952BC4}"/>
              </a:ext>
            </a:extLst>
          </p:cNvPr>
          <p:cNvSpPr>
            <a:spLocks noGrp="1"/>
          </p:cNvSpPr>
          <p:nvPr>
            <p:ph type="title"/>
          </p:nvPr>
        </p:nvSpPr>
        <p:spPr>
          <a:xfrm>
            <a:off x="838200" y="365125"/>
            <a:ext cx="10515600" cy="681477"/>
          </a:xfrm>
        </p:spPr>
        <p:txBody>
          <a:bodyPr>
            <a:normAutofit fontScale="90000"/>
          </a:bodyPr>
          <a:lstStyle/>
          <a:p>
            <a:r>
              <a:rPr lang="en-US" b="1" dirty="0"/>
              <a:t>Data Preparation and Cleaning</a:t>
            </a:r>
            <a:br>
              <a:rPr lang="en-US" b="1" dirty="0"/>
            </a:br>
            <a:endParaRPr lang="en-AE" dirty="0"/>
          </a:p>
        </p:txBody>
      </p:sp>
      <p:sp>
        <p:nvSpPr>
          <p:cNvPr id="3" name="Content Placeholder 2">
            <a:extLst>
              <a:ext uri="{FF2B5EF4-FFF2-40B4-BE49-F238E27FC236}">
                <a16:creationId xmlns:a16="http://schemas.microsoft.com/office/drawing/2014/main" id="{A7BFA7A2-E3A6-B293-339F-4EE9C58EC43B}"/>
              </a:ext>
            </a:extLst>
          </p:cNvPr>
          <p:cNvSpPr>
            <a:spLocks noGrp="1"/>
          </p:cNvSpPr>
          <p:nvPr>
            <p:ph idx="1"/>
          </p:nvPr>
        </p:nvSpPr>
        <p:spPr>
          <a:xfrm>
            <a:off x="838200" y="1046602"/>
            <a:ext cx="10515600" cy="5130361"/>
          </a:xfrm>
        </p:spPr>
        <p:txBody>
          <a:bodyPr/>
          <a:lstStyle/>
          <a:p>
            <a:pPr marL="0" indent="0">
              <a:buNone/>
            </a:pPr>
            <a:r>
              <a:rPr lang="en-US" dirty="0"/>
              <a:t>Before analysis, we performed extensive data cleaning to guarantee accuracy</a:t>
            </a:r>
          </a:p>
          <a:p>
            <a:endParaRPr lang="en-AE" dirty="0"/>
          </a:p>
        </p:txBody>
      </p:sp>
    </p:spTree>
    <p:extLst>
      <p:ext uri="{BB962C8B-B14F-4D97-AF65-F5344CB8AC3E}">
        <p14:creationId xmlns:p14="http://schemas.microsoft.com/office/powerpoint/2010/main" val="171638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216</TotalTime>
  <Words>505</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Aptos Display</vt:lpstr>
      <vt:lpstr>Arial</vt:lpstr>
      <vt:lpstr>Calibri</vt:lpstr>
      <vt:lpstr>Times New Roman</vt:lpstr>
      <vt:lpstr>Wingdings</vt:lpstr>
      <vt:lpstr>Office Theme</vt:lpstr>
      <vt:lpstr>Data is the new script. We let the numbers tell us what audiences love</vt:lpstr>
      <vt:lpstr>Problem statement</vt:lpstr>
      <vt:lpstr>Importance of the project</vt:lpstr>
      <vt:lpstr>Data sources and scope</vt:lpstr>
      <vt:lpstr>Data Preparation and Cleaning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 Kyalo</dc:creator>
  <cp:lastModifiedBy>Lynn Kyalo</cp:lastModifiedBy>
  <cp:revision>1</cp:revision>
  <dcterms:created xsi:type="dcterms:W3CDTF">2025-06-11T10:06:11Z</dcterms:created>
  <dcterms:modified xsi:type="dcterms:W3CDTF">2025-06-11T16:29:55Z</dcterms:modified>
</cp:coreProperties>
</file>