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6" r:id="rId7"/>
    <p:sldId id="267" r:id="rId8"/>
    <p:sldId id="270" r:id="rId9"/>
    <p:sldId id="272" r:id="rId10"/>
    <p:sldId id="269" r:id="rId11"/>
    <p:sldId id="271" r:id="rId12"/>
    <p:sldId id="273" r:id="rId13"/>
    <p:sldId id="274" r:id="rId14"/>
    <p:sldId id="275" r:id="rId15"/>
    <p:sldId id="277" r:id="rId16"/>
    <p:sldId id="278" r:id="rId17"/>
    <p:sldId id="279" r:id="rId18"/>
    <p:sldId id="282" r:id="rId19"/>
    <p:sldId id="284" r:id="rId20"/>
    <p:sldId id="263" r:id="rId21"/>
    <p:sldId id="280" r:id="rId22"/>
    <p:sldId id="281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8CBC-0F4F-4AAC-8EC2-BFC3190D591A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sebshare/sites/bre/ta/Documents/Rsync/Store%20Box%20Posting%20Client%20Rsync%20-%20Build%20and%20Release%20Engineering-1.0.2-Setup.z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sebshare/sites/bre/ta" TargetMode="External"/><Relationship Id="rId2" Type="http://schemas.openxmlformats.org/officeDocument/2006/relationships/hyperlink" Target="http://psebshare/sites/b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re.storebox.support@autodesk.com" TargetMode="External"/><Relationship Id="rId5" Type="http://schemas.openxmlformats.org/officeDocument/2006/relationships/hyperlink" Target="http://psebshare/sites/bre/ta/Documents/Forms/AllItems.aspx?RootFolder=/sites/bre/ta/Documents/Rsync&amp;FolderCTID=&amp;View=%7b90FD6ADF-8107-4E4E-BF0E-2EB00E181190%7d" TargetMode="External"/><Relationship Id="rId4" Type="http://schemas.openxmlformats.org/officeDocument/2006/relationships/hyperlink" Target="http://psebshare/sites/bre/ta/Documents/Forms/AllItems.aspx?View=%7b90FD6ADF-8107-4E4E-BF0E-2EB00E181190%7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Store 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720" y="3886200"/>
            <a:ext cx="5720680" cy="1752600"/>
          </a:xfrm>
        </p:spPr>
        <p:txBody>
          <a:bodyPr/>
          <a:lstStyle/>
          <a:p>
            <a:r>
              <a:rPr lang="en-US" dirty="0" smtClean="0"/>
              <a:t>- Central Storage And Quick post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permission model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9088" y="1306279"/>
            <a:ext cx="8215312" cy="754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Products Under Development (Current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Release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9135" y="2009740"/>
            <a:ext cx="8215312" cy="641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Locked Masters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89135" y="2651090"/>
          <a:ext cx="8215313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05112"/>
                <a:gridCol w="3276600"/>
                <a:gridCol w="2133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BRE_MASTERS_MFG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BRE_MASTERS_MFG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BRE_MASTERS_PSEB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BRE_MASTERS_PSEB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9136" y="4632290"/>
            <a:ext cx="82153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>
                <a:tab pos="174625" algn="l"/>
              </a:tabLst>
              <a:defRPr/>
            </a:pPr>
            <a:r>
              <a:rPr lang="en-US" sz="3200" kern="0" dirty="0">
                <a:solidFill>
                  <a:srgbClr val="FF0000"/>
                </a:solidFill>
              </a:rPr>
              <a:t> </a:t>
            </a:r>
            <a:r>
              <a:rPr lang="en-US" sz="3200" kern="0" dirty="0" smtClean="0">
                <a:solidFill>
                  <a:srgbClr val="FF0000"/>
                </a:solidFill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Unlocked Masters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posted 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this volume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89134" y="5207600"/>
          <a:ext cx="8215313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05112"/>
                <a:gridCol w="3276600"/>
                <a:gridCol w="2133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BRE_MASTERS_UNL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BRE_MASTERS_UNL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permission model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1268760"/>
            <a:ext cx="8215312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Archived Products (Old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Release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1141" y="2060848"/>
            <a:ext cx="8215312" cy="57606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Locked Masters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67544" y="2636912"/>
          <a:ext cx="8215313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95712"/>
                <a:gridCol w="2514600"/>
                <a:gridCol w="1905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BRE_MASTERS_ARCHIVE_AEC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r>
                        <a:rPr lang="en-US" baseline="0" dirty="0" smtClean="0"/>
                        <a:t>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BRE_MASTERS_ARCHIVE_MFG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BRE_MASTERS_ARCHIVE_PSEB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7544" y="4581128"/>
            <a:ext cx="821531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>
                <a:tab pos="174625" algn="l"/>
              </a:tabLst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Unlocked Masters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67544" y="5085184"/>
          <a:ext cx="8215313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71911"/>
                <a:gridCol w="2514600"/>
                <a:gridCol w="18288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BRE_MASTERS_ARCHIVE_UNL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BRE_MASTERS_UNL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Box Posting Client 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</a:p>
          <a:p>
            <a:r>
              <a:rPr lang="en-US" dirty="0" smtClean="0"/>
              <a:t>3 steps to use</a:t>
            </a:r>
          </a:p>
          <a:p>
            <a:r>
              <a:rPr lang="en-US" dirty="0" smtClean="0"/>
              <a:t>issues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file: </a:t>
            </a:r>
            <a:r>
              <a:rPr lang="en-US" dirty="0" smtClean="0">
                <a:hlinkClick r:id="rId2" action="ppaction://hlinkfile"/>
              </a:rPr>
              <a:t>Store Box Posting Client Rsync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things when install</a:t>
            </a:r>
          </a:p>
          <a:p>
            <a:pPr>
              <a:buFontTx/>
              <a:buChar char="-"/>
            </a:pPr>
            <a:r>
              <a:rPr lang="en-US" dirty="0" smtClean="0"/>
              <a:t>Set server environment variable which point to your closest Rsync server.</a:t>
            </a:r>
          </a:p>
          <a:p>
            <a:pPr>
              <a:buFontTx/>
              <a:buChar char="-"/>
            </a:pPr>
            <a:r>
              <a:rPr lang="en-US" dirty="0" smtClean="0"/>
              <a:t>Add the path of store box client executable file to the environment variable PATH.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5517232"/>
            <a:ext cx="79928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Set Server=sharsync02.autodesk.com</a:t>
            </a:r>
          </a:p>
          <a:p>
            <a:r>
              <a:rPr lang="en-US" dirty="0" smtClean="0"/>
              <a:t>Set  path= C:\StoreBoxPostingClient;%path%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steps to post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080492" y="1313904"/>
            <a:ext cx="6983015" cy="4851400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7097" y="2712576"/>
            <a:ext cx="2604627" cy="1940560"/>
            <a:chOff x="2753" y="1455420"/>
            <a:chExt cx="2604627" cy="1940560"/>
          </a:xfrm>
        </p:grpSpPr>
        <p:sp>
          <p:nvSpPr>
            <p:cNvPr id="13" name="Rounded Rectangle 12"/>
            <p:cNvSpPr/>
            <p:nvPr/>
          </p:nvSpPr>
          <p:spPr>
            <a:xfrm>
              <a:off x="2753" y="1455420"/>
              <a:ext cx="2604627" cy="194056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5"/>
            <p:cNvSpPr/>
            <p:nvPr/>
          </p:nvSpPr>
          <p:spPr>
            <a:xfrm>
              <a:off x="97483" y="1550150"/>
              <a:ext cx="2415167" cy="1751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Tag file</a:t>
              </a:r>
              <a:endParaRPr lang="en-US" sz="49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69686" y="2712576"/>
            <a:ext cx="2604627" cy="1940560"/>
            <a:chOff x="2805342" y="1455420"/>
            <a:chExt cx="2604627" cy="1940560"/>
          </a:xfrm>
        </p:grpSpPr>
        <p:sp>
          <p:nvSpPr>
            <p:cNvPr id="11" name="Rounded Rectangle 10"/>
            <p:cNvSpPr/>
            <p:nvPr/>
          </p:nvSpPr>
          <p:spPr>
            <a:xfrm>
              <a:off x="2805342" y="1455420"/>
              <a:ext cx="2604627" cy="194056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ounded Rectangle 7"/>
            <p:cNvSpPr/>
            <p:nvPr/>
          </p:nvSpPr>
          <p:spPr>
            <a:xfrm>
              <a:off x="2900072" y="1550150"/>
              <a:ext cx="2415167" cy="1751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Create MD5</a:t>
              </a:r>
              <a:endParaRPr lang="en-US" sz="49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72275" y="2712576"/>
            <a:ext cx="2604627" cy="1940560"/>
            <a:chOff x="5607931" y="1455420"/>
            <a:chExt cx="2604627" cy="1940560"/>
          </a:xfrm>
        </p:grpSpPr>
        <p:sp>
          <p:nvSpPr>
            <p:cNvPr id="9" name="Rounded Rectangle 8"/>
            <p:cNvSpPr/>
            <p:nvPr/>
          </p:nvSpPr>
          <p:spPr>
            <a:xfrm>
              <a:off x="5607931" y="1455420"/>
              <a:ext cx="2604627" cy="194056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702661" y="1550150"/>
              <a:ext cx="2415167" cy="1751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Post via Rsync</a:t>
              </a:r>
              <a:endParaRPr lang="en-US" sz="49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[info]</a:t>
            </a:r>
          </a:p>
          <a:p>
            <a:pPr>
              <a:buNone/>
            </a:pPr>
            <a:r>
              <a:rPr lang="en-US" dirty="0" smtClean="0"/>
              <a:t>; ~~~ Only one e-mail address can be present here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Built_by</a:t>
            </a:r>
            <a:r>
              <a:rPr lang="en-US" dirty="0" smtClean="0">
                <a:solidFill>
                  <a:srgbClr val="FF0000"/>
                </a:solidFill>
              </a:rPr>
              <a:t>=xiaohong.zhu@autodesk.com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Built_in</a:t>
            </a:r>
            <a:r>
              <a:rPr lang="en-US" dirty="0" smtClean="0">
                <a:solidFill>
                  <a:srgbClr val="FF0000"/>
                </a:solidFill>
              </a:rPr>
              <a:t>=Shanghai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Target_Volume</a:t>
            </a:r>
            <a:r>
              <a:rPr lang="en-US" dirty="0" smtClean="0"/>
              <a:t> syntax:</a:t>
            </a:r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Taget_Volume</a:t>
            </a:r>
            <a:r>
              <a:rPr lang="en-US" dirty="0" smtClean="0"/>
              <a:t>:&lt;DIVISION&gt;\</a:t>
            </a:r>
            <a:r>
              <a:rPr lang="en-US" dirty="0" err="1" smtClean="0"/>
              <a:t>ProductName</a:t>
            </a:r>
            <a:r>
              <a:rPr lang="en-US" dirty="0" smtClean="0"/>
              <a:t>\</a:t>
            </a:r>
            <a:r>
              <a:rPr lang="en-US" dirty="0" err="1" smtClean="0"/>
              <a:t>CodeName</a:t>
            </a:r>
            <a:r>
              <a:rPr lang="en-US" dirty="0" smtClean="0"/>
              <a:t>\Platform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; Example of </a:t>
            </a:r>
            <a:r>
              <a:rPr lang="en-US" dirty="0" err="1" smtClean="0"/>
              <a:t>Target_volume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Target_volume</a:t>
            </a:r>
            <a:r>
              <a:rPr lang="en-US" dirty="0" smtClean="0"/>
              <a:t>=AEC\Desktop\2012\px86</a:t>
            </a:r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Target_volume</a:t>
            </a:r>
            <a:r>
              <a:rPr lang="en-US" dirty="0" smtClean="0"/>
              <a:t>=MFG\ACE\Cassini\px64</a:t>
            </a:r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Target_volume</a:t>
            </a:r>
            <a:r>
              <a:rPr lang="en-US" dirty="0" smtClean="0"/>
              <a:t>=PSEB\AutoCAD\Ironman\</a:t>
            </a:r>
            <a:r>
              <a:rPr lang="en-US" dirty="0" err="1" smtClean="0"/>
              <a:t>macosx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Target_volume</a:t>
            </a:r>
            <a:r>
              <a:rPr lang="en-US" dirty="0" smtClean="0">
                <a:solidFill>
                  <a:srgbClr val="FF0000"/>
                </a:solidFill>
              </a:rPr>
              <a:t>=AEC\AUD\Pegasus\px86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[action]</a:t>
            </a:r>
          </a:p>
          <a:p>
            <a:pPr>
              <a:buNone/>
            </a:pPr>
            <a:r>
              <a:rPr lang="en-US" dirty="0" smtClean="0"/>
              <a:t>; ~~~ Severs which are targets for your build</a:t>
            </a:r>
          </a:p>
          <a:p>
            <a:pPr>
              <a:buNone/>
            </a:pPr>
            <a:r>
              <a:rPr lang="en-US" dirty="0" smtClean="0"/>
              <a:t>; Dispatch=NEU,PET,SIN,SHA,MAN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Dispatch=NEU,PET,SIN,SHA,MAN</a:t>
            </a:r>
          </a:p>
          <a:p>
            <a:pPr>
              <a:buNone/>
            </a:pPr>
            <a:r>
              <a:rPr lang="en-US" dirty="0" smtClean="0"/>
              <a:t>; ~~~ Put here your list of people waiting on e-mail message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Inform=gbu.build.group@autodesk.com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RSS=yes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797152"/>
            <a:ext cx="83529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C:\StoreBoxPostingClient\Pegasus.tag $BF_CALLER_ROOT\Install\${BUILDLABEL}_</a:t>
            </a:r>
            <a:r>
              <a:rPr lang="en-US" dirty="0" err="1" smtClean="0"/>
              <a:t>swl</a:t>
            </a:r>
            <a:r>
              <a:rPr lang="en-US" dirty="0" smtClean="0"/>
              <a:t>\${BUILDLABEL}_swl.tag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88024" y="2420888"/>
            <a:ext cx="18002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Pegasus.tag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2232247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6ea805997f1e7c5f63b2d36e2e732cdb  *x86\CER\</a:t>
            </a:r>
            <a:r>
              <a:rPr lang="en-US" dirty="0" err="1" smtClean="0"/>
              <a:t>img</a:t>
            </a:r>
            <a:r>
              <a:rPr lang="en-US" dirty="0" smtClean="0"/>
              <a:t>\Autodesk_logo_blue_TY.gif</a:t>
            </a:r>
          </a:p>
          <a:p>
            <a:pPr>
              <a:buNone/>
            </a:pPr>
            <a:r>
              <a:rPr lang="en-US" dirty="0" smtClean="0"/>
              <a:t>faa6cc7da0ffb0ca6f7398d48aa861c7     *x86\CER\</a:t>
            </a:r>
            <a:r>
              <a:rPr lang="en-US" dirty="0" err="1" smtClean="0"/>
              <a:t>img</a:t>
            </a:r>
            <a:r>
              <a:rPr lang="en-US" dirty="0" smtClean="0"/>
              <a:t>\connecting.gif</a:t>
            </a:r>
          </a:p>
          <a:p>
            <a:pPr>
              <a:buNone/>
            </a:pPr>
            <a:r>
              <a:rPr lang="en-US" dirty="0" smtClean="0"/>
              <a:t>82e23b80c30c8f80a14ab10f8f0d8790   *x86\CER\client.css</a:t>
            </a:r>
          </a:p>
          <a:p>
            <a:pPr>
              <a:buNone/>
            </a:pPr>
            <a:r>
              <a:rPr lang="en-US" dirty="0" smtClean="0"/>
              <a:t>aa249c2e30c78a4a7b72ad628fda1626  *x86\en-US\CER\exampleDesc.htm</a:t>
            </a:r>
          </a:p>
          <a:p>
            <a:pPr>
              <a:buNone/>
            </a:pPr>
            <a:r>
              <a:rPr lang="en-US" dirty="0" smtClean="0"/>
              <a:t>48f5a03a8894b791ec0858b1d326e267 *x86\en-US\CER\thankYou.htm</a:t>
            </a:r>
          </a:p>
          <a:p>
            <a:pPr>
              <a:buNone/>
            </a:pPr>
            <a:r>
              <a:rPr lang="en-US" dirty="0" smtClean="0"/>
              <a:t>712efd481e1589f97adf8f4cfa3959eb     *x86\en-US\Docs\</a:t>
            </a:r>
            <a:r>
              <a:rPr lang="en-US" dirty="0" err="1" smtClean="0"/>
              <a:t>contexthelp</a:t>
            </a:r>
            <a:r>
              <a:rPr lang="en-US" dirty="0" smtClean="0"/>
              <a:t>\ADEXPCUSTSETTINGS.htm</a:t>
            </a:r>
          </a:p>
          <a:p>
            <a:pPr>
              <a:buNone/>
            </a:pPr>
            <a:r>
              <a:rPr lang="en-US" dirty="0" smtClean="0"/>
              <a:t>8d7ab51404919b144df0a3af11b1a0dd  *x86\en-US\Docs\</a:t>
            </a:r>
            <a:r>
              <a:rPr lang="en-US" dirty="0" err="1" smtClean="0"/>
              <a:t>contexthelp</a:t>
            </a:r>
            <a:r>
              <a:rPr lang="en-US" dirty="0" smtClean="0"/>
              <a:t>\ADIMPCUSTSETTINGS.htm</a:t>
            </a:r>
          </a:p>
          <a:p>
            <a:pPr>
              <a:buNone/>
            </a:pPr>
            <a:r>
              <a:rPr lang="en-US" dirty="0" smtClean="0"/>
              <a:t>971810e5efd6a93817de70dedca13425  *x86\en-US\Docs\</a:t>
            </a:r>
            <a:r>
              <a:rPr lang="en-US" dirty="0" err="1" smtClean="0"/>
              <a:t>contexthelp</a:t>
            </a:r>
            <a:r>
              <a:rPr lang="en-US" dirty="0" smtClean="0"/>
              <a:t>\ADMIGRATE.htm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4581128"/>
            <a:ext cx="871296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C:\StoreBoxPostingClient\CalcVolMd5.bat $BF_CALLER_ROOT\Install\${BUILDLABEL}_</a:t>
            </a:r>
            <a:r>
              <a:rPr lang="en-US" dirty="0" err="1" smtClean="0"/>
              <a:t>swl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via 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Steps:</a:t>
            </a:r>
          </a:p>
          <a:p>
            <a:r>
              <a:rPr lang="en-US" dirty="0" smtClean="0"/>
              <a:t>Post MD5 and Tag</a:t>
            </a:r>
          </a:p>
          <a:p>
            <a:r>
              <a:rPr lang="en-US" dirty="0" smtClean="0"/>
              <a:t>Wait Rsync server process</a:t>
            </a:r>
          </a:p>
          <a:p>
            <a:r>
              <a:rPr lang="en-US" dirty="0" smtClean="0"/>
              <a:t>Get the files list which </a:t>
            </a:r>
            <a:r>
              <a:rPr lang="en-US" dirty="0" err="1" smtClean="0"/>
              <a:t>contian</a:t>
            </a:r>
            <a:r>
              <a:rPr lang="en-US" dirty="0" smtClean="0"/>
              <a:t> really need post files from Rsync server</a:t>
            </a:r>
          </a:p>
          <a:p>
            <a:r>
              <a:rPr lang="en-US" dirty="0" smtClean="0"/>
              <a:t>Post the files as the file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5085184"/>
            <a:ext cx="87849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C:\StoreBoxPostingClient\Post2StoreBox.bat $BF_CALLER_ROOT\Install\${BUILDLABEL}_</a:t>
            </a:r>
            <a:r>
              <a:rPr lang="en-US" dirty="0" err="1" smtClean="0"/>
              <a:t>swl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remove/repost/rename via 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Remove/repost via Rsync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Rename files via Rsync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204864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3 steps again for a empty folder or the folder contains new masters to remove or repost the masters.</a:t>
            </a:r>
          </a:p>
          <a:p>
            <a:pPr algn="ctr"/>
            <a:r>
              <a:rPr lang="en-US" dirty="0" smtClean="0"/>
              <a:t>Remember : RSync will keep the same between your local masters </a:t>
            </a:r>
          </a:p>
          <a:p>
            <a:pPr algn="ctr"/>
            <a:r>
              <a:rPr lang="en-US" dirty="0" smtClean="0"/>
              <a:t>and Rsync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4221088"/>
            <a:ext cx="85689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Because MD5 doesn’t matter with file name, so for renaming files you can directly change MD5 file and run Rsync(3</a:t>
            </a:r>
            <a:r>
              <a:rPr lang="en-US" baseline="30000" dirty="0" smtClean="0"/>
              <a:t>rd</a:t>
            </a:r>
            <a:r>
              <a:rPr lang="en-US" dirty="0" smtClean="0"/>
              <a:t> step) again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level structure + Build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level structure for </a:t>
            </a:r>
            <a:r>
              <a:rPr lang="en-US" dirty="0" err="1" smtClean="0"/>
              <a:t>Target_volume</a:t>
            </a:r>
            <a:r>
              <a:rPr lang="en-US" dirty="0" smtClean="0"/>
              <a:t> in Tag file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such as: AEC\Desktop\2012\px86</a:t>
            </a:r>
          </a:p>
          <a:p>
            <a:r>
              <a:rPr lang="en-US" dirty="0" smtClean="0"/>
              <a:t>Build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987824" y="2780928"/>
          <a:ext cx="5544616" cy="3840480"/>
        </p:xfrm>
        <a:graphic>
          <a:graphicData uri="http://schemas.openxmlformats.org/drawingml/2006/table">
            <a:tbl>
              <a:tblPr/>
              <a:tblGrid>
                <a:gridCol w="1075250"/>
                <a:gridCol w="4469366"/>
              </a:tblGrid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Code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px86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production 32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npx86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32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px64 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production 64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npx64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64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pmac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production Mac OS X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npmac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Mac OS X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plnx32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production Linux 32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nplnx32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Linux 32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plnx64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production Linux 64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nplnx64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Linux 64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Development (only for </a:t>
                      </a:r>
                      <a:r>
                        <a:rPr lang="en-US" sz="1200" dirty="0" err="1">
                          <a:latin typeface="Arial"/>
                          <a:ea typeface="Times New Roman"/>
                          <a:cs typeface="Times New Roman"/>
                        </a:rPr>
                        <a:t>Revit</a:t>
                      </a: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px86x64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Production 32bit and 64bit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npx86x64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Non production 32bit and 64bit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of Store Box</a:t>
            </a:r>
          </a:p>
          <a:p>
            <a:r>
              <a:rPr lang="en-US" dirty="0" smtClean="0"/>
              <a:t>Why use Store Box</a:t>
            </a:r>
          </a:p>
          <a:p>
            <a:r>
              <a:rPr lang="en-US" dirty="0" smtClean="0"/>
              <a:t>Store Box Posting Client Rsync (BRE)</a:t>
            </a:r>
          </a:p>
          <a:p>
            <a:r>
              <a:rPr lang="en-US" dirty="0" smtClean="0"/>
              <a:t>Others</a:t>
            </a:r>
          </a:p>
          <a:p>
            <a:r>
              <a:rPr lang="en-US" dirty="0" smtClean="0"/>
              <a:t>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site and notify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site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Notify email    </a:t>
            </a:r>
            <a:endParaRPr lang="en-US" dirty="0"/>
          </a:p>
        </p:txBody>
      </p:sp>
      <p:pic>
        <p:nvPicPr>
          <p:cNvPr id="4" name="Picture 3" descr="Screen shot 2010-05-13 at 9.13.35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3933056"/>
            <a:ext cx="4320479" cy="2736303"/>
          </a:xfrm>
          <a:prstGeom prst="rect">
            <a:avLst/>
          </a:prstGeom>
        </p:spPr>
      </p:pic>
      <p:pic>
        <p:nvPicPr>
          <p:cNvPr id="7" name="Picture 6" descr="storebox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1268760"/>
            <a:ext cx="4293308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Only for masters post, Not for ISO, EF (big Zip files)</a:t>
            </a:r>
          </a:p>
          <a:p>
            <a:endParaRPr lang="en-US" dirty="0" smtClean="0"/>
          </a:p>
          <a:p>
            <a:r>
              <a:rPr lang="en-US" dirty="0" smtClean="0"/>
              <a:t>The maters will be post to Localization Server automatically in the future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For the places where have not NetApps, Claudio can help to set up ‘Store Box Client’ to sync the masters to these places automatically.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Build and Release Engineering</a:t>
            </a:r>
            <a:r>
              <a:rPr lang="en-US" dirty="0" smtClean="0"/>
              <a:t> &gt; </a:t>
            </a:r>
            <a:r>
              <a:rPr lang="en-US" dirty="0" smtClean="0">
                <a:hlinkClick r:id="rId3" action="ppaction://hlinkfile"/>
              </a:rPr>
              <a:t>BRE Technology Architecture</a:t>
            </a:r>
            <a:r>
              <a:rPr lang="en-US" dirty="0" smtClean="0"/>
              <a:t> &gt; </a:t>
            </a:r>
            <a:r>
              <a:rPr lang="en-US" dirty="0" smtClean="0">
                <a:hlinkClick r:id="rId4" action="ppaction://hlinkfile"/>
              </a:rPr>
              <a:t>Documents</a:t>
            </a:r>
            <a:r>
              <a:rPr lang="en-US" dirty="0" smtClean="0"/>
              <a:t> &gt; </a:t>
            </a:r>
            <a:r>
              <a:rPr lang="en-US" dirty="0" smtClean="0">
                <a:hlinkClick r:id="rId5"/>
              </a:rPr>
              <a:t>Rsync</a:t>
            </a:r>
            <a:r>
              <a:rPr lang="en-US" dirty="0" smtClean="0"/>
              <a:t>  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BRE </a:t>
            </a:r>
            <a:r>
              <a:rPr lang="en-US" dirty="0" err="1">
                <a:hlinkClick r:id="rId6"/>
              </a:rPr>
              <a:t>StoreBox</a:t>
            </a:r>
            <a:r>
              <a:rPr lang="en-US" dirty="0">
                <a:hlinkClick r:id="rId6"/>
              </a:rPr>
              <a:t> Support</a:t>
            </a:r>
            <a:r>
              <a:rPr lang="en-US" dirty="0"/>
              <a:t> </a:t>
            </a:r>
            <a:r>
              <a:rPr lang="en-US" dirty="0" smtClean="0"/>
              <a:t> (Claudio)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Store Box</a:t>
            </a:r>
            <a:endParaRPr lang="en-US" dirty="0"/>
          </a:p>
        </p:txBody>
      </p:sp>
      <p:pic>
        <p:nvPicPr>
          <p:cNvPr id="5" name="Picture 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963882"/>
            <a:ext cx="1296144" cy="1609134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6" name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988840"/>
            <a:ext cx="1224136" cy="159246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7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4653136"/>
            <a:ext cx="1224136" cy="1224136"/>
          </a:xfrm>
          <a:prstGeom prst="rect">
            <a:avLst/>
          </a:prstGeom>
          <a:noFill/>
        </p:spPr>
      </p:pic>
      <p:cxnSp>
        <p:nvCxnSpPr>
          <p:cNvPr id="8" name="Elbow Connector 103"/>
          <p:cNvCxnSpPr>
            <a:stCxn id="7" idx="0"/>
            <a:endCxn id="5" idx="2"/>
          </p:cNvCxnSpPr>
          <p:nvPr/>
        </p:nvCxnSpPr>
        <p:spPr bwMode="auto">
          <a:xfrm rot="16200000" flipV="1">
            <a:off x="5346086" y="4095074"/>
            <a:ext cx="1080120" cy="3600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sys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11" name="Elbow Connector 103"/>
          <p:cNvCxnSpPr>
            <a:stCxn id="5" idx="1"/>
            <a:endCxn id="6" idx="3"/>
          </p:cNvCxnSpPr>
          <p:nvPr/>
        </p:nvCxnSpPr>
        <p:spPr bwMode="auto">
          <a:xfrm rot="10800000" flipV="1">
            <a:off x="3923928" y="2768448"/>
            <a:ext cx="1296144" cy="16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sysDash"/>
            <a:round/>
            <a:headEnd type="none" w="lg" len="lg"/>
            <a:tailEnd type="triangle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843808" y="2564904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NetApp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28849" y="2683962"/>
            <a:ext cx="138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RSync 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0072" y="5157192"/>
            <a:ext cx="13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RSync Client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35696" y="1844824"/>
            <a:ext cx="5544616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35696" y="4077072"/>
            <a:ext cx="5544616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020272" y="2708920"/>
            <a:ext cx="10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Store Box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92280" y="4869160"/>
            <a:ext cx="107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Store Box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Client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27584" y="2492896"/>
            <a:ext cx="136815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Claudio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9592" y="4797152"/>
            <a:ext cx="136815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83768" y="1628800"/>
            <a:ext cx="1800200" cy="47525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32040" y="1628800"/>
            <a:ext cx="1800200" cy="47525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699792" y="141277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Storage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99521" y="1412776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Post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6" grpId="0" animBg="1"/>
      <p:bldP spid="37" grpId="0" animBg="1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Store Box</a:t>
            </a:r>
            <a:endParaRPr lang="en-US" dirty="0"/>
          </a:p>
        </p:txBody>
      </p:sp>
      <p:sp>
        <p:nvSpPr>
          <p:cNvPr id="61" name="Text Box 325"/>
          <p:cNvSpPr txBox="1">
            <a:spLocks noChangeArrowheads="1"/>
          </p:cNvSpPr>
          <p:nvPr/>
        </p:nvSpPr>
        <p:spPr bwMode="auto">
          <a:xfrm>
            <a:off x="460616" y="2413299"/>
            <a:ext cx="104227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Verdana" pitchFamily="34" charset="0"/>
              </a:rPr>
              <a:t>US West Coast</a:t>
            </a:r>
            <a:endParaRPr lang="en-US" sz="9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2" name="Text Box 326"/>
          <p:cNvSpPr txBox="1">
            <a:spLocks noChangeArrowheads="1"/>
          </p:cNvSpPr>
          <p:nvPr/>
        </p:nvSpPr>
        <p:spPr bwMode="auto">
          <a:xfrm>
            <a:off x="4360416" y="2415531"/>
            <a:ext cx="50847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Verdana" pitchFamily="34" charset="0"/>
              </a:rPr>
              <a:t>EMEA</a:t>
            </a:r>
            <a:endParaRPr lang="en-US" sz="9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3" name="Text Box 327"/>
          <p:cNvSpPr txBox="1">
            <a:spLocks noChangeArrowheads="1"/>
          </p:cNvSpPr>
          <p:nvPr/>
        </p:nvSpPr>
        <p:spPr bwMode="auto">
          <a:xfrm>
            <a:off x="6189228" y="2415531"/>
            <a:ext cx="765175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Verdana" pitchFamily="34" charset="0"/>
              </a:rPr>
              <a:t>Singapore</a:t>
            </a:r>
          </a:p>
        </p:txBody>
      </p:sp>
      <p:sp>
        <p:nvSpPr>
          <p:cNvPr id="64" name="Text Box 324"/>
          <p:cNvSpPr txBox="1">
            <a:spLocks noChangeArrowheads="1"/>
          </p:cNvSpPr>
          <p:nvPr/>
        </p:nvSpPr>
        <p:spPr bwMode="auto">
          <a:xfrm>
            <a:off x="1988680" y="2415517"/>
            <a:ext cx="160973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Verdana" pitchFamily="34" charset="0"/>
              </a:rPr>
              <a:t>US East Coast + Canada</a:t>
            </a:r>
            <a:endParaRPr lang="en-US" sz="9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5" name="Text Box 327"/>
          <p:cNvSpPr txBox="1">
            <a:spLocks noChangeArrowheads="1"/>
          </p:cNvSpPr>
          <p:nvPr/>
        </p:nvSpPr>
        <p:spPr bwMode="auto">
          <a:xfrm>
            <a:off x="7865616" y="2420292"/>
            <a:ext cx="726481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Verdana" pitchFamily="34" charset="0"/>
              </a:rPr>
              <a:t>Shanghai</a:t>
            </a:r>
            <a:endParaRPr lang="en-US" sz="900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10800000">
            <a:off x="560421" y="3065995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4334438" y="3062817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6163238" y="3061228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>
            <a:off x="7868791" y="3059639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731750" y="2699831"/>
            <a:ext cx="755087" cy="940444"/>
            <a:chOff x="3667114" y="1717675"/>
            <a:chExt cx="755087" cy="940444"/>
          </a:xfrm>
        </p:grpSpPr>
        <p:sp>
          <p:nvSpPr>
            <p:cNvPr id="79" name="Text Box 656"/>
            <p:cNvSpPr txBox="1">
              <a:spLocks noChangeArrowheads="1"/>
            </p:cNvSpPr>
            <p:nvPr/>
          </p:nvSpPr>
          <p:spPr bwMode="auto">
            <a:xfrm>
              <a:off x="3667114" y="2427287"/>
              <a:ext cx="75508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Chamois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560563" y="2701269"/>
            <a:ext cx="628665" cy="940444"/>
            <a:chOff x="3667115" y="1717675"/>
            <a:chExt cx="628665" cy="940444"/>
          </a:xfrm>
        </p:grpSpPr>
        <p:sp>
          <p:nvSpPr>
            <p:cNvPr id="81" name="Text Box 656"/>
            <p:cNvSpPr txBox="1">
              <a:spLocks noChangeArrowheads="1"/>
            </p:cNvSpPr>
            <p:nvPr/>
          </p:nvSpPr>
          <p:spPr bwMode="auto">
            <a:xfrm>
              <a:off x="3667115" y="2427287"/>
              <a:ext cx="60961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Lion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276646" y="2669595"/>
            <a:ext cx="628665" cy="940444"/>
            <a:chOff x="3667115" y="1717675"/>
            <a:chExt cx="628665" cy="940444"/>
          </a:xfrm>
        </p:grpSpPr>
        <p:sp>
          <p:nvSpPr>
            <p:cNvPr id="83" name="Text Box 656"/>
            <p:cNvSpPr txBox="1">
              <a:spLocks noChangeArrowheads="1"/>
            </p:cNvSpPr>
            <p:nvPr/>
          </p:nvSpPr>
          <p:spPr bwMode="auto">
            <a:xfrm>
              <a:off x="3667115" y="2427287"/>
              <a:ext cx="60961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Panda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658"/>
          <p:cNvGrpSpPr>
            <a:grpSpLocks/>
          </p:cNvGrpSpPr>
          <p:nvPr/>
        </p:nvGrpSpPr>
        <p:grpSpPr bwMode="auto">
          <a:xfrm>
            <a:off x="1933128" y="2701269"/>
            <a:ext cx="617537" cy="939799"/>
            <a:chOff x="3293" y="279"/>
            <a:chExt cx="389" cy="592"/>
          </a:xfrm>
        </p:grpSpPr>
        <p:sp>
          <p:nvSpPr>
            <p:cNvPr id="85" name="Text Box 660"/>
            <p:cNvSpPr txBox="1">
              <a:spLocks noChangeArrowheads="1"/>
            </p:cNvSpPr>
            <p:nvPr/>
          </p:nvSpPr>
          <p:spPr bwMode="auto">
            <a:xfrm>
              <a:off x="3293" y="726"/>
              <a:ext cx="3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Deer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rot="10800000">
            <a:off x="2465421" y="3065995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359457" y="3067584"/>
            <a:ext cx="7540615" cy="1081496"/>
            <a:chOff x="1418641" y="2152241"/>
            <a:chExt cx="7540615" cy="1081496"/>
          </a:xfrm>
        </p:grpSpPr>
        <p:sp>
          <p:nvSpPr>
            <p:cNvPr id="90" name="Line 363"/>
            <p:cNvSpPr>
              <a:spLocks noChangeShapeType="1"/>
            </p:cNvSpPr>
            <p:nvPr/>
          </p:nvSpPr>
          <p:spPr bwMode="auto">
            <a:xfrm flipV="1">
              <a:off x="1695195" y="3188018"/>
              <a:ext cx="7264061" cy="45719"/>
            </a:xfrm>
            <a:prstGeom prst="line">
              <a:avLst/>
            </a:prstGeom>
            <a:noFill/>
            <a:ln w="15875">
              <a:solidFill>
                <a:srgbClr val="00B050"/>
              </a:solidFill>
              <a:prstDash val="sysDash"/>
              <a:round/>
              <a:headEnd w="lg" len="lg"/>
              <a:tailEnd w="lg" len="lg"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91" name="Group 171"/>
            <p:cNvGrpSpPr/>
            <p:nvPr/>
          </p:nvGrpSpPr>
          <p:grpSpPr>
            <a:xfrm>
              <a:off x="5029212" y="2214559"/>
              <a:ext cx="286864" cy="1000919"/>
              <a:chOff x="5366223" y="2214559"/>
              <a:chExt cx="286864" cy="1000919"/>
            </a:xfrm>
          </p:grpSpPr>
          <p:cxnSp>
            <p:nvCxnSpPr>
              <p:cNvPr id="104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05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92" name="Group 175"/>
            <p:cNvGrpSpPr/>
            <p:nvPr/>
          </p:nvGrpSpPr>
          <p:grpSpPr>
            <a:xfrm>
              <a:off x="1418641" y="2218917"/>
              <a:ext cx="286864" cy="1000919"/>
              <a:chOff x="5366223" y="2214559"/>
              <a:chExt cx="286864" cy="1000919"/>
            </a:xfrm>
          </p:grpSpPr>
          <p:cxnSp>
            <p:nvCxnSpPr>
              <p:cNvPr id="102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03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93" name="Group 178"/>
            <p:cNvGrpSpPr/>
            <p:nvPr/>
          </p:nvGrpSpPr>
          <p:grpSpPr>
            <a:xfrm>
              <a:off x="6870155" y="2192584"/>
              <a:ext cx="286864" cy="1000919"/>
              <a:chOff x="5366223" y="2214559"/>
              <a:chExt cx="286864" cy="1000919"/>
            </a:xfrm>
          </p:grpSpPr>
          <p:cxnSp>
            <p:nvCxnSpPr>
              <p:cNvPr id="100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01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94" name="Group 181"/>
            <p:cNvGrpSpPr/>
            <p:nvPr/>
          </p:nvGrpSpPr>
          <p:grpSpPr>
            <a:xfrm>
              <a:off x="8672392" y="2152241"/>
              <a:ext cx="286864" cy="1000919"/>
              <a:chOff x="5366223" y="2214559"/>
              <a:chExt cx="286864" cy="1000919"/>
            </a:xfrm>
          </p:grpSpPr>
          <p:cxnSp>
            <p:nvCxnSpPr>
              <p:cNvPr id="98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99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95" name="Group 102"/>
            <p:cNvGrpSpPr/>
            <p:nvPr/>
          </p:nvGrpSpPr>
          <p:grpSpPr>
            <a:xfrm>
              <a:off x="3278200" y="2225910"/>
              <a:ext cx="286864" cy="1000919"/>
              <a:chOff x="5366223" y="2214559"/>
              <a:chExt cx="286864" cy="1000919"/>
            </a:xfrm>
          </p:grpSpPr>
          <p:cxnSp>
            <p:nvCxnSpPr>
              <p:cNvPr id="96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97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</p:grpSp>
      <p:pic>
        <p:nvPicPr>
          <p:cNvPr id="106" name="Picture 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4816" y="266794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07" name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2504" y="2701281"/>
            <a:ext cx="538162" cy="7000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08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7141" y="2669531"/>
            <a:ext cx="538163" cy="7000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09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054" y="2701281"/>
            <a:ext cx="538162" cy="7000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0" name="Object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2254" y="2699693"/>
            <a:ext cx="538162" cy="70008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1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4216" y="262984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2" name="Picture 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6216" y="264889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3" name="Picture 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7416" y="262984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4" name="Object 7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816" y="266794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5" name="Object 6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701281"/>
            <a:ext cx="538162" cy="7000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6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720455"/>
            <a:ext cx="457200" cy="457200"/>
          </a:xfrm>
          <a:prstGeom prst="rect">
            <a:avLst/>
          </a:prstGeom>
          <a:noFill/>
        </p:spPr>
      </p:pic>
      <p:cxnSp>
        <p:nvCxnSpPr>
          <p:cNvPr id="118" name="Straight Arrow Connector 117"/>
          <p:cNvCxnSpPr>
            <a:stCxn id="116" idx="0"/>
          </p:cNvCxnSpPr>
          <p:nvPr/>
        </p:nvCxnSpPr>
        <p:spPr>
          <a:xfrm rot="5400000" flipH="1" flipV="1">
            <a:off x="305533" y="4035636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25"/>
          <p:cNvSpPr txBox="1">
            <a:spLocks noChangeArrowheads="1"/>
          </p:cNvSpPr>
          <p:nvPr/>
        </p:nvSpPr>
        <p:spPr bwMode="auto">
          <a:xfrm>
            <a:off x="251520" y="2132856"/>
            <a:ext cx="104227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Verdana" pitchFamily="34" charset="0"/>
              </a:rPr>
              <a:t>US West Coast</a:t>
            </a:r>
            <a:endParaRPr lang="en-US" sz="900" dirty="0">
              <a:latin typeface="Verdana" pitchFamily="34" charset="0"/>
            </a:endParaRPr>
          </a:p>
        </p:txBody>
      </p:sp>
      <p:sp>
        <p:nvSpPr>
          <p:cNvPr id="122" name="Text Box 324"/>
          <p:cNvSpPr txBox="1">
            <a:spLocks noChangeArrowheads="1"/>
          </p:cNvSpPr>
          <p:nvPr/>
        </p:nvSpPr>
        <p:spPr bwMode="auto">
          <a:xfrm>
            <a:off x="1835696" y="2132856"/>
            <a:ext cx="160973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Verdana" pitchFamily="34" charset="0"/>
              </a:rPr>
              <a:t>US East Coast + Canada</a:t>
            </a:r>
            <a:endParaRPr lang="en-US" sz="900" dirty="0">
              <a:latin typeface="Verdana" pitchFamily="34" charset="0"/>
            </a:endParaRPr>
          </a:p>
        </p:txBody>
      </p:sp>
      <p:sp>
        <p:nvSpPr>
          <p:cNvPr id="123" name="Text Box 326"/>
          <p:cNvSpPr txBox="1">
            <a:spLocks noChangeArrowheads="1"/>
          </p:cNvSpPr>
          <p:nvPr/>
        </p:nvSpPr>
        <p:spPr bwMode="auto">
          <a:xfrm>
            <a:off x="4139952" y="2118048"/>
            <a:ext cx="50847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Verdana" pitchFamily="34" charset="0"/>
              </a:rPr>
              <a:t>EMEA</a:t>
            </a:r>
            <a:endParaRPr lang="en-US" sz="900" dirty="0">
              <a:latin typeface="Verdana" pitchFamily="34" charset="0"/>
            </a:endParaRPr>
          </a:p>
        </p:txBody>
      </p:sp>
      <p:sp>
        <p:nvSpPr>
          <p:cNvPr id="124" name="Text Box 327"/>
          <p:cNvSpPr txBox="1">
            <a:spLocks noChangeArrowheads="1"/>
          </p:cNvSpPr>
          <p:nvPr/>
        </p:nvSpPr>
        <p:spPr bwMode="auto">
          <a:xfrm>
            <a:off x="5796136" y="2120280"/>
            <a:ext cx="765175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>
                <a:latin typeface="Verdana" pitchFamily="34" charset="0"/>
              </a:rPr>
              <a:t>Singapore</a:t>
            </a:r>
          </a:p>
        </p:txBody>
      </p:sp>
      <p:sp>
        <p:nvSpPr>
          <p:cNvPr id="125" name="Text Box 327"/>
          <p:cNvSpPr txBox="1">
            <a:spLocks noChangeArrowheads="1"/>
          </p:cNvSpPr>
          <p:nvPr/>
        </p:nvSpPr>
        <p:spPr bwMode="auto">
          <a:xfrm>
            <a:off x="7524328" y="2060848"/>
            <a:ext cx="726481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Verdana" pitchFamily="34" charset="0"/>
              </a:rPr>
              <a:t>Shanghai</a:t>
            </a:r>
            <a:endParaRPr lang="en-US" sz="900" dirty="0">
              <a:latin typeface="Verdana" pitchFamily="34" charset="0"/>
            </a:endParaRPr>
          </a:p>
        </p:txBody>
      </p:sp>
      <p:pic>
        <p:nvPicPr>
          <p:cNvPr id="126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725144"/>
            <a:ext cx="457200" cy="457200"/>
          </a:xfrm>
          <a:prstGeom prst="rect">
            <a:avLst/>
          </a:prstGeom>
          <a:noFill/>
        </p:spPr>
      </p:pic>
      <p:cxnSp>
        <p:nvCxnSpPr>
          <p:cNvPr id="127" name="Straight Arrow Connector 126"/>
          <p:cNvCxnSpPr>
            <a:stCxn id="126" idx="0"/>
          </p:cNvCxnSpPr>
          <p:nvPr/>
        </p:nvCxnSpPr>
        <p:spPr>
          <a:xfrm rot="5400000" flipH="1" flipV="1">
            <a:off x="2249749" y="4040325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725144"/>
            <a:ext cx="457200" cy="457200"/>
          </a:xfrm>
          <a:prstGeom prst="rect">
            <a:avLst/>
          </a:prstGeom>
          <a:noFill/>
        </p:spPr>
      </p:pic>
      <p:cxnSp>
        <p:nvCxnSpPr>
          <p:cNvPr id="129" name="Straight Arrow Connector 128"/>
          <p:cNvCxnSpPr>
            <a:stCxn id="128" idx="0"/>
          </p:cNvCxnSpPr>
          <p:nvPr/>
        </p:nvCxnSpPr>
        <p:spPr>
          <a:xfrm rot="5400000" flipH="1" flipV="1">
            <a:off x="3977941" y="4040325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725144"/>
            <a:ext cx="457200" cy="457200"/>
          </a:xfrm>
          <a:prstGeom prst="rect">
            <a:avLst/>
          </a:prstGeom>
          <a:noFill/>
        </p:spPr>
      </p:pic>
      <p:cxnSp>
        <p:nvCxnSpPr>
          <p:cNvPr id="131" name="Straight Arrow Connector 130"/>
          <p:cNvCxnSpPr>
            <a:stCxn id="130" idx="0"/>
          </p:cNvCxnSpPr>
          <p:nvPr/>
        </p:nvCxnSpPr>
        <p:spPr>
          <a:xfrm rot="5400000" flipH="1" flipV="1">
            <a:off x="5850149" y="4040325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4725144"/>
            <a:ext cx="457200" cy="457200"/>
          </a:xfrm>
          <a:prstGeom prst="rect">
            <a:avLst/>
          </a:prstGeom>
          <a:noFill/>
        </p:spPr>
      </p:pic>
      <p:cxnSp>
        <p:nvCxnSpPr>
          <p:cNvPr id="133" name="Straight Arrow Connector 132"/>
          <p:cNvCxnSpPr>
            <a:stCxn id="132" idx="0"/>
          </p:cNvCxnSpPr>
          <p:nvPr/>
        </p:nvCxnSpPr>
        <p:spPr>
          <a:xfrm rot="5400000" flipH="1" flipV="1">
            <a:off x="7578341" y="4040325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4" grpId="0"/>
      <p:bldP spid="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Store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Storage</a:t>
            </a:r>
          </a:p>
          <a:p>
            <a:r>
              <a:rPr lang="en-US" dirty="0" smtClean="0"/>
              <a:t>Quick post</a:t>
            </a:r>
          </a:p>
          <a:p>
            <a:r>
              <a:rPr lang="en-US" dirty="0" smtClean="0"/>
              <a:t>Simple and consolidate the masters dispatching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Control posting process</a:t>
            </a:r>
          </a:p>
          <a:p>
            <a:pPr>
              <a:buNone/>
            </a:pPr>
            <a:r>
              <a:rPr lang="en-US" dirty="0" smtClean="0"/>
              <a:t>    Same and fix folder structure</a:t>
            </a:r>
          </a:p>
          <a:p>
            <a:pPr>
              <a:buNone/>
            </a:pPr>
            <a:r>
              <a:rPr lang="en-US" dirty="0" smtClean="0"/>
              <a:t>    Common permission model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QAs, Developers, just need remember one location.</a:t>
            </a:r>
          </a:p>
          <a:p>
            <a:r>
              <a:rPr lang="en-US" dirty="0" smtClean="0"/>
              <a:t>For IT, more easier to backup. (5 NetApps already back up each other)</a:t>
            </a:r>
          </a:p>
          <a:p>
            <a:endParaRPr lang="en-US" dirty="0"/>
          </a:p>
          <a:p>
            <a:r>
              <a:rPr lang="en-US" dirty="0" smtClean="0"/>
              <a:t>More benefit for the technique that the same files just store one copy.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Quick, very quick, very very quick…</a:t>
            </a:r>
          </a:p>
          <a:p>
            <a:r>
              <a:rPr lang="en-US" dirty="0" smtClean="0"/>
              <a:t>unprecedented performance</a:t>
            </a:r>
          </a:p>
          <a:p>
            <a:r>
              <a:rPr lang="en-US" dirty="0" smtClean="0"/>
              <a:t>If you use it you will know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posting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 ‘Store Box Posting Client </a:t>
            </a:r>
            <a:r>
              <a:rPr lang="en-US" dirty="0" err="1" smtClean="0"/>
              <a:t>Rsync</a:t>
            </a:r>
            <a:r>
              <a:rPr lang="en-US" dirty="0" smtClean="0"/>
              <a:t>(setup exe)’ to post/repost/remove the masters. (no back door)</a:t>
            </a:r>
          </a:p>
          <a:p>
            <a:endParaRPr lang="en-US" dirty="0"/>
          </a:p>
          <a:p>
            <a:r>
              <a:rPr lang="en-US" dirty="0" smtClean="0"/>
              <a:t>‘Store Box Posting Client Rsync’ is just for BRE.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and fix 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same structure in all NetApps.</a:t>
            </a:r>
          </a:p>
          <a:p>
            <a:r>
              <a:rPr lang="en-US" dirty="0" smtClean="0"/>
              <a:t>4 level folder structure to find the masters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Such as:    </a:t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</a:rPr>
              <a:t>\\Panda</a:t>
            </a:r>
          </a:p>
          <a:p>
            <a:pPr>
              <a:buNone/>
            </a:pPr>
            <a:r>
              <a:rPr lang="en-US" dirty="0" smtClean="0"/>
              <a:t>       |-BRE_MASTERS_AEC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|-Map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|-Reeses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|-px64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790</Words>
  <Application>Microsoft Office PowerPoint</Application>
  <PresentationFormat>On-screen Show (4:3)</PresentationFormat>
  <Paragraphs>223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Store Box</vt:lpstr>
      <vt:lpstr>agenda</vt:lpstr>
      <vt:lpstr>Architecture Of Store Box</vt:lpstr>
      <vt:lpstr>Architecture Of Store Box</vt:lpstr>
      <vt:lpstr>Why use Store Box</vt:lpstr>
      <vt:lpstr>Central Storage</vt:lpstr>
      <vt:lpstr>Quick Post</vt:lpstr>
      <vt:lpstr>Control posting process </vt:lpstr>
      <vt:lpstr>Same and fix folder structure</vt:lpstr>
      <vt:lpstr>Common permission model</vt:lpstr>
      <vt:lpstr>Common permission model</vt:lpstr>
      <vt:lpstr>Store Box Posting Client RSync</vt:lpstr>
      <vt:lpstr>Install</vt:lpstr>
      <vt:lpstr>3 steps to post</vt:lpstr>
      <vt:lpstr>Tag example</vt:lpstr>
      <vt:lpstr>Create MD5</vt:lpstr>
      <vt:lpstr>Post via Rsync</vt:lpstr>
      <vt:lpstr>remove/repost/rename via Rsync</vt:lpstr>
      <vt:lpstr>4 level structure + Build Types</vt:lpstr>
      <vt:lpstr>Status site and notify email</vt:lpstr>
      <vt:lpstr>Other</vt:lpstr>
      <vt:lpstr>Reference</vt:lpstr>
      <vt:lpstr>Q&amp;A</vt:lpstr>
    </vt:vector>
  </TitlesOfParts>
  <Company>Autodesk,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Jason-Xiaohong Zhu</dc:creator>
  <cp:lastModifiedBy>Jason-Xiaohong Zhu</cp:lastModifiedBy>
  <cp:revision>131</cp:revision>
  <dcterms:created xsi:type="dcterms:W3CDTF">2010-08-11T02:06:21Z</dcterms:created>
  <dcterms:modified xsi:type="dcterms:W3CDTF">2010-08-12T07:23:20Z</dcterms:modified>
</cp:coreProperties>
</file>