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1" r:id="rId3"/>
    <p:sldId id="295" r:id="rId4"/>
    <p:sldId id="296" r:id="rId5"/>
    <p:sldId id="257" r:id="rId6"/>
    <p:sldId id="262" r:id="rId7"/>
    <p:sldId id="259" r:id="rId8"/>
    <p:sldId id="273" r:id="rId9"/>
    <p:sldId id="289" r:id="rId10"/>
    <p:sldId id="272" r:id="rId11"/>
    <p:sldId id="290" r:id="rId12"/>
    <p:sldId id="280" r:id="rId13"/>
    <p:sldId id="292" r:id="rId14"/>
    <p:sldId id="281" r:id="rId15"/>
    <p:sldId id="266" r:id="rId16"/>
    <p:sldId id="265" r:id="rId17"/>
    <p:sldId id="267" r:id="rId18"/>
    <p:sldId id="270" r:id="rId19"/>
    <p:sldId id="263" r:id="rId20"/>
    <p:sldId id="287" r:id="rId21"/>
    <p:sldId id="293" r:id="rId22"/>
    <p:sldId id="294" r:id="rId23"/>
    <p:sldId id="297" r:id="rId24"/>
    <p:sldId id="269" r:id="rId25"/>
    <p:sldId id="284" r:id="rId26"/>
    <p:sldId id="285" r:id="rId27"/>
    <p:sldId id="274" r:id="rId28"/>
    <p:sldId id="275" r:id="rId29"/>
    <p:sldId id="264" r:id="rId30"/>
    <p:sldId id="278" r:id="rId31"/>
    <p:sldId id="291" r:id="rId32"/>
    <p:sldId id="282" r:id="rId33"/>
    <p:sldId id="260" r:id="rId34"/>
    <p:sldId id="283" r:id="rId35"/>
    <p:sldId id="261" r:id="rId36"/>
    <p:sldId id="28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204" autoAdjust="0"/>
    <p:restoredTop sz="71982" autoAdjust="0"/>
  </p:normalViewPr>
  <p:slideViewPr>
    <p:cSldViewPr>
      <p:cViewPr varScale="1">
        <p:scale>
          <a:sx n="83" d="100"/>
          <a:sy n="83" d="100"/>
        </p:scale>
        <p:origin x="-138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690EAB-A8A1-4DC8-989F-43978A0079A6}" type="datetimeFigureOut">
              <a:rPr lang="en-US" smtClean="0"/>
              <a:pPr/>
              <a:t>8/16/2010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C685B6-94F2-4705-A23A-583E9FC7CE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nu.org/philosophy/free-sw.htm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upload.wikimedia.org/wikipedia/commons/d/d9/Unix_history-simple.en.svg" TargetMode="External"/><Relationship Id="rId4" Type="http://schemas.openxmlformats.org/officeDocument/2006/relationships/hyperlink" Target="http://www.gnu.org/gnu/linux-and-gnu.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GNU Project was launched in 1984 to develop a complete Unix-like operating system which is </a:t>
            </a:r>
            <a:r>
              <a:rPr lang="en-US" dirty="0" smtClean="0">
                <a:hlinkClick r:id="rId3"/>
              </a:rPr>
              <a:t>free software</a:t>
            </a:r>
            <a:r>
              <a:rPr lang="en-US" dirty="0" smtClean="0"/>
              <a:t>: the GNU system.</a:t>
            </a:r>
          </a:p>
          <a:p>
            <a:r>
              <a:rPr lang="en-US" dirty="0" smtClean="0"/>
              <a:t>GNU's kernel isn't finished, so GNU is used with the kernel Linux. The combination of GNU and Linux is the </a:t>
            </a:r>
            <a:r>
              <a:rPr lang="en-US" b="1" dirty="0" smtClean="0"/>
              <a:t>GNU/Linux operating system</a:t>
            </a:r>
            <a:r>
              <a:rPr lang="en-US" dirty="0" smtClean="0"/>
              <a:t>, now used by millions.</a:t>
            </a:r>
          </a:p>
          <a:p>
            <a:r>
              <a:rPr lang="en-US" dirty="0" smtClean="0"/>
              <a:t>Sometimes this combination is incorrectly called </a:t>
            </a:r>
            <a:r>
              <a:rPr lang="en-US" dirty="0" smtClean="0">
                <a:hlinkClick r:id="rId4"/>
              </a:rPr>
              <a:t>Linux</a:t>
            </a:r>
            <a:r>
              <a:rPr lang="en-US" dirty="0" smtClean="0"/>
              <a:t>. There are many variants or “distributions” of GNU/Linux. </a:t>
            </a:r>
          </a:p>
          <a:p>
            <a:endParaRPr lang="en-US" dirty="0" smtClean="0">
              <a:hlinkClick r:id="rId5"/>
            </a:endParaRPr>
          </a:p>
          <a:p>
            <a:r>
              <a:rPr lang="en-US" dirty="0" smtClean="0">
                <a:hlinkClick r:id="rId5"/>
              </a:rPr>
              <a:t>http://upload.wikimedia.org/wikipedia/commons/d/d9/Unix_history-simple.en.svg</a:t>
            </a:r>
            <a:endParaRPr lang="en-US" dirty="0" smtClean="0"/>
          </a:p>
          <a:p>
            <a:endParaRPr lang="en-US" dirty="0" smtClean="0"/>
          </a:p>
          <a:p>
            <a:r>
              <a:rPr lang="en-US" dirty="0" smtClean="0"/>
              <a:t>http://upload.wikimedia.org/wikipedia/commons/1/11/Unix-history.svg</a:t>
            </a:r>
            <a:br>
              <a:rPr lang="en-US" dirty="0" smtClean="0"/>
            </a:b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0C685B6-94F2-4705-A23A-583E9FC7CE58}"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Windows:</a:t>
            </a:r>
          </a:p>
          <a:p>
            <a:endParaRPr lang="en-US" altLang="zh-CN" dirty="0" smtClean="0"/>
          </a:p>
          <a:p>
            <a:r>
              <a:rPr lang="en-US" altLang="zh-CN" dirty="0" smtClean="0"/>
              <a:t>Linux:</a:t>
            </a:r>
          </a:p>
          <a:p>
            <a:r>
              <a:rPr lang="zh-CN" altLang="en-US" dirty="0" smtClean="0"/>
              <a:t>一个变量的建立后就像上面的例子那样仅仅存在于当前</a:t>
            </a:r>
            <a:r>
              <a:rPr lang="en-US" altLang="zh-CN" dirty="0" smtClean="0"/>
              <a:t>shell</a:t>
            </a:r>
            <a:r>
              <a:rPr lang="zh-CN" altLang="en-US" dirty="0" smtClean="0"/>
              <a:t>。它是本地变量：当前</a:t>
            </a:r>
            <a:r>
              <a:rPr lang="en-US" altLang="zh-CN" dirty="0" smtClean="0"/>
              <a:t>shell</a:t>
            </a:r>
            <a:r>
              <a:rPr lang="zh-CN" altLang="en-US" dirty="0" smtClean="0"/>
              <a:t>的子进程不会意识到这个的存在。为了把变量传递到子</a:t>
            </a:r>
            <a:r>
              <a:rPr lang="en-US" altLang="zh-CN" dirty="0" smtClean="0"/>
              <a:t>shell</a:t>
            </a:r>
            <a:r>
              <a:rPr lang="zh-CN" altLang="en-US" dirty="0" smtClean="0"/>
              <a:t>，我们需要使用内建的 </a:t>
            </a:r>
            <a:r>
              <a:rPr lang="en-US" altLang="zh-CN" b="1" dirty="0" smtClean="0"/>
              <a:t>export</a:t>
            </a:r>
            <a:r>
              <a:rPr lang="zh-CN" altLang="en-US" dirty="0" smtClean="0"/>
              <a:t> 命令把他们 </a:t>
            </a:r>
            <a:r>
              <a:rPr lang="zh-CN" altLang="en-US" i="1" dirty="0" smtClean="0"/>
              <a:t>输出</a:t>
            </a:r>
            <a:r>
              <a:rPr lang="zh-CN" altLang="en-US" dirty="0" smtClean="0"/>
              <a:t> 出来。被输出出来的变量就像环境变量一样，设置和输出变量通常用下面一步来完成： </a:t>
            </a:r>
          </a:p>
          <a:p>
            <a:r>
              <a:rPr lang="en-US" altLang="zh-CN" dirty="0" smtClean="0"/>
              <a:t>export VARNAME="</a:t>
            </a:r>
            <a:r>
              <a:rPr lang="en-US" altLang="zh-CN" i="1" dirty="0" smtClean="0"/>
              <a:t>value</a:t>
            </a:r>
            <a:r>
              <a:rPr lang="en-US" altLang="zh-CN" dirty="0" smtClean="0"/>
              <a:t>" </a:t>
            </a:r>
          </a:p>
          <a:p>
            <a:r>
              <a:rPr lang="zh-CN" altLang="en-US" dirty="0" smtClean="0"/>
              <a:t>一个子</a:t>
            </a:r>
            <a:r>
              <a:rPr lang="en-US" altLang="zh-CN" dirty="0" smtClean="0"/>
              <a:t>shell</a:t>
            </a:r>
            <a:r>
              <a:rPr lang="zh-CN" altLang="en-US" dirty="0" smtClean="0"/>
              <a:t>能够改变从父</a:t>
            </a:r>
            <a:r>
              <a:rPr lang="en-US" altLang="zh-CN" dirty="0" smtClean="0"/>
              <a:t>shell</a:t>
            </a:r>
            <a:r>
              <a:rPr lang="zh-CN" altLang="en-US" dirty="0" smtClean="0"/>
              <a:t>变量继承过来的变量，但是在子</a:t>
            </a:r>
            <a:r>
              <a:rPr lang="en-US" altLang="zh-CN" dirty="0" smtClean="0"/>
              <a:t>shell</a:t>
            </a:r>
            <a:r>
              <a:rPr lang="zh-CN" altLang="en-US" dirty="0" smtClean="0"/>
              <a:t>所作的改变对父</a:t>
            </a:r>
            <a:r>
              <a:rPr lang="en-US" altLang="zh-CN" dirty="0" smtClean="0"/>
              <a:t>shell</a:t>
            </a:r>
            <a:r>
              <a:rPr lang="zh-CN" altLang="en-US" dirty="0" smtClean="0"/>
              <a:t>也没有影响。</a:t>
            </a:r>
          </a:p>
          <a:p>
            <a:endParaRPr lang="zh-CN" altLang="en-US" dirty="0"/>
          </a:p>
        </p:txBody>
      </p:sp>
      <p:sp>
        <p:nvSpPr>
          <p:cNvPr id="4" name="灯片编号占位符 3"/>
          <p:cNvSpPr>
            <a:spLocks noGrp="1"/>
          </p:cNvSpPr>
          <p:nvPr>
            <p:ph type="sldNum" sz="quarter" idx="10"/>
          </p:nvPr>
        </p:nvSpPr>
        <p:spPr/>
        <p:txBody>
          <a:bodyPr/>
          <a:lstStyle/>
          <a:p>
            <a:fld id="{20C685B6-94F2-4705-A23A-583E9FC7CE58}"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Linux:</a:t>
            </a:r>
          </a:p>
          <a:p>
            <a:r>
              <a:rPr lang="en-US" altLang="zh-CN" dirty="0" smtClean="0"/>
              <a:t>Replace:</a:t>
            </a:r>
          </a:p>
          <a:p>
            <a:r>
              <a:rPr lang="en-US" altLang="zh-CN" dirty="0" smtClean="0"/>
              <a:t>${VAR/</a:t>
            </a:r>
            <a:r>
              <a:rPr lang="en-US" altLang="zh-CN" i="1" dirty="0" smtClean="0"/>
              <a:t>PATTERN</a:t>
            </a:r>
            <a:r>
              <a:rPr lang="en-US" altLang="zh-CN" dirty="0" smtClean="0"/>
              <a:t>/</a:t>
            </a:r>
            <a:r>
              <a:rPr lang="en-US" altLang="zh-CN" i="1" dirty="0" smtClean="0"/>
              <a:t>STRING</a:t>
            </a:r>
            <a:r>
              <a:rPr lang="en-US" altLang="zh-CN" dirty="0" smtClean="0"/>
              <a:t>} or ${VAR//</a:t>
            </a:r>
            <a:r>
              <a:rPr lang="en-US" altLang="zh-CN" i="1" dirty="0" smtClean="0"/>
              <a:t>PATTERN</a:t>
            </a:r>
            <a:r>
              <a:rPr lang="en-US" altLang="zh-CN" dirty="0" smtClean="0"/>
              <a:t>/</a:t>
            </a:r>
            <a:r>
              <a:rPr lang="en-US" altLang="zh-CN" i="1" dirty="0" smtClean="0"/>
              <a:t>STRING</a:t>
            </a:r>
            <a:r>
              <a:rPr lang="en-US" altLang="zh-CN" dirty="0" smtClean="0"/>
              <a:t>} </a:t>
            </a:r>
          </a:p>
          <a:p>
            <a:r>
              <a:rPr lang="zh-CN" altLang="en-US" dirty="0" smtClean="0"/>
              <a:t>语法。第一种形式仅仅替换第一个匹配的项目，第二个用 </a:t>
            </a:r>
            <a:r>
              <a:rPr lang="en-US" altLang="zh-CN" i="1" dirty="0" smtClean="0"/>
              <a:t>STRING</a:t>
            </a:r>
            <a:r>
              <a:rPr lang="zh-CN" altLang="en-US" dirty="0" smtClean="0"/>
              <a:t> 替换所有匹配 </a:t>
            </a:r>
            <a:r>
              <a:rPr lang="en-US" altLang="zh-CN" i="1" dirty="0" smtClean="0"/>
              <a:t>PATTERN</a:t>
            </a:r>
            <a:r>
              <a:rPr lang="zh-CN" altLang="en-US" dirty="0" smtClean="0"/>
              <a:t> 的项目。</a:t>
            </a:r>
            <a:endParaRPr lang="en-US" altLang="zh-CN" dirty="0" smtClean="0"/>
          </a:p>
          <a:p>
            <a:endParaRPr lang="en-US" altLang="zh-CN" dirty="0" smtClean="0"/>
          </a:p>
          <a:p>
            <a:r>
              <a:rPr lang="en-US" altLang="zh-CN" dirty="0" err="1" smtClean="0"/>
              <a:t>Substr</a:t>
            </a:r>
            <a:r>
              <a:rPr lang="en-US" altLang="zh-CN" dirty="0" smtClean="0"/>
              <a:t>:</a:t>
            </a:r>
          </a:p>
          <a:p>
            <a:r>
              <a:rPr lang="en-US" altLang="zh-CN" b="1" dirty="0" smtClean="0"/>
              <a:t>export STRING=</a:t>
            </a:r>
            <a:r>
              <a:rPr lang="en-US" altLang="zh-CN" b="1" i="1" dirty="0" smtClean="0"/>
              <a:t>"</a:t>
            </a:r>
            <a:r>
              <a:rPr lang="en-US" altLang="zh-CN" b="1" i="1" dirty="0" err="1" smtClean="0"/>
              <a:t>thisisaverylongname</a:t>
            </a:r>
            <a:r>
              <a:rPr lang="en-US" altLang="zh-CN" b="1" i="1" dirty="0" smtClean="0"/>
              <a:t>"</a:t>
            </a:r>
            <a:r>
              <a:rPr lang="zh-CN" altLang="en-US" dirty="0" smtClean="0"/>
              <a:t> </a:t>
            </a:r>
            <a:endParaRPr lang="en-US" altLang="zh-CN" dirty="0" smtClean="0"/>
          </a:p>
          <a:p>
            <a:r>
              <a:rPr lang="en-US" altLang="zh-CN" b="1" dirty="0" smtClean="0"/>
              <a:t>echo ${STRING:6:5}</a:t>
            </a:r>
            <a:r>
              <a:rPr lang="zh-CN" altLang="en-US" dirty="0" smtClean="0"/>
              <a:t> </a:t>
            </a:r>
          </a:p>
          <a:p>
            <a:endParaRPr lang="zh-CN" altLang="en-US" dirty="0"/>
          </a:p>
        </p:txBody>
      </p:sp>
      <p:sp>
        <p:nvSpPr>
          <p:cNvPr id="4" name="灯片编号占位符 3"/>
          <p:cNvSpPr>
            <a:spLocks noGrp="1"/>
          </p:cNvSpPr>
          <p:nvPr>
            <p:ph type="sldNum" sz="quarter" idx="10"/>
          </p:nvPr>
        </p:nvSpPr>
        <p:spPr/>
        <p:txBody>
          <a:bodyPr/>
          <a:lstStyle/>
          <a:p>
            <a:fld id="{20C685B6-94F2-4705-A23A-583E9FC7CE58}"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 </a:t>
            </a:r>
            <a:r>
              <a:rPr lang="en-US" altLang="zh-CN" b="1" dirty="0" smtClean="0"/>
              <a:t>${#VAR}</a:t>
            </a:r>
            <a:r>
              <a:rPr lang="zh-CN" altLang="en-US" dirty="0" smtClean="0"/>
              <a:t> 语法将计算一个变量当中字符的数量。</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0C685B6-94F2-4705-A23A-583E9FC7CE58}"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Windows:</a:t>
            </a:r>
          </a:p>
          <a:p>
            <a:endParaRPr lang="en-US" dirty="0" smtClean="0"/>
          </a:p>
          <a:p>
            <a:pPr marL="228600" indent="-228600">
              <a:buAutoNum type="arabicParenR"/>
            </a:pPr>
            <a:r>
              <a:rPr lang="en-US" dirty="0" smtClean="0"/>
              <a:t>call, </a:t>
            </a:r>
            <a:r>
              <a:rPr lang="zh-CN" altLang="en-US" dirty="0" smtClean="0"/>
              <a:t>父</a:t>
            </a:r>
            <a:r>
              <a:rPr lang="en-US" altLang="zh-CN" dirty="0" smtClean="0"/>
              <a:t>bat</a:t>
            </a:r>
            <a:r>
              <a:rPr lang="zh-CN" altLang="en-US" dirty="0" smtClean="0"/>
              <a:t>中的</a:t>
            </a:r>
            <a:r>
              <a:rPr lang="en-US" altLang="zh-CN" dirty="0" err="1" smtClean="0"/>
              <a:t>vars</a:t>
            </a:r>
            <a:r>
              <a:rPr lang="zh-CN" altLang="en-US" dirty="0" smtClean="0"/>
              <a:t>可以在子</a:t>
            </a:r>
            <a:r>
              <a:rPr lang="en-US" altLang="zh-CN" dirty="0" smtClean="0"/>
              <a:t>bat</a:t>
            </a:r>
            <a:r>
              <a:rPr lang="zh-CN" altLang="en-US" dirty="0" smtClean="0"/>
              <a:t>中访问，且如果子</a:t>
            </a:r>
            <a:r>
              <a:rPr lang="en-US" altLang="zh-CN" dirty="0" smtClean="0"/>
              <a:t>bat</a:t>
            </a:r>
            <a:r>
              <a:rPr lang="zh-CN" altLang="en-US" dirty="0" smtClean="0"/>
              <a:t>修改了在父</a:t>
            </a:r>
            <a:r>
              <a:rPr lang="en-US" altLang="zh-CN" dirty="0" smtClean="0"/>
              <a:t>bat</a:t>
            </a:r>
            <a:r>
              <a:rPr lang="zh-CN" altLang="en-US" dirty="0" smtClean="0"/>
              <a:t>中有反映，或者</a:t>
            </a:r>
            <a:r>
              <a:rPr lang="zh-CN" altLang="en-US" smtClean="0"/>
              <a:t>如</a:t>
            </a:r>
            <a:r>
              <a:rPr lang="zh-CN" altLang="en-US" smtClean="0"/>
              <a:t>果子中</a:t>
            </a:r>
            <a:r>
              <a:rPr lang="zh-CN" altLang="en-US" dirty="0" smtClean="0"/>
              <a:t>定义的</a:t>
            </a:r>
            <a:r>
              <a:rPr lang="en-US" altLang="zh-CN" dirty="0" err="1" smtClean="0"/>
              <a:t>vars</a:t>
            </a:r>
            <a:r>
              <a:rPr lang="zh-CN" altLang="en-US" dirty="0" smtClean="0"/>
              <a:t>也可以带回到父中。</a:t>
            </a:r>
            <a:endParaRPr lang="en-US" altLang="zh-CN" dirty="0" smtClean="0"/>
          </a:p>
          <a:p>
            <a:pPr marL="228600" indent="-228600">
              <a:buAutoNum type="arabicParenR"/>
            </a:pPr>
            <a:r>
              <a:rPr lang="en-US" altLang="zh-CN" dirty="0" smtClean="0"/>
              <a:t>Start</a:t>
            </a:r>
            <a:r>
              <a:rPr lang="zh-CN" altLang="en-US" dirty="0" smtClean="0"/>
              <a:t>，父</a:t>
            </a:r>
            <a:r>
              <a:rPr lang="en-US" altLang="zh-CN" dirty="0" smtClean="0"/>
              <a:t>bat</a:t>
            </a:r>
            <a:r>
              <a:rPr lang="zh-CN" altLang="en-US" dirty="0" smtClean="0"/>
              <a:t>中的</a:t>
            </a:r>
            <a:r>
              <a:rPr lang="en-US" altLang="zh-CN" dirty="0" err="1" smtClean="0"/>
              <a:t>vars</a:t>
            </a:r>
            <a:r>
              <a:rPr lang="zh-CN" altLang="en-US" dirty="0" smtClean="0"/>
              <a:t>可以在子</a:t>
            </a:r>
            <a:r>
              <a:rPr lang="en-US" altLang="zh-CN" dirty="0" smtClean="0"/>
              <a:t>bat</a:t>
            </a:r>
            <a:r>
              <a:rPr lang="zh-CN" altLang="en-US" dirty="0" smtClean="0"/>
              <a:t>中访问，但是子</a:t>
            </a:r>
            <a:r>
              <a:rPr lang="en-US" altLang="zh-CN" dirty="0" smtClean="0"/>
              <a:t>bat</a:t>
            </a:r>
            <a:r>
              <a:rPr lang="zh-CN" altLang="en-US" dirty="0" smtClean="0"/>
              <a:t>修改不会被反映到父</a:t>
            </a:r>
            <a:r>
              <a:rPr lang="en-US" altLang="zh-CN" dirty="0" smtClean="0"/>
              <a:t>bat</a:t>
            </a:r>
            <a:r>
              <a:rPr lang="zh-CN" altLang="en-US" dirty="0" smtClean="0"/>
              <a:t>中，且子中定义的变量不会被带到父中。</a:t>
            </a:r>
            <a:endParaRPr lang="en-US" altLang="zh-CN" dirty="0" smtClean="0"/>
          </a:p>
          <a:p>
            <a:pPr marL="228600" indent="-228600">
              <a:buAutoNum type="arabicParenR"/>
            </a:pPr>
            <a:endParaRPr lang="en-US" dirty="0" smtClean="0"/>
          </a:p>
          <a:p>
            <a:pPr marL="228600" indent="-228600">
              <a:buNone/>
            </a:pPr>
            <a:r>
              <a:rPr lang="en-US" altLang="zh-CN" dirty="0" smtClean="0"/>
              <a:t>Linux</a:t>
            </a:r>
            <a:r>
              <a:rPr lang="zh-CN" altLang="en-US" dirty="0" smtClean="0"/>
              <a:t>：</a:t>
            </a:r>
            <a:endParaRPr lang="en-US" altLang="zh-CN" dirty="0" smtClean="0"/>
          </a:p>
          <a:p>
            <a:pPr marL="228600" indent="-228600">
              <a:buAutoNum type="arabicParenR"/>
            </a:pPr>
            <a:r>
              <a:rPr lang="en-US" altLang="zh-CN" dirty="0" smtClean="0"/>
              <a:t>Source</a:t>
            </a:r>
            <a:r>
              <a:rPr lang="zh-CN" altLang="en-US" dirty="0" smtClean="0"/>
              <a:t>，同</a:t>
            </a:r>
            <a:r>
              <a:rPr lang="en-US" altLang="zh-CN" dirty="0" smtClean="0"/>
              <a:t>call</a:t>
            </a:r>
          </a:p>
          <a:p>
            <a:pPr marL="228600" indent="-228600">
              <a:buAutoNum type="arabicParenR"/>
            </a:pPr>
            <a:r>
              <a:rPr lang="en-US" altLang="zh-CN" dirty="0" err="1" smtClean="0"/>
              <a:t>Sh</a:t>
            </a:r>
            <a:r>
              <a:rPr lang="zh-CN" altLang="en-US" dirty="0" smtClean="0"/>
              <a:t>，父</a:t>
            </a:r>
            <a:r>
              <a:rPr lang="en-US" altLang="zh-CN" dirty="0" smtClean="0"/>
              <a:t>shell</a:t>
            </a:r>
            <a:r>
              <a:rPr lang="zh-CN" altLang="en-US" dirty="0" smtClean="0"/>
              <a:t>中的</a:t>
            </a:r>
            <a:r>
              <a:rPr lang="en-US" altLang="zh-CN" dirty="0" err="1" smtClean="0"/>
              <a:t>vars</a:t>
            </a:r>
            <a:r>
              <a:rPr lang="zh-CN" altLang="en-US" dirty="0" smtClean="0"/>
              <a:t>不能被在子中访问，且子中的修改不会被反映到父</a:t>
            </a:r>
            <a:r>
              <a:rPr lang="en-US" altLang="zh-CN" dirty="0" smtClean="0"/>
              <a:t>shell</a:t>
            </a:r>
            <a:r>
              <a:rPr lang="zh-CN" altLang="en-US" dirty="0" smtClean="0"/>
              <a:t>中，子中定义的变量不能被带到父中。如果将父中的</a:t>
            </a:r>
            <a:r>
              <a:rPr lang="en-US" altLang="zh-CN" dirty="0" err="1" smtClean="0"/>
              <a:t>vars</a:t>
            </a:r>
            <a:r>
              <a:rPr lang="zh-CN" altLang="en-US" dirty="0" smtClean="0"/>
              <a:t>使用</a:t>
            </a:r>
            <a:r>
              <a:rPr lang="en-US" altLang="zh-CN" dirty="0" smtClean="0"/>
              <a:t>export</a:t>
            </a:r>
            <a:r>
              <a:rPr lang="zh-CN" altLang="en-US" dirty="0" smtClean="0"/>
              <a:t>导入子中，则在子中可见，但是修改仍不能被带回父中。</a:t>
            </a:r>
            <a:endParaRPr lang="en-US" dirty="0"/>
          </a:p>
        </p:txBody>
      </p:sp>
      <p:sp>
        <p:nvSpPr>
          <p:cNvPr id="4" name="Slide Number Placeholder 3"/>
          <p:cNvSpPr>
            <a:spLocks noGrp="1"/>
          </p:cNvSpPr>
          <p:nvPr>
            <p:ph type="sldNum" sz="quarter" idx="10"/>
          </p:nvPr>
        </p:nvSpPr>
        <p:spPr/>
        <p:txBody>
          <a:bodyPr/>
          <a:lstStyle/>
          <a:p>
            <a:fld id="{20C685B6-94F2-4705-A23A-583E9FC7CE58}"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en-US" altLang="zh-CN" dirty="0" smtClean="0"/>
              <a:t>Linux:</a:t>
            </a:r>
          </a:p>
          <a:p>
            <a:r>
              <a:rPr lang="en-US" altLang="zh-CN" dirty="0" smtClean="0"/>
              <a:t>1) Operator           Meaning </a:t>
            </a:r>
          </a:p>
          <a:p>
            <a:r>
              <a:rPr lang="en-US" altLang="zh-CN" dirty="0" smtClean="0"/>
              <a:t>++ Increment by one (prefix and postfix) </a:t>
            </a:r>
          </a:p>
          <a:p>
            <a:r>
              <a:rPr lang="en-US" altLang="zh-CN" dirty="0" smtClean="0"/>
              <a:t>— Decrement by one (prefix and postfix) </a:t>
            </a:r>
          </a:p>
          <a:p>
            <a:r>
              <a:rPr lang="en-US" altLang="zh-CN" dirty="0" smtClean="0"/>
              <a:t>+ Plus </a:t>
            </a:r>
          </a:p>
          <a:p>
            <a:r>
              <a:rPr lang="en-US" altLang="zh-CN" dirty="0" smtClean="0"/>
              <a:t>- Minus </a:t>
            </a:r>
          </a:p>
          <a:p>
            <a:r>
              <a:rPr lang="en-US" altLang="zh-CN" dirty="0" smtClean="0"/>
              <a:t>* Multiplication </a:t>
            </a:r>
          </a:p>
          <a:p>
            <a:r>
              <a:rPr lang="en-US" altLang="zh-CN" dirty="0" smtClean="0"/>
              <a:t>/ Division (with truncation) </a:t>
            </a:r>
          </a:p>
          <a:p>
            <a:r>
              <a:rPr lang="en-US" altLang="zh-CN" dirty="0" smtClean="0"/>
              <a:t>% Remainder </a:t>
            </a:r>
          </a:p>
          <a:p>
            <a:r>
              <a:rPr lang="en-US" altLang="zh-CN" dirty="0" smtClean="0"/>
              <a:t>** Exponentiation[10] </a:t>
            </a:r>
          </a:p>
          <a:p>
            <a:r>
              <a:rPr lang="en-US" altLang="zh-CN" dirty="0" smtClean="0"/>
              <a:t>&lt;&lt; Bit-shift left </a:t>
            </a:r>
          </a:p>
          <a:p>
            <a:r>
              <a:rPr lang="en-US" altLang="zh-CN" dirty="0" smtClean="0"/>
              <a:t>&gt;&gt; Bit-shift right </a:t>
            </a:r>
          </a:p>
          <a:p>
            <a:r>
              <a:rPr lang="en-US" altLang="zh-CN" dirty="0" smtClean="0"/>
              <a:t>&amp; Bitwise and </a:t>
            </a:r>
          </a:p>
          <a:p>
            <a:r>
              <a:rPr lang="en-US" altLang="zh-CN" dirty="0" smtClean="0"/>
              <a:t>| Bitwise or </a:t>
            </a:r>
          </a:p>
          <a:p>
            <a:r>
              <a:rPr lang="en-US" altLang="zh-CN" dirty="0" smtClean="0"/>
              <a:t>~ Bitwise not </a:t>
            </a:r>
          </a:p>
          <a:p>
            <a:r>
              <a:rPr lang="en-US" altLang="zh-CN" dirty="0" smtClean="0"/>
              <a:t>! Logical not </a:t>
            </a:r>
          </a:p>
          <a:p>
            <a:r>
              <a:rPr lang="en-US" altLang="zh-CN" dirty="0" smtClean="0"/>
              <a:t>^ Bitwise exclusive or</a:t>
            </a:r>
          </a:p>
          <a:p>
            <a:r>
              <a:rPr lang="en-US" altLang="zh-CN" dirty="0" smtClean="0"/>
              <a:t>, Sequential evaluation</a:t>
            </a:r>
          </a:p>
          <a:p>
            <a:endParaRPr lang="en-US" altLang="zh-CN" dirty="0" smtClean="0"/>
          </a:p>
          <a:p>
            <a:endParaRPr lang="en-US" altLang="zh-CN" dirty="0" smtClean="0"/>
          </a:p>
          <a:p>
            <a:r>
              <a:rPr lang="en-US" altLang="zh-CN" dirty="0" smtClean="0"/>
              <a:t>2) Operator           Meaning </a:t>
            </a:r>
          </a:p>
          <a:p>
            <a:r>
              <a:rPr lang="en-US" altLang="zh-CN" dirty="0" smtClean="0"/>
              <a:t>&lt;                     Less than </a:t>
            </a:r>
          </a:p>
          <a:p>
            <a:r>
              <a:rPr lang="en-US" altLang="zh-CN" dirty="0" smtClean="0"/>
              <a:t>&gt;                     Greater than </a:t>
            </a:r>
          </a:p>
          <a:p>
            <a:r>
              <a:rPr lang="en-US" altLang="zh-CN" dirty="0" smtClean="0"/>
              <a:t>&lt;=                    Less than or equal to </a:t>
            </a:r>
          </a:p>
          <a:p>
            <a:r>
              <a:rPr lang="en-US" altLang="zh-CN" dirty="0" smtClean="0"/>
              <a:t>&gt;=                    Greater than or equal to </a:t>
            </a:r>
          </a:p>
          <a:p>
            <a:r>
              <a:rPr lang="en-US" altLang="zh-CN" dirty="0" smtClean="0"/>
              <a:t>==                    Equal to </a:t>
            </a:r>
          </a:p>
          <a:p>
            <a:r>
              <a:rPr lang="en-US" altLang="zh-CN" dirty="0" smtClean="0"/>
              <a:t>!=                    Not equal to </a:t>
            </a:r>
          </a:p>
          <a:p>
            <a:r>
              <a:rPr lang="en-US" altLang="zh-CN" dirty="0" smtClean="0"/>
              <a:t>&amp;&amp;                    Logical and </a:t>
            </a:r>
          </a:p>
          <a:p>
            <a:r>
              <a:rPr lang="en-US" altLang="zh-CN" dirty="0" smtClean="0"/>
              <a:t>||                    Logical or</a:t>
            </a:r>
          </a:p>
          <a:p>
            <a:endParaRPr lang="en-US" altLang="zh-CN" dirty="0" smtClean="0"/>
          </a:p>
          <a:p>
            <a:r>
              <a:rPr lang="en-US" altLang="zh-CN" dirty="0" smtClean="0"/>
              <a:t>3)</a:t>
            </a:r>
            <a:r>
              <a:rPr lang="en-US" dirty="0" smtClean="0"/>
              <a:t> Operator       Meaning</a:t>
            </a:r>
          </a:p>
          <a:p>
            <a:r>
              <a:rPr lang="en-US" dirty="0" smtClean="0"/>
              <a:t>-</a:t>
            </a:r>
            <a:r>
              <a:rPr lang="en-US" dirty="0" err="1" smtClean="0"/>
              <a:t>lt</a:t>
            </a:r>
            <a:r>
              <a:rPr lang="en-US" dirty="0" smtClean="0"/>
              <a:t>               Less than</a:t>
            </a:r>
          </a:p>
          <a:p>
            <a:r>
              <a:rPr lang="en-US" dirty="0" smtClean="0"/>
              <a:t>-</a:t>
            </a:r>
            <a:r>
              <a:rPr lang="en-US" dirty="0" err="1" smtClean="0"/>
              <a:t>gt</a:t>
            </a:r>
            <a:r>
              <a:rPr lang="en-US" dirty="0" smtClean="0"/>
              <a:t>               Greater than</a:t>
            </a:r>
          </a:p>
          <a:p>
            <a:r>
              <a:rPr lang="en-US" dirty="0" smtClean="0"/>
              <a:t>-le               Less than or equal to</a:t>
            </a:r>
          </a:p>
          <a:p>
            <a:r>
              <a:rPr lang="en-US" dirty="0" smtClean="0"/>
              <a:t>-</a:t>
            </a:r>
            <a:r>
              <a:rPr lang="en-US" dirty="0" err="1" smtClean="0"/>
              <a:t>ge</a:t>
            </a:r>
            <a:r>
              <a:rPr lang="en-US" dirty="0" smtClean="0"/>
              <a:t>               Greater than or equal to</a:t>
            </a:r>
          </a:p>
          <a:p>
            <a:r>
              <a:rPr lang="en-US" dirty="0" smtClean="0"/>
              <a:t>-</a:t>
            </a:r>
            <a:r>
              <a:rPr lang="en-US" dirty="0" err="1" smtClean="0"/>
              <a:t>eq</a:t>
            </a:r>
            <a:r>
              <a:rPr lang="en-US" dirty="0" smtClean="0"/>
              <a:t>               Equal to</a:t>
            </a:r>
          </a:p>
          <a:p>
            <a:r>
              <a:rPr lang="en-US" dirty="0" smtClean="0"/>
              <a:t>-ne</a:t>
            </a:r>
          </a:p>
          <a:p>
            <a:r>
              <a:rPr lang="en-US" dirty="0" smtClean="0"/>
              <a:t>Not equal to</a:t>
            </a:r>
          </a:p>
          <a:p>
            <a:endParaRPr lang="zh-CN" altLang="en-US" dirty="0"/>
          </a:p>
        </p:txBody>
      </p:sp>
      <p:sp>
        <p:nvSpPr>
          <p:cNvPr id="4" name="灯片编号占位符 3"/>
          <p:cNvSpPr>
            <a:spLocks noGrp="1"/>
          </p:cNvSpPr>
          <p:nvPr>
            <p:ph type="sldNum" sz="quarter" idx="10"/>
          </p:nvPr>
        </p:nvSpPr>
        <p:spPr/>
        <p:txBody>
          <a:bodyPr/>
          <a:lstStyle/>
          <a:p>
            <a:fld id="{20C685B6-94F2-4705-A23A-583E9FC7CE58}"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dirty="0" smtClean="0"/>
              <a:t>Windows</a:t>
            </a:r>
            <a:r>
              <a:rPr lang="zh-CN" altLang="en-US" dirty="0" smtClean="0"/>
              <a:t>：</a:t>
            </a:r>
            <a:endParaRPr lang="en-US" altLang="zh-CN" dirty="0" smtClean="0"/>
          </a:p>
          <a:p>
            <a:r>
              <a:rPr lang="en-US" altLang="zh-CN" dirty="0" smtClean="0"/>
              <a:t>1</a:t>
            </a:r>
            <a:r>
              <a:rPr lang="zh-CN" altLang="en-US" dirty="0" smtClean="0"/>
              <a:t>）</a:t>
            </a:r>
            <a:r>
              <a:rPr lang="en-US" dirty="0" smtClean="0"/>
              <a:t>IF [NOT] EXIST filename command</a:t>
            </a:r>
          </a:p>
          <a:p>
            <a:r>
              <a:rPr lang="zh-CN" altLang="en-US" dirty="0" smtClean="0"/>
              <a:t>如果指定的文件名存在，指定条件为 </a:t>
            </a:r>
            <a:r>
              <a:rPr lang="en-US" altLang="zh-CN" dirty="0" smtClean="0"/>
              <a:t>true</a:t>
            </a:r>
            <a:r>
              <a:rPr lang="zh-CN" altLang="en-US" dirty="0" smtClean="0"/>
              <a:t>。</a:t>
            </a:r>
            <a:endParaRPr lang="en-US" altLang="zh-CN" dirty="0" smtClean="0"/>
          </a:p>
          <a:p>
            <a:endParaRPr lang="en-US" dirty="0" smtClean="0"/>
          </a:p>
          <a:p>
            <a:r>
              <a:rPr lang="en-US" altLang="zh-CN" dirty="0" smtClean="0"/>
              <a:t>IF [NOT] ERRORLEVEL number command</a:t>
            </a:r>
          </a:p>
          <a:p>
            <a:r>
              <a:rPr lang="zh-CN" altLang="en-US" dirty="0" smtClean="0"/>
              <a:t>如果最后运行的程序返回一个等于或大于指定数字的退出代码，指定条件为 </a:t>
            </a:r>
            <a:r>
              <a:rPr lang="en-US" altLang="zh-CN" dirty="0" smtClean="0"/>
              <a:t>true</a:t>
            </a:r>
            <a:r>
              <a:rPr lang="zh-CN" altLang="en-US" dirty="0" smtClean="0"/>
              <a:t>。</a:t>
            </a:r>
            <a:endParaRPr lang="en-US" altLang="zh-CN" dirty="0" smtClean="0"/>
          </a:p>
          <a:p>
            <a:endParaRPr lang="en-US" dirty="0" smtClean="0"/>
          </a:p>
          <a:p>
            <a:r>
              <a:rPr lang="en-US" altLang="zh-CN" dirty="0" smtClean="0"/>
              <a:t>IF [NOT] string1==string2 command</a:t>
            </a:r>
          </a:p>
          <a:p>
            <a:r>
              <a:rPr lang="zh-CN" altLang="en-US" dirty="0" smtClean="0"/>
              <a:t>如果指定的文字字符串匹配，指定条件为 </a:t>
            </a:r>
            <a:r>
              <a:rPr lang="en-US" altLang="zh-CN" dirty="0" smtClean="0"/>
              <a:t>true</a:t>
            </a:r>
            <a:r>
              <a:rPr lang="zh-CN" altLang="en-US" dirty="0" smtClean="0"/>
              <a:t>。</a:t>
            </a:r>
            <a:endParaRPr lang="en-US" dirty="0" smtClean="0"/>
          </a:p>
          <a:p>
            <a:endParaRPr lang="en-US" dirty="0" smtClean="0"/>
          </a:p>
          <a:p>
            <a:r>
              <a:rPr lang="en-US" altLang="zh-CN" sz="1200" b="0" dirty="0" smtClean="0">
                <a:latin typeface="+mn-ea"/>
                <a:ea typeface="+mn-ea"/>
              </a:rPr>
              <a:t>IF [/I] string1 compare-op string2 command</a:t>
            </a:r>
          </a:p>
          <a:p>
            <a:r>
              <a:rPr lang="en-US" altLang="zh-CN" sz="1200" b="0" dirty="0" smtClean="0">
                <a:latin typeface="+mn-ea"/>
                <a:ea typeface="+mn-ea"/>
              </a:rPr>
              <a:t>IF CMDEXTVERSION number command</a:t>
            </a:r>
          </a:p>
          <a:p>
            <a:r>
              <a:rPr lang="en-US" altLang="zh-CN" sz="1200" b="0" dirty="0" smtClean="0">
                <a:latin typeface="+mn-ea"/>
                <a:ea typeface="+mn-ea"/>
              </a:rPr>
              <a:t>IF DEFINED variable command</a:t>
            </a:r>
          </a:p>
          <a:p>
            <a:endParaRPr lang="en-US" altLang="zh-CN" sz="1200" b="0" dirty="0" smtClean="0">
              <a:latin typeface="+mn-ea"/>
              <a:ea typeface="+mn-ea"/>
            </a:endParaRPr>
          </a:p>
          <a:p>
            <a:r>
              <a:rPr lang="zh-CN" altLang="en-US" sz="1200" b="0" dirty="0" smtClean="0">
                <a:latin typeface="+mn-ea"/>
                <a:ea typeface="+mn-ea"/>
              </a:rPr>
              <a:t>数字比较</a:t>
            </a:r>
            <a:endParaRPr lang="en-US" altLang="zh-CN" sz="1200" b="0" dirty="0" smtClean="0">
              <a:latin typeface="+mn-ea"/>
              <a:ea typeface="+mn-ea"/>
            </a:endParaRPr>
          </a:p>
          <a:p>
            <a:r>
              <a:rPr lang="en-US" altLang="zh-CN" sz="1200" b="0" dirty="0" smtClean="0">
                <a:latin typeface="+mn-ea"/>
                <a:ea typeface="+mn-ea"/>
              </a:rPr>
              <a:t>EQU - </a:t>
            </a:r>
            <a:r>
              <a:rPr lang="zh-CN" altLang="en-US" sz="1200" b="0" dirty="0" smtClean="0">
                <a:latin typeface="+mn-ea"/>
                <a:ea typeface="+mn-ea"/>
              </a:rPr>
              <a:t>等于 </a:t>
            </a:r>
            <a:r>
              <a:rPr lang="en-US" altLang="zh-CN" sz="1200" b="0" dirty="0" smtClean="0">
                <a:latin typeface="+mn-ea"/>
                <a:ea typeface="+mn-ea"/>
              </a:rPr>
              <a:t>NEQ </a:t>
            </a:r>
            <a:r>
              <a:rPr lang="zh-CN" altLang="en-US" sz="1200" b="0" dirty="0" smtClean="0">
                <a:latin typeface="+mn-ea"/>
                <a:ea typeface="+mn-ea"/>
              </a:rPr>
              <a:t>不等于 </a:t>
            </a:r>
            <a:endParaRPr lang="en-US" altLang="zh-CN" sz="1200" b="0" dirty="0" smtClean="0">
              <a:latin typeface="+mn-ea"/>
              <a:ea typeface="+mn-ea"/>
            </a:endParaRPr>
          </a:p>
          <a:p>
            <a:r>
              <a:rPr lang="en-US" altLang="zh-CN" sz="1200" b="0" dirty="0" smtClean="0">
                <a:latin typeface="+mn-ea"/>
                <a:ea typeface="+mn-ea"/>
              </a:rPr>
              <a:t>LSS - </a:t>
            </a:r>
            <a:r>
              <a:rPr lang="zh-CN" altLang="en-US" sz="1200" b="0" dirty="0" smtClean="0">
                <a:latin typeface="+mn-ea"/>
                <a:ea typeface="+mn-ea"/>
              </a:rPr>
              <a:t>小于 </a:t>
            </a:r>
            <a:r>
              <a:rPr lang="en-US" altLang="zh-CN" sz="1200" b="0" dirty="0" smtClean="0">
                <a:latin typeface="+mn-ea"/>
                <a:ea typeface="+mn-ea"/>
              </a:rPr>
              <a:t>LEQ - </a:t>
            </a:r>
            <a:r>
              <a:rPr lang="zh-CN" altLang="en-US" sz="1200" b="0" dirty="0" smtClean="0">
                <a:latin typeface="+mn-ea"/>
                <a:ea typeface="+mn-ea"/>
              </a:rPr>
              <a:t>小于或等于 </a:t>
            </a:r>
            <a:endParaRPr lang="en-US" altLang="zh-CN" sz="1200" b="0" dirty="0" smtClean="0">
              <a:latin typeface="+mn-ea"/>
              <a:ea typeface="+mn-ea"/>
            </a:endParaRPr>
          </a:p>
          <a:p>
            <a:r>
              <a:rPr lang="en-US" altLang="zh-CN" sz="1200" b="0" dirty="0" smtClean="0">
                <a:latin typeface="+mn-ea"/>
                <a:ea typeface="+mn-ea"/>
              </a:rPr>
              <a:t>GTR - </a:t>
            </a:r>
            <a:r>
              <a:rPr lang="zh-CN" altLang="en-US" sz="1200" b="0" dirty="0" smtClean="0">
                <a:latin typeface="+mn-ea"/>
                <a:ea typeface="+mn-ea"/>
              </a:rPr>
              <a:t>大于 </a:t>
            </a:r>
            <a:r>
              <a:rPr lang="en-US" altLang="zh-CN" sz="1200" b="0" dirty="0" smtClean="0">
                <a:latin typeface="+mn-ea"/>
                <a:ea typeface="+mn-ea"/>
              </a:rPr>
              <a:t>GEQ - </a:t>
            </a:r>
            <a:r>
              <a:rPr lang="zh-CN" altLang="en-US" sz="1200" b="0" dirty="0" smtClean="0">
                <a:latin typeface="+mn-ea"/>
                <a:ea typeface="+mn-ea"/>
              </a:rPr>
              <a:t>大于或等于 </a:t>
            </a:r>
            <a:endParaRPr lang="en-US" altLang="zh-CN" sz="1200" b="0" dirty="0" smtClean="0">
              <a:latin typeface="+mn-ea"/>
              <a:ea typeface="+mn-ea"/>
            </a:endParaRPr>
          </a:p>
          <a:p>
            <a:endParaRPr lang="en-US" altLang="zh-CN" dirty="0" smtClean="0"/>
          </a:p>
          <a:p>
            <a:r>
              <a:rPr lang="en-US" altLang="zh-CN" dirty="0" smtClean="0"/>
              <a:t>2</a:t>
            </a:r>
            <a:r>
              <a:rPr lang="zh-CN" altLang="en-US" dirty="0" smtClean="0"/>
              <a:t>）</a:t>
            </a:r>
            <a:r>
              <a:rPr lang="en-US" altLang="zh-CN" dirty="0" smtClean="0"/>
              <a:t>Else</a:t>
            </a:r>
            <a:r>
              <a:rPr lang="zh-CN" altLang="en-US" dirty="0" smtClean="0"/>
              <a:t>和 ）同一行</a:t>
            </a:r>
            <a:endParaRPr lang="en-US" altLang="zh-CN" dirty="0" smtClean="0"/>
          </a:p>
          <a:p>
            <a:r>
              <a:rPr lang="en-US" altLang="zh-CN" dirty="0" smtClean="0"/>
              <a:t> IF EXIST filename (del filename.) ELSE echo filename Missing</a:t>
            </a:r>
          </a:p>
          <a:p>
            <a:endParaRPr lang="en-US" altLang="zh-CN" dirty="0" smtClean="0"/>
          </a:p>
          <a:p>
            <a:r>
              <a:rPr lang="en-US" altLang="zh-CN" dirty="0" smtClean="0"/>
              <a:t> IF EXIST filename. (</a:t>
            </a:r>
          </a:p>
          <a:p>
            <a:r>
              <a:rPr lang="en-US" altLang="zh-CN" dirty="0" smtClean="0"/>
              <a:t>        del filename.</a:t>
            </a:r>
          </a:p>
          <a:p>
            <a:r>
              <a:rPr lang="en-US" altLang="zh-CN" dirty="0" smtClean="0"/>
              <a:t>    ) ELSE (</a:t>
            </a:r>
          </a:p>
          <a:p>
            <a:r>
              <a:rPr lang="en-US" altLang="zh-CN" dirty="0" smtClean="0"/>
              <a:t>        echo filename. missing.</a:t>
            </a:r>
          </a:p>
          <a:p>
            <a:r>
              <a:rPr lang="en-US" altLang="zh-CN" dirty="0" smtClean="0"/>
              <a:t>    )</a:t>
            </a:r>
          </a:p>
          <a:p>
            <a:endParaRPr lang="en-US" altLang="zh-CN" dirty="0" smtClean="0"/>
          </a:p>
          <a:p>
            <a:r>
              <a:rPr lang="en-US" altLang="zh-CN" dirty="0" smtClean="0"/>
              <a:t>Linux</a:t>
            </a:r>
            <a:r>
              <a:rPr lang="zh-CN" altLang="en-US" dirty="0" smtClean="0"/>
              <a:t>：</a:t>
            </a:r>
            <a:endParaRPr lang="en-US" altLang="zh-CN" dirty="0" smtClean="0"/>
          </a:p>
          <a:p>
            <a:r>
              <a:rPr lang="en-US" altLang="zh-CN" dirty="0" smtClean="0"/>
              <a:t>1</a:t>
            </a:r>
            <a:r>
              <a:rPr lang="zh-CN" altLang="en-US" dirty="0" smtClean="0"/>
              <a:t>）</a:t>
            </a:r>
            <a:r>
              <a:rPr lang="en-US" altLang="zh-CN" dirty="0" smtClean="0"/>
              <a:t>if </a:t>
            </a:r>
            <a:r>
              <a:rPr lang="zh-CN" altLang="en-US" dirty="0" smtClean="0"/>
              <a:t>参数</a:t>
            </a:r>
            <a:endParaRPr lang="en-US" altLang="zh-CN" dirty="0" smtClean="0"/>
          </a:p>
          <a:p>
            <a:r>
              <a:rPr lang="en-US" altLang="zh-CN" dirty="0" smtClean="0"/>
              <a:t>Primary </a:t>
            </a:r>
            <a:r>
              <a:rPr lang="zh-CN" altLang="en-US" dirty="0" smtClean="0"/>
              <a:t>意义 </a:t>
            </a:r>
          </a:p>
          <a:p>
            <a:r>
              <a:rPr lang="en-US" altLang="zh-CN" dirty="0" smtClean="0"/>
              <a:t>[ -a FILE ]  </a:t>
            </a:r>
            <a:r>
              <a:rPr lang="zh-CN" altLang="en-US" dirty="0" smtClean="0"/>
              <a:t>如果 </a:t>
            </a:r>
            <a:r>
              <a:rPr lang="en-US" altLang="zh-CN" dirty="0" smtClean="0"/>
              <a:t>FILE </a:t>
            </a:r>
            <a:r>
              <a:rPr lang="zh-CN" altLang="en-US" dirty="0" smtClean="0"/>
              <a:t>存在则为真。  </a:t>
            </a:r>
          </a:p>
          <a:p>
            <a:r>
              <a:rPr lang="en-US" altLang="zh-CN" dirty="0" smtClean="0"/>
              <a:t>[ -b FILE ]  </a:t>
            </a:r>
            <a:r>
              <a:rPr lang="zh-CN" altLang="en-US" dirty="0" smtClean="0"/>
              <a:t>如果 </a:t>
            </a:r>
            <a:r>
              <a:rPr lang="en-US" altLang="zh-CN" dirty="0" smtClean="0"/>
              <a:t>FILE </a:t>
            </a:r>
            <a:r>
              <a:rPr lang="zh-CN" altLang="en-US" dirty="0" smtClean="0"/>
              <a:t>存在且是一个块特殊文件则为真。  </a:t>
            </a:r>
          </a:p>
          <a:p>
            <a:r>
              <a:rPr lang="en-US" altLang="zh-CN" dirty="0" smtClean="0"/>
              <a:t>[ -c FILE ]  </a:t>
            </a:r>
            <a:r>
              <a:rPr lang="zh-CN" altLang="en-US" dirty="0" smtClean="0"/>
              <a:t>如果 </a:t>
            </a:r>
            <a:r>
              <a:rPr lang="en-US" altLang="zh-CN" dirty="0" smtClean="0"/>
              <a:t>FILE </a:t>
            </a:r>
            <a:r>
              <a:rPr lang="zh-CN" altLang="en-US" dirty="0" smtClean="0"/>
              <a:t>存在且是一个字特殊文件则为真。  </a:t>
            </a:r>
          </a:p>
          <a:p>
            <a:r>
              <a:rPr lang="en-US" altLang="zh-CN" dirty="0" smtClean="0"/>
              <a:t>[ -d FILE ]  </a:t>
            </a:r>
            <a:r>
              <a:rPr lang="zh-CN" altLang="en-US" dirty="0" smtClean="0"/>
              <a:t>如果 </a:t>
            </a:r>
            <a:r>
              <a:rPr lang="en-US" altLang="zh-CN" dirty="0" smtClean="0"/>
              <a:t>FILE </a:t>
            </a:r>
            <a:r>
              <a:rPr lang="zh-CN" altLang="en-US" dirty="0" smtClean="0"/>
              <a:t>存在且是一个目录则为真。  </a:t>
            </a:r>
          </a:p>
          <a:p>
            <a:r>
              <a:rPr lang="en-US" altLang="zh-CN" dirty="0" smtClean="0"/>
              <a:t>[ -e FILE ]  </a:t>
            </a:r>
            <a:r>
              <a:rPr lang="zh-CN" altLang="en-US" dirty="0" smtClean="0"/>
              <a:t>如果 </a:t>
            </a:r>
            <a:r>
              <a:rPr lang="en-US" altLang="zh-CN" dirty="0" smtClean="0"/>
              <a:t>FILE </a:t>
            </a:r>
            <a:r>
              <a:rPr lang="zh-CN" altLang="en-US" dirty="0" smtClean="0"/>
              <a:t>存在则为真。  </a:t>
            </a:r>
          </a:p>
          <a:p>
            <a:r>
              <a:rPr lang="en-US" altLang="zh-CN" dirty="0" smtClean="0"/>
              <a:t>[ -f FILE ]  </a:t>
            </a:r>
            <a:r>
              <a:rPr lang="zh-CN" altLang="en-US" dirty="0" smtClean="0"/>
              <a:t>如果 </a:t>
            </a:r>
            <a:r>
              <a:rPr lang="en-US" altLang="zh-CN" dirty="0" smtClean="0"/>
              <a:t>FILE </a:t>
            </a:r>
            <a:r>
              <a:rPr lang="zh-CN" altLang="en-US" dirty="0" smtClean="0"/>
              <a:t>存在且是一个普通文件则为真。  </a:t>
            </a:r>
          </a:p>
          <a:p>
            <a:r>
              <a:rPr lang="en-US" altLang="zh-CN" dirty="0" smtClean="0"/>
              <a:t>[ -g FILE ]  </a:t>
            </a:r>
            <a:r>
              <a:rPr lang="zh-CN" altLang="en-US" dirty="0" smtClean="0"/>
              <a:t>如果 </a:t>
            </a:r>
            <a:r>
              <a:rPr lang="en-US" altLang="zh-CN" dirty="0" smtClean="0"/>
              <a:t>FILE </a:t>
            </a:r>
            <a:r>
              <a:rPr lang="zh-CN" altLang="en-US" dirty="0" smtClean="0"/>
              <a:t>存在且已经设置了</a:t>
            </a:r>
            <a:r>
              <a:rPr lang="en-US" altLang="zh-CN" dirty="0" smtClean="0"/>
              <a:t>SGID</a:t>
            </a:r>
            <a:r>
              <a:rPr lang="zh-CN" altLang="en-US" dirty="0" smtClean="0"/>
              <a:t>则为真。  </a:t>
            </a:r>
          </a:p>
          <a:p>
            <a:r>
              <a:rPr lang="en-US" altLang="zh-CN" dirty="0" smtClean="0"/>
              <a:t>[ -h FILE ]  </a:t>
            </a:r>
            <a:r>
              <a:rPr lang="zh-CN" altLang="en-US" dirty="0" smtClean="0"/>
              <a:t>如果 </a:t>
            </a:r>
            <a:r>
              <a:rPr lang="en-US" altLang="zh-CN" dirty="0" smtClean="0"/>
              <a:t>FILE </a:t>
            </a:r>
            <a:r>
              <a:rPr lang="zh-CN" altLang="en-US" dirty="0" smtClean="0"/>
              <a:t>存在且是一个符号连接则为真。  </a:t>
            </a:r>
          </a:p>
          <a:p>
            <a:r>
              <a:rPr lang="en-US" altLang="zh-CN" dirty="0" smtClean="0"/>
              <a:t>[ -k FILE ]  </a:t>
            </a:r>
            <a:r>
              <a:rPr lang="zh-CN" altLang="en-US" dirty="0" smtClean="0"/>
              <a:t>如果 </a:t>
            </a:r>
            <a:r>
              <a:rPr lang="en-US" altLang="zh-CN" dirty="0" smtClean="0"/>
              <a:t>FILE </a:t>
            </a:r>
            <a:r>
              <a:rPr lang="zh-CN" altLang="en-US" dirty="0" smtClean="0"/>
              <a:t>存在且已经设置了粘制位则为真。  </a:t>
            </a:r>
          </a:p>
          <a:p>
            <a:r>
              <a:rPr lang="en-US" altLang="zh-CN" dirty="0" smtClean="0"/>
              <a:t>[ -p FILE ]  </a:t>
            </a:r>
            <a:r>
              <a:rPr lang="zh-CN" altLang="en-US" dirty="0" smtClean="0"/>
              <a:t>如果 </a:t>
            </a:r>
            <a:r>
              <a:rPr lang="en-US" altLang="zh-CN" dirty="0" smtClean="0"/>
              <a:t>FILE </a:t>
            </a:r>
            <a:r>
              <a:rPr lang="zh-CN" altLang="en-US" dirty="0" smtClean="0"/>
              <a:t>存在且是一个名字管道</a:t>
            </a:r>
            <a:r>
              <a:rPr lang="en-US" altLang="zh-CN" dirty="0" smtClean="0"/>
              <a:t>(F</a:t>
            </a:r>
            <a:r>
              <a:rPr lang="zh-CN" altLang="en-US" dirty="0" smtClean="0"/>
              <a:t>如果</a:t>
            </a:r>
            <a:r>
              <a:rPr lang="en-US" altLang="zh-CN" dirty="0" smtClean="0"/>
              <a:t>O)</a:t>
            </a:r>
            <a:r>
              <a:rPr lang="zh-CN" altLang="en-US" dirty="0" smtClean="0"/>
              <a:t>则为真。  </a:t>
            </a:r>
          </a:p>
          <a:p>
            <a:r>
              <a:rPr lang="en-US" altLang="zh-CN" dirty="0" smtClean="0"/>
              <a:t>[ -r FILE ]  </a:t>
            </a:r>
            <a:r>
              <a:rPr lang="zh-CN" altLang="en-US" dirty="0" smtClean="0"/>
              <a:t>如果 </a:t>
            </a:r>
            <a:r>
              <a:rPr lang="en-US" altLang="zh-CN" dirty="0" smtClean="0"/>
              <a:t>FILE </a:t>
            </a:r>
            <a:r>
              <a:rPr lang="zh-CN" altLang="en-US" dirty="0" smtClean="0"/>
              <a:t>存在且是可读的则为真。  </a:t>
            </a:r>
          </a:p>
          <a:p>
            <a:r>
              <a:rPr lang="en-US" altLang="zh-CN" dirty="0" smtClean="0"/>
              <a:t>[ -s FILE ]  </a:t>
            </a:r>
            <a:r>
              <a:rPr lang="zh-CN" altLang="en-US" dirty="0" smtClean="0"/>
              <a:t>如果 </a:t>
            </a:r>
            <a:r>
              <a:rPr lang="en-US" altLang="zh-CN" dirty="0" smtClean="0"/>
              <a:t>FILE </a:t>
            </a:r>
            <a:r>
              <a:rPr lang="zh-CN" altLang="en-US" dirty="0" smtClean="0"/>
              <a:t>存在且大小不为</a:t>
            </a:r>
            <a:r>
              <a:rPr lang="en-US" altLang="zh-CN" dirty="0" smtClean="0"/>
              <a:t>0</a:t>
            </a:r>
            <a:r>
              <a:rPr lang="zh-CN" altLang="en-US" dirty="0" smtClean="0"/>
              <a:t>则为真。  </a:t>
            </a:r>
          </a:p>
          <a:p>
            <a:r>
              <a:rPr lang="en-US" altLang="zh-CN" dirty="0" smtClean="0"/>
              <a:t>[ -t FD ]    </a:t>
            </a:r>
            <a:r>
              <a:rPr lang="zh-CN" altLang="en-US" dirty="0" smtClean="0"/>
              <a:t>如果文件描述符 </a:t>
            </a:r>
            <a:r>
              <a:rPr lang="en-US" altLang="zh-CN" dirty="0" smtClean="0"/>
              <a:t>FD </a:t>
            </a:r>
            <a:r>
              <a:rPr lang="zh-CN" altLang="en-US" dirty="0" smtClean="0"/>
              <a:t>打开且指向一个终端则为真。  </a:t>
            </a:r>
          </a:p>
          <a:p>
            <a:r>
              <a:rPr lang="en-US" altLang="zh-CN" dirty="0" smtClean="0"/>
              <a:t>[ -u FILE ]  </a:t>
            </a:r>
            <a:r>
              <a:rPr lang="zh-CN" altLang="en-US" dirty="0" smtClean="0"/>
              <a:t>如果 </a:t>
            </a:r>
            <a:r>
              <a:rPr lang="en-US" altLang="zh-CN" dirty="0" smtClean="0"/>
              <a:t>FILE </a:t>
            </a:r>
            <a:r>
              <a:rPr lang="zh-CN" altLang="en-US" dirty="0" smtClean="0"/>
              <a:t>存在且设置了</a:t>
            </a:r>
            <a:r>
              <a:rPr lang="en-US" altLang="zh-CN" dirty="0" smtClean="0"/>
              <a:t>SUID (set user ID)</a:t>
            </a:r>
            <a:r>
              <a:rPr lang="zh-CN" altLang="en-US" dirty="0" smtClean="0"/>
              <a:t>则为真。  </a:t>
            </a:r>
          </a:p>
          <a:p>
            <a:r>
              <a:rPr lang="en-US" altLang="zh-CN" dirty="0" smtClean="0"/>
              <a:t>[ -w FILE ]  </a:t>
            </a:r>
            <a:r>
              <a:rPr lang="zh-CN" altLang="en-US" dirty="0" smtClean="0"/>
              <a:t>如果 </a:t>
            </a:r>
            <a:r>
              <a:rPr lang="en-US" altLang="zh-CN" dirty="0" smtClean="0"/>
              <a:t>FILE </a:t>
            </a:r>
            <a:r>
              <a:rPr lang="zh-CN" altLang="en-US" dirty="0" smtClean="0"/>
              <a:t>如果 </a:t>
            </a:r>
            <a:r>
              <a:rPr lang="en-US" altLang="zh-CN" dirty="0" smtClean="0"/>
              <a:t>FILE </a:t>
            </a:r>
            <a:r>
              <a:rPr lang="zh-CN" altLang="en-US" dirty="0" smtClean="0"/>
              <a:t>存在且是可写的则为真。  </a:t>
            </a:r>
          </a:p>
          <a:p>
            <a:r>
              <a:rPr lang="en-US" altLang="zh-CN" dirty="0" smtClean="0"/>
              <a:t>[ -x FILE ]  </a:t>
            </a:r>
            <a:r>
              <a:rPr lang="zh-CN" altLang="en-US" dirty="0" smtClean="0"/>
              <a:t>如果 </a:t>
            </a:r>
            <a:r>
              <a:rPr lang="en-US" altLang="zh-CN" dirty="0" smtClean="0"/>
              <a:t>FILE </a:t>
            </a:r>
            <a:r>
              <a:rPr lang="zh-CN" altLang="en-US" dirty="0" smtClean="0"/>
              <a:t>存在且是可执行的则为真。  </a:t>
            </a:r>
          </a:p>
          <a:p>
            <a:r>
              <a:rPr lang="en-US" altLang="zh-CN" dirty="0" smtClean="0"/>
              <a:t>[ -O FILE ]  </a:t>
            </a:r>
            <a:r>
              <a:rPr lang="zh-CN" altLang="en-US" dirty="0" smtClean="0"/>
              <a:t>如果 </a:t>
            </a:r>
            <a:r>
              <a:rPr lang="en-US" altLang="zh-CN" dirty="0" smtClean="0"/>
              <a:t>FILE </a:t>
            </a:r>
            <a:r>
              <a:rPr lang="zh-CN" altLang="en-US" dirty="0" smtClean="0"/>
              <a:t>存在且属有效用户</a:t>
            </a:r>
            <a:r>
              <a:rPr lang="en-US" altLang="zh-CN" dirty="0" smtClean="0"/>
              <a:t>ID</a:t>
            </a:r>
            <a:r>
              <a:rPr lang="zh-CN" altLang="en-US" dirty="0" smtClean="0"/>
              <a:t>则为真。  </a:t>
            </a:r>
          </a:p>
          <a:p>
            <a:r>
              <a:rPr lang="en-US" altLang="zh-CN" dirty="0" smtClean="0"/>
              <a:t>[ -G FILE ]  </a:t>
            </a:r>
            <a:r>
              <a:rPr lang="zh-CN" altLang="en-US" dirty="0" smtClean="0"/>
              <a:t>如果 </a:t>
            </a:r>
            <a:r>
              <a:rPr lang="en-US" altLang="zh-CN" dirty="0" smtClean="0"/>
              <a:t>FILE </a:t>
            </a:r>
            <a:r>
              <a:rPr lang="zh-CN" altLang="en-US" dirty="0" smtClean="0"/>
              <a:t>存在且属有效用户组则为真。  </a:t>
            </a:r>
          </a:p>
          <a:p>
            <a:r>
              <a:rPr lang="en-US" altLang="zh-CN" dirty="0" smtClean="0"/>
              <a:t>[ -L FILE ]  </a:t>
            </a:r>
            <a:r>
              <a:rPr lang="zh-CN" altLang="en-US" dirty="0" smtClean="0"/>
              <a:t>如果 </a:t>
            </a:r>
            <a:r>
              <a:rPr lang="en-US" altLang="zh-CN" dirty="0" smtClean="0"/>
              <a:t>FILE </a:t>
            </a:r>
            <a:r>
              <a:rPr lang="zh-CN" altLang="en-US" dirty="0" smtClean="0"/>
              <a:t>存在且是一个符号连接则为真。  </a:t>
            </a:r>
          </a:p>
          <a:p>
            <a:r>
              <a:rPr lang="en-US" altLang="zh-CN" dirty="0" smtClean="0"/>
              <a:t>[ -N FILE ]  </a:t>
            </a:r>
            <a:r>
              <a:rPr lang="zh-CN" altLang="en-US" dirty="0" smtClean="0"/>
              <a:t>如果 </a:t>
            </a:r>
            <a:r>
              <a:rPr lang="en-US" altLang="zh-CN" dirty="0" smtClean="0"/>
              <a:t>FILE </a:t>
            </a:r>
            <a:r>
              <a:rPr lang="zh-CN" altLang="en-US" dirty="0" smtClean="0"/>
              <a:t>存在 </a:t>
            </a:r>
            <a:r>
              <a:rPr lang="en-US" altLang="zh-CN" dirty="0" smtClean="0"/>
              <a:t>and has been mod</a:t>
            </a:r>
            <a:r>
              <a:rPr lang="zh-CN" altLang="en-US" dirty="0" smtClean="0"/>
              <a:t>如果</a:t>
            </a:r>
            <a:r>
              <a:rPr lang="en-US" altLang="zh-CN" dirty="0" err="1" smtClean="0"/>
              <a:t>ied</a:t>
            </a:r>
            <a:r>
              <a:rPr lang="en-US" altLang="zh-CN" dirty="0" smtClean="0"/>
              <a:t> since it was last read</a:t>
            </a:r>
            <a:r>
              <a:rPr lang="zh-CN" altLang="en-US" dirty="0" smtClean="0"/>
              <a:t>则为真。  </a:t>
            </a:r>
          </a:p>
          <a:p>
            <a:r>
              <a:rPr lang="en-US" altLang="zh-CN" dirty="0" smtClean="0"/>
              <a:t>[ -S FILE ]  </a:t>
            </a:r>
            <a:r>
              <a:rPr lang="zh-CN" altLang="en-US" dirty="0" smtClean="0"/>
              <a:t>如果 </a:t>
            </a:r>
            <a:r>
              <a:rPr lang="en-US" altLang="zh-CN" dirty="0" smtClean="0"/>
              <a:t>FILE </a:t>
            </a:r>
            <a:r>
              <a:rPr lang="zh-CN" altLang="en-US" dirty="0" smtClean="0"/>
              <a:t>存在且是一个套接字则为真。  </a:t>
            </a:r>
          </a:p>
          <a:p>
            <a:r>
              <a:rPr lang="en-US" altLang="zh-CN" dirty="0" smtClean="0"/>
              <a:t>[ FILE1 -</a:t>
            </a:r>
            <a:r>
              <a:rPr lang="en-US" altLang="zh-CN" dirty="0" err="1" smtClean="0"/>
              <a:t>nt</a:t>
            </a:r>
            <a:r>
              <a:rPr lang="en-US" altLang="zh-CN" dirty="0" smtClean="0"/>
              <a:t> FILE2 ]  </a:t>
            </a:r>
            <a:r>
              <a:rPr lang="zh-CN" altLang="en-US" dirty="0" smtClean="0"/>
              <a:t>如果 </a:t>
            </a:r>
            <a:r>
              <a:rPr lang="en-US" altLang="zh-CN" dirty="0" smtClean="0"/>
              <a:t>FILE1 has been changed more recently than FILE2, or </a:t>
            </a:r>
            <a:r>
              <a:rPr lang="zh-CN" altLang="en-US" dirty="0" smtClean="0"/>
              <a:t>如果 </a:t>
            </a:r>
            <a:r>
              <a:rPr lang="en-US" altLang="zh-CN" dirty="0" smtClean="0"/>
              <a:t>FILE1 exists and FILE2 does not</a:t>
            </a:r>
            <a:r>
              <a:rPr lang="zh-CN" altLang="en-US" dirty="0" smtClean="0"/>
              <a:t>则为真。  </a:t>
            </a:r>
          </a:p>
          <a:p>
            <a:r>
              <a:rPr lang="en-US" altLang="zh-CN" dirty="0" smtClean="0"/>
              <a:t>[ FILE1 -</a:t>
            </a:r>
            <a:r>
              <a:rPr lang="en-US" altLang="zh-CN" dirty="0" err="1" smtClean="0"/>
              <a:t>ot</a:t>
            </a:r>
            <a:r>
              <a:rPr lang="en-US" altLang="zh-CN" dirty="0" smtClean="0"/>
              <a:t> FILE2 ]  </a:t>
            </a:r>
            <a:r>
              <a:rPr lang="zh-CN" altLang="en-US" dirty="0" smtClean="0"/>
              <a:t>如果 </a:t>
            </a:r>
            <a:r>
              <a:rPr lang="en-US" altLang="zh-CN" dirty="0" smtClean="0"/>
              <a:t>FILE1 </a:t>
            </a:r>
            <a:r>
              <a:rPr lang="zh-CN" altLang="en-US" dirty="0" smtClean="0"/>
              <a:t>比 </a:t>
            </a:r>
            <a:r>
              <a:rPr lang="en-US" altLang="zh-CN" dirty="0" smtClean="0"/>
              <a:t>FILE2 </a:t>
            </a:r>
            <a:r>
              <a:rPr lang="zh-CN" altLang="en-US" dirty="0" smtClean="0"/>
              <a:t>要老</a:t>
            </a:r>
            <a:r>
              <a:rPr lang="en-US" altLang="zh-CN" dirty="0" smtClean="0"/>
              <a:t>, </a:t>
            </a:r>
            <a:r>
              <a:rPr lang="zh-CN" altLang="en-US" dirty="0" smtClean="0"/>
              <a:t>或者 </a:t>
            </a:r>
            <a:r>
              <a:rPr lang="en-US" altLang="zh-CN" dirty="0" smtClean="0"/>
              <a:t>FILE2 </a:t>
            </a:r>
            <a:r>
              <a:rPr lang="zh-CN" altLang="en-US" dirty="0" smtClean="0"/>
              <a:t>存在且 </a:t>
            </a:r>
            <a:r>
              <a:rPr lang="en-US" altLang="zh-CN" dirty="0" smtClean="0"/>
              <a:t>FILE1 </a:t>
            </a:r>
            <a:r>
              <a:rPr lang="zh-CN" altLang="en-US" dirty="0" smtClean="0"/>
              <a:t>不存在则为真。  </a:t>
            </a:r>
          </a:p>
          <a:p>
            <a:r>
              <a:rPr lang="en-US" altLang="zh-CN" dirty="0" smtClean="0"/>
              <a:t>[ FILE1 -</a:t>
            </a:r>
            <a:r>
              <a:rPr lang="en-US" altLang="zh-CN" dirty="0" err="1" smtClean="0"/>
              <a:t>ef</a:t>
            </a:r>
            <a:r>
              <a:rPr lang="en-US" altLang="zh-CN" dirty="0" smtClean="0"/>
              <a:t> FILE2 ]  </a:t>
            </a:r>
            <a:r>
              <a:rPr lang="zh-CN" altLang="en-US" dirty="0" smtClean="0"/>
              <a:t>如果 </a:t>
            </a:r>
            <a:r>
              <a:rPr lang="en-US" altLang="zh-CN" dirty="0" smtClean="0"/>
              <a:t>FILE1 </a:t>
            </a:r>
            <a:r>
              <a:rPr lang="zh-CN" altLang="en-US" dirty="0" smtClean="0"/>
              <a:t>和 </a:t>
            </a:r>
            <a:r>
              <a:rPr lang="en-US" altLang="zh-CN" dirty="0" smtClean="0"/>
              <a:t>FILE2 </a:t>
            </a:r>
            <a:r>
              <a:rPr lang="zh-CN" altLang="en-US" dirty="0" smtClean="0"/>
              <a:t>指向相同的设备和节点号则为真。  </a:t>
            </a:r>
          </a:p>
          <a:p>
            <a:r>
              <a:rPr lang="en-US" altLang="zh-CN" dirty="0" smtClean="0"/>
              <a:t>[ -o OPTIONNAME ]  </a:t>
            </a:r>
            <a:r>
              <a:rPr lang="zh-CN" altLang="en-US" dirty="0" smtClean="0"/>
              <a:t>如果 </a:t>
            </a:r>
            <a:r>
              <a:rPr lang="en-US" altLang="zh-CN" dirty="0" smtClean="0"/>
              <a:t>shell</a:t>
            </a:r>
            <a:r>
              <a:rPr lang="zh-CN" altLang="en-US" dirty="0" smtClean="0"/>
              <a:t>选项 “</a:t>
            </a:r>
            <a:r>
              <a:rPr lang="en-US" altLang="zh-CN" dirty="0" smtClean="0"/>
              <a:t>OPTIONNAME” </a:t>
            </a:r>
            <a:r>
              <a:rPr lang="zh-CN" altLang="en-US" dirty="0" smtClean="0"/>
              <a:t>开启则为真。  </a:t>
            </a:r>
          </a:p>
          <a:p>
            <a:r>
              <a:rPr lang="en-US" altLang="zh-CN" dirty="0" smtClean="0"/>
              <a:t>[ -z STRING ]      “STRING” </a:t>
            </a:r>
            <a:r>
              <a:rPr lang="zh-CN" altLang="en-US" dirty="0" smtClean="0"/>
              <a:t>的长度为零则为真。  </a:t>
            </a:r>
          </a:p>
          <a:p>
            <a:r>
              <a:rPr lang="en-US" altLang="zh-CN" dirty="0" smtClean="0"/>
              <a:t>[ -n STRING ] or [ STRING ]  “STRING” </a:t>
            </a:r>
            <a:r>
              <a:rPr lang="zh-CN" altLang="en-US" dirty="0" smtClean="0"/>
              <a:t>的长度为非零 </a:t>
            </a:r>
            <a:r>
              <a:rPr lang="en-US" altLang="zh-CN" dirty="0" smtClean="0"/>
              <a:t>non-zero</a:t>
            </a:r>
            <a:r>
              <a:rPr lang="zh-CN" altLang="en-US" dirty="0" smtClean="0"/>
              <a:t>则为真。  </a:t>
            </a:r>
          </a:p>
          <a:p>
            <a:r>
              <a:rPr lang="en-US" altLang="zh-CN" dirty="0" smtClean="0"/>
              <a:t>[ STRING1 == STRING2 ]  </a:t>
            </a:r>
            <a:r>
              <a:rPr lang="zh-CN" altLang="en-US" dirty="0" smtClean="0"/>
              <a:t>如果</a:t>
            </a:r>
            <a:r>
              <a:rPr lang="en-US" altLang="zh-CN" dirty="0" smtClean="0"/>
              <a:t>2</a:t>
            </a:r>
            <a:r>
              <a:rPr lang="zh-CN" altLang="en-US" dirty="0" smtClean="0"/>
              <a:t>个字符串相同。 “</a:t>
            </a:r>
            <a:r>
              <a:rPr lang="en-US" altLang="zh-CN" dirty="0" smtClean="0"/>
              <a:t>=” may be used instead of “==” for strict POSIX compliance</a:t>
            </a:r>
            <a:r>
              <a:rPr lang="zh-CN" altLang="en-US" dirty="0" smtClean="0"/>
              <a:t>则为真。  </a:t>
            </a:r>
          </a:p>
          <a:p>
            <a:r>
              <a:rPr lang="en-US" altLang="zh-CN" dirty="0" smtClean="0"/>
              <a:t>[ STRING1 != STRING2 ]  </a:t>
            </a:r>
            <a:r>
              <a:rPr lang="zh-CN" altLang="en-US" dirty="0" smtClean="0"/>
              <a:t>如果字符串不相等则为真。 </a:t>
            </a:r>
          </a:p>
          <a:p>
            <a:r>
              <a:rPr lang="en-US" altLang="zh-CN" dirty="0" smtClean="0"/>
              <a:t>[ STRING1 &lt; STRING2 ]  </a:t>
            </a:r>
            <a:r>
              <a:rPr lang="zh-CN" altLang="en-US" dirty="0" smtClean="0"/>
              <a:t>如果 “</a:t>
            </a:r>
            <a:r>
              <a:rPr lang="en-US" altLang="zh-CN" dirty="0" smtClean="0"/>
              <a:t>STRING1” sorts before “STRING2” lexicographically in the current locale</a:t>
            </a:r>
            <a:r>
              <a:rPr lang="zh-CN" altLang="en-US" dirty="0" smtClean="0"/>
              <a:t>则为真。  </a:t>
            </a:r>
          </a:p>
          <a:p>
            <a:r>
              <a:rPr lang="en-US" altLang="zh-CN" dirty="0" smtClean="0"/>
              <a:t>[ STRING1 &gt; STRING2 ]  </a:t>
            </a:r>
            <a:r>
              <a:rPr lang="zh-CN" altLang="en-US" dirty="0" smtClean="0"/>
              <a:t>如果 “</a:t>
            </a:r>
            <a:r>
              <a:rPr lang="en-US" altLang="zh-CN" dirty="0" smtClean="0"/>
              <a:t>STRING1” sorts after “STRING2” lexicographically in the current locale</a:t>
            </a:r>
            <a:r>
              <a:rPr lang="zh-CN" altLang="en-US" dirty="0" smtClean="0"/>
              <a:t>则为真。  </a:t>
            </a:r>
          </a:p>
          <a:p>
            <a:r>
              <a:rPr lang="en-US" altLang="zh-CN" dirty="0" smtClean="0"/>
              <a:t>[ ARG1 OP ARG2 ] “OP” is one of -</a:t>
            </a:r>
            <a:r>
              <a:rPr lang="en-US" altLang="zh-CN" dirty="0" err="1" smtClean="0"/>
              <a:t>eq</a:t>
            </a:r>
            <a:r>
              <a:rPr lang="en-US" altLang="zh-CN" dirty="0" smtClean="0"/>
              <a:t>, -ne, -</a:t>
            </a:r>
            <a:r>
              <a:rPr lang="en-US" altLang="zh-CN" dirty="0" err="1" smtClean="0"/>
              <a:t>lt</a:t>
            </a:r>
            <a:r>
              <a:rPr lang="en-US" altLang="zh-CN" dirty="0" smtClean="0"/>
              <a:t>, -le, -</a:t>
            </a:r>
            <a:r>
              <a:rPr lang="en-US" altLang="zh-CN" dirty="0" err="1" smtClean="0"/>
              <a:t>gt</a:t>
            </a:r>
            <a:r>
              <a:rPr lang="en-US" altLang="zh-CN" dirty="0" smtClean="0"/>
              <a:t> or -</a:t>
            </a:r>
            <a:r>
              <a:rPr lang="en-US" altLang="zh-CN" dirty="0" err="1" smtClean="0"/>
              <a:t>ge</a:t>
            </a:r>
            <a:r>
              <a:rPr lang="en-US" altLang="zh-CN" dirty="0" smtClean="0"/>
              <a:t>. These arithmetic binary operators return true if “ARG1” is equal to, not equal to, less than, less than or equal to, greater than, or greater than or equal to “ARG2”, respectively. “ARG1” and “ARG2” are integers. </a:t>
            </a:r>
          </a:p>
          <a:p>
            <a:endParaRPr lang="en-US" altLang="zh-CN" dirty="0" smtClean="0"/>
          </a:p>
          <a:p>
            <a:r>
              <a:rPr lang="en-US" altLang="zh-CN" dirty="0" smtClean="0"/>
              <a:t>2</a:t>
            </a:r>
            <a:r>
              <a:rPr lang="zh-CN" altLang="en-US" dirty="0" smtClean="0"/>
              <a:t>） 表达式组合</a:t>
            </a:r>
            <a:endParaRPr lang="en-US" altLang="zh-CN" dirty="0" smtClean="0"/>
          </a:p>
          <a:p>
            <a:r>
              <a:rPr lang="en-US" altLang="zh-CN" dirty="0" smtClean="0"/>
              <a:t> ! EXPR ] </a:t>
            </a:r>
            <a:r>
              <a:rPr lang="zh-CN" altLang="en-US" dirty="0" smtClean="0"/>
              <a:t>如果 </a:t>
            </a:r>
            <a:r>
              <a:rPr lang="en-US" altLang="zh-CN" dirty="0" smtClean="0"/>
              <a:t>EXPR </a:t>
            </a:r>
            <a:r>
              <a:rPr lang="zh-CN" altLang="en-US" dirty="0" smtClean="0"/>
              <a:t>是</a:t>
            </a:r>
            <a:r>
              <a:rPr lang="en-US" altLang="zh-CN" dirty="0" smtClean="0"/>
              <a:t>false</a:t>
            </a:r>
            <a:r>
              <a:rPr lang="zh-CN" altLang="en-US" dirty="0" smtClean="0"/>
              <a:t>则为真。  </a:t>
            </a:r>
          </a:p>
          <a:p>
            <a:r>
              <a:rPr lang="en-US" altLang="zh-CN" dirty="0" smtClean="0"/>
              <a:t>[ ( EXPR ) ] </a:t>
            </a:r>
            <a:r>
              <a:rPr lang="zh-CN" altLang="en-US" dirty="0" smtClean="0"/>
              <a:t>返回 </a:t>
            </a:r>
            <a:r>
              <a:rPr lang="en-US" altLang="zh-CN" dirty="0" smtClean="0"/>
              <a:t>EXPR</a:t>
            </a:r>
            <a:r>
              <a:rPr lang="zh-CN" altLang="en-US" dirty="0" smtClean="0"/>
              <a:t>的值。这样可以用来忽略正常的操作符优先级。  </a:t>
            </a:r>
          </a:p>
          <a:p>
            <a:r>
              <a:rPr lang="en-US" altLang="zh-CN" dirty="0" smtClean="0"/>
              <a:t>[ EXPR1 -a EXPR2 ] </a:t>
            </a:r>
            <a:r>
              <a:rPr lang="zh-CN" altLang="en-US" dirty="0" smtClean="0"/>
              <a:t>如果 </a:t>
            </a:r>
            <a:r>
              <a:rPr lang="en-US" altLang="zh-CN" dirty="0" smtClean="0"/>
              <a:t>EXPR1 and EXPR2 </a:t>
            </a:r>
            <a:r>
              <a:rPr lang="zh-CN" altLang="en-US" dirty="0" smtClean="0"/>
              <a:t>全真则为真。  </a:t>
            </a:r>
          </a:p>
          <a:p>
            <a:r>
              <a:rPr lang="en-US" altLang="zh-CN" dirty="0" smtClean="0"/>
              <a:t>[ EXPR1 -o EXPR2 ] </a:t>
            </a:r>
            <a:r>
              <a:rPr lang="zh-CN" altLang="en-US" dirty="0" smtClean="0"/>
              <a:t>如果 </a:t>
            </a:r>
            <a:r>
              <a:rPr lang="en-US" altLang="zh-CN" dirty="0" smtClean="0"/>
              <a:t>EXPR1 </a:t>
            </a:r>
            <a:r>
              <a:rPr lang="zh-CN" altLang="en-US" dirty="0" smtClean="0"/>
              <a:t>或者 </a:t>
            </a:r>
            <a:r>
              <a:rPr lang="en-US" altLang="zh-CN" dirty="0" smtClean="0"/>
              <a:t>EXPR2 </a:t>
            </a:r>
            <a:r>
              <a:rPr lang="zh-CN" altLang="en-US" dirty="0" smtClean="0"/>
              <a:t>为真则为真。</a:t>
            </a:r>
            <a:endParaRPr lang="en-US" altLang="zh-CN" dirty="0" smtClean="0"/>
          </a:p>
        </p:txBody>
      </p:sp>
      <p:sp>
        <p:nvSpPr>
          <p:cNvPr id="4" name="灯片编号占位符 3"/>
          <p:cNvSpPr>
            <a:spLocks noGrp="1"/>
          </p:cNvSpPr>
          <p:nvPr>
            <p:ph type="sldNum" sz="quarter" idx="10"/>
          </p:nvPr>
        </p:nvSpPr>
        <p:spPr/>
        <p:txBody>
          <a:bodyPr/>
          <a:lstStyle/>
          <a:p>
            <a:fld id="{20C685B6-94F2-4705-A23A-583E9FC7CE58}"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GOTO </a:t>
            </a:r>
            <a:r>
              <a:rPr lang="zh-CN" altLang="en-US" dirty="0" smtClean="0"/>
              <a:t>命令现在接受目标标签 </a:t>
            </a:r>
            <a:r>
              <a:rPr lang="en-US" altLang="zh-CN" dirty="0" smtClean="0"/>
              <a:t>:EOF</a:t>
            </a:r>
            <a:r>
              <a:rPr lang="zh-CN" altLang="en-US" dirty="0" smtClean="0"/>
              <a:t>，这个标签将控制转移到当前</a:t>
            </a:r>
          </a:p>
          <a:p>
            <a:r>
              <a:rPr lang="zh-CN" altLang="en-US" dirty="0" smtClean="0"/>
              <a:t>批脚本文件的结尾。不定义就退出批脚本文件，这是一个容易的</a:t>
            </a:r>
          </a:p>
          <a:p>
            <a:r>
              <a:rPr lang="zh-CN" altLang="en-US" dirty="0" smtClean="0"/>
              <a:t>办法。</a:t>
            </a:r>
            <a:endParaRPr lang="en-US" altLang="zh-CN" dirty="0" smtClean="0"/>
          </a:p>
          <a:p>
            <a:endParaRPr lang="en-US" altLang="zh-CN" dirty="0" smtClean="0"/>
          </a:p>
          <a:p>
            <a:endParaRPr lang="en-US" altLang="zh-CN" dirty="0" smtClean="0"/>
          </a:p>
          <a:p>
            <a:r>
              <a:rPr lang="en-US" altLang="zh-CN" dirty="0" smtClean="0"/>
              <a:t>Linux : function </a:t>
            </a:r>
            <a:r>
              <a:rPr lang="zh-CN" altLang="en-US" dirty="0" smtClean="0"/>
              <a:t>中可以使用</a:t>
            </a:r>
            <a:r>
              <a:rPr lang="en-US" altLang="zh-CN" dirty="0" smtClean="0"/>
              <a:t>local</a:t>
            </a:r>
            <a:r>
              <a:rPr lang="zh-CN" altLang="en-US" dirty="0" smtClean="0"/>
              <a:t>来屏蔽全局变量。</a:t>
            </a:r>
            <a:endParaRPr lang="zh-CN" altLang="en-US" dirty="0"/>
          </a:p>
        </p:txBody>
      </p:sp>
      <p:sp>
        <p:nvSpPr>
          <p:cNvPr id="4" name="灯片编号占位符 3"/>
          <p:cNvSpPr>
            <a:spLocks noGrp="1"/>
          </p:cNvSpPr>
          <p:nvPr>
            <p:ph type="sldNum" sz="quarter" idx="10"/>
          </p:nvPr>
        </p:nvSpPr>
        <p:spPr/>
        <p:txBody>
          <a:bodyPr/>
          <a:lstStyle/>
          <a:p>
            <a:fld id="{20C685B6-94F2-4705-A23A-583E9FC7CE58}" type="slidenum">
              <a:rPr lang="en-US" smtClean="0"/>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Windows</a:t>
            </a:r>
            <a:r>
              <a:rPr lang="zh-CN" altLang="en-US" dirty="0" smtClean="0"/>
              <a:t>：</a:t>
            </a:r>
            <a:endParaRPr lang="en-US" altLang="zh-CN" dirty="0" smtClean="0"/>
          </a:p>
          <a:p>
            <a:endParaRPr lang="en-US" dirty="0" smtClean="0"/>
          </a:p>
          <a:p>
            <a:r>
              <a:rPr lang="en-US" dirty="0" smtClean="0"/>
              <a:t>@echo off </a:t>
            </a:r>
          </a:p>
          <a:p>
            <a:r>
              <a:rPr lang="en-US" dirty="0" smtClean="0"/>
              <a:t>for /f %%</a:t>
            </a:r>
            <a:r>
              <a:rPr lang="en-US" dirty="0" err="1" smtClean="0"/>
              <a:t>i</a:t>
            </a:r>
            <a:r>
              <a:rPr lang="en-US" dirty="0" smtClean="0"/>
              <a:t> in ('set') do ( </a:t>
            </a:r>
          </a:p>
          <a:p>
            <a:r>
              <a:rPr lang="en-US" dirty="0" smtClean="0"/>
              <a:t>echo %%</a:t>
            </a:r>
            <a:r>
              <a:rPr lang="en-US" dirty="0" err="1" smtClean="0"/>
              <a:t>i</a:t>
            </a:r>
            <a:r>
              <a:rPr lang="en-US" dirty="0" smtClean="0"/>
              <a:t> </a:t>
            </a:r>
          </a:p>
          <a:p>
            <a:r>
              <a:rPr lang="en-US" dirty="0" smtClean="0"/>
              <a:t>) </a:t>
            </a:r>
          </a:p>
          <a:p>
            <a:r>
              <a:rPr lang="en-US" dirty="0" smtClean="0"/>
              <a:t>pause </a:t>
            </a:r>
          </a:p>
          <a:p>
            <a:r>
              <a:rPr lang="zh-CN" altLang="en-US" dirty="0" smtClean="0"/>
              <a:t>结果：列出所有的环境变量。 解说：单引号</a:t>
            </a:r>
            <a:r>
              <a:rPr lang="en-US" altLang="zh-CN" dirty="0" smtClean="0"/>
              <a:t>''</a:t>
            </a:r>
            <a:r>
              <a:rPr lang="zh-CN" altLang="en-US" dirty="0" smtClean="0"/>
              <a:t>中的字符串是命令。 注意：</a:t>
            </a:r>
            <a:r>
              <a:rPr lang="en-US" altLang="zh-CN" dirty="0" smtClean="0"/>
              <a:t>(</a:t>
            </a:r>
            <a:r>
              <a:rPr lang="en-US" dirty="0" smtClean="0"/>
              <a:t>set)</a:t>
            </a:r>
            <a:r>
              <a:rPr lang="zh-CN" altLang="en-US" dirty="0" smtClean="0"/>
              <a:t>代表的是文件</a:t>
            </a:r>
            <a:r>
              <a:rPr lang="en-US" dirty="0" smtClean="0"/>
              <a:t>set，("set")</a:t>
            </a:r>
            <a:r>
              <a:rPr lang="zh-CN" altLang="en-US" dirty="0" smtClean="0"/>
              <a:t>代表的是字符串</a:t>
            </a:r>
            <a:r>
              <a:rPr lang="en-US" dirty="0" smtClean="0"/>
              <a:t>set，('set')</a:t>
            </a:r>
            <a:r>
              <a:rPr lang="zh-CN" altLang="en-US" dirty="0" smtClean="0"/>
              <a:t>代表的是命令</a:t>
            </a:r>
            <a:r>
              <a:rPr lang="en-US" dirty="0" smtClean="0"/>
              <a:t>set。</a:t>
            </a:r>
            <a:r>
              <a:rPr lang="zh-CN" altLang="en-US" dirty="0" smtClean="0"/>
              <a:t>请注意区分。</a:t>
            </a:r>
            <a:endParaRPr lang="en-US" altLang="zh-CN" dirty="0" smtClean="0"/>
          </a:p>
          <a:p>
            <a:r>
              <a:rPr lang="zh-CN" altLang="en-US" dirty="0" smtClean="0"/>
              <a:t>如果用到了</a:t>
            </a:r>
            <a:r>
              <a:rPr lang="en-US" dirty="0" err="1" smtClean="0"/>
              <a:t>usebackq</a:t>
            </a:r>
            <a:r>
              <a:rPr lang="zh-CN" altLang="en-US" dirty="0" smtClean="0"/>
              <a:t>参数，则</a:t>
            </a:r>
            <a:r>
              <a:rPr lang="en-US" altLang="zh-CN" dirty="0" smtClean="0"/>
              <a:t>(</a:t>
            </a:r>
            <a:r>
              <a:rPr lang="en-US" dirty="0" smtClean="0"/>
              <a:t>set)</a:t>
            </a:r>
            <a:r>
              <a:rPr lang="zh-CN" altLang="en-US" dirty="0" smtClean="0"/>
              <a:t>和</a:t>
            </a:r>
            <a:r>
              <a:rPr lang="en-US" altLang="zh-CN" dirty="0" smtClean="0"/>
              <a:t>("</a:t>
            </a:r>
            <a:r>
              <a:rPr lang="en-US" dirty="0" smtClean="0"/>
              <a:t>set")</a:t>
            </a:r>
            <a:r>
              <a:rPr lang="zh-CN" altLang="en-US" dirty="0" smtClean="0"/>
              <a:t>表示文件</a:t>
            </a:r>
            <a:r>
              <a:rPr lang="en-US" dirty="0" smtClean="0"/>
              <a:t>set，('set')</a:t>
            </a:r>
            <a:r>
              <a:rPr lang="zh-CN" altLang="en-US" dirty="0" smtClean="0"/>
              <a:t>表示字符串</a:t>
            </a:r>
            <a:r>
              <a:rPr lang="en-US" dirty="0" smtClean="0"/>
              <a:t>set，(`set`)</a:t>
            </a:r>
            <a:r>
              <a:rPr lang="zh-CN" altLang="en-US" dirty="0" smtClean="0"/>
              <a:t>表示命令</a:t>
            </a:r>
            <a:r>
              <a:rPr lang="en-US" dirty="0" smtClean="0"/>
              <a:t>set。 </a:t>
            </a:r>
          </a:p>
          <a:p>
            <a:endParaRPr lang="en-US" altLang="zh-CN" dirty="0" smtClean="0"/>
          </a:p>
          <a:p>
            <a:r>
              <a:rPr lang="zh-CN" altLang="en-US" dirty="0" smtClean="0"/>
              <a:t>解析文件：</a:t>
            </a:r>
            <a:endParaRPr lang="en-US" altLang="zh-CN" dirty="0" smtClean="0"/>
          </a:p>
          <a:p>
            <a:r>
              <a:rPr lang="en-US" dirty="0" smtClean="0"/>
              <a:t>@echo off for /f "tokens=1,2 </a:t>
            </a:r>
            <a:r>
              <a:rPr lang="en-US" dirty="0" err="1" smtClean="0"/>
              <a:t>delims</a:t>
            </a:r>
            <a:r>
              <a:rPr lang="en-US" dirty="0" smtClean="0"/>
              <a:t>= " %%</a:t>
            </a:r>
            <a:r>
              <a:rPr lang="en-US" dirty="0" err="1" smtClean="0"/>
              <a:t>i</a:t>
            </a:r>
            <a:r>
              <a:rPr lang="en-US" dirty="0" smtClean="0"/>
              <a:t> in (hero.txt) do ( echo %%</a:t>
            </a:r>
            <a:r>
              <a:rPr lang="en-US" dirty="0" err="1" smtClean="0"/>
              <a:t>i</a:t>
            </a:r>
            <a:r>
              <a:rPr lang="en-US" dirty="0" smtClean="0"/>
              <a:t> %%j ) pause  </a:t>
            </a: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0C685B6-94F2-4705-A23A-583E9FC7CE58}"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C685B6-94F2-4705-A23A-583E9FC7CE58}"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C685B6-94F2-4705-A23A-583E9FC7CE58}"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dirty="0" err="1" smtClean="0"/>
              <a:t>Specifier</a:t>
            </a:r>
            <a:endParaRPr lang="en-US" dirty="0" smtClean="0"/>
          </a:p>
          <a:p>
            <a:r>
              <a:rPr lang="en-US" dirty="0" smtClean="0"/>
              <a:t>Description</a:t>
            </a:r>
          </a:p>
          <a:p>
            <a:r>
              <a:rPr lang="en-US" dirty="0" smtClean="0"/>
              <a:t>%c</a:t>
            </a:r>
          </a:p>
          <a:p>
            <a:r>
              <a:rPr lang="en-US" dirty="0" smtClean="0"/>
              <a:t>ASCII character (prints first character of corresponding argument)</a:t>
            </a:r>
          </a:p>
          <a:p>
            <a:r>
              <a:rPr lang="en-US" dirty="0" smtClean="0"/>
              <a:t>%d</a:t>
            </a:r>
          </a:p>
          <a:p>
            <a:r>
              <a:rPr lang="en-US" dirty="0" smtClean="0"/>
              <a:t>Decimal integer</a:t>
            </a:r>
          </a:p>
          <a:p>
            <a:r>
              <a:rPr lang="en-US" dirty="0" smtClean="0"/>
              <a:t>%</a:t>
            </a:r>
            <a:r>
              <a:rPr lang="en-US" dirty="0" err="1" smtClean="0"/>
              <a:t>i</a:t>
            </a:r>
            <a:endParaRPr lang="en-US" dirty="0" smtClean="0"/>
          </a:p>
          <a:p>
            <a:r>
              <a:rPr lang="en-US" dirty="0" smtClean="0"/>
              <a:t>Same as %d</a:t>
            </a:r>
          </a:p>
          <a:p>
            <a:r>
              <a:rPr lang="en-US" dirty="0" smtClean="0"/>
              <a:t>%e</a:t>
            </a:r>
          </a:p>
          <a:p>
            <a:r>
              <a:rPr lang="en-US" dirty="0" smtClean="0"/>
              <a:t>Floating-point format ([-]</a:t>
            </a:r>
            <a:r>
              <a:rPr lang="en-US" dirty="0" err="1" smtClean="0"/>
              <a:t>d.precisione</a:t>
            </a:r>
            <a:r>
              <a:rPr lang="en-US" dirty="0" smtClean="0"/>
              <a:t>[+-]</a:t>
            </a:r>
            <a:r>
              <a:rPr lang="en-US" dirty="0" err="1" smtClean="0"/>
              <a:t>dd</a:t>
            </a:r>
            <a:r>
              <a:rPr lang="en-US" dirty="0" smtClean="0"/>
              <a:t>) (see following text for meaning of precision)</a:t>
            </a:r>
          </a:p>
          <a:p>
            <a:r>
              <a:rPr lang="en-US" dirty="0" smtClean="0"/>
              <a:t>%E</a:t>
            </a:r>
          </a:p>
          <a:p>
            <a:r>
              <a:rPr lang="en-US" dirty="0" smtClean="0"/>
              <a:t>Floating-point format ([-]</a:t>
            </a:r>
            <a:r>
              <a:rPr lang="en-US" dirty="0" err="1" smtClean="0"/>
              <a:t>d.precisionE</a:t>
            </a:r>
            <a:r>
              <a:rPr lang="en-US" dirty="0" smtClean="0"/>
              <a:t>[+-]</a:t>
            </a:r>
            <a:r>
              <a:rPr lang="en-US" dirty="0" err="1" smtClean="0"/>
              <a:t>dd</a:t>
            </a:r>
            <a:r>
              <a:rPr lang="en-US" dirty="0" smtClean="0"/>
              <a:t>)</a:t>
            </a:r>
          </a:p>
          <a:p>
            <a:r>
              <a:rPr lang="en-US" dirty="0" smtClean="0"/>
              <a:t>%f</a:t>
            </a:r>
          </a:p>
          <a:p>
            <a:r>
              <a:rPr lang="en-US" dirty="0" smtClean="0"/>
              <a:t>Floating-point format ([-]</a:t>
            </a:r>
            <a:r>
              <a:rPr lang="en-US" dirty="0" err="1" smtClean="0"/>
              <a:t>ddd.precision</a:t>
            </a:r>
            <a:r>
              <a:rPr lang="en-US" dirty="0" smtClean="0"/>
              <a:t>)</a:t>
            </a:r>
          </a:p>
          <a:p>
            <a:r>
              <a:rPr lang="en-US" dirty="0" smtClean="0"/>
              <a:t>%g</a:t>
            </a:r>
          </a:p>
          <a:p>
            <a:r>
              <a:rPr lang="en-US" dirty="0" smtClean="0"/>
              <a:t>%e or %f conversion, whichever is shorter, with trailing zeros removed</a:t>
            </a:r>
          </a:p>
          <a:p>
            <a:r>
              <a:rPr lang="en-US" dirty="0" smtClean="0"/>
              <a:t>%G</a:t>
            </a:r>
          </a:p>
          <a:p>
            <a:r>
              <a:rPr lang="en-US" dirty="0" smtClean="0"/>
              <a:t>%E or %f conversion, whichever is shortest, with trailing zeros removed</a:t>
            </a:r>
          </a:p>
          <a:p>
            <a:r>
              <a:rPr lang="en-US" dirty="0" smtClean="0"/>
              <a:t>%o</a:t>
            </a:r>
          </a:p>
          <a:p>
            <a:r>
              <a:rPr lang="en-US" dirty="0" smtClean="0"/>
              <a:t>Unsigned octal value</a:t>
            </a:r>
          </a:p>
          <a:p>
            <a:r>
              <a:rPr lang="en-US" dirty="0" smtClean="0"/>
              <a:t>%s</a:t>
            </a:r>
          </a:p>
          <a:p>
            <a:r>
              <a:rPr lang="en-US" dirty="0" smtClean="0"/>
              <a:t>String</a:t>
            </a:r>
          </a:p>
          <a:p>
            <a:r>
              <a:rPr lang="en-US" dirty="0" smtClean="0"/>
              <a:t>%u</a:t>
            </a:r>
          </a:p>
          <a:p>
            <a:r>
              <a:rPr lang="en-US" dirty="0" smtClean="0"/>
              <a:t>Unsigned decimal value</a:t>
            </a:r>
          </a:p>
          <a:p>
            <a:r>
              <a:rPr lang="en-US" dirty="0" smtClean="0"/>
              <a:t>%x</a:t>
            </a:r>
          </a:p>
          <a:p>
            <a:r>
              <a:rPr lang="en-US" dirty="0" smtClean="0"/>
              <a:t>Unsigned hexadecimal number; uses a-f for 10 to 15</a:t>
            </a:r>
          </a:p>
          <a:p>
            <a:r>
              <a:rPr lang="en-US" dirty="0" smtClean="0"/>
              <a:t>%X</a:t>
            </a:r>
          </a:p>
          <a:p>
            <a:r>
              <a:rPr lang="en-US" dirty="0" smtClean="0"/>
              <a:t>Unsigned hexadecimal number; uses A-F for 10 to 15</a:t>
            </a:r>
          </a:p>
          <a:p>
            <a:r>
              <a:rPr lang="en-US" dirty="0" smtClean="0"/>
              <a:t>%%</a:t>
            </a:r>
          </a:p>
          <a:p>
            <a:r>
              <a:rPr lang="en-US" dirty="0" smtClean="0"/>
              <a:t>Literal %</a:t>
            </a:r>
          </a:p>
          <a:p>
            <a:endParaRPr lang="zh-CN" altLang="en-US" dirty="0"/>
          </a:p>
        </p:txBody>
      </p:sp>
      <p:sp>
        <p:nvSpPr>
          <p:cNvPr id="4" name="灯片编号占位符 3"/>
          <p:cNvSpPr>
            <a:spLocks noGrp="1"/>
          </p:cNvSpPr>
          <p:nvPr>
            <p:ph type="sldNum" sz="quarter" idx="10"/>
          </p:nvPr>
        </p:nvSpPr>
        <p:spPr/>
        <p:txBody>
          <a:bodyPr/>
          <a:lstStyle/>
          <a:p>
            <a:fld id="{20C685B6-94F2-4705-A23A-583E9FC7CE58}"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http://publib.boulder.ibm.com/infocenter/pseries/v5r3/index.jsp?topic=/com.ibm.aix.cmds/doc/aixcmds2/expr.htm</a:t>
            </a:r>
            <a:endParaRPr lang="en-US" dirty="0"/>
          </a:p>
        </p:txBody>
      </p:sp>
      <p:sp>
        <p:nvSpPr>
          <p:cNvPr id="4" name="Slide Number Placeholder 3"/>
          <p:cNvSpPr>
            <a:spLocks noGrp="1"/>
          </p:cNvSpPr>
          <p:nvPr>
            <p:ph type="sldNum" sz="quarter" idx="10"/>
          </p:nvPr>
        </p:nvSpPr>
        <p:spPr/>
        <p:txBody>
          <a:bodyPr/>
          <a:lstStyle/>
          <a:p>
            <a:fld id="{20C685B6-94F2-4705-A23A-583E9FC7CE58}"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1  </a:t>
            </a:r>
            <a:r>
              <a:rPr lang="en-US" sz="1200" kern="1200" baseline="0" dirty="0" err="1" smtClean="0">
                <a:solidFill>
                  <a:schemeClr val="tx1"/>
                </a:solidFill>
                <a:latin typeface="+mn-lt"/>
                <a:ea typeface="+mn-ea"/>
                <a:cs typeface="+mn-cs"/>
              </a:rPr>
              <a:t>awk</a:t>
            </a:r>
            <a:r>
              <a:rPr lang="zh-CN" altLang="en-US" sz="1200" kern="1200" baseline="0" dirty="0" smtClean="0">
                <a:solidFill>
                  <a:schemeClr val="tx1"/>
                </a:solidFill>
                <a:latin typeface="+mn-lt"/>
                <a:ea typeface="+mn-ea"/>
                <a:cs typeface="+mn-cs"/>
              </a:rPr>
              <a:t>内置变量</a:t>
            </a:r>
          </a:p>
          <a:p>
            <a:r>
              <a:rPr lang="en-US" sz="1200" kern="1200" baseline="0" dirty="0" smtClean="0">
                <a:solidFill>
                  <a:schemeClr val="tx1"/>
                </a:solidFill>
                <a:latin typeface="+mn-lt"/>
                <a:ea typeface="+mn-ea"/>
                <a:cs typeface="+mn-cs"/>
              </a:rPr>
              <a:t>A R G C </a:t>
            </a:r>
            <a:r>
              <a:rPr lang="zh-CN" altLang="en-US" sz="1200" kern="1200" baseline="0" dirty="0" smtClean="0">
                <a:solidFill>
                  <a:schemeClr val="tx1"/>
                </a:solidFill>
                <a:latin typeface="+mn-lt"/>
                <a:ea typeface="+mn-ea"/>
                <a:cs typeface="+mn-cs"/>
              </a:rPr>
              <a:t>命令行参数个数</a:t>
            </a:r>
          </a:p>
          <a:p>
            <a:r>
              <a:rPr lang="en-US" sz="1200" kern="1200" baseline="0" dirty="0" smtClean="0">
                <a:solidFill>
                  <a:schemeClr val="tx1"/>
                </a:solidFill>
                <a:latin typeface="+mn-lt"/>
                <a:ea typeface="+mn-ea"/>
                <a:cs typeface="+mn-cs"/>
              </a:rPr>
              <a:t>A R G V </a:t>
            </a:r>
            <a:r>
              <a:rPr lang="zh-CN" altLang="en-US" sz="1200" kern="1200" baseline="0" dirty="0" smtClean="0">
                <a:solidFill>
                  <a:schemeClr val="tx1"/>
                </a:solidFill>
                <a:latin typeface="+mn-lt"/>
                <a:ea typeface="+mn-ea"/>
                <a:cs typeface="+mn-cs"/>
              </a:rPr>
              <a:t>命令行参数排列</a:t>
            </a:r>
          </a:p>
          <a:p>
            <a:r>
              <a:rPr lang="en-US" sz="1200" kern="1200" baseline="0" dirty="0" smtClean="0">
                <a:solidFill>
                  <a:schemeClr val="tx1"/>
                </a:solidFill>
                <a:latin typeface="+mn-lt"/>
                <a:ea typeface="+mn-ea"/>
                <a:cs typeface="+mn-cs"/>
              </a:rPr>
              <a:t>E N V I R O N </a:t>
            </a:r>
            <a:r>
              <a:rPr lang="zh-CN" altLang="en-US" sz="1200" kern="1200" baseline="0" dirty="0" smtClean="0">
                <a:solidFill>
                  <a:schemeClr val="tx1"/>
                </a:solidFill>
                <a:latin typeface="+mn-lt"/>
                <a:ea typeface="+mn-ea"/>
                <a:cs typeface="+mn-cs"/>
              </a:rPr>
              <a:t>支持队列中系统环境变量的使用</a:t>
            </a:r>
          </a:p>
          <a:p>
            <a:r>
              <a:rPr lang="en-US" sz="1200" kern="1200" baseline="0" dirty="0" smtClean="0">
                <a:solidFill>
                  <a:schemeClr val="tx1"/>
                </a:solidFill>
                <a:latin typeface="+mn-lt"/>
                <a:ea typeface="+mn-ea"/>
                <a:cs typeface="+mn-cs"/>
              </a:rPr>
              <a:t>FILENAME a w k</a:t>
            </a:r>
            <a:r>
              <a:rPr lang="zh-CN" altLang="en-US" sz="1200" kern="1200" baseline="0" dirty="0" smtClean="0">
                <a:solidFill>
                  <a:schemeClr val="tx1"/>
                </a:solidFill>
                <a:latin typeface="+mn-lt"/>
                <a:ea typeface="+mn-ea"/>
                <a:cs typeface="+mn-cs"/>
              </a:rPr>
              <a:t>浏览的文件名</a:t>
            </a:r>
          </a:p>
          <a:p>
            <a:r>
              <a:rPr lang="en-US" sz="1200" kern="1200" baseline="0" dirty="0" smtClean="0">
                <a:solidFill>
                  <a:schemeClr val="tx1"/>
                </a:solidFill>
                <a:latin typeface="+mn-lt"/>
                <a:ea typeface="+mn-ea"/>
                <a:cs typeface="+mn-cs"/>
              </a:rPr>
              <a:t>F N R </a:t>
            </a:r>
            <a:r>
              <a:rPr lang="zh-CN" altLang="en-US" sz="1200" kern="1200" baseline="0" dirty="0" smtClean="0">
                <a:solidFill>
                  <a:schemeClr val="tx1"/>
                </a:solidFill>
                <a:latin typeface="+mn-lt"/>
                <a:ea typeface="+mn-ea"/>
                <a:cs typeface="+mn-cs"/>
              </a:rPr>
              <a:t>浏览文件的记录数</a:t>
            </a:r>
          </a:p>
          <a:p>
            <a:r>
              <a:rPr lang="en-US" altLang="zh-CN" sz="1200" kern="1200" baseline="0" dirty="0" smtClean="0">
                <a:solidFill>
                  <a:schemeClr val="tx1"/>
                </a:solidFill>
                <a:latin typeface="+mn-lt"/>
                <a:ea typeface="+mn-ea"/>
                <a:cs typeface="+mn-cs"/>
              </a:rPr>
              <a:t>N F </a:t>
            </a:r>
            <a:r>
              <a:rPr lang="zh-CN" altLang="en-US" sz="1200" kern="1200" baseline="0" dirty="0" smtClean="0">
                <a:solidFill>
                  <a:schemeClr val="tx1"/>
                </a:solidFill>
                <a:latin typeface="+mn-lt"/>
                <a:ea typeface="+mn-ea"/>
                <a:cs typeface="+mn-cs"/>
              </a:rPr>
              <a:t>浏览记录的域个数</a:t>
            </a:r>
          </a:p>
          <a:p>
            <a:r>
              <a:rPr lang="en-US" sz="1200" kern="1200" baseline="0" dirty="0" smtClean="0">
                <a:solidFill>
                  <a:schemeClr val="tx1"/>
                </a:solidFill>
                <a:latin typeface="+mn-lt"/>
                <a:ea typeface="+mn-ea"/>
                <a:cs typeface="+mn-cs"/>
              </a:rPr>
              <a:t>N R </a:t>
            </a:r>
            <a:r>
              <a:rPr lang="zh-CN" altLang="en-US" sz="1200" kern="1200" baseline="0" dirty="0" smtClean="0">
                <a:solidFill>
                  <a:schemeClr val="tx1"/>
                </a:solidFill>
                <a:latin typeface="+mn-lt"/>
                <a:ea typeface="+mn-ea"/>
                <a:cs typeface="+mn-cs"/>
              </a:rPr>
              <a:t>已读的记录数</a:t>
            </a:r>
          </a:p>
          <a:p>
            <a:r>
              <a:rPr lang="en-US" sz="1200" kern="1200" baseline="0" dirty="0" smtClean="0">
                <a:solidFill>
                  <a:schemeClr val="tx1"/>
                </a:solidFill>
                <a:latin typeface="+mn-lt"/>
                <a:ea typeface="+mn-ea"/>
                <a:cs typeface="+mn-cs"/>
              </a:rPr>
              <a:t>O F S </a:t>
            </a:r>
            <a:r>
              <a:rPr lang="zh-CN" altLang="en-US" sz="1200" kern="1200" baseline="0" dirty="0" smtClean="0">
                <a:solidFill>
                  <a:schemeClr val="tx1"/>
                </a:solidFill>
                <a:latin typeface="+mn-lt"/>
                <a:ea typeface="+mn-ea"/>
                <a:cs typeface="+mn-cs"/>
              </a:rPr>
              <a:t>输出域分隔符</a:t>
            </a:r>
          </a:p>
          <a:p>
            <a:r>
              <a:rPr lang="en-US" sz="1200" kern="1200" baseline="0" dirty="0" smtClean="0">
                <a:solidFill>
                  <a:schemeClr val="tx1"/>
                </a:solidFill>
                <a:latin typeface="+mn-lt"/>
                <a:ea typeface="+mn-ea"/>
                <a:cs typeface="+mn-cs"/>
              </a:rPr>
              <a:t>O R S </a:t>
            </a:r>
            <a:r>
              <a:rPr lang="zh-CN" altLang="en-US" sz="1200" kern="1200" baseline="0" dirty="0" smtClean="0">
                <a:solidFill>
                  <a:schemeClr val="tx1"/>
                </a:solidFill>
                <a:latin typeface="+mn-lt"/>
                <a:ea typeface="+mn-ea"/>
                <a:cs typeface="+mn-cs"/>
              </a:rPr>
              <a:t>输出记录分隔符</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F S</a:t>
            </a:r>
            <a:r>
              <a:rPr lang="zh-CN" altLang="en-US" sz="1200" kern="1200" baseline="0" dirty="0" smtClean="0">
                <a:solidFill>
                  <a:schemeClr val="tx1"/>
                </a:solidFill>
                <a:latin typeface="+mn-lt"/>
                <a:ea typeface="+mn-ea"/>
                <a:cs typeface="+mn-cs"/>
              </a:rPr>
              <a:t>控制域分割符</a:t>
            </a:r>
          </a:p>
          <a:p>
            <a:r>
              <a:rPr lang="en-US" sz="1200" kern="1200" baseline="0" dirty="0" smtClean="0">
                <a:solidFill>
                  <a:schemeClr val="tx1"/>
                </a:solidFill>
                <a:latin typeface="+mn-lt"/>
                <a:ea typeface="+mn-ea"/>
                <a:cs typeface="+mn-cs"/>
              </a:rPr>
              <a:t>R S </a:t>
            </a:r>
            <a:r>
              <a:rPr lang="zh-CN" altLang="en-US" sz="1200" kern="1200" baseline="0" dirty="0" smtClean="0">
                <a:solidFill>
                  <a:schemeClr val="tx1"/>
                </a:solidFill>
                <a:latin typeface="+mn-lt"/>
                <a:ea typeface="+mn-ea"/>
                <a:cs typeface="+mn-cs"/>
              </a:rPr>
              <a:t>控制记录分隔符</a:t>
            </a:r>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a:t>
            </a:r>
            <a:r>
              <a:rPr lang="en-US" sz="1200" kern="1200" baseline="0" dirty="0" err="1" smtClean="0">
                <a:solidFill>
                  <a:schemeClr val="tx1"/>
                </a:solidFill>
                <a:latin typeface="+mn-lt"/>
                <a:ea typeface="+mn-ea"/>
                <a:cs typeface="+mn-cs"/>
              </a:rPr>
              <a:t>awk</a:t>
            </a:r>
            <a:r>
              <a:rPr lang="zh-CN" altLang="en-US" sz="1200" kern="1200" baseline="0" dirty="0" smtClean="0">
                <a:solidFill>
                  <a:schemeClr val="tx1"/>
                </a:solidFill>
                <a:latin typeface="+mn-lt"/>
                <a:ea typeface="+mn-ea"/>
                <a:cs typeface="+mn-cs"/>
              </a:rPr>
              <a:t>操作符</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 += *= / = %= ^ = </a:t>
            </a:r>
            <a:r>
              <a:rPr lang="zh-CN" altLang="en-US" sz="1200" kern="1200" baseline="0" dirty="0" smtClean="0">
                <a:solidFill>
                  <a:schemeClr val="tx1"/>
                </a:solidFill>
                <a:latin typeface="+mn-lt"/>
                <a:ea typeface="+mn-ea"/>
                <a:cs typeface="+mn-cs"/>
              </a:rPr>
              <a:t>赋值操作符</a:t>
            </a:r>
          </a:p>
          <a:p>
            <a:r>
              <a:rPr lang="zh-CN" altLang="en-US" sz="1200" kern="1200" baseline="0" dirty="0" smtClean="0">
                <a:solidFill>
                  <a:schemeClr val="tx1"/>
                </a:solidFill>
                <a:latin typeface="+mn-lt"/>
                <a:ea typeface="+mn-ea"/>
                <a:cs typeface="+mn-cs"/>
              </a:rPr>
              <a:t>？ 条件表达操作符</a:t>
            </a:r>
          </a:p>
          <a:p>
            <a:r>
              <a:rPr lang="en-US" altLang="zh-CN" sz="1200" kern="1200" baseline="0" dirty="0" smtClean="0">
                <a:solidFill>
                  <a:schemeClr val="tx1"/>
                </a:solidFill>
                <a:latin typeface="+mn-lt"/>
                <a:ea typeface="+mn-ea"/>
                <a:cs typeface="+mn-cs"/>
              </a:rPr>
              <a:t>|| &amp;&amp; ! </a:t>
            </a:r>
            <a:r>
              <a:rPr lang="zh-CN" altLang="en-US" sz="1200" kern="1200" baseline="0" dirty="0" smtClean="0">
                <a:solidFill>
                  <a:schemeClr val="tx1"/>
                </a:solidFill>
                <a:latin typeface="+mn-lt"/>
                <a:ea typeface="+mn-ea"/>
                <a:cs typeface="+mn-cs"/>
              </a:rPr>
              <a:t>并、与、非（上一节已讲到）</a:t>
            </a:r>
          </a:p>
          <a:p>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匹配操作符，包括匹配和不匹配</a:t>
            </a:r>
          </a:p>
          <a:p>
            <a:r>
              <a:rPr lang="en-US" altLang="zh-CN" sz="1200" kern="1200" baseline="0" dirty="0" smtClean="0">
                <a:solidFill>
                  <a:schemeClr val="tx1"/>
                </a:solidFill>
                <a:latin typeface="+mn-lt"/>
                <a:ea typeface="+mn-ea"/>
                <a:cs typeface="+mn-cs"/>
              </a:rPr>
              <a:t>&lt; &lt;= == != &gt;&gt; </a:t>
            </a:r>
            <a:r>
              <a:rPr lang="zh-CN" altLang="en-US" sz="1200" kern="1200" baseline="0" dirty="0" smtClean="0">
                <a:solidFill>
                  <a:schemeClr val="tx1"/>
                </a:solidFill>
                <a:latin typeface="+mn-lt"/>
                <a:ea typeface="+mn-ea"/>
                <a:cs typeface="+mn-cs"/>
              </a:rPr>
              <a:t>关系操作符</a:t>
            </a:r>
          </a:p>
          <a:p>
            <a:r>
              <a:rPr lang="en-US" altLang="zh-CN" sz="1200" kern="1200" baseline="0" dirty="0" smtClean="0">
                <a:solidFill>
                  <a:schemeClr val="tx1"/>
                </a:solidFill>
                <a:latin typeface="+mn-lt"/>
                <a:ea typeface="+mn-ea"/>
                <a:cs typeface="+mn-cs"/>
              </a:rPr>
              <a:t>+ - * / % ^ </a:t>
            </a:r>
            <a:r>
              <a:rPr lang="zh-CN" altLang="en-US" sz="1200" kern="1200" baseline="0" dirty="0" smtClean="0">
                <a:solidFill>
                  <a:schemeClr val="tx1"/>
                </a:solidFill>
                <a:latin typeface="+mn-lt"/>
                <a:ea typeface="+mn-ea"/>
                <a:cs typeface="+mn-cs"/>
              </a:rPr>
              <a:t>算术操作符</a:t>
            </a:r>
          </a:p>
          <a:p>
            <a:r>
              <a:rPr lang="en-US" altLang="zh-CN" sz="1200" kern="1200" baseline="0" dirty="0" smtClean="0">
                <a:solidFill>
                  <a:schemeClr val="tx1"/>
                </a:solidFill>
                <a:latin typeface="+mn-lt"/>
                <a:ea typeface="+mn-ea"/>
                <a:cs typeface="+mn-cs"/>
              </a:rPr>
              <a:t>+ + -- </a:t>
            </a:r>
            <a:r>
              <a:rPr lang="zh-CN" altLang="en-US" sz="1200" kern="1200" baseline="0" dirty="0" smtClean="0">
                <a:solidFill>
                  <a:schemeClr val="tx1"/>
                </a:solidFill>
                <a:latin typeface="+mn-lt"/>
                <a:ea typeface="+mn-ea"/>
                <a:cs typeface="+mn-cs"/>
              </a:rPr>
              <a:t>前缀和后缀</a:t>
            </a:r>
            <a:endParaRPr lang="en-US" altLang="zh-CN"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a:t>
            </a:r>
            <a:r>
              <a:rPr lang="en-US" altLang="zh-CN" sz="1200" kern="1200" baseline="0" dirty="0" err="1" smtClean="0">
                <a:solidFill>
                  <a:schemeClr val="tx1"/>
                </a:solidFill>
                <a:latin typeface="+mn-lt"/>
                <a:ea typeface="+mn-ea"/>
                <a:cs typeface="+mn-cs"/>
              </a:rPr>
              <a:t>awk</a:t>
            </a:r>
            <a:r>
              <a:rPr lang="zh-CN" altLang="en-US" sz="1200" kern="1200" baseline="0" dirty="0" smtClean="0">
                <a:solidFill>
                  <a:schemeClr val="tx1"/>
                </a:solidFill>
                <a:latin typeface="+mn-lt"/>
                <a:ea typeface="+mn-ea"/>
                <a:cs typeface="+mn-cs"/>
              </a:rPr>
              <a:t>支持函数</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 s u b ( r, s ) </a:t>
            </a:r>
            <a:r>
              <a:rPr lang="zh-CN" altLang="en-US" sz="1200" kern="1200" baseline="0" dirty="0" smtClean="0">
                <a:solidFill>
                  <a:schemeClr val="tx1"/>
                </a:solidFill>
                <a:latin typeface="+mn-lt"/>
                <a:ea typeface="+mn-ea"/>
                <a:cs typeface="+mn-cs"/>
              </a:rPr>
              <a:t>在整个</a:t>
            </a:r>
            <a:r>
              <a:rPr lang="en-US" altLang="zh-CN" sz="1200" kern="1200" baseline="0" dirty="0" smtClean="0">
                <a:solidFill>
                  <a:schemeClr val="tx1"/>
                </a:solidFill>
                <a:latin typeface="+mn-lt"/>
                <a:ea typeface="+mn-ea"/>
                <a:cs typeface="+mn-cs"/>
              </a:rPr>
              <a:t>$ 0</a:t>
            </a:r>
            <a:r>
              <a:rPr lang="zh-CN" altLang="en-US" sz="1200" kern="1200" baseline="0" dirty="0" smtClean="0">
                <a:solidFill>
                  <a:schemeClr val="tx1"/>
                </a:solidFill>
                <a:latin typeface="+mn-lt"/>
                <a:ea typeface="+mn-ea"/>
                <a:cs typeface="+mn-cs"/>
              </a:rPr>
              <a:t>中用</a:t>
            </a:r>
            <a:r>
              <a:rPr lang="en-US" sz="1200" kern="1200" baseline="0" dirty="0" smtClean="0">
                <a:solidFill>
                  <a:schemeClr val="tx1"/>
                </a:solidFill>
                <a:latin typeface="+mn-lt"/>
                <a:ea typeface="+mn-ea"/>
                <a:cs typeface="+mn-cs"/>
              </a:rPr>
              <a:t>s</a:t>
            </a:r>
            <a:r>
              <a:rPr lang="zh-CN" altLang="en-US" sz="1200" kern="1200" baseline="0" dirty="0" smtClean="0">
                <a:solidFill>
                  <a:schemeClr val="tx1"/>
                </a:solidFill>
                <a:latin typeface="+mn-lt"/>
                <a:ea typeface="+mn-ea"/>
                <a:cs typeface="+mn-cs"/>
              </a:rPr>
              <a:t>替代</a:t>
            </a:r>
            <a:r>
              <a:rPr lang="en-US" sz="1200" kern="1200" baseline="0" dirty="0" smtClean="0">
                <a:solidFill>
                  <a:schemeClr val="tx1"/>
                </a:solidFill>
                <a:latin typeface="+mn-lt"/>
                <a:ea typeface="+mn-ea"/>
                <a:cs typeface="+mn-cs"/>
              </a:rPr>
              <a:t>r</a:t>
            </a:r>
          </a:p>
          <a:p>
            <a:r>
              <a:rPr lang="en-US" sz="1200" kern="1200" baseline="0" dirty="0" smtClean="0">
                <a:solidFill>
                  <a:schemeClr val="tx1"/>
                </a:solidFill>
                <a:latin typeface="+mn-lt"/>
                <a:ea typeface="+mn-ea"/>
                <a:cs typeface="+mn-cs"/>
              </a:rPr>
              <a:t>g s u b ( r, s , t ) </a:t>
            </a:r>
            <a:r>
              <a:rPr lang="zh-CN" altLang="en-US" sz="1200" kern="1200" baseline="0" dirty="0" smtClean="0">
                <a:solidFill>
                  <a:schemeClr val="tx1"/>
                </a:solidFill>
                <a:latin typeface="+mn-lt"/>
                <a:ea typeface="+mn-ea"/>
                <a:cs typeface="+mn-cs"/>
              </a:rPr>
              <a:t>在整个</a:t>
            </a:r>
            <a:r>
              <a:rPr lang="en-US" sz="1200" kern="1200" baseline="0" dirty="0" smtClean="0">
                <a:solidFill>
                  <a:schemeClr val="tx1"/>
                </a:solidFill>
                <a:latin typeface="+mn-lt"/>
                <a:ea typeface="+mn-ea"/>
                <a:cs typeface="+mn-cs"/>
              </a:rPr>
              <a:t>t</a:t>
            </a:r>
            <a:r>
              <a:rPr lang="zh-CN" altLang="en-US" sz="1200" kern="1200" baseline="0" dirty="0" smtClean="0">
                <a:solidFill>
                  <a:schemeClr val="tx1"/>
                </a:solidFill>
                <a:latin typeface="+mn-lt"/>
                <a:ea typeface="+mn-ea"/>
                <a:cs typeface="+mn-cs"/>
              </a:rPr>
              <a:t>中用</a:t>
            </a:r>
            <a:r>
              <a:rPr lang="en-US" sz="1200" kern="1200" baseline="0" dirty="0" smtClean="0">
                <a:solidFill>
                  <a:schemeClr val="tx1"/>
                </a:solidFill>
                <a:latin typeface="+mn-lt"/>
                <a:ea typeface="+mn-ea"/>
                <a:cs typeface="+mn-cs"/>
              </a:rPr>
              <a:t>s</a:t>
            </a:r>
            <a:r>
              <a:rPr lang="zh-CN" altLang="en-US" sz="1200" kern="1200" baseline="0" dirty="0" smtClean="0">
                <a:solidFill>
                  <a:schemeClr val="tx1"/>
                </a:solidFill>
                <a:latin typeface="+mn-lt"/>
                <a:ea typeface="+mn-ea"/>
                <a:cs typeface="+mn-cs"/>
              </a:rPr>
              <a:t>替代</a:t>
            </a:r>
            <a:r>
              <a:rPr lang="en-US" sz="1200" kern="1200" baseline="0" dirty="0" smtClean="0">
                <a:solidFill>
                  <a:schemeClr val="tx1"/>
                </a:solidFill>
                <a:latin typeface="+mn-lt"/>
                <a:ea typeface="+mn-ea"/>
                <a:cs typeface="+mn-cs"/>
              </a:rPr>
              <a:t>r</a:t>
            </a:r>
          </a:p>
          <a:p>
            <a:r>
              <a:rPr lang="pt-BR" sz="1200" kern="1200" baseline="0" dirty="0" smtClean="0">
                <a:solidFill>
                  <a:schemeClr val="tx1"/>
                </a:solidFill>
                <a:latin typeface="+mn-lt"/>
                <a:ea typeface="+mn-ea"/>
                <a:cs typeface="+mn-cs"/>
              </a:rPr>
              <a:t>i n d e x ( s , t ) 返回s中字符串t的第一位置</a:t>
            </a:r>
          </a:p>
          <a:p>
            <a:r>
              <a:rPr lang="en-US" sz="1200" kern="1200" baseline="0" dirty="0" smtClean="0">
                <a:solidFill>
                  <a:schemeClr val="tx1"/>
                </a:solidFill>
                <a:latin typeface="+mn-lt"/>
                <a:ea typeface="+mn-ea"/>
                <a:cs typeface="+mn-cs"/>
              </a:rPr>
              <a:t>l e n g t h ( s ) </a:t>
            </a:r>
            <a:r>
              <a:rPr lang="zh-CN" altLang="en-US" sz="1200" kern="1200" baseline="0" dirty="0" smtClean="0">
                <a:solidFill>
                  <a:schemeClr val="tx1"/>
                </a:solidFill>
                <a:latin typeface="+mn-lt"/>
                <a:ea typeface="+mn-ea"/>
                <a:cs typeface="+mn-cs"/>
              </a:rPr>
              <a:t>返回</a:t>
            </a:r>
            <a:r>
              <a:rPr lang="en-US" sz="1200" kern="1200" baseline="0" dirty="0" smtClean="0">
                <a:solidFill>
                  <a:schemeClr val="tx1"/>
                </a:solidFill>
                <a:latin typeface="+mn-lt"/>
                <a:ea typeface="+mn-ea"/>
                <a:cs typeface="+mn-cs"/>
              </a:rPr>
              <a:t>s</a:t>
            </a:r>
            <a:r>
              <a:rPr lang="zh-CN" altLang="en-US" sz="1200" kern="1200" baseline="0" dirty="0" smtClean="0">
                <a:solidFill>
                  <a:schemeClr val="tx1"/>
                </a:solidFill>
                <a:latin typeface="+mn-lt"/>
                <a:ea typeface="+mn-ea"/>
                <a:cs typeface="+mn-cs"/>
              </a:rPr>
              <a:t>长度</a:t>
            </a:r>
          </a:p>
          <a:p>
            <a:r>
              <a:rPr lang="en-US" sz="1200" kern="1200" baseline="0" dirty="0" smtClean="0">
                <a:solidFill>
                  <a:schemeClr val="tx1"/>
                </a:solidFill>
                <a:latin typeface="+mn-lt"/>
                <a:ea typeface="+mn-ea"/>
                <a:cs typeface="+mn-cs"/>
              </a:rPr>
              <a:t>m a t c h ( s , r ) </a:t>
            </a:r>
            <a:r>
              <a:rPr lang="zh-CN" altLang="en-US" sz="1200" kern="1200" baseline="0" dirty="0" smtClean="0">
                <a:solidFill>
                  <a:schemeClr val="tx1"/>
                </a:solidFill>
                <a:latin typeface="+mn-lt"/>
                <a:ea typeface="+mn-ea"/>
                <a:cs typeface="+mn-cs"/>
              </a:rPr>
              <a:t>测试</a:t>
            </a:r>
            <a:r>
              <a:rPr lang="en-US" sz="1200" kern="1200" baseline="0" dirty="0" smtClean="0">
                <a:solidFill>
                  <a:schemeClr val="tx1"/>
                </a:solidFill>
                <a:latin typeface="+mn-lt"/>
                <a:ea typeface="+mn-ea"/>
                <a:cs typeface="+mn-cs"/>
              </a:rPr>
              <a:t>s</a:t>
            </a:r>
            <a:r>
              <a:rPr lang="zh-CN" altLang="en-US" sz="1200" kern="1200" baseline="0" dirty="0" smtClean="0">
                <a:solidFill>
                  <a:schemeClr val="tx1"/>
                </a:solidFill>
                <a:latin typeface="+mn-lt"/>
                <a:ea typeface="+mn-ea"/>
                <a:cs typeface="+mn-cs"/>
              </a:rPr>
              <a:t>是否包含匹配</a:t>
            </a:r>
            <a:r>
              <a:rPr lang="en-US" sz="1200" kern="1200" baseline="0" dirty="0" smtClean="0">
                <a:solidFill>
                  <a:schemeClr val="tx1"/>
                </a:solidFill>
                <a:latin typeface="+mn-lt"/>
                <a:ea typeface="+mn-ea"/>
                <a:cs typeface="+mn-cs"/>
              </a:rPr>
              <a:t>r</a:t>
            </a:r>
            <a:r>
              <a:rPr lang="zh-CN" altLang="en-US" sz="1200" kern="1200" baseline="0" dirty="0" smtClean="0">
                <a:solidFill>
                  <a:schemeClr val="tx1"/>
                </a:solidFill>
                <a:latin typeface="+mn-lt"/>
                <a:ea typeface="+mn-ea"/>
                <a:cs typeface="+mn-cs"/>
              </a:rPr>
              <a:t>的字符串</a:t>
            </a:r>
          </a:p>
          <a:p>
            <a:r>
              <a:rPr lang="en-US" sz="1200" kern="1200" baseline="0" dirty="0" smtClean="0">
                <a:solidFill>
                  <a:schemeClr val="tx1"/>
                </a:solidFill>
                <a:latin typeface="+mn-lt"/>
                <a:ea typeface="+mn-ea"/>
                <a:cs typeface="+mn-cs"/>
              </a:rPr>
              <a:t>s p l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t ( s , a , f s ) </a:t>
            </a:r>
            <a:r>
              <a:rPr lang="zh-CN" altLang="en-US" sz="1200" kern="1200" baseline="0" dirty="0" smtClean="0">
                <a:solidFill>
                  <a:schemeClr val="tx1"/>
                </a:solidFill>
                <a:latin typeface="+mn-lt"/>
                <a:ea typeface="+mn-ea"/>
                <a:cs typeface="+mn-cs"/>
              </a:rPr>
              <a:t>在</a:t>
            </a:r>
            <a:r>
              <a:rPr lang="en-US" sz="1200" kern="1200" baseline="0" dirty="0" smtClean="0">
                <a:solidFill>
                  <a:schemeClr val="tx1"/>
                </a:solidFill>
                <a:latin typeface="+mn-lt"/>
                <a:ea typeface="+mn-ea"/>
                <a:cs typeface="+mn-cs"/>
              </a:rPr>
              <a:t>f s</a:t>
            </a:r>
            <a:r>
              <a:rPr lang="zh-CN" altLang="en-US" sz="1200" kern="1200" baseline="0" dirty="0" smtClean="0">
                <a:solidFill>
                  <a:schemeClr val="tx1"/>
                </a:solidFill>
                <a:latin typeface="+mn-lt"/>
                <a:ea typeface="+mn-ea"/>
                <a:cs typeface="+mn-cs"/>
              </a:rPr>
              <a:t>上将</a:t>
            </a:r>
            <a:r>
              <a:rPr lang="en-US" sz="1200" kern="1200" baseline="0" dirty="0" smtClean="0">
                <a:solidFill>
                  <a:schemeClr val="tx1"/>
                </a:solidFill>
                <a:latin typeface="+mn-lt"/>
                <a:ea typeface="+mn-ea"/>
                <a:cs typeface="+mn-cs"/>
              </a:rPr>
              <a:t>s</a:t>
            </a:r>
            <a:r>
              <a:rPr lang="zh-CN" altLang="en-US" sz="1200" kern="1200" baseline="0" dirty="0" smtClean="0">
                <a:solidFill>
                  <a:schemeClr val="tx1"/>
                </a:solidFill>
                <a:latin typeface="+mn-lt"/>
                <a:ea typeface="+mn-ea"/>
                <a:cs typeface="+mn-cs"/>
              </a:rPr>
              <a:t>分成序列</a:t>
            </a:r>
            <a:r>
              <a:rPr lang="en-US" sz="1200" kern="1200" baseline="0" dirty="0" smtClean="0">
                <a:solidFill>
                  <a:schemeClr val="tx1"/>
                </a:solidFill>
                <a:latin typeface="+mn-lt"/>
                <a:ea typeface="+mn-ea"/>
                <a:cs typeface="+mn-cs"/>
              </a:rPr>
              <a:t>a</a:t>
            </a:r>
          </a:p>
          <a:p>
            <a:r>
              <a:rPr lang="en-US" sz="1200" kern="1200" baseline="0" dirty="0" smtClean="0">
                <a:solidFill>
                  <a:schemeClr val="tx1"/>
                </a:solidFill>
                <a:latin typeface="+mn-lt"/>
                <a:ea typeface="+mn-ea"/>
                <a:cs typeface="+mn-cs"/>
              </a:rPr>
              <a:t>s p r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n t ( f m t , e x p ) </a:t>
            </a:r>
            <a:r>
              <a:rPr lang="zh-CN" altLang="en-US" sz="1200" kern="1200" baseline="0" dirty="0" smtClean="0">
                <a:solidFill>
                  <a:schemeClr val="tx1"/>
                </a:solidFill>
                <a:latin typeface="+mn-lt"/>
                <a:ea typeface="+mn-ea"/>
                <a:cs typeface="+mn-cs"/>
              </a:rPr>
              <a:t>返回经</a:t>
            </a:r>
            <a:r>
              <a:rPr lang="en-US" sz="1200" kern="1200" baseline="0" dirty="0" smtClean="0">
                <a:solidFill>
                  <a:schemeClr val="tx1"/>
                </a:solidFill>
                <a:latin typeface="+mn-lt"/>
                <a:ea typeface="+mn-ea"/>
                <a:cs typeface="+mn-cs"/>
              </a:rPr>
              <a:t>f m t</a:t>
            </a:r>
            <a:r>
              <a:rPr lang="zh-CN" altLang="en-US" sz="1200" kern="1200" baseline="0" dirty="0" smtClean="0">
                <a:solidFill>
                  <a:schemeClr val="tx1"/>
                </a:solidFill>
                <a:latin typeface="+mn-lt"/>
                <a:ea typeface="+mn-ea"/>
                <a:cs typeface="+mn-cs"/>
              </a:rPr>
              <a:t>格式化后的</a:t>
            </a:r>
            <a:r>
              <a:rPr lang="en-US" sz="1200" kern="1200" baseline="0" dirty="0" smtClean="0">
                <a:solidFill>
                  <a:schemeClr val="tx1"/>
                </a:solidFill>
                <a:latin typeface="+mn-lt"/>
                <a:ea typeface="+mn-ea"/>
                <a:cs typeface="+mn-cs"/>
              </a:rPr>
              <a:t>e x p</a:t>
            </a:r>
          </a:p>
          <a:p>
            <a:r>
              <a:rPr lang="en-US" sz="1200" kern="1200" baseline="0" dirty="0" smtClean="0">
                <a:solidFill>
                  <a:schemeClr val="tx1"/>
                </a:solidFill>
                <a:latin typeface="+mn-lt"/>
                <a:ea typeface="+mn-ea"/>
                <a:cs typeface="+mn-cs"/>
              </a:rPr>
              <a:t>s u b ( r, s ) </a:t>
            </a:r>
            <a:r>
              <a:rPr lang="zh-CN" altLang="en-US" sz="1200" kern="1200" baseline="0" dirty="0" smtClean="0">
                <a:solidFill>
                  <a:schemeClr val="tx1"/>
                </a:solidFill>
                <a:latin typeface="+mn-lt"/>
                <a:ea typeface="+mn-ea"/>
                <a:cs typeface="+mn-cs"/>
              </a:rPr>
              <a:t>用</a:t>
            </a:r>
            <a:r>
              <a:rPr lang="en-US" altLang="zh-CN" sz="1200" kern="1200" baseline="0" dirty="0" smtClean="0">
                <a:solidFill>
                  <a:schemeClr val="tx1"/>
                </a:solidFill>
                <a:latin typeface="+mn-lt"/>
                <a:ea typeface="+mn-ea"/>
                <a:cs typeface="+mn-cs"/>
              </a:rPr>
              <a:t>$ 0</a:t>
            </a:r>
            <a:r>
              <a:rPr lang="zh-CN" altLang="en-US" sz="1200" kern="1200" baseline="0" dirty="0" smtClean="0">
                <a:solidFill>
                  <a:schemeClr val="tx1"/>
                </a:solidFill>
                <a:latin typeface="+mn-lt"/>
                <a:ea typeface="+mn-ea"/>
                <a:cs typeface="+mn-cs"/>
              </a:rPr>
              <a:t>中最左边最长的子串代替</a:t>
            </a:r>
            <a:r>
              <a:rPr lang="en-US" sz="1200" kern="1200" baseline="0" dirty="0" smtClean="0">
                <a:solidFill>
                  <a:schemeClr val="tx1"/>
                </a:solidFill>
                <a:latin typeface="+mn-lt"/>
                <a:ea typeface="+mn-ea"/>
                <a:cs typeface="+mn-cs"/>
              </a:rPr>
              <a:t>s</a:t>
            </a:r>
          </a:p>
          <a:p>
            <a:r>
              <a:rPr lang="en-US" sz="1200" kern="1200" baseline="0" dirty="0" smtClean="0">
                <a:solidFill>
                  <a:schemeClr val="tx1"/>
                </a:solidFill>
                <a:latin typeface="+mn-lt"/>
                <a:ea typeface="+mn-ea"/>
                <a:cs typeface="+mn-cs"/>
              </a:rPr>
              <a:t>s u b s t r ( s , p ) </a:t>
            </a:r>
            <a:r>
              <a:rPr lang="zh-CN" altLang="en-US" sz="1200" kern="1200" baseline="0" dirty="0" smtClean="0">
                <a:solidFill>
                  <a:schemeClr val="tx1"/>
                </a:solidFill>
                <a:latin typeface="+mn-lt"/>
                <a:ea typeface="+mn-ea"/>
                <a:cs typeface="+mn-cs"/>
              </a:rPr>
              <a:t>返回字符串</a:t>
            </a:r>
            <a:r>
              <a:rPr lang="en-US" sz="1200" kern="1200" baseline="0" dirty="0" smtClean="0">
                <a:solidFill>
                  <a:schemeClr val="tx1"/>
                </a:solidFill>
                <a:latin typeface="+mn-lt"/>
                <a:ea typeface="+mn-ea"/>
                <a:cs typeface="+mn-cs"/>
              </a:rPr>
              <a:t>s</a:t>
            </a:r>
            <a:r>
              <a:rPr lang="zh-CN" altLang="en-US" sz="1200" kern="1200" baseline="0" dirty="0" smtClean="0">
                <a:solidFill>
                  <a:schemeClr val="tx1"/>
                </a:solidFill>
                <a:latin typeface="+mn-lt"/>
                <a:ea typeface="+mn-ea"/>
                <a:cs typeface="+mn-cs"/>
              </a:rPr>
              <a:t>中从</a:t>
            </a:r>
            <a:r>
              <a:rPr lang="en-US" sz="1200" kern="1200" baseline="0" dirty="0" smtClean="0">
                <a:solidFill>
                  <a:schemeClr val="tx1"/>
                </a:solidFill>
                <a:latin typeface="+mn-lt"/>
                <a:ea typeface="+mn-ea"/>
                <a:cs typeface="+mn-cs"/>
              </a:rPr>
              <a:t>p</a:t>
            </a:r>
            <a:r>
              <a:rPr lang="zh-CN" altLang="en-US" sz="1200" kern="1200" baseline="0" dirty="0" smtClean="0">
                <a:solidFill>
                  <a:schemeClr val="tx1"/>
                </a:solidFill>
                <a:latin typeface="+mn-lt"/>
                <a:ea typeface="+mn-ea"/>
                <a:cs typeface="+mn-cs"/>
              </a:rPr>
              <a:t>开始的后缀部分</a:t>
            </a:r>
          </a:p>
          <a:p>
            <a:r>
              <a:rPr lang="en-US" sz="1200" kern="1200" baseline="0" dirty="0" smtClean="0">
                <a:solidFill>
                  <a:schemeClr val="tx1"/>
                </a:solidFill>
                <a:latin typeface="+mn-lt"/>
                <a:ea typeface="+mn-ea"/>
                <a:cs typeface="+mn-cs"/>
              </a:rPr>
              <a:t>s u b s t r ( s , p , n ) </a:t>
            </a:r>
            <a:r>
              <a:rPr lang="zh-CN" altLang="en-US" sz="1200" kern="1200" baseline="0" dirty="0" smtClean="0">
                <a:solidFill>
                  <a:schemeClr val="tx1"/>
                </a:solidFill>
                <a:latin typeface="+mn-lt"/>
                <a:ea typeface="+mn-ea"/>
                <a:cs typeface="+mn-cs"/>
              </a:rPr>
              <a:t>返回字符串</a:t>
            </a:r>
            <a:r>
              <a:rPr lang="en-US" sz="1200" kern="1200" baseline="0" dirty="0" smtClean="0">
                <a:solidFill>
                  <a:schemeClr val="tx1"/>
                </a:solidFill>
                <a:latin typeface="+mn-lt"/>
                <a:ea typeface="+mn-ea"/>
                <a:cs typeface="+mn-cs"/>
              </a:rPr>
              <a:t>s</a:t>
            </a:r>
            <a:r>
              <a:rPr lang="zh-CN" altLang="en-US" sz="1200" kern="1200" baseline="0" dirty="0" smtClean="0">
                <a:solidFill>
                  <a:schemeClr val="tx1"/>
                </a:solidFill>
                <a:latin typeface="+mn-lt"/>
                <a:ea typeface="+mn-ea"/>
                <a:cs typeface="+mn-cs"/>
              </a:rPr>
              <a:t>中从</a:t>
            </a:r>
            <a:r>
              <a:rPr lang="en-US" sz="1200" kern="1200" baseline="0" dirty="0" smtClean="0">
                <a:solidFill>
                  <a:schemeClr val="tx1"/>
                </a:solidFill>
                <a:latin typeface="+mn-lt"/>
                <a:ea typeface="+mn-ea"/>
                <a:cs typeface="+mn-cs"/>
              </a:rPr>
              <a:t>p</a:t>
            </a:r>
            <a:r>
              <a:rPr lang="zh-CN" altLang="en-US" sz="1200" kern="1200" baseline="0" dirty="0" smtClean="0">
                <a:solidFill>
                  <a:schemeClr val="tx1"/>
                </a:solidFill>
                <a:latin typeface="+mn-lt"/>
                <a:ea typeface="+mn-ea"/>
                <a:cs typeface="+mn-cs"/>
              </a:rPr>
              <a:t>开始长度为</a:t>
            </a:r>
            <a:r>
              <a:rPr lang="en-US" sz="1200" kern="1200" baseline="0" dirty="0" smtClean="0">
                <a:solidFill>
                  <a:schemeClr val="tx1"/>
                </a:solidFill>
                <a:latin typeface="+mn-lt"/>
                <a:ea typeface="+mn-ea"/>
                <a:cs typeface="+mn-cs"/>
              </a:rPr>
              <a:t>n</a:t>
            </a:r>
            <a:r>
              <a:rPr lang="zh-CN" altLang="en-US" sz="1200" kern="1200" baseline="0" dirty="0" smtClean="0">
                <a:solidFill>
                  <a:schemeClr val="tx1"/>
                </a:solidFill>
                <a:latin typeface="+mn-lt"/>
                <a:ea typeface="+mn-ea"/>
                <a:cs typeface="+mn-cs"/>
              </a:rPr>
              <a:t>的后缀部分</a:t>
            </a:r>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4 </a:t>
            </a:r>
            <a:r>
              <a:rPr lang="en-US" altLang="zh-CN" sz="1200" kern="1200" baseline="0" dirty="0" err="1" smtClean="0">
                <a:solidFill>
                  <a:schemeClr val="tx1"/>
                </a:solidFill>
                <a:latin typeface="+mn-lt"/>
                <a:ea typeface="+mn-ea"/>
                <a:cs typeface="+mn-cs"/>
              </a:rPr>
              <a:t>awk</a:t>
            </a:r>
            <a:r>
              <a:rPr lang="zh-CN" altLang="en-US" sz="1200" kern="1200" baseline="0" dirty="0" smtClean="0">
                <a:solidFill>
                  <a:schemeClr val="tx1"/>
                </a:solidFill>
                <a:latin typeface="+mn-lt"/>
                <a:ea typeface="+mn-ea"/>
                <a:cs typeface="+mn-cs"/>
              </a:rPr>
              <a:t>支持函数</a:t>
            </a:r>
            <a:r>
              <a:rPr lang="en-US" altLang="zh-CN" sz="1200" kern="1200" baseline="0" dirty="0" smtClean="0">
                <a:solidFill>
                  <a:schemeClr val="tx1"/>
                </a:solidFill>
                <a:latin typeface="+mn-lt"/>
                <a:ea typeface="+mn-ea"/>
                <a:cs typeface="+mn-cs"/>
              </a:rPr>
              <a:t>print </a:t>
            </a:r>
            <a:r>
              <a:rPr lang="zh-CN" altLang="en-US" sz="1200" kern="1200" baseline="0" dirty="0" smtClean="0">
                <a:solidFill>
                  <a:schemeClr val="tx1"/>
                </a:solidFill>
                <a:latin typeface="+mn-lt"/>
                <a:ea typeface="+mn-ea"/>
                <a:cs typeface="+mn-cs"/>
              </a:rPr>
              <a:t>和 </a:t>
            </a:r>
            <a:r>
              <a:rPr lang="en-US" altLang="zh-CN" sz="1200" kern="1200" baseline="0" dirty="0" err="1" smtClean="0">
                <a:solidFill>
                  <a:schemeClr val="tx1"/>
                </a:solidFill>
                <a:latin typeface="+mn-lt"/>
                <a:ea typeface="+mn-ea"/>
                <a:cs typeface="+mn-cs"/>
              </a:rPr>
              <a:t>printf</a:t>
            </a:r>
            <a:endParaRPr lang="en-US" altLang="zh-C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0C685B6-94F2-4705-A23A-583E9FC7CE58}"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i="0" kern="1200" dirty="0" smtClean="0">
                <a:solidFill>
                  <a:schemeClr val="tx1"/>
                </a:solidFill>
                <a:latin typeface="+mn-lt"/>
                <a:ea typeface="+mn-ea"/>
                <a:cs typeface="+mn-cs"/>
              </a:rPr>
              <a:t>-e  </a:t>
            </a:r>
            <a:r>
              <a:rPr lang="en-US" sz="1200" b="0" i="0" kern="1200" dirty="0" err="1" smtClean="0">
                <a:solidFill>
                  <a:schemeClr val="tx1"/>
                </a:solidFill>
                <a:latin typeface="+mn-lt"/>
                <a:ea typeface="+mn-ea"/>
                <a:cs typeface="+mn-cs"/>
              </a:rPr>
              <a:t>允许对同一行进行多次编辑，每一次编辑用到的命令都必须跟在一个-e后面</a:t>
            </a:r>
            <a:r>
              <a:rPr lang="en-US" sz="1200" b="0" i="0" kern="1200" dirty="0" smtClean="0">
                <a:solidFill>
                  <a:schemeClr val="tx1"/>
                </a:solidFill>
                <a:latin typeface="+mn-lt"/>
                <a:ea typeface="+mn-ea"/>
                <a:cs typeface="+mn-cs"/>
              </a:rPr>
              <a:t>。</a:t>
            </a:r>
          </a:p>
          <a:p>
            <a:r>
              <a:rPr lang="en-US" sz="1200" b="1" i="0" kern="1200" dirty="0" smtClean="0">
                <a:solidFill>
                  <a:schemeClr val="tx1"/>
                </a:solidFill>
                <a:latin typeface="+mn-lt"/>
                <a:ea typeface="+mn-ea"/>
                <a:cs typeface="+mn-cs"/>
              </a:rPr>
              <a:t>-n </a:t>
            </a:r>
            <a:r>
              <a:rPr lang="en-US" sz="1200" b="0" i="0" kern="1200" dirty="0" err="1" smtClean="0">
                <a:solidFill>
                  <a:schemeClr val="tx1"/>
                </a:solidFill>
                <a:latin typeface="+mn-lt"/>
                <a:ea typeface="+mn-ea"/>
                <a:cs typeface="+mn-cs"/>
              </a:rPr>
              <a:t>取消默认的输出</a:t>
            </a:r>
            <a:r>
              <a:rPr lang="en-US" sz="1200" b="0" i="0" kern="1200" dirty="0" smtClean="0">
                <a:solidFill>
                  <a:schemeClr val="tx1"/>
                </a:solidFill>
                <a:latin typeface="+mn-lt"/>
                <a:ea typeface="+mn-ea"/>
                <a:cs typeface="+mn-cs"/>
              </a:rPr>
              <a:t>。</a:t>
            </a:r>
            <a:endParaRPr lang="en-US" altLang="zh-CN" dirty="0" smtClean="0"/>
          </a:p>
          <a:p>
            <a:endParaRPr lang="en-US" altLang="zh-CN" dirty="0" smtClean="0"/>
          </a:p>
          <a:p>
            <a:r>
              <a:rPr lang="zh-CN" altLang="en-US" dirty="0" smtClean="0"/>
              <a:t>查询：</a:t>
            </a:r>
            <a:endParaRPr lang="en-US" altLang="zh-CN" dirty="0" smtClean="0"/>
          </a:p>
          <a:p>
            <a:r>
              <a:rPr lang="en-US" altLang="zh-CN" sz="1200" kern="1200" baseline="0" dirty="0" smtClean="0">
                <a:solidFill>
                  <a:schemeClr val="tx1"/>
                </a:solidFill>
                <a:latin typeface="+mn-lt"/>
                <a:ea typeface="+mn-ea"/>
                <a:cs typeface="+mn-cs"/>
              </a:rPr>
              <a:t>x </a:t>
            </a:r>
            <a:r>
              <a:rPr lang="en-US" altLang="zh-CN" sz="1200" kern="1200" baseline="0" dirty="0" err="1" smtClean="0">
                <a:solidFill>
                  <a:schemeClr val="tx1"/>
                </a:solidFill>
                <a:latin typeface="+mn-lt"/>
                <a:ea typeface="+mn-ea"/>
                <a:cs typeface="+mn-cs"/>
              </a:rPr>
              <a:t>x</a:t>
            </a:r>
            <a:r>
              <a:rPr lang="zh-CN" altLang="en-US" sz="1200" kern="1200" baseline="0" dirty="0" smtClean="0">
                <a:solidFill>
                  <a:schemeClr val="tx1"/>
                </a:solidFill>
                <a:latin typeface="+mn-lt"/>
                <a:ea typeface="+mn-ea"/>
                <a:cs typeface="+mn-cs"/>
              </a:rPr>
              <a:t>为一行号，如</a:t>
            </a:r>
            <a:r>
              <a:rPr lang="en-US" altLang="zh-CN" sz="1200" kern="1200" baseline="0" dirty="0" smtClean="0">
                <a:solidFill>
                  <a:schemeClr val="tx1"/>
                </a:solidFill>
                <a:latin typeface="+mn-lt"/>
                <a:ea typeface="+mn-ea"/>
                <a:cs typeface="+mn-cs"/>
              </a:rPr>
              <a:t>1</a:t>
            </a:r>
          </a:p>
          <a:p>
            <a:r>
              <a:rPr lang="en-US" altLang="zh-CN" sz="1200" kern="1200" baseline="0" dirty="0" smtClean="0">
                <a:solidFill>
                  <a:schemeClr val="tx1"/>
                </a:solidFill>
                <a:latin typeface="+mn-lt"/>
                <a:ea typeface="+mn-ea"/>
                <a:cs typeface="+mn-cs"/>
              </a:rPr>
              <a:t>x , y </a:t>
            </a:r>
            <a:r>
              <a:rPr lang="zh-CN" altLang="en-US" sz="1200" kern="1200" baseline="0" dirty="0" smtClean="0">
                <a:solidFill>
                  <a:schemeClr val="tx1"/>
                </a:solidFill>
                <a:latin typeface="+mn-lt"/>
                <a:ea typeface="+mn-ea"/>
                <a:cs typeface="+mn-cs"/>
              </a:rPr>
              <a:t>表示行号范围从</a:t>
            </a:r>
            <a:r>
              <a:rPr lang="en-US" altLang="zh-CN" sz="1200" kern="1200" baseline="0" dirty="0" smtClean="0">
                <a:solidFill>
                  <a:schemeClr val="tx1"/>
                </a:solidFill>
                <a:latin typeface="+mn-lt"/>
                <a:ea typeface="+mn-ea"/>
                <a:cs typeface="+mn-cs"/>
              </a:rPr>
              <a:t>x</a:t>
            </a:r>
            <a:r>
              <a:rPr lang="zh-CN" altLang="en-US" sz="1200" kern="1200" baseline="0" dirty="0" smtClean="0">
                <a:solidFill>
                  <a:schemeClr val="tx1"/>
                </a:solidFill>
                <a:latin typeface="+mn-lt"/>
                <a:ea typeface="+mn-ea"/>
                <a:cs typeface="+mn-cs"/>
              </a:rPr>
              <a:t>到</a:t>
            </a:r>
            <a:r>
              <a:rPr lang="en-US" altLang="zh-CN" sz="1200" kern="1200" baseline="0" dirty="0" smtClean="0">
                <a:solidFill>
                  <a:schemeClr val="tx1"/>
                </a:solidFill>
                <a:latin typeface="+mn-lt"/>
                <a:ea typeface="+mn-ea"/>
                <a:cs typeface="+mn-cs"/>
              </a:rPr>
              <a:t>y</a:t>
            </a:r>
            <a:r>
              <a:rPr lang="zh-CN" altLang="en-US" sz="1200" kern="1200" baseline="0" dirty="0" smtClean="0">
                <a:solidFill>
                  <a:schemeClr val="tx1"/>
                </a:solidFill>
                <a:latin typeface="+mn-lt"/>
                <a:ea typeface="+mn-ea"/>
                <a:cs typeface="+mn-cs"/>
              </a:rPr>
              <a:t>，如</a:t>
            </a:r>
            <a:r>
              <a:rPr lang="en-US" altLang="zh-CN" sz="1200" kern="1200" baseline="0" dirty="0" smtClean="0">
                <a:solidFill>
                  <a:schemeClr val="tx1"/>
                </a:solidFill>
                <a:latin typeface="+mn-lt"/>
                <a:ea typeface="+mn-ea"/>
                <a:cs typeface="+mn-cs"/>
              </a:rPr>
              <a:t>2</a:t>
            </a:r>
            <a:r>
              <a:rPr lang="zh-CN" altLang="en-US" sz="1200" kern="1200" baseline="0" dirty="0" smtClean="0">
                <a:solidFill>
                  <a:schemeClr val="tx1"/>
                </a:solidFill>
                <a:latin typeface="+mn-lt"/>
                <a:ea typeface="+mn-ea"/>
                <a:cs typeface="+mn-cs"/>
              </a:rPr>
              <a:t>，</a:t>
            </a:r>
            <a:r>
              <a:rPr lang="en-US" altLang="zh-CN" sz="1200" kern="1200" baseline="0" dirty="0" smtClean="0">
                <a:solidFill>
                  <a:schemeClr val="tx1"/>
                </a:solidFill>
                <a:latin typeface="+mn-lt"/>
                <a:ea typeface="+mn-ea"/>
                <a:cs typeface="+mn-cs"/>
              </a:rPr>
              <a:t>5</a:t>
            </a:r>
            <a:r>
              <a:rPr lang="zh-CN" altLang="en-US" sz="1200" kern="1200" baseline="0" dirty="0" smtClean="0">
                <a:solidFill>
                  <a:schemeClr val="tx1"/>
                </a:solidFill>
                <a:latin typeface="+mn-lt"/>
                <a:ea typeface="+mn-ea"/>
                <a:cs typeface="+mn-cs"/>
              </a:rPr>
              <a:t>表示从第</a:t>
            </a:r>
            <a:r>
              <a:rPr lang="en-US" altLang="zh-CN" sz="1200" kern="1200" baseline="0" dirty="0" smtClean="0">
                <a:solidFill>
                  <a:schemeClr val="tx1"/>
                </a:solidFill>
                <a:latin typeface="+mn-lt"/>
                <a:ea typeface="+mn-ea"/>
                <a:cs typeface="+mn-cs"/>
              </a:rPr>
              <a:t>2</a:t>
            </a:r>
            <a:r>
              <a:rPr lang="zh-CN" altLang="en-US" sz="1200" kern="1200" baseline="0" dirty="0" smtClean="0">
                <a:solidFill>
                  <a:schemeClr val="tx1"/>
                </a:solidFill>
                <a:latin typeface="+mn-lt"/>
                <a:ea typeface="+mn-ea"/>
                <a:cs typeface="+mn-cs"/>
              </a:rPr>
              <a:t>行到第</a:t>
            </a:r>
            <a:r>
              <a:rPr lang="en-US" altLang="zh-CN" sz="1200" kern="1200" baseline="0" dirty="0" smtClean="0">
                <a:solidFill>
                  <a:schemeClr val="tx1"/>
                </a:solidFill>
                <a:latin typeface="+mn-lt"/>
                <a:ea typeface="+mn-ea"/>
                <a:cs typeface="+mn-cs"/>
              </a:rPr>
              <a:t>5</a:t>
            </a:r>
            <a:r>
              <a:rPr lang="zh-CN" altLang="en-US" sz="1200" kern="1200" baseline="0" dirty="0" smtClean="0">
                <a:solidFill>
                  <a:schemeClr val="tx1"/>
                </a:solidFill>
                <a:latin typeface="+mn-lt"/>
                <a:ea typeface="+mn-ea"/>
                <a:cs typeface="+mn-cs"/>
              </a:rPr>
              <a:t>行</a:t>
            </a:r>
          </a:p>
          <a:p>
            <a:r>
              <a:rPr lang="en-US" sz="1200" kern="1200" baseline="0" dirty="0" smtClean="0">
                <a:solidFill>
                  <a:schemeClr val="tx1"/>
                </a:solidFill>
                <a:latin typeface="+mn-lt"/>
                <a:ea typeface="+mn-ea"/>
                <a:cs typeface="+mn-cs"/>
              </a:rPr>
              <a:t>/ p a t </a:t>
            </a:r>
            <a:r>
              <a:rPr lang="en-US" sz="1200" kern="1200" baseline="0" dirty="0" err="1" smtClean="0">
                <a:solidFill>
                  <a:schemeClr val="tx1"/>
                </a:solidFill>
                <a:latin typeface="+mn-lt"/>
                <a:ea typeface="+mn-ea"/>
                <a:cs typeface="+mn-cs"/>
              </a:rPr>
              <a:t>t</a:t>
            </a:r>
            <a:r>
              <a:rPr lang="en-US" sz="1200" kern="1200" baseline="0" dirty="0" smtClean="0">
                <a:solidFill>
                  <a:schemeClr val="tx1"/>
                </a:solidFill>
                <a:latin typeface="+mn-lt"/>
                <a:ea typeface="+mn-ea"/>
                <a:cs typeface="+mn-cs"/>
              </a:rPr>
              <a:t> e r n / </a:t>
            </a:r>
            <a:r>
              <a:rPr lang="zh-CN" altLang="en-US" sz="1200" kern="1200" baseline="0" dirty="0" smtClean="0">
                <a:solidFill>
                  <a:schemeClr val="tx1"/>
                </a:solidFill>
                <a:latin typeface="+mn-lt"/>
                <a:ea typeface="+mn-ea"/>
                <a:cs typeface="+mn-cs"/>
              </a:rPr>
              <a:t>查询包含模式的行。例如</a:t>
            </a:r>
            <a:r>
              <a:rPr lang="en-US" altLang="zh-C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s k /</a:t>
            </a:r>
            <a:r>
              <a:rPr lang="zh-CN" altLang="en-US" sz="1200" kern="1200" baseline="0" dirty="0" smtClean="0">
                <a:solidFill>
                  <a:schemeClr val="tx1"/>
                </a:solidFill>
                <a:latin typeface="+mn-lt"/>
                <a:ea typeface="+mn-ea"/>
                <a:cs typeface="+mn-cs"/>
              </a:rPr>
              <a:t>或</a:t>
            </a:r>
            <a:r>
              <a:rPr lang="en-US" altLang="zh-CN"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a-z]/</a:t>
            </a:r>
          </a:p>
          <a:p>
            <a:r>
              <a:rPr lang="en-US" sz="1200" kern="1200" baseline="0" dirty="0" smtClean="0">
                <a:solidFill>
                  <a:schemeClr val="tx1"/>
                </a:solidFill>
                <a:latin typeface="+mn-lt"/>
                <a:ea typeface="+mn-ea"/>
                <a:cs typeface="+mn-cs"/>
              </a:rPr>
              <a:t>/ p a t </a:t>
            </a:r>
            <a:r>
              <a:rPr lang="en-US" sz="1200" kern="1200" baseline="0" dirty="0" err="1" smtClean="0">
                <a:solidFill>
                  <a:schemeClr val="tx1"/>
                </a:solidFill>
                <a:latin typeface="+mn-lt"/>
                <a:ea typeface="+mn-ea"/>
                <a:cs typeface="+mn-cs"/>
              </a:rPr>
              <a:t>t</a:t>
            </a:r>
            <a:r>
              <a:rPr lang="en-US" sz="1200" kern="1200" baseline="0" dirty="0" smtClean="0">
                <a:solidFill>
                  <a:schemeClr val="tx1"/>
                </a:solidFill>
                <a:latin typeface="+mn-lt"/>
                <a:ea typeface="+mn-ea"/>
                <a:cs typeface="+mn-cs"/>
              </a:rPr>
              <a:t> e r n / p a t </a:t>
            </a:r>
            <a:r>
              <a:rPr lang="en-US" sz="1200" kern="1200" baseline="0" dirty="0" err="1" smtClean="0">
                <a:solidFill>
                  <a:schemeClr val="tx1"/>
                </a:solidFill>
                <a:latin typeface="+mn-lt"/>
                <a:ea typeface="+mn-ea"/>
                <a:cs typeface="+mn-cs"/>
              </a:rPr>
              <a:t>t</a:t>
            </a:r>
            <a:r>
              <a:rPr lang="en-US" sz="1200" kern="1200" baseline="0" dirty="0" smtClean="0">
                <a:solidFill>
                  <a:schemeClr val="tx1"/>
                </a:solidFill>
                <a:latin typeface="+mn-lt"/>
                <a:ea typeface="+mn-ea"/>
                <a:cs typeface="+mn-cs"/>
              </a:rPr>
              <a:t> e r n / </a:t>
            </a:r>
            <a:r>
              <a:rPr lang="zh-CN" altLang="en-US" sz="1200" kern="1200" baseline="0" dirty="0" smtClean="0">
                <a:solidFill>
                  <a:schemeClr val="tx1"/>
                </a:solidFill>
                <a:latin typeface="+mn-lt"/>
                <a:ea typeface="+mn-ea"/>
                <a:cs typeface="+mn-cs"/>
              </a:rPr>
              <a:t>查询包含两个模式的行。例如</a:t>
            </a:r>
            <a:r>
              <a:rPr lang="en-US" altLang="zh-C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s k / d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s k s /</a:t>
            </a:r>
          </a:p>
          <a:p>
            <a:r>
              <a:rPr lang="en-US" sz="1200" kern="1200" baseline="0" dirty="0" smtClean="0">
                <a:solidFill>
                  <a:schemeClr val="tx1"/>
                </a:solidFill>
                <a:latin typeface="+mn-lt"/>
                <a:ea typeface="+mn-ea"/>
                <a:cs typeface="+mn-cs"/>
              </a:rPr>
              <a:t>p a t </a:t>
            </a:r>
            <a:r>
              <a:rPr lang="en-US" sz="1200" kern="1200" baseline="0" dirty="0" err="1" smtClean="0">
                <a:solidFill>
                  <a:schemeClr val="tx1"/>
                </a:solidFill>
                <a:latin typeface="+mn-lt"/>
                <a:ea typeface="+mn-ea"/>
                <a:cs typeface="+mn-cs"/>
              </a:rPr>
              <a:t>t</a:t>
            </a:r>
            <a:r>
              <a:rPr lang="en-US" sz="1200" kern="1200" baseline="0" dirty="0" smtClean="0">
                <a:solidFill>
                  <a:schemeClr val="tx1"/>
                </a:solidFill>
                <a:latin typeface="+mn-lt"/>
                <a:ea typeface="+mn-ea"/>
                <a:cs typeface="+mn-cs"/>
              </a:rPr>
              <a:t> e r n / , x </a:t>
            </a:r>
            <a:r>
              <a:rPr lang="zh-CN" altLang="en-US" sz="1200" kern="1200" baseline="0" dirty="0" smtClean="0">
                <a:solidFill>
                  <a:schemeClr val="tx1"/>
                </a:solidFill>
                <a:latin typeface="+mn-lt"/>
                <a:ea typeface="+mn-ea"/>
                <a:cs typeface="+mn-cs"/>
              </a:rPr>
              <a:t>在给定行号上查询包含模式的行。如</a:t>
            </a:r>
            <a:r>
              <a:rPr lang="en-US" altLang="zh-C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r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b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o n / , 3</a:t>
            </a:r>
          </a:p>
          <a:p>
            <a:r>
              <a:rPr lang="en-US" sz="1200" kern="1200" baseline="0" dirty="0" smtClean="0">
                <a:solidFill>
                  <a:schemeClr val="tx1"/>
                </a:solidFill>
                <a:latin typeface="+mn-lt"/>
                <a:ea typeface="+mn-ea"/>
                <a:cs typeface="+mn-cs"/>
              </a:rPr>
              <a:t>x , / p a t </a:t>
            </a:r>
            <a:r>
              <a:rPr lang="en-US" sz="1200" kern="1200" baseline="0" dirty="0" err="1" smtClean="0">
                <a:solidFill>
                  <a:schemeClr val="tx1"/>
                </a:solidFill>
                <a:latin typeface="+mn-lt"/>
                <a:ea typeface="+mn-ea"/>
                <a:cs typeface="+mn-cs"/>
              </a:rPr>
              <a:t>t</a:t>
            </a:r>
            <a:r>
              <a:rPr lang="en-US" sz="1200" kern="1200" baseline="0" dirty="0" smtClean="0">
                <a:solidFill>
                  <a:schemeClr val="tx1"/>
                </a:solidFill>
                <a:latin typeface="+mn-lt"/>
                <a:ea typeface="+mn-ea"/>
                <a:cs typeface="+mn-cs"/>
              </a:rPr>
              <a:t> e r n / </a:t>
            </a:r>
            <a:r>
              <a:rPr lang="zh-CN" altLang="en-US" sz="1200" kern="1200" baseline="0" dirty="0" smtClean="0">
                <a:solidFill>
                  <a:schemeClr val="tx1"/>
                </a:solidFill>
                <a:latin typeface="+mn-lt"/>
                <a:ea typeface="+mn-ea"/>
                <a:cs typeface="+mn-cs"/>
              </a:rPr>
              <a:t>通过行号和模式查询匹配行。</a:t>
            </a:r>
            <a:r>
              <a:rPr lang="en-US" altLang="zh-CN" sz="1200" kern="1200" baseline="0" dirty="0" smtClean="0">
                <a:solidFill>
                  <a:schemeClr val="tx1"/>
                </a:solidFill>
                <a:latin typeface="+mn-lt"/>
                <a:ea typeface="+mn-ea"/>
                <a:cs typeface="+mn-cs"/>
              </a:rPr>
              <a:t>3 . / </a:t>
            </a:r>
            <a:r>
              <a:rPr lang="en-US" sz="1200" kern="1200" baseline="0" dirty="0" smtClean="0">
                <a:solidFill>
                  <a:schemeClr val="tx1"/>
                </a:solidFill>
                <a:latin typeface="+mn-lt"/>
                <a:ea typeface="+mn-ea"/>
                <a:cs typeface="+mn-cs"/>
              </a:rPr>
              <a:t>v d u /</a:t>
            </a:r>
          </a:p>
          <a:p>
            <a:r>
              <a:rPr lang="en-US" sz="1200" kern="1200" baseline="0" dirty="0" smtClean="0">
                <a:solidFill>
                  <a:schemeClr val="tx1"/>
                </a:solidFill>
                <a:latin typeface="+mn-lt"/>
                <a:ea typeface="+mn-ea"/>
                <a:cs typeface="+mn-cs"/>
              </a:rPr>
              <a:t>x , y ! </a:t>
            </a:r>
            <a:r>
              <a:rPr lang="zh-CN" altLang="en-US" sz="1200" kern="1200" baseline="0" dirty="0" smtClean="0">
                <a:solidFill>
                  <a:schemeClr val="tx1"/>
                </a:solidFill>
                <a:latin typeface="+mn-lt"/>
                <a:ea typeface="+mn-ea"/>
                <a:cs typeface="+mn-cs"/>
              </a:rPr>
              <a:t>查询不包含指定行号</a:t>
            </a:r>
            <a:r>
              <a:rPr lang="en-US" sz="1200" kern="1200" baseline="0" dirty="0" smtClean="0">
                <a:solidFill>
                  <a:schemeClr val="tx1"/>
                </a:solidFill>
                <a:latin typeface="+mn-lt"/>
                <a:ea typeface="+mn-ea"/>
                <a:cs typeface="+mn-cs"/>
              </a:rPr>
              <a:t>x</a:t>
            </a:r>
            <a:r>
              <a:rPr lang="zh-CN" altLang="en-US" sz="1200" kern="1200" baseline="0" dirty="0" smtClean="0">
                <a:solidFill>
                  <a:schemeClr val="tx1"/>
                </a:solidFill>
                <a:latin typeface="+mn-lt"/>
                <a:ea typeface="+mn-ea"/>
                <a:cs typeface="+mn-cs"/>
              </a:rPr>
              <a:t>和</a:t>
            </a:r>
            <a:r>
              <a:rPr lang="en-US" sz="1200" kern="1200" baseline="0" dirty="0" smtClean="0">
                <a:solidFill>
                  <a:schemeClr val="tx1"/>
                </a:solidFill>
                <a:latin typeface="+mn-lt"/>
                <a:ea typeface="+mn-ea"/>
                <a:cs typeface="+mn-cs"/>
              </a:rPr>
              <a:t>y</a:t>
            </a:r>
            <a:r>
              <a:rPr lang="zh-CN" altLang="en-US" sz="1200" kern="1200" baseline="0" dirty="0" smtClean="0">
                <a:solidFill>
                  <a:schemeClr val="tx1"/>
                </a:solidFill>
                <a:latin typeface="+mn-lt"/>
                <a:ea typeface="+mn-ea"/>
                <a:cs typeface="+mn-cs"/>
              </a:rPr>
              <a:t>的行。</a:t>
            </a:r>
            <a:r>
              <a:rPr lang="en-US" altLang="zh-CN" sz="1200" kern="1200" baseline="0" dirty="0" smtClean="0">
                <a:solidFill>
                  <a:schemeClr val="tx1"/>
                </a:solidFill>
                <a:latin typeface="+mn-lt"/>
                <a:ea typeface="+mn-ea"/>
                <a:cs typeface="+mn-cs"/>
              </a:rPr>
              <a:t>1 , 2 !</a:t>
            </a:r>
          </a:p>
          <a:p>
            <a:endParaRPr lang="en-US" altLang="zh-CN" sz="1200" kern="1200" baseline="0" dirty="0" smtClean="0">
              <a:solidFill>
                <a:schemeClr val="tx1"/>
              </a:solidFill>
              <a:latin typeface="+mn-lt"/>
              <a:ea typeface="+mn-ea"/>
              <a:cs typeface="+mn-cs"/>
            </a:endParaRPr>
          </a:p>
          <a:p>
            <a:r>
              <a:rPr lang="en-US" dirty="0" smtClean="0"/>
              <a:t>[:</a:t>
            </a:r>
            <a:r>
              <a:rPr lang="en-US" dirty="0" err="1" smtClean="0"/>
              <a:t>alnum</a:t>
            </a:r>
            <a:r>
              <a:rPr lang="en-US" dirty="0" smtClean="0"/>
              <a:t>:] Alphanumeric [a-z </a:t>
            </a:r>
            <a:r>
              <a:rPr lang="en-US" dirty="0" err="1" smtClean="0"/>
              <a:t>A-Z</a:t>
            </a:r>
            <a:r>
              <a:rPr lang="en-US" dirty="0" smtClean="0"/>
              <a:t> 0-9] [:alpha:] Alphabetic [a-z </a:t>
            </a:r>
            <a:r>
              <a:rPr lang="en-US" dirty="0" err="1" smtClean="0"/>
              <a:t>A-Z</a:t>
            </a:r>
            <a:r>
              <a:rPr lang="en-US" dirty="0" smtClean="0"/>
              <a:t>] [:blank:] Spaces or tabs [:</a:t>
            </a:r>
            <a:r>
              <a:rPr lang="en-US" dirty="0" err="1" smtClean="0"/>
              <a:t>cntrl</a:t>
            </a:r>
            <a:r>
              <a:rPr lang="en-US" dirty="0" smtClean="0"/>
              <a:t>:] Any control characters [:digit:] Numeric digits [0-9] [:graph:] Any visible characters (no whitespace) [:lower:] Lower-case [a-z] [:print:] Non-control characters [:</a:t>
            </a:r>
            <a:r>
              <a:rPr lang="en-US" dirty="0" err="1" smtClean="0"/>
              <a:t>punct</a:t>
            </a:r>
            <a:r>
              <a:rPr lang="en-US" dirty="0" smtClean="0"/>
              <a:t>:] Punctuation characters [:space:] Whitespace [:upper:] Upper-case [A-Z] [:</a:t>
            </a:r>
            <a:r>
              <a:rPr lang="en-US" dirty="0" err="1" smtClean="0"/>
              <a:t>xdigit</a:t>
            </a:r>
            <a:r>
              <a:rPr lang="en-US" dirty="0" smtClean="0"/>
              <a:t>:] hex digits [0-9 a-f </a:t>
            </a:r>
            <a:r>
              <a:rPr lang="en-US" dirty="0" err="1" smtClean="0"/>
              <a:t>A-F</a:t>
            </a:r>
            <a:r>
              <a:rPr lang="en-US" dirty="0" smtClean="0"/>
              <a:t>]</a:t>
            </a:r>
            <a:endParaRPr lang="en-US" altLang="zh-CN"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sed</a:t>
            </a:r>
            <a:r>
              <a:rPr lang="zh-CN" altLang="en-US" sz="1200" kern="1200" baseline="0" dirty="0" smtClean="0">
                <a:solidFill>
                  <a:schemeClr val="tx1"/>
                </a:solidFill>
                <a:latin typeface="+mn-lt"/>
                <a:ea typeface="+mn-ea"/>
                <a:cs typeface="+mn-cs"/>
              </a:rPr>
              <a:t>编辑命令：</a:t>
            </a:r>
          </a:p>
          <a:p>
            <a:r>
              <a:rPr lang="en-US" sz="1200" kern="1200" baseline="0" dirty="0" smtClean="0">
                <a:solidFill>
                  <a:schemeClr val="tx1"/>
                </a:solidFill>
                <a:latin typeface="+mn-lt"/>
                <a:ea typeface="+mn-ea"/>
                <a:cs typeface="+mn-cs"/>
              </a:rPr>
              <a:t>p </a:t>
            </a:r>
            <a:r>
              <a:rPr lang="zh-CN" altLang="en-US" sz="1200" kern="1200" baseline="0" dirty="0" smtClean="0">
                <a:solidFill>
                  <a:schemeClr val="tx1"/>
                </a:solidFill>
                <a:latin typeface="+mn-lt"/>
                <a:ea typeface="+mn-ea"/>
                <a:cs typeface="+mn-cs"/>
              </a:rPr>
              <a:t>打印匹配行</a:t>
            </a:r>
          </a:p>
          <a:p>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显示文件行号</a:t>
            </a:r>
          </a:p>
          <a:p>
            <a:r>
              <a:rPr lang="en-US" sz="1200" kern="1200" baseline="0" dirty="0" smtClean="0">
                <a:solidFill>
                  <a:schemeClr val="tx1"/>
                </a:solidFill>
                <a:latin typeface="+mn-lt"/>
                <a:ea typeface="+mn-ea"/>
                <a:cs typeface="+mn-cs"/>
              </a:rPr>
              <a:t>a \ </a:t>
            </a:r>
            <a:r>
              <a:rPr lang="zh-CN" altLang="en-US" sz="1200" kern="1200" baseline="0" dirty="0" smtClean="0">
                <a:solidFill>
                  <a:schemeClr val="tx1"/>
                </a:solidFill>
                <a:latin typeface="+mn-lt"/>
                <a:ea typeface="+mn-ea"/>
                <a:cs typeface="+mn-cs"/>
              </a:rPr>
              <a:t>在定位行号后附加新文本信息</a:t>
            </a:r>
          </a:p>
          <a:p>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 </a:t>
            </a:r>
            <a:r>
              <a:rPr lang="zh-CN" altLang="en-US" sz="1200" kern="1200" baseline="0" dirty="0" smtClean="0">
                <a:solidFill>
                  <a:schemeClr val="tx1"/>
                </a:solidFill>
                <a:latin typeface="+mn-lt"/>
                <a:ea typeface="+mn-ea"/>
                <a:cs typeface="+mn-cs"/>
              </a:rPr>
              <a:t>在定位行号后插入新文本信息</a:t>
            </a:r>
          </a:p>
          <a:p>
            <a:r>
              <a:rPr lang="en-US" sz="1200" kern="1200" baseline="0" dirty="0" smtClean="0">
                <a:solidFill>
                  <a:schemeClr val="tx1"/>
                </a:solidFill>
                <a:latin typeface="+mn-lt"/>
                <a:ea typeface="+mn-ea"/>
                <a:cs typeface="+mn-cs"/>
              </a:rPr>
              <a:t>d </a:t>
            </a:r>
            <a:r>
              <a:rPr lang="zh-CN" altLang="en-US" sz="1200" kern="1200" baseline="0" dirty="0" smtClean="0">
                <a:solidFill>
                  <a:schemeClr val="tx1"/>
                </a:solidFill>
                <a:latin typeface="+mn-lt"/>
                <a:ea typeface="+mn-ea"/>
                <a:cs typeface="+mn-cs"/>
              </a:rPr>
              <a:t>删除定位行</a:t>
            </a:r>
          </a:p>
          <a:p>
            <a:r>
              <a:rPr lang="en-US" altLang="zh-CN" sz="1200" kern="1200" baseline="0" dirty="0" smtClean="0">
                <a:solidFill>
                  <a:schemeClr val="tx1"/>
                </a:solidFill>
                <a:latin typeface="+mn-lt"/>
                <a:ea typeface="+mn-ea"/>
                <a:cs typeface="+mn-cs"/>
              </a:rPr>
              <a:t>c \ </a:t>
            </a:r>
            <a:r>
              <a:rPr lang="zh-CN" altLang="en-US" sz="1200" kern="1200" baseline="0" dirty="0" smtClean="0">
                <a:solidFill>
                  <a:schemeClr val="tx1"/>
                </a:solidFill>
                <a:latin typeface="+mn-lt"/>
                <a:ea typeface="+mn-ea"/>
                <a:cs typeface="+mn-cs"/>
              </a:rPr>
              <a:t>用新文本替换定位文本</a:t>
            </a:r>
          </a:p>
          <a:p>
            <a:r>
              <a:rPr lang="en-US" altLang="zh-CN" sz="1200" kern="1200" baseline="0" dirty="0" smtClean="0">
                <a:solidFill>
                  <a:schemeClr val="tx1"/>
                </a:solidFill>
                <a:latin typeface="+mn-lt"/>
                <a:ea typeface="+mn-ea"/>
                <a:cs typeface="+mn-cs"/>
              </a:rPr>
              <a:t>s </a:t>
            </a:r>
            <a:r>
              <a:rPr lang="zh-CN" altLang="en-US" sz="1200" kern="1200" baseline="0" dirty="0" smtClean="0">
                <a:solidFill>
                  <a:schemeClr val="tx1"/>
                </a:solidFill>
                <a:latin typeface="+mn-lt"/>
                <a:ea typeface="+mn-ea"/>
                <a:cs typeface="+mn-cs"/>
              </a:rPr>
              <a:t>使用替换模式替换相应模式</a:t>
            </a:r>
          </a:p>
          <a:p>
            <a:r>
              <a:rPr lang="en-US" sz="1200" kern="1200" baseline="0" dirty="0" smtClean="0">
                <a:solidFill>
                  <a:schemeClr val="tx1"/>
                </a:solidFill>
                <a:latin typeface="+mn-lt"/>
                <a:ea typeface="+mn-ea"/>
                <a:cs typeface="+mn-cs"/>
              </a:rPr>
              <a:t>r </a:t>
            </a:r>
            <a:r>
              <a:rPr lang="zh-CN" altLang="en-US" sz="1200" kern="1200" baseline="0" dirty="0" smtClean="0">
                <a:solidFill>
                  <a:schemeClr val="tx1"/>
                </a:solidFill>
                <a:latin typeface="+mn-lt"/>
                <a:ea typeface="+mn-ea"/>
                <a:cs typeface="+mn-cs"/>
              </a:rPr>
              <a:t>从另一个文件中读文本</a:t>
            </a:r>
          </a:p>
          <a:p>
            <a:r>
              <a:rPr lang="en-US" sz="1200" kern="1200" baseline="0" dirty="0" smtClean="0">
                <a:solidFill>
                  <a:schemeClr val="tx1"/>
                </a:solidFill>
                <a:latin typeface="+mn-lt"/>
                <a:ea typeface="+mn-ea"/>
                <a:cs typeface="+mn-cs"/>
              </a:rPr>
              <a:t>w </a:t>
            </a:r>
            <a:r>
              <a:rPr lang="zh-CN" altLang="en-US" sz="1200" kern="1200" baseline="0" dirty="0" smtClean="0">
                <a:solidFill>
                  <a:schemeClr val="tx1"/>
                </a:solidFill>
                <a:latin typeface="+mn-lt"/>
                <a:ea typeface="+mn-ea"/>
                <a:cs typeface="+mn-cs"/>
              </a:rPr>
              <a:t>写文本到一个文件</a:t>
            </a:r>
          </a:p>
          <a:p>
            <a:r>
              <a:rPr lang="en-US" altLang="zh-CN" sz="1200" kern="1200" baseline="0" dirty="0" smtClean="0">
                <a:solidFill>
                  <a:schemeClr val="tx1"/>
                </a:solidFill>
                <a:latin typeface="+mn-lt"/>
                <a:ea typeface="+mn-ea"/>
                <a:cs typeface="+mn-cs"/>
              </a:rPr>
              <a:t>q </a:t>
            </a:r>
            <a:r>
              <a:rPr lang="zh-CN" altLang="en-US" sz="1200" kern="1200" baseline="0" dirty="0" smtClean="0">
                <a:solidFill>
                  <a:schemeClr val="tx1"/>
                </a:solidFill>
                <a:latin typeface="+mn-lt"/>
                <a:ea typeface="+mn-ea"/>
                <a:cs typeface="+mn-cs"/>
              </a:rPr>
              <a:t>第一个模式匹配完成后推出或立即推出</a:t>
            </a:r>
          </a:p>
          <a:p>
            <a:r>
              <a:rPr lang="en-US" sz="1200" kern="1200" baseline="0" dirty="0" smtClean="0">
                <a:solidFill>
                  <a:schemeClr val="tx1"/>
                </a:solidFill>
                <a:latin typeface="+mn-lt"/>
                <a:ea typeface="+mn-ea"/>
                <a:cs typeface="+mn-cs"/>
              </a:rPr>
              <a:t>l </a:t>
            </a:r>
            <a:r>
              <a:rPr lang="zh-CN" altLang="en-US" sz="1200" kern="1200" baseline="0" dirty="0" smtClean="0">
                <a:solidFill>
                  <a:schemeClr val="tx1"/>
                </a:solidFill>
                <a:latin typeface="+mn-lt"/>
                <a:ea typeface="+mn-ea"/>
                <a:cs typeface="+mn-cs"/>
              </a:rPr>
              <a:t>显示与八进制</a:t>
            </a:r>
            <a:r>
              <a:rPr lang="en-US" sz="1200" kern="1200" baseline="0" dirty="0" smtClean="0">
                <a:solidFill>
                  <a:schemeClr val="tx1"/>
                </a:solidFill>
                <a:latin typeface="+mn-lt"/>
                <a:ea typeface="+mn-ea"/>
                <a:cs typeface="+mn-cs"/>
              </a:rPr>
              <a:t>A S C I </a:t>
            </a:r>
            <a:r>
              <a:rPr lang="en-US" sz="1200" kern="1200" baseline="0" dirty="0" err="1" smtClean="0">
                <a:solidFill>
                  <a:schemeClr val="tx1"/>
                </a:solidFill>
                <a:latin typeface="+mn-lt"/>
                <a:ea typeface="+mn-ea"/>
                <a:cs typeface="+mn-cs"/>
              </a:rPr>
              <a:t>I</a:t>
            </a:r>
            <a:r>
              <a:rPr lang="zh-CN" altLang="en-US" sz="1200" kern="1200" baseline="0" dirty="0" smtClean="0">
                <a:solidFill>
                  <a:schemeClr val="tx1"/>
                </a:solidFill>
                <a:latin typeface="+mn-lt"/>
                <a:ea typeface="+mn-ea"/>
                <a:cs typeface="+mn-cs"/>
              </a:rPr>
              <a:t>代码等价的控制字符</a:t>
            </a:r>
          </a:p>
          <a:p>
            <a:r>
              <a:rPr lang="en-US" altLang="zh-CN" sz="1200" kern="1200" baseline="0" dirty="0" smtClean="0">
                <a:solidFill>
                  <a:schemeClr val="tx1"/>
                </a:solidFill>
                <a:latin typeface="+mn-lt"/>
                <a:ea typeface="+mn-ea"/>
                <a:cs typeface="+mn-cs"/>
              </a:rPr>
              <a:t>{ } </a:t>
            </a:r>
            <a:r>
              <a:rPr lang="zh-CN" altLang="en-US" sz="1200" kern="1200" baseline="0" dirty="0" smtClean="0">
                <a:solidFill>
                  <a:schemeClr val="tx1"/>
                </a:solidFill>
                <a:latin typeface="+mn-lt"/>
                <a:ea typeface="+mn-ea"/>
                <a:cs typeface="+mn-cs"/>
              </a:rPr>
              <a:t>在定位行执行的命令组</a:t>
            </a:r>
          </a:p>
          <a:p>
            <a:r>
              <a:rPr lang="en-US" sz="1200" kern="1200" baseline="0" dirty="0" smtClean="0">
                <a:solidFill>
                  <a:schemeClr val="tx1"/>
                </a:solidFill>
                <a:latin typeface="+mn-lt"/>
                <a:ea typeface="+mn-ea"/>
                <a:cs typeface="+mn-cs"/>
              </a:rPr>
              <a:t>n </a:t>
            </a:r>
            <a:r>
              <a:rPr lang="zh-CN" altLang="en-US" sz="1200" kern="1200" baseline="0" dirty="0" smtClean="0">
                <a:solidFill>
                  <a:schemeClr val="tx1"/>
                </a:solidFill>
                <a:latin typeface="+mn-lt"/>
                <a:ea typeface="+mn-ea"/>
                <a:cs typeface="+mn-cs"/>
              </a:rPr>
              <a:t>从另一个文件中读文本下一行，并附加在下一行</a:t>
            </a:r>
          </a:p>
          <a:p>
            <a:r>
              <a:rPr lang="en-US" sz="1200" kern="1200" baseline="0" dirty="0" smtClean="0">
                <a:solidFill>
                  <a:schemeClr val="tx1"/>
                </a:solidFill>
                <a:latin typeface="+mn-lt"/>
                <a:ea typeface="+mn-ea"/>
                <a:cs typeface="+mn-cs"/>
              </a:rPr>
              <a:t>g </a:t>
            </a:r>
            <a:r>
              <a:rPr lang="zh-CN" altLang="en-US" sz="1200" kern="1200" baseline="0" dirty="0" smtClean="0">
                <a:solidFill>
                  <a:schemeClr val="tx1"/>
                </a:solidFill>
                <a:latin typeface="+mn-lt"/>
                <a:ea typeface="+mn-ea"/>
                <a:cs typeface="+mn-cs"/>
              </a:rPr>
              <a:t>将模式</a:t>
            </a:r>
            <a:r>
              <a:rPr lang="en-US" altLang="zh-CN" sz="1200" kern="1200" baseline="0" dirty="0" smtClean="0">
                <a:solidFill>
                  <a:schemeClr val="tx1"/>
                </a:solidFill>
                <a:latin typeface="+mn-lt"/>
                <a:ea typeface="+mn-ea"/>
                <a:cs typeface="+mn-cs"/>
              </a:rPr>
              <a:t>2</a:t>
            </a:r>
            <a:r>
              <a:rPr lang="zh-CN" altLang="en-US" sz="1200" kern="1200" baseline="0" dirty="0" smtClean="0">
                <a:solidFill>
                  <a:schemeClr val="tx1"/>
                </a:solidFill>
                <a:latin typeface="+mn-lt"/>
                <a:ea typeface="+mn-ea"/>
                <a:cs typeface="+mn-cs"/>
              </a:rPr>
              <a:t>粘贴到</a:t>
            </a:r>
            <a:r>
              <a:rPr lang="en-US" altLang="zh-CN"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pattern n/</a:t>
            </a:r>
          </a:p>
          <a:p>
            <a:r>
              <a:rPr lang="en-US" sz="1200" kern="1200" baseline="0" dirty="0" smtClean="0">
                <a:solidFill>
                  <a:schemeClr val="tx1"/>
                </a:solidFill>
                <a:latin typeface="+mn-lt"/>
                <a:ea typeface="+mn-ea"/>
                <a:cs typeface="+mn-cs"/>
              </a:rPr>
              <a:t>y </a:t>
            </a:r>
            <a:r>
              <a:rPr lang="zh-CN" altLang="en-US" sz="1200" kern="1200" baseline="0" dirty="0" smtClean="0">
                <a:solidFill>
                  <a:schemeClr val="tx1"/>
                </a:solidFill>
                <a:latin typeface="+mn-lt"/>
                <a:ea typeface="+mn-ea"/>
                <a:cs typeface="+mn-cs"/>
              </a:rPr>
              <a:t>传送字符</a:t>
            </a:r>
          </a:p>
          <a:p>
            <a:r>
              <a:rPr lang="en-US" altLang="zh-CN" sz="1200" kern="1200" baseline="0" dirty="0" smtClean="0">
                <a:solidFill>
                  <a:schemeClr val="tx1"/>
                </a:solidFill>
                <a:latin typeface="+mn-lt"/>
                <a:ea typeface="+mn-ea"/>
                <a:cs typeface="+mn-cs"/>
              </a:rPr>
              <a:t>n </a:t>
            </a:r>
            <a:r>
              <a:rPr lang="zh-CN" altLang="en-US" sz="1200" kern="1200" baseline="0" dirty="0" smtClean="0">
                <a:solidFill>
                  <a:schemeClr val="tx1"/>
                </a:solidFill>
                <a:latin typeface="+mn-lt"/>
                <a:ea typeface="+mn-ea"/>
                <a:cs typeface="+mn-cs"/>
              </a:rPr>
              <a:t>延续到下一输入行；允许跨行的模式匹配语句</a:t>
            </a:r>
            <a:endParaRPr lang="en-US" altLang="zh-CN"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替换选项如下：</a:t>
            </a:r>
          </a:p>
          <a:p>
            <a:r>
              <a:rPr lang="en-US" altLang="zh-CN" sz="1200" kern="1200" baseline="0" dirty="0" smtClean="0">
                <a:solidFill>
                  <a:schemeClr val="tx1"/>
                </a:solidFill>
                <a:latin typeface="+mn-lt"/>
                <a:ea typeface="+mn-ea"/>
                <a:cs typeface="+mn-cs"/>
              </a:rPr>
              <a:t>g </a:t>
            </a:r>
            <a:r>
              <a:rPr lang="zh-CN" altLang="en-US" sz="1200" kern="1200" baseline="0" dirty="0" smtClean="0">
                <a:solidFill>
                  <a:schemeClr val="tx1"/>
                </a:solidFill>
                <a:latin typeface="+mn-lt"/>
                <a:ea typeface="+mn-ea"/>
                <a:cs typeface="+mn-cs"/>
              </a:rPr>
              <a:t>缺省情况下只替换第一次出现模式，使用</a:t>
            </a:r>
            <a:r>
              <a:rPr lang="en-US" altLang="zh-CN" sz="1200" kern="1200" baseline="0" dirty="0" smtClean="0">
                <a:solidFill>
                  <a:schemeClr val="tx1"/>
                </a:solidFill>
                <a:latin typeface="+mn-lt"/>
                <a:ea typeface="+mn-ea"/>
                <a:cs typeface="+mn-cs"/>
              </a:rPr>
              <a:t>g</a:t>
            </a:r>
            <a:r>
              <a:rPr lang="zh-CN" altLang="en-US" sz="1200" kern="1200" baseline="0" dirty="0" smtClean="0">
                <a:solidFill>
                  <a:schemeClr val="tx1"/>
                </a:solidFill>
                <a:latin typeface="+mn-lt"/>
                <a:ea typeface="+mn-ea"/>
                <a:cs typeface="+mn-cs"/>
              </a:rPr>
              <a:t>选项替换全局所有出现模式。</a:t>
            </a:r>
          </a:p>
          <a:p>
            <a:r>
              <a:rPr lang="en-US" altLang="zh-CN" sz="1200" kern="1200" baseline="0" dirty="0" smtClean="0">
                <a:solidFill>
                  <a:schemeClr val="tx1"/>
                </a:solidFill>
                <a:latin typeface="+mn-lt"/>
                <a:ea typeface="+mn-ea"/>
                <a:cs typeface="+mn-cs"/>
              </a:rPr>
              <a:t>p </a:t>
            </a:r>
            <a:r>
              <a:rPr lang="zh-CN" altLang="en-US" sz="1200" kern="1200" baseline="0" dirty="0" smtClean="0">
                <a:solidFill>
                  <a:schemeClr val="tx1"/>
                </a:solidFill>
                <a:latin typeface="+mn-lt"/>
                <a:ea typeface="+mn-ea"/>
                <a:cs typeface="+mn-cs"/>
              </a:rPr>
              <a:t>缺省</a:t>
            </a:r>
            <a:r>
              <a:rPr lang="en-US" altLang="zh-CN" sz="1200" kern="1200" baseline="0" dirty="0" smtClean="0">
                <a:solidFill>
                  <a:schemeClr val="tx1"/>
                </a:solidFill>
                <a:latin typeface="+mn-lt"/>
                <a:ea typeface="+mn-ea"/>
                <a:cs typeface="+mn-cs"/>
              </a:rPr>
              <a:t>s e d</a:t>
            </a:r>
            <a:r>
              <a:rPr lang="zh-CN" altLang="en-US" sz="1200" kern="1200" baseline="0" dirty="0" smtClean="0">
                <a:solidFill>
                  <a:schemeClr val="tx1"/>
                </a:solidFill>
                <a:latin typeface="+mn-lt"/>
                <a:ea typeface="+mn-ea"/>
                <a:cs typeface="+mn-cs"/>
              </a:rPr>
              <a:t>将所有被替换行写入标准输出，加</a:t>
            </a:r>
            <a:r>
              <a:rPr lang="en-US" altLang="zh-CN" sz="1200" kern="1200" baseline="0" dirty="0" smtClean="0">
                <a:solidFill>
                  <a:schemeClr val="tx1"/>
                </a:solidFill>
                <a:latin typeface="+mn-lt"/>
                <a:ea typeface="+mn-ea"/>
                <a:cs typeface="+mn-cs"/>
              </a:rPr>
              <a:t>p</a:t>
            </a:r>
            <a:r>
              <a:rPr lang="zh-CN" altLang="en-US" sz="1200" kern="1200" baseline="0" dirty="0" smtClean="0">
                <a:solidFill>
                  <a:schemeClr val="tx1"/>
                </a:solidFill>
                <a:latin typeface="+mn-lt"/>
                <a:ea typeface="+mn-ea"/>
                <a:cs typeface="+mn-cs"/>
              </a:rPr>
              <a:t>选项将使</a:t>
            </a:r>
            <a:r>
              <a:rPr lang="en-US" altLang="zh-CN" sz="1200" kern="1200" baseline="0" dirty="0" smtClean="0">
                <a:solidFill>
                  <a:schemeClr val="tx1"/>
                </a:solidFill>
                <a:latin typeface="+mn-lt"/>
                <a:ea typeface="+mn-ea"/>
                <a:cs typeface="+mn-cs"/>
              </a:rPr>
              <a:t>- n</a:t>
            </a:r>
            <a:r>
              <a:rPr lang="zh-CN" altLang="en-US" sz="1200" kern="1200" baseline="0" dirty="0" smtClean="0">
                <a:solidFill>
                  <a:schemeClr val="tx1"/>
                </a:solidFill>
                <a:latin typeface="+mn-lt"/>
                <a:ea typeface="+mn-ea"/>
                <a:cs typeface="+mn-cs"/>
              </a:rPr>
              <a:t>选项无效。</a:t>
            </a:r>
            <a:r>
              <a:rPr lang="en-US" altLang="zh-CN" sz="1200" kern="1200" baseline="0" dirty="0" smtClean="0">
                <a:solidFill>
                  <a:schemeClr val="tx1"/>
                </a:solidFill>
                <a:latin typeface="+mn-lt"/>
                <a:ea typeface="+mn-ea"/>
                <a:cs typeface="+mn-cs"/>
              </a:rPr>
              <a:t>- n</a:t>
            </a:r>
            <a:r>
              <a:rPr lang="zh-CN" altLang="en-US" sz="1200" kern="1200" baseline="0" dirty="0" smtClean="0">
                <a:solidFill>
                  <a:schemeClr val="tx1"/>
                </a:solidFill>
                <a:latin typeface="+mn-lt"/>
                <a:ea typeface="+mn-ea"/>
                <a:cs typeface="+mn-cs"/>
              </a:rPr>
              <a:t>选项不打印输出</a:t>
            </a:r>
          </a:p>
          <a:p>
            <a:r>
              <a:rPr lang="zh-CN" altLang="en-US" sz="1200" kern="1200" baseline="0" dirty="0" smtClean="0">
                <a:solidFill>
                  <a:schemeClr val="tx1"/>
                </a:solidFill>
                <a:latin typeface="+mn-lt"/>
                <a:ea typeface="+mn-ea"/>
                <a:cs typeface="+mn-cs"/>
              </a:rPr>
              <a:t>结果。</a:t>
            </a:r>
          </a:p>
          <a:p>
            <a:r>
              <a:rPr lang="en-US" altLang="zh-CN" sz="1200" kern="1200" baseline="0" dirty="0" smtClean="0">
                <a:solidFill>
                  <a:schemeClr val="tx1"/>
                </a:solidFill>
                <a:latin typeface="+mn-lt"/>
                <a:ea typeface="+mn-ea"/>
                <a:cs typeface="+mn-cs"/>
              </a:rPr>
              <a:t>w </a:t>
            </a:r>
            <a:r>
              <a:rPr lang="zh-CN" altLang="en-US" sz="1200" kern="1200" baseline="0" dirty="0" smtClean="0">
                <a:solidFill>
                  <a:schemeClr val="tx1"/>
                </a:solidFill>
                <a:latin typeface="+mn-lt"/>
                <a:ea typeface="+mn-ea"/>
                <a:cs typeface="+mn-cs"/>
              </a:rPr>
              <a:t>文件名使用此选项将输出定向到一个文件。</a:t>
            </a:r>
            <a:endParaRPr lang="en-US" altLang="zh-CN"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altLang="zh-CN" dirty="0" err="1" smtClean="0"/>
              <a:t>sed</a:t>
            </a:r>
            <a:r>
              <a:rPr lang="zh-CN" altLang="en-US" dirty="0" smtClean="0"/>
              <a:t>中的一些特殊定义是</a:t>
            </a:r>
            <a:br>
              <a:rPr lang="zh-CN" altLang="en-US" dirty="0" smtClean="0"/>
            </a:br>
            <a:r>
              <a:rPr lang="zh-CN" altLang="en-US" i="1" dirty="0" smtClean="0"/>
              <a:t>    </a:t>
            </a:r>
            <a:r>
              <a:rPr lang="zh-CN" altLang="en-US" b="1" i="1" dirty="0" smtClean="0"/>
              <a:t>规则 表达式    描述</a:t>
            </a:r>
            <a:r>
              <a:rPr lang="zh-CN" altLang="en-US" i="1" dirty="0" smtClean="0"/>
              <a:t> </a:t>
            </a:r>
            <a:br>
              <a:rPr lang="zh-CN" altLang="en-US" i="1" dirty="0" smtClean="0"/>
            </a:br>
            <a:r>
              <a:rPr lang="zh-CN" altLang="en-US" i="1" dirty="0" smtClean="0"/>
              <a:t>    </a:t>
            </a:r>
            <a:r>
              <a:rPr lang="en-US" altLang="zh-CN" i="1" dirty="0" smtClean="0"/>
              <a:t>/./       </a:t>
            </a:r>
            <a:r>
              <a:rPr lang="zh-CN" altLang="en-US" i="1" dirty="0" smtClean="0"/>
              <a:t>将与包含至少一个字符的任何行匹配</a:t>
            </a:r>
            <a:br>
              <a:rPr lang="zh-CN" altLang="en-US" i="1" dirty="0" smtClean="0"/>
            </a:br>
            <a:r>
              <a:rPr lang="zh-CN" altLang="en-US" i="1" dirty="0" smtClean="0"/>
              <a:t>    </a:t>
            </a:r>
            <a:r>
              <a:rPr lang="en-US" altLang="zh-CN" i="1" dirty="0" smtClean="0"/>
              <a:t>/../      </a:t>
            </a:r>
            <a:r>
              <a:rPr lang="zh-CN" altLang="en-US" i="1" dirty="0" smtClean="0"/>
              <a:t>将与包含至少两个字符的任何行匹配</a:t>
            </a:r>
            <a:br>
              <a:rPr lang="zh-CN" altLang="en-US" i="1" dirty="0" smtClean="0"/>
            </a:br>
            <a:r>
              <a:rPr lang="zh-CN" altLang="en-US" i="1" dirty="0" smtClean="0"/>
              <a:t>    </a:t>
            </a:r>
            <a:r>
              <a:rPr lang="en-US" altLang="zh-CN" i="1" dirty="0" smtClean="0"/>
              <a:t>/^#/      </a:t>
            </a:r>
            <a:r>
              <a:rPr lang="zh-CN" altLang="en-US" i="1" dirty="0" smtClean="0"/>
              <a:t>将与以 </a:t>
            </a:r>
            <a:r>
              <a:rPr lang="en-US" altLang="zh-CN" i="1" dirty="0" smtClean="0"/>
              <a:t>'#' </a:t>
            </a:r>
            <a:r>
              <a:rPr lang="zh-CN" altLang="en-US" i="1" dirty="0" smtClean="0"/>
              <a:t>开始的任何行匹配</a:t>
            </a:r>
            <a:br>
              <a:rPr lang="zh-CN" altLang="en-US" i="1" dirty="0" smtClean="0"/>
            </a:br>
            <a:r>
              <a:rPr lang="zh-CN" altLang="en-US" i="1" dirty="0" smtClean="0"/>
              <a:t>    </a:t>
            </a:r>
            <a:r>
              <a:rPr lang="en-US" altLang="zh-CN" i="1" dirty="0" smtClean="0"/>
              <a:t>/^$/      </a:t>
            </a:r>
            <a:r>
              <a:rPr lang="zh-CN" altLang="en-US" i="1" dirty="0" smtClean="0"/>
              <a:t>将与所有空行匹配</a:t>
            </a:r>
            <a:br>
              <a:rPr lang="zh-CN" altLang="en-US" i="1" dirty="0" smtClean="0"/>
            </a:br>
            <a:r>
              <a:rPr lang="zh-CN" altLang="en-US" i="1" dirty="0" smtClean="0"/>
              <a:t>    </a:t>
            </a:r>
            <a:r>
              <a:rPr lang="en-US" altLang="zh-CN" i="1" dirty="0" smtClean="0"/>
              <a:t>/}^/      </a:t>
            </a:r>
            <a:r>
              <a:rPr lang="zh-CN" altLang="en-US" i="1" dirty="0" smtClean="0"/>
              <a:t>将与以 </a:t>
            </a:r>
            <a:r>
              <a:rPr lang="en-US" altLang="zh-CN" i="1" dirty="0" smtClean="0"/>
              <a:t>'}'</a:t>
            </a:r>
            <a:r>
              <a:rPr lang="zh-CN" altLang="en-US" i="1" dirty="0" smtClean="0"/>
              <a:t>（无空格）结束的任何行匹配</a:t>
            </a:r>
            <a:br>
              <a:rPr lang="zh-CN" altLang="en-US" i="1" dirty="0" smtClean="0"/>
            </a:br>
            <a:r>
              <a:rPr lang="zh-CN" altLang="en-US" i="1" dirty="0" smtClean="0"/>
              <a:t>    </a:t>
            </a:r>
            <a:r>
              <a:rPr lang="en-US" altLang="zh-CN" i="1" dirty="0" smtClean="0"/>
              <a:t>/} *^/    </a:t>
            </a:r>
            <a:r>
              <a:rPr lang="zh-CN" altLang="en-US" i="1" dirty="0" smtClean="0"/>
              <a:t>将与以 </a:t>
            </a:r>
            <a:r>
              <a:rPr lang="en-US" altLang="zh-CN" i="1" dirty="0" smtClean="0"/>
              <a:t>'}' </a:t>
            </a:r>
            <a:r>
              <a:rPr lang="zh-CN" altLang="en-US" i="1" dirty="0" smtClean="0"/>
              <a:t>后面跟有 零或多个空格结束的任何行匹配 </a:t>
            </a:r>
            <a:br>
              <a:rPr lang="zh-CN" altLang="en-US" i="1" dirty="0" smtClean="0"/>
            </a:br>
            <a:r>
              <a:rPr lang="zh-CN" altLang="en-US" i="1" dirty="0" smtClean="0"/>
              <a:t>    </a:t>
            </a:r>
            <a:r>
              <a:rPr lang="en-US" altLang="zh-CN" i="1" dirty="0" smtClean="0"/>
              <a:t>/[</a:t>
            </a:r>
            <a:r>
              <a:rPr lang="en-US" altLang="zh-CN" i="1" dirty="0" err="1" smtClean="0"/>
              <a:t>abc</a:t>
            </a:r>
            <a:r>
              <a:rPr lang="en-US" altLang="zh-CN" i="1" dirty="0" smtClean="0"/>
              <a:t>]/   </a:t>
            </a:r>
            <a:r>
              <a:rPr lang="zh-CN" altLang="en-US" i="1" dirty="0" smtClean="0"/>
              <a:t>将与包含小写 </a:t>
            </a:r>
            <a:r>
              <a:rPr lang="en-US" altLang="zh-CN" i="1" dirty="0" smtClean="0"/>
              <a:t>'a'</a:t>
            </a:r>
            <a:r>
              <a:rPr lang="zh-CN" altLang="en-US" i="1" dirty="0" smtClean="0"/>
              <a:t>、</a:t>
            </a:r>
            <a:r>
              <a:rPr lang="en-US" altLang="zh-CN" i="1" dirty="0" smtClean="0"/>
              <a:t>'b' </a:t>
            </a:r>
            <a:r>
              <a:rPr lang="zh-CN" altLang="en-US" i="1" dirty="0" smtClean="0"/>
              <a:t>或 </a:t>
            </a:r>
            <a:r>
              <a:rPr lang="en-US" altLang="zh-CN" i="1" dirty="0" smtClean="0"/>
              <a:t>'c' </a:t>
            </a:r>
            <a:r>
              <a:rPr lang="zh-CN" altLang="en-US" i="1" dirty="0" smtClean="0"/>
              <a:t>的任何行匹配</a:t>
            </a:r>
            <a:br>
              <a:rPr lang="zh-CN" altLang="en-US" i="1" dirty="0" smtClean="0"/>
            </a:br>
            <a:r>
              <a:rPr lang="zh-CN" altLang="en-US" i="1" dirty="0" smtClean="0"/>
              <a:t>    </a:t>
            </a:r>
            <a:r>
              <a:rPr lang="en-US" altLang="zh-CN" i="1" dirty="0" smtClean="0"/>
              <a:t>/^[</a:t>
            </a:r>
            <a:r>
              <a:rPr lang="en-US" altLang="zh-CN" i="1" dirty="0" err="1" smtClean="0"/>
              <a:t>abc</a:t>
            </a:r>
            <a:r>
              <a:rPr lang="en-US" altLang="zh-CN" i="1" dirty="0" smtClean="0"/>
              <a:t>]/  </a:t>
            </a:r>
            <a:r>
              <a:rPr lang="zh-CN" altLang="en-US" i="1" dirty="0" smtClean="0"/>
              <a:t>将与以 </a:t>
            </a:r>
            <a:r>
              <a:rPr lang="en-US" altLang="zh-CN" i="1" dirty="0" smtClean="0"/>
              <a:t>'a'</a:t>
            </a:r>
            <a:r>
              <a:rPr lang="zh-CN" altLang="en-US" i="1" dirty="0" smtClean="0"/>
              <a:t>、</a:t>
            </a:r>
            <a:r>
              <a:rPr lang="en-US" altLang="zh-CN" i="1" dirty="0" smtClean="0"/>
              <a:t>'b' </a:t>
            </a:r>
            <a:r>
              <a:rPr lang="zh-CN" altLang="en-US" i="1" dirty="0" smtClean="0"/>
              <a:t>或 </a:t>
            </a:r>
            <a:r>
              <a:rPr lang="en-US" altLang="zh-CN" i="1" dirty="0" smtClean="0"/>
              <a:t>'c' </a:t>
            </a:r>
            <a:r>
              <a:rPr lang="zh-CN" altLang="en-US" i="1" dirty="0" smtClean="0"/>
              <a:t>开始的任何行匹配</a:t>
            </a:r>
            <a:endParaRPr lang="en-US" dirty="0"/>
          </a:p>
        </p:txBody>
      </p:sp>
      <p:sp>
        <p:nvSpPr>
          <p:cNvPr id="4" name="Slide Number Placeholder 3"/>
          <p:cNvSpPr>
            <a:spLocks noGrp="1"/>
          </p:cNvSpPr>
          <p:nvPr>
            <p:ph type="sldNum" sz="quarter" idx="10"/>
          </p:nvPr>
        </p:nvSpPr>
        <p:spPr/>
        <p:txBody>
          <a:bodyPr/>
          <a:lstStyle/>
          <a:p>
            <a:fld id="{20C685B6-94F2-4705-A23A-583E9FC7CE58}"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常用的</a:t>
            </a:r>
            <a:r>
              <a:rPr lang="en-US" sz="1200" kern="1200" baseline="0" dirty="0" smtClean="0">
                <a:solidFill>
                  <a:schemeClr val="tx1"/>
                </a:solidFill>
                <a:latin typeface="+mn-lt"/>
                <a:ea typeface="+mn-ea"/>
                <a:cs typeface="+mn-cs"/>
              </a:rPr>
              <a:t>g r e p</a:t>
            </a:r>
            <a:r>
              <a:rPr lang="zh-CN" altLang="en-US" sz="1200" kern="1200" baseline="0" dirty="0" smtClean="0">
                <a:solidFill>
                  <a:schemeClr val="tx1"/>
                </a:solidFill>
                <a:latin typeface="+mn-lt"/>
                <a:ea typeface="+mn-ea"/>
                <a:cs typeface="+mn-cs"/>
              </a:rPr>
              <a:t>选项有：</a:t>
            </a:r>
          </a:p>
          <a:p>
            <a:r>
              <a:rPr lang="en-US" altLang="zh-CN" sz="1200" kern="1200" baseline="0" dirty="0" smtClean="0">
                <a:solidFill>
                  <a:schemeClr val="tx1"/>
                </a:solidFill>
                <a:latin typeface="+mn-lt"/>
                <a:ea typeface="+mn-ea"/>
                <a:cs typeface="+mn-cs"/>
              </a:rPr>
              <a:t>-c </a:t>
            </a:r>
            <a:r>
              <a:rPr lang="zh-CN" altLang="en-US" sz="1200" kern="1200" baseline="0" dirty="0" smtClean="0">
                <a:solidFill>
                  <a:schemeClr val="tx1"/>
                </a:solidFill>
                <a:latin typeface="+mn-lt"/>
                <a:ea typeface="+mn-ea"/>
                <a:cs typeface="+mn-cs"/>
              </a:rPr>
              <a:t>只输出匹配行的计数。</a:t>
            </a:r>
          </a:p>
          <a:p>
            <a:r>
              <a:rPr lang="en-US" altLang="zh-CN" sz="1200" kern="1200" baseline="0" dirty="0" smtClean="0">
                <a:solidFill>
                  <a:schemeClr val="tx1"/>
                </a:solidFill>
                <a:latin typeface="+mn-lt"/>
                <a:ea typeface="+mn-ea"/>
                <a:cs typeface="+mn-cs"/>
              </a:rPr>
              <a:t>-</a:t>
            </a:r>
            <a:r>
              <a:rPr lang="en-US" altLang="zh-CN" sz="1200" kern="1200" baseline="0" dirty="0" err="1" smtClean="0">
                <a:solidFill>
                  <a:schemeClr val="tx1"/>
                </a:solidFill>
                <a:latin typeface="+mn-lt"/>
                <a:ea typeface="+mn-ea"/>
                <a:cs typeface="+mn-cs"/>
              </a:rPr>
              <a:t>i</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不区分大小写（只适用于单字符）。</a:t>
            </a:r>
          </a:p>
          <a:p>
            <a:r>
              <a:rPr lang="en-US" sz="1200" kern="1200" baseline="0" dirty="0" smtClean="0">
                <a:solidFill>
                  <a:schemeClr val="tx1"/>
                </a:solidFill>
                <a:latin typeface="+mn-lt"/>
                <a:ea typeface="+mn-ea"/>
                <a:cs typeface="+mn-cs"/>
              </a:rPr>
              <a:t>-h </a:t>
            </a:r>
            <a:r>
              <a:rPr lang="zh-CN" altLang="en-US" sz="1200" kern="1200" baseline="0" dirty="0" smtClean="0">
                <a:solidFill>
                  <a:schemeClr val="tx1"/>
                </a:solidFill>
                <a:latin typeface="+mn-lt"/>
                <a:ea typeface="+mn-ea"/>
                <a:cs typeface="+mn-cs"/>
              </a:rPr>
              <a:t>查询多文件时不显示文件名。</a:t>
            </a:r>
          </a:p>
          <a:p>
            <a:r>
              <a:rPr lang="en-US" altLang="zh-CN" sz="1200" kern="1200" baseline="0" dirty="0" smtClean="0">
                <a:solidFill>
                  <a:schemeClr val="tx1"/>
                </a:solidFill>
                <a:latin typeface="+mn-lt"/>
                <a:ea typeface="+mn-ea"/>
                <a:cs typeface="+mn-cs"/>
              </a:rPr>
              <a:t>-l </a:t>
            </a:r>
            <a:r>
              <a:rPr lang="zh-CN" altLang="en-US" sz="1200" kern="1200" baseline="0" dirty="0" smtClean="0">
                <a:solidFill>
                  <a:schemeClr val="tx1"/>
                </a:solidFill>
                <a:latin typeface="+mn-lt"/>
                <a:ea typeface="+mn-ea"/>
                <a:cs typeface="+mn-cs"/>
              </a:rPr>
              <a:t>查询多文件时只输出包含匹配字符的文件名。</a:t>
            </a:r>
          </a:p>
          <a:p>
            <a:r>
              <a:rPr lang="en-US" sz="1200" kern="1200" baseline="0" dirty="0" smtClean="0">
                <a:solidFill>
                  <a:schemeClr val="tx1"/>
                </a:solidFill>
                <a:latin typeface="+mn-lt"/>
                <a:ea typeface="+mn-ea"/>
                <a:cs typeface="+mn-cs"/>
              </a:rPr>
              <a:t>-n </a:t>
            </a:r>
            <a:r>
              <a:rPr lang="zh-CN" altLang="en-US" sz="1200" kern="1200" baseline="0" dirty="0" smtClean="0">
                <a:solidFill>
                  <a:schemeClr val="tx1"/>
                </a:solidFill>
                <a:latin typeface="+mn-lt"/>
                <a:ea typeface="+mn-ea"/>
                <a:cs typeface="+mn-cs"/>
              </a:rPr>
              <a:t>显示匹配行及行号。</a:t>
            </a:r>
          </a:p>
          <a:p>
            <a:r>
              <a:rPr lang="en-US" altLang="zh-CN" sz="1200" kern="1200" baseline="0" dirty="0" smtClean="0">
                <a:solidFill>
                  <a:schemeClr val="tx1"/>
                </a:solidFill>
                <a:latin typeface="+mn-lt"/>
                <a:ea typeface="+mn-ea"/>
                <a:cs typeface="+mn-cs"/>
              </a:rPr>
              <a:t>-s </a:t>
            </a:r>
            <a:r>
              <a:rPr lang="zh-CN" altLang="en-US" sz="1200" kern="1200" baseline="0" dirty="0" smtClean="0">
                <a:solidFill>
                  <a:schemeClr val="tx1"/>
                </a:solidFill>
                <a:latin typeface="+mn-lt"/>
                <a:ea typeface="+mn-ea"/>
                <a:cs typeface="+mn-cs"/>
              </a:rPr>
              <a:t>不显示不存在或无匹配文本的错误信息。</a:t>
            </a:r>
          </a:p>
          <a:p>
            <a:r>
              <a:rPr lang="en-US" altLang="zh-CN" sz="1200" kern="1200" baseline="0" dirty="0" smtClean="0">
                <a:solidFill>
                  <a:schemeClr val="tx1"/>
                </a:solidFill>
                <a:latin typeface="+mn-lt"/>
                <a:ea typeface="+mn-ea"/>
                <a:cs typeface="+mn-cs"/>
              </a:rPr>
              <a:t>-v </a:t>
            </a:r>
            <a:r>
              <a:rPr lang="zh-CN" altLang="en-US" sz="1200" kern="1200" baseline="0" dirty="0" smtClean="0">
                <a:solidFill>
                  <a:schemeClr val="tx1"/>
                </a:solidFill>
                <a:latin typeface="+mn-lt"/>
                <a:ea typeface="+mn-ea"/>
                <a:cs typeface="+mn-cs"/>
              </a:rPr>
              <a:t>显示不包含匹配文本的所有行。</a:t>
            </a:r>
            <a:endParaRPr lang="en-US" dirty="0"/>
          </a:p>
        </p:txBody>
      </p:sp>
      <p:sp>
        <p:nvSpPr>
          <p:cNvPr id="4" name="Slide Number Placeholder 3"/>
          <p:cNvSpPr>
            <a:spLocks noGrp="1"/>
          </p:cNvSpPr>
          <p:nvPr>
            <p:ph type="sldNum" sz="quarter" idx="10"/>
          </p:nvPr>
        </p:nvSpPr>
        <p:spPr/>
        <p:txBody>
          <a:bodyPr/>
          <a:lstStyle/>
          <a:p>
            <a:fld id="{20C685B6-94F2-4705-A23A-583E9FC7CE58}"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0C685B6-94F2-4705-A23A-583E9FC7CE58}"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73D91A-B9A0-43EA-A330-C6839E437B49}" type="datetimeFigureOut">
              <a:rPr lang="en-US" smtClean="0"/>
              <a:pPr/>
              <a:t>8/16/2010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3D91A-B9A0-43EA-A330-C6839E437B49}" type="datetimeFigureOut">
              <a:rPr lang="en-US" smtClean="0"/>
              <a:pPr/>
              <a:t>8/16/2010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3D91A-B9A0-43EA-A330-C6839E437B49}" type="datetimeFigureOut">
              <a:rPr lang="en-US" smtClean="0"/>
              <a:pPr/>
              <a:t>8/16/2010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3D91A-B9A0-43EA-A330-C6839E437B49}" type="datetimeFigureOut">
              <a:rPr lang="en-US" smtClean="0"/>
              <a:pPr/>
              <a:t>8/16/2010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73D91A-B9A0-43EA-A330-C6839E437B49}" type="datetimeFigureOut">
              <a:rPr lang="en-US" smtClean="0"/>
              <a:pPr/>
              <a:t>8/16/2010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73D91A-B9A0-43EA-A330-C6839E437B49}" type="datetimeFigureOut">
              <a:rPr lang="en-US" smtClean="0"/>
              <a:pPr/>
              <a:t>8/16/2010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73D91A-B9A0-43EA-A330-C6839E437B49}" type="datetimeFigureOut">
              <a:rPr lang="en-US" smtClean="0"/>
              <a:pPr/>
              <a:t>8/16/2010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73D91A-B9A0-43EA-A330-C6839E437B49}" type="datetimeFigureOut">
              <a:rPr lang="en-US" smtClean="0"/>
              <a:pPr/>
              <a:t>8/16/2010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3D91A-B9A0-43EA-A330-C6839E437B49}" type="datetimeFigureOut">
              <a:rPr lang="en-US" smtClean="0"/>
              <a:pPr/>
              <a:t>8/16/2010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3D91A-B9A0-43EA-A330-C6839E437B49}" type="datetimeFigureOut">
              <a:rPr lang="en-US" smtClean="0"/>
              <a:pPr/>
              <a:t>8/16/2010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3D91A-B9A0-43EA-A330-C6839E437B49}" type="datetimeFigureOut">
              <a:rPr lang="en-US" smtClean="0"/>
              <a:pPr/>
              <a:t>8/16/2010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F0E61-FBEB-4A64-B7D2-9A1112CBB8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3D91A-B9A0-43EA-A330-C6839E437B49}" type="datetimeFigureOut">
              <a:rPr lang="en-US" smtClean="0"/>
              <a:pPr/>
              <a:t>8/16/2010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F0E61-FBEB-4A64-B7D2-9A1112CBB8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tp://ftp.microsoft.com/reskit/" TargetMode="External"/><Relationship Id="rId2" Type="http://schemas.openxmlformats.org/officeDocument/2006/relationships/hyperlink" Target="http://unxutils.sourceforge.net/" TargetMode="External"/><Relationship Id="rId1" Type="http://schemas.openxmlformats.org/officeDocument/2006/relationships/slideLayout" Target="../slideLayouts/slideLayout2.xml"/><Relationship Id="rId6" Type="http://schemas.openxmlformats.org/officeDocument/2006/relationships/hyperlink" Target="http://www.nirsoft.net/" TargetMode="External"/><Relationship Id="rId5" Type="http://schemas.openxmlformats.org/officeDocument/2006/relationships/hyperlink" Target="http://live.sysinternals.com/" TargetMode="External"/><Relationship Id="rId4" Type="http://schemas.openxmlformats.org/officeDocument/2006/relationships/hyperlink" Target="http://www.microsoft.com/mspress/windowsserver2003reski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arachnoid.com/linux/shell_programming.html" TargetMode="External"/><Relationship Id="rId2" Type="http://schemas.openxmlformats.org/officeDocument/2006/relationships/hyperlink" Target="http://technet.microsoft.com/zh-cn/library/cc758944(WS.10).aspx" TargetMode="External"/><Relationship Id="rId1" Type="http://schemas.openxmlformats.org/officeDocument/2006/relationships/slideLayout" Target="../slideLayouts/slideLayout2.xml"/><Relationship Id="rId5" Type="http://schemas.openxmlformats.org/officeDocument/2006/relationships/hyperlink" Target="http://linuxcommand.org/" TargetMode="External"/><Relationship Id="rId4" Type="http://schemas.openxmlformats.org/officeDocument/2006/relationships/hyperlink" Target="http://www.freeos.com/guides/lss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Shell_(compu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Comparison_of_Windows_and_Linu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s64.com/" TargetMode="External"/><Relationship Id="rId2" Type="http://schemas.openxmlformats.org/officeDocument/2006/relationships/hyperlink" Target="http://www.computerhope.com/" TargetMode="External"/><Relationship Id="rId1" Type="http://schemas.openxmlformats.org/officeDocument/2006/relationships/slideLayout" Target="../slideLayouts/slideLayout2.xml"/><Relationship Id="rId4" Type="http://schemas.openxmlformats.org/officeDocument/2006/relationships/hyperlink" Target="http://www.robvanderwoud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Batch VS Linux Shell</a:t>
            </a:r>
            <a:endParaRPr lang="en-US" dirty="0"/>
          </a:p>
        </p:txBody>
      </p:sp>
      <p:sp>
        <p:nvSpPr>
          <p:cNvPr id="3" name="Subtitle 2"/>
          <p:cNvSpPr>
            <a:spLocks noGrp="1"/>
          </p:cNvSpPr>
          <p:nvPr>
            <p:ph type="subTitle" idx="1"/>
          </p:nvPr>
        </p:nvSpPr>
        <p:spPr/>
        <p:txBody>
          <a:bodyPr>
            <a:normAutofit fontScale="92500"/>
          </a:bodyPr>
          <a:lstStyle/>
          <a:p>
            <a:endParaRPr lang="en-US" dirty="0" smtClean="0"/>
          </a:p>
          <a:p>
            <a:endParaRPr lang="en-US" dirty="0"/>
          </a:p>
          <a:p>
            <a:r>
              <a:rPr lang="en-US" dirty="0" smtClean="0"/>
              <a:t>                                                  Jason Zhu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r>
              <a:rPr lang="en-US" dirty="0" smtClean="0"/>
              <a:t>External commands</a:t>
            </a:r>
            <a:endParaRPr lang="en-US" dirty="0"/>
          </a:p>
        </p:txBody>
      </p:sp>
      <p:graphicFrame>
        <p:nvGraphicFramePr>
          <p:cNvPr id="4" name="Table 3"/>
          <p:cNvGraphicFramePr>
            <a:graphicFrameLocks noGrp="1"/>
          </p:cNvGraphicFramePr>
          <p:nvPr/>
        </p:nvGraphicFramePr>
        <p:xfrm>
          <a:off x="857225" y="1285860"/>
          <a:ext cx="7286676" cy="4710096"/>
        </p:xfrm>
        <a:graphic>
          <a:graphicData uri="http://schemas.openxmlformats.org/drawingml/2006/table">
            <a:tbl>
              <a:tblPr firstRow="1" bandRow="1">
                <a:tableStyleId>{17292A2E-F333-43FB-9621-5CBBE7FDCDCB}</a:tableStyleId>
              </a:tblPr>
              <a:tblGrid>
                <a:gridCol w="1202655"/>
                <a:gridCol w="1344144"/>
                <a:gridCol w="4739877"/>
              </a:tblGrid>
              <a:tr h="370840">
                <a:tc>
                  <a:txBody>
                    <a:bodyPr/>
                    <a:lstStyle/>
                    <a:p>
                      <a:r>
                        <a:rPr lang="en-US" dirty="0" smtClean="0"/>
                        <a:t>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Linux / Unix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lnSpc>
                          <a:spcPct val="100000"/>
                        </a:lnSpc>
                      </a:pPr>
                      <a:r>
                        <a:rPr lang="en-US" sz="1400" dirty="0" smtClean="0"/>
                        <a:t>ping</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dirty="0" smtClean="0"/>
                        <a:t>ping</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400" dirty="0" smtClean="0"/>
                        <a:t>Test internet connection.</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lnSpc>
                          <a:spcPct val="100000"/>
                        </a:lnSpc>
                      </a:pPr>
                      <a:r>
                        <a:rPr lang="en-US" sz="1400" dirty="0" smtClean="0"/>
                        <a:t>shutdown</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dirty="0" smtClean="0"/>
                        <a:t>shutdown</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400" dirty="0" smtClean="0"/>
                        <a:t>Turn</a:t>
                      </a:r>
                      <a:r>
                        <a:rPr lang="en-US" sz="1400" baseline="0" dirty="0" smtClean="0"/>
                        <a:t> off or reboot the machine.</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lnSpc>
                          <a:spcPct val="100000"/>
                        </a:lnSpc>
                      </a:pPr>
                      <a:r>
                        <a:rPr lang="en-US" sz="1400" b="0" dirty="0" smtClean="0"/>
                        <a:t>sleep</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b="0" dirty="0" smtClean="0"/>
                        <a:t>sleep</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400" dirty="0" smtClean="0"/>
                        <a:t>Delay for a specified time</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lnSpc>
                          <a:spcPct val="100000"/>
                        </a:lnSpc>
                        <a:spcAft>
                          <a:spcPts val="1000"/>
                        </a:spcAft>
                      </a:pPr>
                      <a:r>
                        <a:rPr lang="en-US" sz="1400" dirty="0"/>
                        <a:t>ipconfig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Aft>
                          <a:spcPts val="1000"/>
                        </a:spcAft>
                      </a:pPr>
                      <a:r>
                        <a:rPr lang="en-US" sz="1400" dirty="0"/>
                        <a:t>ifconfig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Displays or changes internet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gridSpan="2">
                  <a:txBody>
                    <a:bodyPr/>
                    <a:lstStyle/>
                    <a:p>
                      <a:pPr algn="ctr">
                        <a:lnSpc>
                          <a:spcPct val="100000"/>
                        </a:lnSpc>
                      </a:pPr>
                      <a:r>
                        <a:rPr lang="en-US" sz="1400" b="0" dirty="0" smtClean="0"/>
                        <a:t>Zip/unzip/ </a:t>
                      </a:r>
                      <a:r>
                        <a:rPr lang="en-US" sz="1400" b="0" dirty="0" err="1" smtClean="0"/>
                        <a:t>gzip</a:t>
                      </a:r>
                      <a:r>
                        <a:rPr lang="en-US" sz="1400" b="0" dirty="0" smtClean="0"/>
                        <a:t>/7zip</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b="0" dirty="0"/>
                    </a:p>
                  </a:txBody>
                  <a:tcPr marL="57291" marR="57291" marT="28645" marB="28645"/>
                </a:tc>
                <a:tc>
                  <a:txBody>
                    <a:bodyPr/>
                    <a:lstStyle/>
                    <a:p>
                      <a:pPr>
                        <a:lnSpc>
                          <a:spcPct val="100000"/>
                        </a:lnSpc>
                      </a:pPr>
                      <a:r>
                        <a:rPr lang="en-US" sz="1400" b="0" dirty="0" smtClean="0"/>
                        <a:t>Compress or uncompress files.</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robocopy</a:t>
                      </a:r>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400" b="0" dirty="0" smtClean="0"/>
                        <a:t>Copy files</a:t>
                      </a:r>
                      <a:r>
                        <a:rPr lang="en-US" sz="1400" b="0" baseline="0" dirty="0" smtClean="0"/>
                        <a:t> or directory robustly.</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4516">
                <a:tc>
                  <a:txBody>
                    <a:bodyPr/>
                    <a:lstStyle/>
                    <a:p>
                      <a:pPr algn="ctr">
                        <a:lnSpc>
                          <a:spcPct val="100000"/>
                        </a:lnSpc>
                      </a:pPr>
                      <a:r>
                        <a:rPr lang="en-US" sz="1400" b="0" dirty="0" err="1" smtClean="0">
                          <a:solidFill>
                            <a:srgbClr val="FF0000"/>
                          </a:solidFill>
                        </a:rPr>
                        <a:t>printf</a:t>
                      </a:r>
                      <a:endParaRPr lang="en-US" sz="1400" b="0" dirty="0">
                        <a:solidFill>
                          <a:srgbClr val="FF0000"/>
                        </a:solidFill>
                      </a:endParaRPr>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printf</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400" b="0" dirty="0" smtClean="0"/>
                        <a:t>Format and print data.</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solidFill>
                            <a:srgbClr val="FF0000"/>
                          </a:solidFill>
                        </a:rPr>
                        <a:t>expr</a:t>
                      </a:r>
                      <a:endParaRPr lang="en-US" sz="1400" b="0" dirty="0">
                        <a:solidFill>
                          <a:srgbClr val="FF0000"/>
                        </a:solidFill>
                      </a:endParaRPr>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dirty="0" smtClean="0"/>
                        <a:t>expr</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400" b="0" dirty="0" smtClean="0"/>
                        <a:t>Evaluate expressions</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solidFill>
                            <a:srgbClr val="FF0000"/>
                          </a:solidFill>
                        </a:rPr>
                        <a:t>sed</a:t>
                      </a:r>
                      <a:endParaRPr lang="en-US" sz="1400" b="0" dirty="0">
                        <a:solidFill>
                          <a:srgbClr val="FF0000"/>
                        </a:solidFill>
                      </a:endParaRPr>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dirty="0" smtClean="0"/>
                        <a:t>sed</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400" b="0" dirty="0" smtClean="0"/>
                        <a:t>Stream editor for filtering and transforming text. (replace</a:t>
                      </a:r>
                      <a:r>
                        <a:rPr lang="en-US" sz="1400" b="0" baseline="0" dirty="0" smtClean="0"/>
                        <a:t> and delete)</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solidFill>
                            <a:srgbClr val="FF0000"/>
                          </a:solidFill>
                        </a:rPr>
                        <a:t>awk</a:t>
                      </a:r>
                      <a:endParaRPr lang="en-US" sz="1400" b="0" dirty="0" smtClean="0">
                        <a:solidFill>
                          <a:srgbClr val="FF0000"/>
                        </a:solidFill>
                      </a:endParaRPr>
                    </a:p>
                    <a:p>
                      <a:pPr algn="ctr">
                        <a:lnSpc>
                          <a:spcPct val="100000"/>
                        </a:lnSpc>
                      </a:pPr>
                      <a:endParaRPr lang="en-US" sz="1400" b="0" dirty="0">
                        <a:solidFill>
                          <a:srgbClr val="FF0000"/>
                        </a:solidFill>
                      </a:endParaRPr>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dirty="0" smtClean="0"/>
                        <a:t>awk</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400" b="0" dirty="0" smtClean="0"/>
                        <a:t>AWK is a programming language that is designed for processing text-based data, either in files or data streams.</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solidFill>
                            <a:srgbClr val="FF0000"/>
                          </a:solidFill>
                        </a:rPr>
                        <a:t>grep</a:t>
                      </a:r>
                      <a:endParaRPr lang="en-US" sz="1400" b="0" dirty="0">
                        <a:solidFill>
                          <a:srgbClr val="FF0000"/>
                        </a:solidFill>
                      </a:endParaRPr>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dirty="0" smtClean="0"/>
                        <a:t>grep</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400" b="0" dirty="0" smtClean="0"/>
                        <a:t>Print lines matching a pattern.</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more useful tools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http://unxutils.sourceforge.net/</a:t>
            </a:r>
            <a:endParaRPr lang="en-US" dirty="0" smtClean="0"/>
          </a:p>
          <a:p>
            <a:r>
              <a:rPr lang="en-US" dirty="0" smtClean="0">
                <a:hlinkClick r:id="rId3"/>
              </a:rPr>
              <a:t>ftp://ftp.microsoft.com/reskit/</a:t>
            </a:r>
            <a:endParaRPr lang="en-US" dirty="0" smtClean="0"/>
          </a:p>
          <a:p>
            <a:r>
              <a:rPr lang="en-US" dirty="0" smtClean="0">
                <a:hlinkClick r:id="rId4"/>
              </a:rPr>
              <a:t>http://www.microsoft.com/mspress/windowsserver2003reskit/</a:t>
            </a:r>
            <a:endParaRPr lang="en-US" dirty="0" smtClean="0"/>
          </a:p>
          <a:p>
            <a:r>
              <a:rPr lang="en-US" dirty="0" smtClean="0">
                <a:hlinkClick r:id="rId5"/>
              </a:rPr>
              <a:t>http://live.sysinternals.com/</a:t>
            </a:r>
            <a:endParaRPr lang="en-US" dirty="0" smtClean="0"/>
          </a:p>
          <a:p>
            <a:r>
              <a:rPr lang="en-US" dirty="0" smtClean="0">
                <a:hlinkClick r:id="rId6"/>
              </a:rPr>
              <a:t>http://www.nirsoft.net</a:t>
            </a:r>
            <a:endParaRPr lang="en-US" dirty="0" smtClean="0"/>
          </a:p>
          <a:p>
            <a:r>
              <a:rPr lang="en-US" dirty="0" smtClean="0"/>
              <a:t>Other such as zip/unzip…</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Robocopy</a:t>
            </a:r>
            <a:r>
              <a:rPr lang="en-US" dirty="0" smtClean="0"/>
              <a:t>(windows)</a:t>
            </a:r>
            <a:endParaRPr lang="en-US" dirty="0"/>
          </a:p>
        </p:txBody>
      </p:sp>
      <p:sp>
        <p:nvSpPr>
          <p:cNvPr id="6" name="TextBox 5"/>
          <p:cNvSpPr txBox="1"/>
          <p:nvPr/>
        </p:nvSpPr>
        <p:spPr>
          <a:xfrm>
            <a:off x="2071670" y="1928802"/>
            <a:ext cx="4786346" cy="369332"/>
          </a:xfrm>
          <a:prstGeom prst="rect">
            <a:avLst/>
          </a:prstGeom>
          <a:noFill/>
        </p:spPr>
        <p:txBody>
          <a:bodyPr wrap="square" rtlCol="0">
            <a:spAutoFit/>
          </a:bodyPr>
          <a:lstStyle/>
          <a:p>
            <a:endParaRPr lang="en-US" dirty="0"/>
          </a:p>
        </p:txBody>
      </p:sp>
      <p:sp>
        <p:nvSpPr>
          <p:cNvPr id="7" name="Content Placeholder 2"/>
          <p:cNvSpPr>
            <a:spLocks noGrp="1"/>
          </p:cNvSpPr>
          <p:nvPr>
            <p:ph idx="1"/>
          </p:nvPr>
        </p:nvSpPr>
        <p:spPr>
          <a:xfrm>
            <a:off x="571472" y="1357298"/>
            <a:ext cx="8229600" cy="4525963"/>
          </a:xfrm>
        </p:spPr>
        <p:txBody>
          <a:bodyPr>
            <a:normAutofit fontScale="70000" lnSpcReduction="20000"/>
          </a:bodyPr>
          <a:lstStyle/>
          <a:p>
            <a:r>
              <a:rPr lang="en-US" dirty="0" smtClean="0"/>
              <a:t>windows copy/xcopy:</a:t>
            </a:r>
          </a:p>
          <a:p>
            <a:r>
              <a:rPr lang="en-US" dirty="0" smtClean="0"/>
              <a:t>copy  “c:\new folder\1.txt” c:</a:t>
            </a:r>
          </a:p>
          <a:p>
            <a:pPr>
              <a:defRPr/>
            </a:pPr>
            <a:r>
              <a:rPr lang="en-US" dirty="0" smtClean="0"/>
              <a:t>copy  “c:\new folder\1.txt” c:\2.txt</a:t>
            </a:r>
          </a:p>
          <a:p>
            <a:endParaRPr lang="en-US" dirty="0" smtClean="0"/>
          </a:p>
          <a:p>
            <a:r>
              <a:rPr lang="en-US" dirty="0" smtClean="0"/>
              <a:t>Linux cp/windows cp.exe</a:t>
            </a:r>
          </a:p>
          <a:p>
            <a:r>
              <a:rPr lang="en-US" dirty="0" smtClean="0"/>
              <a:t>cp ~/a.txt ~/test (cp c:\1.txt c:\test2)</a:t>
            </a:r>
          </a:p>
          <a:p>
            <a:r>
              <a:rPr lang="en-US" dirty="0" smtClean="0"/>
              <a:t>cp ~/a.txt ~/test/b.txt (cp c:\1.txt c:\3.txt)</a:t>
            </a:r>
          </a:p>
          <a:p>
            <a:endParaRPr lang="en-US" dirty="0" smtClean="0"/>
          </a:p>
          <a:p>
            <a:endParaRPr lang="en-US" dirty="0" smtClean="0"/>
          </a:p>
          <a:p>
            <a:r>
              <a:rPr lang="en-US" dirty="0" smtClean="0"/>
              <a:t>Windows robocopy:</a:t>
            </a:r>
          </a:p>
          <a:p>
            <a:r>
              <a:rPr lang="en-US" dirty="0" smtClean="0"/>
              <a:t>robocopy /E /NP /R:12 /w:10 /MIR </a:t>
            </a:r>
            <a:r>
              <a:rPr lang="en-US" dirty="0" err="1" smtClean="0"/>
              <a:t>SourceDir</a:t>
            </a:r>
            <a:r>
              <a:rPr lang="en-US" dirty="0" smtClean="0"/>
              <a:t>  </a:t>
            </a:r>
            <a:r>
              <a:rPr lang="en-US" dirty="0" err="1" smtClean="0"/>
              <a:t>DestinationDir</a:t>
            </a:r>
            <a:r>
              <a:rPr lang="en-US" dirty="0" smtClean="0"/>
              <a:t> *.txt *.doc /XF test.txt /</a:t>
            </a:r>
            <a:r>
              <a:rPr lang="en-US" dirty="0" err="1" smtClean="0"/>
              <a:t>xd</a:t>
            </a:r>
            <a:r>
              <a:rPr lang="en-US" smtClean="0"/>
              <a:t> test</a:t>
            </a:r>
            <a:endParaRPr lang="en-US" dirty="0" smtClean="0"/>
          </a:p>
          <a:p>
            <a:r>
              <a:rPr lang="en-US" dirty="0" smtClean="0"/>
              <a:t>Must check the return value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Printf</a:t>
            </a:r>
            <a:r>
              <a:rPr lang="en-US" dirty="0" smtClean="0"/>
              <a:t>(windows/Linux)</a:t>
            </a:r>
            <a:endParaRPr lang="en-US" dirty="0"/>
          </a:p>
        </p:txBody>
      </p:sp>
      <p:sp>
        <p:nvSpPr>
          <p:cNvPr id="3" name="Content Placeholder 2"/>
          <p:cNvSpPr>
            <a:spLocks noGrp="1"/>
          </p:cNvSpPr>
          <p:nvPr>
            <p:ph idx="1"/>
          </p:nvPr>
        </p:nvSpPr>
        <p:spPr/>
        <p:txBody>
          <a:bodyPr>
            <a:normAutofit/>
          </a:bodyPr>
          <a:lstStyle/>
          <a:p>
            <a:r>
              <a:rPr lang="fr-FR" dirty="0" err="1" smtClean="0"/>
              <a:t>Printf</a:t>
            </a:r>
            <a:r>
              <a:rPr lang="fr-FR" dirty="0" smtClean="0"/>
              <a:t> </a:t>
            </a:r>
          </a:p>
          <a:p>
            <a:r>
              <a:rPr lang="fr-FR" dirty="0" err="1" smtClean="0"/>
              <a:t>Printf</a:t>
            </a:r>
            <a:r>
              <a:rPr lang="fr-FR" dirty="0" smtClean="0"/>
              <a:t> %3d 2</a:t>
            </a:r>
          </a:p>
          <a:p>
            <a:r>
              <a:rPr lang="fr-FR" dirty="0" err="1" smtClean="0"/>
              <a:t>printf</a:t>
            </a:r>
            <a:r>
              <a:rPr lang="fr-FR" dirty="0" smtClean="0"/>
              <a:t> %-3d 2</a:t>
            </a:r>
          </a:p>
          <a:p>
            <a:r>
              <a:rPr lang="fr-FR" dirty="0" err="1" smtClean="0"/>
              <a:t>Printf</a:t>
            </a:r>
            <a:r>
              <a:rPr lang="fr-FR" dirty="0" smtClean="0"/>
              <a:t> %03d 2</a:t>
            </a:r>
          </a:p>
          <a:p>
            <a:r>
              <a:rPr lang="en-US" dirty="0" err="1" smtClean="0"/>
              <a:t>Printf</a:t>
            </a:r>
            <a:r>
              <a:rPr lang="en-US" dirty="0" smtClean="0"/>
              <a:t> %1.2f</a:t>
            </a:r>
            <a:r>
              <a:rPr lang="fr-FR" dirty="0" smtClean="0"/>
              <a:t>  3.1415926</a:t>
            </a:r>
          </a:p>
          <a:p>
            <a:r>
              <a:rPr lang="fr-FR" dirty="0" err="1" smtClean="0"/>
              <a:t>printf</a:t>
            </a:r>
            <a:r>
              <a:rPr lang="fr-FR" dirty="0" smtClean="0"/>
              <a:t> %8s "</a:t>
            </a:r>
            <a:r>
              <a:rPr lang="fr-FR" dirty="0" err="1" smtClean="0"/>
              <a:t>aaaa</a:t>
            </a:r>
            <a:r>
              <a:rPr lang="fr-FR" dirty="0" smtClean="0"/>
              <a:t>"</a:t>
            </a:r>
          </a:p>
          <a:p>
            <a:r>
              <a:rPr lang="fr-FR" dirty="0" err="1" smtClean="0"/>
              <a:t>printf</a:t>
            </a:r>
            <a:r>
              <a:rPr lang="fr-FR" dirty="0" smtClean="0"/>
              <a:t> "\</a:t>
            </a:r>
            <a:r>
              <a:rPr lang="fr-FR" dirty="0" err="1" smtClean="0"/>
              <a:t>nSubDoc</a:t>
            </a:r>
            <a:r>
              <a:rPr lang="fr-FR" dirty="0" smtClean="0"/>
              <a:t>: %03d\n" 3</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a:t>
            </a:r>
            <a:r>
              <a:rPr lang="en-US" dirty="0" smtClean="0"/>
              <a:t>(windows/Linux)</a:t>
            </a:r>
            <a:endParaRPr lang="en-US" dirty="0"/>
          </a:p>
        </p:txBody>
      </p:sp>
      <p:sp>
        <p:nvSpPr>
          <p:cNvPr id="3" name="Content Placeholder 2"/>
          <p:cNvSpPr>
            <a:spLocks noGrp="1"/>
          </p:cNvSpPr>
          <p:nvPr>
            <p:ph idx="1"/>
          </p:nvPr>
        </p:nvSpPr>
        <p:spPr/>
        <p:txBody>
          <a:bodyPr>
            <a:normAutofit fontScale="77500" lnSpcReduction="20000"/>
          </a:bodyPr>
          <a:lstStyle/>
          <a:p>
            <a:r>
              <a:rPr lang="fr-FR" dirty="0" err="1" smtClean="0"/>
              <a:t>expr</a:t>
            </a:r>
            <a:r>
              <a:rPr lang="fr-FR" dirty="0" smtClean="0"/>
              <a:t> 5 + 7                          </a:t>
            </a:r>
            <a:r>
              <a:rPr lang="fr-FR" dirty="0" err="1" smtClean="0"/>
              <a:t>expr</a:t>
            </a:r>
            <a:r>
              <a:rPr lang="fr-FR" dirty="0" smtClean="0"/>
              <a:t> 5 – 6</a:t>
            </a:r>
          </a:p>
          <a:p>
            <a:r>
              <a:rPr lang="fr-FR" dirty="0" err="1" smtClean="0"/>
              <a:t>expr</a:t>
            </a:r>
            <a:r>
              <a:rPr lang="fr-FR" dirty="0" smtClean="0"/>
              <a:t> 5 </a:t>
            </a:r>
            <a:r>
              <a:rPr lang="en-US" dirty="0" smtClean="0"/>
              <a:t>”*”</a:t>
            </a:r>
            <a:r>
              <a:rPr lang="fr-FR" dirty="0" smtClean="0"/>
              <a:t> 4                       </a:t>
            </a:r>
            <a:r>
              <a:rPr lang="fr-FR" dirty="0" err="1" smtClean="0"/>
              <a:t>expr</a:t>
            </a:r>
            <a:r>
              <a:rPr lang="fr-FR" dirty="0" smtClean="0"/>
              <a:t> 5 /  7</a:t>
            </a:r>
          </a:p>
          <a:p>
            <a:r>
              <a:rPr lang="fr-FR" dirty="0" err="1" smtClean="0"/>
              <a:t>expr</a:t>
            </a:r>
            <a:r>
              <a:rPr lang="fr-FR" dirty="0" smtClean="0"/>
              <a:t> 7 % 9                          </a:t>
            </a:r>
          </a:p>
          <a:p>
            <a:r>
              <a:rPr lang="fr-FR" dirty="0" err="1" smtClean="0"/>
              <a:t>expr</a:t>
            </a:r>
            <a:r>
              <a:rPr lang="fr-FR" dirty="0" smtClean="0"/>
              <a:t> 1 </a:t>
            </a:r>
            <a:r>
              <a:rPr lang="en-US" dirty="0" smtClean="0"/>
              <a:t>“</a:t>
            </a:r>
            <a:r>
              <a:rPr lang="fr-FR" dirty="0" smtClean="0"/>
              <a:t>|</a:t>
            </a:r>
            <a:r>
              <a:rPr lang="en-US" dirty="0" smtClean="0"/>
              <a:t>”</a:t>
            </a:r>
            <a:r>
              <a:rPr lang="fr-FR" dirty="0" smtClean="0"/>
              <a:t>   0                      </a:t>
            </a:r>
            <a:r>
              <a:rPr lang="fr-FR" dirty="0" err="1" smtClean="0"/>
              <a:t>expr</a:t>
            </a:r>
            <a:r>
              <a:rPr lang="fr-FR" dirty="0" smtClean="0"/>
              <a:t> 1 </a:t>
            </a:r>
            <a:r>
              <a:rPr lang="en-US" dirty="0" smtClean="0"/>
              <a:t>“</a:t>
            </a:r>
            <a:r>
              <a:rPr lang="fr-FR" dirty="0" smtClean="0"/>
              <a:t>&amp;</a:t>
            </a:r>
            <a:r>
              <a:rPr lang="en-US" dirty="0" smtClean="0"/>
              <a:t>”</a:t>
            </a:r>
            <a:r>
              <a:rPr lang="fr-FR" dirty="0" smtClean="0"/>
              <a:t> 0                        </a:t>
            </a:r>
          </a:p>
          <a:p>
            <a:r>
              <a:rPr lang="fr-FR" dirty="0" err="1" smtClean="0"/>
              <a:t>expr</a:t>
            </a:r>
            <a:r>
              <a:rPr lang="fr-FR" dirty="0" smtClean="0"/>
              <a:t> 3 </a:t>
            </a:r>
            <a:r>
              <a:rPr lang="en-US" dirty="0" smtClean="0"/>
              <a:t>“</a:t>
            </a:r>
            <a:r>
              <a:rPr lang="fr-FR" dirty="0" smtClean="0"/>
              <a:t>&gt;</a:t>
            </a:r>
            <a:r>
              <a:rPr lang="en-US" dirty="0" smtClean="0"/>
              <a:t>” </a:t>
            </a:r>
            <a:r>
              <a:rPr lang="fr-FR" dirty="0" smtClean="0"/>
              <a:t>6                        </a:t>
            </a:r>
            <a:r>
              <a:rPr lang="fr-FR" dirty="0" err="1" smtClean="0"/>
              <a:t>expr</a:t>
            </a:r>
            <a:r>
              <a:rPr lang="fr-FR" dirty="0" smtClean="0"/>
              <a:t> 3 </a:t>
            </a:r>
            <a:r>
              <a:rPr lang="en-US" dirty="0" smtClean="0"/>
              <a:t>“</a:t>
            </a:r>
            <a:r>
              <a:rPr lang="fr-FR" dirty="0" smtClean="0"/>
              <a:t>&lt;</a:t>
            </a:r>
            <a:r>
              <a:rPr lang="en-US" dirty="0" smtClean="0"/>
              <a:t>” </a:t>
            </a:r>
            <a:r>
              <a:rPr lang="fr-FR" dirty="0" smtClean="0"/>
              <a:t>6                         </a:t>
            </a:r>
          </a:p>
          <a:p>
            <a:r>
              <a:rPr lang="fr-FR" dirty="0" err="1" smtClean="0"/>
              <a:t>expr</a:t>
            </a:r>
            <a:r>
              <a:rPr lang="fr-FR" dirty="0" smtClean="0"/>
              <a:t> 3 </a:t>
            </a:r>
            <a:r>
              <a:rPr lang="en-US" dirty="0" smtClean="0"/>
              <a:t>“</a:t>
            </a:r>
            <a:r>
              <a:rPr lang="fr-FR" dirty="0" smtClean="0"/>
              <a:t>&gt;=</a:t>
            </a:r>
            <a:r>
              <a:rPr lang="en-US" dirty="0" smtClean="0"/>
              <a:t>” </a:t>
            </a:r>
            <a:r>
              <a:rPr lang="fr-FR" dirty="0" smtClean="0"/>
              <a:t>3                      </a:t>
            </a:r>
            <a:r>
              <a:rPr lang="fr-FR" dirty="0" err="1" smtClean="0"/>
              <a:t>expr</a:t>
            </a:r>
            <a:r>
              <a:rPr lang="fr-FR" dirty="0" smtClean="0"/>
              <a:t> 3 </a:t>
            </a:r>
            <a:r>
              <a:rPr lang="en-US" dirty="0" smtClean="0"/>
              <a:t>“</a:t>
            </a:r>
            <a:r>
              <a:rPr lang="fr-FR" dirty="0" smtClean="0"/>
              <a:t>&lt;=</a:t>
            </a:r>
            <a:r>
              <a:rPr lang="en-US" dirty="0" smtClean="0"/>
              <a:t>” </a:t>
            </a:r>
            <a:r>
              <a:rPr lang="fr-FR" dirty="0" smtClean="0"/>
              <a:t>3                       </a:t>
            </a:r>
          </a:p>
          <a:p>
            <a:r>
              <a:rPr lang="fr-FR" dirty="0" err="1" smtClean="0"/>
              <a:t>expr</a:t>
            </a:r>
            <a:r>
              <a:rPr lang="fr-FR" dirty="0" smtClean="0"/>
              <a:t> 3 = 3                            </a:t>
            </a:r>
            <a:r>
              <a:rPr lang="fr-FR" dirty="0" err="1" smtClean="0"/>
              <a:t>expr</a:t>
            </a:r>
            <a:r>
              <a:rPr lang="fr-FR" dirty="0" smtClean="0"/>
              <a:t> 3 != 3 </a:t>
            </a:r>
            <a:r>
              <a:rPr lang="en-US" dirty="0" smtClean="0"/>
              <a:t>                         </a:t>
            </a:r>
          </a:p>
          <a:p>
            <a:r>
              <a:rPr lang="en-US" dirty="0" err="1" smtClean="0"/>
              <a:t>expr</a:t>
            </a:r>
            <a:r>
              <a:rPr lang="en-US" dirty="0" smtClean="0"/>
              <a:t> </a:t>
            </a:r>
            <a:r>
              <a:rPr lang="en-US" i="1" dirty="0" smtClean="0"/>
              <a:t>expr1 :</a:t>
            </a:r>
            <a:r>
              <a:rPr lang="en-US" dirty="0" smtClean="0"/>
              <a:t> </a:t>
            </a:r>
            <a:r>
              <a:rPr lang="en-US" i="1" dirty="0" smtClean="0"/>
              <a:t>re                    </a:t>
            </a:r>
            <a:r>
              <a:rPr lang="en-US" dirty="0" err="1" smtClean="0"/>
              <a:t>expr</a:t>
            </a:r>
            <a:r>
              <a:rPr lang="en-US" dirty="0" smtClean="0"/>
              <a:t> index </a:t>
            </a:r>
            <a:r>
              <a:rPr lang="en-US" i="1" dirty="0" smtClean="0"/>
              <a:t>expr1</a:t>
            </a:r>
            <a:r>
              <a:rPr lang="en-US" dirty="0" smtClean="0"/>
              <a:t> </a:t>
            </a:r>
            <a:r>
              <a:rPr lang="en-US" i="1" dirty="0" smtClean="0"/>
              <a:t>expr2 </a:t>
            </a:r>
          </a:p>
          <a:p>
            <a:r>
              <a:rPr lang="en-US" i="1" dirty="0" err="1" smtClean="0"/>
              <a:t>expr</a:t>
            </a:r>
            <a:r>
              <a:rPr lang="en-US" i="1" dirty="0" smtClean="0"/>
              <a:t> </a:t>
            </a:r>
            <a:r>
              <a:rPr lang="en-US" dirty="0" err="1" smtClean="0"/>
              <a:t>substr</a:t>
            </a:r>
            <a:r>
              <a:rPr lang="en-US" dirty="0" smtClean="0"/>
              <a:t> </a:t>
            </a:r>
            <a:r>
              <a:rPr lang="en-US" i="1" dirty="0" smtClean="0"/>
              <a:t>expr1</a:t>
            </a:r>
            <a:r>
              <a:rPr lang="en-US" dirty="0" smtClean="0"/>
              <a:t> </a:t>
            </a:r>
            <a:r>
              <a:rPr lang="en-US" i="1" dirty="0" smtClean="0"/>
              <a:t>expr2</a:t>
            </a:r>
            <a:r>
              <a:rPr lang="en-US" dirty="0" smtClean="0"/>
              <a:t> </a:t>
            </a:r>
            <a:r>
              <a:rPr lang="en-US" i="1" dirty="0" smtClean="0"/>
              <a:t>expr3 </a:t>
            </a:r>
          </a:p>
          <a:p>
            <a:r>
              <a:rPr lang="en-US" dirty="0" err="1" smtClean="0"/>
              <a:t>expr</a:t>
            </a:r>
            <a:r>
              <a:rPr lang="en-US" dirty="0" smtClean="0"/>
              <a:t> length "</a:t>
            </a:r>
            <a:r>
              <a:rPr lang="en-US" dirty="0" err="1" smtClean="0"/>
              <a:t>abcdef</a:t>
            </a:r>
            <a:r>
              <a:rPr lang="en-US" dirty="0" smtClean="0"/>
              <a:t>"</a:t>
            </a:r>
            <a:endParaRPr lang="fr-FR" dirty="0" smtClean="0"/>
          </a:p>
          <a:p>
            <a:r>
              <a:rPr lang="en-US" dirty="0" err="1" smtClean="0"/>
              <a:t>expr</a:t>
            </a:r>
            <a:r>
              <a:rPr lang="en-US" dirty="0" smtClean="0"/>
              <a:t> length "</a:t>
            </a:r>
            <a:r>
              <a:rPr lang="en-US" dirty="0" err="1" smtClean="0"/>
              <a:t>abcdef</a:t>
            </a:r>
            <a:r>
              <a:rPr lang="en-US" dirty="0" smtClean="0"/>
              <a:t>" "&lt;" 5 "|" 15 - 4 "&gt;" 8 </a:t>
            </a:r>
          </a:p>
          <a:p>
            <a:endParaRPr lang="fr-FR"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Awk</a:t>
            </a:r>
            <a:r>
              <a:rPr lang="en-US" dirty="0" smtClean="0"/>
              <a:t>(windows/Linux)</a:t>
            </a:r>
            <a:endParaRPr lang="en-US" dirty="0"/>
          </a:p>
        </p:txBody>
      </p:sp>
      <p:sp>
        <p:nvSpPr>
          <p:cNvPr id="3" name="Content Placeholder 2"/>
          <p:cNvSpPr>
            <a:spLocks noGrp="1"/>
          </p:cNvSpPr>
          <p:nvPr>
            <p:ph idx="1"/>
          </p:nvPr>
        </p:nvSpPr>
        <p:spPr/>
        <p:txBody>
          <a:bodyPr/>
          <a:lstStyle/>
          <a:p>
            <a:r>
              <a:rPr lang="en-US" dirty="0" err="1" smtClean="0"/>
              <a:t>awk</a:t>
            </a:r>
            <a:r>
              <a:rPr lang="en-US" dirty="0" smtClean="0"/>
              <a:t> '{print $0}' scores.txt</a:t>
            </a:r>
          </a:p>
          <a:p>
            <a:r>
              <a:rPr lang="en-US" dirty="0" err="1" smtClean="0"/>
              <a:t>awk</a:t>
            </a:r>
            <a:r>
              <a:rPr lang="en-US" dirty="0" smtClean="0"/>
              <a:t> '{if($2 ^&gt; "60") print $0}' scores.txt</a:t>
            </a:r>
          </a:p>
          <a:p>
            <a:r>
              <a:rPr lang="en-US" dirty="0" err="1" smtClean="0"/>
              <a:t>awk</a:t>
            </a:r>
            <a:r>
              <a:rPr lang="en-US" dirty="0" smtClean="0"/>
              <a:t> 'BEGIN {print "start..."} {tot+=$2} END {print "</a:t>
            </a:r>
            <a:r>
              <a:rPr lang="en-US" dirty="0" err="1" smtClean="0"/>
              <a:t>totoal</a:t>
            </a:r>
            <a:r>
              <a:rPr lang="en-US" dirty="0" smtClean="0"/>
              <a:t> is:" tot; print "END..."}' scores.txt</a:t>
            </a:r>
          </a:p>
          <a:p>
            <a:r>
              <a:rPr lang="en-US" dirty="0" err="1" smtClean="0"/>
              <a:t>awk</a:t>
            </a:r>
            <a:r>
              <a:rPr lang="en-US" dirty="0" smtClean="0"/>
              <a:t> '{print length($2)}' scores.txt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sed</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sed</a:t>
            </a:r>
            <a:r>
              <a:rPr lang="en-US" dirty="0" smtClean="0"/>
              <a:t> [</a:t>
            </a:r>
            <a:r>
              <a:rPr lang="zh-CN" altLang="en-US" dirty="0" smtClean="0"/>
              <a:t>选项</a:t>
            </a:r>
            <a:r>
              <a:rPr lang="en-US" altLang="zh-CN" dirty="0" smtClean="0"/>
              <a:t>] </a:t>
            </a:r>
            <a:r>
              <a:rPr lang="en-US" dirty="0" smtClean="0"/>
              <a:t>s e d</a:t>
            </a:r>
            <a:r>
              <a:rPr lang="zh-CN" altLang="en-US" dirty="0" smtClean="0"/>
              <a:t>命令 输入文件。</a:t>
            </a:r>
            <a:endParaRPr lang="en-US" altLang="zh-CN" dirty="0" smtClean="0"/>
          </a:p>
          <a:p>
            <a:r>
              <a:rPr lang="en-US" dirty="0" err="1" smtClean="0"/>
              <a:t>sed</a:t>
            </a:r>
            <a:r>
              <a:rPr lang="en-US" dirty="0" smtClean="0"/>
              <a:t> = test3.txt</a:t>
            </a:r>
          </a:p>
          <a:p>
            <a:r>
              <a:rPr lang="en-US" dirty="0" err="1" smtClean="0"/>
              <a:t>sed</a:t>
            </a:r>
            <a:r>
              <a:rPr lang="en-US" dirty="0" smtClean="0"/>
              <a:t> s/</a:t>
            </a:r>
            <a:r>
              <a:rPr lang="en-US" dirty="0" err="1" smtClean="0"/>
              <a:t>mapguide</a:t>
            </a:r>
            <a:r>
              <a:rPr lang="en-US" dirty="0" smtClean="0"/>
              <a:t>/mapguide2010/g test3.txt</a:t>
            </a:r>
          </a:p>
          <a:p>
            <a:r>
              <a:rPr lang="en-US" dirty="0" err="1" smtClean="0"/>
              <a:t>sed</a:t>
            </a:r>
            <a:r>
              <a:rPr lang="en-US" dirty="0" smtClean="0"/>
              <a:t> 5,6d test3.txt</a:t>
            </a:r>
          </a:p>
          <a:p>
            <a:r>
              <a:rPr lang="en-US" dirty="0" err="1" smtClean="0"/>
              <a:t>sed</a:t>
            </a:r>
            <a:r>
              <a:rPr lang="en-US" dirty="0" smtClean="0"/>
              <a:t> 3a\</a:t>
            </a:r>
            <a:r>
              <a:rPr lang="en-US" dirty="0" err="1" smtClean="0"/>
              <a:t>abcd</a:t>
            </a:r>
            <a:r>
              <a:rPr lang="en-US" dirty="0" smtClean="0"/>
              <a:t> test3.txt</a:t>
            </a:r>
          </a:p>
          <a:p>
            <a:r>
              <a:rPr lang="en-US" dirty="0" err="1" smtClean="0"/>
              <a:t>sed</a:t>
            </a:r>
            <a:r>
              <a:rPr lang="en-US" dirty="0" smtClean="0"/>
              <a:t> 10i\</a:t>
            </a:r>
            <a:r>
              <a:rPr lang="en-US" dirty="0" err="1" smtClean="0"/>
              <a:t>adflajflad</a:t>
            </a:r>
            <a:r>
              <a:rPr lang="en-US" dirty="0" smtClean="0"/>
              <a:t>\n\</a:t>
            </a:r>
            <a:r>
              <a:rPr lang="en-US" dirty="0" err="1" smtClean="0"/>
              <a:t>adfadfajdlf</a:t>
            </a:r>
            <a:r>
              <a:rPr lang="en-US" dirty="0" smtClean="0"/>
              <a:t> test3.txt</a:t>
            </a:r>
          </a:p>
          <a:p>
            <a:r>
              <a:rPr lang="en-US" dirty="0" err="1" smtClean="0"/>
              <a:t>Sed</a:t>
            </a:r>
            <a:r>
              <a:rPr lang="en-US" dirty="0" smtClean="0"/>
              <a:t> 10c\</a:t>
            </a:r>
            <a:r>
              <a:rPr lang="en-US" dirty="0" err="1" smtClean="0"/>
              <a:t>aaaa</a:t>
            </a:r>
            <a:r>
              <a:rPr lang="en-US" dirty="0" smtClean="0"/>
              <a:t> test3.txt</a:t>
            </a:r>
          </a:p>
          <a:p>
            <a:r>
              <a:rPr lang="en-US" dirty="0" err="1" smtClean="0"/>
              <a:t>sed</a:t>
            </a:r>
            <a:r>
              <a:rPr lang="en-US" dirty="0" smtClean="0"/>
              <a:t> 4q test3.txt</a:t>
            </a:r>
          </a:p>
          <a:p>
            <a:r>
              <a:rPr lang="en-US" dirty="0" err="1" smtClean="0"/>
              <a:t>sed</a:t>
            </a:r>
            <a:r>
              <a:rPr lang="en-US" dirty="0" smtClean="0"/>
              <a:t> 2r 1.txt test3.txt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grep</a:t>
            </a:r>
            <a:endParaRPr lang="en-US" dirty="0"/>
          </a:p>
        </p:txBody>
      </p:sp>
      <p:sp>
        <p:nvSpPr>
          <p:cNvPr id="3" name="Content Placeholder 2"/>
          <p:cNvSpPr>
            <a:spLocks noGrp="1"/>
          </p:cNvSpPr>
          <p:nvPr>
            <p:ph idx="1"/>
          </p:nvPr>
        </p:nvSpPr>
        <p:spPr/>
        <p:txBody>
          <a:bodyPr/>
          <a:lstStyle/>
          <a:p>
            <a:r>
              <a:rPr lang="en-US" dirty="0" err="1" smtClean="0"/>
              <a:t>grep</a:t>
            </a:r>
            <a:r>
              <a:rPr lang="en-US" dirty="0" smtClean="0"/>
              <a:t> "map" test4.txt</a:t>
            </a:r>
          </a:p>
          <a:p>
            <a:r>
              <a:rPr lang="en-US" dirty="0" err="1" smtClean="0"/>
              <a:t>grep</a:t>
            </a:r>
            <a:r>
              <a:rPr lang="en-US" dirty="0" smtClean="0"/>
              <a:t> "map" *.txt</a:t>
            </a:r>
          </a:p>
          <a:p>
            <a:r>
              <a:rPr lang="en-US" dirty="0" err="1" smtClean="0"/>
              <a:t>grep</a:t>
            </a:r>
            <a:r>
              <a:rPr lang="en-US" dirty="0" smtClean="0"/>
              <a:t> -c “</a:t>
            </a:r>
            <a:r>
              <a:rPr lang="en-US" dirty="0" err="1" smtClean="0"/>
              <a:t>aud</a:t>
            </a:r>
            <a:r>
              <a:rPr lang="en-US" dirty="0" smtClean="0"/>
              <a:t>“ test4.txt</a:t>
            </a:r>
          </a:p>
          <a:p>
            <a:r>
              <a:rPr lang="en-US" dirty="0" err="1" smtClean="0"/>
              <a:t>grep</a:t>
            </a:r>
            <a:r>
              <a:rPr lang="en-US" dirty="0" smtClean="0"/>
              <a:t> -n “</a:t>
            </a:r>
            <a:r>
              <a:rPr lang="en-US" dirty="0" err="1" smtClean="0"/>
              <a:t>aud</a:t>
            </a:r>
            <a:r>
              <a:rPr lang="en-US" dirty="0" smtClean="0"/>
              <a:t>“ test4.txt</a:t>
            </a:r>
          </a:p>
          <a:p>
            <a:r>
              <a:rPr lang="en-US" dirty="0" err="1" smtClean="0"/>
              <a:t>grep</a:t>
            </a:r>
            <a:r>
              <a:rPr lang="en-US" dirty="0" smtClean="0"/>
              <a:t> -v “</a:t>
            </a:r>
            <a:r>
              <a:rPr lang="en-US" dirty="0" err="1" smtClean="0"/>
              <a:t>aud</a:t>
            </a:r>
            <a:r>
              <a:rPr lang="en-US" dirty="0" smtClean="0"/>
              <a:t>“ test4.txt</a:t>
            </a:r>
          </a:p>
          <a:p>
            <a:r>
              <a:rPr lang="en-US" dirty="0" err="1" smtClean="0"/>
              <a:t>grep</a:t>
            </a:r>
            <a:r>
              <a:rPr lang="en-US" dirty="0" smtClean="0"/>
              <a:t> -</a:t>
            </a:r>
            <a:r>
              <a:rPr lang="en-US" dirty="0" err="1" smtClean="0"/>
              <a:t>i</a:t>
            </a:r>
            <a:r>
              <a:rPr lang="en-US" dirty="0" smtClean="0"/>
              <a:t> “</a:t>
            </a:r>
            <a:r>
              <a:rPr lang="en-US" dirty="0" err="1" smtClean="0"/>
              <a:t>aud</a:t>
            </a:r>
            <a:r>
              <a:rPr lang="en-US" dirty="0" smtClean="0"/>
              <a:t>“ test4.txt</a:t>
            </a:r>
          </a:p>
          <a:p>
            <a:endParaRPr lang="en-US" b="1" dirty="0" smtClean="0"/>
          </a:p>
          <a:p>
            <a:endParaRPr lang="en-US" b="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VS Shell</a:t>
            </a:r>
            <a:endParaRPr lang="en-US" dirty="0"/>
          </a:p>
        </p:txBody>
      </p:sp>
      <p:graphicFrame>
        <p:nvGraphicFramePr>
          <p:cNvPr id="4" name="Table 3"/>
          <p:cNvGraphicFramePr>
            <a:graphicFrameLocks noGrp="1"/>
          </p:cNvGraphicFramePr>
          <p:nvPr/>
        </p:nvGraphicFramePr>
        <p:xfrm>
          <a:off x="1214414" y="1500174"/>
          <a:ext cx="6929485" cy="2595880"/>
        </p:xfrm>
        <a:graphic>
          <a:graphicData uri="http://schemas.openxmlformats.org/drawingml/2006/table">
            <a:tbl>
              <a:tblPr firstRow="1" bandRow="1">
                <a:tableStyleId>{72833802-FEF1-4C79-8D5D-14CF1EAF98D9}</a:tableStyleId>
              </a:tblPr>
              <a:tblGrid>
                <a:gridCol w="3000396"/>
                <a:gridCol w="3929089"/>
              </a:tblGrid>
              <a:tr h="370840">
                <a:tc>
                  <a:txBody>
                    <a:bodyPr/>
                    <a:lstStyle/>
                    <a:p>
                      <a:r>
                        <a:rPr lang="en-US" sz="1600" dirty="0" smtClean="0"/>
                        <a:t>Windows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Linux/Unix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.bat / .cmd</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t>
                      </a:r>
                      <a:r>
                        <a:rPr lang="en-US" sz="1400" dirty="0" err="1" smtClean="0"/>
                        <a:t>sh</a:t>
                      </a:r>
                      <a:r>
                        <a:rPr lang="en-US" sz="1400" dirty="0" smtClean="0"/>
                        <a:t> / .</a:t>
                      </a:r>
                      <a:r>
                        <a:rPr lang="en-US" sz="1400" dirty="0" err="1" smtClean="0"/>
                        <a:t>ksh</a:t>
                      </a:r>
                      <a:r>
                        <a:rPr lang="en-US" sz="1400" dirty="0" smtClean="0"/>
                        <a:t> / .bash /.</a:t>
                      </a:r>
                      <a:r>
                        <a:rPr lang="en-US" sz="1400" dirty="0" err="1" smtClean="0"/>
                        <a:t>csh</a:t>
                      </a:r>
                      <a:r>
                        <a:rPr lang="en-US" sz="1400" dirty="0" smtClean="0"/>
                        <a:t>/.</a:t>
                      </a:r>
                      <a:r>
                        <a:rPr lang="en-US" sz="1400" dirty="0" err="1" smtClean="0"/>
                        <a:t>tcsh</a:t>
                      </a:r>
                      <a:r>
                        <a:rPr lang="en-US" sz="1400" dirty="0" smtClean="0"/>
                        <a:t> …</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#!/bin/</a:t>
                      </a:r>
                      <a:r>
                        <a:rPr lang="en-US" sz="1400" dirty="0" err="1" smtClean="0"/>
                        <a:t>sh</a:t>
                      </a:r>
                      <a:r>
                        <a:rPr lang="en-US" sz="1400" dirty="0" smtClean="0"/>
                        <a:t> </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@echo off</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Bash –x filename.sh</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1400" dirty="0" err="1" smtClean="0"/>
                        <a:t>Rem</a:t>
                      </a:r>
                      <a:r>
                        <a:rPr lang="en-US" altLang="zh-CN" sz="1400" dirty="0" smtClean="0"/>
                        <a:t> (::)</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chmod </a:t>
                      </a:r>
                      <a:r>
                        <a:rPr lang="en-US" sz="1400" dirty="0" err="1" smtClean="0"/>
                        <a:t>a+x</a:t>
                      </a:r>
                      <a:r>
                        <a:rPr lang="en-US" sz="1400" dirty="0" smtClean="0"/>
                        <a:t> filename</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filename</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./filename</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variables</a:t>
            </a:r>
            <a:endParaRPr lang="en-US" dirty="0"/>
          </a:p>
        </p:txBody>
      </p:sp>
      <p:graphicFrame>
        <p:nvGraphicFramePr>
          <p:cNvPr id="4" name="Content Placeholder 3"/>
          <p:cNvGraphicFramePr>
            <a:graphicFrameLocks noGrp="1"/>
          </p:cNvGraphicFramePr>
          <p:nvPr>
            <p:ph idx="1"/>
          </p:nvPr>
        </p:nvGraphicFramePr>
        <p:xfrm>
          <a:off x="1142976" y="1571612"/>
          <a:ext cx="7115196" cy="3510280"/>
        </p:xfrm>
        <a:graphic>
          <a:graphicData uri="http://schemas.openxmlformats.org/drawingml/2006/table">
            <a:tbl>
              <a:tblPr firstRow="1" bandRow="1">
                <a:tableStyleId>{72833802-FEF1-4C79-8D5D-14CF1EAF98D9}</a:tableStyleId>
              </a:tblPr>
              <a:tblGrid>
                <a:gridCol w="3302441"/>
                <a:gridCol w="3812755"/>
              </a:tblGrid>
              <a:tr h="370840">
                <a:tc>
                  <a:txBody>
                    <a:bodyPr/>
                    <a:lstStyle/>
                    <a:p>
                      <a:r>
                        <a:rPr lang="en-US" dirty="0" smtClean="0"/>
                        <a:t>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Linux/Unix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Set Name</a:t>
                      </a:r>
                      <a:r>
                        <a:rPr lang="en-US" baseline="0" dirty="0" smtClean="0"/>
                        <a:t> = Value</a:t>
                      </a:r>
                    </a:p>
                    <a:p>
                      <a:r>
                        <a:rPr lang="en-US" baseline="0" dirty="0" smtClean="0"/>
                        <a:t>Set path = Name;%PATH%</a:t>
                      </a:r>
                    </a:p>
                    <a:p>
                      <a:r>
                        <a:rPr lang="en-US" baseline="0" dirty="0" smtClean="0"/>
                        <a:t>Echo %path%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Name=Value</a:t>
                      </a:r>
                    </a:p>
                    <a:p>
                      <a:r>
                        <a:rPr lang="en-US" dirty="0" smtClean="0"/>
                        <a:t>PATH=Name:$PATH</a:t>
                      </a:r>
                    </a:p>
                    <a:p>
                      <a:r>
                        <a:rPr lang="en-US" dirty="0" smtClean="0"/>
                        <a:t>Echo $PATH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spaces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Case</a:t>
                      </a:r>
                      <a:r>
                        <a:rPr lang="en-US" baseline="0" dirty="0" smtClean="0"/>
                        <a:t> Sensitive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readonly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System and Shell</a:t>
            </a:r>
          </a:p>
          <a:p>
            <a:r>
              <a:rPr lang="en-US" dirty="0" smtClean="0"/>
              <a:t>Windows batch and Linux Shell</a:t>
            </a:r>
          </a:p>
          <a:p>
            <a:pPr lvl="1"/>
            <a:r>
              <a:rPr lang="en-US" dirty="0" smtClean="0"/>
              <a:t>Dos and Linux Shell internal Commands</a:t>
            </a:r>
          </a:p>
          <a:p>
            <a:pPr lvl="1"/>
            <a:r>
              <a:rPr lang="en-US" dirty="0" smtClean="0"/>
              <a:t>Windows and Linux external commands</a:t>
            </a:r>
          </a:p>
          <a:p>
            <a:pPr lvl="1"/>
            <a:r>
              <a:rPr lang="en-US" dirty="0" smtClean="0"/>
              <a:t>Batch and Shell variable and special sign</a:t>
            </a:r>
          </a:p>
          <a:p>
            <a:pPr lvl="1"/>
            <a:r>
              <a:rPr lang="en-US" dirty="0" smtClean="0"/>
              <a:t>Batch and Shell Key words</a:t>
            </a:r>
          </a:p>
          <a:p>
            <a:r>
              <a:rPr lang="en-US" dirty="0" smtClean="0"/>
              <a:t>build forge VS batch/shell</a:t>
            </a:r>
          </a:p>
          <a:p>
            <a:r>
              <a:rPr lang="en-US" dirty="0" smtClean="0"/>
              <a:t>Batch/Shell VS Perl/python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variables</a:t>
            </a:r>
            <a:endParaRPr lang="en-US" dirty="0"/>
          </a:p>
        </p:txBody>
      </p:sp>
      <p:graphicFrame>
        <p:nvGraphicFramePr>
          <p:cNvPr id="4" name="Content Placeholder 3"/>
          <p:cNvGraphicFramePr>
            <a:graphicFrameLocks noGrp="1"/>
          </p:cNvGraphicFramePr>
          <p:nvPr>
            <p:ph idx="1"/>
          </p:nvPr>
        </p:nvGraphicFramePr>
        <p:xfrm>
          <a:off x="642910" y="1214422"/>
          <a:ext cx="7686699" cy="4048760"/>
        </p:xfrm>
        <a:graphic>
          <a:graphicData uri="http://schemas.openxmlformats.org/drawingml/2006/table">
            <a:tbl>
              <a:tblPr firstRow="1" bandRow="1">
                <a:tableStyleId>{72833802-FEF1-4C79-8D5D-14CF1EAF98D9}</a:tableStyleId>
              </a:tblPr>
              <a:tblGrid>
                <a:gridCol w="2643206"/>
                <a:gridCol w="1214446"/>
                <a:gridCol w="3829047"/>
              </a:tblGrid>
              <a:tr h="370840">
                <a:tc>
                  <a:txBody>
                    <a:bodyPr/>
                    <a:lstStyle/>
                    <a:p>
                      <a:r>
                        <a:rPr lang="en-US" altLang="zh-CN" dirty="0" smtClean="0"/>
                        <a:t>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err="1" smtClean="0"/>
                        <a:t>linux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Lists all the arguments that have been passed to the 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dirty="0"/>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Stores the name of the 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dirty="0"/>
                        <a:t>%</a:t>
                      </a:r>
                      <a:r>
                        <a:rPr lang="en-US" dirty="0" smtClean="0"/>
                        <a:t>1~9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Stores the </a:t>
                      </a:r>
                      <a:r>
                        <a:rPr lang="en-US" dirty="0" smtClean="0"/>
                        <a:t>first to ninth </a:t>
                      </a:r>
                      <a:r>
                        <a:rPr lang="en-US" dirty="0"/>
                        <a:t>argument passed to the 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The number of arguments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The current process 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The last background</a:t>
                      </a:r>
                      <a:r>
                        <a:rPr lang="en-US" baseline="0" dirty="0" smtClean="0"/>
                        <a:t> process 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parameters include blank spaces, you would need to surround both file names with double quotes before passing them to your script</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爆炸形 1 5"/>
          <p:cNvSpPr/>
          <p:nvPr/>
        </p:nvSpPr>
        <p:spPr>
          <a:xfrm>
            <a:off x="3500430" y="5572140"/>
            <a:ext cx="2214578" cy="914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shift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Environment variables</a:t>
            </a:r>
            <a:endParaRPr lang="zh-CN" altLang="en-US" dirty="0"/>
          </a:p>
        </p:txBody>
      </p:sp>
      <p:graphicFrame>
        <p:nvGraphicFramePr>
          <p:cNvPr id="5" name="Table 4"/>
          <p:cNvGraphicFramePr>
            <a:graphicFrameLocks noGrp="1"/>
          </p:cNvGraphicFramePr>
          <p:nvPr/>
        </p:nvGraphicFramePr>
        <p:xfrm>
          <a:off x="857224" y="1142985"/>
          <a:ext cx="7858180" cy="5212080"/>
        </p:xfrm>
        <a:graphic>
          <a:graphicData uri="http://schemas.openxmlformats.org/drawingml/2006/table">
            <a:tbl>
              <a:tblPr firstRow="1" bandRow="1">
                <a:tableStyleId>{72833802-FEF1-4C79-8D5D-14CF1EAF98D9}</a:tableStyleId>
              </a:tblPr>
              <a:tblGrid>
                <a:gridCol w="1001533"/>
                <a:gridCol w="4237254"/>
                <a:gridCol w="2619393"/>
              </a:tblGrid>
              <a:tr h="35859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linux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0194">
                <a:tc>
                  <a:txBody>
                    <a:bodyPr/>
                    <a:lstStyle/>
                    <a:p>
                      <a:r>
                        <a:rPr lang="en-US" dirty="0" smtClean="0"/>
                        <a:t>replace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r>
                        <a:rPr lang="en-US" dirty="0" err="1" smtClean="0"/>
                        <a:t>VariableName:ReplacementString</a:t>
                      </a:r>
                      <a:r>
                        <a:rPr lang="en-US" dirty="0" smtClean="0"/>
                        <a:t>=</a:t>
                      </a:r>
                      <a:r>
                        <a:rPr lang="en-US" dirty="0" err="1" smtClean="0"/>
                        <a:t>OriginalString</a:t>
                      </a:r>
                      <a:r>
                        <a:rPr lang="en-US" dirty="0" smtClean="0"/>
                        <a:t>%</a:t>
                      </a:r>
                    </a:p>
                    <a:p>
                      <a:r>
                        <a:rPr lang="en-US" dirty="0" smtClean="0"/>
                        <a:t>set a=</a:t>
                      </a:r>
                      <a:r>
                        <a:rPr lang="en-US" dirty="0" err="1" smtClean="0"/>
                        <a:t>belcome</a:t>
                      </a:r>
                      <a:r>
                        <a:rPr lang="en-US" dirty="0" smtClean="0"/>
                        <a:t> to CMD </a:t>
                      </a:r>
                      <a:r>
                        <a:rPr lang="en-US" dirty="0" err="1" smtClean="0"/>
                        <a:t>borld</a:t>
                      </a:r>
                      <a:r>
                        <a:rPr lang="en-US" dirty="0" smtClean="0"/>
                        <a:t>! </a:t>
                      </a:r>
                    </a:p>
                    <a:p>
                      <a:r>
                        <a:rPr lang="en-US" dirty="0" smtClean="0"/>
                        <a:t>set temp=%a:b=w% </a:t>
                      </a:r>
                    </a:p>
                    <a:p>
                      <a:r>
                        <a:rPr lang="en-US" dirty="0" smtClean="0"/>
                        <a:t>echo %temp% </a:t>
                      </a:r>
                    </a:p>
                    <a:p>
                      <a:r>
                        <a:rPr lang="en-US" dirty="0" smtClean="0"/>
                        <a:t>pause </a:t>
                      </a:r>
                    </a:p>
                    <a:p>
                      <a:r>
                        <a:rPr lang="zh-CN" altLang="en-US" dirty="0" smtClean="0"/>
                        <a:t>将显示 </a:t>
                      </a:r>
                      <a:r>
                        <a:rPr lang="en-US" dirty="0" smtClean="0"/>
                        <a:t>welcome to CMD world! </a:t>
                      </a:r>
                      <a:r>
                        <a:rPr lang="zh-CN" altLang="en-US" dirty="0" smtClean="0"/>
                        <a:t>即用</a:t>
                      </a:r>
                      <a:r>
                        <a:rPr lang="en-US" dirty="0" smtClean="0"/>
                        <a:t>w</a:t>
                      </a:r>
                      <a:r>
                        <a:rPr lang="zh-CN" altLang="en-US" dirty="0" smtClean="0"/>
                        <a:t>替换了变量</a:t>
                      </a:r>
                      <a:r>
                        <a:rPr lang="en-US" dirty="0" smtClean="0"/>
                        <a:t>a</a:t>
                      </a:r>
                      <a:r>
                        <a:rPr lang="zh-CN" altLang="en-US" dirty="0" smtClean="0"/>
                        <a:t>中的</a:t>
                      </a:r>
                      <a:r>
                        <a:rPr lang="en-US" dirty="0" smtClean="0"/>
                        <a:t>b。</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${VAR/PATTERN/STRING} or ${VAR//PATTERN/STRING} </a:t>
                      </a:r>
                    </a:p>
                    <a:p>
                      <a:r>
                        <a:rPr lang="zh-CN" altLang="en-US" dirty="0" smtClean="0"/>
                        <a:t>语法。第一种形式仅仅替换第一个匹配的项目，第二个用 </a:t>
                      </a:r>
                      <a:r>
                        <a:rPr lang="en-US" altLang="zh-CN" dirty="0" smtClean="0"/>
                        <a:t>STRING</a:t>
                      </a:r>
                      <a:r>
                        <a:rPr lang="zh-CN" altLang="en-US" dirty="0" smtClean="0"/>
                        <a:t> 替换所有匹配 </a:t>
                      </a:r>
                      <a:r>
                        <a:rPr lang="en-US" altLang="zh-CN" dirty="0" smtClean="0"/>
                        <a:t>PATTERN</a:t>
                      </a:r>
                      <a:r>
                        <a:rPr lang="zh-CN" altLang="en-US" dirty="0" smtClean="0"/>
                        <a:t> 的项目。</a:t>
                      </a:r>
                      <a:endParaRPr lang="en-US" altLang="zh-CN"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4742">
                <a:tc>
                  <a:txBody>
                    <a:bodyPr/>
                    <a:lstStyle/>
                    <a:p>
                      <a:r>
                        <a:rPr lang="en-US" dirty="0" err="1" smtClean="0"/>
                        <a:t>substr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r>
                        <a:rPr lang="en-US" dirty="0" err="1" smtClean="0"/>
                        <a:t>VariableName</a:t>
                      </a:r>
                      <a:r>
                        <a:rPr lang="en-US" dirty="0" smtClean="0"/>
                        <a:t>:~</a:t>
                      </a:r>
                      <a:r>
                        <a:rPr lang="en-US" dirty="0" err="1" smtClean="0"/>
                        <a:t>StartPosition,Length</a:t>
                      </a:r>
                      <a:r>
                        <a:rPr lang="en-US" dirty="0" smtClean="0"/>
                        <a:t>%</a:t>
                      </a:r>
                    </a:p>
                    <a:p>
                      <a:r>
                        <a:rPr lang="en-US" dirty="0" smtClean="0"/>
                        <a:t>set a=superhero </a:t>
                      </a:r>
                    </a:p>
                    <a:p>
                      <a:r>
                        <a:rPr lang="en-US" dirty="0" smtClean="0"/>
                        <a:t>set temp=%a:~0,-3% </a:t>
                      </a:r>
                    </a:p>
                    <a:p>
                      <a:r>
                        <a:rPr lang="en-US" dirty="0" smtClean="0"/>
                        <a:t>echo %temp% </a:t>
                      </a:r>
                    </a:p>
                    <a:p>
                      <a:r>
                        <a:rPr lang="en-US" dirty="0" smtClean="0"/>
                        <a:t>pause </a:t>
                      </a:r>
                    </a:p>
                    <a:p>
                      <a:r>
                        <a:rPr lang="zh-CN" altLang="en-US" dirty="0" smtClean="0"/>
                        <a:t>将显示</a:t>
                      </a:r>
                      <a:r>
                        <a:rPr lang="en-US" dirty="0" err="1" smtClean="0"/>
                        <a:t>superh</a:t>
                      </a:r>
                      <a:r>
                        <a:rPr lang="en-US" dirty="0" smtClean="0"/>
                        <a:t> </a:t>
                      </a:r>
                      <a:r>
                        <a:rPr lang="zh-CN" altLang="en-US" dirty="0" smtClean="0"/>
                        <a:t>即显示了变量</a:t>
                      </a:r>
                      <a:r>
                        <a:rPr lang="en-US" dirty="0" smtClean="0"/>
                        <a:t>a</a:t>
                      </a:r>
                      <a:r>
                        <a:rPr lang="zh-CN" altLang="en-US" dirty="0" smtClean="0"/>
                        <a:t>的第</a:t>
                      </a:r>
                      <a:r>
                        <a:rPr lang="en-US" altLang="zh-CN" dirty="0" smtClean="0"/>
                        <a:t>0</a:t>
                      </a:r>
                      <a:r>
                        <a:rPr lang="zh-CN" altLang="en-US" dirty="0" smtClean="0"/>
                        <a:t>位和第</a:t>
                      </a:r>
                      <a:r>
                        <a:rPr lang="en-US" altLang="zh-CN" dirty="0" smtClean="0"/>
                        <a:t>-3</a:t>
                      </a:r>
                      <a:r>
                        <a:rPr lang="zh-CN" altLang="en-US" dirty="0" smtClean="0"/>
                        <a:t>位中间包含的所有字符。</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varname:offset:length</a:t>
                      </a:r>
                      <a:r>
                        <a:rPr lang="en-US" dirty="0" smtClean="0"/>
                        <a:t>} Purpose: Returning parts of a string (substrings or slices).</a:t>
                      </a:r>
                    </a:p>
                    <a:p>
                      <a:r>
                        <a:rPr lang="en-US" altLang="zh-CN" dirty="0" smtClean="0"/>
                        <a:t>STRING="</a:t>
                      </a:r>
                      <a:r>
                        <a:rPr lang="en-US" altLang="zh-CN" dirty="0" err="1" smtClean="0"/>
                        <a:t>thisisaverylongname</a:t>
                      </a:r>
                      <a:r>
                        <a:rPr lang="en-US" altLang="zh-CN" dirty="0" smtClean="0"/>
                        <a:t>"</a:t>
                      </a:r>
                      <a:r>
                        <a:rPr lang="zh-CN" altLang="en-US" dirty="0" smtClean="0"/>
                        <a:t> </a:t>
                      </a:r>
                      <a:endParaRPr lang="en-US" altLang="zh-CN" dirty="0" smtClean="0"/>
                    </a:p>
                    <a:p>
                      <a:r>
                        <a:rPr lang="en-US" altLang="zh-CN" dirty="0" smtClean="0"/>
                        <a:t>echo ${STRING:6:5}</a:t>
                      </a:r>
                      <a:r>
                        <a:rPr lang="zh-CN" altLang="en-US" dirty="0" smtClean="0"/>
                        <a:t>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参数变量</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a. </a:t>
            </a:r>
            <a:r>
              <a:rPr lang="zh-CN" altLang="en-US" dirty="0" smtClean="0"/>
              <a:t>变量</a:t>
            </a:r>
            <a:r>
              <a:rPr lang="en-US" altLang="zh-CN" dirty="0" smtClean="0"/>
              <a:t>=${</a:t>
            </a:r>
            <a:r>
              <a:rPr lang="zh-CN" altLang="en-US" dirty="0" smtClean="0"/>
              <a:t>参数</a:t>
            </a:r>
            <a:r>
              <a:rPr lang="en-US" altLang="zh-CN" dirty="0" smtClean="0"/>
              <a:t>-word}</a:t>
            </a:r>
            <a:r>
              <a:rPr lang="zh-CN" altLang="en-US" dirty="0" smtClean="0"/>
              <a:t>：如果设置了参数，则用参数的值置换变量的值，否则用</a:t>
            </a:r>
            <a:r>
              <a:rPr lang="en-US" altLang="zh-CN" dirty="0" smtClean="0"/>
              <a:t>word</a:t>
            </a:r>
            <a:r>
              <a:rPr lang="zh-CN" altLang="en-US" dirty="0" smtClean="0"/>
              <a:t>置换。即这种变量的值等于某一个参数的值，如果该参数没有设置，则变量就等于</a:t>
            </a:r>
            <a:r>
              <a:rPr lang="en-US" altLang="zh-CN" dirty="0" smtClean="0"/>
              <a:t>word</a:t>
            </a:r>
            <a:r>
              <a:rPr lang="zh-CN" altLang="en-US" dirty="0" smtClean="0"/>
              <a:t>的值。</a:t>
            </a:r>
            <a:endParaRPr lang="en-US" altLang="zh-CN" dirty="0" smtClean="0"/>
          </a:p>
          <a:p>
            <a:r>
              <a:rPr lang="en-US" altLang="zh-CN" dirty="0" smtClean="0"/>
              <a:t>b. </a:t>
            </a:r>
            <a:r>
              <a:rPr lang="zh-CN" altLang="en-US" dirty="0" smtClean="0"/>
              <a:t>变量</a:t>
            </a:r>
            <a:r>
              <a:rPr lang="en-US" altLang="zh-CN" dirty="0" smtClean="0"/>
              <a:t>=${</a:t>
            </a:r>
            <a:r>
              <a:rPr lang="zh-CN" altLang="en-US" dirty="0" smtClean="0"/>
              <a:t>参数</a:t>
            </a:r>
            <a:r>
              <a:rPr lang="en-US" altLang="zh-CN" dirty="0" smtClean="0"/>
              <a:t>=word}</a:t>
            </a:r>
            <a:r>
              <a:rPr lang="zh-CN" altLang="en-US" dirty="0" smtClean="0"/>
              <a:t>：如果设置了参数，则用参数的值置换变量的值，否则把变量设置成</a:t>
            </a:r>
            <a:r>
              <a:rPr lang="en-US" altLang="zh-CN" dirty="0" smtClean="0"/>
              <a:t>word</a:t>
            </a:r>
            <a:r>
              <a:rPr lang="zh-CN" altLang="en-US" dirty="0" smtClean="0"/>
              <a:t>，然后再用</a:t>
            </a:r>
            <a:r>
              <a:rPr lang="en-US" altLang="zh-CN" dirty="0" smtClean="0"/>
              <a:t>word</a:t>
            </a:r>
            <a:r>
              <a:rPr lang="zh-CN" altLang="en-US" dirty="0" smtClean="0"/>
              <a:t>替换参数的值。注意，位置参数不能用于这种方式，因为在</a:t>
            </a:r>
            <a:r>
              <a:rPr lang="en-US" altLang="zh-CN" dirty="0" smtClean="0"/>
              <a:t>Shell</a:t>
            </a:r>
            <a:r>
              <a:rPr lang="zh-CN" altLang="en-US" dirty="0" smtClean="0"/>
              <a:t>程序中不能为位置参数赋值。</a:t>
            </a:r>
            <a:endParaRPr lang="en-US" altLang="zh-CN" dirty="0" smtClean="0"/>
          </a:p>
          <a:p>
            <a:r>
              <a:rPr lang="en-US" altLang="zh-CN" dirty="0" smtClean="0"/>
              <a:t>c. </a:t>
            </a:r>
            <a:r>
              <a:rPr lang="zh-CN" altLang="en-US" dirty="0" smtClean="0"/>
              <a:t>变量</a:t>
            </a:r>
            <a:r>
              <a:rPr lang="en-US" altLang="zh-CN" dirty="0" smtClean="0"/>
              <a:t>=${</a:t>
            </a:r>
            <a:r>
              <a:rPr lang="zh-CN" altLang="en-US" dirty="0" smtClean="0"/>
              <a:t>参数？</a:t>
            </a:r>
            <a:r>
              <a:rPr lang="en-US" altLang="zh-CN" dirty="0" smtClean="0"/>
              <a:t>word}</a:t>
            </a:r>
            <a:r>
              <a:rPr lang="zh-CN" altLang="en-US" dirty="0" smtClean="0"/>
              <a:t>：如果设置了参数，则用参数的值置换变量的值，否则就显示</a:t>
            </a:r>
            <a:r>
              <a:rPr lang="en-US" altLang="zh-CN" dirty="0" smtClean="0"/>
              <a:t>word</a:t>
            </a:r>
            <a:r>
              <a:rPr lang="zh-CN" altLang="en-US" dirty="0" smtClean="0"/>
              <a:t>并从</a:t>
            </a:r>
            <a:r>
              <a:rPr lang="en-US" altLang="zh-CN" dirty="0" smtClean="0"/>
              <a:t>Shell</a:t>
            </a:r>
            <a:r>
              <a:rPr lang="zh-CN" altLang="en-US" dirty="0" smtClean="0"/>
              <a:t>中退出，如果省略了</a:t>
            </a:r>
            <a:r>
              <a:rPr lang="en-US" altLang="zh-CN" dirty="0" smtClean="0"/>
              <a:t>word</a:t>
            </a:r>
            <a:r>
              <a:rPr lang="zh-CN" altLang="en-US" dirty="0" smtClean="0"/>
              <a:t>，则显示标准信息。这种变量要求一定等于某一个参数的值。如果该参数没有设置，就显示一个信息，然后退出，因此这种方式常用于出错指示。</a:t>
            </a:r>
            <a:endParaRPr lang="en-US" altLang="zh-CN" dirty="0" smtClean="0"/>
          </a:p>
          <a:p>
            <a:r>
              <a:rPr lang="en-US" altLang="zh-CN" dirty="0" smtClean="0"/>
              <a:t>d. </a:t>
            </a:r>
            <a:r>
              <a:rPr lang="zh-CN" altLang="en-US" dirty="0" smtClean="0"/>
              <a:t>变量</a:t>
            </a:r>
            <a:r>
              <a:rPr lang="en-US" altLang="zh-CN" dirty="0" smtClean="0"/>
              <a:t>=${</a:t>
            </a:r>
            <a:r>
              <a:rPr lang="zh-CN" altLang="en-US" dirty="0" smtClean="0"/>
              <a:t>参数</a:t>
            </a:r>
            <a:r>
              <a:rPr lang="en-US" altLang="zh-CN" dirty="0" smtClean="0"/>
              <a:t>+word}</a:t>
            </a:r>
            <a:r>
              <a:rPr lang="zh-CN" altLang="en-US" dirty="0" smtClean="0"/>
              <a:t>：如果设置了参数，则用</a:t>
            </a:r>
            <a:r>
              <a:rPr lang="en-US" altLang="zh-CN" dirty="0" smtClean="0"/>
              <a:t>word</a:t>
            </a:r>
            <a:r>
              <a:rPr lang="zh-CN" altLang="en-US" dirty="0" smtClean="0"/>
              <a:t>置换变量，否则不进行置换。</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Call/start/source/</a:t>
            </a:r>
            <a:r>
              <a:rPr lang="en-US" dirty="0" err="1" smtClean="0"/>
              <a:t>sh</a:t>
            </a:r>
            <a:endParaRPr lang="en-US" dirty="0"/>
          </a:p>
        </p:txBody>
      </p:sp>
      <p:graphicFrame>
        <p:nvGraphicFramePr>
          <p:cNvPr id="4" name="Content Placeholder 3"/>
          <p:cNvGraphicFramePr>
            <a:graphicFrameLocks noGrp="1"/>
          </p:cNvGraphicFramePr>
          <p:nvPr>
            <p:ph idx="1"/>
          </p:nvPr>
        </p:nvGraphicFramePr>
        <p:xfrm>
          <a:off x="1000100" y="2143116"/>
          <a:ext cx="6929485" cy="1653034"/>
        </p:xfrm>
        <a:graphic>
          <a:graphicData uri="http://schemas.openxmlformats.org/drawingml/2006/table">
            <a:tbl>
              <a:tblPr firstRow="1" bandRow="1">
                <a:tableStyleId>{69012ECD-51FC-41F1-AA8D-1B2483CD663E}</a:tableStyleId>
              </a:tblPr>
              <a:tblGrid>
                <a:gridCol w="3000396"/>
                <a:gridCol w="3929089"/>
              </a:tblGrid>
              <a:tr h="370840">
                <a:tc>
                  <a:txBody>
                    <a:bodyPr/>
                    <a:lstStyle/>
                    <a:p>
                      <a:pPr>
                        <a:lnSpc>
                          <a:spcPct val="115000"/>
                        </a:lnSpc>
                        <a:spcAft>
                          <a:spcPts val="1000"/>
                        </a:spcAft>
                      </a:pPr>
                      <a:r>
                        <a:rPr lang="en-US" sz="1400" dirty="0" err="1" smtClean="0"/>
                        <a:t>Widnwos</a:t>
                      </a:r>
                      <a:endParaRPr lang="en-US" sz="1400" b="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t>Linux</a:t>
                      </a:r>
                      <a:endParaRPr lang="en-US" sz="1400" b="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smtClean="0"/>
                        <a:t>call</a:t>
                      </a:r>
                      <a:endParaRPr lang="en-US" sz="1400" b="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t>Source (</a:t>
                      </a:r>
                      <a:r>
                        <a:rPr lang="en-US" sz="1400" dirty="0" err="1" smtClean="0"/>
                        <a:t>sh</a:t>
                      </a:r>
                      <a:r>
                        <a:rPr lang="zh-CN" altLang="en-US" sz="1400" dirty="0" smtClean="0"/>
                        <a:t>中可以使用</a:t>
                      </a:r>
                      <a:r>
                        <a:rPr lang="en-US" altLang="zh-CN" sz="1400" dirty="0" smtClean="0"/>
                        <a:t>dot command</a:t>
                      </a:r>
                      <a:r>
                        <a:rPr lang="zh-CN" altLang="en-US" sz="1400" dirty="0" smtClean="0"/>
                        <a:t>即</a:t>
                      </a:r>
                      <a:r>
                        <a:rPr lang="en-US" altLang="zh-CN" sz="1400" dirty="0" smtClean="0"/>
                        <a:t>.shell</a:t>
                      </a:r>
                      <a:r>
                        <a:rPr lang="en-US" altLang="zh-CN" sz="1400" baseline="0" dirty="0" smtClean="0"/>
                        <a:t> </a:t>
                      </a:r>
                      <a:r>
                        <a:rPr lang="en-US" altLang="zh-CN" sz="1400" baseline="0" smtClean="0"/>
                        <a:t>file name</a:t>
                      </a:r>
                      <a:r>
                        <a:rPr lang="en-US" sz="1400" smtClean="0"/>
                        <a:t>)</a:t>
                      </a:r>
                      <a:endParaRPr lang="en-US" sz="1400" b="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smtClean="0"/>
                        <a:t>Start</a:t>
                      </a:r>
                      <a:endParaRPr lang="en-US" sz="1400" b="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err="1" smtClean="0"/>
                        <a:t>Sh</a:t>
                      </a:r>
                      <a:r>
                        <a:rPr lang="en-US" sz="1400" dirty="0" smtClean="0"/>
                        <a:t> filename  (</a:t>
                      </a:r>
                      <a:r>
                        <a:rPr lang="en-US" sz="1400" dirty="0" err="1" smtClean="0"/>
                        <a:t>sh</a:t>
                      </a:r>
                      <a:r>
                        <a:rPr lang="en-US" sz="1400" baseline="0" dirty="0" smtClean="0"/>
                        <a:t> filename &amp;</a:t>
                      </a:r>
                      <a:r>
                        <a:rPr lang="en-US" sz="1400" dirty="0" smtClean="0"/>
                        <a:t>)</a:t>
                      </a:r>
                      <a:endParaRPr lang="en-US" sz="1400" b="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Setlocal</a:t>
                      </a:r>
                      <a:r>
                        <a:rPr lang="en-US" dirty="0" smtClean="0"/>
                        <a:t>/</a:t>
                      </a:r>
                      <a:r>
                        <a:rPr lang="en-US" dirty="0" err="1" smtClean="0"/>
                        <a:t>endlocal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Export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signs</a:t>
            </a:r>
            <a:endParaRPr lang="en-US" dirty="0"/>
          </a:p>
        </p:txBody>
      </p:sp>
      <p:graphicFrame>
        <p:nvGraphicFramePr>
          <p:cNvPr id="4" name="Content Placeholder 3"/>
          <p:cNvGraphicFramePr>
            <a:graphicFrameLocks noGrp="1"/>
          </p:cNvGraphicFramePr>
          <p:nvPr>
            <p:ph idx="1"/>
          </p:nvPr>
        </p:nvGraphicFramePr>
        <p:xfrm>
          <a:off x="500034" y="1214422"/>
          <a:ext cx="8229601" cy="5303520"/>
        </p:xfrm>
        <a:graphic>
          <a:graphicData uri="http://schemas.openxmlformats.org/drawingml/2006/table">
            <a:tbl>
              <a:tblPr firstRow="1" bandRow="1">
                <a:tableStyleId>{69012ECD-51FC-41F1-AA8D-1B2483CD663E}</a:tableStyleId>
              </a:tblPr>
              <a:tblGrid>
                <a:gridCol w="928694"/>
                <a:gridCol w="928694"/>
                <a:gridCol w="2377379"/>
                <a:gridCol w="3994834"/>
              </a:tblGrid>
              <a:tr h="603528">
                <a:tc>
                  <a:txBody>
                    <a:bodyPr/>
                    <a:lstStyle/>
                    <a:p>
                      <a:r>
                        <a:rPr lang="en-US" altLang="zh-CN" dirty="0" smtClean="0"/>
                        <a:t>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err="1" smtClean="0"/>
                        <a:t>linux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528">
                <a:tc>
                  <a:txBody>
                    <a:bodyPr/>
                    <a:lstStyle/>
                    <a:p>
                      <a:pPr algn="l"/>
                      <a:r>
                        <a:rPr lang="en-US" dirty="0"/>
                        <a:t>&amp;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&amp;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command1 </a:t>
                      </a:r>
                      <a:r>
                        <a:rPr lang="en-US" dirty="0"/>
                        <a:t>&amp; </a:t>
                      </a:r>
                      <a:r>
                        <a:rPr lang="en-US" dirty="0" smtClean="0"/>
                        <a:t>command2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Runs the first command followed by the second command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528">
                <a:tc>
                  <a:txBody>
                    <a:bodyPr/>
                    <a:lstStyle/>
                    <a:p>
                      <a:pPr algn="l"/>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Comand</a:t>
                      </a:r>
                      <a:r>
                        <a:rPr lang="en-US" baseline="0" dirty="0" smtClean="0"/>
                        <a:t>1 | command2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The result of the</a:t>
                      </a:r>
                      <a:r>
                        <a:rPr lang="en-US" baseline="0" dirty="0" smtClean="0"/>
                        <a:t> first </a:t>
                      </a:r>
                      <a:r>
                        <a:rPr lang="en-US" baseline="0" dirty="0" err="1" smtClean="0"/>
                        <a:t>comand</a:t>
                      </a:r>
                      <a:r>
                        <a:rPr lang="en-US" baseline="0" dirty="0" smtClean="0"/>
                        <a:t> will be as input of the second command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528">
                <a:tc>
                  <a:txBody>
                    <a:bodyPr/>
                    <a:lstStyle/>
                    <a:p>
                      <a:pPr algn="l"/>
                      <a:r>
                        <a:rPr lang="en-US" dirty="0"/>
                        <a:t>&amp;&amp;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&amp;&amp;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command &amp;&amp; command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Runs the second command if the first command was successful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528">
                <a:tc>
                  <a:txBody>
                    <a:bodyPr/>
                    <a:lstStyle/>
                    <a:p>
                      <a:pPr algn="l"/>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command || command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Runs the second command if the first command had an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873">
                <a:tc>
                  <a:txBody>
                    <a:bodyPr/>
                    <a:lstStyle/>
                    <a:p>
                      <a:r>
                        <a:rPr lang="en-US" altLang="zh-CN" dirty="0" smtClean="0"/>
                        <a:t>&gt;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&gt;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Echo “hello” &gt; file.txt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Transfer and overwrite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873">
                <a:tc>
                  <a:txBody>
                    <a:bodyPr/>
                    <a:lstStyle/>
                    <a:p>
                      <a:r>
                        <a:rPr lang="en-US" altLang="zh-CN" dirty="0" smtClean="0"/>
                        <a:t>&gt;&gt;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&gt;&gt;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Type file1.txt</a:t>
                      </a:r>
                      <a:r>
                        <a:rPr lang="en-US" baseline="0" dirty="0" smtClean="0"/>
                        <a:t> &gt;&gt; file.txt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Transfer and append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873">
                <a:tc>
                  <a:txBody>
                    <a:bodyPr/>
                    <a:lstStyle/>
                    <a:p>
                      <a:r>
                        <a:rPr lang="en-US" dirty="0" smtClean="0"/>
                        <a:t>&lt;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&lt;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command</a:t>
                      </a:r>
                      <a:r>
                        <a:rPr lang="en-US" baseline="0" dirty="0" smtClean="0"/>
                        <a:t> &lt; command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528">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Disable the meaning of some</a:t>
                      </a:r>
                      <a:r>
                        <a:rPr lang="en-US" baseline="0" dirty="0" smtClean="0"/>
                        <a:t> special signs, such as &gt;,&lt;,&amp;…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873">
                <a:tc>
                  <a:txBody>
                    <a:bodyPr/>
                    <a:lstStyle/>
                    <a:p>
                      <a:pPr algn="l"/>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Comment,</a:t>
                      </a:r>
                      <a:r>
                        <a:rPr lang="en-US" baseline="0" dirty="0" smtClean="0"/>
                        <a:t> it is equal to REM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a:t>
            </a:r>
            <a:r>
              <a:rPr lang="en-US" dirty="0" err="1" smtClean="0"/>
              <a:t>caculation</a:t>
            </a:r>
            <a:endParaRPr lang="en-US" dirty="0"/>
          </a:p>
        </p:txBody>
      </p:sp>
      <p:graphicFrame>
        <p:nvGraphicFramePr>
          <p:cNvPr id="4" name="Content Placeholder 3"/>
          <p:cNvGraphicFramePr>
            <a:graphicFrameLocks noGrp="1"/>
          </p:cNvGraphicFramePr>
          <p:nvPr>
            <p:ph idx="1"/>
          </p:nvPr>
        </p:nvGraphicFramePr>
        <p:xfrm>
          <a:off x="428596" y="1285860"/>
          <a:ext cx="8229600" cy="5022345"/>
        </p:xfrm>
        <a:graphic>
          <a:graphicData uri="http://schemas.openxmlformats.org/drawingml/2006/table">
            <a:tbl>
              <a:tblPr firstRow="1" bandRow="1">
                <a:tableStyleId>{69012ECD-51FC-41F1-AA8D-1B2483CD663E}</a:tableStyleId>
              </a:tblPr>
              <a:tblGrid>
                <a:gridCol w="4114800"/>
                <a:gridCol w="4114800"/>
              </a:tblGrid>
              <a:tr h="349378">
                <a:tc>
                  <a:txBody>
                    <a:bodyPr/>
                    <a:lstStyle/>
                    <a:p>
                      <a:r>
                        <a:rPr lang="en-US" dirty="0" smtClean="0"/>
                        <a:t>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12141">
                <a:tc>
                  <a:txBody>
                    <a:bodyPr/>
                    <a:lstStyle/>
                    <a:p>
                      <a:r>
                        <a:rPr lang="en-US" dirty="0" smtClean="0"/>
                        <a:t>SET /A variable = Expression</a:t>
                      </a:r>
                    </a:p>
                    <a:p>
                      <a:r>
                        <a:rPr lang="en-US" dirty="0" smtClean="0"/>
                        <a:t>set /a </a:t>
                      </a:r>
                      <a:r>
                        <a:rPr lang="en-US" dirty="0" err="1" smtClean="0"/>
                        <a:t>var</a:t>
                      </a:r>
                      <a:r>
                        <a:rPr lang="en-US" dirty="0" smtClean="0"/>
                        <a:t>=5+2 </a:t>
                      </a:r>
                    </a:p>
                    <a:p>
                      <a:r>
                        <a:rPr lang="en-US" dirty="0" smtClean="0"/>
                        <a:t>set /a </a:t>
                      </a:r>
                      <a:r>
                        <a:rPr lang="en-US" dirty="0" err="1" smtClean="0"/>
                        <a:t>var</a:t>
                      </a:r>
                      <a:r>
                        <a:rPr lang="en-US" dirty="0" smtClean="0"/>
                        <a:t>=55*34 </a:t>
                      </a:r>
                    </a:p>
                    <a:p>
                      <a:r>
                        <a:rPr lang="en-US" dirty="0" smtClean="0"/>
                        <a:t>set /a </a:t>
                      </a:r>
                      <a:r>
                        <a:rPr lang="en-US" dirty="0" err="1" smtClean="0"/>
                        <a:t>var</a:t>
                      </a:r>
                      <a:r>
                        <a:rPr lang="en-US" dirty="0" smtClean="0"/>
                        <a:t>=55/34</a:t>
                      </a:r>
                    </a:p>
                    <a:p>
                      <a:r>
                        <a:rPr lang="en-US" dirty="0" smtClean="0"/>
                        <a:t>set /a </a:t>
                      </a:r>
                      <a:r>
                        <a:rPr lang="en-US" dirty="0" err="1" smtClean="0"/>
                        <a:t>var</a:t>
                      </a:r>
                      <a:r>
                        <a:rPr lang="en-US" dirty="0" smtClean="0"/>
                        <a:t>=55%%34</a:t>
                      </a:r>
                    </a:p>
                    <a:p>
                      <a:r>
                        <a:rPr lang="en-US" dirty="0" smtClean="0"/>
                        <a:t>set /a </a:t>
                      </a:r>
                      <a:r>
                        <a:rPr lang="en-US" dirty="0" err="1" smtClean="0"/>
                        <a:t>var</a:t>
                      </a:r>
                      <a:r>
                        <a:rPr lang="en-US" dirty="0" smtClean="0"/>
                        <a:t>= (8+(9/3+7))*3</a:t>
                      </a:r>
                    </a:p>
                    <a:p>
                      <a:r>
                        <a:rPr lang="zh-CN" altLang="en-US" dirty="0" smtClean="0"/>
                        <a:t>但</a:t>
                      </a:r>
                      <a:r>
                        <a:rPr lang="en-US" altLang="zh-CN" dirty="0" smtClean="0"/>
                        <a:t>set /</a:t>
                      </a:r>
                      <a:r>
                        <a:rPr lang="en-US" dirty="0" smtClean="0"/>
                        <a:t>a</a:t>
                      </a:r>
                      <a:r>
                        <a:rPr lang="en-US" altLang="zh-CN" dirty="0" smtClean="0"/>
                        <a:t> </a:t>
                      </a:r>
                      <a:r>
                        <a:rPr lang="en-US" dirty="0" smtClean="0"/>
                        <a:t>vat</a:t>
                      </a:r>
                      <a:r>
                        <a:rPr lang="en-US" altLang="zh-CN" dirty="0" smtClean="0"/>
                        <a:t>=55.1*34</a:t>
                      </a:r>
                      <a:r>
                        <a:rPr lang="zh-CN" altLang="en-US" dirty="0" smtClean="0"/>
                        <a:t>是错误的，因为批处理不支持浮点运算。</a:t>
                      </a:r>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a=2</a:t>
                      </a:r>
                    </a:p>
                    <a:p>
                      <a:r>
                        <a:rPr lang="en-US" altLang="zh-CN" dirty="0" smtClean="0"/>
                        <a:t>c=5</a:t>
                      </a:r>
                    </a:p>
                    <a:p>
                      <a:r>
                        <a:rPr lang="en-US" altLang="zh-CN" dirty="0" smtClean="0"/>
                        <a:t>let b=$a*$c</a:t>
                      </a:r>
                    </a:p>
                    <a:p>
                      <a:r>
                        <a:rPr lang="en-US" altLang="zh-CN" dirty="0" smtClean="0"/>
                        <a:t>echo $b</a:t>
                      </a:r>
                    </a:p>
                    <a:p>
                      <a:endParaRPr lang="en-US" altLang="zh-CN" dirty="0" smtClean="0"/>
                    </a:p>
                    <a:p>
                      <a:r>
                        <a:rPr lang="en-US" dirty="0" smtClean="0"/>
                        <a:t>$((</a:t>
                      </a:r>
                      <a:r>
                        <a:rPr lang="en-US" dirty="0" err="1" smtClean="0"/>
                        <a:t>i</a:t>
                      </a:r>
                      <a:r>
                        <a:rPr lang="en-US" dirty="0" smtClean="0"/>
                        <a:t>++))</a:t>
                      </a:r>
                      <a:endParaRPr lang="en-US" altLang="zh-CN" dirty="0" smtClean="0"/>
                    </a:p>
                    <a:p>
                      <a:endParaRPr lang="en-US" altLang="zh-CN" dirty="0" smtClean="0"/>
                    </a:p>
                    <a:p>
                      <a:r>
                        <a:rPr lang="en-US" altLang="zh-CN" dirty="0" smtClean="0"/>
                        <a:t>$((3 &gt; 2)) </a:t>
                      </a:r>
                    </a:p>
                    <a:p>
                      <a:r>
                        <a:rPr lang="en-US" altLang="zh-CN" dirty="0" smtClean="0"/>
                        <a:t>$(( (3 &gt; 2) || (4 &lt;= 1)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6265">
                <a:tc>
                  <a:txBody>
                    <a:bodyPr/>
                    <a:lstStyle/>
                    <a:p>
                      <a:endParaRPr lang="en-US" dirty="0" smtClean="0"/>
                    </a:p>
                    <a:p>
                      <a:r>
                        <a:rPr lang="es-ES" dirty="0" smtClean="0"/>
                        <a:t>SET /A x = 1 </a:t>
                      </a:r>
                    </a:p>
                    <a:p>
                      <a:r>
                        <a:rPr lang="es-ES" dirty="0" smtClean="0"/>
                        <a:t>SET /A y = 2 </a:t>
                      </a:r>
                    </a:p>
                    <a:p>
                      <a:r>
                        <a:rPr lang="es-ES" dirty="0" smtClean="0"/>
                        <a:t>SET /A z = x + y + 3 </a:t>
                      </a:r>
                    </a:p>
                    <a:p>
                      <a:r>
                        <a:rPr lang="es-ES" dirty="0" smtClean="0"/>
                        <a:t>ECHO z</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declare -</a:t>
                      </a:r>
                      <a:r>
                        <a:rPr lang="en-US" dirty="0" err="1" smtClean="0"/>
                        <a:t>i</a:t>
                      </a:r>
                      <a:r>
                        <a:rPr lang="en-US" dirty="0" smtClean="0"/>
                        <a:t> val3=12 val4=5</a:t>
                      </a:r>
                    </a:p>
                    <a:p>
                      <a:r>
                        <a:rPr lang="en-US" dirty="0" smtClean="0"/>
                        <a:t>declare -</a:t>
                      </a:r>
                      <a:r>
                        <a:rPr lang="en-US" dirty="0" err="1" smtClean="0"/>
                        <a:t>i</a:t>
                      </a:r>
                      <a:r>
                        <a:rPr lang="en-US" dirty="0" smtClean="0"/>
                        <a:t> result2</a:t>
                      </a:r>
                    </a:p>
                    <a:p>
                      <a:r>
                        <a:rPr lang="en-US" dirty="0" smtClean="0"/>
                        <a:t>result2=val3*val4</a:t>
                      </a:r>
                    </a:p>
                    <a:p>
                      <a:r>
                        <a:rPr lang="en-US" dirty="0" smtClean="0"/>
                        <a:t>echo $result2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status</a:t>
            </a:r>
            <a:endParaRPr lang="en-US" dirty="0"/>
          </a:p>
        </p:txBody>
      </p:sp>
      <p:graphicFrame>
        <p:nvGraphicFramePr>
          <p:cNvPr id="4" name="表格 3"/>
          <p:cNvGraphicFramePr>
            <a:graphicFrameLocks noGrp="1"/>
          </p:cNvGraphicFramePr>
          <p:nvPr/>
        </p:nvGraphicFramePr>
        <p:xfrm>
          <a:off x="785786" y="1357298"/>
          <a:ext cx="7715304" cy="5079982"/>
        </p:xfrm>
        <a:graphic>
          <a:graphicData uri="http://schemas.openxmlformats.org/drawingml/2006/table">
            <a:tbl>
              <a:tblPr firstRow="1" bandRow="1">
                <a:tableStyleId>{69012ECD-51FC-41F1-AA8D-1B2483CD663E}</a:tableStyleId>
              </a:tblPr>
              <a:tblGrid>
                <a:gridCol w="3857652"/>
                <a:gridCol w="3857652"/>
              </a:tblGrid>
              <a:tr h="619751">
                <a:tc>
                  <a:txBody>
                    <a:bodyPr/>
                    <a:lstStyle/>
                    <a:p>
                      <a:r>
                        <a:rPr lang="en-US" altLang="zh-CN" dirty="0" smtClean="0"/>
                        <a:t>windows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Linux</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751">
                <a:tc>
                  <a:txBody>
                    <a:bodyPr/>
                    <a:lstStyle/>
                    <a:p>
                      <a:r>
                        <a:rPr lang="en-US" altLang="zh-CN" dirty="0" err="1" smtClean="0"/>
                        <a:t>errorlevel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644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2&gt; file </a:t>
                      </a:r>
                      <a:r>
                        <a:rPr lang="zh-CN" altLang="en-US" dirty="0" smtClean="0"/>
                        <a:t>：</a:t>
                      </a:r>
                      <a:r>
                        <a:rPr lang="en-US" dirty="0" smtClean="0"/>
                        <a:t>Sends all error output to a file or device</a:t>
                      </a:r>
                      <a:endParaRPr lang="zh-CN" altLang="en-US"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61975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2&gt;&amp;1 </a:t>
                      </a:r>
                      <a:r>
                        <a:rPr lang="zh-CN" altLang="en-US" dirty="0" smtClean="0"/>
                        <a:t>：</a:t>
                      </a:r>
                      <a:r>
                        <a:rPr lang="en-US" dirty="0" smtClean="0"/>
                        <a:t>Sends all error output to the same location as all normal output</a:t>
                      </a:r>
                      <a:endParaRPr lang="zh-CN" altLang="en-US"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619751">
                <a:tc gridSpan="2">
                  <a:txBody>
                    <a:bodyPr/>
                    <a:lstStyle/>
                    <a:p>
                      <a:r>
                        <a:rPr lang="zh-CN" altLang="en-US" dirty="0" smtClean="0"/>
                        <a:t>文件描述符通常是</a:t>
                      </a:r>
                      <a:r>
                        <a:rPr lang="en-US" altLang="zh-CN" dirty="0" smtClean="0"/>
                        <a:t>:</a:t>
                      </a:r>
                      <a:r>
                        <a:rPr lang="en-US" dirty="0" smtClean="0"/>
                        <a:t>STDIN,STDOUT,STDERR,</a:t>
                      </a:r>
                      <a:r>
                        <a:rPr lang="zh-CN" altLang="en-US" dirty="0" smtClean="0"/>
                        <a:t>即</a:t>
                      </a:r>
                      <a:r>
                        <a:rPr lang="en-US" altLang="zh-CN" dirty="0" smtClean="0"/>
                        <a:t>:0,1,2,</a:t>
                      </a:r>
                      <a:r>
                        <a:rPr lang="zh-CN" altLang="en-US" dirty="0" smtClean="0"/>
                        <a:t>由此可以看出</a:t>
                      </a:r>
                      <a:r>
                        <a:rPr lang="en-US" altLang="zh-CN" dirty="0" smtClean="0"/>
                        <a:t>,</a:t>
                      </a:r>
                      <a:r>
                        <a:rPr lang="zh-CN" altLang="en-US" dirty="0" smtClean="0"/>
                        <a:t>它将</a:t>
                      </a:r>
                      <a:r>
                        <a:rPr lang="en-US" altLang="zh-CN" dirty="0" smtClean="0"/>
                        <a:t>command</a:t>
                      </a:r>
                      <a:r>
                        <a:rPr lang="zh-CN" altLang="en-US" dirty="0" smtClean="0"/>
                        <a:t>在输出过程中产生的错误信息也放在了</a:t>
                      </a:r>
                      <a:r>
                        <a:rPr lang="en-US" dirty="0" smtClean="0"/>
                        <a:t>STDOUT</a:t>
                      </a:r>
                      <a:r>
                        <a:rPr lang="zh-CN" altLang="en-US" dirty="0" smtClean="0"/>
                        <a:t>。</a:t>
                      </a:r>
                      <a:endParaRPr lang="en-US" altLang="zh-CN" dirty="0" smtClean="0"/>
                    </a:p>
                    <a:p>
                      <a:r>
                        <a:rPr lang="en-US" dirty="0" smtClean="0"/>
                        <a:t>Standard Input. The location where the Windows shell looks for command input. By default, this is the computer's keyboard.</a:t>
                      </a:r>
                    </a:p>
                    <a:p>
                      <a:r>
                        <a:rPr lang="en-US" dirty="0" smtClean="0"/>
                        <a:t>Standard Output. The default location where the Windows shell sends all output. By default, this is the Windows command console.</a:t>
                      </a:r>
                    </a:p>
                    <a:p>
                      <a:r>
                        <a:rPr lang="en-US" dirty="0" smtClean="0"/>
                        <a:t>Standard Error. The default location where the Windows shell sends all error messages. By default, this is the Windows command console.</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If/then/else</a:t>
            </a:r>
            <a:endParaRPr lang="en-US" dirty="0"/>
          </a:p>
        </p:txBody>
      </p:sp>
      <p:graphicFrame>
        <p:nvGraphicFramePr>
          <p:cNvPr id="4" name="Table 3"/>
          <p:cNvGraphicFramePr>
            <a:graphicFrameLocks noGrp="1"/>
          </p:cNvGraphicFramePr>
          <p:nvPr/>
        </p:nvGraphicFramePr>
        <p:xfrm>
          <a:off x="500034" y="1142984"/>
          <a:ext cx="8143931" cy="4572031"/>
        </p:xfrm>
        <a:graphic>
          <a:graphicData uri="http://schemas.openxmlformats.org/drawingml/2006/table">
            <a:tbl>
              <a:tblPr firstRow="1" bandRow="1">
                <a:tableStyleId>{69012ECD-51FC-41F1-AA8D-1B2483CD663E}</a:tableStyleId>
              </a:tblPr>
              <a:tblGrid>
                <a:gridCol w="4645870"/>
                <a:gridCol w="3498061"/>
              </a:tblGrid>
              <a:tr h="435432">
                <a:tc>
                  <a:txBody>
                    <a:bodyPr/>
                    <a:lstStyle/>
                    <a:p>
                      <a:r>
                        <a:rPr lang="en-US" dirty="0" smtClean="0"/>
                        <a:t>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15152">
                <a:tc>
                  <a:txBody>
                    <a:bodyPr/>
                    <a:lstStyle/>
                    <a:p>
                      <a:endParaRPr lang="en-US" dirty="0" smtClean="0"/>
                    </a:p>
                    <a:p>
                      <a:r>
                        <a:rPr lang="en-US" dirty="0" smtClean="0"/>
                        <a:t>IF [NOT] EXIST filename command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if TEST-COMMANDS; then CONSEQUENT-COMMANDS; </a:t>
                      </a:r>
                      <a:r>
                        <a:rPr lang="en-US" altLang="zh-CN" dirty="0" err="1" smtClean="0"/>
                        <a:t>fi</a:t>
                      </a:r>
                      <a:r>
                        <a:rPr lang="en-US" altLang="zh-CN" dirty="0" smtClean="0"/>
                        <a:t> </a:t>
                      </a:r>
                    </a:p>
                    <a:p>
                      <a:r>
                        <a:rPr lang="zh-CN" altLang="en-US" dirty="0" smtClean="0"/>
                        <a:t>如果</a:t>
                      </a:r>
                      <a:r>
                        <a:rPr lang="en-US" altLang="zh-CN" dirty="0" smtClean="0"/>
                        <a:t>TEST-COMMANDS</a:t>
                      </a:r>
                      <a:r>
                        <a:rPr lang="zh-CN" altLang="en-US" dirty="0" smtClean="0"/>
                        <a:t>结果是</a:t>
                      </a:r>
                      <a:r>
                        <a:rPr lang="en-US" altLang="zh-CN" dirty="0" smtClean="0"/>
                        <a:t>0</a:t>
                      </a:r>
                      <a:r>
                        <a:rPr lang="zh-CN" altLang="en-US" dirty="0" smtClean="0"/>
                        <a:t>，则执行</a:t>
                      </a:r>
                      <a:r>
                        <a:rPr lang="en-US" altLang="zh-CN" dirty="0" smtClean="0"/>
                        <a:t>then</a:t>
                      </a:r>
                      <a:r>
                        <a:rPr lang="zh-CN" altLang="en-US" dirty="0" smtClean="0"/>
                        <a:t>中的语句。</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1447">
                <a:tc>
                  <a:txBody>
                    <a:bodyPr/>
                    <a:lstStyle/>
                    <a:p>
                      <a:r>
                        <a:rPr lang="en-US" altLang="zh-CN" dirty="0" smtClean="0"/>
                        <a:t>IF EXIST filename. (</a:t>
                      </a:r>
                    </a:p>
                    <a:p>
                      <a:r>
                        <a:rPr lang="en-US" altLang="zh-CN" dirty="0" smtClean="0"/>
                        <a:t>        del filename.</a:t>
                      </a:r>
                    </a:p>
                    <a:p>
                      <a:r>
                        <a:rPr lang="en-US" altLang="zh-CN" dirty="0" smtClean="0"/>
                        <a:t>    ) ELSE (</a:t>
                      </a:r>
                    </a:p>
                    <a:p>
                      <a:r>
                        <a:rPr lang="en-US" altLang="zh-CN" dirty="0" smtClean="0"/>
                        <a:t>        echo filename. missing.</a:t>
                      </a:r>
                    </a:p>
                    <a:p>
                      <a:r>
                        <a:rPr lang="en-US" altLang="zh-CN" dirty="0" smtClean="0"/>
                        <a:t>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if TEST-COMMANDS; then </a:t>
                      </a:r>
                    </a:p>
                    <a:p>
                      <a:r>
                        <a:rPr lang="en-US" altLang="zh-CN" dirty="0" smtClean="0"/>
                        <a:t>CONSEQUENT-COMMANDS; </a:t>
                      </a:r>
                    </a:p>
                    <a:p>
                      <a:r>
                        <a:rPr lang="en-US" altLang="zh-CN" dirty="0" err="1" smtClean="0"/>
                        <a:t>elif</a:t>
                      </a:r>
                      <a:r>
                        <a:rPr lang="en-US" altLang="zh-CN" dirty="0" smtClean="0"/>
                        <a:t> MORE-TEST-COMMANDS; then </a:t>
                      </a:r>
                    </a:p>
                    <a:p>
                      <a:r>
                        <a:rPr lang="en-US" altLang="zh-CN" dirty="0" smtClean="0"/>
                        <a:t>MORE-CONSEQUENT-COMMANDS; </a:t>
                      </a:r>
                    </a:p>
                    <a:p>
                      <a:r>
                        <a:rPr lang="en-US" altLang="zh-CN" dirty="0" smtClean="0"/>
                        <a:t>else ALTERNATE-CONSEQUENT-COMMANDS; </a:t>
                      </a:r>
                    </a:p>
                    <a:p>
                      <a:r>
                        <a:rPr lang="en-US" altLang="zh-CN" dirty="0" err="1" smtClean="0"/>
                        <a:t>fi</a:t>
                      </a:r>
                      <a:r>
                        <a:rPr lang="en-US" altLang="zh-CN" dirty="0" smtClean="0"/>
                        <a:t>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爆炸形 1 4"/>
          <p:cNvSpPr/>
          <p:nvPr/>
        </p:nvSpPr>
        <p:spPr>
          <a:xfrm>
            <a:off x="6215074" y="142852"/>
            <a:ext cx="2500330" cy="914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变量延迟</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a:t>
            </a:r>
            <a:r>
              <a:rPr lang="en-US" dirty="0" err="1" smtClean="0"/>
              <a:t>goto</a:t>
            </a:r>
            <a:r>
              <a:rPr lang="en-US" dirty="0" smtClean="0"/>
              <a:t>/function</a:t>
            </a:r>
            <a:endParaRPr lang="en-US" dirty="0"/>
          </a:p>
        </p:txBody>
      </p:sp>
      <p:graphicFrame>
        <p:nvGraphicFramePr>
          <p:cNvPr id="4" name="Content Placeholder 3"/>
          <p:cNvGraphicFramePr>
            <a:graphicFrameLocks noGrp="1"/>
          </p:cNvGraphicFramePr>
          <p:nvPr>
            <p:ph idx="1"/>
          </p:nvPr>
        </p:nvGraphicFramePr>
        <p:xfrm>
          <a:off x="571472" y="1285860"/>
          <a:ext cx="8229600" cy="5400040"/>
        </p:xfrm>
        <a:graphic>
          <a:graphicData uri="http://schemas.openxmlformats.org/drawingml/2006/table">
            <a:tbl>
              <a:tblPr firstRow="1" bandRow="1">
                <a:tableStyleId>{69012ECD-51FC-41F1-AA8D-1B2483CD663E}</a:tableStyleId>
              </a:tblPr>
              <a:tblGrid>
                <a:gridCol w="4114800"/>
                <a:gridCol w="4114800"/>
              </a:tblGrid>
              <a:tr h="370840">
                <a:tc>
                  <a:txBody>
                    <a:bodyPr/>
                    <a:lstStyle/>
                    <a:p>
                      <a:r>
                        <a:rPr lang="en-US" dirty="0" smtClean="0"/>
                        <a:t>Windows batch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Linux shell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@echo off </a:t>
                      </a:r>
                    </a:p>
                    <a:p>
                      <a:endParaRPr lang="en-US" dirty="0" smtClean="0"/>
                    </a:p>
                    <a:p>
                      <a:r>
                        <a:rPr lang="en-US" dirty="0" smtClean="0"/>
                        <a:t>echo </a:t>
                      </a:r>
                      <a:r>
                        <a:rPr lang="zh-CN" altLang="en-US" dirty="0" smtClean="0"/>
                        <a:t>调用前 </a:t>
                      </a:r>
                    </a:p>
                    <a:p>
                      <a:endParaRPr lang="zh-CN" altLang="en-US" dirty="0" smtClean="0"/>
                    </a:p>
                    <a:p>
                      <a:r>
                        <a:rPr lang="en-US" dirty="0" smtClean="0"/>
                        <a:t>echo </a:t>
                      </a:r>
                      <a:r>
                        <a:rPr lang="zh-CN" altLang="en-US" dirty="0" smtClean="0"/>
                        <a:t>调用子过程 </a:t>
                      </a:r>
                    </a:p>
                    <a:p>
                      <a:r>
                        <a:rPr lang="en-US" dirty="0" smtClean="0"/>
                        <a:t>call :sub</a:t>
                      </a:r>
                    </a:p>
                    <a:p>
                      <a:endParaRPr lang="en-US" dirty="0" smtClean="0"/>
                    </a:p>
                    <a:p>
                      <a:r>
                        <a:rPr lang="en-US" dirty="0" smtClean="0"/>
                        <a:t>echo </a:t>
                      </a:r>
                      <a:r>
                        <a:rPr lang="zh-CN" altLang="en-US" dirty="0" smtClean="0"/>
                        <a:t>调用后 </a:t>
                      </a:r>
                    </a:p>
                    <a:p>
                      <a:r>
                        <a:rPr lang="en-US" dirty="0" err="1" smtClean="0"/>
                        <a:t>Goto</a:t>
                      </a:r>
                      <a:r>
                        <a:rPr lang="en-US" dirty="0" smtClean="0"/>
                        <a:t> end</a:t>
                      </a:r>
                    </a:p>
                    <a:p>
                      <a:endParaRPr lang="en-US" dirty="0" smtClean="0"/>
                    </a:p>
                    <a:p>
                      <a:r>
                        <a:rPr lang="en-US" dirty="0" smtClean="0"/>
                        <a:t>:sub </a:t>
                      </a:r>
                    </a:p>
                    <a:p>
                      <a:r>
                        <a:rPr lang="en-US" dirty="0" smtClean="0"/>
                        <a:t>echo </a:t>
                      </a:r>
                      <a:r>
                        <a:rPr lang="zh-CN" altLang="en-US" dirty="0" smtClean="0"/>
                        <a:t>子过程调用中</a:t>
                      </a:r>
                    </a:p>
                    <a:p>
                      <a:r>
                        <a:rPr lang="en-US" dirty="0" err="1" smtClean="0"/>
                        <a:t>goto</a:t>
                      </a:r>
                      <a:r>
                        <a:rPr lang="en-US" dirty="0" smtClean="0"/>
                        <a:t> :</a:t>
                      </a:r>
                      <a:r>
                        <a:rPr lang="en-US" dirty="0" err="1" smtClean="0"/>
                        <a:t>eof</a:t>
                      </a:r>
                      <a:r>
                        <a:rPr lang="en-US" dirty="0" smtClean="0"/>
                        <a:t> </a:t>
                      </a:r>
                    </a:p>
                    <a:p>
                      <a:endParaRPr lang="en-US" dirty="0" smtClean="0"/>
                    </a:p>
                    <a:p>
                      <a:r>
                        <a:rPr lang="en-US" dirty="0" smtClean="0"/>
                        <a:t>:end</a:t>
                      </a:r>
                    </a:p>
                    <a:p>
                      <a:r>
                        <a:rPr lang="en-US" dirty="0" smtClean="0"/>
                        <a:t>echo </a:t>
                      </a:r>
                      <a:r>
                        <a:rPr lang="zh-CN" altLang="en-US" dirty="0" smtClean="0"/>
                        <a:t>退出</a:t>
                      </a:r>
                    </a:p>
                    <a:p>
                      <a:r>
                        <a:rPr lang="en-US" dirty="0" smtClean="0"/>
                        <a:t>Pause </a:t>
                      </a:r>
                    </a:p>
                    <a:p>
                      <a:r>
                        <a:rPr lang="en-US" dirty="0" smtClean="0"/>
                        <a:t>exit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function </a:t>
                      </a:r>
                      <a:r>
                        <a:rPr lang="en-US" altLang="zh-CN" dirty="0" err="1" smtClean="0"/>
                        <a:t>FUNCTION</a:t>
                      </a:r>
                      <a:r>
                        <a:rPr lang="en-US" altLang="zh-CN" dirty="0" smtClean="0"/>
                        <a:t> { COMMANDS; } </a:t>
                      </a:r>
                    </a:p>
                    <a:p>
                      <a:r>
                        <a:rPr lang="zh-CN" altLang="en-US" dirty="0" smtClean="0"/>
                        <a:t>或者</a:t>
                      </a:r>
                    </a:p>
                    <a:p>
                      <a:r>
                        <a:rPr lang="en-US" altLang="zh-CN" dirty="0" smtClean="0"/>
                        <a:t>FUNCTION () { COMMANDS; } </a:t>
                      </a:r>
                    </a:p>
                    <a:p>
                      <a:endParaRPr lang="en-US" dirty="0" smtClean="0"/>
                    </a:p>
                    <a:p>
                      <a:r>
                        <a:rPr lang="zh-CN" altLang="en-US" dirty="0" smtClean="0"/>
                        <a:t>调用</a:t>
                      </a:r>
                      <a:r>
                        <a:rPr lang="zh-CN" altLang="en-US" baseline="0" dirty="0" smtClean="0"/>
                        <a:t> </a:t>
                      </a:r>
                      <a:r>
                        <a:rPr lang="en-US" altLang="zh-CN" baseline="0" dirty="0" smtClean="0"/>
                        <a:t>FUNCTION arguments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graphicFrame>
        <p:nvGraphicFramePr>
          <p:cNvPr id="4" name="Table 3"/>
          <p:cNvGraphicFramePr>
            <a:graphicFrameLocks noGrp="1"/>
          </p:cNvGraphicFramePr>
          <p:nvPr/>
        </p:nvGraphicFramePr>
        <p:xfrm>
          <a:off x="1214414" y="1857364"/>
          <a:ext cx="6096000" cy="1483360"/>
        </p:xfrm>
        <a:graphic>
          <a:graphicData uri="http://schemas.openxmlformats.org/drawingml/2006/table">
            <a:tbl>
              <a:tblPr firstRow="1" bandRow="1">
                <a:tableStyleId>{2D5ABB26-0587-4C30-8999-92F81FD0307C}</a:tableStyleId>
              </a:tblPr>
              <a:tblGrid>
                <a:gridCol w="3048000"/>
                <a:gridCol w="3048000"/>
              </a:tblGrid>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428596" y="1285860"/>
          <a:ext cx="8501122" cy="5099382"/>
        </p:xfrm>
        <a:graphic>
          <a:graphicData uri="http://schemas.openxmlformats.org/drawingml/2006/table">
            <a:tbl>
              <a:tblPr firstRow="1" bandRow="1">
                <a:tableStyleId>{69012ECD-51FC-41F1-AA8D-1B2483CD663E}</a:tableStyleId>
              </a:tblPr>
              <a:tblGrid>
                <a:gridCol w="5072098"/>
                <a:gridCol w="3429024"/>
              </a:tblGrid>
              <a:tr h="40546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3430">
                <a:tc>
                  <a:txBody>
                    <a:bodyPr/>
                    <a:lstStyle/>
                    <a:p>
                      <a:r>
                        <a:rPr lang="en-US" sz="1600" dirty="0" smtClean="0"/>
                        <a:t>FOR %variable IN (set) DO command [command-parameters]</a:t>
                      </a:r>
                    </a:p>
                    <a:p>
                      <a:r>
                        <a:rPr lang="zh-CN" altLang="en-US" sz="1600" dirty="0" smtClean="0"/>
                        <a:t>在批处理程序中使用 </a:t>
                      </a:r>
                      <a:r>
                        <a:rPr lang="en-US" sz="1600" dirty="0" smtClean="0"/>
                        <a:t>FOR </a:t>
                      </a:r>
                      <a:r>
                        <a:rPr lang="zh-CN" altLang="en-US" sz="1600" dirty="0" smtClean="0"/>
                        <a:t>命令时，指定变量请使用 </a:t>
                      </a:r>
                      <a:r>
                        <a:rPr lang="en-US" altLang="zh-CN" sz="1600" dirty="0" smtClean="0"/>
                        <a:t>%%</a:t>
                      </a:r>
                      <a:r>
                        <a:rPr lang="en-US" sz="1600" dirty="0" smtClean="0"/>
                        <a:t>variable</a:t>
                      </a:r>
                      <a:r>
                        <a:rPr lang="zh-CN" altLang="en-US" sz="1600" dirty="0" smtClean="0"/>
                        <a:t>而不要用 </a:t>
                      </a:r>
                      <a:r>
                        <a:rPr lang="en-US" altLang="zh-CN" sz="1600" dirty="0" smtClean="0"/>
                        <a:t>%</a:t>
                      </a:r>
                      <a:r>
                        <a:rPr lang="en-US" sz="1600" dirty="0" smtClean="0"/>
                        <a:t>variable。</a:t>
                      </a:r>
                      <a:r>
                        <a:rPr lang="zh-CN" altLang="en-US" sz="1600" dirty="0" smtClean="0"/>
                        <a:t>变量名称是区分大小写的，所以 </a:t>
                      </a:r>
                      <a:r>
                        <a:rPr lang="en-US" altLang="zh-CN" sz="1600" dirty="0" smtClean="0"/>
                        <a:t>%</a:t>
                      </a:r>
                      <a:r>
                        <a:rPr lang="en-US" sz="1600" dirty="0" err="1" smtClean="0"/>
                        <a:t>i</a:t>
                      </a:r>
                      <a:r>
                        <a:rPr lang="en-US" sz="1600" dirty="0" smtClean="0"/>
                        <a:t> </a:t>
                      </a:r>
                      <a:r>
                        <a:rPr lang="zh-CN" altLang="en-US" sz="1600" dirty="0" smtClean="0"/>
                        <a:t>不同于 </a:t>
                      </a:r>
                      <a:r>
                        <a:rPr lang="en-US" altLang="zh-CN" sz="1600" dirty="0" smtClean="0"/>
                        <a:t>%</a:t>
                      </a:r>
                      <a:r>
                        <a:rPr lang="en-US" sz="1600" dirty="0" smtClean="0"/>
                        <a:t>I.</a:t>
                      </a:r>
                    </a:p>
                    <a:p>
                      <a:r>
                        <a:rPr lang="en-US" dirty="0" smtClean="0"/>
                        <a:t>/l  Sets up the loop to process a range of values </a:t>
                      </a:r>
                    </a:p>
                    <a:p>
                      <a:r>
                        <a:rPr lang="en-US" dirty="0" smtClean="0"/>
                        <a:t>/f  Sets up the loop to process all elements stored within a string </a:t>
                      </a:r>
                    </a:p>
                    <a:p>
                      <a:r>
                        <a:rPr lang="en-US" dirty="0" smtClean="0"/>
                        <a:t>/d  Sets up the loop to process all files stored within a specified folder </a:t>
                      </a:r>
                    </a:p>
                    <a:p>
                      <a:r>
                        <a:rPr lang="en-US" dirty="0" smtClean="0"/>
                        <a:t>/r  Sets up the loop to process all subfolders stored within a specified parent folder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for NAME [in LIST ]; do COMMANDS; done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01923">
                <a:tc>
                  <a:txBody>
                    <a:bodyPr/>
                    <a:lstStyle/>
                    <a:p>
                      <a:r>
                        <a:rPr lang="pt-BR" dirty="0" smtClean="0"/>
                        <a:t>for %%i in (a b c d e f g h i ) do ( echo %%i </a:t>
                      </a:r>
                    </a:p>
                    <a:p>
                      <a:r>
                        <a:rPr lang="pt-BR" dirty="0" smtClean="0"/>
                        <a:t>) </a:t>
                      </a:r>
                      <a:endParaRPr lang="en-US" dirty="0" smtClean="0"/>
                    </a:p>
                    <a:p>
                      <a:r>
                        <a:rPr lang="en-US" dirty="0" smtClean="0"/>
                        <a:t>for /l %%</a:t>
                      </a:r>
                      <a:r>
                        <a:rPr lang="en-US" dirty="0" err="1" smtClean="0"/>
                        <a:t>i</a:t>
                      </a:r>
                      <a:r>
                        <a:rPr lang="en-US" dirty="0" smtClean="0"/>
                        <a:t> in (1,1,100) do ( </a:t>
                      </a:r>
                    </a:p>
                    <a:p>
                      <a:r>
                        <a:rPr lang="en-US" dirty="0" smtClean="0"/>
                        <a:t>set /a </a:t>
                      </a:r>
                      <a:r>
                        <a:rPr lang="en-US" dirty="0" err="1" smtClean="0"/>
                        <a:t>var</a:t>
                      </a:r>
                      <a:r>
                        <a:rPr lang="en-US" dirty="0" smtClean="0"/>
                        <a:t>+=1 </a:t>
                      </a:r>
                    </a:p>
                    <a:p>
                      <a:r>
                        <a:rPr lang="en-US" dirty="0" smtClean="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System history</a:t>
            </a:r>
            <a:endParaRPr lang="en-US" dirty="0"/>
          </a:p>
        </p:txBody>
      </p:sp>
      <p:pic>
        <p:nvPicPr>
          <p:cNvPr id="4" name="Picture 3" descr="655px-Unix_history.en.svg.png"/>
          <p:cNvPicPr>
            <a:picLocks noChangeAspect="1"/>
          </p:cNvPicPr>
          <p:nvPr/>
        </p:nvPicPr>
        <p:blipFill>
          <a:blip r:embed="rId3" cstate="print"/>
          <a:stretch>
            <a:fillRect/>
          </a:stretch>
        </p:blipFill>
        <p:spPr>
          <a:xfrm>
            <a:off x="1071538" y="1142984"/>
            <a:ext cx="7215238" cy="54102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Linux- </a:t>
            </a:r>
            <a:r>
              <a:rPr lang="en-US" dirty="0" smtClean="0"/>
              <a:t>Until/while/case/break/continue</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while CONTROL-COMMAND; do CONSEQUENT-COMMANDS; done</a:t>
            </a:r>
          </a:p>
          <a:p>
            <a:r>
              <a:rPr lang="en-US" altLang="zh-CN" dirty="0" smtClean="0"/>
              <a:t>until TEST-COMMAND; do CONSEQUENT-COMMANDS; done</a:t>
            </a:r>
          </a:p>
          <a:p>
            <a:r>
              <a:rPr lang="en-US" altLang="zh-CN" dirty="0" smtClean="0"/>
              <a:t>case EXPRESSION in CASE1) COMMAND-LIST;; CASE2) COMMAND-LIST;; ... CASEN) COMMAND-LIST;; </a:t>
            </a:r>
            <a:r>
              <a:rPr lang="en-US" altLang="zh-CN" dirty="0" err="1" smtClean="0"/>
              <a:t>esac</a:t>
            </a:r>
            <a:endParaRPr lang="en-US" altLang="zh-CN" dirty="0" smtClean="0"/>
          </a:p>
          <a:p>
            <a:r>
              <a:rPr lang="en-US" altLang="zh-CN" dirty="0" smtClean="0"/>
              <a:t>select WORD [in LIST]; do RESPECTIVE-COMMANDS; done </a:t>
            </a:r>
          </a:p>
          <a:p>
            <a:r>
              <a:rPr lang="en-US" dirty="0" smtClean="0"/>
              <a:t>Break/continue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Forge </a:t>
            </a:r>
            <a:r>
              <a:rPr lang="en-US" dirty="0" err="1" smtClean="0"/>
              <a:t>vs</a:t>
            </a:r>
            <a:r>
              <a:rPr lang="en-US" dirty="0" smtClean="0"/>
              <a:t> batch and shell</a:t>
            </a:r>
            <a:endParaRPr lang="en-US" dirty="0"/>
          </a:p>
        </p:txBody>
      </p:sp>
      <p:sp>
        <p:nvSpPr>
          <p:cNvPr id="3" name="Content Placeholder 2"/>
          <p:cNvSpPr>
            <a:spLocks noGrp="1"/>
          </p:cNvSpPr>
          <p:nvPr>
            <p:ph idx="1"/>
          </p:nvPr>
        </p:nvSpPr>
        <p:spPr/>
        <p:txBody>
          <a:bodyPr>
            <a:normAutofit/>
          </a:bodyPr>
          <a:lstStyle/>
          <a:p>
            <a:r>
              <a:rPr lang="en-US" dirty="0" smtClean="0"/>
              <a:t>variables definition : build forge syntax</a:t>
            </a:r>
          </a:p>
          <a:p>
            <a:r>
              <a:rPr lang="en-US" dirty="0" smtClean="0"/>
              <a:t>Variables using: both of windows and Linux</a:t>
            </a:r>
          </a:p>
          <a:p>
            <a:r>
              <a:rPr lang="en-US" dirty="0" smtClean="0"/>
              <a:t>Slashes: both of them are ok</a:t>
            </a:r>
          </a:p>
          <a:p>
            <a:r>
              <a:rPr lang="en-US" dirty="0" smtClean="0"/>
              <a:t>For </a:t>
            </a:r>
            <a:r>
              <a:rPr lang="en-US" dirty="0" err="1" smtClean="0"/>
              <a:t>linux</a:t>
            </a:r>
            <a:r>
              <a:rPr lang="en-US" dirty="0" smtClean="0"/>
              <a:t> OS: shell syntax</a:t>
            </a:r>
          </a:p>
          <a:p>
            <a:r>
              <a:rPr lang="en-US" dirty="0" smtClean="0"/>
              <a:t>For Windows OS: batch syntax</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and shell VS </a:t>
            </a:r>
            <a:r>
              <a:rPr lang="en-US" dirty="0" err="1" smtClean="0"/>
              <a:t>perl</a:t>
            </a:r>
            <a:r>
              <a:rPr lang="en-US" dirty="0" smtClean="0"/>
              <a:t> and python</a:t>
            </a:r>
            <a:endParaRPr lang="en-US" dirty="0"/>
          </a:p>
        </p:txBody>
      </p:sp>
      <p:sp>
        <p:nvSpPr>
          <p:cNvPr id="3" name="Content Placeholder 2"/>
          <p:cNvSpPr>
            <a:spLocks noGrp="1"/>
          </p:cNvSpPr>
          <p:nvPr>
            <p:ph idx="1"/>
          </p:nvPr>
        </p:nvSpPr>
        <p:spPr/>
        <p:txBody>
          <a:bodyPr/>
          <a:lstStyle/>
          <a:p>
            <a:r>
              <a:rPr lang="en-US" altLang="zh-CN" dirty="0" smtClean="0"/>
              <a:t>Shell </a:t>
            </a:r>
          </a:p>
          <a:p>
            <a:pPr>
              <a:buNone/>
            </a:pPr>
            <a:r>
              <a:rPr lang="en-US" altLang="zh-CN" dirty="0" smtClean="0"/>
              <a:t>	simply and suitable for daily work</a:t>
            </a:r>
          </a:p>
          <a:p>
            <a:r>
              <a:rPr lang="en-US" altLang="zh-CN" dirty="0" smtClean="0"/>
              <a:t>Perl/python</a:t>
            </a:r>
          </a:p>
          <a:p>
            <a:pPr>
              <a:buNone/>
            </a:pPr>
            <a:r>
              <a:rPr lang="en-US" altLang="zh-CN" dirty="0" smtClean="0"/>
              <a:t>	can work in different os; more powerful; but complex;</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and batch references</a:t>
            </a:r>
            <a:endParaRPr lang="en-US" dirty="0"/>
          </a:p>
        </p:txBody>
      </p:sp>
      <p:sp>
        <p:nvSpPr>
          <p:cNvPr id="3" name="Content Placeholder 2"/>
          <p:cNvSpPr>
            <a:spLocks noGrp="1"/>
          </p:cNvSpPr>
          <p:nvPr>
            <p:ph idx="1"/>
          </p:nvPr>
        </p:nvSpPr>
        <p:spPr/>
        <p:txBody>
          <a:bodyPr/>
          <a:lstStyle/>
          <a:p>
            <a:r>
              <a:rPr lang="en-US" dirty="0" smtClean="0">
                <a:hlinkClick r:id="rId2"/>
              </a:rPr>
              <a:t>http://technet.microsoft.com/zh-cn/library/cc758944(WS.10).aspx</a:t>
            </a:r>
            <a:endParaRPr lang="en-US" dirty="0" smtClean="0"/>
          </a:p>
          <a:p>
            <a:endParaRPr lang="en-US" dirty="0"/>
          </a:p>
          <a:p>
            <a:r>
              <a:rPr lang="en-US" dirty="0" smtClean="0">
                <a:hlinkClick r:id="rId3"/>
              </a:rPr>
              <a:t>http://www.arachnoid.com/linux/shell_programming.html</a:t>
            </a:r>
            <a:endParaRPr lang="en-US" dirty="0" smtClean="0"/>
          </a:p>
          <a:p>
            <a:r>
              <a:rPr lang="en-US" dirty="0" smtClean="0">
                <a:hlinkClick r:id="rId4"/>
              </a:rPr>
              <a:t>http://www.freeos.com/guides/lsst/</a:t>
            </a:r>
            <a:endParaRPr lang="en-US" dirty="0" smtClean="0"/>
          </a:p>
          <a:p>
            <a:r>
              <a:rPr lang="en-US" dirty="0" smtClean="0">
                <a:hlinkClick r:id="rId5"/>
              </a:rPr>
              <a:t>http://linuxcommand.org/</a:t>
            </a:r>
            <a:endParaRPr lang="en-US" dirty="0" smtClean="0"/>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and shell books</a:t>
            </a:r>
            <a:endParaRPr lang="en-US" dirty="0"/>
          </a:p>
        </p:txBody>
      </p:sp>
      <p:sp>
        <p:nvSpPr>
          <p:cNvPr id="3" name="Content Placeholder 2"/>
          <p:cNvSpPr>
            <a:spLocks noGrp="1"/>
          </p:cNvSpPr>
          <p:nvPr>
            <p:ph idx="1"/>
          </p:nvPr>
        </p:nvSpPr>
        <p:spPr/>
        <p:txBody>
          <a:bodyPr/>
          <a:lstStyle/>
          <a:p>
            <a:r>
              <a:rPr lang="en-US" dirty="0" smtClean="0"/>
              <a:t>Microsoft Windows Shell Script Programming for the Absolute Beginner.chm</a:t>
            </a:r>
          </a:p>
          <a:p>
            <a:r>
              <a:rPr lang="zh-CN" altLang="en-US" dirty="0" smtClean="0"/>
              <a:t>批处理阶段教程奥运最终版</a:t>
            </a:r>
            <a:r>
              <a:rPr lang="en-US" altLang="zh-CN" dirty="0" smtClean="0"/>
              <a:t>[</a:t>
            </a:r>
            <a:r>
              <a:rPr lang="zh-CN" altLang="en-US" dirty="0" smtClean="0"/>
              <a:t>英雄出品</a:t>
            </a:r>
            <a:r>
              <a:rPr lang="en-US" altLang="zh-CN" dirty="0" smtClean="0"/>
              <a:t>]</a:t>
            </a:r>
          </a:p>
          <a:p>
            <a:r>
              <a:rPr lang="en-US" dirty="0" smtClean="0"/>
              <a:t>Bash.</a:t>
            </a:r>
            <a:r>
              <a:rPr lang="zh-CN" altLang="en-US" dirty="0" smtClean="0"/>
              <a:t>新手指南</a:t>
            </a:r>
            <a:r>
              <a:rPr lang="en-US" altLang="zh-CN" dirty="0" smtClean="0"/>
              <a:t>.</a:t>
            </a:r>
            <a:r>
              <a:rPr lang="zh-CN" altLang="en-US" dirty="0" smtClean="0"/>
              <a:t>中文版</a:t>
            </a:r>
            <a:r>
              <a:rPr lang="en-US" altLang="zh-CN" dirty="0" smtClean="0"/>
              <a:t>.(</a:t>
            </a:r>
            <a:r>
              <a:rPr lang="en-US" dirty="0" err="1" smtClean="0"/>
              <a:t>Bash.Beginners.Guide.CHS</a:t>
            </a:r>
            <a:r>
              <a:rPr lang="en-US" dirty="0" smtClean="0"/>
              <a:t>).CHM</a:t>
            </a:r>
          </a:p>
          <a:p>
            <a:r>
              <a:rPr lang="en-US" dirty="0" smtClean="0"/>
              <a:t>Learning the bash Shell, 3rd Edition.chm</a:t>
            </a:r>
          </a:p>
          <a:p>
            <a:r>
              <a:rPr lang="en-US" dirty="0" smtClean="0"/>
              <a:t>UNIX Shells by Example Fourth Edition.chm</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Q&amp;A</a:t>
            </a:r>
            <a:endParaRPr lang="en-US" dirty="0"/>
          </a:p>
        </p:txBody>
      </p:sp>
      <p:sp>
        <p:nvSpPr>
          <p:cNvPr id="3" name="Content Placeholder 2"/>
          <p:cNvSpPr>
            <a:spLocks noGrp="1"/>
          </p:cNvSpPr>
          <p:nvPr>
            <p:ph idx="1"/>
          </p:nvPr>
        </p:nvSpPr>
        <p:spPr/>
        <p:txBody>
          <a:bodyPr/>
          <a:lstStyle/>
          <a:p>
            <a:r>
              <a:rPr lang="en-US" dirty="0" smtClean="0"/>
              <a:t>Thanks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Input</a:t>
            </a:r>
            <a:endParaRPr lang="en-US" dirty="0"/>
          </a:p>
        </p:txBody>
      </p:sp>
      <p:graphicFrame>
        <p:nvGraphicFramePr>
          <p:cNvPr id="4" name="Table 3"/>
          <p:cNvGraphicFramePr>
            <a:graphicFrameLocks noGrp="1"/>
          </p:cNvGraphicFramePr>
          <p:nvPr/>
        </p:nvGraphicFramePr>
        <p:xfrm>
          <a:off x="1571604" y="1857364"/>
          <a:ext cx="6096000" cy="2143140"/>
        </p:xfrm>
        <a:graphic>
          <a:graphicData uri="http://schemas.openxmlformats.org/drawingml/2006/table">
            <a:tbl>
              <a:tblPr firstRow="1" bandRow="1">
                <a:tableStyleId>{69012ECD-51FC-41F1-AA8D-1B2483CD663E}</a:tableStyleId>
              </a:tblPr>
              <a:tblGrid>
                <a:gridCol w="3048000"/>
                <a:gridCol w="3048000"/>
              </a:tblGrid>
              <a:tr h="376986">
                <a:tc>
                  <a:txBody>
                    <a:bodyPr/>
                    <a:lstStyle/>
                    <a:p>
                      <a:r>
                        <a:rPr lang="en-US" dirty="0" smtClean="0"/>
                        <a:t>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6154">
                <a:tc>
                  <a:txBody>
                    <a:bodyPr/>
                    <a:lstStyle/>
                    <a:p>
                      <a:r>
                        <a:rPr lang="en-US" dirty="0" smtClean="0"/>
                        <a:t>SET /P </a:t>
                      </a:r>
                      <a:r>
                        <a:rPr lang="en-US" dirty="0" err="1" smtClean="0"/>
                        <a:t>Var</a:t>
                      </a:r>
                      <a:r>
                        <a:rPr lang="en-US" dirty="0" smtClean="0"/>
                        <a:t>=[</a:t>
                      </a:r>
                      <a:r>
                        <a:rPr lang="en-US" dirty="0" err="1" smtClean="0"/>
                        <a:t>MessagePrompt</a:t>
                      </a:r>
                      <a:r>
                        <a:rPr lang="en-US" dirty="0" smtClean="0"/>
                        <a:t>] </a:t>
                      </a:r>
                      <a:endParaRPr lang="en-US" dirty="0"/>
                    </a:p>
                    <a:p>
                      <a:r>
                        <a:rPr lang="en-US" dirty="0" smtClean="0"/>
                        <a:t>@echo off </a:t>
                      </a:r>
                    </a:p>
                    <a:p>
                      <a:r>
                        <a:rPr lang="en-US" dirty="0" smtClean="0"/>
                        <a:t>set /p input=</a:t>
                      </a:r>
                      <a:r>
                        <a:rPr lang="zh-CN" altLang="en-US" dirty="0" smtClean="0"/>
                        <a:t>请输入！ </a:t>
                      </a:r>
                      <a:endParaRPr lang="en-US" altLang="zh-CN" dirty="0" smtClean="0"/>
                    </a:p>
                    <a:p>
                      <a:r>
                        <a:rPr lang="en-US" dirty="0" smtClean="0"/>
                        <a:t>echo </a:t>
                      </a:r>
                      <a:r>
                        <a:rPr lang="zh-CN" altLang="en-US" dirty="0" smtClean="0"/>
                        <a:t>您输入的是</a:t>
                      </a:r>
                      <a:r>
                        <a:rPr lang="en-US" altLang="zh-CN" dirty="0" smtClean="0"/>
                        <a:t>%</a:t>
                      </a:r>
                      <a:r>
                        <a:rPr lang="en-US" dirty="0" smtClean="0"/>
                        <a:t>input% </a:t>
                      </a:r>
                    </a:p>
                    <a:p>
                      <a:r>
                        <a:rPr lang="en-US" dirty="0" smtClean="0"/>
                        <a:t>pause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Read -p PROMPT  name</a:t>
                      </a:r>
                    </a:p>
                    <a:p>
                      <a:endParaRPr lang="en-US" dirty="0" smtClean="0"/>
                    </a:p>
                    <a:p>
                      <a:r>
                        <a:rPr lang="en-US" altLang="zh-CN" dirty="0" smtClean="0"/>
                        <a:t>read year –p “input:“</a:t>
                      </a:r>
                    </a:p>
                    <a:p>
                      <a:r>
                        <a:rPr lang="en-US" dirty="0" smtClean="0"/>
                        <a:t>Echo</a:t>
                      </a:r>
                      <a:r>
                        <a:rPr lang="zh-CN" altLang="en-US" dirty="0" smtClean="0"/>
                        <a:t>您输入的是</a:t>
                      </a:r>
                      <a:r>
                        <a:rPr lang="en-US" altLang="zh-CN" dirty="0" smtClean="0"/>
                        <a:t>$year</a:t>
                      </a:r>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Shell history</a:t>
            </a:r>
            <a:endParaRPr lang="en-US" dirty="0"/>
          </a:p>
        </p:txBody>
      </p:sp>
      <p:sp>
        <p:nvSpPr>
          <p:cNvPr id="3" name="Content Placeholder 2"/>
          <p:cNvSpPr>
            <a:spLocks noGrp="1"/>
          </p:cNvSpPr>
          <p:nvPr>
            <p:ph idx="1"/>
          </p:nvPr>
        </p:nvSpPr>
        <p:spPr/>
        <p:txBody>
          <a:bodyPr/>
          <a:lstStyle/>
          <a:p>
            <a:r>
              <a:rPr lang="en-US" dirty="0" smtClean="0"/>
              <a:t>Shell: a piece of software that provides an interface for users</a:t>
            </a:r>
          </a:p>
          <a:p>
            <a:r>
              <a:rPr lang="en-US" dirty="0" smtClean="0"/>
              <a:t>Unix/Linux: Bourne/</a:t>
            </a:r>
            <a:r>
              <a:rPr lang="en-US" dirty="0" err="1" smtClean="0"/>
              <a:t>Korn</a:t>
            </a:r>
            <a:r>
              <a:rPr lang="en-US" dirty="0" smtClean="0"/>
              <a:t>/C/</a:t>
            </a:r>
            <a:r>
              <a:rPr lang="en-US" dirty="0" err="1" smtClean="0"/>
              <a:t>Tc</a:t>
            </a:r>
            <a:r>
              <a:rPr lang="en-US" dirty="0" smtClean="0"/>
              <a:t>/Bash</a:t>
            </a:r>
          </a:p>
          <a:p>
            <a:r>
              <a:rPr lang="en-US" dirty="0" smtClean="0"/>
              <a:t>Linux GUI: </a:t>
            </a:r>
            <a:r>
              <a:rPr lang="en-US" dirty="0" err="1" smtClean="0"/>
              <a:t>Gnome,kde,xfce</a:t>
            </a:r>
            <a:endParaRPr lang="en-US" dirty="0" smtClean="0"/>
          </a:p>
          <a:p>
            <a:r>
              <a:rPr lang="en-US" dirty="0" smtClean="0"/>
              <a:t>Windows: cmd.exe/explorer.exe</a:t>
            </a:r>
          </a:p>
          <a:p>
            <a:r>
              <a:rPr lang="en-US" dirty="0" smtClean="0">
                <a:hlinkClick r:id="rId2"/>
              </a:rPr>
              <a:t>http://en.wikipedia.org/wiki/Shell_(computing)</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difference of Windows and Linux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Case sensitive in Linux</a:t>
            </a:r>
          </a:p>
          <a:p>
            <a:r>
              <a:rPr lang="en-US" dirty="0" smtClean="0"/>
              <a:t>/ in Linux</a:t>
            </a:r>
          </a:p>
          <a:p>
            <a:r>
              <a:rPr lang="en-US" dirty="0" smtClean="0"/>
              <a:t>No relationship between executable file and extension</a:t>
            </a:r>
            <a:endParaRPr lang="en-US" dirty="0"/>
          </a:p>
          <a:p>
            <a:r>
              <a:rPr lang="en-US" dirty="0" smtClean="0"/>
              <a:t>don't search current path</a:t>
            </a:r>
          </a:p>
          <a:p>
            <a:r>
              <a:rPr lang="en-US" dirty="0" smtClean="0"/>
              <a:t>Security </a:t>
            </a:r>
            <a:r>
              <a:rPr lang="en-US" dirty="0"/>
              <a:t>policy is more strict in Linux</a:t>
            </a:r>
          </a:p>
          <a:p>
            <a:r>
              <a:rPr lang="en-US" dirty="0" smtClean="0"/>
              <a:t>link file VS shortcut</a:t>
            </a:r>
          </a:p>
          <a:p>
            <a:r>
              <a:rPr lang="en-US" dirty="0" smtClean="0">
                <a:hlinkClick r:id="rId2"/>
              </a:rPr>
              <a:t>http://en.wikipedia.org/wiki/Comparison_of_Windows_and_Linux</a:t>
            </a: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internal commands</a:t>
            </a:r>
            <a:endParaRPr lang="en-US" dirty="0"/>
          </a:p>
        </p:txBody>
      </p:sp>
      <p:graphicFrame>
        <p:nvGraphicFramePr>
          <p:cNvPr id="5" name="Table 4"/>
          <p:cNvGraphicFramePr>
            <a:graphicFrameLocks noGrp="1"/>
          </p:cNvGraphicFramePr>
          <p:nvPr/>
        </p:nvGraphicFramePr>
        <p:xfrm>
          <a:off x="1071538" y="1357298"/>
          <a:ext cx="6762776" cy="4352710"/>
        </p:xfrm>
        <a:graphic>
          <a:graphicData uri="http://schemas.openxmlformats.org/drawingml/2006/table">
            <a:tbl>
              <a:tblPr firstRow="1" bandRow="1">
                <a:tableStyleId>{7DF18680-E054-41AD-8BC1-D1AEF772440D}</a:tableStyleId>
              </a:tblPr>
              <a:tblGrid>
                <a:gridCol w="2143140"/>
                <a:gridCol w="4619636"/>
              </a:tblGrid>
              <a:tr h="50006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t>MS-DOS /Linux / Unix</a:t>
                      </a:r>
                    </a:p>
                    <a:p>
                      <a:endParaRPr lang="en-US" sz="1600" dirty="0"/>
                    </a:p>
                  </a:txBody>
                  <a:tcPr marL="57291" marR="57291" marT="28645" marB="28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description</a:t>
                      </a:r>
                      <a:endParaRPr lang="en-US" sz="1600" dirty="0"/>
                    </a:p>
                  </a:txBody>
                  <a:tcPr marL="57291" marR="57291" marT="28645" marB="28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echo</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t>Displays messages.</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set</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Displays environment variables.</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date</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Displays or sets the date.</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dirty="0" smtClean="0"/>
                        <a:t>time</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t>Displays or sets the system time.</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cd</a:t>
                      </a:r>
                      <a:endParaRPr lang="en-US" sz="140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Displays the name of the current directory.</a:t>
                      </a:r>
                      <a:endParaRPr lang="en-US" sz="140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dirty="0" smtClean="0"/>
                        <a:t>more</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t>Display the content in several</a:t>
                      </a:r>
                      <a:r>
                        <a:rPr lang="en-US" sz="1400" b="0" baseline="0" dirty="0" smtClean="0"/>
                        <a:t> </a:t>
                      </a:r>
                      <a:r>
                        <a:rPr lang="en-US" sz="1400" b="0" dirty="0" smtClean="0"/>
                        <a:t>pages</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exit</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Exit dos or shell external.</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pushd</a:t>
                      </a:r>
                    </a:p>
                    <a:p>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Saves the current directory then changes it.</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popd</a:t>
                      </a:r>
                    </a:p>
                    <a:p>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Restores the previous value of the current directory saved by pushd.</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internal commands</a:t>
            </a:r>
            <a:endParaRPr lang="en-US" dirty="0"/>
          </a:p>
        </p:txBody>
      </p:sp>
      <p:graphicFrame>
        <p:nvGraphicFramePr>
          <p:cNvPr id="9" name="Table 8"/>
          <p:cNvGraphicFramePr>
            <a:graphicFrameLocks noGrp="1"/>
          </p:cNvGraphicFramePr>
          <p:nvPr/>
        </p:nvGraphicFramePr>
        <p:xfrm>
          <a:off x="857224" y="1357298"/>
          <a:ext cx="7143800" cy="5003300"/>
        </p:xfrm>
        <a:graphic>
          <a:graphicData uri="http://schemas.openxmlformats.org/drawingml/2006/table">
            <a:tbl>
              <a:tblPr firstRow="1" bandRow="1">
                <a:tableStyleId>{7DF18680-E054-41AD-8BC1-D1AEF772440D}</a:tableStyleId>
              </a:tblPr>
              <a:tblGrid>
                <a:gridCol w="996411"/>
                <a:gridCol w="1302999"/>
                <a:gridCol w="4844390"/>
              </a:tblGrid>
              <a:tr h="370840">
                <a:tc>
                  <a:txBody>
                    <a:bodyPr/>
                    <a:lstStyle/>
                    <a:p>
                      <a:pPr>
                        <a:lnSpc>
                          <a:spcPct val="115000"/>
                        </a:lnSpc>
                        <a:spcAft>
                          <a:spcPts val="1000"/>
                        </a:spcAft>
                      </a:pPr>
                      <a:r>
                        <a:rPr lang="en-US" sz="1800" dirty="0"/>
                        <a:t>MS-DOS</a:t>
                      </a:r>
                      <a:endParaRPr lang="en-US" sz="1800" dirty="0">
                        <a:latin typeface="Calibri"/>
                        <a:ea typeface="宋体"/>
                        <a:cs typeface="Times New Roman"/>
                      </a:endParaRPr>
                    </a:p>
                  </a:txBody>
                  <a:tcPr marL="49786" marR="49786" marT="24893" marB="24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800" dirty="0"/>
                        <a:t>Linux / Unix</a:t>
                      </a:r>
                      <a:endParaRPr lang="en-US" sz="1800" dirty="0">
                        <a:latin typeface="Calibri"/>
                        <a:ea typeface="宋体"/>
                        <a:cs typeface="Times New Roman"/>
                      </a:endParaRPr>
                    </a:p>
                  </a:txBody>
                  <a:tcPr marL="49786" marR="49786" marT="24893" marB="24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US" sz="1800" dirty="0" smtClean="0">
                          <a:latin typeface="Calibri"/>
                          <a:ea typeface="宋体"/>
                          <a:cs typeface="Times New Roman"/>
                        </a:rPr>
                        <a:t>descriptions</a:t>
                      </a:r>
                      <a:endParaRPr lang="en-US" sz="1800" dirty="0">
                        <a:latin typeface="Calibri"/>
                        <a:ea typeface="宋体"/>
                        <a:cs typeface="Times New Roman"/>
                      </a:endParaRPr>
                    </a:p>
                  </a:txBody>
                  <a:tcPr marL="49786" marR="49786" marT="24893" marB="24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a:latin typeface="+mn-lt"/>
                        </a:rPr>
                        <a:t>cls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a:latin typeface="+mn-lt"/>
                        </a:rPr>
                        <a:t>clear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Clears the screen.</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a:latin typeface="+mn-lt"/>
                        </a:rPr>
                        <a:t>dir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a:latin typeface="+mn-lt"/>
                        </a:rPr>
                        <a:t>ls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Displays a list of files and subdirectories in a directory.</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a:latin typeface="+mn-lt"/>
                        </a:rPr>
                        <a:t>type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a:latin typeface="+mn-lt"/>
                        </a:rPr>
                        <a:t>cat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Displays the contents of a text file.</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a:latin typeface="+mn-lt"/>
                        </a:rPr>
                        <a:t>attrib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a:latin typeface="+mn-lt"/>
                        </a:rPr>
                        <a:t>chmod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Displays or changes file attributes.</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a:latin typeface="+mn-lt"/>
                        </a:rPr>
                        <a:t>copy </a:t>
                      </a:r>
                      <a:r>
                        <a:rPr lang="en-US" sz="1400" dirty="0" smtClean="0">
                          <a:latin typeface="+mn-lt"/>
                        </a:rPr>
                        <a:t>/ xcopy</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a:latin typeface="+mn-lt"/>
                        </a:rPr>
                        <a:t>cp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Copies one or more files to another location.</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400" dirty="0">
                          <a:latin typeface="+mn-lt"/>
                        </a:rPr>
                        <a:t>del </a:t>
                      </a:r>
                      <a:r>
                        <a:rPr lang="en-US" sz="1400" dirty="0" smtClean="0">
                          <a:latin typeface="+mn-lt"/>
                        </a:rPr>
                        <a:t>/rd</a:t>
                      </a:r>
                      <a:br>
                        <a:rPr lang="en-US" sz="1400" dirty="0" smtClean="0">
                          <a:latin typeface="+mn-lt"/>
                        </a:rPr>
                      </a:br>
                      <a:r>
                        <a:rPr lang="en-US" sz="1400" dirty="0" smtClean="0">
                          <a:latin typeface="+mn-lt"/>
                        </a:rPr>
                        <a:t>/erase</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a:latin typeface="+mn-lt"/>
                        </a:rPr>
                        <a:t>rm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Deletes one or more files.</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smtClean="0">
                          <a:latin typeface="+mn-lt"/>
                        </a:rPr>
                        <a:t>move /ren</a:t>
                      </a:r>
                      <a:br>
                        <a:rPr lang="en-US" sz="1400" dirty="0" smtClean="0">
                          <a:latin typeface="+mn-lt"/>
                        </a:rPr>
                      </a:br>
                      <a:r>
                        <a:rPr lang="en-US" sz="1400" dirty="0" smtClean="0">
                          <a:latin typeface="+mn-lt"/>
                        </a:rPr>
                        <a:t>/ rename</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a:latin typeface="+mn-lt"/>
                        </a:rPr>
                        <a:t>mv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Moves one or more files from one directory to another directory.</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a:latin typeface="+mn-lt"/>
                        </a:rPr>
                        <a:t>md </a:t>
                      </a:r>
                      <a:r>
                        <a:rPr lang="en-US" sz="1400" dirty="0" smtClean="0">
                          <a:latin typeface="+mn-lt"/>
                        </a:rPr>
                        <a:t>/mkdir</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a:latin typeface="+mn-lt"/>
                        </a:rPr>
                        <a:t>mkdir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Creates a directory.</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a:latin typeface="+mn-lt"/>
                        </a:rPr>
                        <a:t>cd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a:latin typeface="+mn-lt"/>
                        </a:rPr>
                        <a:t>pwd </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Displays the name of the current directory.</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1000"/>
                        </a:spcAft>
                      </a:pPr>
                      <a:r>
                        <a:rPr lang="en-US" sz="1400" dirty="0" smtClean="0">
                          <a:latin typeface="+mn-lt"/>
                          <a:ea typeface="宋体"/>
                          <a:cs typeface="Times New Roman"/>
                        </a:rPr>
                        <a:t>find</a:t>
                      </a:r>
                      <a:r>
                        <a:rPr lang="en-US" sz="1400" baseline="0" dirty="0" smtClean="0">
                          <a:latin typeface="+mn-lt"/>
                          <a:ea typeface="宋体"/>
                          <a:cs typeface="Times New Roman"/>
                        </a:rPr>
                        <a:t> /</a:t>
                      </a:r>
                      <a:r>
                        <a:rPr lang="en-US" sz="1400" baseline="0" dirty="0" err="1" smtClean="0">
                          <a:latin typeface="+mn-lt"/>
                          <a:ea typeface="宋体"/>
                          <a:cs typeface="Times New Roman"/>
                        </a:rPr>
                        <a:t>findstr</a:t>
                      </a:r>
                      <a:r>
                        <a:rPr lang="en-US" sz="1400" baseline="0" dirty="0" smtClean="0">
                          <a:latin typeface="+mn-lt"/>
                          <a:ea typeface="宋体"/>
                          <a:cs typeface="Times New Roman"/>
                        </a:rPr>
                        <a:t>(string in file)</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find</a:t>
                      </a:r>
                      <a:r>
                        <a:rPr lang="en-US" sz="1400" baseline="0" dirty="0" smtClean="0">
                          <a:latin typeface="+mn-lt"/>
                          <a:ea typeface="宋体"/>
                          <a:cs typeface="Times New Roman"/>
                        </a:rPr>
                        <a:t> (file)</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400" dirty="0" smtClean="0">
                          <a:latin typeface="+mn-lt"/>
                          <a:ea typeface="宋体"/>
                          <a:cs typeface="Times New Roman"/>
                        </a:rPr>
                        <a:t>Searches for a text string in a file or files. </a:t>
                      </a:r>
                      <a:br>
                        <a:rPr lang="en-US" sz="1400" dirty="0" smtClean="0">
                          <a:latin typeface="+mn-lt"/>
                          <a:ea typeface="宋体"/>
                          <a:cs typeface="Times New Roman"/>
                        </a:rPr>
                      </a:br>
                      <a:r>
                        <a:rPr lang="en-US" sz="1400" dirty="0" smtClean="0">
                          <a:latin typeface="+mn-lt"/>
                          <a:ea typeface="宋体"/>
                          <a:cs typeface="Times New Roman"/>
                        </a:rPr>
                        <a:t>Searches</a:t>
                      </a:r>
                      <a:r>
                        <a:rPr lang="en-US" sz="1400" baseline="0" dirty="0" smtClean="0">
                          <a:latin typeface="+mn-lt"/>
                          <a:ea typeface="宋体"/>
                          <a:cs typeface="Times New Roman"/>
                        </a:rPr>
                        <a:t> for a file in a directory.</a:t>
                      </a:r>
                      <a:endParaRPr lang="en-US" sz="1400" dirty="0">
                        <a:latin typeface="+mn-lt"/>
                        <a:ea typeface="宋体"/>
                        <a:cs typeface="Times New Roman"/>
                      </a:endParaRPr>
                    </a:p>
                  </a:txBody>
                  <a:tcPr marL="49786" marR="49786" marT="24893" marB="24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internal Commands</a:t>
            </a:r>
            <a:endParaRPr lang="en-US" dirty="0"/>
          </a:p>
        </p:txBody>
      </p:sp>
      <p:graphicFrame>
        <p:nvGraphicFramePr>
          <p:cNvPr id="5" name="Table 4"/>
          <p:cNvGraphicFramePr>
            <a:graphicFrameLocks noGrp="1"/>
          </p:cNvGraphicFramePr>
          <p:nvPr/>
        </p:nvGraphicFramePr>
        <p:xfrm>
          <a:off x="857224" y="1214422"/>
          <a:ext cx="7143800" cy="4820920"/>
        </p:xfrm>
        <a:graphic>
          <a:graphicData uri="http://schemas.openxmlformats.org/drawingml/2006/table">
            <a:tbl>
              <a:tblPr firstRow="1" bandRow="1">
                <a:tableStyleId>{7DF18680-E054-41AD-8BC1-D1AEF772440D}</a:tableStyleId>
              </a:tblPr>
              <a:tblGrid>
                <a:gridCol w="996411"/>
                <a:gridCol w="1302999"/>
                <a:gridCol w="4844390"/>
              </a:tblGrid>
              <a:tr h="370840">
                <a:tc>
                  <a:txBody>
                    <a:bodyPr/>
                    <a:lstStyle/>
                    <a:p>
                      <a:pPr>
                        <a:lnSpc>
                          <a:spcPct val="115000"/>
                        </a:lnSpc>
                        <a:spcAft>
                          <a:spcPts val="1000"/>
                        </a:spcAft>
                      </a:pPr>
                      <a:r>
                        <a:rPr lang="en-US" sz="1800" dirty="0"/>
                        <a:t>MS-DOS</a:t>
                      </a:r>
                      <a:endParaRPr lang="en-US" sz="1800" dirty="0">
                        <a:latin typeface="Calibri"/>
                        <a:ea typeface="宋体"/>
                        <a:cs typeface="Times New Roman"/>
                      </a:endParaRPr>
                    </a:p>
                  </a:txBody>
                  <a:tcPr marL="49786" marR="49786" marT="24893" marB="24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pPr>
                      <a:r>
                        <a:rPr lang="en-US" sz="1800" dirty="0"/>
                        <a:t>Linux / Unix</a:t>
                      </a:r>
                      <a:endParaRPr lang="en-US" sz="1800" dirty="0">
                        <a:latin typeface="Calibri"/>
                        <a:ea typeface="宋体"/>
                        <a:cs typeface="Times New Roman"/>
                      </a:endParaRPr>
                    </a:p>
                  </a:txBody>
                  <a:tcPr marL="49786" marR="49786" marT="24893" marB="24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US" sz="1800" dirty="0" smtClean="0">
                          <a:latin typeface="Calibri"/>
                          <a:ea typeface="宋体"/>
                          <a:cs typeface="Times New Roman"/>
                        </a:rPr>
                        <a:t>descriptions</a:t>
                      </a:r>
                      <a:endParaRPr lang="en-US" sz="1800" dirty="0">
                        <a:latin typeface="Calibri"/>
                        <a:ea typeface="宋体"/>
                        <a:cs typeface="Times New Roman"/>
                      </a:endParaRPr>
                    </a:p>
                  </a:txBody>
                  <a:tcPr marL="49786" marR="49786" marT="24893" marB="24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Schedules commands and programs to run on a computer.</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comp / </a:t>
                      </a:r>
                      <a:r>
                        <a:rPr lang="en-US" sz="1400" dirty="0" err="1" smtClean="0"/>
                        <a:t>fc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Compares the contents of two files or sets of files.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 ver / cmd</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 Displays the Windows version.</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tree</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 Graphically displays the directory structure of a drive or path.</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subst</a:t>
                      </a:r>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0" dirty="0"/>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Associates a path with a drive letter.</a:t>
                      </a:r>
                    </a:p>
                  </a:txBody>
                  <a:tcPr marL="57291" marR="57291" marT="28645" marB="286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assoc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Displays or modifies file extension associations.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chmod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Change access permissions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smtClean="0"/>
                        <a:t>chown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Change file owner and group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tasklist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smtClean="0"/>
                        <a:t>ps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Process status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task kill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kill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Stop a process from running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who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Print all usernames currently logged in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whoami</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Print the current user id and name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help</a:t>
            </a:r>
            <a:endParaRPr lang="en-US" dirty="0"/>
          </a:p>
        </p:txBody>
      </p:sp>
      <p:graphicFrame>
        <p:nvGraphicFramePr>
          <p:cNvPr id="4" name="Table 3"/>
          <p:cNvGraphicFramePr>
            <a:graphicFrameLocks noGrp="1"/>
          </p:cNvGraphicFramePr>
          <p:nvPr/>
        </p:nvGraphicFramePr>
        <p:xfrm>
          <a:off x="1000100" y="1357298"/>
          <a:ext cx="7000924" cy="4490720"/>
        </p:xfrm>
        <a:graphic>
          <a:graphicData uri="http://schemas.openxmlformats.org/drawingml/2006/table">
            <a:tbl>
              <a:tblPr firstRow="1" bandRow="1">
                <a:tableStyleId>{5A111915-BE36-4E01-A7E5-04B1672EAD32}</a:tableStyleId>
              </a:tblPr>
              <a:tblGrid>
                <a:gridCol w="3464743"/>
                <a:gridCol w="3536181"/>
              </a:tblGrid>
              <a:tr h="370840">
                <a:tc>
                  <a:txBody>
                    <a:bodyPr/>
                    <a:lstStyle/>
                    <a:p>
                      <a:r>
                        <a:rPr lang="en-US" sz="1600" dirty="0"/>
                        <a:t>MS-DOS</a:t>
                      </a:r>
                    </a:p>
                  </a:txBody>
                  <a:tcPr marL="57291" marR="57291" marT="28645" marB="28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Linux / Unix</a:t>
                      </a:r>
                    </a:p>
                  </a:txBody>
                  <a:tcPr marL="57291" marR="57291" marT="28645" marB="28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help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help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help  command-name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command-name -help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Command-name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smtClean="0"/>
                        <a:t>whatis</a:t>
                      </a:r>
                      <a:r>
                        <a:rPr lang="en-US" sz="1400" baseline="0" dirty="0" smtClean="0"/>
                        <a:t> command-name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smtClean="0"/>
                        <a:t>whereis</a:t>
                      </a:r>
                      <a:r>
                        <a:rPr lang="en-US" sz="1400" dirty="0" smtClean="0"/>
                        <a:t> command-name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man</a:t>
                      </a:r>
                      <a:r>
                        <a:rPr lang="en-US" sz="1400" baseline="0" dirty="0" smtClean="0"/>
                        <a:t> command-name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Info</a:t>
                      </a:r>
                      <a:r>
                        <a:rPr lang="en-US" sz="1400" baseline="0" dirty="0" smtClean="0"/>
                        <a:t> command-name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type</a:t>
                      </a:r>
                      <a:r>
                        <a:rPr lang="en-US" sz="1400" baseline="0" dirty="0" smtClean="0"/>
                        <a:t> command-name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400" dirty="0" smtClean="0">
                          <a:hlinkClick r:id="rId2"/>
                        </a:rPr>
                        <a:t>http://www.computerhope.com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ctr"/>
                      <a:r>
                        <a:rPr lang="en-US" sz="1400" dirty="0" smtClean="0">
                          <a:hlinkClick r:id="rId3"/>
                        </a:rPr>
                        <a:t>http://www.ss64.com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70840">
                <a:tc gridSpan="2">
                  <a:txBody>
                    <a:bodyPr/>
                    <a:lstStyle/>
                    <a:p>
                      <a:pPr algn="ctr"/>
                      <a:r>
                        <a:rPr lang="en-US" sz="1400" smtClean="0">
                          <a:hlinkClick r:id="rId4"/>
                        </a:rPr>
                        <a:t>http://www.robvanderwoude.com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4727</TotalTime>
  <Words>5168</Words>
  <Application>Microsoft Office PowerPoint</Application>
  <PresentationFormat>On-screen Show (4:3)</PresentationFormat>
  <Paragraphs>774</Paragraphs>
  <Slides>36</Slides>
  <Notes>17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Windows Batch VS Linux Shell</vt:lpstr>
      <vt:lpstr>Agenda</vt:lpstr>
      <vt:lpstr>System history</vt:lpstr>
      <vt:lpstr>Shell history</vt:lpstr>
      <vt:lpstr>The difference of Windows and Linux</vt:lpstr>
      <vt:lpstr>Same internal commands</vt:lpstr>
      <vt:lpstr>Different internal commands</vt:lpstr>
      <vt:lpstr>Other internal Commands</vt:lpstr>
      <vt:lpstr>Command help</vt:lpstr>
      <vt:lpstr>External commands</vt:lpstr>
      <vt:lpstr>Where to get more useful tools</vt:lpstr>
      <vt:lpstr>Robocopy(windows)</vt:lpstr>
      <vt:lpstr>Printf(windows/Linux)</vt:lpstr>
      <vt:lpstr>Expr(windows/Linux)</vt:lpstr>
      <vt:lpstr>Awk(windows/Linux)</vt:lpstr>
      <vt:lpstr>sed</vt:lpstr>
      <vt:lpstr>grep</vt:lpstr>
      <vt:lpstr>Batch VS Shell</vt:lpstr>
      <vt:lpstr>Environment variables</vt:lpstr>
      <vt:lpstr>Environment variables</vt:lpstr>
      <vt:lpstr>Environment variables</vt:lpstr>
      <vt:lpstr>Linux 参数变量</vt:lpstr>
      <vt:lpstr>Call/start/source/sh</vt:lpstr>
      <vt:lpstr>Special signs</vt:lpstr>
      <vt:lpstr>Expression caculation</vt:lpstr>
      <vt:lpstr>Error status</vt:lpstr>
      <vt:lpstr>If/then/else</vt:lpstr>
      <vt:lpstr>Label/goto/function</vt:lpstr>
      <vt:lpstr>For</vt:lpstr>
      <vt:lpstr>Linux- Until/while/case/break/continue</vt:lpstr>
      <vt:lpstr>Build Forge vs batch and shell</vt:lpstr>
      <vt:lpstr>Batch and shell VS perl and python</vt:lpstr>
      <vt:lpstr>Shell and batch references</vt:lpstr>
      <vt:lpstr>Batch and shell books</vt:lpstr>
      <vt:lpstr>Q&amp;A</vt:lpstr>
      <vt:lpstr>Interactive Input</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Batch VS Linux Shell</dc:title>
  <dc:creator>Jason-Xiaohong Zhu</dc:creator>
  <cp:lastModifiedBy>Jason-Xiaohong Zhu</cp:lastModifiedBy>
  <cp:revision>555</cp:revision>
  <dcterms:created xsi:type="dcterms:W3CDTF">2009-06-02T02:15:10Z</dcterms:created>
  <dcterms:modified xsi:type="dcterms:W3CDTF">2010-08-17T02:15:35Z</dcterms:modified>
</cp:coreProperties>
</file>