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2"/>
  </p:notesMasterIdLst>
  <p:handoutMasterIdLst>
    <p:handoutMasterId r:id="rId73"/>
  </p:handoutMasterIdLst>
  <p:sldIdLst>
    <p:sldId id="316" r:id="rId3"/>
    <p:sldId id="380" r:id="rId4"/>
    <p:sldId id="458" r:id="rId5"/>
    <p:sldId id="379" r:id="rId6"/>
    <p:sldId id="661" r:id="rId7"/>
    <p:sldId id="662" r:id="rId8"/>
    <p:sldId id="663" r:id="rId9"/>
    <p:sldId id="664" r:id="rId10"/>
    <p:sldId id="666" r:id="rId11"/>
    <p:sldId id="667" r:id="rId12"/>
    <p:sldId id="668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4" r:id="rId46"/>
    <p:sldId id="705" r:id="rId47"/>
    <p:sldId id="706" r:id="rId48"/>
    <p:sldId id="707" r:id="rId49"/>
    <p:sldId id="708" r:id="rId50"/>
    <p:sldId id="709" r:id="rId51"/>
    <p:sldId id="710" r:id="rId52"/>
    <p:sldId id="711" r:id="rId53"/>
    <p:sldId id="724" r:id="rId54"/>
    <p:sldId id="722" r:id="rId55"/>
    <p:sldId id="723" r:id="rId56"/>
    <p:sldId id="725" r:id="rId57"/>
    <p:sldId id="726" r:id="rId58"/>
    <p:sldId id="727" r:id="rId59"/>
    <p:sldId id="728" r:id="rId60"/>
    <p:sldId id="729" r:id="rId61"/>
    <p:sldId id="730" r:id="rId62"/>
    <p:sldId id="712" r:id="rId63"/>
    <p:sldId id="713" r:id="rId64"/>
    <p:sldId id="714" r:id="rId65"/>
    <p:sldId id="715" r:id="rId66"/>
    <p:sldId id="731" r:id="rId67"/>
    <p:sldId id="716" r:id="rId68"/>
    <p:sldId id="717" r:id="rId69"/>
    <p:sldId id="719" r:id="rId70"/>
    <p:sldId id="721" r:id="rId71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FDA"/>
    <a:srgbClr val="FDD7CF"/>
    <a:srgbClr val="FCBEB2"/>
    <a:srgbClr val="FADAF3"/>
    <a:srgbClr val="F7C9ED"/>
    <a:srgbClr val="F4B2E6"/>
    <a:srgbClr val="FFE2A7"/>
    <a:srgbClr val="FFCCCC"/>
    <a:srgbClr val="FF0000"/>
    <a:srgbClr val="0FC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6" autoAdjust="0"/>
    <p:restoredTop sz="98757" autoAdjust="0"/>
  </p:normalViewPr>
  <p:slideViewPr>
    <p:cSldViewPr>
      <p:cViewPr varScale="1">
        <p:scale>
          <a:sx n="72" d="100"/>
          <a:sy n="72" d="100"/>
        </p:scale>
        <p:origin x="582" y="72"/>
      </p:cViewPr>
      <p:guideLst>
        <p:guide orient="horz" pos="234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978"/>
    </p:cViewPr>
  </p:sorter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4E56B-A70D-4BA8-BA75-C25BFCFDCB0E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8B647-28A8-4112-9710-DD19422D3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4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FB120-BA3A-49EB-9FFC-FC1FA15D6F7C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8FCDF-2B01-4991-96FE-A9E82C232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6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DEB0800B-EE0B-4201-9C86-FC047B246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2C88B7-87A3-42D5-8647-8FBD2CEBA407}" type="slidenum">
              <a:rPr lang="pt-BR" altLang="pt-BR" sz="1200"/>
              <a:pPr/>
              <a:t>5</a:t>
            </a:fld>
            <a:endParaRPr lang="pt-BR" altLang="pt-BR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65F30B5-F91E-4B05-9F9C-75F9104DF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A9DDC36-2A8A-4BCC-B976-EBD393281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3018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23E644BD-D2D2-4D63-A519-45DF70D88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1FE839-1006-46E2-B0B9-7FDF492AB1A1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FE6EF6F-FBB9-4259-BEFD-17DE19E6D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DF36AC4-4A5D-4281-8E00-91767372C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796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2" y="2130427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</p:spTree>
    <p:extLst>
      <p:ext uri="{BB962C8B-B14F-4D97-AF65-F5344CB8AC3E}">
        <p14:creationId xmlns:p14="http://schemas.microsoft.com/office/powerpoint/2010/main" val="270266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1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7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7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7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8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4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0" y="274640"/>
            <a:ext cx="274284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640"/>
            <a:ext cx="8025356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24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173" y="457200"/>
            <a:ext cx="11885653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521" y="1885950"/>
            <a:ext cx="5350237" cy="417195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62931" y="1885950"/>
            <a:ext cx="5350237" cy="417195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524A9-662A-4E2B-91A4-65599DA6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174" y="6400800"/>
            <a:ext cx="253966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UNISC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49973A-FC41-43B5-B955-1D752BB1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058" y="6400800"/>
            <a:ext cx="386029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Estrutura de Dados II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416D60-2D83-42A3-B54B-A93A4C22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570" y="6400800"/>
            <a:ext cx="2539669" cy="457200"/>
          </a:xfrm>
        </p:spPr>
        <p:txBody>
          <a:bodyPr/>
          <a:lstStyle>
            <a:lvl1pPr>
              <a:defRPr/>
            </a:lvl1pPr>
          </a:lstStyle>
          <a:p>
            <a:fld id="{790B66A9-AE9D-4D46-824E-F1E745D667F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6175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211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17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63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409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512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72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636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072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526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469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89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61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</p:spTree>
    <p:extLst>
      <p:ext uri="{BB962C8B-B14F-4D97-AF65-F5344CB8AC3E}">
        <p14:creationId xmlns:p14="http://schemas.microsoft.com/office/powerpoint/2010/main" val="20326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6902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21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3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0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6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052D-69DD-4580-B96E-8816989356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6352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2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5085-092E-430B-8DAD-792546D9B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75CD-C50C-4A12-A1D3-FFB2A384EF3A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D8D4-06F7-4E4C-A6A8-9AF5986CC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virtual.unisc.br/moodle/course/view.php?id=2633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75289" y="3284984"/>
            <a:ext cx="9216461" cy="3096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BR" altLang="pt-BR" sz="2200" dirty="0">
                <a:latin typeface="Century Gothic" pitchFamily="34" charset="0"/>
              </a:rPr>
              <a:t>Grafos</a:t>
            </a:r>
          </a:p>
          <a:p>
            <a:pPr algn="r">
              <a:lnSpc>
                <a:spcPct val="150000"/>
              </a:lnSpc>
            </a:pPr>
            <a:r>
              <a:rPr lang="pt-BR" altLang="pt-BR" sz="1800" dirty="0">
                <a:latin typeface="Century Gothic" pitchFamily="34" charset="0"/>
              </a:rPr>
              <a:t>- Compreensão, representação e manipulação -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16632"/>
            <a:ext cx="2376264" cy="232777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009082" y="1116568"/>
            <a:ext cx="6748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latin typeface="Auro" pitchFamily="50" charset="2"/>
              </a:rPr>
              <a:t>Estrutura de Dados e Programação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Auro" pitchFamily="50" charset="2"/>
              </a:rPr>
              <a:t>Prof</a:t>
            </a:r>
            <a:r>
              <a:rPr lang="pt-BR" sz="2000" baseline="30000" dirty="0">
                <a:latin typeface="Auro" pitchFamily="50" charset="2"/>
              </a:rPr>
              <a:t>as.</a:t>
            </a:r>
            <a:r>
              <a:rPr lang="pt-BR" sz="2000" dirty="0">
                <a:latin typeface="Auro" pitchFamily="50" charset="2"/>
              </a:rPr>
              <a:t> Daniela </a:t>
            </a:r>
            <a:r>
              <a:rPr lang="pt-BR" sz="2000" dirty="0" err="1">
                <a:latin typeface="Auro" pitchFamily="50" charset="2"/>
              </a:rPr>
              <a:t>Bagatini</a:t>
            </a:r>
            <a:r>
              <a:rPr lang="pt-BR" sz="2000" dirty="0">
                <a:latin typeface="Auro" pitchFamily="50" charset="2"/>
              </a:rPr>
              <a:t> e Daniela </a:t>
            </a:r>
            <a:r>
              <a:rPr lang="pt-BR" sz="2000" dirty="0" err="1">
                <a:latin typeface="Auro" pitchFamily="50" charset="2"/>
              </a:rPr>
              <a:t>Saccol</a:t>
            </a:r>
            <a:endParaRPr lang="pt-BR" sz="2000" dirty="0">
              <a:latin typeface="Auro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84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Text Box 3">
            <a:extLst>
              <a:ext uri="{FF2B5EF4-FFF2-40B4-BE49-F238E27FC236}">
                <a16:creationId xmlns:a16="http://schemas.microsoft.com/office/drawing/2014/main" id="{0364E904-D71B-454A-BACE-5007C465C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872566"/>
            <a:ext cx="10971371" cy="43242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n-lt"/>
              </a:rPr>
              <a:t>Construção de processadores e outros componentes eletrônicos para determinar a melhor localização de componentes dentro de um </a:t>
            </a:r>
            <a:r>
              <a:rPr lang="pt-BR" altLang="pt-BR" sz="2200" i="1" dirty="0">
                <a:latin typeface="+mn-lt"/>
              </a:rPr>
              <a:t>chip</a:t>
            </a:r>
            <a:r>
              <a:rPr lang="pt-BR" altLang="pt-BR" sz="2200" dirty="0">
                <a:latin typeface="+mn-lt"/>
              </a:rPr>
              <a:t>.</a:t>
            </a:r>
          </a:p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n-lt"/>
              </a:rPr>
              <a:t>Planejamento de rotas, como buscar o caminho mais curto, menor número de obstáculos ou com menor congestionamento.</a:t>
            </a:r>
          </a:p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n-lt"/>
              </a:rPr>
              <a:t>Encaminhar pacotes de dados entre um computador de origem e de destino, como no caso de um roteador (que toma por base tabelas internas de endereços e rotas de redes para determinar o melhor caminho para o envio de pacotes).</a:t>
            </a:r>
          </a:p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n-lt"/>
              </a:rPr>
              <a:t>Planejamento de trânsito, como o sentido das ruas.</a:t>
            </a:r>
          </a:p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n-lt"/>
              </a:rPr>
              <a:t>Traçar conexões entre usuários em redes de contato.</a:t>
            </a:r>
          </a:p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n-lt"/>
              </a:rPr>
              <a:t>Rotas aéreas, </a:t>
            </a:r>
            <a:r>
              <a:rPr lang="pt-BR" altLang="pt-BR" sz="2200" i="1" dirty="0">
                <a:latin typeface="+mn-lt"/>
              </a:rPr>
              <a:t>Web</a:t>
            </a:r>
            <a:r>
              <a:rPr lang="pt-BR" altLang="pt-BR" sz="2200" dirty="0">
                <a:latin typeface="+mn-lt"/>
              </a:rPr>
              <a:t>, entre outros.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C28A2BD-27E5-47BD-B579-643E90D2D226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7357C1-12FB-492E-B5BC-E9FBE1BBF400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9" name="Google Shape;271;p20">
            <a:extLst>
              <a:ext uri="{FF2B5EF4-FFF2-40B4-BE49-F238E27FC236}">
                <a16:creationId xmlns:a16="http://schemas.microsoft.com/office/drawing/2014/main" id="{5AD97F01-DEA3-4A52-8DC2-476331E76FC9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Aplicações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93377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Box 3">
            <a:extLst>
              <a:ext uri="{FF2B5EF4-FFF2-40B4-BE49-F238E27FC236}">
                <a16:creationId xmlns:a16="http://schemas.microsoft.com/office/drawing/2014/main" id="{07D9E34B-DA9A-4035-A445-A78053853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717253"/>
            <a:ext cx="7141448" cy="43242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j-lt"/>
              </a:rPr>
              <a:t>No grafo ao lado, estamos considerando que a relação é simétrica, ou seja, as arestas que ligam os vértices </a:t>
            </a:r>
            <a:r>
              <a:rPr lang="pt-BR" altLang="pt-BR" sz="2200" dirty="0">
                <a:solidFill>
                  <a:srgbClr val="CC0000"/>
                </a:solidFill>
                <a:latin typeface="+mj-lt"/>
              </a:rPr>
              <a:t>não possuem qualquer orientação</a:t>
            </a:r>
            <a:r>
              <a:rPr lang="pt-BR" altLang="pt-BR" sz="2200" dirty="0">
                <a:latin typeface="+mj-lt"/>
              </a:rPr>
              <a:t>, se &lt;a vai para b&gt; então &lt;b vai para a&gt;. Portanto, o grafo é </a:t>
            </a:r>
            <a:r>
              <a:rPr lang="pt-BR" altLang="pt-BR" sz="2200" b="1" dirty="0">
                <a:solidFill>
                  <a:srgbClr val="CC0000"/>
                </a:solidFill>
                <a:latin typeface="+mj-lt"/>
              </a:rPr>
              <a:t>não dirigido</a:t>
            </a:r>
            <a:r>
              <a:rPr lang="pt-BR" altLang="pt-BR" sz="2200" dirty="0">
                <a:latin typeface="+mj-lt"/>
              </a:rPr>
              <a:t>.</a:t>
            </a:r>
          </a:p>
          <a:p>
            <a:pPr lvl="2" algn="just">
              <a:spcBef>
                <a:spcPct val="50000"/>
              </a:spcBef>
              <a:buClr>
                <a:srgbClr val="800000"/>
              </a:buClr>
              <a:buSzPct val="150000"/>
              <a:defRPr/>
            </a:pPr>
            <a:r>
              <a:rPr lang="pt-BR" altLang="pt-BR" sz="2200" dirty="0">
                <a:latin typeface="+mj-lt"/>
              </a:rPr>
              <a:t>V = {A, B, C}</a:t>
            </a:r>
          </a:p>
          <a:p>
            <a:pPr lvl="2" algn="just">
              <a:spcBef>
                <a:spcPct val="50000"/>
              </a:spcBef>
              <a:buClr>
                <a:srgbClr val="800000"/>
              </a:buClr>
              <a:buSzPct val="150000"/>
              <a:defRPr/>
            </a:pPr>
            <a:r>
              <a:rPr lang="pt-BR" altLang="pt-BR" sz="2200" dirty="0">
                <a:latin typeface="+mj-lt"/>
              </a:rPr>
              <a:t>A = {(A,B), (B,C), (C,A)}</a:t>
            </a:r>
          </a:p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j-lt"/>
              </a:rPr>
              <a:t>Quando </a:t>
            </a:r>
            <a:r>
              <a:rPr lang="pt-BR" altLang="pt-BR" sz="2200" dirty="0">
                <a:solidFill>
                  <a:srgbClr val="CC0000"/>
                </a:solidFill>
                <a:latin typeface="+mj-lt"/>
              </a:rPr>
              <a:t>há uma orientação </a:t>
            </a:r>
            <a:r>
              <a:rPr lang="pt-BR" altLang="pt-BR" sz="2200" dirty="0">
                <a:latin typeface="+mj-lt"/>
              </a:rPr>
              <a:t>na relação, o grafo é dito </a:t>
            </a:r>
            <a:r>
              <a:rPr lang="pt-BR" altLang="pt-BR" sz="2200" b="1" dirty="0">
                <a:solidFill>
                  <a:srgbClr val="CC0000"/>
                </a:solidFill>
                <a:latin typeface="+mj-lt"/>
              </a:rPr>
              <a:t>orientado</a:t>
            </a:r>
            <a:r>
              <a:rPr lang="pt-BR" altLang="pt-BR" sz="2200" dirty="0">
                <a:latin typeface="+mj-lt"/>
              </a:rPr>
              <a:t> (</a:t>
            </a:r>
            <a:r>
              <a:rPr lang="pt-BR" altLang="pt-BR" sz="2200" b="1" dirty="0">
                <a:solidFill>
                  <a:srgbClr val="CC0000"/>
                </a:solidFill>
                <a:latin typeface="+mj-lt"/>
              </a:rPr>
              <a:t>dígrafo</a:t>
            </a:r>
            <a:r>
              <a:rPr lang="pt-BR" altLang="pt-BR" sz="2200" dirty="0">
                <a:latin typeface="+mj-lt"/>
              </a:rPr>
              <a:t> ou </a:t>
            </a:r>
            <a:r>
              <a:rPr lang="pt-BR" altLang="pt-BR" sz="2200" b="1" dirty="0">
                <a:solidFill>
                  <a:srgbClr val="CC0000"/>
                </a:solidFill>
                <a:latin typeface="+mj-lt"/>
              </a:rPr>
              <a:t>dirigido</a:t>
            </a:r>
            <a:r>
              <a:rPr lang="pt-BR" altLang="pt-BR" sz="2200" dirty="0">
                <a:latin typeface="+mj-lt"/>
              </a:rPr>
              <a:t>).</a:t>
            </a:r>
          </a:p>
          <a:p>
            <a:pPr lvl="2" algn="just">
              <a:spcBef>
                <a:spcPct val="50000"/>
              </a:spcBef>
              <a:buClr>
                <a:srgbClr val="800000"/>
              </a:buClr>
              <a:buSzPct val="150000"/>
              <a:defRPr/>
            </a:pPr>
            <a:r>
              <a:rPr lang="pt-BR" altLang="pt-BR" sz="2200" dirty="0">
                <a:latin typeface="+mj-lt"/>
              </a:rPr>
              <a:t>V = {A, B, C}</a:t>
            </a:r>
          </a:p>
          <a:p>
            <a:pPr lvl="2" algn="just">
              <a:spcBef>
                <a:spcPct val="50000"/>
              </a:spcBef>
              <a:buClr>
                <a:srgbClr val="800000"/>
              </a:buClr>
              <a:buSzPct val="150000"/>
              <a:defRPr/>
            </a:pPr>
            <a:r>
              <a:rPr lang="pt-BR" altLang="pt-BR" sz="2200" dirty="0">
                <a:latin typeface="+mj-lt"/>
              </a:rPr>
              <a:t>A = {(A,B), (B,C), (A,C)}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9456744-3703-4BB3-9FD2-2BFA96C76F0C}"/>
              </a:ext>
            </a:extLst>
          </p:cNvPr>
          <p:cNvGrpSpPr/>
          <p:nvPr/>
        </p:nvGrpSpPr>
        <p:grpSpPr>
          <a:xfrm>
            <a:off x="8198885" y="1773070"/>
            <a:ext cx="1973263" cy="2036763"/>
            <a:chOff x="8198885" y="1773070"/>
            <a:chExt cx="1973263" cy="2036763"/>
          </a:xfrm>
        </p:grpSpPr>
        <p:grpSp>
          <p:nvGrpSpPr>
            <p:cNvPr id="16402" name="Group 27">
              <a:extLst>
                <a:ext uri="{FF2B5EF4-FFF2-40B4-BE49-F238E27FC236}">
                  <a16:creationId xmlns:a16="http://schemas.microsoft.com/office/drawing/2014/main" id="{C84A32DF-E785-4575-ABE8-30E522309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98885" y="1773070"/>
              <a:ext cx="1973263" cy="1609725"/>
              <a:chOff x="4177" y="1232"/>
              <a:chExt cx="1243" cy="1014"/>
            </a:xfrm>
          </p:grpSpPr>
          <p:sp>
            <p:nvSpPr>
              <p:cNvPr id="243717" name="Oval 5">
                <a:extLst>
                  <a:ext uri="{FF2B5EF4-FFF2-40B4-BE49-F238E27FC236}">
                    <a16:creationId xmlns:a16="http://schemas.microsoft.com/office/drawing/2014/main" id="{7E9880C8-C550-4C64-8C66-BE3EDB536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1232"/>
                <a:ext cx="238" cy="2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>
                    <a:latin typeface="+mj-lt"/>
                  </a:rPr>
                  <a:t>B</a:t>
                </a:r>
              </a:p>
            </p:txBody>
          </p:sp>
          <p:sp>
            <p:nvSpPr>
              <p:cNvPr id="243722" name="Line 10">
                <a:extLst>
                  <a:ext uri="{FF2B5EF4-FFF2-40B4-BE49-F238E27FC236}">
                    <a16:creationId xmlns:a16="http://schemas.microsoft.com/office/drawing/2014/main" id="{4FF9CDF1-CCC7-47AB-9538-F833A4640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" y="1837"/>
                <a:ext cx="889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+mj-lt"/>
                </a:endParaRPr>
              </a:p>
            </p:txBody>
          </p:sp>
          <p:sp>
            <p:nvSpPr>
              <p:cNvPr id="243723" name="Line 11">
                <a:extLst>
                  <a:ext uri="{FF2B5EF4-FFF2-40B4-BE49-F238E27FC236}">
                    <a16:creationId xmlns:a16="http://schemas.microsoft.com/office/drawing/2014/main" id="{BDB0BA38-3479-4536-904F-145EE3AB0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50" y="1306"/>
                <a:ext cx="84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+mj-lt"/>
                </a:endParaRPr>
              </a:p>
            </p:txBody>
          </p:sp>
          <p:sp>
            <p:nvSpPr>
              <p:cNvPr id="243724" name="Line 12">
                <a:extLst>
                  <a:ext uri="{FF2B5EF4-FFF2-40B4-BE49-F238E27FC236}">
                    <a16:creationId xmlns:a16="http://schemas.microsoft.com/office/drawing/2014/main" id="{9E442A4D-0DD2-4A43-8ADD-C35A9C7AE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0" y="1513"/>
                <a:ext cx="0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+mj-lt"/>
                </a:endParaRPr>
              </a:p>
            </p:txBody>
          </p:sp>
          <p:sp>
            <p:nvSpPr>
              <p:cNvPr id="243731" name="Oval 19">
                <a:extLst>
                  <a:ext uri="{FF2B5EF4-FFF2-40B4-BE49-F238E27FC236}">
                    <a16:creationId xmlns:a16="http://schemas.microsoft.com/office/drawing/2014/main" id="{8D50705B-9A0E-4E28-896B-F0DDB811C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1565"/>
                <a:ext cx="237" cy="2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>
                    <a:latin typeface="+mj-lt"/>
                  </a:rPr>
                  <a:t>A</a:t>
                </a:r>
              </a:p>
            </p:txBody>
          </p:sp>
          <p:sp>
            <p:nvSpPr>
              <p:cNvPr id="243733" name="Oval 21">
                <a:extLst>
                  <a:ext uri="{FF2B5EF4-FFF2-40B4-BE49-F238E27FC236}">
                    <a16:creationId xmlns:a16="http://schemas.microsoft.com/office/drawing/2014/main" id="{05AB0156-FF9A-44E8-8B4F-7350CDAC1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1972"/>
                <a:ext cx="238" cy="2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 dirty="0">
                    <a:latin typeface="+mj-lt"/>
                  </a:rPr>
                  <a:t>C</a:t>
                </a:r>
              </a:p>
            </p:txBody>
          </p:sp>
        </p:grpSp>
        <p:sp>
          <p:nvSpPr>
            <p:cNvPr id="243737" name="AutoShape 25">
              <a:extLst>
                <a:ext uri="{FF2B5EF4-FFF2-40B4-BE49-F238E27FC236}">
                  <a16:creationId xmlns:a16="http://schemas.microsoft.com/office/drawing/2014/main" id="{9FD60DB5-FEA4-49C8-8B38-BAB33D9F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7823" y="2885908"/>
              <a:ext cx="215900" cy="544513"/>
            </a:xfrm>
            <a:prstGeom prst="upArrow">
              <a:avLst>
                <a:gd name="adj1" fmla="val 50000"/>
                <a:gd name="adj2" fmla="val 6305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3738" name="Text Box 26">
              <a:extLst>
                <a:ext uri="{FF2B5EF4-FFF2-40B4-BE49-F238E27FC236}">
                  <a16:creationId xmlns:a16="http://schemas.microsoft.com/office/drawing/2014/main" id="{7227114A-D4D7-400E-AF28-ED4D613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1760" y="3439945"/>
              <a:ext cx="7493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b="1" dirty="0">
                  <a:solidFill>
                    <a:srgbClr val="CC0000"/>
                  </a:solidFill>
                  <a:latin typeface="+mj-lt"/>
                </a:rPr>
                <a:t>linhas</a:t>
              </a:r>
              <a:endParaRPr lang="en-US" altLang="pt-BR" b="1" dirty="0">
                <a:solidFill>
                  <a:srgbClr val="CC0000"/>
                </a:solidFill>
                <a:latin typeface="+mj-lt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D03EB8B-E95A-4A5D-A0DA-32F30F691DDC}"/>
              </a:ext>
            </a:extLst>
          </p:cNvPr>
          <p:cNvGrpSpPr/>
          <p:nvPr/>
        </p:nvGrpSpPr>
        <p:grpSpPr>
          <a:xfrm>
            <a:off x="8341760" y="4218241"/>
            <a:ext cx="1973263" cy="2036762"/>
            <a:chOff x="8341760" y="4218241"/>
            <a:chExt cx="1973263" cy="2036762"/>
          </a:xfrm>
        </p:grpSpPr>
        <p:sp>
          <p:nvSpPr>
            <p:cNvPr id="243741" name="Oval 29">
              <a:extLst>
                <a:ext uri="{FF2B5EF4-FFF2-40B4-BE49-F238E27FC236}">
                  <a16:creationId xmlns:a16="http://schemas.microsoft.com/office/drawing/2014/main" id="{3AFE58C5-DD57-4BC6-89B8-4DCD35687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198" y="4218241"/>
              <a:ext cx="377825" cy="434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243742" name="Line 30">
              <a:extLst>
                <a:ext uri="{FF2B5EF4-FFF2-40B4-BE49-F238E27FC236}">
                  <a16:creationId xmlns:a16="http://schemas.microsoft.com/office/drawing/2014/main" id="{1DC9E458-0687-404A-963C-1109C1B40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4798" y="5178679"/>
              <a:ext cx="1411288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3743" name="Line 31">
              <a:extLst>
                <a:ext uri="{FF2B5EF4-FFF2-40B4-BE49-F238E27FC236}">
                  <a16:creationId xmlns:a16="http://schemas.microsoft.com/office/drawing/2014/main" id="{AB061F1F-5255-4E30-B9E5-FE367BE0F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6398" y="4335716"/>
              <a:ext cx="1336675" cy="439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3744" name="Line 32">
              <a:extLst>
                <a:ext uri="{FF2B5EF4-FFF2-40B4-BE49-F238E27FC236}">
                  <a16:creationId xmlns:a16="http://schemas.microsoft.com/office/drawing/2014/main" id="{C1A10411-4702-41E9-9464-8E9BF2349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4523" y="4664329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3745" name="Oval 33">
              <a:extLst>
                <a:ext uri="{FF2B5EF4-FFF2-40B4-BE49-F238E27FC236}">
                  <a16:creationId xmlns:a16="http://schemas.microsoft.com/office/drawing/2014/main" id="{1DB67723-F28E-42F7-B8BD-790AC01C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760" y="4746879"/>
              <a:ext cx="376238" cy="434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243746" name="Oval 34">
              <a:extLst>
                <a:ext uri="{FF2B5EF4-FFF2-40B4-BE49-F238E27FC236}">
                  <a16:creationId xmlns:a16="http://schemas.microsoft.com/office/drawing/2014/main" id="{5CFFA382-B2C8-4E0A-9AAB-792F3C645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198" y="5392991"/>
              <a:ext cx="377825" cy="434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 altLang="pt-BR" sz="2000" dirty="0">
                  <a:latin typeface="+mj-lt"/>
                </a:rPr>
                <a:t>C</a:t>
              </a:r>
            </a:p>
          </p:txBody>
        </p:sp>
        <p:sp>
          <p:nvSpPr>
            <p:cNvPr id="243747" name="AutoShape 35">
              <a:extLst>
                <a:ext uri="{FF2B5EF4-FFF2-40B4-BE49-F238E27FC236}">
                  <a16:creationId xmlns:a16="http://schemas.microsoft.com/office/drawing/2014/main" id="{EE5C18B0-2A92-48F0-8E40-B41B9BC4E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698" y="5331078"/>
              <a:ext cx="215900" cy="544512"/>
            </a:xfrm>
            <a:prstGeom prst="upArrow">
              <a:avLst>
                <a:gd name="adj1" fmla="val 50000"/>
                <a:gd name="adj2" fmla="val 6305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3748" name="Text Box 36">
              <a:extLst>
                <a:ext uri="{FF2B5EF4-FFF2-40B4-BE49-F238E27FC236}">
                  <a16:creationId xmlns:a16="http://schemas.microsoft.com/office/drawing/2014/main" id="{3D209B5B-6357-4FE2-B953-913CCEB32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373" y="5885116"/>
              <a:ext cx="687388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b="1">
                  <a:solidFill>
                    <a:srgbClr val="CC0000"/>
                  </a:solidFill>
                  <a:latin typeface="+mj-lt"/>
                </a:rPr>
                <a:t>arcos</a:t>
              </a:r>
              <a:endParaRPr lang="en-US" altLang="pt-BR" b="1">
                <a:solidFill>
                  <a:srgbClr val="CC0000"/>
                </a:solidFill>
                <a:latin typeface="+mj-lt"/>
              </a:endParaRPr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A14D7061-9534-4126-8FF3-C3E502A21428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7C8FA985-2617-4CA6-A63C-B29272922007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9" name="Google Shape;271;p20">
            <a:extLst>
              <a:ext uri="{FF2B5EF4-FFF2-40B4-BE49-F238E27FC236}">
                <a16:creationId xmlns:a16="http://schemas.microsoft.com/office/drawing/2014/main" id="{644FCA37-F97C-4F8F-BAB9-6DE82DA53141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 Não Orientado e Orientado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8615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>
            <a:extLst>
              <a:ext uri="{FF2B5EF4-FFF2-40B4-BE49-F238E27FC236}">
                <a16:creationId xmlns:a16="http://schemas.microsoft.com/office/drawing/2014/main" id="{660E0BDC-7B70-48CC-B460-B380DFFE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732" y="1828801"/>
            <a:ext cx="8778875" cy="4493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defRPr/>
            </a:pPr>
            <a:r>
              <a:rPr lang="pt-BR" altLang="pt-BR" sz="2200" b="1" u="sng" dirty="0">
                <a:solidFill>
                  <a:srgbClr val="CC0000"/>
                </a:solidFill>
                <a:latin typeface="+mn-lt"/>
              </a:rPr>
              <a:t>Elementares</a:t>
            </a:r>
            <a:r>
              <a:rPr lang="pt-BR" altLang="pt-BR" sz="2200" b="1" dirty="0">
                <a:solidFill>
                  <a:srgbClr val="CC0000"/>
                </a:solidFill>
                <a:latin typeface="+mn-lt"/>
              </a:rPr>
              <a:t>: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200" dirty="0">
                <a:latin typeface="+mn-lt"/>
              </a:rPr>
              <a:t>Inserção de aresta ou vértice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200" dirty="0">
                <a:latin typeface="+mn-lt"/>
              </a:rPr>
              <a:t>Retirada de aresta ou vértice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200" dirty="0">
                <a:latin typeface="+mn-lt"/>
              </a:rPr>
              <a:t>Rotação de vértice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200" dirty="0">
                <a:latin typeface="+mn-lt"/>
              </a:rPr>
              <a:t>Junção de dois vértices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200" dirty="0">
                <a:latin typeface="+mn-lt"/>
              </a:rPr>
              <a:t>Inversão do sentido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defRPr/>
            </a:pPr>
            <a:endParaRPr lang="pt-BR" altLang="pt-BR" sz="2200" dirty="0">
              <a:latin typeface="+mn-lt"/>
            </a:endParaRPr>
          </a:p>
          <a:p>
            <a:pPr lvl="1" algn="just">
              <a:spcBef>
                <a:spcPct val="20000"/>
              </a:spcBef>
              <a:buClr>
                <a:srgbClr val="CC0000"/>
              </a:buClr>
              <a:defRPr/>
            </a:pPr>
            <a:r>
              <a:rPr lang="pt-BR" altLang="pt-BR" sz="2200" b="1" u="sng" dirty="0">
                <a:solidFill>
                  <a:srgbClr val="CC0000"/>
                </a:solidFill>
                <a:latin typeface="+mn-lt"/>
              </a:rPr>
              <a:t>Binárias</a:t>
            </a:r>
            <a:r>
              <a:rPr lang="pt-BR" altLang="pt-BR" sz="2200" b="1" dirty="0">
                <a:solidFill>
                  <a:srgbClr val="CC0000"/>
                </a:solidFill>
                <a:latin typeface="+mn-lt"/>
              </a:rPr>
              <a:t>: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200" dirty="0">
                <a:latin typeface="+mn-lt"/>
              </a:rPr>
              <a:t>União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200" dirty="0">
                <a:latin typeface="+mn-lt"/>
              </a:rPr>
              <a:t>Intersecção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200" dirty="0">
                <a:latin typeface="+mn-lt"/>
              </a:rPr>
              <a:t>Diferença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0B4487-4482-42C6-99ED-2FA73FD68398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8F92D4-A71A-442E-A748-12C53F740402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9" name="Google Shape;271;p20">
            <a:extLst>
              <a:ext uri="{FF2B5EF4-FFF2-40B4-BE49-F238E27FC236}">
                <a16:creationId xmlns:a16="http://schemas.microsoft.com/office/drawing/2014/main" id="{347CF997-F0ED-4930-A69A-77ACB542657A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959813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89DE0549-714D-4F6F-9E41-2E05AEA72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006" y="1977214"/>
            <a:ext cx="8534400" cy="542313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algn="just" eaLnBrk="1" hangingPunct="1">
              <a:buFont typeface="Monotype Sorts" pitchFamily="2" charset="2"/>
              <a:buNone/>
            </a:pPr>
            <a:r>
              <a:rPr lang="pt-BR" altLang="pt-BR" sz="2800" dirty="0">
                <a:solidFill>
                  <a:srgbClr val="CC0000"/>
                </a:solidFill>
              </a:rPr>
              <a:t>a) Inserção de uma aresta ou vértice:</a:t>
            </a:r>
            <a:r>
              <a:rPr lang="pt-BR" altLang="pt-BR" sz="2800" dirty="0"/>
              <a:t>  </a:t>
            </a:r>
          </a:p>
        </p:txBody>
      </p: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4A808F5E-ACA8-4ACB-87D5-D7FCAE28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B0D226D-FABF-4AB9-850B-89F73C6DDFE8}"/>
              </a:ext>
            </a:extLst>
          </p:cNvPr>
          <p:cNvGrpSpPr/>
          <p:nvPr/>
        </p:nvGrpSpPr>
        <p:grpSpPr>
          <a:xfrm>
            <a:off x="1885950" y="3682014"/>
            <a:ext cx="8418512" cy="1841501"/>
            <a:chOff x="1885950" y="3682014"/>
            <a:chExt cx="8418512" cy="1841501"/>
          </a:xfrm>
        </p:grpSpPr>
        <p:sp>
          <p:nvSpPr>
            <p:cNvPr id="232451" name="Oval 3">
              <a:extLst>
                <a:ext uri="{FF2B5EF4-FFF2-40B4-BE49-F238E27FC236}">
                  <a16:creationId xmlns:a16="http://schemas.microsoft.com/office/drawing/2014/main" id="{FDB51A5D-1244-4FBB-AE8A-5F7DAC09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2" y="3682014"/>
              <a:ext cx="625475" cy="64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32452" name="Oval 4">
              <a:extLst>
                <a:ext uri="{FF2B5EF4-FFF2-40B4-BE49-F238E27FC236}">
                  <a16:creationId xmlns:a16="http://schemas.microsoft.com/office/drawing/2014/main" id="{190EF965-C34E-47D2-823C-13CB8173E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2" y="4850414"/>
              <a:ext cx="623887" cy="64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32453" name="Oval 5">
              <a:extLst>
                <a:ext uri="{FF2B5EF4-FFF2-40B4-BE49-F238E27FC236}">
                  <a16:creationId xmlns:a16="http://schemas.microsoft.com/office/drawing/2014/main" id="{7DAFF740-9FDE-49C9-98FE-0E1CB3E4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4237639"/>
              <a:ext cx="623887" cy="64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32454" name="Oval 6">
              <a:extLst>
                <a:ext uri="{FF2B5EF4-FFF2-40B4-BE49-F238E27FC236}">
                  <a16:creationId xmlns:a16="http://schemas.microsoft.com/office/drawing/2014/main" id="{4FA82578-2B84-4083-B49D-078E7969A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4259864"/>
              <a:ext cx="623887" cy="6508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32455" name="Line 7">
              <a:extLst>
                <a:ext uri="{FF2B5EF4-FFF2-40B4-BE49-F238E27FC236}">
                  <a16:creationId xmlns:a16="http://schemas.microsoft.com/office/drawing/2014/main" id="{DD933F18-180A-412D-9A4C-4C50163E3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4425" y="4002689"/>
              <a:ext cx="819150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56" name="Line 8">
              <a:extLst>
                <a:ext uri="{FF2B5EF4-FFF2-40B4-BE49-F238E27FC236}">
                  <a16:creationId xmlns:a16="http://schemas.microsoft.com/office/drawing/2014/main" id="{54018835-5F44-47D4-8337-2C9992703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2700" y="4772627"/>
              <a:ext cx="771525" cy="427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57" name="Line 9">
              <a:extLst>
                <a:ext uri="{FF2B5EF4-FFF2-40B4-BE49-F238E27FC236}">
                  <a16:creationId xmlns:a16="http://schemas.microsoft.com/office/drawing/2014/main" id="{D3518C30-737B-4A38-9D62-073DEFC17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3162" y="4772627"/>
              <a:ext cx="782637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58" name="Line 10">
              <a:extLst>
                <a:ext uri="{FF2B5EF4-FFF2-40B4-BE49-F238E27FC236}">
                  <a16:creationId xmlns:a16="http://schemas.microsoft.com/office/drawing/2014/main" id="{3B57A6FB-1D42-4AB4-AA4C-0E998E4EC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225" y="4010627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59" name="Line 11">
              <a:extLst>
                <a:ext uri="{FF2B5EF4-FFF2-40B4-BE49-F238E27FC236}">
                  <a16:creationId xmlns:a16="http://schemas.microsoft.com/office/drawing/2014/main" id="{653D726C-17D9-4D52-81D1-7E8AEC109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8625" y="4544027"/>
              <a:ext cx="1143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60" name="Line 12">
              <a:extLst>
                <a:ext uri="{FF2B5EF4-FFF2-40B4-BE49-F238E27FC236}">
                  <a16:creationId xmlns:a16="http://schemas.microsoft.com/office/drawing/2014/main" id="{71E0D730-E119-4047-ABA6-99ACBD403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8262" y="4609114"/>
              <a:ext cx="19812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62" name="Oval 14">
              <a:extLst>
                <a:ext uri="{FF2B5EF4-FFF2-40B4-BE49-F238E27FC236}">
                  <a16:creationId xmlns:a16="http://schemas.microsoft.com/office/drawing/2014/main" id="{3674F6EA-0327-4681-A911-B741F02C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4062" y="3705827"/>
              <a:ext cx="625475" cy="64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32463" name="Oval 15">
              <a:extLst>
                <a:ext uri="{FF2B5EF4-FFF2-40B4-BE49-F238E27FC236}">
                  <a16:creationId xmlns:a16="http://schemas.microsoft.com/office/drawing/2014/main" id="{E8264989-170F-4D00-9838-B83150316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2" y="4874227"/>
              <a:ext cx="623887" cy="64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32464" name="Oval 16">
              <a:extLst>
                <a:ext uri="{FF2B5EF4-FFF2-40B4-BE49-F238E27FC236}">
                  <a16:creationId xmlns:a16="http://schemas.microsoft.com/office/drawing/2014/main" id="{E68A6DF7-5C51-46A4-897B-D5B50E96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575" y="4261452"/>
              <a:ext cx="623887" cy="64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32465" name="Oval 17">
              <a:extLst>
                <a:ext uri="{FF2B5EF4-FFF2-40B4-BE49-F238E27FC236}">
                  <a16:creationId xmlns:a16="http://schemas.microsoft.com/office/drawing/2014/main" id="{244F0D58-B36E-4078-893F-4F38FE94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500" y="4283677"/>
              <a:ext cx="623887" cy="6508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32466" name="Line 18">
              <a:extLst>
                <a:ext uri="{FF2B5EF4-FFF2-40B4-BE49-F238E27FC236}">
                  <a16:creationId xmlns:a16="http://schemas.microsoft.com/office/drawing/2014/main" id="{8A172D2F-4999-4DA3-906E-523113593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6975" y="4026502"/>
              <a:ext cx="819150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67" name="Line 19">
              <a:extLst>
                <a:ext uri="{FF2B5EF4-FFF2-40B4-BE49-F238E27FC236}">
                  <a16:creationId xmlns:a16="http://schemas.microsoft.com/office/drawing/2014/main" id="{CC8AC5D8-417A-4C1A-9B12-ECACFB8EB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94775" y="4796439"/>
              <a:ext cx="762000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68" name="Line 20">
              <a:extLst>
                <a:ext uri="{FF2B5EF4-FFF2-40B4-BE49-F238E27FC236}">
                  <a16:creationId xmlns:a16="http://schemas.microsoft.com/office/drawing/2014/main" id="{CD1F9AF3-4C6E-452E-9952-B0D72E137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05712" y="4796439"/>
              <a:ext cx="782637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2469" name="Line 21">
              <a:extLst>
                <a:ext uri="{FF2B5EF4-FFF2-40B4-BE49-F238E27FC236}">
                  <a16:creationId xmlns:a16="http://schemas.microsoft.com/office/drawing/2014/main" id="{8AFEAEA2-1177-4C07-8D5B-E30A0D83D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4775" y="4034439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A380BDB3-14B4-4358-842D-E84BC42C3834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0C41CA3-372A-4B10-A4B0-8537D47F91E2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8" name="Google Shape;271;p20">
            <a:extLst>
              <a:ext uri="{FF2B5EF4-FFF2-40B4-BE49-F238E27FC236}">
                <a16:creationId xmlns:a16="http://schemas.microsoft.com/office/drawing/2014/main" id="{F682C8A8-7DCB-4F74-A5C3-AF1A819D83C5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Elementares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088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8D1817AF-F430-4CF5-B4C2-628E6B52B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606" y="2200228"/>
            <a:ext cx="8077200" cy="566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800" dirty="0">
                <a:solidFill>
                  <a:srgbClr val="CC0000"/>
                </a:solidFill>
                <a:latin typeface="+mj-lt"/>
              </a:rPr>
              <a:t>b) Retirada de aresta e/ou vértice:</a:t>
            </a:r>
          </a:p>
        </p:txBody>
      </p:sp>
      <p:grpSp>
        <p:nvGrpSpPr>
          <p:cNvPr id="20487" name="Group 18">
            <a:extLst>
              <a:ext uri="{FF2B5EF4-FFF2-40B4-BE49-F238E27FC236}">
                <a16:creationId xmlns:a16="http://schemas.microsoft.com/office/drawing/2014/main" id="{A84812C4-63F8-4F7D-903A-D5C3304E90C7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3429000"/>
            <a:ext cx="8418512" cy="1817687"/>
            <a:chOff x="263" y="1877"/>
            <a:chExt cx="5303" cy="1145"/>
          </a:xfrm>
        </p:grpSpPr>
        <p:sp>
          <p:nvSpPr>
            <p:cNvPr id="233476" name="Oval 4">
              <a:extLst>
                <a:ext uri="{FF2B5EF4-FFF2-40B4-BE49-F238E27FC236}">
                  <a16:creationId xmlns:a16="http://schemas.microsoft.com/office/drawing/2014/main" id="{5FF8F0FA-AB88-4143-8622-445D00F23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877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233477" name="Oval 5">
              <a:extLst>
                <a:ext uri="{FF2B5EF4-FFF2-40B4-BE49-F238E27FC236}">
                  <a16:creationId xmlns:a16="http://schemas.microsoft.com/office/drawing/2014/main" id="{1849B958-CF76-4759-AACC-EBEA55C25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613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233478" name="Oval 6">
              <a:extLst>
                <a:ext uri="{FF2B5EF4-FFF2-40B4-BE49-F238E27FC236}">
                  <a16:creationId xmlns:a16="http://schemas.microsoft.com/office/drawing/2014/main" id="{3E8B5255-F93E-4727-BE28-EB24B9686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22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33479" name="Oval 7">
              <a:extLst>
                <a:ext uri="{FF2B5EF4-FFF2-40B4-BE49-F238E27FC236}">
                  <a16:creationId xmlns:a16="http://schemas.microsoft.com/office/drawing/2014/main" id="{7EB48F55-61DD-4995-91CB-8E588807E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2241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233480" name="Line 8">
              <a:extLst>
                <a:ext uri="{FF2B5EF4-FFF2-40B4-BE49-F238E27FC236}">
                  <a16:creationId xmlns:a16="http://schemas.microsoft.com/office/drawing/2014/main" id="{DE4A4327-03D3-407B-B0C0-46B529DBD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" y="2079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3481" name="Line 9">
              <a:extLst>
                <a:ext uri="{FF2B5EF4-FFF2-40B4-BE49-F238E27FC236}">
                  <a16:creationId xmlns:a16="http://schemas.microsoft.com/office/drawing/2014/main" id="{E6839A77-D7A8-4BA7-97EB-7BA4BD8E9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3" y="2564"/>
              <a:ext cx="48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3482" name="Line 10">
              <a:extLst>
                <a:ext uri="{FF2B5EF4-FFF2-40B4-BE49-F238E27FC236}">
                  <a16:creationId xmlns:a16="http://schemas.microsoft.com/office/drawing/2014/main" id="{CB8D8AEF-09B7-4EF4-B8AB-F74DD0015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4" y="256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3483" name="Line 11">
              <a:extLst>
                <a:ext uri="{FF2B5EF4-FFF2-40B4-BE49-F238E27FC236}">
                  <a16:creationId xmlns:a16="http://schemas.microsoft.com/office/drawing/2014/main" id="{F065EA64-DDE8-4DD0-A81A-A7EBDF307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9" y="208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3484" name="Line 12">
              <a:extLst>
                <a:ext uri="{FF2B5EF4-FFF2-40B4-BE49-F238E27FC236}">
                  <a16:creationId xmlns:a16="http://schemas.microsoft.com/office/drawing/2014/main" id="{B5CE5491-0898-411B-9A86-6D82F3AAB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420"/>
              <a:ext cx="7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3485" name="Oval 13">
              <a:extLst>
                <a:ext uri="{FF2B5EF4-FFF2-40B4-BE49-F238E27FC236}">
                  <a16:creationId xmlns:a16="http://schemas.microsoft.com/office/drawing/2014/main" id="{CF77AF46-0152-433E-9114-00540D7F3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892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233486" name="Oval 14">
              <a:extLst>
                <a:ext uri="{FF2B5EF4-FFF2-40B4-BE49-F238E27FC236}">
                  <a16:creationId xmlns:a16="http://schemas.microsoft.com/office/drawing/2014/main" id="{C2BE578E-9C0D-4918-A521-8419E3F9F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2242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33487" name="Oval 15">
              <a:extLst>
                <a:ext uri="{FF2B5EF4-FFF2-40B4-BE49-F238E27FC236}">
                  <a16:creationId xmlns:a16="http://schemas.microsoft.com/office/drawing/2014/main" id="{07F6E8EF-9FEB-4559-A51F-E597A36FC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256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233488" name="Line 16">
              <a:extLst>
                <a:ext uri="{FF2B5EF4-FFF2-40B4-BE49-F238E27FC236}">
                  <a16:creationId xmlns:a16="http://schemas.microsoft.com/office/drawing/2014/main" id="{B52EDFD7-916C-4CD5-B132-10A1839F2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9" y="2094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3489" name="Line 17">
              <a:extLst>
                <a:ext uri="{FF2B5EF4-FFF2-40B4-BE49-F238E27FC236}">
                  <a16:creationId xmlns:a16="http://schemas.microsoft.com/office/drawing/2014/main" id="{42B2A81F-7EA3-47F5-95FF-6E3AA2D9B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2099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C816709A-543A-432C-8FD7-FFBE19D31005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E850179B-61A7-4411-AEC8-027CBD999B0C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4" name="Google Shape;271;p20">
            <a:extLst>
              <a:ext uri="{FF2B5EF4-FFF2-40B4-BE49-F238E27FC236}">
                <a16:creationId xmlns:a16="http://schemas.microsoft.com/office/drawing/2014/main" id="{210B637B-2717-4DA0-A59E-8A8546CCB72F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Elementares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794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EC4423B1-66D8-4906-83A6-5C9D8CEC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81" y="1935361"/>
            <a:ext cx="8832850" cy="917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800" dirty="0">
                <a:solidFill>
                  <a:srgbClr val="CC0000"/>
                </a:solidFill>
                <a:latin typeface="+mn-lt"/>
              </a:rPr>
              <a:t>c) Rotação ou </a:t>
            </a:r>
            <a:r>
              <a:rPr kumimoji="0" lang="pt-BR" altLang="pt-BR" sz="2800" dirty="0" err="1">
                <a:solidFill>
                  <a:srgbClr val="CC0000"/>
                </a:solidFill>
                <a:latin typeface="+mn-lt"/>
              </a:rPr>
              <a:t>redesignação</a:t>
            </a:r>
            <a:r>
              <a:rPr kumimoji="0" lang="pt-BR" altLang="pt-BR" sz="2800" dirty="0">
                <a:solidFill>
                  <a:srgbClr val="CC0000"/>
                </a:solidFill>
                <a:latin typeface="+mn-lt"/>
              </a:rPr>
              <a:t> dos vértices </a:t>
            </a:r>
            <a:r>
              <a:rPr kumimoji="0" lang="pt-BR" altLang="pt-BR" sz="2800" dirty="0">
                <a:solidFill>
                  <a:schemeClr val="tx1"/>
                </a:solidFill>
                <a:latin typeface="+mn-lt"/>
              </a:rPr>
              <a:t>pela troca entre eles em um dos sentidos:</a:t>
            </a:r>
          </a:p>
        </p:txBody>
      </p:sp>
      <p:grpSp>
        <p:nvGrpSpPr>
          <p:cNvPr id="21511" name="Group 25">
            <a:extLst>
              <a:ext uri="{FF2B5EF4-FFF2-40B4-BE49-F238E27FC236}">
                <a16:creationId xmlns:a16="http://schemas.microsoft.com/office/drawing/2014/main" id="{CBC49D1E-848E-4335-8622-CBA61A8436A2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3383409"/>
            <a:ext cx="8418512" cy="2117725"/>
            <a:chOff x="263" y="1907"/>
            <a:chExt cx="5303" cy="1334"/>
          </a:xfrm>
        </p:grpSpPr>
        <p:sp>
          <p:nvSpPr>
            <p:cNvPr id="235525" name="Oval 5">
              <a:extLst>
                <a:ext uri="{FF2B5EF4-FFF2-40B4-BE49-F238E27FC236}">
                  <a16:creationId xmlns:a16="http://schemas.microsoft.com/office/drawing/2014/main" id="{560116EE-273B-4B5D-A4C3-5780DF377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07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35526" name="Oval 6">
              <a:extLst>
                <a:ext uri="{FF2B5EF4-FFF2-40B4-BE49-F238E27FC236}">
                  <a16:creationId xmlns:a16="http://schemas.microsoft.com/office/drawing/2014/main" id="{5BE60333-C35E-4A35-82B7-61AFCD2F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643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 dirty="0"/>
                <a:t>D</a:t>
              </a:r>
            </a:p>
          </p:txBody>
        </p:sp>
        <p:sp>
          <p:nvSpPr>
            <p:cNvPr id="235527" name="Oval 7">
              <a:extLst>
                <a:ext uri="{FF2B5EF4-FFF2-40B4-BE49-F238E27FC236}">
                  <a16:creationId xmlns:a16="http://schemas.microsoft.com/office/drawing/2014/main" id="{2A65BA24-54FA-416F-ABDA-D2E61A08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25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35528" name="Oval 8">
              <a:extLst>
                <a:ext uri="{FF2B5EF4-FFF2-40B4-BE49-F238E27FC236}">
                  <a16:creationId xmlns:a16="http://schemas.microsoft.com/office/drawing/2014/main" id="{B5BA57F0-5A7C-4874-A26D-D12A5EAB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2271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35529" name="Line 9">
              <a:extLst>
                <a:ext uri="{FF2B5EF4-FFF2-40B4-BE49-F238E27FC236}">
                  <a16:creationId xmlns:a16="http://schemas.microsoft.com/office/drawing/2014/main" id="{32F35C9B-7912-46C1-9E7A-385298569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" y="2109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530" name="Line 10">
              <a:extLst>
                <a:ext uri="{FF2B5EF4-FFF2-40B4-BE49-F238E27FC236}">
                  <a16:creationId xmlns:a16="http://schemas.microsoft.com/office/drawing/2014/main" id="{B4CC8464-DAA1-4913-81AD-2ED6157BC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3" y="2594"/>
              <a:ext cx="48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531" name="Line 11">
              <a:extLst>
                <a:ext uri="{FF2B5EF4-FFF2-40B4-BE49-F238E27FC236}">
                  <a16:creationId xmlns:a16="http://schemas.microsoft.com/office/drawing/2014/main" id="{CCE208FB-8EF8-486E-AC65-BDBB522F0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4" y="259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532" name="Line 12">
              <a:extLst>
                <a:ext uri="{FF2B5EF4-FFF2-40B4-BE49-F238E27FC236}">
                  <a16:creationId xmlns:a16="http://schemas.microsoft.com/office/drawing/2014/main" id="{F26AF301-D97A-4D01-BE1E-73628274C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9" y="211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533" name="Line 13">
              <a:extLst>
                <a:ext uri="{FF2B5EF4-FFF2-40B4-BE49-F238E27FC236}">
                  <a16:creationId xmlns:a16="http://schemas.microsoft.com/office/drawing/2014/main" id="{653E3FED-B247-4222-8288-5D42A053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450"/>
              <a:ext cx="7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21521" name="Group 23">
              <a:extLst>
                <a:ext uri="{FF2B5EF4-FFF2-40B4-BE49-F238E27FC236}">
                  <a16:creationId xmlns:a16="http://schemas.microsoft.com/office/drawing/2014/main" id="{D3D7C33D-FD07-4DD2-831A-A268BBA37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922"/>
              <a:ext cx="2051" cy="1145"/>
              <a:chOff x="3515" y="1922"/>
              <a:chExt cx="2051" cy="1145"/>
            </a:xfrm>
          </p:grpSpPr>
          <p:sp>
            <p:nvSpPr>
              <p:cNvPr id="235534" name="Oval 14">
                <a:extLst>
                  <a:ext uri="{FF2B5EF4-FFF2-40B4-BE49-F238E27FC236}">
                    <a16:creationId xmlns:a16="http://schemas.microsoft.com/office/drawing/2014/main" id="{0CFB16B4-B18C-44EA-812E-E20FC7F12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0" y="1922"/>
                <a:ext cx="394" cy="40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A</a:t>
                </a:r>
              </a:p>
            </p:txBody>
          </p:sp>
          <p:sp>
            <p:nvSpPr>
              <p:cNvPr id="235535" name="Oval 15">
                <a:extLst>
                  <a:ext uri="{FF2B5EF4-FFF2-40B4-BE49-F238E27FC236}">
                    <a16:creationId xmlns:a16="http://schemas.microsoft.com/office/drawing/2014/main" id="{DD143DBD-892B-45C6-9321-46FF9F867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2658"/>
                <a:ext cx="393" cy="40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C</a:t>
                </a:r>
              </a:p>
            </p:txBody>
          </p:sp>
          <p:sp>
            <p:nvSpPr>
              <p:cNvPr id="235536" name="Oval 16">
                <a:extLst>
                  <a:ext uri="{FF2B5EF4-FFF2-40B4-BE49-F238E27FC236}">
                    <a16:creationId xmlns:a16="http://schemas.microsoft.com/office/drawing/2014/main" id="{200C24C4-88D6-474C-ABB4-A9D5E081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2272"/>
                <a:ext cx="393" cy="40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B</a:t>
                </a:r>
              </a:p>
            </p:txBody>
          </p:sp>
          <p:sp>
            <p:nvSpPr>
              <p:cNvPr id="235537" name="Oval 17">
                <a:extLst>
                  <a:ext uri="{FF2B5EF4-FFF2-40B4-BE49-F238E27FC236}">
                    <a16:creationId xmlns:a16="http://schemas.microsoft.com/office/drawing/2014/main" id="{8BF6F854-02FB-4BC3-AFD6-A2DCC3EB0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286"/>
                <a:ext cx="393" cy="4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D</a:t>
                </a:r>
              </a:p>
            </p:txBody>
          </p:sp>
          <p:sp>
            <p:nvSpPr>
              <p:cNvPr id="235538" name="Line 18">
                <a:extLst>
                  <a:ext uri="{FF2B5EF4-FFF2-40B4-BE49-F238E27FC236}">
                    <a16:creationId xmlns:a16="http://schemas.microsoft.com/office/drawing/2014/main" id="{2F91BE1F-777B-41FD-8B9D-1715F39A3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9" y="2124"/>
                <a:ext cx="516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5539" name="Line 19">
                <a:extLst>
                  <a:ext uri="{FF2B5EF4-FFF2-40B4-BE49-F238E27FC236}">
                    <a16:creationId xmlns:a16="http://schemas.microsoft.com/office/drawing/2014/main" id="{010A1685-F639-4810-946C-2AD511081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35" y="2609"/>
                <a:ext cx="486" cy="2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5540" name="Line 20">
                <a:extLst>
                  <a:ext uri="{FF2B5EF4-FFF2-40B4-BE49-F238E27FC236}">
                    <a16:creationId xmlns:a16="http://schemas.microsoft.com/office/drawing/2014/main" id="{E129D47A-92ED-426D-ABFA-CDE33C04D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66" y="2609"/>
                <a:ext cx="493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5541" name="Line 21">
                <a:extLst>
                  <a:ext uri="{FF2B5EF4-FFF2-40B4-BE49-F238E27FC236}">
                    <a16:creationId xmlns:a16="http://schemas.microsoft.com/office/drawing/2014/main" id="{C0E48806-D6BE-4BBE-A7D4-B214D1BF0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1" y="2129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235542" name="Freeform 22">
              <a:extLst>
                <a:ext uri="{FF2B5EF4-FFF2-40B4-BE49-F238E27FC236}">
                  <a16:creationId xmlns:a16="http://schemas.microsoft.com/office/drawing/2014/main" id="{5A1F01A5-C8C0-441A-8F8E-3ABF1B611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2886"/>
              <a:ext cx="748" cy="355"/>
            </a:xfrm>
            <a:custGeom>
              <a:avLst/>
              <a:gdLst>
                <a:gd name="T0" fmla="*/ 681 w 748"/>
                <a:gd name="T1" fmla="*/ 0 h 355"/>
                <a:gd name="T2" fmla="*/ 635 w 748"/>
                <a:gd name="T3" fmla="*/ 317 h 355"/>
                <a:gd name="T4" fmla="*/ 0 w 748"/>
                <a:gd name="T5" fmla="*/ 22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8" h="355">
                  <a:moveTo>
                    <a:pt x="681" y="0"/>
                  </a:moveTo>
                  <a:cubicBezTo>
                    <a:pt x="714" y="139"/>
                    <a:pt x="748" y="279"/>
                    <a:pt x="635" y="317"/>
                  </a:cubicBezTo>
                  <a:cubicBezTo>
                    <a:pt x="522" y="355"/>
                    <a:pt x="144" y="226"/>
                    <a:pt x="0" y="226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solidFill>
                  <a:srgbClr val="C00000"/>
                </a:solidFill>
              </a:endParaRP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F15B2D3C-6F0D-44B5-8883-F78E9335CB78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CAA515B3-CA73-48A1-AB44-99C5C01760B5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30" name="Google Shape;271;p20">
            <a:extLst>
              <a:ext uri="{FF2B5EF4-FFF2-40B4-BE49-F238E27FC236}">
                <a16:creationId xmlns:a16="http://schemas.microsoft.com/office/drawing/2014/main" id="{7ED665E7-82CA-45EB-85B6-E6764FBE8D1A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Elementares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84452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98D846FC-D7FE-47FA-B27F-0742CC65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06" y="2135150"/>
            <a:ext cx="8534400" cy="573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800" dirty="0">
                <a:solidFill>
                  <a:srgbClr val="CC0000"/>
                </a:solidFill>
                <a:latin typeface="+mn-lt"/>
              </a:rPr>
              <a:t>d) Fusão ou junção </a:t>
            </a:r>
            <a:r>
              <a:rPr kumimoji="0" lang="pt-BR" altLang="pt-BR" sz="2800" dirty="0">
                <a:solidFill>
                  <a:schemeClr val="tx1"/>
                </a:solidFill>
                <a:latin typeface="+mn-lt"/>
              </a:rPr>
              <a:t>de dois vértices em um:</a:t>
            </a:r>
            <a:br>
              <a:rPr kumimoji="0" lang="pt-BR" altLang="pt-BR" sz="2800" dirty="0">
                <a:solidFill>
                  <a:schemeClr val="tx1"/>
                </a:solidFill>
                <a:latin typeface="+mn-lt"/>
              </a:rPr>
            </a:br>
            <a:endParaRPr kumimoji="0" lang="pt-BR" altLang="pt-BR" sz="2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9532954-B462-45CB-B315-AD7EA5E3B4FC}"/>
              </a:ext>
            </a:extLst>
          </p:cNvPr>
          <p:cNvGrpSpPr/>
          <p:nvPr/>
        </p:nvGrpSpPr>
        <p:grpSpPr>
          <a:xfrm>
            <a:off x="1885950" y="3293626"/>
            <a:ext cx="8418512" cy="2274887"/>
            <a:chOff x="1940720" y="3027364"/>
            <a:chExt cx="8418512" cy="2274887"/>
          </a:xfrm>
        </p:grpSpPr>
        <p:sp>
          <p:nvSpPr>
            <p:cNvPr id="236549" name="Oval 5">
              <a:extLst>
                <a:ext uri="{FF2B5EF4-FFF2-40B4-BE49-F238E27FC236}">
                  <a16:creationId xmlns:a16="http://schemas.microsoft.com/office/drawing/2014/main" id="{A3B2CF13-F495-4C82-9BCD-99DA9DA35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282" y="3027364"/>
              <a:ext cx="625475" cy="6492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36550" name="Oval 6">
              <a:extLst>
                <a:ext uri="{FF2B5EF4-FFF2-40B4-BE49-F238E27FC236}">
                  <a16:creationId xmlns:a16="http://schemas.microsoft.com/office/drawing/2014/main" id="{73305609-A55F-4C4E-AAD8-8CA5E0B7F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581" y="4195764"/>
              <a:ext cx="623888" cy="6492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36551" name="Oval 7">
              <a:extLst>
                <a:ext uri="{FF2B5EF4-FFF2-40B4-BE49-F238E27FC236}">
                  <a16:creationId xmlns:a16="http://schemas.microsoft.com/office/drawing/2014/main" id="{18400E38-7303-4E0C-8642-3FF55F7D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795" y="3582989"/>
              <a:ext cx="623887" cy="6492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36552" name="Oval 8">
              <a:extLst>
                <a:ext uri="{FF2B5EF4-FFF2-40B4-BE49-F238E27FC236}">
                  <a16:creationId xmlns:a16="http://schemas.microsoft.com/office/drawing/2014/main" id="{489C8E90-952E-4DB7-9A2D-E73E653B6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720" y="3605214"/>
              <a:ext cx="623887" cy="6508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36553" name="Line 9">
              <a:extLst>
                <a:ext uri="{FF2B5EF4-FFF2-40B4-BE49-F238E27FC236}">
                  <a16:creationId xmlns:a16="http://schemas.microsoft.com/office/drawing/2014/main" id="{BACD7FF3-A187-4232-A6A4-4FF77A0C2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9194" y="3348039"/>
              <a:ext cx="819150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54" name="Line 10">
              <a:extLst>
                <a:ext uri="{FF2B5EF4-FFF2-40B4-BE49-F238E27FC236}">
                  <a16:creationId xmlns:a16="http://schemas.microsoft.com/office/drawing/2014/main" id="{E22D2C30-69E4-4784-A2A5-F16F71A9C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3182" y="4117976"/>
              <a:ext cx="78581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55" name="Line 11">
              <a:extLst>
                <a:ext uri="{FF2B5EF4-FFF2-40B4-BE49-F238E27FC236}">
                  <a16:creationId xmlns:a16="http://schemas.microsoft.com/office/drawing/2014/main" id="{87C5F241-29D1-47B0-B8A4-F2FDC47C0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7931" y="4117975"/>
              <a:ext cx="782638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56" name="Line 12">
              <a:extLst>
                <a:ext uri="{FF2B5EF4-FFF2-40B4-BE49-F238E27FC236}">
                  <a16:creationId xmlns:a16="http://schemas.microsoft.com/office/drawing/2014/main" id="{46F25375-3367-4CAE-AD48-9955019A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994" y="3355975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57" name="Line 13">
              <a:extLst>
                <a:ext uri="{FF2B5EF4-FFF2-40B4-BE49-F238E27FC236}">
                  <a16:creationId xmlns:a16="http://schemas.microsoft.com/office/drawing/2014/main" id="{E8C1E0CC-D556-4D5F-A024-4B85488D6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3394" y="3889375"/>
              <a:ext cx="1143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58" name="Oval 14">
              <a:extLst>
                <a:ext uri="{FF2B5EF4-FFF2-40B4-BE49-F238E27FC236}">
                  <a16:creationId xmlns:a16="http://schemas.microsoft.com/office/drawing/2014/main" id="{DB773DC8-0F4A-4832-BEC3-B09E45AF5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832" y="3051175"/>
              <a:ext cx="625475" cy="64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36559" name="Oval 15">
              <a:extLst>
                <a:ext uri="{FF2B5EF4-FFF2-40B4-BE49-F238E27FC236}">
                  <a16:creationId xmlns:a16="http://schemas.microsoft.com/office/drawing/2014/main" id="{044E10B3-C849-4FF6-87D7-3015CB0E5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131" y="4219575"/>
              <a:ext cx="623888" cy="649288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400" b="1" dirty="0">
                  <a:solidFill>
                    <a:srgbClr val="C00000"/>
                  </a:solidFill>
                </a:rPr>
                <a:t>D/E</a:t>
              </a:r>
            </a:p>
          </p:txBody>
        </p:sp>
        <p:sp>
          <p:nvSpPr>
            <p:cNvPr id="236560" name="Oval 16">
              <a:extLst>
                <a:ext uri="{FF2B5EF4-FFF2-40B4-BE49-F238E27FC236}">
                  <a16:creationId xmlns:a16="http://schemas.microsoft.com/office/drawing/2014/main" id="{3E85536A-587F-479D-A39B-AE6BCFF9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5345" y="3606800"/>
              <a:ext cx="623887" cy="64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36561" name="Oval 17">
              <a:extLst>
                <a:ext uri="{FF2B5EF4-FFF2-40B4-BE49-F238E27FC236}">
                  <a16:creationId xmlns:a16="http://schemas.microsoft.com/office/drawing/2014/main" id="{7BFB581D-8636-457E-BF8D-B3A94526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3270" y="3629026"/>
              <a:ext cx="623887" cy="6508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36562" name="Line 18">
              <a:extLst>
                <a:ext uri="{FF2B5EF4-FFF2-40B4-BE49-F238E27FC236}">
                  <a16:creationId xmlns:a16="http://schemas.microsoft.com/office/drawing/2014/main" id="{7DA7C40E-20AC-43F8-A088-8242E89F7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744" y="3371850"/>
              <a:ext cx="819150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63" name="Line 19">
              <a:extLst>
                <a:ext uri="{FF2B5EF4-FFF2-40B4-BE49-F238E27FC236}">
                  <a16:creationId xmlns:a16="http://schemas.microsoft.com/office/drawing/2014/main" id="{8AB238F5-520B-442A-906C-8E561F92A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0020" y="4141788"/>
              <a:ext cx="771525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64" name="Line 20">
              <a:extLst>
                <a:ext uri="{FF2B5EF4-FFF2-40B4-BE49-F238E27FC236}">
                  <a16:creationId xmlns:a16="http://schemas.microsoft.com/office/drawing/2014/main" id="{1BE13645-1C51-443B-A0D7-4B2A7A60B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60481" y="4141788"/>
              <a:ext cx="782638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65" name="Line 21">
              <a:extLst>
                <a:ext uri="{FF2B5EF4-FFF2-40B4-BE49-F238E27FC236}">
                  <a16:creationId xmlns:a16="http://schemas.microsoft.com/office/drawing/2014/main" id="{540F21E9-8314-41D7-9587-2AC842D54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9544" y="3379788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6566" name="Oval 22">
              <a:extLst>
                <a:ext uri="{FF2B5EF4-FFF2-40B4-BE49-F238E27FC236}">
                  <a16:creationId xmlns:a16="http://schemas.microsoft.com/office/drawing/2014/main" id="{8D9604F5-ECFF-4279-88B6-4BBFCDFA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445" y="4652964"/>
              <a:ext cx="623887" cy="6492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E</a:t>
              </a:r>
            </a:p>
          </p:txBody>
        </p:sp>
        <p:sp>
          <p:nvSpPr>
            <p:cNvPr id="236567" name="Line 23">
              <a:extLst>
                <a:ext uri="{FF2B5EF4-FFF2-40B4-BE49-F238E27FC236}">
                  <a16:creationId xmlns:a16="http://schemas.microsoft.com/office/drawing/2014/main" id="{DFE358A0-0666-4162-86C1-FE73BEA2F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182" y="4652964"/>
              <a:ext cx="576263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98026925-4116-4A3E-9F4A-8031BAB1CC0D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1268C5C-FAE4-4548-8E3B-E738408645EC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30" name="Google Shape;271;p20">
            <a:extLst>
              <a:ext uri="{FF2B5EF4-FFF2-40B4-BE49-F238E27FC236}">
                <a16:creationId xmlns:a16="http://schemas.microsoft.com/office/drawing/2014/main" id="{495B3E1F-DD77-40A4-A361-57FAB1ACA250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Elementares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787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ED272586-99F9-401C-AA16-64924D8E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056" y="2060853"/>
            <a:ext cx="8458200" cy="5760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800" dirty="0">
                <a:solidFill>
                  <a:srgbClr val="CC0000"/>
                </a:solidFill>
                <a:latin typeface="+mj-lt"/>
              </a:rPr>
              <a:t>e) Inversão ou troca do sentido </a:t>
            </a:r>
            <a:r>
              <a:rPr kumimoji="0" lang="pt-BR" altLang="pt-BR" sz="2800" dirty="0">
                <a:solidFill>
                  <a:schemeClr val="tx1"/>
                </a:solidFill>
                <a:latin typeface="+mj-lt"/>
              </a:rPr>
              <a:t>dos arcos:</a:t>
            </a:r>
            <a:br>
              <a:rPr kumimoji="0" lang="pt-BR" altLang="pt-BR" sz="2800" dirty="0">
                <a:solidFill>
                  <a:schemeClr val="tx1"/>
                </a:solidFill>
                <a:latin typeface="+mj-lt"/>
              </a:rPr>
            </a:br>
            <a:endParaRPr kumimoji="0" lang="pt-BR" altLang="pt-BR" sz="2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3558" name="Group 22">
            <a:extLst>
              <a:ext uri="{FF2B5EF4-FFF2-40B4-BE49-F238E27FC236}">
                <a16:creationId xmlns:a16="http://schemas.microsoft.com/office/drawing/2014/main" id="{C4DB1938-50DB-41A2-8838-03EC06D39FB3}"/>
              </a:ext>
            </a:extLst>
          </p:cNvPr>
          <p:cNvGrpSpPr>
            <a:grpSpLocks/>
          </p:cNvGrpSpPr>
          <p:nvPr/>
        </p:nvGrpSpPr>
        <p:grpSpPr bwMode="auto">
          <a:xfrm>
            <a:off x="1867830" y="3517078"/>
            <a:ext cx="8418512" cy="1841500"/>
            <a:chOff x="263" y="1907"/>
            <a:chExt cx="5303" cy="1160"/>
          </a:xfrm>
        </p:grpSpPr>
        <p:sp>
          <p:nvSpPr>
            <p:cNvPr id="237573" name="Oval 5">
              <a:extLst>
                <a:ext uri="{FF2B5EF4-FFF2-40B4-BE49-F238E27FC236}">
                  <a16:creationId xmlns:a16="http://schemas.microsoft.com/office/drawing/2014/main" id="{8C4D5247-A297-48D2-85B8-E917D75EC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07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237574" name="Oval 6">
              <a:extLst>
                <a:ext uri="{FF2B5EF4-FFF2-40B4-BE49-F238E27FC236}">
                  <a16:creationId xmlns:a16="http://schemas.microsoft.com/office/drawing/2014/main" id="{396E565D-323E-49A8-B6FB-430A66C00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643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237575" name="Oval 7">
              <a:extLst>
                <a:ext uri="{FF2B5EF4-FFF2-40B4-BE49-F238E27FC236}">
                  <a16:creationId xmlns:a16="http://schemas.microsoft.com/office/drawing/2014/main" id="{53C5F77A-2D98-4CDA-A9BC-AF8EE382F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25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37576" name="Oval 8">
              <a:extLst>
                <a:ext uri="{FF2B5EF4-FFF2-40B4-BE49-F238E27FC236}">
                  <a16:creationId xmlns:a16="http://schemas.microsoft.com/office/drawing/2014/main" id="{B17450A9-9BDB-4536-BE8C-748453E6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2271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237577" name="Line 9">
              <a:extLst>
                <a:ext uri="{FF2B5EF4-FFF2-40B4-BE49-F238E27FC236}">
                  <a16:creationId xmlns:a16="http://schemas.microsoft.com/office/drawing/2014/main" id="{31A3A64A-42EB-4897-A76F-6CC13379F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" y="2109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7578" name="Line 10">
              <a:extLst>
                <a:ext uri="{FF2B5EF4-FFF2-40B4-BE49-F238E27FC236}">
                  <a16:creationId xmlns:a16="http://schemas.microsoft.com/office/drawing/2014/main" id="{F588A66A-AA80-4D4F-8AEE-1CAD2DDF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7" y="2594"/>
              <a:ext cx="47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7579" name="Line 11">
              <a:extLst>
                <a:ext uri="{FF2B5EF4-FFF2-40B4-BE49-F238E27FC236}">
                  <a16:creationId xmlns:a16="http://schemas.microsoft.com/office/drawing/2014/main" id="{D96A57C8-E219-4FF4-9E34-30498CDA9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4" y="259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7580" name="Line 12">
              <a:extLst>
                <a:ext uri="{FF2B5EF4-FFF2-40B4-BE49-F238E27FC236}">
                  <a16:creationId xmlns:a16="http://schemas.microsoft.com/office/drawing/2014/main" id="{E1CCB453-C4A1-4969-BF12-C40961E57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9" y="211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7581" name="Line 13">
              <a:extLst>
                <a:ext uri="{FF2B5EF4-FFF2-40B4-BE49-F238E27FC236}">
                  <a16:creationId xmlns:a16="http://schemas.microsoft.com/office/drawing/2014/main" id="{1C1B8F2D-CB6B-4977-A75F-3E5CA2CE4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450"/>
              <a:ext cx="7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7582" name="Oval 14">
              <a:extLst>
                <a:ext uri="{FF2B5EF4-FFF2-40B4-BE49-F238E27FC236}">
                  <a16:creationId xmlns:a16="http://schemas.microsoft.com/office/drawing/2014/main" id="{9402EBC0-0398-45F1-BCAD-E972DAA55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922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237583" name="Oval 15">
              <a:extLst>
                <a:ext uri="{FF2B5EF4-FFF2-40B4-BE49-F238E27FC236}">
                  <a16:creationId xmlns:a16="http://schemas.microsoft.com/office/drawing/2014/main" id="{79A00696-8444-4443-9201-FE98D233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2658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237584" name="Oval 16">
              <a:extLst>
                <a:ext uri="{FF2B5EF4-FFF2-40B4-BE49-F238E27FC236}">
                  <a16:creationId xmlns:a16="http://schemas.microsoft.com/office/drawing/2014/main" id="{BC9813FA-12B8-42E9-8740-50AF3C81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2272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37585" name="Oval 17">
              <a:extLst>
                <a:ext uri="{FF2B5EF4-FFF2-40B4-BE49-F238E27FC236}">
                  <a16:creationId xmlns:a16="http://schemas.microsoft.com/office/drawing/2014/main" id="{3F861B2B-DC18-4D93-AA24-B734B51D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286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237586" name="Line 18">
              <a:extLst>
                <a:ext uri="{FF2B5EF4-FFF2-40B4-BE49-F238E27FC236}">
                  <a16:creationId xmlns:a16="http://schemas.microsoft.com/office/drawing/2014/main" id="{CB3D8EEA-BF86-412E-8347-B34EABA85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9" y="2124"/>
              <a:ext cx="516" cy="19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7587" name="Line 19">
              <a:extLst>
                <a:ext uri="{FF2B5EF4-FFF2-40B4-BE49-F238E27FC236}">
                  <a16:creationId xmlns:a16="http://schemas.microsoft.com/office/drawing/2014/main" id="{8046D522-05AB-4B0D-A49A-7A98D63B0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" y="2609"/>
              <a:ext cx="472" cy="25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7588" name="Line 20">
              <a:extLst>
                <a:ext uri="{FF2B5EF4-FFF2-40B4-BE49-F238E27FC236}">
                  <a16:creationId xmlns:a16="http://schemas.microsoft.com/office/drawing/2014/main" id="{0E4BAEEF-ABE2-4799-A4B7-D1B98F633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6" y="2609"/>
              <a:ext cx="493" cy="2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835B9543-B250-4401-B5EF-8FF7868B0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2129"/>
              <a:ext cx="52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7DF473-DC8B-4708-AF9E-A68548C6A796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A952D38-7311-4753-A845-890AE7525C90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9" name="Google Shape;271;p20">
            <a:extLst>
              <a:ext uri="{FF2B5EF4-FFF2-40B4-BE49-F238E27FC236}">
                <a16:creationId xmlns:a16="http://schemas.microsoft.com/office/drawing/2014/main" id="{11F0A4C8-2872-4BDB-B1EE-A4126DEFEE2B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Elementares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5176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>
            <a:extLst>
              <a:ext uri="{FF2B5EF4-FFF2-40B4-BE49-F238E27FC236}">
                <a16:creationId xmlns:a16="http://schemas.microsoft.com/office/drawing/2014/main" id="{230C71AD-077E-4493-A67C-4894BA54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" y="2258529"/>
            <a:ext cx="10971371" cy="2995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800" dirty="0">
                <a:solidFill>
                  <a:schemeClr val="tx1"/>
                </a:solidFill>
                <a:latin typeface="+mj-lt"/>
              </a:rPr>
              <a:t>São operações como as realizadas na Teoria dos Conjuntos.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endParaRPr kumimoji="0" lang="pt-BR" altLang="pt-BR" sz="2800" dirty="0">
              <a:solidFill>
                <a:schemeClr val="tx1"/>
              </a:solidFill>
              <a:latin typeface="+mj-lt"/>
            </a:endParaRPr>
          </a:p>
          <a:p>
            <a:pPr lvl="3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800" dirty="0">
                <a:solidFill>
                  <a:schemeClr val="tx1"/>
                </a:solidFill>
                <a:latin typeface="+mj-lt"/>
              </a:rPr>
              <a:t>Operações: </a:t>
            </a:r>
            <a:r>
              <a:rPr kumimoji="0" lang="pt-BR" altLang="pt-BR" sz="2800" dirty="0">
                <a:solidFill>
                  <a:srgbClr val="C00000"/>
                </a:solidFill>
                <a:latin typeface="+mj-lt"/>
              </a:rPr>
              <a:t>união</a:t>
            </a:r>
            <a:r>
              <a:rPr kumimoji="0" lang="pt-BR" altLang="pt-BR" sz="28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0" lang="pt-BR" altLang="pt-BR" sz="2800" dirty="0">
                <a:solidFill>
                  <a:srgbClr val="C00000"/>
                </a:solidFill>
                <a:latin typeface="+mj-lt"/>
              </a:rPr>
              <a:t>intersecção</a:t>
            </a:r>
            <a:r>
              <a:rPr kumimoji="0" lang="pt-BR" altLang="pt-BR" sz="2800" dirty="0">
                <a:solidFill>
                  <a:schemeClr val="tx1"/>
                </a:solidFill>
                <a:latin typeface="+mj-lt"/>
              </a:rPr>
              <a:t> e </a:t>
            </a:r>
            <a:r>
              <a:rPr kumimoji="0" lang="pt-BR" altLang="pt-BR" sz="2800" dirty="0">
                <a:solidFill>
                  <a:srgbClr val="C00000"/>
                </a:solidFill>
                <a:latin typeface="+mj-lt"/>
              </a:rPr>
              <a:t>diferença</a:t>
            </a:r>
            <a:r>
              <a:rPr kumimoji="0" lang="pt-BR" altLang="pt-BR" sz="2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3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endParaRPr kumimoji="0" lang="pt-BR" altLang="pt-BR" sz="2800" dirty="0">
              <a:solidFill>
                <a:schemeClr val="tx1"/>
              </a:solidFill>
              <a:latin typeface="+mj-lt"/>
            </a:endParaRPr>
          </a:p>
          <a:p>
            <a:pPr lvl="3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800" dirty="0">
                <a:solidFill>
                  <a:schemeClr val="tx1"/>
                </a:solidFill>
                <a:latin typeface="+mj-lt"/>
              </a:rPr>
              <a:t>Seu objetivo é fazer operações sobre os elementos dos grafos (vértices e arestas).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9F1EA15-0309-4074-B3D3-E0C5DBE51CEC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6D20B7-6A18-4CB0-8118-A3340F60B6A2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0" name="Google Shape;271;p20">
            <a:extLst>
              <a:ext uri="{FF2B5EF4-FFF2-40B4-BE49-F238E27FC236}">
                <a16:creationId xmlns:a16="http://schemas.microsoft.com/office/drawing/2014/main" id="{6B63B353-8B7D-44A1-913D-7FDC7F027794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Binárias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17024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>
            <a:extLst>
              <a:ext uri="{FF2B5EF4-FFF2-40B4-BE49-F238E27FC236}">
                <a16:creationId xmlns:a16="http://schemas.microsoft.com/office/drawing/2014/main" id="{8FC07CEE-D2F5-4A2F-9647-DCBD5560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773240"/>
            <a:ext cx="10971371" cy="11964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Exemplo</a:t>
            </a: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Supondo os grafos G1 (V1, A1), G2 (V2, A2), G3 (V3, A3), onde V1, V2 e V3 são os conjuntos de vértices e A1, A2 e A3 são os conjuntos de arestas dos grafos, tem-se:</a:t>
            </a:r>
            <a:endParaRPr kumimoji="0" lang="pt-BR" altLang="pt-BR" sz="2400" b="1" dirty="0">
              <a:solidFill>
                <a:srgbClr val="CC0000"/>
              </a:solidFill>
              <a:latin typeface="+mj-lt"/>
            </a:endParaRPr>
          </a:p>
        </p:txBody>
      </p:sp>
      <p:grpSp>
        <p:nvGrpSpPr>
          <p:cNvPr id="25607" name="Group 26">
            <a:extLst>
              <a:ext uri="{FF2B5EF4-FFF2-40B4-BE49-F238E27FC236}">
                <a16:creationId xmlns:a16="http://schemas.microsoft.com/office/drawing/2014/main" id="{20C282B3-F6F6-47BE-9623-A709D0FF0581}"/>
              </a:ext>
            </a:extLst>
          </p:cNvPr>
          <p:cNvGrpSpPr>
            <a:grpSpLocks/>
          </p:cNvGrpSpPr>
          <p:nvPr/>
        </p:nvGrpSpPr>
        <p:grpSpPr bwMode="auto">
          <a:xfrm>
            <a:off x="1940718" y="3888266"/>
            <a:ext cx="8308975" cy="2670175"/>
            <a:chOff x="390" y="2387"/>
            <a:chExt cx="5234" cy="1682"/>
          </a:xfrm>
        </p:grpSpPr>
        <p:sp>
          <p:nvSpPr>
            <p:cNvPr id="239620" name="Oval 4">
              <a:extLst>
                <a:ext uri="{FF2B5EF4-FFF2-40B4-BE49-F238E27FC236}">
                  <a16:creationId xmlns:a16="http://schemas.microsoft.com/office/drawing/2014/main" id="{D115FC99-1B39-41FD-AA91-4014E10D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2387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239621" name="Oval 5">
              <a:extLst>
                <a:ext uri="{FF2B5EF4-FFF2-40B4-BE49-F238E27FC236}">
                  <a16:creationId xmlns:a16="http://schemas.microsoft.com/office/drawing/2014/main" id="{709CB308-1661-468B-B5DA-A61F6E765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911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39622" name="Oval 6">
              <a:extLst>
                <a:ext uri="{FF2B5EF4-FFF2-40B4-BE49-F238E27FC236}">
                  <a16:creationId xmlns:a16="http://schemas.microsoft.com/office/drawing/2014/main" id="{E14B785A-4370-4A28-A751-00B2D52E8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946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239623" name="Oval 7">
              <a:extLst>
                <a:ext uri="{FF2B5EF4-FFF2-40B4-BE49-F238E27FC236}">
                  <a16:creationId xmlns:a16="http://schemas.microsoft.com/office/drawing/2014/main" id="{8DD70151-610C-487A-81EA-481BCC450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464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239624" name="Line 8">
              <a:extLst>
                <a:ext uri="{FF2B5EF4-FFF2-40B4-BE49-F238E27FC236}">
                  <a16:creationId xmlns:a16="http://schemas.microsoft.com/office/drawing/2014/main" id="{73EC5AD5-119A-4288-8AA9-7BB0B665F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630"/>
              <a:ext cx="2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9625" name="Line 9">
              <a:extLst>
                <a:ext uri="{FF2B5EF4-FFF2-40B4-BE49-F238E27FC236}">
                  <a16:creationId xmlns:a16="http://schemas.microsoft.com/office/drawing/2014/main" id="{508E0324-F8FB-4936-AD66-454B83199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5" y="3269"/>
              <a:ext cx="2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9626" name="Line 10">
              <a:extLst>
                <a:ext uri="{FF2B5EF4-FFF2-40B4-BE49-F238E27FC236}">
                  <a16:creationId xmlns:a16="http://schemas.microsoft.com/office/drawing/2014/main" id="{3AD1A805-F419-4751-AB5F-0F2544B08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" y="3269"/>
              <a:ext cx="281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9627" name="Line 11">
              <a:extLst>
                <a:ext uri="{FF2B5EF4-FFF2-40B4-BE49-F238E27FC236}">
                  <a16:creationId xmlns:a16="http://schemas.microsoft.com/office/drawing/2014/main" id="{951D74F1-7870-4689-8711-ED6003F39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" y="2686"/>
              <a:ext cx="2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9628" name="Oval 12">
              <a:extLst>
                <a:ext uri="{FF2B5EF4-FFF2-40B4-BE49-F238E27FC236}">
                  <a16:creationId xmlns:a16="http://schemas.microsoft.com/office/drawing/2014/main" id="{FBE2D5F1-0533-42C5-99E7-AAC5AF7C3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387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39629" name="Oval 13">
              <a:extLst>
                <a:ext uri="{FF2B5EF4-FFF2-40B4-BE49-F238E27FC236}">
                  <a16:creationId xmlns:a16="http://schemas.microsoft.com/office/drawing/2014/main" id="{2F45255D-528E-4673-A87D-D7488621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40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K</a:t>
              </a:r>
            </a:p>
          </p:txBody>
        </p:sp>
        <p:sp>
          <p:nvSpPr>
            <p:cNvPr id="239630" name="Line 14">
              <a:extLst>
                <a:ext uri="{FF2B5EF4-FFF2-40B4-BE49-F238E27FC236}">
                  <a16:creationId xmlns:a16="http://schemas.microsoft.com/office/drawing/2014/main" id="{F28B2B2B-21AD-47EC-B9F5-4C240ED83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" y="2686"/>
              <a:ext cx="231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9631" name="Oval 15">
              <a:extLst>
                <a:ext uri="{FF2B5EF4-FFF2-40B4-BE49-F238E27FC236}">
                  <a16:creationId xmlns:a16="http://schemas.microsoft.com/office/drawing/2014/main" id="{A6473394-9AAD-4803-B9A4-9785B390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425"/>
              <a:ext cx="325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I</a:t>
              </a:r>
            </a:p>
          </p:txBody>
        </p:sp>
        <p:sp>
          <p:nvSpPr>
            <p:cNvPr id="239632" name="Oval 16">
              <a:extLst>
                <a:ext uri="{FF2B5EF4-FFF2-40B4-BE49-F238E27FC236}">
                  <a16:creationId xmlns:a16="http://schemas.microsoft.com/office/drawing/2014/main" id="{2FAA3CCD-4353-4934-A2ED-DC5F2BF79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95"/>
              <a:ext cx="325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G</a:t>
              </a:r>
            </a:p>
          </p:txBody>
        </p:sp>
        <p:sp>
          <p:nvSpPr>
            <p:cNvPr id="239633" name="Oval 17">
              <a:extLst>
                <a:ext uri="{FF2B5EF4-FFF2-40B4-BE49-F238E27FC236}">
                  <a16:creationId xmlns:a16="http://schemas.microsoft.com/office/drawing/2014/main" id="{496D25EC-C321-4CA4-9309-24B2CE032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949"/>
              <a:ext cx="325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H</a:t>
              </a:r>
            </a:p>
          </p:txBody>
        </p:sp>
        <p:sp>
          <p:nvSpPr>
            <p:cNvPr id="239634" name="Oval 18">
              <a:extLst>
                <a:ext uri="{FF2B5EF4-FFF2-40B4-BE49-F238E27FC236}">
                  <a16:creationId xmlns:a16="http://schemas.microsoft.com/office/drawing/2014/main" id="{ED0614E7-FC2E-49C8-97EC-87A1AD283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" y="2934"/>
              <a:ext cx="325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J</a:t>
              </a:r>
            </a:p>
          </p:txBody>
        </p:sp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B1A50042-5347-49EF-83DC-0ACBED035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2733"/>
              <a:ext cx="377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5433844E-C93F-4704-820A-FD6A467A6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2733"/>
              <a:ext cx="29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296520DD-EFDA-4342-A177-939A65471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8" y="2733"/>
              <a:ext cx="377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39639" name="Text Box 23">
              <a:extLst>
                <a:ext uri="{FF2B5EF4-FFF2-40B4-BE49-F238E27FC236}">
                  <a16:creationId xmlns:a16="http://schemas.microsoft.com/office/drawing/2014/main" id="{53422DE3-C099-4F62-A5EF-49A88AFD0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817"/>
              <a:ext cx="3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2000">
                  <a:latin typeface="+mj-lt"/>
                </a:rPr>
                <a:t>G1</a:t>
              </a:r>
            </a:p>
          </p:txBody>
        </p:sp>
        <p:sp>
          <p:nvSpPr>
            <p:cNvPr id="239640" name="Text Box 24">
              <a:extLst>
                <a:ext uri="{FF2B5EF4-FFF2-40B4-BE49-F238E27FC236}">
                  <a16:creationId xmlns:a16="http://schemas.microsoft.com/office/drawing/2014/main" id="{87D1ED12-8F21-4683-A308-3ED862A8D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3368"/>
              <a:ext cx="3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2000">
                  <a:latin typeface="+mj-lt"/>
                </a:rPr>
                <a:t>G2</a:t>
              </a:r>
            </a:p>
          </p:txBody>
        </p:sp>
        <p:sp>
          <p:nvSpPr>
            <p:cNvPr id="239641" name="Text Box 25">
              <a:extLst>
                <a:ext uri="{FF2B5EF4-FFF2-40B4-BE49-F238E27FC236}">
                  <a16:creationId xmlns:a16="http://schemas.microsoft.com/office/drawing/2014/main" id="{B8D0097C-4FCE-4DCA-92C9-ED6FB06A2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" y="3364"/>
              <a:ext cx="3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2000">
                  <a:latin typeface="+mj-lt"/>
                </a:rPr>
                <a:t>G3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E738C17-8331-4152-9DB1-158ED233FF0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D73901B-39C7-42A8-88A0-4FB697CB3921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32" name="Google Shape;271;p20">
            <a:extLst>
              <a:ext uri="{FF2B5EF4-FFF2-40B4-BE49-F238E27FC236}">
                <a16:creationId xmlns:a16="http://schemas.microsoft.com/office/drawing/2014/main" id="{B5B6E16B-DFA4-4471-B8BD-DA48A3196594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Binárias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10305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25" y="1930486"/>
            <a:ext cx="1849200" cy="100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Forma livre 38"/>
          <p:cNvSpPr/>
          <p:nvPr/>
        </p:nvSpPr>
        <p:spPr>
          <a:xfrm rot="3813743">
            <a:off x="7433796" y="4026824"/>
            <a:ext cx="671886" cy="1654841"/>
          </a:xfrm>
          <a:custGeom>
            <a:avLst/>
            <a:gdLst>
              <a:gd name="connsiteX0" fmla="*/ 518174 w 967471"/>
              <a:gd name="connsiteY0" fmla="*/ 0 h 888642"/>
              <a:gd name="connsiteX1" fmla="*/ 956056 w 967471"/>
              <a:gd name="connsiteY1" fmla="*/ 231820 h 888642"/>
              <a:gd name="connsiteX2" fmla="*/ 106050 w 967471"/>
              <a:gd name="connsiteY2" fmla="*/ 437882 h 888642"/>
              <a:gd name="connsiteX3" fmla="*/ 41656 w 967471"/>
              <a:gd name="connsiteY3" fmla="*/ 888642 h 88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471" h="888642">
                <a:moveTo>
                  <a:pt x="518174" y="0"/>
                </a:moveTo>
                <a:cubicBezTo>
                  <a:pt x="771458" y="79420"/>
                  <a:pt x="1024743" y="158840"/>
                  <a:pt x="956056" y="231820"/>
                </a:cubicBezTo>
                <a:cubicBezTo>
                  <a:pt x="887369" y="304800"/>
                  <a:pt x="258450" y="328412"/>
                  <a:pt x="106050" y="437882"/>
                </a:cubicBezTo>
                <a:cubicBezTo>
                  <a:pt x="-46350" y="547352"/>
                  <a:pt x="-2347" y="717997"/>
                  <a:pt x="41656" y="88864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rma livre 1"/>
          <p:cNvSpPr/>
          <p:nvPr/>
        </p:nvSpPr>
        <p:spPr>
          <a:xfrm rot="21430630">
            <a:off x="10631710" y="1926992"/>
            <a:ext cx="1001308" cy="2805672"/>
          </a:xfrm>
          <a:custGeom>
            <a:avLst/>
            <a:gdLst>
              <a:gd name="connsiteX0" fmla="*/ 0 w 2420779"/>
              <a:gd name="connsiteY0" fmla="*/ 335428 h 2805672"/>
              <a:gd name="connsiteX1" fmla="*/ 1815152 w 2420779"/>
              <a:gd name="connsiteY1" fmla="*/ 21529 h 2805672"/>
              <a:gd name="connsiteX2" fmla="*/ 2347415 w 2420779"/>
              <a:gd name="connsiteY2" fmla="*/ 867690 h 2805672"/>
              <a:gd name="connsiteX3" fmla="*/ 1856095 w 2420779"/>
              <a:gd name="connsiteY3" fmla="*/ 1904920 h 2805672"/>
              <a:gd name="connsiteX4" fmla="*/ 2402006 w 2420779"/>
              <a:gd name="connsiteY4" fmla="*/ 2641899 h 2805672"/>
              <a:gd name="connsiteX5" fmla="*/ 1023582 w 2420779"/>
              <a:gd name="connsiteY5" fmla="*/ 2805672 h 280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0779" h="2805672">
                <a:moveTo>
                  <a:pt x="0" y="335428"/>
                </a:moveTo>
                <a:cubicBezTo>
                  <a:pt x="711958" y="134123"/>
                  <a:pt x="1423916" y="-67181"/>
                  <a:pt x="1815152" y="21529"/>
                </a:cubicBezTo>
                <a:cubicBezTo>
                  <a:pt x="2206388" y="110239"/>
                  <a:pt x="2340591" y="553792"/>
                  <a:pt x="2347415" y="867690"/>
                </a:cubicBezTo>
                <a:cubicBezTo>
                  <a:pt x="2354239" y="1181588"/>
                  <a:pt x="1846997" y="1609219"/>
                  <a:pt x="1856095" y="1904920"/>
                </a:cubicBezTo>
                <a:cubicBezTo>
                  <a:pt x="1865193" y="2200621"/>
                  <a:pt x="2540758" y="2491774"/>
                  <a:pt x="2402006" y="2641899"/>
                </a:cubicBezTo>
                <a:cubicBezTo>
                  <a:pt x="2263254" y="2792024"/>
                  <a:pt x="1643418" y="2798848"/>
                  <a:pt x="1023582" y="280567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rot="11915975">
            <a:off x="903962" y="3548528"/>
            <a:ext cx="967471" cy="1331109"/>
          </a:xfrm>
          <a:custGeom>
            <a:avLst/>
            <a:gdLst>
              <a:gd name="connsiteX0" fmla="*/ 518174 w 967471"/>
              <a:gd name="connsiteY0" fmla="*/ 0 h 888642"/>
              <a:gd name="connsiteX1" fmla="*/ 956056 w 967471"/>
              <a:gd name="connsiteY1" fmla="*/ 231820 h 888642"/>
              <a:gd name="connsiteX2" fmla="*/ 106050 w 967471"/>
              <a:gd name="connsiteY2" fmla="*/ 437882 h 888642"/>
              <a:gd name="connsiteX3" fmla="*/ 41656 w 967471"/>
              <a:gd name="connsiteY3" fmla="*/ 888642 h 88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471" h="888642">
                <a:moveTo>
                  <a:pt x="518174" y="0"/>
                </a:moveTo>
                <a:cubicBezTo>
                  <a:pt x="771458" y="79420"/>
                  <a:pt x="1024743" y="158840"/>
                  <a:pt x="956056" y="231820"/>
                </a:cubicBezTo>
                <a:cubicBezTo>
                  <a:pt x="887369" y="304800"/>
                  <a:pt x="258450" y="328412"/>
                  <a:pt x="106050" y="437882"/>
                </a:cubicBezTo>
                <a:cubicBezTo>
                  <a:pt x="-46350" y="547352"/>
                  <a:pt x="-2347" y="717997"/>
                  <a:pt x="41656" y="88864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/>
          <p:cNvSpPr/>
          <p:nvPr/>
        </p:nvSpPr>
        <p:spPr>
          <a:xfrm flipH="1" flipV="1">
            <a:off x="1774726" y="5829071"/>
            <a:ext cx="153767" cy="19221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143982" y="4706209"/>
            <a:ext cx="1991352" cy="11228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gency FB" panose="020B0503020202020204" pitchFamily="34" charset="0"/>
              </a:rPr>
              <a:t>Percorra o caminho para avançar no tópico de trabalho “Grafos”.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6133503"/>
            <a:ext cx="679873" cy="679873"/>
          </a:xfrm>
          <a:prstGeom prst="rect">
            <a:avLst/>
          </a:prstGeom>
          <a:effectLst>
            <a:outerShdw blurRad="76200" dist="25400" algn="l" rotWithShape="0">
              <a:prstClr val="black">
                <a:alpha val="40000"/>
              </a:prstClr>
            </a:outerShdw>
          </a:effectLst>
        </p:spPr>
      </p:pic>
      <p:sp>
        <p:nvSpPr>
          <p:cNvPr id="26" name="Google Shape;271;p20"/>
          <p:cNvSpPr txBox="1"/>
          <p:nvPr/>
        </p:nvSpPr>
        <p:spPr>
          <a:xfrm>
            <a:off x="239318" y="-27384"/>
            <a:ext cx="11711777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71;p20"/>
          <p:cNvSpPr txBox="1"/>
          <p:nvPr/>
        </p:nvSpPr>
        <p:spPr>
          <a:xfrm>
            <a:off x="262558" y="764704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r>
              <a:rPr lang="pt-BR" sz="24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Trajetória!</a:t>
            </a:r>
            <a:endParaRPr sz="2400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Forma livre 19"/>
          <p:cNvSpPr/>
          <p:nvPr/>
        </p:nvSpPr>
        <p:spPr>
          <a:xfrm rot="13742997" flipH="1">
            <a:off x="3167779" y="2322654"/>
            <a:ext cx="557735" cy="1227710"/>
          </a:xfrm>
          <a:custGeom>
            <a:avLst/>
            <a:gdLst>
              <a:gd name="connsiteX0" fmla="*/ 180567 w 1043452"/>
              <a:gd name="connsiteY0" fmla="*/ 0 h 656823"/>
              <a:gd name="connsiteX1" fmla="*/ 26021 w 1043452"/>
              <a:gd name="connsiteY1" fmla="*/ 502276 h 656823"/>
              <a:gd name="connsiteX2" fmla="*/ 657086 w 1043452"/>
              <a:gd name="connsiteY2" fmla="*/ 154547 h 656823"/>
              <a:gd name="connsiteX3" fmla="*/ 1043452 w 1043452"/>
              <a:gd name="connsiteY3" fmla="*/ 656823 h 6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452" h="656823">
                <a:moveTo>
                  <a:pt x="180567" y="0"/>
                </a:moveTo>
                <a:cubicBezTo>
                  <a:pt x="63584" y="238259"/>
                  <a:pt x="-53399" y="476518"/>
                  <a:pt x="26021" y="502276"/>
                </a:cubicBezTo>
                <a:cubicBezTo>
                  <a:pt x="105441" y="528034"/>
                  <a:pt x="487514" y="128789"/>
                  <a:pt x="657086" y="154547"/>
                </a:cubicBezTo>
                <a:cubicBezTo>
                  <a:pt x="826658" y="180305"/>
                  <a:pt x="935055" y="418564"/>
                  <a:pt x="1043452" y="656823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 rot="21310095">
            <a:off x="6118633" y="2102891"/>
            <a:ext cx="1163717" cy="624192"/>
          </a:xfrm>
          <a:custGeom>
            <a:avLst/>
            <a:gdLst>
              <a:gd name="connsiteX0" fmla="*/ 0 w 3002508"/>
              <a:gd name="connsiteY0" fmla="*/ 186125 h 624192"/>
              <a:gd name="connsiteX1" fmla="*/ 873457 w 3002508"/>
              <a:gd name="connsiteY1" fmla="*/ 22352 h 624192"/>
              <a:gd name="connsiteX2" fmla="*/ 1774209 w 3002508"/>
              <a:gd name="connsiteY2" fmla="*/ 622853 h 624192"/>
              <a:gd name="connsiteX3" fmla="*/ 2101756 w 3002508"/>
              <a:gd name="connsiteY3" fmla="*/ 186125 h 624192"/>
              <a:gd name="connsiteX4" fmla="*/ 3002508 w 3002508"/>
              <a:gd name="connsiteY4" fmla="*/ 227068 h 62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508" h="624192">
                <a:moveTo>
                  <a:pt x="0" y="186125"/>
                </a:moveTo>
                <a:cubicBezTo>
                  <a:pt x="288878" y="67844"/>
                  <a:pt x="577756" y="-50436"/>
                  <a:pt x="873457" y="22352"/>
                </a:cubicBezTo>
                <a:cubicBezTo>
                  <a:pt x="1169158" y="95140"/>
                  <a:pt x="1569493" y="595558"/>
                  <a:pt x="1774209" y="622853"/>
                </a:cubicBezTo>
                <a:cubicBezTo>
                  <a:pt x="1978926" y="650149"/>
                  <a:pt x="1897040" y="252089"/>
                  <a:pt x="2101756" y="186125"/>
                </a:cubicBezTo>
                <a:cubicBezTo>
                  <a:pt x="2306472" y="120161"/>
                  <a:pt x="2654490" y="173614"/>
                  <a:pt x="3002508" y="227068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Google Shape;397;p26"/>
          <p:cNvSpPr/>
          <p:nvPr/>
        </p:nvSpPr>
        <p:spPr>
          <a:xfrm rot="21058243">
            <a:off x="667753" y="3040456"/>
            <a:ext cx="2295024" cy="64629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pt-BR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Acesse </a:t>
            </a:r>
            <a:r>
              <a:rPr lang="pt-BR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 sala virtual de EDP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97;p26"/>
          <p:cNvSpPr/>
          <p:nvPr/>
        </p:nvSpPr>
        <p:spPr>
          <a:xfrm rot="21058243">
            <a:off x="4172040" y="2050503"/>
            <a:ext cx="2054930" cy="830956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pt-BR" sz="1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box  “</a:t>
            </a:r>
            <a:r>
              <a:rPr lang="pt-BR" sz="1600" dirty="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Grafos</a:t>
            </a:r>
            <a:r>
              <a:rPr lang="pt-BR" sz="1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estude</a:t>
            </a:r>
            <a:r>
              <a:rPr lang="pt-BR" sz="1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 apresentação.</a:t>
            </a:r>
            <a:endParaRPr sz="1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47;p22"/>
          <p:cNvSpPr/>
          <p:nvPr/>
        </p:nvSpPr>
        <p:spPr>
          <a:xfrm>
            <a:off x="500079" y="2978577"/>
            <a:ext cx="360040" cy="3600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47;p22"/>
          <p:cNvSpPr/>
          <p:nvPr/>
        </p:nvSpPr>
        <p:spPr>
          <a:xfrm>
            <a:off x="4040810" y="2009144"/>
            <a:ext cx="360040" cy="3600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97;p26"/>
          <p:cNvSpPr/>
          <p:nvPr/>
        </p:nvSpPr>
        <p:spPr>
          <a:xfrm rot="438323">
            <a:off x="7367285" y="1697628"/>
            <a:ext cx="3319882" cy="120028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pt-BR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Em “</a:t>
            </a:r>
            <a:r>
              <a:rPr lang="pt-BR" dirty="0">
                <a:solidFill>
                  <a:srgbClr val="595959"/>
                </a:solidFill>
                <a:ea typeface="Calibri"/>
                <a:cs typeface="Calibri"/>
              </a:rPr>
              <a:t>Recursos para a mobilização e Construção do conhecimento</a:t>
            </a:r>
            <a:r>
              <a:rPr lang="pt-BR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” </a:t>
            </a:r>
            <a:r>
              <a:rPr lang="pt-BR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leia e estude </a:t>
            </a:r>
            <a:r>
              <a:rPr lang="pt-BR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os links compartilhados.</a:t>
            </a:r>
          </a:p>
        </p:txBody>
      </p:sp>
      <p:sp>
        <p:nvSpPr>
          <p:cNvPr id="32" name="Google Shape;347;p22"/>
          <p:cNvSpPr/>
          <p:nvPr/>
        </p:nvSpPr>
        <p:spPr>
          <a:xfrm rot="980080">
            <a:off x="7251350" y="2465060"/>
            <a:ext cx="360040" cy="3600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97;p26"/>
          <p:cNvSpPr/>
          <p:nvPr/>
        </p:nvSpPr>
        <p:spPr>
          <a:xfrm rot="438323">
            <a:off x="8375092" y="4106065"/>
            <a:ext cx="2726032" cy="120028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pt-BR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Depois, em “</a:t>
            </a:r>
            <a:r>
              <a:rPr lang="pt-BR" dirty="0">
                <a:solidFill>
                  <a:srgbClr val="595959"/>
                </a:solidFill>
                <a:ea typeface="Calibri"/>
                <a:cs typeface="Calibri"/>
              </a:rPr>
              <a:t>Atividade de sistematização das aprendizagens</a:t>
            </a:r>
            <a:r>
              <a:rPr lang="pt-BR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”, </a:t>
            </a:r>
            <a:r>
              <a:rPr lang="pt-BR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realize</a:t>
            </a:r>
            <a:r>
              <a:rPr lang="pt-BR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 as atividades propostas.</a:t>
            </a:r>
          </a:p>
        </p:txBody>
      </p:sp>
      <p:sp>
        <p:nvSpPr>
          <p:cNvPr id="35" name="Google Shape;347;p22"/>
          <p:cNvSpPr/>
          <p:nvPr/>
        </p:nvSpPr>
        <p:spPr>
          <a:xfrm rot="980080">
            <a:off x="8313883" y="3781644"/>
            <a:ext cx="360040" cy="3600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97;p26"/>
          <p:cNvSpPr/>
          <p:nvPr/>
        </p:nvSpPr>
        <p:spPr>
          <a:xfrm rot="21443480">
            <a:off x="4043236" y="4301653"/>
            <a:ext cx="2804394" cy="147728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Viste os “Materiais complementares” para </a:t>
            </a:r>
            <a:r>
              <a:rPr lang="pt-BR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ir além </a:t>
            </a:r>
            <a:r>
              <a:rPr lang="pt-BR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nos estudos e conhecer outras curiosidades sobre o tema!</a:t>
            </a:r>
          </a:p>
        </p:txBody>
      </p:sp>
      <p:sp>
        <p:nvSpPr>
          <p:cNvPr id="38" name="Google Shape;347;p22"/>
          <p:cNvSpPr/>
          <p:nvPr/>
        </p:nvSpPr>
        <p:spPr>
          <a:xfrm rot="385237">
            <a:off x="3881711" y="4236504"/>
            <a:ext cx="360040" cy="3600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21" y="5162984"/>
            <a:ext cx="679872" cy="6798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62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>
            <a:extLst>
              <a:ext uri="{FF2B5EF4-FFF2-40B4-BE49-F238E27FC236}">
                <a16:creationId xmlns:a16="http://schemas.microsoft.com/office/drawing/2014/main" id="{0FCA75EA-79D4-4E0A-BD89-9F59A3CB9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>
                <a:latin typeface="+mj-lt"/>
              </a:rPr>
              <a:t>            </a:t>
            </a:r>
            <a:endParaRPr lang="pt-BR" altLang="pt-BR" sz="3600">
              <a:latin typeface="+mj-lt"/>
            </a:endParaRP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269BDEF4-4643-4E01-B672-4A218195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71" y="1820863"/>
            <a:ext cx="9361037" cy="96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AutoNum type="alphaLcParenR"/>
              <a:defRPr/>
            </a:pP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União: </a:t>
            </a:r>
            <a:br>
              <a:rPr kumimoji="0" lang="pt-BR" altLang="pt-BR" sz="2400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É a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junção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de dois grafos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através de vértices em comum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, se existentes.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  <a:defRPr/>
            </a:pPr>
            <a:endParaRPr kumimoji="0" lang="pt-BR" altLang="pt-BR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spcBef>
                <a:spcPct val="20000"/>
              </a:spcBef>
              <a:buClr>
                <a:schemeClr val="accent2"/>
              </a:buClr>
              <a:defRPr/>
            </a:pPr>
            <a:endParaRPr kumimoji="0" lang="pt-BR" altLang="pt-BR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pt-BR" altLang="pt-BR" sz="2400" dirty="0"/>
              <a:t>           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G1 ∪ G2                                    </a:t>
            </a:r>
            <a:r>
              <a:rPr kumimoji="0" lang="pt-BR" altLang="pt-BR" sz="2400" dirty="0" err="1">
                <a:solidFill>
                  <a:srgbClr val="CC0000"/>
                </a:solidFill>
                <a:latin typeface="+mj-lt"/>
              </a:rPr>
              <a:t>G2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 ∪ G3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  <a:defRPr/>
            </a:pPr>
            <a:endParaRPr lang="pt-BR" altLang="pt-BR" sz="2400" dirty="0"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spcBef>
                <a:spcPct val="20000"/>
              </a:spcBef>
              <a:buClr>
                <a:schemeClr val="accent2"/>
              </a:buClr>
              <a:defRPr/>
            </a:pP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	</a:t>
            </a:r>
            <a:endParaRPr kumimoji="0" lang="pt-BR" altLang="pt-BR" sz="2400" dirty="0">
              <a:solidFill>
                <a:srgbClr val="CC0000"/>
              </a:solidFill>
              <a:latin typeface="+mj-lt"/>
              <a:sym typeface="Symbol" pitchFamily="18" charset="2"/>
            </a:endParaRPr>
          </a:p>
        </p:txBody>
      </p:sp>
      <p:grpSp>
        <p:nvGrpSpPr>
          <p:cNvPr id="26632" name="Group 27">
            <a:extLst>
              <a:ext uri="{FF2B5EF4-FFF2-40B4-BE49-F238E27FC236}">
                <a16:creationId xmlns:a16="http://schemas.microsoft.com/office/drawing/2014/main" id="{0FE5F639-6178-49CD-B068-BD2E4DDF2988}"/>
              </a:ext>
            </a:extLst>
          </p:cNvPr>
          <p:cNvGrpSpPr>
            <a:grpSpLocks/>
          </p:cNvGrpSpPr>
          <p:nvPr/>
        </p:nvGrpSpPr>
        <p:grpSpPr bwMode="auto">
          <a:xfrm>
            <a:off x="1818132" y="4301485"/>
            <a:ext cx="8266113" cy="2293937"/>
            <a:chOff x="390" y="2115"/>
            <a:chExt cx="5207" cy="1445"/>
          </a:xfrm>
        </p:grpSpPr>
        <p:sp>
          <p:nvSpPr>
            <p:cNvPr id="240645" name="Oval 5">
              <a:extLst>
                <a:ext uri="{FF2B5EF4-FFF2-40B4-BE49-F238E27FC236}">
                  <a16:creationId xmlns:a16="http://schemas.microsoft.com/office/drawing/2014/main" id="{F5C1D73B-0F26-4669-A29F-71E95EF99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2115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240646" name="Oval 6">
              <a:extLst>
                <a:ext uri="{FF2B5EF4-FFF2-40B4-BE49-F238E27FC236}">
                  <a16:creationId xmlns:a16="http://schemas.microsoft.com/office/drawing/2014/main" id="{2603EC71-57A3-4CAD-9794-32DF01A81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639"/>
              <a:ext cx="362" cy="358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40647" name="Oval 7">
              <a:extLst>
                <a:ext uri="{FF2B5EF4-FFF2-40B4-BE49-F238E27FC236}">
                  <a16:creationId xmlns:a16="http://schemas.microsoft.com/office/drawing/2014/main" id="{D1D517BC-A758-4B83-B208-6C48D10D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674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240648" name="Oval 8">
              <a:extLst>
                <a:ext uri="{FF2B5EF4-FFF2-40B4-BE49-F238E27FC236}">
                  <a16:creationId xmlns:a16="http://schemas.microsoft.com/office/drawing/2014/main" id="{938A96CB-4095-4EF6-9547-ACFF1047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192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240649" name="Line 9">
              <a:extLst>
                <a:ext uri="{FF2B5EF4-FFF2-40B4-BE49-F238E27FC236}">
                  <a16:creationId xmlns:a16="http://schemas.microsoft.com/office/drawing/2014/main" id="{EB46D702-8D7A-4916-97C1-46D7D2088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6" y="2369"/>
              <a:ext cx="2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0650" name="Line 10">
              <a:extLst>
                <a:ext uri="{FF2B5EF4-FFF2-40B4-BE49-F238E27FC236}">
                  <a16:creationId xmlns:a16="http://schemas.microsoft.com/office/drawing/2014/main" id="{14284ACD-6277-4F7E-91BB-FDBD5DA2B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976"/>
              <a:ext cx="24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0651" name="Line 11">
              <a:extLst>
                <a:ext uri="{FF2B5EF4-FFF2-40B4-BE49-F238E27FC236}">
                  <a16:creationId xmlns:a16="http://schemas.microsoft.com/office/drawing/2014/main" id="{9BE55445-1932-4887-B923-0B0FA8C6C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" y="2997"/>
              <a:ext cx="281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0652" name="Line 12">
              <a:extLst>
                <a:ext uri="{FF2B5EF4-FFF2-40B4-BE49-F238E27FC236}">
                  <a16:creationId xmlns:a16="http://schemas.microsoft.com/office/drawing/2014/main" id="{1A061517-7110-4065-B957-719DEC634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" y="2414"/>
              <a:ext cx="2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0653" name="Oval 13">
              <a:extLst>
                <a:ext uri="{FF2B5EF4-FFF2-40B4-BE49-F238E27FC236}">
                  <a16:creationId xmlns:a16="http://schemas.microsoft.com/office/drawing/2014/main" id="{ED394C7F-0284-40C5-9814-614C90AD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429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40654" name="Oval 14">
              <a:extLst>
                <a:ext uri="{FF2B5EF4-FFF2-40B4-BE49-F238E27FC236}">
                  <a16:creationId xmlns:a16="http://schemas.microsoft.com/office/drawing/2014/main" id="{69F821EB-E842-4052-AAE9-A830FD2E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982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K</a:t>
              </a:r>
            </a:p>
          </p:txBody>
        </p:sp>
        <p:sp>
          <p:nvSpPr>
            <p:cNvPr id="240655" name="Line 15">
              <a:extLst>
                <a:ext uri="{FF2B5EF4-FFF2-40B4-BE49-F238E27FC236}">
                  <a16:creationId xmlns:a16="http://schemas.microsoft.com/office/drawing/2014/main" id="{104DC1E4-5AB6-4685-AB27-42711D76E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" y="2774"/>
              <a:ext cx="28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0656" name="Oval 16">
              <a:extLst>
                <a:ext uri="{FF2B5EF4-FFF2-40B4-BE49-F238E27FC236}">
                  <a16:creationId xmlns:a16="http://schemas.microsoft.com/office/drawing/2014/main" id="{5828977E-93B4-4A3A-9443-076B9BC9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425"/>
              <a:ext cx="325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I</a:t>
              </a:r>
            </a:p>
          </p:txBody>
        </p:sp>
        <p:sp>
          <p:nvSpPr>
            <p:cNvPr id="240657" name="Oval 17">
              <a:extLst>
                <a:ext uri="{FF2B5EF4-FFF2-40B4-BE49-F238E27FC236}">
                  <a16:creationId xmlns:a16="http://schemas.microsoft.com/office/drawing/2014/main" id="{C17CFD95-1E6D-4379-806C-4346CC25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395"/>
              <a:ext cx="325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G</a:t>
              </a:r>
            </a:p>
          </p:txBody>
        </p:sp>
        <p:sp>
          <p:nvSpPr>
            <p:cNvPr id="240658" name="Oval 18">
              <a:extLst>
                <a:ext uri="{FF2B5EF4-FFF2-40B4-BE49-F238E27FC236}">
                  <a16:creationId xmlns:a16="http://schemas.microsoft.com/office/drawing/2014/main" id="{8D11AA35-93E8-40A2-9442-8ACAD666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2949"/>
              <a:ext cx="325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H</a:t>
              </a:r>
            </a:p>
          </p:txBody>
        </p:sp>
        <p:sp>
          <p:nvSpPr>
            <p:cNvPr id="240659" name="Oval 19">
              <a:extLst>
                <a:ext uri="{FF2B5EF4-FFF2-40B4-BE49-F238E27FC236}">
                  <a16:creationId xmlns:a16="http://schemas.microsoft.com/office/drawing/2014/main" id="{3187262E-D5F5-4C53-8E19-25CCE2FE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2934"/>
              <a:ext cx="325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J</a:t>
              </a:r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90DC0FEE-DA8F-430B-A88A-0E698E9F9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2751"/>
              <a:ext cx="377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4CCE8522-476E-414F-93BB-3FF681F96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9" y="2733"/>
              <a:ext cx="29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0662" name="Line 22">
              <a:extLst>
                <a:ext uri="{FF2B5EF4-FFF2-40B4-BE49-F238E27FC236}">
                  <a16:creationId xmlns:a16="http://schemas.microsoft.com/office/drawing/2014/main" id="{4B2BA008-4DA1-4394-AB8A-9B1DDD57E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733"/>
              <a:ext cx="377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40664" name="Oval 24">
              <a:extLst>
                <a:ext uri="{FF2B5EF4-FFF2-40B4-BE49-F238E27FC236}">
                  <a16:creationId xmlns:a16="http://schemas.microsoft.com/office/drawing/2014/main" id="{649CA85F-1A09-4483-B3C2-48D795C0D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203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K</a:t>
              </a:r>
            </a:p>
          </p:txBody>
        </p:sp>
        <p:sp>
          <p:nvSpPr>
            <p:cNvPr id="240665" name="Line 25">
              <a:extLst>
                <a:ext uri="{FF2B5EF4-FFF2-40B4-BE49-F238E27FC236}">
                  <a16:creationId xmlns:a16="http://schemas.microsoft.com/office/drawing/2014/main" id="{DA51E3E4-38C9-46D5-9A8A-8840147F1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2985"/>
              <a:ext cx="18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grpSp>
        <p:nvGrpSpPr>
          <p:cNvPr id="26633" name="Group 26">
            <a:extLst>
              <a:ext uri="{FF2B5EF4-FFF2-40B4-BE49-F238E27FC236}">
                <a16:creationId xmlns:a16="http://schemas.microsoft.com/office/drawing/2014/main" id="{3836E1ED-DB87-4FCD-8488-98FC0B5A1AB8}"/>
              </a:ext>
            </a:extLst>
          </p:cNvPr>
          <p:cNvGrpSpPr>
            <a:grpSpLocks/>
          </p:cNvGrpSpPr>
          <p:nvPr/>
        </p:nvGrpSpPr>
        <p:grpSpPr bwMode="auto">
          <a:xfrm>
            <a:off x="7877620" y="2979998"/>
            <a:ext cx="3897312" cy="1398002"/>
            <a:chOff x="390" y="2387"/>
            <a:chExt cx="5234" cy="1791"/>
          </a:xfrm>
        </p:grpSpPr>
        <p:sp>
          <p:nvSpPr>
            <p:cNvPr id="32" name="Oval 4">
              <a:extLst>
                <a:ext uri="{FF2B5EF4-FFF2-40B4-BE49-F238E27FC236}">
                  <a16:creationId xmlns:a16="http://schemas.microsoft.com/office/drawing/2014/main" id="{E328B72B-D3F2-441C-9616-1BB0E5BD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38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B</a:t>
              </a:r>
            </a:p>
          </p:txBody>
        </p:sp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ACADDF9F-25B9-4237-8DAE-70F5E7E6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912"/>
              <a:ext cx="360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C</a:t>
              </a: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593392D3-B7B3-4936-B00E-F27CB99F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94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A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CD3C84E7-8C9A-4FDA-BA8E-B66C5F03E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463"/>
              <a:ext cx="362" cy="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D</a:t>
              </a:r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A05632F1-BEB6-47BA-9315-08AFD785C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631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1DA0D59F-4152-4F0C-A814-4DD09C63C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5" y="3269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83D63109-2301-41F3-B94C-3DEC11E37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4" y="3269"/>
              <a:ext cx="28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C92E3360-3953-4E60-B4E5-B3331A0EF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" y="2687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2B7087B0-3FAD-48E0-918F-572FA9744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38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C</a:t>
              </a: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427C0CB9-1A82-4AC2-BB93-B780559A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41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K</a:t>
              </a:r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9CEAA396-AEE9-485F-A2BC-84200229C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" y="2687"/>
              <a:ext cx="23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1AFC8BA7-08B0-49DF-B5D3-18421727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424"/>
              <a:ext cx="324" cy="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I</a:t>
              </a:r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BDFB0697-9546-43D2-BE01-94A093A4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2395"/>
              <a:ext cx="326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G</a:t>
              </a:r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3796ED6-5D34-490B-9C9B-CF5F8A221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949"/>
              <a:ext cx="326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H</a:t>
              </a:r>
            </a:p>
          </p:txBody>
        </p:sp>
        <p:sp>
          <p:nvSpPr>
            <p:cNvPr id="46" name="Oval 18">
              <a:extLst>
                <a:ext uri="{FF2B5EF4-FFF2-40B4-BE49-F238E27FC236}">
                  <a16:creationId xmlns:a16="http://schemas.microsoft.com/office/drawing/2014/main" id="{75A6D382-9272-445A-9D66-60AE6494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934"/>
              <a:ext cx="324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J</a:t>
              </a:r>
            </a:p>
          </p:txBody>
        </p:sp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4CC80942-5DB1-46CE-BD56-45A444BD2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2"/>
              <a:ext cx="377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D634A8E2-3237-4337-A7AC-92B5E35CC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7" y="2732"/>
              <a:ext cx="29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FF96945D-24A2-41BB-AF0E-777615C85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8" y="2732"/>
              <a:ext cx="377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828BC323-11C5-43E3-ADDD-5A1ACE09A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16"/>
              <a:ext cx="4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G1</a:t>
              </a:r>
            </a:p>
          </p:txBody>
        </p:sp>
        <p:sp>
          <p:nvSpPr>
            <p:cNvPr id="51" name="Text Box 24">
              <a:extLst>
                <a:ext uri="{FF2B5EF4-FFF2-40B4-BE49-F238E27FC236}">
                  <a16:creationId xmlns:a16="http://schemas.microsoft.com/office/drawing/2014/main" id="{E91D0F1D-6123-41A8-9D7D-7BFCE7062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3368"/>
              <a:ext cx="4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G2</a:t>
              </a:r>
            </a:p>
          </p:txBody>
        </p:sp>
        <p:sp>
          <p:nvSpPr>
            <p:cNvPr id="52" name="Text Box 25">
              <a:extLst>
                <a:ext uri="{FF2B5EF4-FFF2-40B4-BE49-F238E27FC236}">
                  <a16:creationId xmlns:a16="http://schemas.microsoft.com/office/drawing/2014/main" id="{14AC251E-D9A4-4C1D-AEE1-383922F33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3364"/>
              <a:ext cx="48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G3</a:t>
              </a:r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63DA089-C955-403A-B021-C461C5A88723}"/>
              </a:ext>
            </a:extLst>
          </p:cNvPr>
          <p:cNvCxnSpPr/>
          <p:nvPr/>
        </p:nvCxnSpPr>
        <p:spPr>
          <a:xfrm>
            <a:off x="4943078" y="3936774"/>
            <a:ext cx="0" cy="258286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55F00DB5-14CB-4A8B-A27B-1977BCC79475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45BE897D-D395-4362-9953-9945914304A7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55" name="Google Shape;271;p20">
            <a:extLst>
              <a:ext uri="{FF2B5EF4-FFF2-40B4-BE49-F238E27FC236}">
                <a16:creationId xmlns:a16="http://schemas.microsoft.com/office/drawing/2014/main" id="{26742077-5B4D-4166-BA87-B9D5D5523561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Binárias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2789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>
            <a:extLst>
              <a:ext uri="{FF2B5EF4-FFF2-40B4-BE49-F238E27FC236}">
                <a16:creationId xmlns:a16="http://schemas.microsoft.com/office/drawing/2014/main" id="{5AF5C8EE-4CF5-4833-A0F1-512AFFDE2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>
                <a:latin typeface="+mj-lt"/>
              </a:rPr>
              <a:t>            </a:t>
            </a:r>
            <a:endParaRPr lang="pt-BR" altLang="pt-BR" sz="3600">
              <a:latin typeface="+mj-lt"/>
            </a:endParaRP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1429894E-A8F8-4AAF-A5F2-388DC295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719" y="1820863"/>
            <a:ext cx="8458200" cy="8996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b) Intersecção: </a:t>
            </a:r>
            <a:br>
              <a:rPr kumimoji="0" lang="pt-BR" altLang="pt-BR" sz="2400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Tem como resultado os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elementos em comum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de dois grafos.</a:t>
            </a:r>
            <a:endParaRPr kumimoji="0" lang="pt-BR" altLang="pt-BR" sz="2400" dirty="0">
              <a:solidFill>
                <a:srgbClr val="CC0000"/>
              </a:solidFill>
              <a:latin typeface="+mj-lt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rgbClr val="CC0000"/>
                </a:solidFill>
                <a:latin typeface="+mj-lt"/>
              </a:rPr>
            </a:br>
            <a:endParaRPr kumimoji="0" lang="pt-BR" altLang="pt-BR" sz="2400" dirty="0">
              <a:solidFill>
                <a:srgbClr val="CC0000"/>
              </a:solidFill>
              <a:latin typeface="+mj-lt"/>
            </a:endParaRPr>
          </a:p>
        </p:txBody>
      </p:sp>
      <p:grpSp>
        <p:nvGrpSpPr>
          <p:cNvPr id="27657" name="Group 26">
            <a:extLst>
              <a:ext uri="{FF2B5EF4-FFF2-40B4-BE49-F238E27FC236}">
                <a16:creationId xmlns:a16="http://schemas.microsoft.com/office/drawing/2014/main" id="{BBCA0E3B-9E5A-4093-A212-B89C401D4026}"/>
              </a:ext>
            </a:extLst>
          </p:cNvPr>
          <p:cNvGrpSpPr>
            <a:grpSpLocks/>
          </p:cNvGrpSpPr>
          <p:nvPr/>
        </p:nvGrpSpPr>
        <p:grpSpPr bwMode="auto">
          <a:xfrm>
            <a:off x="3358902" y="2989959"/>
            <a:ext cx="4435105" cy="1664750"/>
            <a:chOff x="390" y="2387"/>
            <a:chExt cx="5234" cy="1791"/>
          </a:xfrm>
        </p:grpSpPr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EF2583AC-C57D-4DBA-9245-B09683954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38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B</a:t>
              </a:r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D46E626B-DC2A-46E0-83E6-6117C024A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912"/>
              <a:ext cx="360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C</a:t>
              </a: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8BA736FE-002C-4E3C-A4B4-FE8FCDE32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94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A</a:t>
              </a: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0A025C53-754D-4D46-AA13-861DFA4E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463"/>
              <a:ext cx="362" cy="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D</a:t>
              </a: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29426662-8A1F-45EE-8020-5A6EB88E1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631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AD8A635D-2EBD-4AA8-A9BB-02C44AA62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5" y="3269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6EDF55A6-15CE-4135-8FDD-05DDDE613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4" y="3269"/>
              <a:ext cx="28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E5B7FF5F-74A0-4F3E-84ED-8402DC5B7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" y="2687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4A577348-A468-4161-B42F-0DEFC95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38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C</a:t>
              </a:r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0BDA4A12-E739-494F-9692-3564A752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41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K</a:t>
              </a:r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9E3ED59F-50B5-459F-8215-C4D9EB162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" y="2687"/>
              <a:ext cx="23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24" name="Oval 15">
              <a:extLst>
                <a:ext uri="{FF2B5EF4-FFF2-40B4-BE49-F238E27FC236}">
                  <a16:creationId xmlns:a16="http://schemas.microsoft.com/office/drawing/2014/main" id="{C2570185-259A-4961-83EE-C9C02571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424"/>
              <a:ext cx="324" cy="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I</a:t>
              </a:r>
            </a:p>
          </p:txBody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AA88387A-1AD6-4218-B14A-9D138747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2395"/>
              <a:ext cx="326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G</a:t>
              </a:r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7D802C0E-72F4-463B-85BA-52C80EA3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949"/>
              <a:ext cx="326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H</a:t>
              </a:r>
            </a:p>
          </p:txBody>
        </p:sp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B16233EE-832E-48C1-830C-FD3E06070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934"/>
              <a:ext cx="324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J</a:t>
              </a:r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D7E1ED7E-CA24-4347-B658-DF9F91D35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2"/>
              <a:ext cx="377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63121210-3C5F-4205-82C6-103C42F36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7" y="2732"/>
              <a:ext cx="29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22DFE7FA-B83C-4BA2-B825-17B69FE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8" y="2732"/>
              <a:ext cx="377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B3A8706C-09C8-4373-A15B-1115E623F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16"/>
              <a:ext cx="4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G1</a:t>
              </a:r>
            </a:p>
          </p:txBody>
        </p:sp>
        <p:sp>
          <p:nvSpPr>
            <p:cNvPr id="32" name="Text Box 24">
              <a:extLst>
                <a:ext uri="{FF2B5EF4-FFF2-40B4-BE49-F238E27FC236}">
                  <a16:creationId xmlns:a16="http://schemas.microsoft.com/office/drawing/2014/main" id="{92C23086-2427-4271-9501-D44DF7B08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3368"/>
              <a:ext cx="4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G2</a:t>
              </a:r>
            </a:p>
          </p:txBody>
        </p:sp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E7BA6AB3-7F22-4FC0-B20B-D51FCD905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3364"/>
              <a:ext cx="48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G3</a:t>
              </a:r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905C2F9D-682B-405D-9C1C-680EADD7C24F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5C588008-A7A8-4878-B46C-B1B1FBAD8A52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36" name="Google Shape;271;p20">
            <a:extLst>
              <a:ext uri="{FF2B5EF4-FFF2-40B4-BE49-F238E27FC236}">
                <a16:creationId xmlns:a16="http://schemas.microsoft.com/office/drawing/2014/main" id="{4C6DD13C-A027-4A29-A827-1265BDF7ED5E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Binárias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33E2D5-977B-4767-A75D-FFC67C221B82}"/>
              </a:ext>
            </a:extLst>
          </p:cNvPr>
          <p:cNvGrpSpPr/>
          <p:nvPr/>
        </p:nvGrpSpPr>
        <p:grpSpPr>
          <a:xfrm>
            <a:off x="2922760" y="5021519"/>
            <a:ext cx="5925939" cy="557212"/>
            <a:chOff x="2278782" y="4869160"/>
            <a:chExt cx="5925939" cy="557212"/>
          </a:xfrm>
        </p:grpSpPr>
        <p:grpSp>
          <p:nvGrpSpPr>
            <p:cNvPr id="27656" name="Group 8">
              <a:extLst>
                <a:ext uri="{FF2B5EF4-FFF2-40B4-BE49-F238E27FC236}">
                  <a16:creationId xmlns:a16="http://schemas.microsoft.com/office/drawing/2014/main" id="{A218D032-8961-4520-A8C8-8F6FA4FD7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4846" y="4869160"/>
              <a:ext cx="5349875" cy="557212"/>
              <a:chOff x="1235" y="2644"/>
              <a:chExt cx="3369" cy="351"/>
            </a:xfrm>
          </p:grpSpPr>
          <p:sp>
            <p:nvSpPr>
              <p:cNvPr id="241668" name="Oval 4">
                <a:extLst>
                  <a:ext uri="{FF2B5EF4-FFF2-40B4-BE49-F238E27FC236}">
                    <a16:creationId xmlns:a16="http://schemas.microsoft.com/office/drawing/2014/main" id="{0CD7BC82-B1EC-4C46-8D74-A114D634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2659"/>
                <a:ext cx="336" cy="33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 dirty="0">
                    <a:latin typeface="+mj-lt"/>
                  </a:rPr>
                  <a:t>C</a:t>
                </a:r>
              </a:p>
            </p:txBody>
          </p:sp>
          <p:sp>
            <p:nvSpPr>
              <p:cNvPr id="241670" name="Text Box 6">
                <a:extLst>
                  <a:ext uri="{FF2B5EF4-FFF2-40B4-BE49-F238E27FC236}">
                    <a16:creationId xmlns:a16="http://schemas.microsoft.com/office/drawing/2014/main" id="{CFC0E19B-B3AC-45DC-987B-0BE625355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5" y="2644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pt-BR" altLang="pt-BR" sz="2000" dirty="0">
                  <a:latin typeface="+mj-lt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41671" name="Text Box 7">
                <a:extLst>
                  <a:ext uri="{FF2B5EF4-FFF2-40B4-BE49-F238E27FC236}">
                    <a16:creationId xmlns:a16="http://schemas.microsoft.com/office/drawing/2014/main" id="{3FA5FF63-258C-42F0-9B21-4BC8FDE28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" y="2687"/>
                <a:ext cx="9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altLang="pt-BR" sz="2000" dirty="0">
                    <a:latin typeface="+mj-lt"/>
                    <a:ea typeface="Arial Unicode MS" pitchFamily="34" charset="-128"/>
                    <a:cs typeface="Arial Unicode MS" pitchFamily="34" charset="-128"/>
                  </a:rPr>
                  <a:t>                  = </a:t>
                </a:r>
                <a:r>
                  <a:rPr lang="pt-BR" altLang="pt-BR" sz="2000" dirty="0">
                    <a:solidFill>
                      <a:srgbClr val="C00000"/>
                    </a:solidFill>
                    <a:latin typeface="+mj-lt"/>
                    <a:ea typeface="Arial Unicode MS" pitchFamily="34" charset="-128"/>
                    <a:cs typeface="Arial Unicode MS" pitchFamily="34" charset="-128"/>
                  </a:rPr>
                  <a:t>∅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5054EBAF-AF00-42A2-BCDF-1A4F4C7499EA}"/>
                </a:ext>
              </a:extLst>
            </p:cNvPr>
            <p:cNvSpPr txBox="1"/>
            <p:nvPr/>
          </p:nvSpPr>
          <p:spPr>
            <a:xfrm>
              <a:off x="2278782" y="4928839"/>
              <a:ext cx="1325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pt-BR" sz="2400" dirty="0">
                  <a:solidFill>
                    <a:srgbClr val="CC0000"/>
                  </a:solidFill>
                </a:rPr>
                <a:t>G1 ⋂ G2</a:t>
              </a:r>
              <a:endParaRPr lang="pt-BR" sz="2400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FBF8CAD-54D5-49E2-9E4A-FB4B4B472773}"/>
                </a:ext>
              </a:extLst>
            </p:cNvPr>
            <p:cNvSpPr txBox="1"/>
            <p:nvPr/>
          </p:nvSpPr>
          <p:spPr>
            <a:xfrm>
              <a:off x="6563479" y="4925708"/>
              <a:ext cx="1325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pt-BR" sz="2400" dirty="0">
                  <a:solidFill>
                    <a:srgbClr val="CC0000"/>
                  </a:solidFill>
                </a:rPr>
                <a:t>G2 ⋂ G3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691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>
            <a:extLst>
              <a:ext uri="{FF2B5EF4-FFF2-40B4-BE49-F238E27FC236}">
                <a16:creationId xmlns:a16="http://schemas.microsoft.com/office/drawing/2014/main" id="{7DAD94B8-C129-4632-8B78-62EDAAB8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4" y="1820864"/>
            <a:ext cx="10694220" cy="906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 marL="342900" indent="-342900"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800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1257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714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2171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c) Diferença: </a:t>
            </a:r>
            <a:br>
              <a:rPr kumimoji="0" lang="pt-BR" altLang="pt-BR" sz="2400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a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retirada de elementos comuns do primeiro 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grafo em relação ao segundo.</a:t>
            </a:r>
            <a:endParaRPr kumimoji="0" lang="pt-BR" altLang="pt-BR" sz="2400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28679" name="Group 15">
            <a:extLst>
              <a:ext uri="{FF2B5EF4-FFF2-40B4-BE49-F238E27FC236}">
                <a16:creationId xmlns:a16="http://schemas.microsoft.com/office/drawing/2014/main" id="{BEDAF9AA-5309-44ED-AA3C-5F5257C3E8C0}"/>
              </a:ext>
            </a:extLst>
          </p:cNvPr>
          <p:cNvGrpSpPr>
            <a:grpSpLocks/>
          </p:cNvGrpSpPr>
          <p:nvPr/>
        </p:nvGrpSpPr>
        <p:grpSpPr bwMode="auto">
          <a:xfrm>
            <a:off x="931253" y="3764539"/>
            <a:ext cx="4851400" cy="2278063"/>
            <a:chOff x="1316" y="2024"/>
            <a:chExt cx="3056" cy="1435"/>
          </a:xfrm>
        </p:grpSpPr>
        <p:sp>
          <p:nvSpPr>
            <p:cNvPr id="242693" name="Oval 5">
              <a:extLst>
                <a:ext uri="{FF2B5EF4-FFF2-40B4-BE49-F238E27FC236}">
                  <a16:creationId xmlns:a16="http://schemas.microsoft.com/office/drawing/2014/main" id="{3832D8CD-D490-4E77-BE2C-0A04999A0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2024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42694" name="Oval 6">
              <a:extLst>
                <a:ext uri="{FF2B5EF4-FFF2-40B4-BE49-F238E27FC236}">
                  <a16:creationId xmlns:a16="http://schemas.microsoft.com/office/drawing/2014/main" id="{DD22D453-9B9D-4CDA-BDE9-52CB140D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583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42695" name="Oval 7">
              <a:extLst>
                <a:ext uri="{FF2B5EF4-FFF2-40B4-BE49-F238E27FC236}">
                  <a16:creationId xmlns:a16="http://schemas.microsoft.com/office/drawing/2014/main" id="{D98BD02F-F9FD-4A35-AFC0-6330BED2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101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42696" name="Line 8">
              <a:extLst>
                <a:ext uri="{FF2B5EF4-FFF2-40B4-BE49-F238E27FC236}">
                  <a16:creationId xmlns:a16="http://schemas.microsoft.com/office/drawing/2014/main" id="{88801A55-8205-432E-ACA0-1CD5E37EB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2906"/>
              <a:ext cx="281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2697" name="Line 9">
              <a:extLst>
                <a:ext uri="{FF2B5EF4-FFF2-40B4-BE49-F238E27FC236}">
                  <a16:creationId xmlns:a16="http://schemas.microsoft.com/office/drawing/2014/main" id="{80C500D6-9A96-4FE6-A66F-8ED54F85D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2" y="2323"/>
              <a:ext cx="304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2698" name="Oval 10">
              <a:extLst>
                <a:ext uri="{FF2B5EF4-FFF2-40B4-BE49-F238E27FC236}">
                  <a16:creationId xmlns:a16="http://schemas.microsoft.com/office/drawing/2014/main" id="{6F878A42-1423-4E49-9DC3-C9294C8A7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429"/>
              <a:ext cx="362" cy="3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42699" name="Oval 11">
              <a:extLst>
                <a:ext uri="{FF2B5EF4-FFF2-40B4-BE49-F238E27FC236}">
                  <a16:creationId xmlns:a16="http://schemas.microsoft.com/office/drawing/2014/main" id="{26A297C9-A8CD-451A-A3E2-DD4985A3B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982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K</a:t>
              </a:r>
            </a:p>
          </p:txBody>
        </p:sp>
        <p:sp>
          <p:nvSpPr>
            <p:cNvPr id="242700" name="Line 12">
              <a:extLst>
                <a:ext uri="{FF2B5EF4-FFF2-40B4-BE49-F238E27FC236}">
                  <a16:creationId xmlns:a16="http://schemas.microsoft.com/office/drawing/2014/main" id="{CA960ECC-B4E2-416E-BAB7-5457555B0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7" y="2717"/>
              <a:ext cx="240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8680" name="Group 26">
            <a:extLst>
              <a:ext uri="{FF2B5EF4-FFF2-40B4-BE49-F238E27FC236}">
                <a16:creationId xmlns:a16="http://schemas.microsoft.com/office/drawing/2014/main" id="{DDF1EB33-698E-4C62-9EE0-194AE69AF022}"/>
              </a:ext>
            </a:extLst>
          </p:cNvPr>
          <p:cNvGrpSpPr>
            <a:grpSpLocks/>
          </p:cNvGrpSpPr>
          <p:nvPr/>
        </p:nvGrpSpPr>
        <p:grpSpPr bwMode="auto">
          <a:xfrm>
            <a:off x="7031310" y="3542060"/>
            <a:ext cx="4429524" cy="1776642"/>
            <a:chOff x="390" y="2387"/>
            <a:chExt cx="5234" cy="1791"/>
          </a:xfrm>
        </p:grpSpPr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9EA69E69-9DEA-4F7C-83D4-D4BA7A983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38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B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4E9FC0E2-A5D0-4D3A-B878-EA99A00BB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912"/>
              <a:ext cx="360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C</a:t>
              </a:r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BB2A4FEC-3F0C-4561-96CA-EC0E275EC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94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A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99D98DAB-61DC-49F8-9C29-73AF2E3DC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463"/>
              <a:ext cx="362" cy="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D</a:t>
              </a: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42585920-98A1-4111-B786-6A9BF107B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631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68C9437C-0138-4D1A-8C16-33E80A883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5" y="3269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4E341A96-CDF5-4945-B23A-818FEF601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4" y="3269"/>
              <a:ext cx="28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884E9C57-36F7-4701-AE1C-8B303F1AD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" y="2687"/>
              <a:ext cx="27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8127BCF7-5B6B-48B1-9371-5FC38DD76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387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C</a:t>
              </a:r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2C51B113-412D-40BB-8C36-E5A88C62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41"/>
              <a:ext cx="362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K</a:t>
              </a: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57455232-B8F8-4BD9-ABF2-7D1A96048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" y="2687"/>
              <a:ext cx="23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4FC39B4E-99A1-465A-93C9-58E48CF83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424"/>
              <a:ext cx="324" cy="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I</a:t>
              </a: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99C80A32-6964-4B10-9B44-F6704C7A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2395"/>
              <a:ext cx="326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G</a:t>
              </a:r>
            </a:p>
          </p:txBody>
        </p:sp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42E90F30-631B-4A97-84F7-CB44FA6A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949"/>
              <a:ext cx="326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H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725D2BC1-35BB-4325-8832-257CB211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934"/>
              <a:ext cx="324" cy="3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1200">
                  <a:latin typeface="+mj-lt"/>
                </a:rPr>
                <a:t>J</a:t>
              </a: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4F09751D-2A5E-43AB-93B7-9986AD66C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2"/>
              <a:ext cx="377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65FD1C4D-072D-4D6F-B98D-2BBDC6F53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7" y="2732"/>
              <a:ext cx="29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7" name="Line 21">
              <a:extLst>
                <a:ext uri="{FF2B5EF4-FFF2-40B4-BE49-F238E27FC236}">
                  <a16:creationId xmlns:a16="http://schemas.microsoft.com/office/drawing/2014/main" id="{F7E8CE46-9FE9-4C11-BB0C-493653398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8" y="2732"/>
              <a:ext cx="377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>
                <a:latin typeface="+mj-lt"/>
              </a:endParaRPr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95822761-29AE-47AB-BBE2-D5C904516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16"/>
              <a:ext cx="4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G1</a:t>
              </a:r>
            </a:p>
          </p:txBody>
        </p: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4138048F-4AB8-435C-8C9A-A35865AE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3368"/>
              <a:ext cx="4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G2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146C87E2-EB10-43A3-A827-CF8648AED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3364"/>
              <a:ext cx="48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200">
                  <a:latin typeface="+mj-lt"/>
                </a:rPr>
                <a:t>G3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EEEB8175-25FC-4534-9D00-AF52FC910C31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0487648-5543-48CD-81EF-D1B107B9B745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43" name="Google Shape;271;p20">
            <a:extLst>
              <a:ext uri="{FF2B5EF4-FFF2-40B4-BE49-F238E27FC236}">
                <a16:creationId xmlns:a16="http://schemas.microsoft.com/office/drawing/2014/main" id="{110F6E51-6EDD-4F5C-8567-8E087D830679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Operações sobre Grafos - Binárias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D9F5E1-F7E3-4625-8BFD-A58030E2242E}"/>
              </a:ext>
            </a:extLst>
          </p:cNvPr>
          <p:cNvSpPr txBox="1"/>
          <p:nvPr/>
        </p:nvSpPr>
        <p:spPr>
          <a:xfrm>
            <a:off x="1194894" y="316235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400">
                <a:solidFill>
                  <a:srgbClr val="CC0000"/>
                </a:solidFill>
              </a:rPr>
              <a:t>G1 - G2</a:t>
            </a:r>
            <a:endParaRPr lang="pt-BR" sz="24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935375F-81DB-4097-BB03-E951E54AF9C3}"/>
              </a:ext>
            </a:extLst>
          </p:cNvPr>
          <p:cNvSpPr txBox="1"/>
          <p:nvPr/>
        </p:nvSpPr>
        <p:spPr>
          <a:xfrm>
            <a:off x="4456210" y="320738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400" dirty="0">
                <a:solidFill>
                  <a:srgbClr val="CC0000"/>
                </a:solidFill>
              </a:rPr>
              <a:t>G2 – G3</a:t>
            </a:r>
            <a:endParaRPr lang="pt-BR" sz="24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E7C03DA-1F9B-4BBA-9EB4-A4A3CC6BDC42}"/>
              </a:ext>
            </a:extLst>
          </p:cNvPr>
          <p:cNvCxnSpPr/>
          <p:nvPr/>
        </p:nvCxnSpPr>
        <p:spPr>
          <a:xfrm>
            <a:off x="6455246" y="3114239"/>
            <a:ext cx="0" cy="2952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8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>
            <a:extLst>
              <a:ext uri="{FF2B5EF4-FFF2-40B4-BE49-F238E27FC236}">
                <a16:creationId xmlns:a16="http://schemas.microsoft.com/office/drawing/2014/main" id="{2EB64CD7-EA30-4734-A652-195EB237C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959867"/>
            <a:ext cx="10971371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defRPr/>
            </a:pPr>
            <a:r>
              <a:rPr lang="pt-BR" altLang="pt-BR" dirty="0">
                <a:latin typeface="+mj-lt"/>
              </a:rPr>
              <a:t>Tem por objetivo caracterizar os diferentes tipos de grafos.</a:t>
            </a:r>
          </a:p>
          <a:p>
            <a:pPr lvl="1" algn="just">
              <a:spcBef>
                <a:spcPct val="50000"/>
              </a:spcBef>
              <a:buClr>
                <a:srgbClr val="CC0000"/>
              </a:buClr>
              <a:buFontTx/>
              <a:buAutoNum type="alphaLcParenR"/>
              <a:defRPr/>
            </a:pPr>
            <a:r>
              <a:rPr lang="pt-BR" altLang="pt-BR" b="1" dirty="0">
                <a:solidFill>
                  <a:srgbClr val="CC0000"/>
                </a:solidFill>
                <a:latin typeface="+mj-lt"/>
              </a:rPr>
              <a:t>Cardinalidade ou Ordem: </a:t>
            </a:r>
            <a:r>
              <a:rPr lang="pt-BR" altLang="pt-BR" dirty="0">
                <a:latin typeface="+mj-lt"/>
              </a:rPr>
              <a:t>refere-se ao </a:t>
            </a:r>
            <a:r>
              <a:rPr lang="pt-BR" altLang="pt-BR" dirty="0">
                <a:solidFill>
                  <a:srgbClr val="CC0000"/>
                </a:solidFill>
                <a:latin typeface="+mj-lt"/>
              </a:rPr>
              <a:t>número de vértices</a:t>
            </a:r>
            <a:r>
              <a:rPr lang="pt-BR" altLang="pt-BR" dirty="0">
                <a:latin typeface="+mj-lt"/>
              </a:rPr>
              <a:t> do grafo, G(V), ou ao </a:t>
            </a:r>
            <a:r>
              <a:rPr lang="pt-BR" altLang="pt-BR" dirty="0">
                <a:solidFill>
                  <a:srgbClr val="CC0000"/>
                </a:solidFill>
                <a:latin typeface="+mj-lt"/>
              </a:rPr>
              <a:t>número de arestas</a:t>
            </a:r>
            <a:r>
              <a:rPr lang="pt-BR" altLang="pt-BR" dirty="0">
                <a:latin typeface="+mj-lt"/>
              </a:rPr>
              <a:t> que o compõe, G(A).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D828A24-1D69-410E-9959-CC2D6A27638F}"/>
              </a:ext>
            </a:extLst>
          </p:cNvPr>
          <p:cNvGrpSpPr/>
          <p:nvPr/>
        </p:nvGrpSpPr>
        <p:grpSpPr>
          <a:xfrm>
            <a:off x="4332287" y="3925218"/>
            <a:ext cx="3525838" cy="2024062"/>
            <a:chOff x="5015707" y="3789363"/>
            <a:chExt cx="3525838" cy="2024062"/>
          </a:xfrm>
        </p:grpSpPr>
        <p:sp>
          <p:nvSpPr>
            <p:cNvPr id="227332" name="Oval 4">
              <a:extLst>
                <a:ext uri="{FF2B5EF4-FFF2-40B4-BE49-F238E27FC236}">
                  <a16:creationId xmlns:a16="http://schemas.microsoft.com/office/drawing/2014/main" id="{A65F9568-7844-4293-B5BD-6B2DD19E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0382" y="3789363"/>
              <a:ext cx="576263" cy="584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227333" name="Line 5">
              <a:extLst>
                <a:ext uri="{FF2B5EF4-FFF2-40B4-BE49-F238E27FC236}">
                  <a16:creationId xmlns:a16="http://schemas.microsoft.com/office/drawing/2014/main" id="{54B4C778-A99C-4CEC-AF83-FA1B9F696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4481" y="4149726"/>
              <a:ext cx="215900" cy="430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27334" name="Line 6">
              <a:extLst>
                <a:ext uri="{FF2B5EF4-FFF2-40B4-BE49-F238E27FC236}">
                  <a16:creationId xmlns:a16="http://schemas.microsoft.com/office/drawing/2014/main" id="{C61387D9-EE25-4411-85DC-0BEB5B792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6644" y="4149725"/>
              <a:ext cx="360362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27335" name="Line 7">
              <a:extLst>
                <a:ext uri="{FF2B5EF4-FFF2-40B4-BE49-F238E27FC236}">
                  <a16:creationId xmlns:a16="http://schemas.microsoft.com/office/drawing/2014/main" id="{2AA623DF-7ABC-4724-B280-70B7C199E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4482" y="5084764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27336" name="Line 8">
              <a:extLst>
                <a:ext uri="{FF2B5EF4-FFF2-40B4-BE49-F238E27FC236}">
                  <a16:creationId xmlns:a16="http://schemas.microsoft.com/office/drawing/2014/main" id="{BFB7C4DE-09CD-4E44-A945-3C6C5B0EE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66644" y="5014913"/>
              <a:ext cx="215900" cy="430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27337" name="Line 9">
              <a:extLst>
                <a:ext uri="{FF2B5EF4-FFF2-40B4-BE49-F238E27FC236}">
                  <a16:creationId xmlns:a16="http://schemas.microsoft.com/office/drawing/2014/main" id="{EF921A30-DA5C-4542-A4ED-FEC950F58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9306" y="4365625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227338" name="Oval 10">
              <a:extLst>
                <a:ext uri="{FF2B5EF4-FFF2-40B4-BE49-F238E27FC236}">
                  <a16:creationId xmlns:a16="http://schemas.microsoft.com/office/drawing/2014/main" id="{8EB3AC72-F9DE-44A7-B907-E4EC7EEA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07" y="4581525"/>
              <a:ext cx="576263" cy="584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227339" name="Oval 11">
              <a:extLst>
                <a:ext uri="{FF2B5EF4-FFF2-40B4-BE49-F238E27FC236}">
                  <a16:creationId xmlns:a16="http://schemas.microsoft.com/office/drawing/2014/main" id="{8A47CB1A-EF29-45F9-8864-B587B7F5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407" y="5229225"/>
              <a:ext cx="576263" cy="584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227340" name="Oval 12">
              <a:extLst>
                <a:ext uri="{FF2B5EF4-FFF2-40B4-BE49-F238E27FC236}">
                  <a16:creationId xmlns:a16="http://schemas.microsoft.com/office/drawing/2014/main" id="{000E5229-8E87-40F4-9176-C4469FA0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669" y="4581525"/>
              <a:ext cx="576262" cy="584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227341" name="Text Box 13">
              <a:extLst>
                <a:ext uri="{FF2B5EF4-FFF2-40B4-BE49-F238E27FC236}">
                  <a16:creationId xmlns:a16="http://schemas.microsoft.com/office/drawing/2014/main" id="{0E087CBB-F776-44C6-BA0B-0A1E5DE8F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6020" y="4489451"/>
              <a:ext cx="10255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2000" dirty="0">
                  <a:latin typeface="+mj-lt"/>
                </a:rPr>
                <a:t>G(V) = 4</a:t>
              </a:r>
            </a:p>
            <a:p>
              <a:pPr>
                <a:defRPr/>
              </a:pPr>
              <a:r>
                <a:rPr lang="pt-BR" altLang="pt-BR" sz="2000" dirty="0">
                  <a:latin typeface="+mj-lt"/>
                </a:rPr>
                <a:t>G(A) = 5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8E39F4D4-66D1-463B-8491-3D35FAA6EDA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5FD612C-AC62-4B47-9846-EC24416E6EED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9" name="Google Shape;271;p20">
            <a:extLst>
              <a:ext uri="{FF2B5EF4-FFF2-40B4-BE49-F238E27FC236}">
                <a16:creationId xmlns:a16="http://schemas.microsoft.com/office/drawing/2014/main" id="{71817AF3-F1D4-4106-B2F8-D9B3D76B9FD7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01657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>
            <a:extLst>
              <a:ext uri="{FF2B5EF4-FFF2-40B4-BE49-F238E27FC236}">
                <a16:creationId xmlns:a16="http://schemas.microsoft.com/office/drawing/2014/main" id="{3A0FDA29-971E-43E4-A480-D329BCDA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610" y="1844676"/>
            <a:ext cx="8568630" cy="41766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b) Sentido das arestas: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	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Se as arestas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possuem sentido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elas são chamadas de </a:t>
            </a:r>
            <a:r>
              <a:rPr kumimoji="0" lang="pt-BR" altLang="pt-BR" sz="2400" u="sng" dirty="0">
                <a:solidFill>
                  <a:srgbClr val="CC0000"/>
                </a:solidFill>
                <a:latin typeface="+mn-lt"/>
              </a:rPr>
              <a:t>arcos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	Se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não possuem sentido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, são chamadas de </a:t>
            </a:r>
            <a:r>
              <a:rPr kumimoji="0" lang="pt-BR" altLang="pt-BR" sz="2400" u="sng" dirty="0">
                <a:solidFill>
                  <a:srgbClr val="CC0000"/>
                </a:solidFill>
                <a:latin typeface="+mn-lt"/>
              </a:rPr>
              <a:t>linhas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endParaRPr kumimoji="0" lang="pt-BR" altLang="pt-BR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B54DD12-2B4F-4518-BDB0-CFF076E3DB88}"/>
              </a:ext>
            </a:extLst>
          </p:cNvPr>
          <p:cNvGrpSpPr/>
          <p:nvPr/>
        </p:nvGrpSpPr>
        <p:grpSpPr>
          <a:xfrm>
            <a:off x="4542630" y="2855727"/>
            <a:ext cx="3105151" cy="768351"/>
            <a:chOff x="4582319" y="2852738"/>
            <a:chExt cx="3105151" cy="768351"/>
          </a:xfrm>
        </p:grpSpPr>
        <p:sp>
          <p:nvSpPr>
            <p:cNvPr id="162844" name="Oval 28">
              <a:extLst>
                <a:ext uri="{FF2B5EF4-FFF2-40B4-BE49-F238E27FC236}">
                  <a16:creationId xmlns:a16="http://schemas.microsoft.com/office/drawing/2014/main" id="{1BEF7312-7DC9-468E-9B15-7C400C73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319" y="2924176"/>
              <a:ext cx="728662" cy="6969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62845" name="Oval 29">
              <a:extLst>
                <a:ext uri="{FF2B5EF4-FFF2-40B4-BE49-F238E27FC236}">
                  <a16:creationId xmlns:a16="http://schemas.microsoft.com/office/drawing/2014/main" id="{DACD25A1-72AD-4EFB-AF0E-CF4D22F71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807" y="2924176"/>
              <a:ext cx="728663" cy="6969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162846" name="Oval 30">
              <a:extLst>
                <a:ext uri="{FF2B5EF4-FFF2-40B4-BE49-F238E27FC236}">
                  <a16:creationId xmlns:a16="http://schemas.microsoft.com/office/drawing/2014/main" id="{05E51FF4-9E44-4CD1-87F9-E58C516F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881" y="2852738"/>
              <a:ext cx="1017588" cy="696912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 dirty="0"/>
                <a:t>arco</a:t>
              </a:r>
            </a:p>
          </p:txBody>
        </p:sp>
        <p:sp>
          <p:nvSpPr>
            <p:cNvPr id="162847" name="Line 31">
              <a:extLst>
                <a:ext uri="{FF2B5EF4-FFF2-40B4-BE49-F238E27FC236}">
                  <a16:creationId xmlns:a16="http://schemas.microsoft.com/office/drawing/2014/main" id="{D2BB4BB2-C3B0-4DF3-A568-C15CC6701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3044" y="3284538"/>
              <a:ext cx="165576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21627C-5441-4725-AD63-6C3B8E07D01E}"/>
              </a:ext>
            </a:extLst>
          </p:cNvPr>
          <p:cNvGrpSpPr/>
          <p:nvPr/>
        </p:nvGrpSpPr>
        <p:grpSpPr>
          <a:xfrm>
            <a:off x="4582319" y="4748213"/>
            <a:ext cx="3105151" cy="768351"/>
            <a:chOff x="4582319" y="4748213"/>
            <a:chExt cx="3105151" cy="768351"/>
          </a:xfrm>
        </p:grpSpPr>
        <p:sp>
          <p:nvSpPr>
            <p:cNvPr id="162856" name="Oval 40">
              <a:extLst>
                <a:ext uri="{FF2B5EF4-FFF2-40B4-BE49-F238E27FC236}">
                  <a16:creationId xmlns:a16="http://schemas.microsoft.com/office/drawing/2014/main" id="{9EC87E68-F514-4335-959D-974460554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319" y="4819651"/>
              <a:ext cx="728662" cy="6969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62857" name="Oval 41">
              <a:extLst>
                <a:ext uri="{FF2B5EF4-FFF2-40B4-BE49-F238E27FC236}">
                  <a16:creationId xmlns:a16="http://schemas.microsoft.com/office/drawing/2014/main" id="{1A804DFD-0E39-4B95-B606-DEC158E68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807" y="4819651"/>
              <a:ext cx="728663" cy="6969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162858" name="Oval 42">
              <a:extLst>
                <a:ext uri="{FF2B5EF4-FFF2-40B4-BE49-F238E27FC236}">
                  <a16:creationId xmlns:a16="http://schemas.microsoft.com/office/drawing/2014/main" id="{F726FACA-7C07-4B0C-99F6-3AB4CC9E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0381" y="4748213"/>
              <a:ext cx="1081088" cy="696912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linha</a:t>
              </a:r>
            </a:p>
          </p:txBody>
        </p:sp>
        <p:sp>
          <p:nvSpPr>
            <p:cNvPr id="162859" name="Line 43">
              <a:extLst>
                <a:ext uri="{FF2B5EF4-FFF2-40B4-BE49-F238E27FC236}">
                  <a16:creationId xmlns:a16="http://schemas.microsoft.com/office/drawing/2014/main" id="{AFEADD2A-0752-44BB-BC09-054B67F36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3044" y="5180013"/>
              <a:ext cx="165576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7CA3C855-2E35-47FE-B031-9D63461F33B1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2436E41-04CF-45C8-B589-33C973C88176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7" name="Google Shape;271;p20">
            <a:extLst>
              <a:ext uri="{FF2B5EF4-FFF2-40B4-BE49-F238E27FC236}">
                <a16:creationId xmlns:a16="http://schemas.microsoft.com/office/drawing/2014/main" id="{D950F792-0DCB-4E6B-B487-014357957661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34692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A82D1E3-7F4D-4191-9693-845C712EEC4F}"/>
              </a:ext>
            </a:extLst>
          </p:cNvPr>
          <p:cNvGrpSpPr/>
          <p:nvPr/>
        </p:nvGrpSpPr>
        <p:grpSpPr>
          <a:xfrm>
            <a:off x="609521" y="1831975"/>
            <a:ext cx="10971372" cy="4679950"/>
            <a:chOff x="609521" y="1831975"/>
            <a:chExt cx="10971372" cy="4679950"/>
          </a:xfrm>
        </p:grpSpPr>
        <p:sp>
          <p:nvSpPr>
            <p:cNvPr id="215042" name="Rectangle 2">
              <a:extLst>
                <a:ext uri="{FF2B5EF4-FFF2-40B4-BE49-F238E27FC236}">
                  <a16:creationId xmlns:a16="http://schemas.microsoft.com/office/drawing/2014/main" id="{2B1FB195-53F1-4450-8F92-74071FE39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21" y="1831975"/>
              <a:ext cx="10971372" cy="46799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xtLst/>
          </p:spPr>
          <p:txBody>
            <a:bodyPr/>
            <a:lstStyle>
              <a:lvl1pPr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1pPr>
              <a:lvl2pPr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2pPr>
              <a:lvl3pPr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3pPr>
              <a:lvl4pPr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4pPr>
              <a:lvl5pPr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Arial Black" pitchFamily="34" charset="0"/>
                </a:defRPr>
              </a:lvl9pPr>
            </a:lstStyle>
            <a:p>
              <a:pPr>
                <a:defRPr/>
              </a:pPr>
              <a:r>
                <a:rPr kumimoji="0" lang="pt-BR" altLang="pt-BR" sz="2400" b="1" dirty="0">
                  <a:solidFill>
                    <a:srgbClr val="CC0000"/>
                  </a:solidFill>
                  <a:latin typeface="+mn-lt"/>
                </a:rPr>
                <a:t>c) Vértices adjacentes:</a:t>
              </a:r>
              <a:br>
                <a:rPr kumimoji="0" lang="pt-BR" altLang="pt-BR" sz="2400" b="1" dirty="0">
                  <a:solidFill>
                    <a:srgbClr val="CC0000"/>
                  </a:solidFill>
                  <a:latin typeface="+mn-lt"/>
                </a:rPr>
              </a:br>
              <a: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  <a:t>	Em grafos direcionados, dois vértices são adjacentes se existir uma </a:t>
              </a:r>
              <a:r>
                <a:rPr kumimoji="0" lang="pt-BR" altLang="pt-BR" sz="2400" dirty="0">
                  <a:solidFill>
                    <a:srgbClr val="CC0000"/>
                  </a:solidFill>
                  <a:latin typeface="+mn-lt"/>
                </a:rPr>
                <a:t>aresta entre eles</a:t>
              </a:r>
              <a: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  <a:t>, considerando os vértices para os quais o vértice em questão está “apontando”.</a:t>
              </a:r>
              <a:b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</a:br>
              <a:b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</a:br>
              <a:b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</a:br>
              <a:b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</a:br>
              <a:b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</a:br>
              <a:b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</a:br>
              <a:b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</a:br>
              <a:b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</a:br>
              <a: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  <a:t>	O vértice </a:t>
              </a:r>
              <a:r>
                <a:rPr kumimoji="0" lang="pt-BR" altLang="pt-BR" sz="2400" dirty="0">
                  <a:solidFill>
                    <a:srgbClr val="C00000"/>
                  </a:solidFill>
                  <a:latin typeface="+mn-lt"/>
                </a:rPr>
                <a:t>2 é adjacente a 1, 3 e 4</a:t>
              </a:r>
              <a:br>
                <a:rPr kumimoji="0" lang="pt-BR" altLang="pt-BR" sz="2400" dirty="0">
                  <a:solidFill>
                    <a:srgbClr val="C00000"/>
                  </a:solidFill>
                  <a:latin typeface="+mn-lt"/>
                </a:rPr>
              </a:br>
              <a:r>
                <a:rPr kumimoji="0" lang="pt-BR" altLang="pt-BR" sz="2400" dirty="0">
                  <a:solidFill>
                    <a:schemeClr val="tx1"/>
                  </a:solidFill>
                  <a:latin typeface="+mn-lt"/>
                </a:rPr>
                <a:t>	O vértice </a:t>
              </a:r>
              <a:r>
                <a:rPr kumimoji="0" lang="pt-BR" altLang="pt-BR" sz="2400" dirty="0">
                  <a:solidFill>
                    <a:srgbClr val="C00000"/>
                  </a:solidFill>
                  <a:latin typeface="+mn-lt"/>
                </a:rPr>
                <a:t>4 é adjacente a 1 e 3</a:t>
              </a:r>
            </a:p>
          </p:txBody>
        </p:sp>
        <p:sp>
          <p:nvSpPr>
            <p:cNvPr id="215045" name="Freeform 5">
              <a:extLst>
                <a:ext uri="{FF2B5EF4-FFF2-40B4-BE49-F238E27FC236}">
                  <a16:creationId xmlns:a16="http://schemas.microsoft.com/office/drawing/2014/main" id="{A43B9D14-C919-4B3B-9C7E-688195E32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270" y="3224213"/>
              <a:ext cx="1584325" cy="574675"/>
            </a:xfrm>
            <a:custGeom>
              <a:avLst/>
              <a:gdLst>
                <a:gd name="T0" fmla="*/ 1008 w 1008"/>
                <a:gd name="T1" fmla="*/ 0 h 432"/>
                <a:gd name="T2" fmla="*/ 432 w 1008"/>
                <a:gd name="T3" fmla="*/ 144 h 432"/>
                <a:gd name="T4" fmla="*/ 0 w 100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432">
                  <a:moveTo>
                    <a:pt x="1008" y="0"/>
                  </a:moveTo>
                  <a:cubicBezTo>
                    <a:pt x="804" y="36"/>
                    <a:pt x="600" y="72"/>
                    <a:pt x="432" y="144"/>
                  </a:cubicBezTo>
                  <a:cubicBezTo>
                    <a:pt x="264" y="216"/>
                    <a:pt x="132" y="324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46" name="Oval 6">
              <a:extLst>
                <a:ext uri="{FF2B5EF4-FFF2-40B4-BE49-F238E27FC236}">
                  <a16:creationId xmlns:a16="http://schemas.microsoft.com/office/drawing/2014/main" id="{82B5898F-A461-44E1-9914-93E0BEA7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370" y="3822700"/>
              <a:ext cx="515937" cy="50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1</a:t>
              </a:r>
            </a:p>
          </p:txBody>
        </p:sp>
        <p:sp>
          <p:nvSpPr>
            <p:cNvPr id="215047" name="Oval 7">
              <a:extLst>
                <a:ext uri="{FF2B5EF4-FFF2-40B4-BE49-F238E27FC236}">
                  <a16:creationId xmlns:a16="http://schemas.microsoft.com/office/drawing/2014/main" id="{C371660B-0C7C-4A4D-AAA1-46567189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220" y="3040063"/>
              <a:ext cx="515937" cy="50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2</a:t>
              </a:r>
            </a:p>
          </p:txBody>
        </p:sp>
        <p:sp>
          <p:nvSpPr>
            <p:cNvPr id="215048" name="Oval 8">
              <a:extLst>
                <a:ext uri="{FF2B5EF4-FFF2-40B4-BE49-F238E27FC236}">
                  <a16:creationId xmlns:a16="http://schemas.microsoft.com/office/drawing/2014/main" id="{BF04E514-EA84-4202-8202-A56C94054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464" y="4587875"/>
              <a:ext cx="515937" cy="50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 dirty="0"/>
                <a:t>4</a:t>
              </a:r>
            </a:p>
          </p:txBody>
        </p:sp>
        <p:sp>
          <p:nvSpPr>
            <p:cNvPr id="215049" name="Oval 9">
              <a:extLst>
                <a:ext uri="{FF2B5EF4-FFF2-40B4-BE49-F238E27FC236}">
                  <a16:creationId xmlns:a16="http://schemas.microsoft.com/office/drawing/2014/main" id="{B1587C31-4A04-46F5-9469-6548B25C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20" y="3822700"/>
              <a:ext cx="515937" cy="50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3</a:t>
              </a:r>
            </a:p>
          </p:txBody>
        </p:sp>
        <p:sp>
          <p:nvSpPr>
            <p:cNvPr id="215050" name="Freeform 10">
              <a:extLst>
                <a:ext uri="{FF2B5EF4-FFF2-40B4-BE49-F238E27FC236}">
                  <a16:creationId xmlns:a16="http://schemas.microsoft.com/office/drawing/2014/main" id="{C70C817C-142C-4565-9BE2-43687CAA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857" y="3224213"/>
              <a:ext cx="1511300" cy="598487"/>
            </a:xfrm>
            <a:custGeom>
              <a:avLst/>
              <a:gdLst>
                <a:gd name="T0" fmla="*/ 0 w 1008"/>
                <a:gd name="T1" fmla="*/ 0 h 432"/>
                <a:gd name="T2" fmla="*/ 720 w 1008"/>
                <a:gd name="T3" fmla="*/ 144 h 432"/>
                <a:gd name="T4" fmla="*/ 1008 w 100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36"/>
                    <a:pt x="552" y="72"/>
                    <a:pt x="720" y="144"/>
                  </a:cubicBezTo>
                  <a:cubicBezTo>
                    <a:pt x="888" y="216"/>
                    <a:pt x="948" y="324"/>
                    <a:pt x="1008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51" name="Freeform 11">
              <a:extLst>
                <a:ext uri="{FF2B5EF4-FFF2-40B4-BE49-F238E27FC236}">
                  <a16:creationId xmlns:a16="http://schemas.microsoft.com/office/drawing/2014/main" id="{D810CACF-1CBE-48FB-A760-D720DF3C8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162" y="4266406"/>
              <a:ext cx="1557337" cy="528637"/>
            </a:xfrm>
            <a:custGeom>
              <a:avLst/>
              <a:gdLst>
                <a:gd name="T0" fmla="*/ 0 w 1008"/>
                <a:gd name="T1" fmla="*/ 288 h 288"/>
                <a:gd name="T2" fmla="*/ 576 w 1008"/>
                <a:gd name="T3" fmla="*/ 144 h 288"/>
                <a:gd name="T4" fmla="*/ 1008 w 100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288">
                  <a:moveTo>
                    <a:pt x="0" y="288"/>
                  </a:moveTo>
                  <a:cubicBezTo>
                    <a:pt x="204" y="240"/>
                    <a:pt x="408" y="192"/>
                    <a:pt x="576" y="144"/>
                  </a:cubicBezTo>
                  <a:cubicBezTo>
                    <a:pt x="744" y="96"/>
                    <a:pt x="876" y="48"/>
                    <a:pt x="10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52" name="Freeform 12">
              <a:extLst>
                <a:ext uri="{FF2B5EF4-FFF2-40B4-BE49-F238E27FC236}">
                  <a16:creationId xmlns:a16="http://schemas.microsoft.com/office/drawing/2014/main" id="{018ED25F-B580-473F-8006-11E058C6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307" y="4254500"/>
              <a:ext cx="1411287" cy="552450"/>
            </a:xfrm>
            <a:custGeom>
              <a:avLst/>
              <a:gdLst>
                <a:gd name="T0" fmla="*/ 1152 w 1152"/>
                <a:gd name="T1" fmla="*/ 432 h 432"/>
                <a:gd name="T2" fmla="*/ 576 w 1152"/>
                <a:gd name="T3" fmla="*/ 288 h 432"/>
                <a:gd name="T4" fmla="*/ 0 w 1152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432">
                  <a:moveTo>
                    <a:pt x="1152" y="432"/>
                  </a:moveTo>
                  <a:cubicBezTo>
                    <a:pt x="960" y="396"/>
                    <a:pt x="768" y="360"/>
                    <a:pt x="576" y="288"/>
                  </a:cubicBezTo>
                  <a:cubicBezTo>
                    <a:pt x="384" y="216"/>
                    <a:pt x="192" y="10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53" name="Line 13">
              <a:extLst>
                <a:ext uri="{FF2B5EF4-FFF2-40B4-BE49-F238E27FC236}">
                  <a16:creationId xmlns:a16="http://schemas.microsoft.com/office/drawing/2014/main" id="{5E6C1A77-B7BB-4659-B3F3-364A1F9D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3745" y="3538538"/>
              <a:ext cx="0" cy="1006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58" name="Freeform 18">
              <a:extLst>
                <a:ext uri="{FF2B5EF4-FFF2-40B4-BE49-F238E27FC236}">
                  <a16:creationId xmlns:a16="http://schemas.microsoft.com/office/drawing/2014/main" id="{24DABB9F-2FC7-4F29-8EC3-ACFEE5455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70" y="3295650"/>
              <a:ext cx="1368425" cy="792162"/>
            </a:xfrm>
            <a:custGeom>
              <a:avLst/>
              <a:gdLst>
                <a:gd name="T0" fmla="*/ 0 w 576"/>
                <a:gd name="T1" fmla="*/ 288 h 336"/>
                <a:gd name="T2" fmla="*/ 288 w 576"/>
                <a:gd name="T3" fmla="*/ 288 h 336"/>
                <a:gd name="T4" fmla="*/ 576 w 576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336">
                  <a:moveTo>
                    <a:pt x="0" y="288"/>
                  </a:moveTo>
                  <a:cubicBezTo>
                    <a:pt x="96" y="312"/>
                    <a:pt x="192" y="336"/>
                    <a:pt x="288" y="288"/>
                  </a:cubicBezTo>
                  <a:cubicBezTo>
                    <a:pt x="384" y="240"/>
                    <a:pt x="480" y="120"/>
                    <a:pt x="5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" name="Forma livre 1">
              <a:extLst>
                <a:ext uri="{FF2B5EF4-FFF2-40B4-BE49-F238E27FC236}">
                  <a16:creationId xmlns:a16="http://schemas.microsoft.com/office/drawing/2014/main" id="{3F0B7FC3-80EB-4DAF-94E9-064EB620FAEB}"/>
                </a:ext>
              </a:extLst>
            </p:cNvPr>
            <p:cNvSpPr/>
            <p:nvPr/>
          </p:nvSpPr>
          <p:spPr>
            <a:xfrm>
              <a:off x="7825582" y="3454400"/>
              <a:ext cx="411163" cy="469900"/>
            </a:xfrm>
            <a:custGeom>
              <a:avLst/>
              <a:gdLst>
                <a:gd name="connsiteX0" fmla="*/ 140677 w 411610"/>
                <a:gd name="connsiteY0" fmla="*/ 470002 h 470002"/>
                <a:gd name="connsiteX1" fmla="*/ 393896 w 411610"/>
                <a:gd name="connsiteY1" fmla="*/ 273054 h 470002"/>
                <a:gd name="connsiteX2" fmla="*/ 365760 w 411610"/>
                <a:gd name="connsiteY2" fmla="*/ 47971 h 470002"/>
                <a:gd name="connsiteX3" fmla="*/ 168812 w 411610"/>
                <a:gd name="connsiteY3" fmla="*/ 19836 h 470002"/>
                <a:gd name="connsiteX4" fmla="*/ 0 w 411610"/>
                <a:gd name="connsiteY4" fmla="*/ 287122 h 4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10" h="470002">
                  <a:moveTo>
                    <a:pt x="140677" y="470002"/>
                  </a:moveTo>
                  <a:cubicBezTo>
                    <a:pt x="248529" y="406697"/>
                    <a:pt x="356382" y="343392"/>
                    <a:pt x="393896" y="273054"/>
                  </a:cubicBezTo>
                  <a:cubicBezTo>
                    <a:pt x="431410" y="202716"/>
                    <a:pt x="403274" y="90174"/>
                    <a:pt x="365760" y="47971"/>
                  </a:cubicBezTo>
                  <a:cubicBezTo>
                    <a:pt x="328246" y="5768"/>
                    <a:pt x="229772" y="-20022"/>
                    <a:pt x="168812" y="19836"/>
                  </a:cubicBezTo>
                  <a:cubicBezTo>
                    <a:pt x="107852" y="59694"/>
                    <a:pt x="53926" y="173408"/>
                    <a:pt x="0" y="28712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A15D3A34-1480-4200-AC09-EA20E34DF2DF}"/>
                </a:ext>
              </a:extLst>
            </p:cNvPr>
            <p:cNvSpPr/>
            <p:nvPr/>
          </p:nvSpPr>
          <p:spPr>
            <a:xfrm flipH="1">
              <a:off x="3244057" y="3465513"/>
              <a:ext cx="441325" cy="469900"/>
            </a:xfrm>
            <a:custGeom>
              <a:avLst/>
              <a:gdLst>
                <a:gd name="connsiteX0" fmla="*/ 140677 w 411610"/>
                <a:gd name="connsiteY0" fmla="*/ 470002 h 470002"/>
                <a:gd name="connsiteX1" fmla="*/ 393896 w 411610"/>
                <a:gd name="connsiteY1" fmla="*/ 273054 h 470002"/>
                <a:gd name="connsiteX2" fmla="*/ 365760 w 411610"/>
                <a:gd name="connsiteY2" fmla="*/ 47971 h 470002"/>
                <a:gd name="connsiteX3" fmla="*/ 168812 w 411610"/>
                <a:gd name="connsiteY3" fmla="*/ 19836 h 470002"/>
                <a:gd name="connsiteX4" fmla="*/ 0 w 411610"/>
                <a:gd name="connsiteY4" fmla="*/ 287122 h 4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10" h="470002">
                  <a:moveTo>
                    <a:pt x="140677" y="470002"/>
                  </a:moveTo>
                  <a:cubicBezTo>
                    <a:pt x="248529" y="406697"/>
                    <a:pt x="356382" y="343392"/>
                    <a:pt x="393896" y="273054"/>
                  </a:cubicBezTo>
                  <a:cubicBezTo>
                    <a:pt x="431410" y="202716"/>
                    <a:pt x="403274" y="90174"/>
                    <a:pt x="365760" y="47971"/>
                  </a:cubicBezTo>
                  <a:cubicBezTo>
                    <a:pt x="328246" y="5768"/>
                    <a:pt x="229772" y="-20022"/>
                    <a:pt x="168812" y="19836"/>
                  </a:cubicBezTo>
                  <a:cubicBezTo>
                    <a:pt x="107852" y="59694"/>
                    <a:pt x="53926" y="173408"/>
                    <a:pt x="0" y="28712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3838E5E4-052F-4BB8-812A-9DD1FA1402AA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0F928F21-4B5F-4441-9AA6-951AF4BD990B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7" name="Google Shape;271;p20">
            <a:extLst>
              <a:ext uri="{FF2B5EF4-FFF2-40B4-BE49-F238E27FC236}">
                <a16:creationId xmlns:a16="http://schemas.microsoft.com/office/drawing/2014/main" id="{F310C7CA-B4C0-465A-98E7-CDD6A781E68D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611351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F10850D4-595C-461B-994A-15AF49ACF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31975"/>
            <a:ext cx="10971371" cy="4679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c) Vértices adjacentes: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	Em grafos não direcionados, dois vértices são adjacentes se existir uma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aresta (linha) entre eles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	O vértice </a:t>
            </a:r>
            <a:r>
              <a:rPr kumimoji="0" lang="pt-BR" altLang="pt-BR" sz="2400" dirty="0">
                <a:solidFill>
                  <a:srgbClr val="C00000"/>
                </a:solidFill>
                <a:latin typeface="+mn-lt"/>
              </a:rPr>
              <a:t>2 é adjacente a 1, 3 e 4</a:t>
            </a:r>
            <a:br>
              <a:rPr kumimoji="0" lang="pt-BR" altLang="pt-BR" sz="2400" dirty="0">
                <a:solidFill>
                  <a:srgbClr val="C0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	O vértice </a:t>
            </a:r>
            <a:r>
              <a:rPr kumimoji="0" lang="pt-BR" altLang="pt-BR" sz="2400" dirty="0">
                <a:solidFill>
                  <a:srgbClr val="C00000"/>
                </a:solidFill>
                <a:latin typeface="+mn-lt"/>
              </a:rPr>
              <a:t>4 é adjacente a 1, 2 e 3</a:t>
            </a:r>
          </a:p>
        </p:txBody>
      </p:sp>
      <p:grpSp>
        <p:nvGrpSpPr>
          <p:cNvPr id="33798" name="Group 21">
            <a:extLst>
              <a:ext uri="{FF2B5EF4-FFF2-40B4-BE49-F238E27FC236}">
                <a16:creationId xmlns:a16="http://schemas.microsoft.com/office/drawing/2014/main" id="{AC269334-2F52-45CD-9530-CD57FC39DA7C}"/>
              </a:ext>
            </a:extLst>
          </p:cNvPr>
          <p:cNvGrpSpPr>
            <a:grpSpLocks/>
          </p:cNvGrpSpPr>
          <p:nvPr/>
        </p:nvGrpSpPr>
        <p:grpSpPr bwMode="auto">
          <a:xfrm>
            <a:off x="3585370" y="3040063"/>
            <a:ext cx="4446587" cy="2055812"/>
            <a:chOff x="1258" y="1863"/>
            <a:chExt cx="2801" cy="1295"/>
          </a:xfrm>
        </p:grpSpPr>
        <p:sp>
          <p:nvSpPr>
            <p:cNvPr id="215044" name="Line 4">
              <a:extLst>
                <a:ext uri="{FF2B5EF4-FFF2-40B4-BE49-F238E27FC236}">
                  <a16:creationId xmlns:a16="http://schemas.microsoft.com/office/drawing/2014/main" id="{64FB16DB-9571-4652-BCD5-EDD9C5F4D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" y="27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45" name="Freeform 5">
              <a:extLst>
                <a:ext uri="{FF2B5EF4-FFF2-40B4-BE49-F238E27FC236}">
                  <a16:creationId xmlns:a16="http://schemas.microsoft.com/office/drawing/2014/main" id="{C23EC6A0-5B73-4EEB-B734-9DD4396C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1979"/>
              <a:ext cx="998" cy="362"/>
            </a:xfrm>
            <a:custGeom>
              <a:avLst/>
              <a:gdLst>
                <a:gd name="T0" fmla="*/ 1008 w 1008"/>
                <a:gd name="T1" fmla="*/ 0 h 432"/>
                <a:gd name="T2" fmla="*/ 432 w 1008"/>
                <a:gd name="T3" fmla="*/ 144 h 432"/>
                <a:gd name="T4" fmla="*/ 0 w 100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432">
                  <a:moveTo>
                    <a:pt x="1008" y="0"/>
                  </a:moveTo>
                  <a:cubicBezTo>
                    <a:pt x="804" y="36"/>
                    <a:pt x="600" y="72"/>
                    <a:pt x="432" y="144"/>
                  </a:cubicBezTo>
                  <a:cubicBezTo>
                    <a:pt x="264" y="216"/>
                    <a:pt x="132" y="324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46" name="Oval 6">
              <a:extLst>
                <a:ext uri="{FF2B5EF4-FFF2-40B4-BE49-F238E27FC236}">
                  <a16:creationId xmlns:a16="http://schemas.microsoft.com/office/drawing/2014/main" id="{8D8EA1A2-A94D-4A6F-9068-EDD4DE6C9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356"/>
              <a:ext cx="325" cy="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1</a:t>
              </a:r>
            </a:p>
          </p:txBody>
        </p:sp>
        <p:sp>
          <p:nvSpPr>
            <p:cNvPr id="215047" name="Oval 7">
              <a:extLst>
                <a:ext uri="{FF2B5EF4-FFF2-40B4-BE49-F238E27FC236}">
                  <a16:creationId xmlns:a16="http://schemas.microsoft.com/office/drawing/2014/main" id="{0FFB5AEB-6A07-4032-9FE5-82D71034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863"/>
              <a:ext cx="325" cy="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2</a:t>
              </a:r>
            </a:p>
          </p:txBody>
        </p:sp>
        <p:sp>
          <p:nvSpPr>
            <p:cNvPr id="215048" name="Oval 8">
              <a:extLst>
                <a:ext uri="{FF2B5EF4-FFF2-40B4-BE49-F238E27FC236}">
                  <a16:creationId xmlns:a16="http://schemas.microsoft.com/office/drawing/2014/main" id="{A22B6E4A-9DB6-46ED-A2BF-04F1F6537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2838"/>
              <a:ext cx="325" cy="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4</a:t>
              </a:r>
            </a:p>
          </p:txBody>
        </p:sp>
        <p:sp>
          <p:nvSpPr>
            <p:cNvPr id="215049" name="Oval 9">
              <a:extLst>
                <a:ext uri="{FF2B5EF4-FFF2-40B4-BE49-F238E27FC236}">
                  <a16:creationId xmlns:a16="http://schemas.microsoft.com/office/drawing/2014/main" id="{2C49515E-386C-4E92-9012-D18D13C9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2356"/>
              <a:ext cx="325" cy="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3</a:t>
              </a:r>
            </a:p>
          </p:txBody>
        </p:sp>
        <p:sp>
          <p:nvSpPr>
            <p:cNvPr id="215050" name="Freeform 10">
              <a:extLst>
                <a:ext uri="{FF2B5EF4-FFF2-40B4-BE49-F238E27FC236}">
                  <a16:creationId xmlns:a16="http://schemas.microsoft.com/office/drawing/2014/main" id="{09C89E5B-36F0-4589-AB55-05B0707A8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1979"/>
              <a:ext cx="952" cy="377"/>
            </a:xfrm>
            <a:custGeom>
              <a:avLst/>
              <a:gdLst>
                <a:gd name="T0" fmla="*/ 0 w 1008"/>
                <a:gd name="T1" fmla="*/ 0 h 432"/>
                <a:gd name="T2" fmla="*/ 720 w 1008"/>
                <a:gd name="T3" fmla="*/ 144 h 432"/>
                <a:gd name="T4" fmla="*/ 1008 w 100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36"/>
                    <a:pt x="552" y="72"/>
                    <a:pt x="720" y="144"/>
                  </a:cubicBezTo>
                  <a:cubicBezTo>
                    <a:pt x="888" y="216"/>
                    <a:pt x="948" y="324"/>
                    <a:pt x="1008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51" name="Freeform 11">
              <a:extLst>
                <a:ext uri="{FF2B5EF4-FFF2-40B4-BE49-F238E27FC236}">
                  <a16:creationId xmlns:a16="http://schemas.microsoft.com/office/drawing/2014/main" id="{89C8D7B9-59CA-48BC-A30A-CD5FB9052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" y="2659"/>
              <a:ext cx="981" cy="333"/>
            </a:xfrm>
            <a:custGeom>
              <a:avLst/>
              <a:gdLst>
                <a:gd name="T0" fmla="*/ 0 w 1008"/>
                <a:gd name="T1" fmla="*/ 288 h 288"/>
                <a:gd name="T2" fmla="*/ 576 w 1008"/>
                <a:gd name="T3" fmla="*/ 144 h 288"/>
                <a:gd name="T4" fmla="*/ 1008 w 100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288">
                  <a:moveTo>
                    <a:pt x="0" y="288"/>
                  </a:moveTo>
                  <a:cubicBezTo>
                    <a:pt x="204" y="240"/>
                    <a:pt x="408" y="192"/>
                    <a:pt x="576" y="144"/>
                  </a:cubicBezTo>
                  <a:cubicBezTo>
                    <a:pt x="744" y="96"/>
                    <a:pt x="876" y="48"/>
                    <a:pt x="10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52" name="Freeform 12">
              <a:extLst>
                <a:ext uri="{FF2B5EF4-FFF2-40B4-BE49-F238E27FC236}">
                  <a16:creationId xmlns:a16="http://schemas.microsoft.com/office/drawing/2014/main" id="{ADC39206-6F27-499E-B8F2-A45BFB56A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628"/>
              <a:ext cx="889" cy="348"/>
            </a:xfrm>
            <a:custGeom>
              <a:avLst/>
              <a:gdLst>
                <a:gd name="T0" fmla="*/ 1152 w 1152"/>
                <a:gd name="T1" fmla="*/ 432 h 432"/>
                <a:gd name="T2" fmla="*/ 576 w 1152"/>
                <a:gd name="T3" fmla="*/ 288 h 432"/>
                <a:gd name="T4" fmla="*/ 0 w 1152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432">
                  <a:moveTo>
                    <a:pt x="1152" y="432"/>
                  </a:moveTo>
                  <a:cubicBezTo>
                    <a:pt x="960" y="396"/>
                    <a:pt x="768" y="360"/>
                    <a:pt x="576" y="288"/>
                  </a:cubicBezTo>
                  <a:cubicBezTo>
                    <a:pt x="384" y="216"/>
                    <a:pt x="192" y="10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53" name="Line 13">
              <a:extLst>
                <a:ext uri="{FF2B5EF4-FFF2-40B4-BE49-F238E27FC236}">
                  <a16:creationId xmlns:a16="http://schemas.microsoft.com/office/drawing/2014/main" id="{5E586860-94CF-4BF4-8570-C9E5FD755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177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059" name="Line 19">
              <a:extLst>
                <a:ext uri="{FF2B5EF4-FFF2-40B4-BE49-F238E27FC236}">
                  <a16:creationId xmlns:a16="http://schemas.microsoft.com/office/drawing/2014/main" id="{E3AD7A12-51C3-4A85-8904-8265DFE41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213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82EA6D97-BB7D-43FD-AFDB-C8D490AC5CEB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02349D7-2E1D-4BE9-A7CA-C18D6B4FC148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4" name="Google Shape;271;p20">
            <a:extLst>
              <a:ext uri="{FF2B5EF4-FFF2-40B4-BE49-F238E27FC236}">
                <a16:creationId xmlns:a16="http://schemas.microsoft.com/office/drawing/2014/main" id="{8B6656A4-C494-4515-B349-9E83569D7BB6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66861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>
            <a:extLst>
              <a:ext uri="{FF2B5EF4-FFF2-40B4-BE49-F238E27FC236}">
                <a16:creationId xmlns:a16="http://schemas.microsoft.com/office/drawing/2014/main" id="{32217C18-B8DA-4350-B4A2-72024F86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16101"/>
            <a:ext cx="10971372" cy="4205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d) Incidência: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	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Observa-se também uma relação de incidência entre as arestas e vértices, conforme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partam ou cheguem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a eles.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(1, 2) é incidente </a:t>
            </a:r>
            <a:r>
              <a:rPr kumimoji="0" lang="pt-BR" altLang="pt-BR" sz="2400" u="sng" dirty="0">
                <a:solidFill>
                  <a:srgbClr val="C00000"/>
                </a:solidFill>
                <a:latin typeface="+mj-lt"/>
              </a:rPr>
              <a:t>de</a:t>
            </a:r>
            <a:r>
              <a:rPr kumimoji="0" lang="pt-BR" altLang="pt-BR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1.  (</a:t>
            </a:r>
            <a:r>
              <a:rPr kumimoji="0" lang="pt-BR" altLang="pt-BR" sz="2400" dirty="0">
                <a:solidFill>
                  <a:srgbClr val="C00000"/>
                </a:solidFill>
                <a:latin typeface="+mj-lt"/>
              </a:rPr>
              <a:t>origem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(2, 1) é incidente </a:t>
            </a:r>
            <a:r>
              <a:rPr kumimoji="0" lang="pt-BR" altLang="pt-BR" sz="2400" u="sng" dirty="0">
                <a:solidFill>
                  <a:srgbClr val="C00000"/>
                </a:solidFill>
                <a:latin typeface="+mj-lt"/>
              </a:rPr>
              <a:t>a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1.    (</a:t>
            </a:r>
            <a:r>
              <a:rPr kumimoji="0" lang="pt-BR" altLang="pt-BR" sz="2400" dirty="0">
                <a:solidFill>
                  <a:srgbClr val="C00000"/>
                </a:solidFill>
                <a:latin typeface="+mj-lt"/>
              </a:rPr>
              <a:t>destino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1049B11-8411-4357-B591-01F88F64F11B}"/>
              </a:ext>
            </a:extLst>
          </p:cNvPr>
          <p:cNvGrpSpPr/>
          <p:nvPr/>
        </p:nvGrpSpPr>
        <p:grpSpPr>
          <a:xfrm>
            <a:off x="4001294" y="3268663"/>
            <a:ext cx="3930650" cy="1631950"/>
            <a:chOff x="4001294" y="3268663"/>
            <a:chExt cx="3930650" cy="1631950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3EBDF5A-6212-476D-9C23-43C7EEAEA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407" y="3414845"/>
              <a:ext cx="1400496" cy="456190"/>
            </a:xfrm>
            <a:custGeom>
              <a:avLst/>
              <a:gdLst>
                <a:gd name="T0" fmla="*/ 1008 w 1008"/>
                <a:gd name="T1" fmla="*/ 0 h 432"/>
                <a:gd name="T2" fmla="*/ 432 w 1008"/>
                <a:gd name="T3" fmla="*/ 144 h 432"/>
                <a:gd name="T4" fmla="*/ 0 w 100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432">
                  <a:moveTo>
                    <a:pt x="1008" y="0"/>
                  </a:moveTo>
                  <a:cubicBezTo>
                    <a:pt x="804" y="36"/>
                    <a:pt x="600" y="72"/>
                    <a:pt x="432" y="144"/>
                  </a:cubicBezTo>
                  <a:cubicBezTo>
                    <a:pt x="264" y="216"/>
                    <a:pt x="132" y="324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EC1B338A-49EB-4A2F-9264-577855B4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294" y="3889938"/>
              <a:ext cx="456073" cy="403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1</a:t>
              </a: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EB5400CD-DAE8-4D83-8818-C6C0AC3F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002" y="3268663"/>
              <a:ext cx="456073" cy="403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2</a:t>
              </a:r>
            </a:p>
          </p:txBody>
        </p:sp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B788D5D-B04E-4868-AE4B-D2813E29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002" y="4497351"/>
              <a:ext cx="456073" cy="403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4</a:t>
              </a:r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B84800AB-BE6D-4F42-932C-C3BF3430C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871" y="3889938"/>
              <a:ext cx="456073" cy="403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3</a:t>
              </a: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9FD262D-92A6-4DE8-B546-E764C87C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302" y="3414845"/>
              <a:ext cx="1337347" cy="475093"/>
            </a:xfrm>
            <a:custGeom>
              <a:avLst/>
              <a:gdLst>
                <a:gd name="T0" fmla="*/ 0 w 1008"/>
                <a:gd name="T1" fmla="*/ 0 h 432"/>
                <a:gd name="T2" fmla="*/ 720 w 1008"/>
                <a:gd name="T3" fmla="*/ 144 h 432"/>
                <a:gd name="T4" fmla="*/ 1008 w 100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36"/>
                    <a:pt x="552" y="72"/>
                    <a:pt x="720" y="144"/>
                  </a:cubicBezTo>
                  <a:cubicBezTo>
                    <a:pt x="888" y="216"/>
                    <a:pt x="948" y="324"/>
                    <a:pt x="1008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5FB898DD-816A-4922-9EE9-6BB6A9A0B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870" y="4276881"/>
              <a:ext cx="1378043" cy="419644"/>
            </a:xfrm>
            <a:custGeom>
              <a:avLst/>
              <a:gdLst>
                <a:gd name="T0" fmla="*/ 0 w 1008"/>
                <a:gd name="T1" fmla="*/ 288 h 288"/>
                <a:gd name="T2" fmla="*/ 576 w 1008"/>
                <a:gd name="T3" fmla="*/ 144 h 288"/>
                <a:gd name="T4" fmla="*/ 1008 w 100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288">
                  <a:moveTo>
                    <a:pt x="0" y="288"/>
                  </a:moveTo>
                  <a:cubicBezTo>
                    <a:pt x="204" y="240"/>
                    <a:pt x="408" y="192"/>
                    <a:pt x="576" y="144"/>
                  </a:cubicBezTo>
                  <a:cubicBezTo>
                    <a:pt x="744" y="96"/>
                    <a:pt x="876" y="48"/>
                    <a:pt x="10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FC8A563E-F558-47A3-ACB4-B40E63F6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367" y="4232711"/>
              <a:ext cx="1247536" cy="439807"/>
            </a:xfrm>
            <a:custGeom>
              <a:avLst/>
              <a:gdLst>
                <a:gd name="T0" fmla="*/ 1152 w 1152"/>
                <a:gd name="T1" fmla="*/ 432 h 432"/>
                <a:gd name="T2" fmla="*/ 576 w 1152"/>
                <a:gd name="T3" fmla="*/ 288 h 432"/>
                <a:gd name="T4" fmla="*/ 0 w 1152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432">
                  <a:moveTo>
                    <a:pt x="1152" y="432"/>
                  </a:moveTo>
                  <a:cubicBezTo>
                    <a:pt x="960" y="396"/>
                    <a:pt x="768" y="360"/>
                    <a:pt x="576" y="288"/>
                  </a:cubicBezTo>
                  <a:cubicBezTo>
                    <a:pt x="384" y="216"/>
                    <a:pt x="192" y="10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8B05C87F-6BDC-4888-8342-8DF94A029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9950" y="3664364"/>
              <a:ext cx="0" cy="800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A18693B6-3DCC-4164-8411-BD28B4186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179" y="3538345"/>
              <a:ext cx="1209647" cy="628836"/>
            </a:xfrm>
            <a:custGeom>
              <a:avLst/>
              <a:gdLst>
                <a:gd name="T0" fmla="*/ 0 w 576"/>
                <a:gd name="T1" fmla="*/ 288 h 336"/>
                <a:gd name="T2" fmla="*/ 288 w 576"/>
                <a:gd name="T3" fmla="*/ 288 h 336"/>
                <a:gd name="T4" fmla="*/ 576 w 576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336">
                  <a:moveTo>
                    <a:pt x="0" y="288"/>
                  </a:moveTo>
                  <a:cubicBezTo>
                    <a:pt x="96" y="312"/>
                    <a:pt x="192" y="336"/>
                    <a:pt x="288" y="288"/>
                  </a:cubicBezTo>
                  <a:cubicBezTo>
                    <a:pt x="384" y="240"/>
                    <a:pt x="480" y="120"/>
                    <a:pt x="5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A629E764-3395-4B75-898A-5A86B1B42835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BC1F22C-8B2E-4C2A-8F1C-DE393ADE0B0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5" name="Google Shape;271;p20">
            <a:extLst>
              <a:ext uri="{FF2B5EF4-FFF2-40B4-BE49-F238E27FC236}">
                <a16:creationId xmlns:a16="http://schemas.microsoft.com/office/drawing/2014/main" id="{FFD0EAB2-8A75-4281-8B46-D5EAC9ED1F65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063819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>
            <a:extLst>
              <a:ext uri="{FF2B5EF4-FFF2-40B4-BE49-F238E27FC236}">
                <a16:creationId xmlns:a16="http://schemas.microsoft.com/office/drawing/2014/main" id="{2EEF2F4F-4992-4A1F-B5BC-65979E91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16101"/>
            <a:ext cx="10971372" cy="4205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e) Grau: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	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O grau de um vértice é dado pelo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número de arestas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que lhe são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incidentes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	</a:t>
            </a:r>
            <a:r>
              <a:rPr kumimoji="0" lang="pt-BR" altLang="pt-BR" sz="2400" dirty="0">
                <a:solidFill>
                  <a:srgbClr val="C00000"/>
                </a:solidFill>
                <a:latin typeface="+mn-lt"/>
              </a:rPr>
              <a:t>grau(A) = 3</a:t>
            </a:r>
            <a:br>
              <a:rPr kumimoji="0" lang="pt-BR" altLang="pt-BR" sz="2400" dirty="0">
                <a:solidFill>
                  <a:srgbClr val="C0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rgbClr val="C00000"/>
                </a:solidFill>
                <a:latin typeface="+mn-lt"/>
              </a:rPr>
              <a:t>	grau(B) = 2</a:t>
            </a:r>
            <a:br>
              <a:rPr kumimoji="0" lang="pt-BR" altLang="pt-BR" sz="2400" dirty="0">
                <a:solidFill>
                  <a:srgbClr val="C00000"/>
                </a:solidFill>
                <a:latin typeface="+mn-lt"/>
              </a:rPr>
            </a:br>
            <a:endParaRPr kumimoji="0" lang="pt-BR" altLang="pt-BR" sz="24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5847" name="Group 41">
            <a:extLst>
              <a:ext uri="{FF2B5EF4-FFF2-40B4-BE49-F238E27FC236}">
                <a16:creationId xmlns:a16="http://schemas.microsoft.com/office/drawing/2014/main" id="{BA0665FD-B3AF-4B6B-A7CC-E14181DB62E4}"/>
              </a:ext>
            </a:extLst>
          </p:cNvPr>
          <p:cNvGrpSpPr>
            <a:grpSpLocks/>
          </p:cNvGrpSpPr>
          <p:nvPr/>
        </p:nvGrpSpPr>
        <p:grpSpPr bwMode="auto">
          <a:xfrm>
            <a:off x="4495007" y="3141664"/>
            <a:ext cx="3255963" cy="1817687"/>
            <a:chOff x="1882" y="1922"/>
            <a:chExt cx="2051" cy="1145"/>
          </a:xfrm>
        </p:grpSpPr>
        <p:sp>
          <p:nvSpPr>
            <p:cNvPr id="244768" name="Line 32">
              <a:extLst>
                <a:ext uri="{FF2B5EF4-FFF2-40B4-BE49-F238E27FC236}">
                  <a16:creationId xmlns:a16="http://schemas.microsoft.com/office/drawing/2014/main" id="{93E83567-534C-4DD1-87DC-BAB0D9309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2491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4769" name="Oval 33">
              <a:extLst>
                <a:ext uri="{FF2B5EF4-FFF2-40B4-BE49-F238E27FC236}">
                  <a16:creationId xmlns:a16="http://schemas.microsoft.com/office/drawing/2014/main" id="{087DED6D-25D2-4BAA-B96B-67052A413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922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44770" name="Oval 34">
              <a:extLst>
                <a:ext uri="{FF2B5EF4-FFF2-40B4-BE49-F238E27FC236}">
                  <a16:creationId xmlns:a16="http://schemas.microsoft.com/office/drawing/2014/main" id="{D2700287-6242-4696-9D53-093E2750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2658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44771" name="Oval 35">
              <a:extLst>
                <a:ext uri="{FF2B5EF4-FFF2-40B4-BE49-F238E27FC236}">
                  <a16:creationId xmlns:a16="http://schemas.microsoft.com/office/drawing/2014/main" id="{57FE6494-AB90-4769-B746-9B71FDFB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272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44772" name="Oval 36">
              <a:extLst>
                <a:ext uri="{FF2B5EF4-FFF2-40B4-BE49-F238E27FC236}">
                  <a16:creationId xmlns:a16="http://schemas.microsoft.com/office/drawing/2014/main" id="{EE648369-64A4-4EB7-8FB1-D10D0C5A5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86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44773" name="Line 37">
              <a:extLst>
                <a:ext uri="{FF2B5EF4-FFF2-40B4-BE49-F238E27FC236}">
                  <a16:creationId xmlns:a16="http://schemas.microsoft.com/office/drawing/2014/main" id="{34D9A6EA-7A67-46B9-B5F0-5664986CC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6" y="2124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4774" name="Line 38">
              <a:extLst>
                <a:ext uri="{FF2B5EF4-FFF2-40B4-BE49-F238E27FC236}">
                  <a16:creationId xmlns:a16="http://schemas.microsoft.com/office/drawing/2014/main" id="{333ADDAF-AD79-4F74-997C-3C34194DF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6" y="2609"/>
              <a:ext cx="47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4775" name="Line 39">
              <a:extLst>
                <a:ext uri="{FF2B5EF4-FFF2-40B4-BE49-F238E27FC236}">
                  <a16:creationId xmlns:a16="http://schemas.microsoft.com/office/drawing/2014/main" id="{D4535E77-406F-4FFC-BA01-C9C84372B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3" y="2609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4776" name="Line 40">
              <a:extLst>
                <a:ext uri="{FF2B5EF4-FFF2-40B4-BE49-F238E27FC236}">
                  <a16:creationId xmlns:a16="http://schemas.microsoft.com/office/drawing/2014/main" id="{2F4CA940-C0E6-4BEE-9557-A4AE5A866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129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20E24834-4A49-4CA3-9311-7FB7EF5F7463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6435039F-8CD7-406E-9802-9AE0D34D9C8A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0" name="Google Shape;271;p20">
            <a:extLst>
              <a:ext uri="{FF2B5EF4-FFF2-40B4-BE49-F238E27FC236}">
                <a16:creationId xmlns:a16="http://schemas.microsoft.com/office/drawing/2014/main" id="{DCE0FE20-195A-4949-9E30-DEFE3218AEBF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058651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>
            <a:extLst>
              <a:ext uri="{FF2B5EF4-FFF2-40B4-BE49-F238E27FC236}">
                <a16:creationId xmlns:a16="http://schemas.microsoft.com/office/drawing/2014/main" id="{CFF007F9-7301-4F1D-A4B2-C2C013E9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16101"/>
            <a:ext cx="10971372" cy="29936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e) Grau: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	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No caso do grafo orientado, a noção de grau é especializada: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18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Grau de emissão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: número de arcos que partem do vértice.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kumimoji="0" lang="pt-BR" altLang="pt-BR" sz="2400" dirty="0" err="1">
                <a:solidFill>
                  <a:srgbClr val="C00000"/>
                </a:solidFill>
                <a:latin typeface="+mj-lt"/>
              </a:rPr>
              <a:t>grau_de_emissão</a:t>
            </a:r>
            <a:r>
              <a:rPr kumimoji="0" lang="pt-BR" altLang="pt-BR" sz="2400" dirty="0">
                <a:solidFill>
                  <a:srgbClr val="C00000"/>
                </a:solidFill>
                <a:latin typeface="+mj-lt"/>
              </a:rPr>
              <a:t>(2) = 3 </a:t>
            </a:r>
            <a:br>
              <a:rPr kumimoji="0" lang="pt-BR" altLang="pt-BR" sz="2400" dirty="0">
                <a:solidFill>
                  <a:srgbClr val="C00000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Grau de recepção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: número de arcos que chegam no vértice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kumimoji="0" lang="pt-BR" altLang="pt-BR" sz="2400" dirty="0" err="1">
                <a:solidFill>
                  <a:srgbClr val="C00000"/>
                </a:solidFill>
                <a:latin typeface="+mj-lt"/>
              </a:rPr>
              <a:t>grau_de_recepção</a:t>
            </a:r>
            <a:r>
              <a:rPr kumimoji="0" lang="pt-BR" altLang="pt-BR" sz="2400" dirty="0">
                <a:solidFill>
                  <a:srgbClr val="C00000"/>
                </a:solidFill>
                <a:latin typeface="+mj-lt"/>
              </a:rPr>
              <a:t>(2) = 1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E80865-6AFB-4DDA-80FC-9B7B69F79EC6}"/>
              </a:ext>
            </a:extLst>
          </p:cNvPr>
          <p:cNvGrpSpPr/>
          <p:nvPr/>
        </p:nvGrpSpPr>
        <p:grpSpPr>
          <a:xfrm>
            <a:off x="3842446" y="5033279"/>
            <a:ext cx="4111624" cy="1547812"/>
            <a:chOff x="3842446" y="5033279"/>
            <a:chExt cx="4111624" cy="154781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9F0F61F-BA56-43F0-802C-20F051896BEC}"/>
                </a:ext>
              </a:extLst>
            </p:cNvPr>
            <p:cNvGrpSpPr/>
            <p:nvPr/>
          </p:nvGrpSpPr>
          <p:grpSpPr>
            <a:xfrm>
              <a:off x="4078982" y="5033279"/>
              <a:ext cx="3663950" cy="1547812"/>
              <a:chOff x="4078982" y="5033279"/>
              <a:chExt cx="3663950" cy="1547812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6BE61FCC-1AA6-491A-9ED2-A9A6B9D7F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529" y="5171925"/>
                <a:ext cx="1305470" cy="435061"/>
              </a:xfrm>
              <a:custGeom>
                <a:avLst/>
                <a:gdLst>
                  <a:gd name="T0" fmla="*/ 1008 w 1008"/>
                  <a:gd name="T1" fmla="*/ 0 h 432"/>
                  <a:gd name="T2" fmla="*/ 432 w 1008"/>
                  <a:gd name="T3" fmla="*/ 144 h 432"/>
                  <a:gd name="T4" fmla="*/ 0 w 1008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432">
                    <a:moveTo>
                      <a:pt x="1008" y="0"/>
                    </a:moveTo>
                    <a:cubicBezTo>
                      <a:pt x="804" y="36"/>
                      <a:pt x="600" y="72"/>
                      <a:pt x="432" y="144"/>
                    </a:cubicBezTo>
                    <a:cubicBezTo>
                      <a:pt x="264" y="216"/>
                      <a:pt x="132" y="324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8" name="Oval 6">
                <a:extLst>
                  <a:ext uri="{FF2B5EF4-FFF2-40B4-BE49-F238E27FC236}">
                    <a16:creationId xmlns:a16="http://schemas.microsoft.com/office/drawing/2014/main" id="{55508425-CF92-40EA-BD0E-2C1DA130A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982" y="5622523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1</a:t>
                </a:r>
              </a:p>
            </p:txBody>
          </p:sp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AE620AD4-24D4-4FFB-AD8B-D07C3BAF4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241" y="5033279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2</a:t>
                </a:r>
              </a:p>
            </p:txBody>
          </p:sp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A74C3E55-0D1F-4E9A-B6F9-B995C321E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241" y="6198620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4</a:t>
                </a:r>
              </a:p>
            </p:txBody>
          </p:sp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FB66AB90-D361-4F41-91C5-1798AFFBD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7804" y="5622523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3</a:t>
                </a:r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4784C1EA-6D89-45B0-A1A5-5467B0377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526" y="5171925"/>
                <a:ext cx="1246606" cy="450599"/>
              </a:xfrm>
              <a:custGeom>
                <a:avLst/>
                <a:gdLst>
                  <a:gd name="T0" fmla="*/ 0 w 1008"/>
                  <a:gd name="T1" fmla="*/ 0 h 432"/>
                  <a:gd name="T2" fmla="*/ 720 w 1008"/>
                  <a:gd name="T3" fmla="*/ 144 h 432"/>
                  <a:gd name="T4" fmla="*/ 1008 w 1008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36"/>
                      <a:pt x="552" y="72"/>
                      <a:pt x="720" y="144"/>
                    </a:cubicBezTo>
                    <a:cubicBezTo>
                      <a:pt x="888" y="216"/>
                      <a:pt x="948" y="324"/>
                      <a:pt x="1008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09EA2F1-86D4-4EAB-B673-98D135D95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526" y="5991846"/>
                <a:ext cx="1285849" cy="398009"/>
              </a:xfrm>
              <a:custGeom>
                <a:avLst/>
                <a:gdLst>
                  <a:gd name="T0" fmla="*/ 0 w 1008"/>
                  <a:gd name="T1" fmla="*/ 288 h 288"/>
                  <a:gd name="T2" fmla="*/ 576 w 1008"/>
                  <a:gd name="T3" fmla="*/ 144 h 288"/>
                  <a:gd name="T4" fmla="*/ 1008 w 1008"/>
                  <a:gd name="T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288">
                    <a:moveTo>
                      <a:pt x="0" y="288"/>
                    </a:moveTo>
                    <a:cubicBezTo>
                      <a:pt x="204" y="240"/>
                      <a:pt x="408" y="192"/>
                      <a:pt x="576" y="144"/>
                    </a:cubicBezTo>
                    <a:cubicBezTo>
                      <a:pt x="744" y="96"/>
                      <a:pt x="876" y="48"/>
                      <a:pt x="100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23300DD5-DB0B-437F-BB58-1D480C09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110" y="5947624"/>
                <a:ext cx="1161581" cy="415937"/>
              </a:xfrm>
              <a:custGeom>
                <a:avLst/>
                <a:gdLst>
                  <a:gd name="T0" fmla="*/ 1152 w 1152"/>
                  <a:gd name="T1" fmla="*/ 432 h 432"/>
                  <a:gd name="T2" fmla="*/ 576 w 1152"/>
                  <a:gd name="T3" fmla="*/ 288 h 432"/>
                  <a:gd name="T4" fmla="*/ 0 w 1152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52" h="432">
                    <a:moveTo>
                      <a:pt x="1152" y="432"/>
                    </a:moveTo>
                    <a:cubicBezTo>
                      <a:pt x="960" y="396"/>
                      <a:pt x="768" y="360"/>
                      <a:pt x="576" y="288"/>
                    </a:cubicBezTo>
                    <a:cubicBezTo>
                      <a:pt x="384" y="216"/>
                      <a:pt x="192" y="10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5" name="Line 13">
                <a:extLst>
                  <a:ext uri="{FF2B5EF4-FFF2-40B4-BE49-F238E27FC236}">
                    <a16:creationId xmlns:a16="http://schemas.microsoft.com/office/drawing/2014/main" id="{50A9B3F0-ACBB-4FAD-8A5C-FFAA2CA06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3384" y="5407383"/>
                <a:ext cx="0" cy="758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F6CEAE71-24C4-449D-B343-295F5A2FF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014" y="5294436"/>
                <a:ext cx="1127570" cy="596416"/>
              </a:xfrm>
              <a:custGeom>
                <a:avLst/>
                <a:gdLst>
                  <a:gd name="T0" fmla="*/ 0 w 576"/>
                  <a:gd name="T1" fmla="*/ 288 h 336"/>
                  <a:gd name="T2" fmla="*/ 288 w 576"/>
                  <a:gd name="T3" fmla="*/ 288 h 336"/>
                  <a:gd name="T4" fmla="*/ 576 w 576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336">
                    <a:moveTo>
                      <a:pt x="0" y="288"/>
                    </a:moveTo>
                    <a:cubicBezTo>
                      <a:pt x="96" y="312"/>
                      <a:pt x="192" y="336"/>
                      <a:pt x="288" y="288"/>
                    </a:cubicBezTo>
                    <a:cubicBezTo>
                      <a:pt x="384" y="240"/>
                      <a:pt x="480" y="120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BBF16384-5F52-4C60-B19F-81F4531D867A}"/>
                </a:ext>
              </a:extLst>
            </p:cNvPr>
            <p:cNvSpPr/>
            <p:nvPr/>
          </p:nvSpPr>
          <p:spPr>
            <a:xfrm>
              <a:off x="7615932" y="5523816"/>
              <a:ext cx="338138" cy="223838"/>
            </a:xfrm>
            <a:custGeom>
              <a:avLst/>
              <a:gdLst>
                <a:gd name="connsiteX0" fmla="*/ 140677 w 411610"/>
                <a:gd name="connsiteY0" fmla="*/ 470002 h 470002"/>
                <a:gd name="connsiteX1" fmla="*/ 393896 w 411610"/>
                <a:gd name="connsiteY1" fmla="*/ 273054 h 470002"/>
                <a:gd name="connsiteX2" fmla="*/ 365760 w 411610"/>
                <a:gd name="connsiteY2" fmla="*/ 47971 h 470002"/>
                <a:gd name="connsiteX3" fmla="*/ 168812 w 411610"/>
                <a:gd name="connsiteY3" fmla="*/ 19836 h 470002"/>
                <a:gd name="connsiteX4" fmla="*/ 0 w 411610"/>
                <a:gd name="connsiteY4" fmla="*/ 287122 h 4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10" h="470002">
                  <a:moveTo>
                    <a:pt x="140677" y="470002"/>
                  </a:moveTo>
                  <a:cubicBezTo>
                    <a:pt x="248529" y="406697"/>
                    <a:pt x="356382" y="343392"/>
                    <a:pt x="393896" y="273054"/>
                  </a:cubicBezTo>
                  <a:cubicBezTo>
                    <a:pt x="431410" y="202716"/>
                    <a:pt x="403274" y="90174"/>
                    <a:pt x="365760" y="47971"/>
                  </a:cubicBezTo>
                  <a:cubicBezTo>
                    <a:pt x="328246" y="5768"/>
                    <a:pt x="229772" y="-20022"/>
                    <a:pt x="168812" y="19836"/>
                  </a:cubicBezTo>
                  <a:cubicBezTo>
                    <a:pt x="107852" y="59694"/>
                    <a:pt x="53926" y="173408"/>
                    <a:pt x="0" y="28712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471DE414-7517-4FED-926A-BF57926FA5D9}"/>
                </a:ext>
              </a:extLst>
            </p:cNvPr>
            <p:cNvSpPr/>
            <p:nvPr/>
          </p:nvSpPr>
          <p:spPr>
            <a:xfrm flipH="1">
              <a:off x="3842446" y="5480955"/>
              <a:ext cx="363537" cy="263525"/>
            </a:xfrm>
            <a:custGeom>
              <a:avLst/>
              <a:gdLst>
                <a:gd name="connsiteX0" fmla="*/ 140677 w 411610"/>
                <a:gd name="connsiteY0" fmla="*/ 470002 h 470002"/>
                <a:gd name="connsiteX1" fmla="*/ 393896 w 411610"/>
                <a:gd name="connsiteY1" fmla="*/ 273054 h 470002"/>
                <a:gd name="connsiteX2" fmla="*/ 365760 w 411610"/>
                <a:gd name="connsiteY2" fmla="*/ 47971 h 470002"/>
                <a:gd name="connsiteX3" fmla="*/ 168812 w 411610"/>
                <a:gd name="connsiteY3" fmla="*/ 19836 h 470002"/>
                <a:gd name="connsiteX4" fmla="*/ 0 w 411610"/>
                <a:gd name="connsiteY4" fmla="*/ 287122 h 4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10" h="470002">
                  <a:moveTo>
                    <a:pt x="140677" y="470002"/>
                  </a:moveTo>
                  <a:cubicBezTo>
                    <a:pt x="248529" y="406697"/>
                    <a:pt x="356382" y="343392"/>
                    <a:pt x="393896" y="273054"/>
                  </a:cubicBezTo>
                  <a:cubicBezTo>
                    <a:pt x="431410" y="202716"/>
                    <a:pt x="403274" y="90174"/>
                    <a:pt x="365760" y="47971"/>
                  </a:cubicBezTo>
                  <a:cubicBezTo>
                    <a:pt x="328246" y="5768"/>
                    <a:pt x="229772" y="-20022"/>
                    <a:pt x="168812" y="19836"/>
                  </a:cubicBezTo>
                  <a:cubicBezTo>
                    <a:pt x="107852" y="59694"/>
                    <a:pt x="53926" y="173408"/>
                    <a:pt x="0" y="28712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8AF54E-4A9E-49FD-9FB9-59B06D59DE49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D95ACD85-EBD4-427E-8E1A-9FEBAD0A037E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41" name="Google Shape;271;p20">
            <a:extLst>
              <a:ext uri="{FF2B5EF4-FFF2-40B4-BE49-F238E27FC236}">
                <a16:creationId xmlns:a16="http://schemas.microsoft.com/office/drawing/2014/main" id="{62DCFA48-BBB3-41AC-B72E-26939A0EB725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05725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tângulo de cantos arredondados 2">
            <a:extLst>
              <a:ext uri="{FF2B5EF4-FFF2-40B4-BE49-F238E27FC236}">
                <a16:creationId xmlns:a16="http://schemas.microsoft.com/office/drawing/2014/main" id="{DC632BCC-9F45-45F1-8B34-A3CEC41F0150}"/>
              </a:ext>
            </a:extLst>
          </p:cNvPr>
          <p:cNvSpPr/>
          <p:nvPr/>
        </p:nvSpPr>
        <p:spPr>
          <a:xfrm>
            <a:off x="150794" y="2066605"/>
            <a:ext cx="9751373" cy="39404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2" name="Grupo 121"/>
          <p:cNvGrpSpPr/>
          <p:nvPr/>
        </p:nvGrpSpPr>
        <p:grpSpPr>
          <a:xfrm>
            <a:off x="7895406" y="1687160"/>
            <a:ext cx="2028939" cy="5081986"/>
            <a:chOff x="6076262" y="1348508"/>
            <a:chExt cx="4156313" cy="5081986"/>
          </a:xfrm>
        </p:grpSpPr>
        <p:sp>
          <p:nvSpPr>
            <p:cNvPr id="123" name="Google Shape;288;p20"/>
            <p:cNvSpPr txBox="1"/>
            <p:nvPr/>
          </p:nvSpPr>
          <p:spPr>
            <a:xfrm>
              <a:off x="6076262" y="1348508"/>
              <a:ext cx="41563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24" name="Google Shape;288;p20"/>
            <p:cNvSpPr txBox="1"/>
            <p:nvPr/>
          </p:nvSpPr>
          <p:spPr>
            <a:xfrm>
              <a:off x="6076262" y="1698365"/>
              <a:ext cx="413346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0,25</a:t>
              </a:r>
            </a:p>
          </p:txBody>
        </p:sp>
        <p:sp>
          <p:nvSpPr>
            <p:cNvPr id="125" name="Google Shape;288;p20"/>
            <p:cNvSpPr txBox="1"/>
            <p:nvPr/>
          </p:nvSpPr>
          <p:spPr>
            <a:xfrm>
              <a:off x="6076262" y="2080618"/>
              <a:ext cx="415631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26" name="Google Shape;288;p20"/>
            <p:cNvSpPr txBox="1"/>
            <p:nvPr/>
          </p:nvSpPr>
          <p:spPr>
            <a:xfrm>
              <a:off x="6076262" y="2432093"/>
              <a:ext cx="415631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0,25</a:t>
              </a:r>
            </a:p>
          </p:txBody>
        </p:sp>
        <p:sp>
          <p:nvSpPr>
            <p:cNvPr id="127" name="Google Shape;288;p20"/>
            <p:cNvSpPr txBox="1"/>
            <p:nvPr/>
          </p:nvSpPr>
          <p:spPr>
            <a:xfrm>
              <a:off x="6076262" y="2788441"/>
              <a:ext cx="414224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28" name="Google Shape;288;p20"/>
            <p:cNvSpPr txBox="1"/>
            <p:nvPr/>
          </p:nvSpPr>
          <p:spPr>
            <a:xfrm>
              <a:off x="6076262" y="3149121"/>
              <a:ext cx="41563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2,0</a:t>
              </a:r>
            </a:p>
          </p:txBody>
        </p:sp>
        <p:sp>
          <p:nvSpPr>
            <p:cNvPr id="129" name="Google Shape;288;p20"/>
            <p:cNvSpPr txBox="1"/>
            <p:nvPr/>
          </p:nvSpPr>
          <p:spPr>
            <a:xfrm>
              <a:off x="6076262" y="3511707"/>
              <a:ext cx="408430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30" name="Google Shape;288;p20"/>
            <p:cNvSpPr txBox="1"/>
            <p:nvPr/>
          </p:nvSpPr>
          <p:spPr>
            <a:xfrm>
              <a:off x="6076262" y="3877414"/>
              <a:ext cx="407445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0,25</a:t>
              </a:r>
            </a:p>
          </p:txBody>
        </p:sp>
        <p:sp>
          <p:nvSpPr>
            <p:cNvPr id="131" name="Google Shape;288;p20"/>
            <p:cNvSpPr txBox="1"/>
            <p:nvPr/>
          </p:nvSpPr>
          <p:spPr>
            <a:xfrm>
              <a:off x="6076262" y="4233425"/>
              <a:ext cx="4151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32" name="Google Shape;288;p20"/>
            <p:cNvSpPr txBox="1"/>
            <p:nvPr/>
          </p:nvSpPr>
          <p:spPr>
            <a:xfrm>
              <a:off x="6076262" y="4601204"/>
              <a:ext cx="392622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0,25</a:t>
              </a:r>
            </a:p>
          </p:txBody>
        </p:sp>
        <p:sp>
          <p:nvSpPr>
            <p:cNvPr id="133" name="Google Shape;288;p20"/>
            <p:cNvSpPr txBox="1"/>
            <p:nvPr/>
          </p:nvSpPr>
          <p:spPr>
            <a:xfrm>
              <a:off x="6076262" y="4971002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3,0</a:t>
              </a:r>
            </a:p>
          </p:txBody>
        </p:sp>
        <p:sp>
          <p:nvSpPr>
            <p:cNvPr id="134" name="Google Shape;288;p20"/>
            <p:cNvSpPr txBox="1"/>
            <p:nvPr/>
          </p:nvSpPr>
          <p:spPr>
            <a:xfrm>
              <a:off x="6076262" y="5312654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35" name="Google Shape;288;p20"/>
            <p:cNvSpPr txBox="1"/>
            <p:nvPr/>
          </p:nvSpPr>
          <p:spPr>
            <a:xfrm>
              <a:off x="6076262" y="5684148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4,0</a:t>
              </a:r>
            </a:p>
          </p:txBody>
        </p:sp>
        <p:sp>
          <p:nvSpPr>
            <p:cNvPr id="136" name="Google Shape;288;p20"/>
            <p:cNvSpPr txBox="1"/>
            <p:nvPr/>
          </p:nvSpPr>
          <p:spPr>
            <a:xfrm>
              <a:off x="6076262" y="6030425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</p:grpSp>
      <p:sp>
        <p:nvSpPr>
          <p:cNvPr id="200" name="Google Shape;275;p20"/>
          <p:cNvSpPr/>
          <p:nvPr/>
        </p:nvSpPr>
        <p:spPr>
          <a:xfrm>
            <a:off x="923479" y="2128492"/>
            <a:ext cx="8919911" cy="278748"/>
          </a:xfrm>
          <a:prstGeom prst="roundRect">
            <a:avLst>
              <a:gd name="adj" fmla="val 16667"/>
            </a:avLst>
          </a:prstGeom>
          <a:solidFill>
            <a:srgbClr val="FFE2A7"/>
          </a:solidFill>
          <a:ln w="31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273;p20"/>
          <p:cNvSpPr/>
          <p:nvPr/>
        </p:nvSpPr>
        <p:spPr>
          <a:xfrm>
            <a:off x="924278" y="2861593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pt-BR" sz="12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0,25</a:t>
            </a:r>
            <a:endParaRPr sz="1200" dirty="0"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273;p20"/>
          <p:cNvSpPr/>
          <p:nvPr/>
        </p:nvSpPr>
        <p:spPr>
          <a:xfrm>
            <a:off x="928046" y="3208612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273;p20"/>
          <p:cNvSpPr/>
          <p:nvPr/>
        </p:nvSpPr>
        <p:spPr>
          <a:xfrm>
            <a:off x="928046" y="3582300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273;p20"/>
          <p:cNvSpPr/>
          <p:nvPr/>
        </p:nvSpPr>
        <p:spPr>
          <a:xfrm>
            <a:off x="928046" y="3942340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73;p20"/>
          <p:cNvSpPr/>
          <p:nvPr/>
        </p:nvSpPr>
        <p:spPr>
          <a:xfrm>
            <a:off x="923479" y="4302380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73;p20"/>
          <p:cNvSpPr/>
          <p:nvPr/>
        </p:nvSpPr>
        <p:spPr>
          <a:xfrm>
            <a:off x="915951" y="4642308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273;p20"/>
          <p:cNvSpPr/>
          <p:nvPr/>
        </p:nvSpPr>
        <p:spPr>
          <a:xfrm>
            <a:off x="909529" y="5017258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273;p20"/>
          <p:cNvSpPr/>
          <p:nvPr/>
        </p:nvSpPr>
        <p:spPr>
          <a:xfrm>
            <a:off x="900750" y="5746469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273;p20"/>
          <p:cNvSpPr/>
          <p:nvPr/>
        </p:nvSpPr>
        <p:spPr>
          <a:xfrm>
            <a:off x="928046" y="5386429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273;p20"/>
          <p:cNvSpPr/>
          <p:nvPr/>
        </p:nvSpPr>
        <p:spPr>
          <a:xfrm>
            <a:off x="914398" y="6462620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Retângulo de cantos arredondados 153"/>
          <p:cNvSpPr/>
          <p:nvPr/>
        </p:nvSpPr>
        <p:spPr>
          <a:xfrm>
            <a:off x="913209" y="2491880"/>
            <a:ext cx="8911992" cy="2787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273;p20"/>
          <p:cNvSpPr/>
          <p:nvPr/>
        </p:nvSpPr>
        <p:spPr>
          <a:xfrm>
            <a:off x="909831" y="1768887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75;p20"/>
          <p:cNvSpPr/>
          <p:nvPr/>
        </p:nvSpPr>
        <p:spPr>
          <a:xfrm>
            <a:off x="909831" y="2491880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7;p20"/>
          <p:cNvSpPr/>
          <p:nvPr/>
        </p:nvSpPr>
        <p:spPr>
          <a:xfrm>
            <a:off x="909831" y="3209047"/>
            <a:ext cx="8919911" cy="278748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8;p20"/>
          <p:cNvSpPr/>
          <p:nvPr/>
        </p:nvSpPr>
        <p:spPr>
          <a:xfrm>
            <a:off x="909831" y="3569087"/>
            <a:ext cx="8919911" cy="278748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85;p20"/>
          <p:cNvSpPr/>
          <p:nvPr/>
        </p:nvSpPr>
        <p:spPr>
          <a:xfrm>
            <a:off x="909831" y="3929127"/>
            <a:ext cx="8919911" cy="278748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85;p20"/>
          <p:cNvSpPr/>
          <p:nvPr/>
        </p:nvSpPr>
        <p:spPr>
          <a:xfrm>
            <a:off x="909831" y="4289167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31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85;p20"/>
          <p:cNvSpPr/>
          <p:nvPr/>
        </p:nvSpPr>
        <p:spPr>
          <a:xfrm>
            <a:off x="909831" y="5377580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85;p20"/>
          <p:cNvSpPr/>
          <p:nvPr/>
        </p:nvSpPr>
        <p:spPr>
          <a:xfrm>
            <a:off x="909831" y="6093731"/>
            <a:ext cx="8919911" cy="2787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85;p20"/>
          <p:cNvSpPr/>
          <p:nvPr/>
        </p:nvSpPr>
        <p:spPr>
          <a:xfrm>
            <a:off x="905290" y="6460166"/>
            <a:ext cx="8919911" cy="278748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5;p20"/>
          <p:cNvSpPr/>
          <p:nvPr/>
        </p:nvSpPr>
        <p:spPr>
          <a:xfrm>
            <a:off x="149606" y="1755239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1 e 2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5;p20"/>
          <p:cNvSpPr/>
          <p:nvPr/>
        </p:nvSpPr>
        <p:spPr>
          <a:xfrm>
            <a:off x="149606" y="2116612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3 e 4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85;p20"/>
          <p:cNvSpPr/>
          <p:nvPr/>
        </p:nvSpPr>
        <p:spPr>
          <a:xfrm>
            <a:off x="149606" y="2488967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85;p20"/>
          <p:cNvSpPr/>
          <p:nvPr/>
        </p:nvSpPr>
        <p:spPr>
          <a:xfrm>
            <a:off x="149606" y="2849007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 e 7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85;p20"/>
          <p:cNvSpPr/>
          <p:nvPr/>
        </p:nvSpPr>
        <p:spPr>
          <a:xfrm>
            <a:off x="149606" y="3204683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85;p20"/>
          <p:cNvSpPr/>
          <p:nvPr/>
        </p:nvSpPr>
        <p:spPr>
          <a:xfrm>
            <a:off x="149606" y="3564723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9 e 10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85;p20"/>
          <p:cNvSpPr/>
          <p:nvPr/>
        </p:nvSpPr>
        <p:spPr>
          <a:xfrm>
            <a:off x="149606" y="3924763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5;p20"/>
          <p:cNvSpPr/>
          <p:nvPr/>
        </p:nvSpPr>
        <p:spPr>
          <a:xfrm>
            <a:off x="149606" y="4293096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1200" dirty="0">
                <a:latin typeface="Calibri"/>
                <a:ea typeface="Calibri"/>
                <a:cs typeface="Calibri"/>
                <a:sym typeface="Calibri"/>
              </a:rPr>
              <a:t>12 e 13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85;p20"/>
          <p:cNvSpPr/>
          <p:nvPr/>
        </p:nvSpPr>
        <p:spPr>
          <a:xfrm>
            <a:off x="149606" y="4644843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85;p20"/>
          <p:cNvSpPr/>
          <p:nvPr/>
        </p:nvSpPr>
        <p:spPr>
          <a:xfrm>
            <a:off x="149606" y="5009247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e 16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85;p20"/>
          <p:cNvSpPr/>
          <p:nvPr/>
        </p:nvSpPr>
        <p:spPr>
          <a:xfrm>
            <a:off x="149606" y="5733256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85;p20"/>
          <p:cNvSpPr/>
          <p:nvPr/>
        </p:nvSpPr>
        <p:spPr>
          <a:xfrm>
            <a:off x="149606" y="5373216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17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85;p20"/>
          <p:cNvSpPr/>
          <p:nvPr/>
        </p:nvSpPr>
        <p:spPr>
          <a:xfrm>
            <a:off x="149606" y="6089367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18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85;p20"/>
          <p:cNvSpPr/>
          <p:nvPr/>
        </p:nvSpPr>
        <p:spPr>
          <a:xfrm>
            <a:off x="153927" y="6455802"/>
            <a:ext cx="679394" cy="29239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19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Imagem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0" y="2060848"/>
            <a:ext cx="373260" cy="375266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117" name="Imagem 1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0" y="6020548"/>
            <a:ext cx="373260" cy="375266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118" name="Imagem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0" y="5318624"/>
            <a:ext cx="418243" cy="360040"/>
          </a:xfrm>
          <a:prstGeom prst="rect">
            <a:avLst/>
          </a:prstGeom>
          <a:noFill/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sp>
        <p:nvSpPr>
          <p:cNvPr id="121" name="Google Shape;294;p20"/>
          <p:cNvSpPr txBox="1"/>
          <p:nvPr/>
        </p:nvSpPr>
        <p:spPr>
          <a:xfrm>
            <a:off x="73829" y="1412776"/>
            <a:ext cx="1195332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Semanas   Tópicos de trabalho                                               TDE                Atividades/Presença                         Avaliações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(pontos somados)     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Encontros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37" name="Imagem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0" y="4205862"/>
            <a:ext cx="373260" cy="375266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sp>
        <p:nvSpPr>
          <p:cNvPr id="139" name="Retângulo de cantos arredondados 138"/>
          <p:cNvSpPr/>
          <p:nvPr/>
        </p:nvSpPr>
        <p:spPr>
          <a:xfrm>
            <a:off x="9996354" y="1772816"/>
            <a:ext cx="2030804" cy="49660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9996353" y="1844824"/>
            <a:ext cx="20308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1600"/>
              </a:lnSpc>
            </a:pPr>
            <a:r>
              <a:rPr lang="pt-BR" sz="1200" b="1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Quartas </a:t>
            </a:r>
            <a:r>
              <a: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(19hs – 20h30): apresentação do tópico + resolução de questões</a:t>
            </a:r>
          </a:p>
          <a:p>
            <a:pPr lvl="0" algn="ctr">
              <a:lnSpc>
                <a:spcPts val="1600"/>
              </a:lnSpc>
            </a:pPr>
            <a:endParaRPr lang="pt-BR" sz="1200" dirty="0">
              <a:solidFill>
                <a:srgbClr val="595959"/>
              </a:solidFill>
              <a:latin typeface="Century Gothic"/>
              <a:ea typeface="Century Gothic"/>
              <a:cs typeface="Century Gothic"/>
            </a:endParaRPr>
          </a:p>
          <a:p>
            <a:pPr lvl="0" algn="ctr">
              <a:lnSpc>
                <a:spcPts val="1600"/>
              </a:lnSpc>
            </a:pPr>
            <a:r>
              <a:rPr lang="pt-BR" sz="1200" b="1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Quintas </a:t>
            </a:r>
            <a:r>
              <a: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(19hs – 20h30): </a:t>
            </a:r>
          </a:p>
          <a:p>
            <a:pPr lvl="0" algn="ctr">
              <a:lnSpc>
                <a:spcPts val="1600"/>
              </a:lnSpc>
            </a:pPr>
            <a:r>
              <a: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laboratório de EDP (espaço para compartilhar construções, dúvidas e dicas) + entregas e apresentações</a:t>
            </a:r>
          </a:p>
          <a:p>
            <a:pPr lvl="0" algn="ctr">
              <a:lnSpc>
                <a:spcPts val="1600"/>
              </a:lnSpc>
            </a:pPr>
            <a:endParaRPr lang="pt-BR" sz="1200" dirty="0">
              <a:solidFill>
                <a:srgbClr val="595959"/>
              </a:solidFill>
              <a:latin typeface="Century Gothic"/>
              <a:ea typeface="Century Gothic"/>
              <a:cs typeface="Century Gothic"/>
            </a:endParaRPr>
          </a:p>
          <a:p>
            <a:pPr lvl="0" algn="ctr">
              <a:lnSpc>
                <a:spcPts val="1600"/>
              </a:lnSpc>
            </a:pPr>
            <a:r>
              <a:rPr lang="pt-BR" sz="1200" b="1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Frequência</a:t>
            </a:r>
            <a:r>
              <a: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pt-BR" sz="1200" b="1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pelas entregas por tópicos</a:t>
            </a:r>
          </a:p>
          <a:p>
            <a:pPr lvl="0" algn="ctr">
              <a:lnSpc>
                <a:spcPts val="1600"/>
              </a:lnSpc>
            </a:pPr>
            <a:endParaRPr lang="pt-BR" sz="1200" dirty="0">
              <a:solidFill>
                <a:srgbClr val="595959"/>
              </a:solidFill>
              <a:latin typeface="Century Gothic"/>
              <a:ea typeface="Century Gothic"/>
              <a:cs typeface="Century Gothic"/>
            </a:endParaRPr>
          </a:p>
          <a:p>
            <a:pPr lvl="0" algn="ctr">
              <a:lnSpc>
                <a:spcPts val="1600"/>
              </a:lnSpc>
            </a:pPr>
            <a:r>
              <a: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Contato pelo</a:t>
            </a:r>
          </a:p>
          <a:p>
            <a:pPr lvl="0" algn="ctr">
              <a:lnSpc>
                <a:spcPts val="1600"/>
              </a:lnSpc>
            </a:pPr>
            <a:r>
              <a:rPr lang="pt-BR" sz="1200" b="1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Fórum de dúvidas e aulas </a:t>
            </a:r>
            <a:r>
              <a:rPr lang="pt-BR" sz="1200" b="1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Meet</a:t>
            </a:r>
            <a:endParaRPr lang="pt-BR" sz="1200" b="1" dirty="0">
              <a:solidFill>
                <a:srgbClr val="595959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42" name="Imagem 1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96" y="6060925"/>
            <a:ext cx="362093" cy="362093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148" name="Imagem 1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96" y="2098404"/>
            <a:ext cx="362093" cy="362093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67" name="Conector reto 166"/>
          <p:cNvCxnSpPr/>
          <p:nvPr/>
        </p:nvCxnSpPr>
        <p:spPr>
          <a:xfrm>
            <a:off x="10415686" y="2564904"/>
            <a:ext cx="11524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to 167"/>
          <p:cNvCxnSpPr/>
          <p:nvPr/>
        </p:nvCxnSpPr>
        <p:spPr>
          <a:xfrm>
            <a:off x="10415322" y="4221088"/>
            <a:ext cx="11524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Imagem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84" y="5733256"/>
            <a:ext cx="201298" cy="171302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sp>
        <p:nvSpPr>
          <p:cNvPr id="171" name="CaixaDeTexto 170"/>
          <p:cNvSpPr txBox="1"/>
          <p:nvPr/>
        </p:nvSpPr>
        <p:spPr>
          <a:xfrm>
            <a:off x="10318016" y="5661248"/>
            <a:ext cx="1709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Avaliação: Entrega + apresentação /defesa</a:t>
            </a:r>
          </a:p>
          <a:p>
            <a:endParaRPr lang="pt-BR" sz="600" dirty="0">
              <a:solidFill>
                <a:srgbClr val="595959"/>
              </a:solidFill>
              <a:latin typeface="Century Gothic"/>
              <a:ea typeface="Century Gothic"/>
              <a:cs typeface="Century Gothic"/>
            </a:endParaRPr>
          </a:p>
          <a:p>
            <a:r>
              <a:rPr lang="pt-BR" sz="10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Trabalho em time</a:t>
            </a:r>
          </a:p>
          <a:p>
            <a:endParaRPr lang="pt-BR" sz="600" dirty="0">
              <a:solidFill>
                <a:srgbClr val="595959"/>
              </a:solidFill>
              <a:latin typeface="Century Gothic"/>
              <a:ea typeface="Century Gothic"/>
              <a:cs typeface="Century Gothic"/>
            </a:endParaRPr>
          </a:p>
          <a:p>
            <a:r>
              <a:rPr lang="pt-BR" sz="10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rPr>
              <a:t>Individual (avaliação prova)</a:t>
            </a:r>
          </a:p>
        </p:txBody>
      </p:sp>
      <p:cxnSp>
        <p:nvCxnSpPr>
          <p:cNvPr id="172" name="Conector reto 171"/>
          <p:cNvCxnSpPr/>
          <p:nvPr/>
        </p:nvCxnSpPr>
        <p:spPr>
          <a:xfrm>
            <a:off x="10415322" y="4797152"/>
            <a:ext cx="11524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m 1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809" y="6094391"/>
            <a:ext cx="219310" cy="187633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176" name="Imagem 1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54" y="6340202"/>
            <a:ext cx="252732" cy="185142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sp>
        <p:nvSpPr>
          <p:cNvPr id="119" name="Google Shape;271;p20"/>
          <p:cNvSpPr txBox="1"/>
          <p:nvPr/>
        </p:nvSpPr>
        <p:spPr>
          <a:xfrm>
            <a:off x="239318" y="764704"/>
            <a:ext cx="1171177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r>
              <a:rPr lang="pt-BR" sz="22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e dinâmica de trabalho</a:t>
            </a:r>
            <a:endParaRPr sz="2200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Rectangle 2"/>
          <p:cNvSpPr txBox="1">
            <a:spLocks noChangeArrowheads="1"/>
          </p:cNvSpPr>
          <p:nvPr/>
        </p:nvSpPr>
        <p:spPr>
          <a:xfrm>
            <a:off x="609521" y="1280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pic>
        <p:nvPicPr>
          <p:cNvPr id="180" name="Imagem 1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96" y="2819819"/>
            <a:ext cx="362093" cy="362093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181" name="Imagem 1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0" y="3483592"/>
            <a:ext cx="373260" cy="375266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182" name="Imagem 1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96" y="3521148"/>
            <a:ext cx="362093" cy="362093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201" name="Imagem 2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96" y="4250099"/>
            <a:ext cx="362093" cy="362093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202" name="Imagem 2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96" y="4983827"/>
            <a:ext cx="362093" cy="362093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203" name="Imagem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0" y="4939590"/>
            <a:ext cx="373260" cy="375266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Seta para a direita 1"/>
          <p:cNvSpPr/>
          <p:nvPr/>
        </p:nvSpPr>
        <p:spPr>
          <a:xfrm>
            <a:off x="25061" y="5057258"/>
            <a:ext cx="165489" cy="17194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9" name="Imagem 1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0" y="2768615"/>
            <a:ext cx="373260" cy="375266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115" name="Grupo 114"/>
          <p:cNvGrpSpPr/>
          <p:nvPr/>
        </p:nvGrpSpPr>
        <p:grpSpPr>
          <a:xfrm>
            <a:off x="5262175" y="1693986"/>
            <a:ext cx="3497327" cy="5081986"/>
            <a:chOff x="6076261" y="1348508"/>
            <a:chExt cx="5187562" cy="5081986"/>
          </a:xfrm>
        </p:grpSpPr>
        <p:sp>
          <p:nvSpPr>
            <p:cNvPr id="101" name="Google Shape;288;p20"/>
            <p:cNvSpPr txBox="1"/>
            <p:nvPr/>
          </p:nvSpPr>
          <p:spPr>
            <a:xfrm>
              <a:off x="6076262" y="1348508"/>
              <a:ext cx="41563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Uri Online Judge</a:t>
              </a:r>
            </a:p>
          </p:txBody>
        </p:sp>
        <p:sp>
          <p:nvSpPr>
            <p:cNvPr id="102" name="Google Shape;288;p20"/>
            <p:cNvSpPr txBox="1"/>
            <p:nvPr/>
          </p:nvSpPr>
          <p:spPr>
            <a:xfrm>
              <a:off x="6076262" y="1698365"/>
              <a:ext cx="506486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Exercícios + questões                         0,25</a:t>
              </a:r>
            </a:p>
          </p:txBody>
        </p:sp>
        <p:sp>
          <p:nvSpPr>
            <p:cNvPr id="103" name="Google Shape;288;p20"/>
            <p:cNvSpPr txBox="1"/>
            <p:nvPr/>
          </p:nvSpPr>
          <p:spPr>
            <a:xfrm>
              <a:off x="6076261" y="2080618"/>
              <a:ext cx="502002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Exercícios + questões</a:t>
              </a:r>
            </a:p>
          </p:txBody>
        </p:sp>
        <p:sp>
          <p:nvSpPr>
            <p:cNvPr id="104" name="Google Shape;288;p20"/>
            <p:cNvSpPr txBox="1"/>
            <p:nvPr/>
          </p:nvSpPr>
          <p:spPr>
            <a:xfrm>
              <a:off x="6076262" y="2432093"/>
              <a:ext cx="337180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Exercícios + questões</a:t>
              </a:r>
            </a:p>
          </p:txBody>
        </p:sp>
        <p:sp>
          <p:nvSpPr>
            <p:cNvPr id="105" name="Google Shape;288;p20"/>
            <p:cNvSpPr txBox="1"/>
            <p:nvPr/>
          </p:nvSpPr>
          <p:spPr>
            <a:xfrm>
              <a:off x="6076262" y="2788441"/>
              <a:ext cx="414224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Exercícios + questões</a:t>
              </a:r>
            </a:p>
          </p:txBody>
        </p:sp>
        <p:sp>
          <p:nvSpPr>
            <p:cNvPr id="106" name="Google Shape;288;p20"/>
            <p:cNvSpPr txBox="1"/>
            <p:nvPr/>
          </p:nvSpPr>
          <p:spPr>
            <a:xfrm>
              <a:off x="6076261" y="3149121"/>
              <a:ext cx="481523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Uri Online Judge	                  2,0</a:t>
              </a:r>
            </a:p>
          </p:txBody>
        </p:sp>
        <p:sp>
          <p:nvSpPr>
            <p:cNvPr id="107" name="Google Shape;288;p20"/>
            <p:cNvSpPr txBox="1"/>
            <p:nvPr/>
          </p:nvSpPr>
          <p:spPr>
            <a:xfrm>
              <a:off x="6076262" y="3511707"/>
              <a:ext cx="408430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Evento</a:t>
              </a:r>
            </a:p>
          </p:txBody>
        </p:sp>
        <p:sp>
          <p:nvSpPr>
            <p:cNvPr id="108" name="Google Shape;288;p20"/>
            <p:cNvSpPr txBox="1"/>
            <p:nvPr/>
          </p:nvSpPr>
          <p:spPr>
            <a:xfrm>
              <a:off x="6076262" y="3877414"/>
              <a:ext cx="48253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Exercícios + questões	                  0,25</a:t>
              </a:r>
            </a:p>
          </p:txBody>
        </p:sp>
        <p:sp>
          <p:nvSpPr>
            <p:cNvPr id="109" name="Google Shape;288;p20"/>
            <p:cNvSpPr txBox="1"/>
            <p:nvPr/>
          </p:nvSpPr>
          <p:spPr>
            <a:xfrm>
              <a:off x="6076262" y="4233425"/>
              <a:ext cx="4151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Exercícios + questões</a:t>
              </a:r>
            </a:p>
          </p:txBody>
        </p:sp>
        <p:sp>
          <p:nvSpPr>
            <p:cNvPr id="110" name="Google Shape;288;p20"/>
            <p:cNvSpPr txBox="1"/>
            <p:nvPr/>
          </p:nvSpPr>
          <p:spPr>
            <a:xfrm>
              <a:off x="6076261" y="4601204"/>
              <a:ext cx="502002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Exercícios + questões	                  0,25</a:t>
              </a:r>
            </a:p>
          </p:txBody>
        </p:sp>
        <p:sp>
          <p:nvSpPr>
            <p:cNvPr id="111" name="Google Shape;288;p20"/>
            <p:cNvSpPr txBox="1"/>
            <p:nvPr/>
          </p:nvSpPr>
          <p:spPr>
            <a:xfrm>
              <a:off x="6076262" y="4971002"/>
              <a:ext cx="459113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Questões		                  3,0</a:t>
              </a:r>
            </a:p>
          </p:txBody>
        </p:sp>
        <p:sp>
          <p:nvSpPr>
            <p:cNvPr id="112" name="Google Shape;288;p20"/>
            <p:cNvSpPr txBox="1"/>
            <p:nvPr/>
          </p:nvSpPr>
          <p:spPr>
            <a:xfrm>
              <a:off x="6076262" y="5312654"/>
              <a:ext cx="407445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Exercícios + questões</a:t>
              </a:r>
            </a:p>
          </p:txBody>
        </p:sp>
        <p:sp>
          <p:nvSpPr>
            <p:cNvPr id="113" name="Google Shape;288;p20"/>
            <p:cNvSpPr txBox="1"/>
            <p:nvPr/>
          </p:nvSpPr>
          <p:spPr>
            <a:xfrm>
              <a:off x="6076262" y="5684148"/>
              <a:ext cx="518756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Projeto		                  4,0</a:t>
              </a:r>
            </a:p>
          </p:txBody>
        </p:sp>
        <p:sp>
          <p:nvSpPr>
            <p:cNvPr id="114" name="Google Shape;288;p20"/>
            <p:cNvSpPr txBox="1"/>
            <p:nvPr/>
          </p:nvSpPr>
          <p:spPr>
            <a:xfrm>
              <a:off x="6076262" y="6030425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Exame</a:t>
              </a:r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4367014" y="1687160"/>
            <a:ext cx="2028939" cy="5081986"/>
            <a:chOff x="6076262" y="1348508"/>
            <a:chExt cx="4156313" cy="5081986"/>
          </a:xfrm>
        </p:grpSpPr>
        <p:sp>
          <p:nvSpPr>
            <p:cNvPr id="185" name="Google Shape;288;p20"/>
            <p:cNvSpPr txBox="1"/>
            <p:nvPr/>
          </p:nvSpPr>
          <p:spPr>
            <a:xfrm>
              <a:off x="6076262" y="1348508"/>
              <a:ext cx="41563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86" name="Google Shape;288;p20"/>
            <p:cNvSpPr txBox="1"/>
            <p:nvPr/>
          </p:nvSpPr>
          <p:spPr>
            <a:xfrm>
              <a:off x="6076262" y="1698365"/>
              <a:ext cx="413346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87" name="Google Shape;288;p20"/>
            <p:cNvSpPr txBox="1"/>
            <p:nvPr/>
          </p:nvSpPr>
          <p:spPr>
            <a:xfrm>
              <a:off x="6076262" y="2080618"/>
              <a:ext cx="415631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88" name="Google Shape;288;p20"/>
            <p:cNvSpPr txBox="1"/>
            <p:nvPr/>
          </p:nvSpPr>
          <p:spPr>
            <a:xfrm>
              <a:off x="6076262" y="2432093"/>
              <a:ext cx="415631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89" name="Google Shape;288;p20"/>
            <p:cNvSpPr txBox="1"/>
            <p:nvPr/>
          </p:nvSpPr>
          <p:spPr>
            <a:xfrm>
              <a:off x="6076262" y="2788441"/>
              <a:ext cx="414224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90" name="Google Shape;288;p20"/>
            <p:cNvSpPr txBox="1"/>
            <p:nvPr/>
          </p:nvSpPr>
          <p:spPr>
            <a:xfrm>
              <a:off x="6076262" y="3149121"/>
              <a:ext cx="41563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91" name="Google Shape;288;p20"/>
            <p:cNvSpPr txBox="1"/>
            <p:nvPr/>
          </p:nvSpPr>
          <p:spPr>
            <a:xfrm>
              <a:off x="6076262" y="3511707"/>
              <a:ext cx="408430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92" name="Google Shape;288;p20"/>
            <p:cNvSpPr txBox="1"/>
            <p:nvPr/>
          </p:nvSpPr>
          <p:spPr>
            <a:xfrm>
              <a:off x="6076262" y="3877414"/>
              <a:ext cx="407445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93" name="Google Shape;288;p20"/>
            <p:cNvSpPr txBox="1"/>
            <p:nvPr/>
          </p:nvSpPr>
          <p:spPr>
            <a:xfrm>
              <a:off x="6076262" y="4233425"/>
              <a:ext cx="4151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94" name="Google Shape;288;p20"/>
            <p:cNvSpPr txBox="1"/>
            <p:nvPr/>
          </p:nvSpPr>
          <p:spPr>
            <a:xfrm>
              <a:off x="6076262" y="4601204"/>
              <a:ext cx="392622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95" name="Google Shape;288;p20"/>
            <p:cNvSpPr txBox="1"/>
            <p:nvPr/>
          </p:nvSpPr>
          <p:spPr>
            <a:xfrm>
              <a:off x="6076262" y="4971002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96" name="Google Shape;288;p20"/>
            <p:cNvSpPr txBox="1"/>
            <p:nvPr/>
          </p:nvSpPr>
          <p:spPr>
            <a:xfrm>
              <a:off x="6076262" y="5312654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4</a:t>
              </a:r>
            </a:p>
          </p:txBody>
        </p:sp>
        <p:sp>
          <p:nvSpPr>
            <p:cNvPr id="197" name="Google Shape;288;p20"/>
            <p:cNvSpPr txBox="1"/>
            <p:nvPr/>
          </p:nvSpPr>
          <p:spPr>
            <a:xfrm>
              <a:off x="6076262" y="5684148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98" name="Google Shape;288;p20"/>
            <p:cNvSpPr txBox="1"/>
            <p:nvPr/>
          </p:nvSpPr>
          <p:spPr>
            <a:xfrm>
              <a:off x="6076262" y="6030425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endParaRPr lang="pt-BR" sz="12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913209" y="1695562"/>
            <a:ext cx="4156313" cy="5081986"/>
            <a:chOff x="1098169" y="1339451"/>
            <a:chExt cx="4156313" cy="5081986"/>
          </a:xfrm>
        </p:grpSpPr>
        <p:sp>
          <p:nvSpPr>
            <p:cNvPr id="17" name="Google Shape;288;p20"/>
            <p:cNvSpPr txBox="1"/>
            <p:nvPr/>
          </p:nvSpPr>
          <p:spPr>
            <a:xfrm>
              <a:off x="1098169" y="1339451"/>
              <a:ext cx="41563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Introdução e conceitos básicos</a:t>
              </a:r>
            </a:p>
          </p:txBody>
        </p:sp>
        <p:sp>
          <p:nvSpPr>
            <p:cNvPr id="64" name="Google Shape;288;p20"/>
            <p:cNvSpPr txBox="1"/>
            <p:nvPr/>
          </p:nvSpPr>
          <p:spPr>
            <a:xfrm>
              <a:off x="1098169" y="1689308"/>
              <a:ext cx="413346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Listas sequenciais</a:t>
              </a:r>
            </a:p>
          </p:txBody>
        </p:sp>
        <p:sp>
          <p:nvSpPr>
            <p:cNvPr id="65" name="Google Shape;288;p20"/>
            <p:cNvSpPr txBox="1"/>
            <p:nvPr/>
          </p:nvSpPr>
          <p:spPr>
            <a:xfrm>
              <a:off x="1098169" y="2071561"/>
              <a:ext cx="415631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Pilhas, Filas e Deques sequenciais</a:t>
              </a:r>
            </a:p>
          </p:txBody>
        </p:sp>
        <p:sp>
          <p:nvSpPr>
            <p:cNvPr id="66" name="Google Shape;288;p20"/>
            <p:cNvSpPr txBox="1"/>
            <p:nvPr/>
          </p:nvSpPr>
          <p:spPr>
            <a:xfrm>
              <a:off x="1098169" y="2423036"/>
              <a:ext cx="415631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Listas encadeadas</a:t>
              </a:r>
            </a:p>
          </p:txBody>
        </p:sp>
        <p:sp>
          <p:nvSpPr>
            <p:cNvPr id="67" name="Google Shape;288;p20"/>
            <p:cNvSpPr txBox="1"/>
            <p:nvPr/>
          </p:nvSpPr>
          <p:spPr>
            <a:xfrm>
              <a:off x="1098169" y="2779384"/>
              <a:ext cx="414224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Listas duplamente encadeadas e circular</a:t>
              </a:r>
            </a:p>
          </p:txBody>
        </p:sp>
        <p:sp>
          <p:nvSpPr>
            <p:cNvPr id="68" name="Google Shape;288;p20"/>
            <p:cNvSpPr txBox="1"/>
            <p:nvPr/>
          </p:nvSpPr>
          <p:spPr>
            <a:xfrm>
              <a:off x="1098169" y="3140064"/>
              <a:ext cx="41563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Pilhas, Filas e Deques encadeados</a:t>
              </a:r>
            </a:p>
          </p:txBody>
        </p:sp>
        <p:sp>
          <p:nvSpPr>
            <p:cNvPr id="69" name="Google Shape;288;p20"/>
            <p:cNvSpPr txBox="1"/>
            <p:nvPr/>
          </p:nvSpPr>
          <p:spPr>
            <a:xfrm>
              <a:off x="1098169" y="3502650"/>
              <a:ext cx="408430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ERCOMP</a:t>
              </a:r>
            </a:p>
          </p:txBody>
        </p:sp>
        <p:sp>
          <p:nvSpPr>
            <p:cNvPr id="70" name="Google Shape;288;p20"/>
            <p:cNvSpPr txBox="1"/>
            <p:nvPr/>
          </p:nvSpPr>
          <p:spPr>
            <a:xfrm>
              <a:off x="1098169" y="3868357"/>
              <a:ext cx="407445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Árvores binárias</a:t>
              </a:r>
            </a:p>
          </p:txBody>
        </p:sp>
        <p:sp>
          <p:nvSpPr>
            <p:cNvPr id="71" name="Google Shape;288;p20"/>
            <p:cNvSpPr txBox="1"/>
            <p:nvPr/>
          </p:nvSpPr>
          <p:spPr>
            <a:xfrm>
              <a:off x="1098169" y="4224368"/>
              <a:ext cx="4151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Árvore B</a:t>
              </a:r>
            </a:p>
          </p:txBody>
        </p:sp>
        <p:sp>
          <p:nvSpPr>
            <p:cNvPr id="72" name="Google Shape;288;p20"/>
            <p:cNvSpPr txBox="1"/>
            <p:nvPr/>
          </p:nvSpPr>
          <p:spPr>
            <a:xfrm>
              <a:off x="1098169" y="4592147"/>
              <a:ext cx="392622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Grafos</a:t>
              </a:r>
            </a:p>
          </p:txBody>
        </p:sp>
        <p:sp>
          <p:nvSpPr>
            <p:cNvPr id="73" name="Google Shape;288;p20"/>
            <p:cNvSpPr txBox="1"/>
            <p:nvPr/>
          </p:nvSpPr>
          <p:spPr>
            <a:xfrm>
              <a:off x="1098169" y="4961945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Prova </a:t>
              </a:r>
            </a:p>
          </p:txBody>
        </p:sp>
        <p:sp>
          <p:nvSpPr>
            <p:cNvPr id="74" name="Google Shape;288;p20"/>
            <p:cNvSpPr txBox="1"/>
            <p:nvPr/>
          </p:nvSpPr>
          <p:spPr>
            <a:xfrm>
              <a:off x="1098169" y="5303597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Arquivos</a:t>
              </a:r>
            </a:p>
          </p:txBody>
        </p:sp>
        <p:sp>
          <p:nvSpPr>
            <p:cNvPr id="75" name="Google Shape;288;p20"/>
            <p:cNvSpPr txBox="1"/>
            <p:nvPr/>
          </p:nvSpPr>
          <p:spPr>
            <a:xfrm>
              <a:off x="1098169" y="5675091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Projeto Estrutura de Dados (PED)</a:t>
              </a:r>
            </a:p>
          </p:txBody>
        </p:sp>
        <p:sp>
          <p:nvSpPr>
            <p:cNvPr id="78" name="Google Shape;288;p20"/>
            <p:cNvSpPr txBox="1"/>
            <p:nvPr/>
          </p:nvSpPr>
          <p:spPr>
            <a:xfrm>
              <a:off x="1098169" y="6021368"/>
              <a:ext cx="302862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pt-BR" sz="1200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Exame</a:t>
              </a:r>
            </a:p>
          </p:txBody>
        </p:sp>
      </p:grpSp>
      <p:sp>
        <p:nvSpPr>
          <p:cNvPr id="3" name="Retângulo de cantos arredondados 2"/>
          <p:cNvSpPr/>
          <p:nvPr/>
        </p:nvSpPr>
        <p:spPr>
          <a:xfrm>
            <a:off x="101124" y="1700808"/>
            <a:ext cx="9751373" cy="36047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de cantos arredondados 2">
            <a:extLst>
              <a:ext uri="{FF2B5EF4-FFF2-40B4-BE49-F238E27FC236}">
                <a16:creationId xmlns:a16="http://schemas.microsoft.com/office/drawing/2014/main" id="{5A86AC76-873D-4C6A-B27C-3E99977E7FEB}"/>
              </a:ext>
            </a:extLst>
          </p:cNvPr>
          <p:cNvSpPr/>
          <p:nvPr/>
        </p:nvSpPr>
        <p:spPr>
          <a:xfrm>
            <a:off x="118542" y="2370989"/>
            <a:ext cx="9751373" cy="43644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de cantos arredondados 2">
            <a:extLst>
              <a:ext uri="{FF2B5EF4-FFF2-40B4-BE49-F238E27FC236}">
                <a16:creationId xmlns:a16="http://schemas.microsoft.com/office/drawing/2014/main" id="{6DFA4F9E-BA82-4FB8-9045-571E6CC0ED8A}"/>
              </a:ext>
            </a:extLst>
          </p:cNvPr>
          <p:cNvSpPr/>
          <p:nvPr/>
        </p:nvSpPr>
        <p:spPr>
          <a:xfrm>
            <a:off x="150794" y="2051140"/>
            <a:ext cx="9751373" cy="43644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4" name="Retângulo de cantos arredondados 2">
            <a:extLst>
              <a:ext uri="{FF2B5EF4-FFF2-40B4-BE49-F238E27FC236}">
                <a16:creationId xmlns:a16="http://schemas.microsoft.com/office/drawing/2014/main" id="{4917884C-63D2-4859-B48C-E7FE88D2D1FC}"/>
              </a:ext>
            </a:extLst>
          </p:cNvPr>
          <p:cNvSpPr/>
          <p:nvPr/>
        </p:nvSpPr>
        <p:spPr>
          <a:xfrm>
            <a:off x="118542" y="2731029"/>
            <a:ext cx="9751373" cy="43644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de cantos arredondados 2">
            <a:extLst>
              <a:ext uri="{FF2B5EF4-FFF2-40B4-BE49-F238E27FC236}">
                <a16:creationId xmlns:a16="http://schemas.microsoft.com/office/drawing/2014/main" id="{6C0FD8AA-DB8C-4C9B-A669-2FA056ED4AA1}"/>
              </a:ext>
            </a:extLst>
          </p:cNvPr>
          <p:cNvSpPr/>
          <p:nvPr/>
        </p:nvSpPr>
        <p:spPr>
          <a:xfrm>
            <a:off x="118542" y="3064565"/>
            <a:ext cx="9751373" cy="43644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de cantos arredondados 2">
            <a:extLst>
              <a:ext uri="{FF2B5EF4-FFF2-40B4-BE49-F238E27FC236}">
                <a16:creationId xmlns:a16="http://schemas.microsoft.com/office/drawing/2014/main" id="{828F6134-96B7-4224-8313-043464FFF4D9}"/>
              </a:ext>
            </a:extLst>
          </p:cNvPr>
          <p:cNvSpPr/>
          <p:nvPr/>
        </p:nvSpPr>
        <p:spPr>
          <a:xfrm>
            <a:off x="118542" y="3464361"/>
            <a:ext cx="9751373" cy="43644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de cantos arredondados 2">
            <a:extLst>
              <a:ext uri="{FF2B5EF4-FFF2-40B4-BE49-F238E27FC236}">
                <a16:creationId xmlns:a16="http://schemas.microsoft.com/office/drawing/2014/main" id="{D57B18E3-2B4A-4420-9A15-9CFE861ABC0C}"/>
              </a:ext>
            </a:extLst>
          </p:cNvPr>
          <p:cNvSpPr/>
          <p:nvPr/>
        </p:nvSpPr>
        <p:spPr>
          <a:xfrm>
            <a:off x="137542" y="3784645"/>
            <a:ext cx="9751373" cy="43644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de cantos arredondados 2">
            <a:extLst>
              <a:ext uri="{FF2B5EF4-FFF2-40B4-BE49-F238E27FC236}">
                <a16:creationId xmlns:a16="http://schemas.microsoft.com/office/drawing/2014/main" id="{BCA36E1D-AE4F-4267-AFA0-734462E9DC71}"/>
              </a:ext>
            </a:extLst>
          </p:cNvPr>
          <p:cNvSpPr/>
          <p:nvPr/>
        </p:nvSpPr>
        <p:spPr>
          <a:xfrm>
            <a:off x="105290" y="4191945"/>
            <a:ext cx="9751373" cy="43644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de cantos arredondados 2">
            <a:extLst>
              <a:ext uri="{FF2B5EF4-FFF2-40B4-BE49-F238E27FC236}">
                <a16:creationId xmlns:a16="http://schemas.microsoft.com/office/drawing/2014/main" id="{ECB96B47-756E-4705-8136-8408DA268597}"/>
              </a:ext>
            </a:extLst>
          </p:cNvPr>
          <p:cNvSpPr/>
          <p:nvPr/>
        </p:nvSpPr>
        <p:spPr>
          <a:xfrm>
            <a:off x="118542" y="4510473"/>
            <a:ext cx="9751373" cy="43644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472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>
            <a:extLst>
              <a:ext uri="{FF2B5EF4-FFF2-40B4-BE49-F238E27FC236}">
                <a16:creationId xmlns:a16="http://schemas.microsoft.com/office/drawing/2014/main" id="{0DB3E835-FE17-4497-9CD1-69A0073B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2452"/>
            <a:ext cx="10971372" cy="14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f) Vértices conexos: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Dois vértices são conexos se eles são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adjacentes ou possuem uma relação de adjacência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, ou seja, arestas que possuem extremos em comum possuem relação de adjacência.	</a:t>
            </a:r>
          </a:p>
        </p:txBody>
      </p:sp>
      <p:grpSp>
        <p:nvGrpSpPr>
          <p:cNvPr id="37894" name="Group 14">
            <a:extLst>
              <a:ext uri="{FF2B5EF4-FFF2-40B4-BE49-F238E27FC236}">
                <a16:creationId xmlns:a16="http://schemas.microsoft.com/office/drawing/2014/main" id="{92604145-3605-4CD6-B90C-ADABCFD5A79B}"/>
              </a:ext>
            </a:extLst>
          </p:cNvPr>
          <p:cNvGrpSpPr>
            <a:grpSpLocks/>
          </p:cNvGrpSpPr>
          <p:nvPr/>
        </p:nvGrpSpPr>
        <p:grpSpPr bwMode="auto">
          <a:xfrm>
            <a:off x="3733006" y="3716794"/>
            <a:ext cx="4724400" cy="2289175"/>
            <a:chOff x="1383" y="2341"/>
            <a:chExt cx="2976" cy="1488"/>
          </a:xfrm>
        </p:grpSpPr>
        <p:sp>
          <p:nvSpPr>
            <p:cNvPr id="164869" name="Oval 5">
              <a:extLst>
                <a:ext uri="{FF2B5EF4-FFF2-40B4-BE49-F238E27FC236}">
                  <a16:creationId xmlns:a16="http://schemas.microsoft.com/office/drawing/2014/main" id="{9AF9F152-7079-4419-ABB5-A299BC57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2341"/>
              <a:ext cx="339" cy="36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164870" name="Oval 6">
              <a:extLst>
                <a:ext uri="{FF2B5EF4-FFF2-40B4-BE49-F238E27FC236}">
                  <a16:creationId xmlns:a16="http://schemas.microsoft.com/office/drawing/2014/main" id="{860FD416-6D0E-4881-B494-379DB505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922"/>
              <a:ext cx="339" cy="36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164871" name="Oval 7">
              <a:extLst>
                <a:ext uri="{FF2B5EF4-FFF2-40B4-BE49-F238E27FC236}">
                  <a16:creationId xmlns:a16="http://schemas.microsoft.com/office/drawing/2014/main" id="{70AA8343-B3C1-4CAC-8B0A-CE86A456E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63"/>
              <a:ext cx="339" cy="36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164872" name="Oval 8">
              <a:extLst>
                <a:ext uri="{FF2B5EF4-FFF2-40B4-BE49-F238E27FC236}">
                  <a16:creationId xmlns:a16="http://schemas.microsoft.com/office/drawing/2014/main" id="{F7B02AC4-1C21-4FD9-9B56-A6B071A37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341"/>
              <a:ext cx="339" cy="36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164873" name="Line 9">
              <a:extLst>
                <a:ext uri="{FF2B5EF4-FFF2-40B4-BE49-F238E27FC236}">
                  <a16:creationId xmlns:a16="http://schemas.microsoft.com/office/drawing/2014/main" id="{2ECA65A2-C875-4A91-B5E0-A662D915D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" y="2501"/>
              <a:ext cx="1050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4874" name="Line 10">
              <a:extLst>
                <a:ext uri="{FF2B5EF4-FFF2-40B4-BE49-F238E27FC236}">
                  <a16:creationId xmlns:a16="http://schemas.microsoft.com/office/drawing/2014/main" id="{FDA3E35E-386B-4615-A9AF-7AE8E8625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273"/>
              <a:ext cx="1049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4875" name="Line 11">
              <a:extLst>
                <a:ext uri="{FF2B5EF4-FFF2-40B4-BE49-F238E27FC236}">
                  <a16:creationId xmlns:a16="http://schemas.microsoft.com/office/drawing/2014/main" id="{B22727D0-10CD-49DD-A2C4-24B8E679C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2516"/>
              <a:ext cx="10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sp>
        <p:nvSpPr>
          <p:cNvPr id="164877" name="Text Box 13">
            <a:extLst>
              <a:ext uri="{FF2B5EF4-FFF2-40B4-BE49-F238E27FC236}">
                <a16:creationId xmlns:a16="http://schemas.microsoft.com/office/drawing/2014/main" id="{54572793-64CC-43E4-A015-BC9817F1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32" y="5032376"/>
            <a:ext cx="2589213" cy="708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2000" dirty="0">
                <a:solidFill>
                  <a:srgbClr val="C00000"/>
                </a:solidFill>
                <a:latin typeface="+mj-lt"/>
              </a:rPr>
              <a:t>C é conexo a D </a:t>
            </a:r>
          </a:p>
          <a:p>
            <a:pPr algn="ctr">
              <a:defRPr/>
            </a:pPr>
            <a:r>
              <a:rPr lang="pt-BR" altLang="pt-BR" sz="2000" dirty="0">
                <a:latin typeface="+mj-lt"/>
              </a:rPr>
              <a:t>(relação de adjacência)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FC8787-B643-4351-AE16-655524204C26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AF362EC-36A0-4B5D-9693-A9F08BEDD0A6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9" name="Google Shape;271;p20">
            <a:extLst>
              <a:ext uri="{FF2B5EF4-FFF2-40B4-BE49-F238E27FC236}">
                <a16:creationId xmlns:a16="http://schemas.microsoft.com/office/drawing/2014/main" id="{16C36F05-A592-4F0B-9FCB-8D1827F40D3A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228537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>
            <a:extLst>
              <a:ext uri="{FF2B5EF4-FFF2-40B4-BE49-F238E27FC236}">
                <a16:creationId xmlns:a16="http://schemas.microsoft.com/office/drawing/2014/main" id="{316D5524-0438-4F9A-B64F-FA2A2C63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44676"/>
            <a:ext cx="10971372" cy="1616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g) Caminho: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É a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sequência de um ou mais arcos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em que o segundo vértice de cada arco coincide com o primeiro do seguinte, permitindo a partir de um vértice A atingir um vértice B.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</a:t>
            </a:r>
          </a:p>
        </p:txBody>
      </p:sp>
      <p:sp>
        <p:nvSpPr>
          <p:cNvPr id="165912" name="Line 24">
            <a:extLst>
              <a:ext uri="{FF2B5EF4-FFF2-40B4-BE49-F238E27FC236}">
                <a16:creationId xmlns:a16="http://schemas.microsoft.com/office/drawing/2014/main" id="{8E8F9B10-DBDC-449E-B40A-BF6B6934F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52717" y="4839039"/>
            <a:ext cx="533403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5913" name="Line 25">
            <a:extLst>
              <a:ext uri="{FF2B5EF4-FFF2-40B4-BE49-F238E27FC236}">
                <a16:creationId xmlns:a16="http://schemas.microsoft.com/office/drawing/2014/main" id="{FB5171D4-A3D9-4E8D-835F-D8C4308AC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52717" y="5330844"/>
            <a:ext cx="661989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5932" name="Text Box 44">
            <a:extLst>
              <a:ext uri="{FF2B5EF4-FFF2-40B4-BE49-F238E27FC236}">
                <a16:creationId xmlns:a16="http://schemas.microsoft.com/office/drawing/2014/main" id="{6396812F-FC79-4F0A-930B-A19EC5F3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445" y="4775200"/>
            <a:ext cx="574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000" dirty="0">
                <a:latin typeface="+mj-lt"/>
              </a:rPr>
              <a:t>123</a:t>
            </a:r>
          </a:p>
        </p:txBody>
      </p:sp>
      <p:sp>
        <p:nvSpPr>
          <p:cNvPr id="165933" name="Text Box 45">
            <a:extLst>
              <a:ext uri="{FF2B5EF4-FFF2-40B4-BE49-F238E27FC236}">
                <a16:creationId xmlns:a16="http://schemas.microsoft.com/office/drawing/2014/main" id="{95EF10BB-4313-4555-8F26-D2F13EE6C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445" y="5254625"/>
            <a:ext cx="7032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000" dirty="0">
                <a:latin typeface="+mj-lt"/>
              </a:rPr>
              <a:t>1243</a:t>
            </a:r>
          </a:p>
        </p:txBody>
      </p:sp>
      <p:sp>
        <p:nvSpPr>
          <p:cNvPr id="165934" name="Text Box 46">
            <a:extLst>
              <a:ext uri="{FF2B5EF4-FFF2-40B4-BE49-F238E27FC236}">
                <a16:creationId xmlns:a16="http://schemas.microsoft.com/office/drawing/2014/main" id="{3439D228-4785-4AE8-943A-294AB98C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361" y="4227874"/>
            <a:ext cx="1282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000" dirty="0">
                <a:solidFill>
                  <a:srgbClr val="C00000"/>
                </a:solidFill>
                <a:latin typeface="+mj-lt"/>
              </a:rPr>
              <a:t>Caminhos: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98D490C-5D95-4BF6-9612-17FBD5E42948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498DAB25-2305-4655-A89A-C9AFA6630368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46" name="Google Shape;271;p20">
            <a:extLst>
              <a:ext uri="{FF2B5EF4-FFF2-40B4-BE49-F238E27FC236}">
                <a16:creationId xmlns:a16="http://schemas.microsoft.com/office/drawing/2014/main" id="{14A86217-F0DC-4662-BCC1-C16AA3814380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D15820E-3F27-43B7-BB99-CF6A1C7AF67C}"/>
              </a:ext>
            </a:extLst>
          </p:cNvPr>
          <p:cNvGrpSpPr/>
          <p:nvPr/>
        </p:nvGrpSpPr>
        <p:grpSpPr>
          <a:xfrm>
            <a:off x="3786188" y="4181751"/>
            <a:ext cx="4618036" cy="2073969"/>
            <a:chOff x="3842446" y="5033279"/>
            <a:chExt cx="4111624" cy="1547812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65F5E8BD-AF80-448D-969A-5F4B5F4E6A7A}"/>
                </a:ext>
              </a:extLst>
            </p:cNvPr>
            <p:cNvGrpSpPr/>
            <p:nvPr/>
          </p:nvGrpSpPr>
          <p:grpSpPr>
            <a:xfrm>
              <a:off x="4078982" y="5033279"/>
              <a:ext cx="3663950" cy="1547812"/>
              <a:chOff x="4078982" y="5033279"/>
              <a:chExt cx="3663950" cy="1547812"/>
            </a:xfrm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5567C2B4-A60B-42AB-9903-29EB325FE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529" y="5171925"/>
                <a:ext cx="1305470" cy="435061"/>
              </a:xfrm>
              <a:custGeom>
                <a:avLst/>
                <a:gdLst>
                  <a:gd name="T0" fmla="*/ 1008 w 1008"/>
                  <a:gd name="T1" fmla="*/ 0 h 432"/>
                  <a:gd name="T2" fmla="*/ 432 w 1008"/>
                  <a:gd name="T3" fmla="*/ 144 h 432"/>
                  <a:gd name="T4" fmla="*/ 0 w 1008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432">
                    <a:moveTo>
                      <a:pt x="1008" y="0"/>
                    </a:moveTo>
                    <a:cubicBezTo>
                      <a:pt x="804" y="36"/>
                      <a:pt x="600" y="72"/>
                      <a:pt x="432" y="144"/>
                    </a:cubicBezTo>
                    <a:cubicBezTo>
                      <a:pt x="264" y="216"/>
                      <a:pt x="132" y="324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8" name="Oval 6">
                <a:extLst>
                  <a:ext uri="{FF2B5EF4-FFF2-40B4-BE49-F238E27FC236}">
                    <a16:creationId xmlns:a16="http://schemas.microsoft.com/office/drawing/2014/main" id="{BD90B49A-453C-47DF-9171-B097634C2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982" y="5622523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1</a:t>
                </a:r>
              </a:p>
            </p:txBody>
          </p:sp>
          <p:sp>
            <p:nvSpPr>
              <p:cNvPr id="49" name="Oval 7">
                <a:extLst>
                  <a:ext uri="{FF2B5EF4-FFF2-40B4-BE49-F238E27FC236}">
                    <a16:creationId xmlns:a16="http://schemas.microsoft.com/office/drawing/2014/main" id="{BE375EEF-D65C-44D4-BE2B-000FF03BE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241" y="5033279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2</a:t>
                </a:r>
              </a:p>
            </p:txBody>
          </p:sp>
          <p:sp>
            <p:nvSpPr>
              <p:cNvPr id="50" name="Oval 8">
                <a:extLst>
                  <a:ext uri="{FF2B5EF4-FFF2-40B4-BE49-F238E27FC236}">
                    <a16:creationId xmlns:a16="http://schemas.microsoft.com/office/drawing/2014/main" id="{5A802089-7010-432B-AD1C-7FB1AD161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241" y="6198620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4</a:t>
                </a:r>
              </a:p>
            </p:txBody>
          </p:sp>
          <p:sp>
            <p:nvSpPr>
              <p:cNvPr id="51" name="Oval 9">
                <a:extLst>
                  <a:ext uri="{FF2B5EF4-FFF2-40B4-BE49-F238E27FC236}">
                    <a16:creationId xmlns:a16="http://schemas.microsoft.com/office/drawing/2014/main" id="{9E408A47-D385-4F80-96AF-D33C5C1BC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7804" y="5622523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3</a:t>
                </a:r>
              </a:p>
            </p:txBody>
          </p:sp>
          <p:sp>
            <p:nvSpPr>
              <p:cNvPr id="52" name="Freeform 10">
                <a:extLst>
                  <a:ext uri="{FF2B5EF4-FFF2-40B4-BE49-F238E27FC236}">
                    <a16:creationId xmlns:a16="http://schemas.microsoft.com/office/drawing/2014/main" id="{40148DE7-0857-40B9-8C0A-17010AA07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526" y="5171925"/>
                <a:ext cx="1246606" cy="450599"/>
              </a:xfrm>
              <a:custGeom>
                <a:avLst/>
                <a:gdLst>
                  <a:gd name="T0" fmla="*/ 0 w 1008"/>
                  <a:gd name="T1" fmla="*/ 0 h 432"/>
                  <a:gd name="T2" fmla="*/ 720 w 1008"/>
                  <a:gd name="T3" fmla="*/ 144 h 432"/>
                  <a:gd name="T4" fmla="*/ 1008 w 1008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36"/>
                      <a:pt x="552" y="72"/>
                      <a:pt x="720" y="144"/>
                    </a:cubicBezTo>
                    <a:cubicBezTo>
                      <a:pt x="888" y="216"/>
                      <a:pt x="948" y="324"/>
                      <a:pt x="1008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CBD86E0C-605E-4055-9510-4DB79778E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526" y="5991846"/>
                <a:ext cx="1285849" cy="398009"/>
              </a:xfrm>
              <a:custGeom>
                <a:avLst/>
                <a:gdLst>
                  <a:gd name="T0" fmla="*/ 0 w 1008"/>
                  <a:gd name="T1" fmla="*/ 288 h 288"/>
                  <a:gd name="T2" fmla="*/ 576 w 1008"/>
                  <a:gd name="T3" fmla="*/ 144 h 288"/>
                  <a:gd name="T4" fmla="*/ 1008 w 1008"/>
                  <a:gd name="T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288">
                    <a:moveTo>
                      <a:pt x="0" y="288"/>
                    </a:moveTo>
                    <a:cubicBezTo>
                      <a:pt x="204" y="240"/>
                      <a:pt x="408" y="192"/>
                      <a:pt x="576" y="144"/>
                    </a:cubicBezTo>
                    <a:cubicBezTo>
                      <a:pt x="744" y="96"/>
                      <a:pt x="876" y="48"/>
                      <a:pt x="100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527A64C6-88F3-42AB-8D45-1FA0428C2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110" y="5947624"/>
                <a:ext cx="1161581" cy="415937"/>
              </a:xfrm>
              <a:custGeom>
                <a:avLst/>
                <a:gdLst>
                  <a:gd name="T0" fmla="*/ 1152 w 1152"/>
                  <a:gd name="T1" fmla="*/ 432 h 432"/>
                  <a:gd name="T2" fmla="*/ 576 w 1152"/>
                  <a:gd name="T3" fmla="*/ 288 h 432"/>
                  <a:gd name="T4" fmla="*/ 0 w 1152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52" h="432">
                    <a:moveTo>
                      <a:pt x="1152" y="432"/>
                    </a:moveTo>
                    <a:cubicBezTo>
                      <a:pt x="960" y="396"/>
                      <a:pt x="768" y="360"/>
                      <a:pt x="576" y="288"/>
                    </a:cubicBezTo>
                    <a:cubicBezTo>
                      <a:pt x="384" y="216"/>
                      <a:pt x="192" y="10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5" name="Line 13">
                <a:extLst>
                  <a:ext uri="{FF2B5EF4-FFF2-40B4-BE49-F238E27FC236}">
                    <a16:creationId xmlns:a16="http://schemas.microsoft.com/office/drawing/2014/main" id="{8E17DB3D-8588-4A69-9571-660593FA1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3384" y="5407383"/>
                <a:ext cx="0" cy="758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" name="Freeform 18">
                <a:extLst>
                  <a:ext uri="{FF2B5EF4-FFF2-40B4-BE49-F238E27FC236}">
                    <a16:creationId xmlns:a16="http://schemas.microsoft.com/office/drawing/2014/main" id="{B4E90A56-D072-487C-9801-73AC4EC36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014" y="5294436"/>
                <a:ext cx="1127570" cy="596416"/>
              </a:xfrm>
              <a:custGeom>
                <a:avLst/>
                <a:gdLst>
                  <a:gd name="T0" fmla="*/ 0 w 576"/>
                  <a:gd name="T1" fmla="*/ 288 h 336"/>
                  <a:gd name="T2" fmla="*/ 288 w 576"/>
                  <a:gd name="T3" fmla="*/ 288 h 336"/>
                  <a:gd name="T4" fmla="*/ 576 w 576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336">
                    <a:moveTo>
                      <a:pt x="0" y="288"/>
                    </a:moveTo>
                    <a:cubicBezTo>
                      <a:pt x="96" y="312"/>
                      <a:pt x="192" y="336"/>
                      <a:pt x="288" y="288"/>
                    </a:cubicBezTo>
                    <a:cubicBezTo>
                      <a:pt x="384" y="240"/>
                      <a:pt x="480" y="120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28" name="Forma livre 37">
              <a:extLst>
                <a:ext uri="{FF2B5EF4-FFF2-40B4-BE49-F238E27FC236}">
                  <a16:creationId xmlns:a16="http://schemas.microsoft.com/office/drawing/2014/main" id="{DB0A9928-20D8-45C5-BF65-0BC8113E1CB5}"/>
                </a:ext>
              </a:extLst>
            </p:cNvPr>
            <p:cNvSpPr/>
            <p:nvPr/>
          </p:nvSpPr>
          <p:spPr>
            <a:xfrm>
              <a:off x="7615932" y="5523816"/>
              <a:ext cx="338138" cy="223838"/>
            </a:xfrm>
            <a:custGeom>
              <a:avLst/>
              <a:gdLst>
                <a:gd name="connsiteX0" fmla="*/ 140677 w 411610"/>
                <a:gd name="connsiteY0" fmla="*/ 470002 h 470002"/>
                <a:gd name="connsiteX1" fmla="*/ 393896 w 411610"/>
                <a:gd name="connsiteY1" fmla="*/ 273054 h 470002"/>
                <a:gd name="connsiteX2" fmla="*/ 365760 w 411610"/>
                <a:gd name="connsiteY2" fmla="*/ 47971 h 470002"/>
                <a:gd name="connsiteX3" fmla="*/ 168812 w 411610"/>
                <a:gd name="connsiteY3" fmla="*/ 19836 h 470002"/>
                <a:gd name="connsiteX4" fmla="*/ 0 w 411610"/>
                <a:gd name="connsiteY4" fmla="*/ 287122 h 4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10" h="470002">
                  <a:moveTo>
                    <a:pt x="140677" y="470002"/>
                  </a:moveTo>
                  <a:cubicBezTo>
                    <a:pt x="248529" y="406697"/>
                    <a:pt x="356382" y="343392"/>
                    <a:pt x="393896" y="273054"/>
                  </a:cubicBezTo>
                  <a:cubicBezTo>
                    <a:pt x="431410" y="202716"/>
                    <a:pt x="403274" y="90174"/>
                    <a:pt x="365760" y="47971"/>
                  </a:cubicBezTo>
                  <a:cubicBezTo>
                    <a:pt x="328246" y="5768"/>
                    <a:pt x="229772" y="-20022"/>
                    <a:pt x="168812" y="19836"/>
                  </a:cubicBezTo>
                  <a:cubicBezTo>
                    <a:pt x="107852" y="59694"/>
                    <a:pt x="53926" y="173408"/>
                    <a:pt x="0" y="28712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Forma livre 38">
              <a:extLst>
                <a:ext uri="{FF2B5EF4-FFF2-40B4-BE49-F238E27FC236}">
                  <a16:creationId xmlns:a16="http://schemas.microsoft.com/office/drawing/2014/main" id="{B5C1B8C2-F065-460B-8FDD-4E5113E7ABC3}"/>
                </a:ext>
              </a:extLst>
            </p:cNvPr>
            <p:cNvSpPr/>
            <p:nvPr/>
          </p:nvSpPr>
          <p:spPr>
            <a:xfrm flipH="1">
              <a:off x="3842446" y="5480955"/>
              <a:ext cx="363537" cy="263525"/>
            </a:xfrm>
            <a:custGeom>
              <a:avLst/>
              <a:gdLst>
                <a:gd name="connsiteX0" fmla="*/ 140677 w 411610"/>
                <a:gd name="connsiteY0" fmla="*/ 470002 h 470002"/>
                <a:gd name="connsiteX1" fmla="*/ 393896 w 411610"/>
                <a:gd name="connsiteY1" fmla="*/ 273054 h 470002"/>
                <a:gd name="connsiteX2" fmla="*/ 365760 w 411610"/>
                <a:gd name="connsiteY2" fmla="*/ 47971 h 470002"/>
                <a:gd name="connsiteX3" fmla="*/ 168812 w 411610"/>
                <a:gd name="connsiteY3" fmla="*/ 19836 h 470002"/>
                <a:gd name="connsiteX4" fmla="*/ 0 w 411610"/>
                <a:gd name="connsiteY4" fmla="*/ 287122 h 4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10" h="470002">
                  <a:moveTo>
                    <a:pt x="140677" y="470002"/>
                  </a:moveTo>
                  <a:cubicBezTo>
                    <a:pt x="248529" y="406697"/>
                    <a:pt x="356382" y="343392"/>
                    <a:pt x="393896" y="273054"/>
                  </a:cubicBezTo>
                  <a:cubicBezTo>
                    <a:pt x="431410" y="202716"/>
                    <a:pt x="403274" y="90174"/>
                    <a:pt x="365760" y="47971"/>
                  </a:cubicBezTo>
                  <a:cubicBezTo>
                    <a:pt x="328246" y="5768"/>
                    <a:pt x="229772" y="-20022"/>
                    <a:pt x="168812" y="19836"/>
                  </a:cubicBezTo>
                  <a:cubicBezTo>
                    <a:pt x="107852" y="59694"/>
                    <a:pt x="53926" y="173408"/>
                    <a:pt x="0" y="28712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3431416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>
            <a:extLst>
              <a:ext uri="{FF2B5EF4-FFF2-40B4-BE49-F238E27FC236}">
                <a16:creationId xmlns:a16="http://schemas.microsoft.com/office/drawing/2014/main" id="{54D7807F-03EA-466D-82B3-DE315497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700808"/>
            <a:ext cx="10880232" cy="3107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h) Circuito, ciclo e laços: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u="sng" dirty="0">
                <a:solidFill>
                  <a:srgbClr val="CC0000"/>
                </a:solidFill>
                <a:latin typeface="+mn-lt"/>
              </a:rPr>
              <a:t>Circuito: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caminho fechado, onde o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primeiro vértice é também o último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 Exemplo: (1, 2, 4, 1).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1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u="sng" dirty="0">
                <a:solidFill>
                  <a:srgbClr val="CC0000"/>
                </a:solidFill>
                <a:latin typeface="+mn-lt"/>
              </a:rPr>
              <a:t>Ciclo: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circuito simples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(nenhum vértice aparece mais de uma vez, exceto o primeiro e o último). Exemplo: (1, 2, 4, 1)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1400" dirty="0">
                <a:solidFill>
                  <a:schemeClr val="tx1"/>
                </a:solidFill>
                <a:latin typeface="+mn-lt"/>
              </a:rPr>
              <a:t> </a:t>
            </a:r>
            <a:br>
              <a:rPr kumimoji="0" lang="pt-BR" altLang="pt-BR" sz="1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u="sng" dirty="0">
                <a:solidFill>
                  <a:srgbClr val="CC0000"/>
                </a:solidFill>
                <a:latin typeface="+mn-lt"/>
              </a:rPr>
              <a:t>Laço: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quando tem-se um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circuito de um único arco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é um laço, como pode ser observado no vértice </a:t>
            </a:r>
            <a:r>
              <a:rPr kumimoji="0" lang="pt-BR" altLang="pt-BR" sz="2400" u="sng" dirty="0">
                <a:solidFill>
                  <a:schemeClr val="tx1"/>
                </a:solidFill>
                <a:latin typeface="+mn-lt"/>
              </a:rPr>
              <a:t>3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D6FCC0-5789-4898-AA1C-AFD8EBB1EB9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A5686BD-41E6-4DC5-8E5F-10F33BC89A3F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5" name="Google Shape;271;p20">
            <a:extLst>
              <a:ext uri="{FF2B5EF4-FFF2-40B4-BE49-F238E27FC236}">
                <a16:creationId xmlns:a16="http://schemas.microsoft.com/office/drawing/2014/main" id="{FB597274-3ADC-41FC-8B72-5C74B045EDFE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D2BF52D-F98F-440D-8A0B-C28B0A8EDDE0}"/>
              </a:ext>
            </a:extLst>
          </p:cNvPr>
          <p:cNvGrpSpPr/>
          <p:nvPr/>
        </p:nvGrpSpPr>
        <p:grpSpPr>
          <a:xfrm>
            <a:off x="3884635" y="4937238"/>
            <a:ext cx="4330004" cy="1783939"/>
            <a:chOff x="3842446" y="5033279"/>
            <a:chExt cx="4111624" cy="1547812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3FA8169F-20D6-4E8C-8FA4-1B28B4AFFC8F}"/>
                </a:ext>
              </a:extLst>
            </p:cNvPr>
            <p:cNvGrpSpPr/>
            <p:nvPr/>
          </p:nvGrpSpPr>
          <p:grpSpPr>
            <a:xfrm>
              <a:off x="4078982" y="5033279"/>
              <a:ext cx="3663950" cy="1547812"/>
              <a:chOff x="4078982" y="5033279"/>
              <a:chExt cx="3663950" cy="1547812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423DB11B-5E52-418A-9E26-FA87AB806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529" y="5171925"/>
                <a:ext cx="1305470" cy="435061"/>
              </a:xfrm>
              <a:custGeom>
                <a:avLst/>
                <a:gdLst>
                  <a:gd name="T0" fmla="*/ 1008 w 1008"/>
                  <a:gd name="T1" fmla="*/ 0 h 432"/>
                  <a:gd name="T2" fmla="*/ 432 w 1008"/>
                  <a:gd name="T3" fmla="*/ 144 h 432"/>
                  <a:gd name="T4" fmla="*/ 0 w 1008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432">
                    <a:moveTo>
                      <a:pt x="1008" y="0"/>
                    </a:moveTo>
                    <a:cubicBezTo>
                      <a:pt x="804" y="36"/>
                      <a:pt x="600" y="72"/>
                      <a:pt x="432" y="144"/>
                    </a:cubicBezTo>
                    <a:cubicBezTo>
                      <a:pt x="264" y="216"/>
                      <a:pt x="132" y="324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F98E0677-1AA3-4622-9244-9D3E79070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982" y="5622523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1</a:t>
                </a:r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B87271F6-E81B-4E18-999E-6F2DB7645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241" y="5033279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2</a:t>
                </a:r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54D0DF7D-C7F1-4F73-91F7-DFB209E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241" y="6198620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4</a:t>
                </a:r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59419BEC-9D1A-408F-954C-B22919307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7804" y="5622523"/>
                <a:ext cx="425128" cy="3824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pt-BR" altLang="pt-BR" sz="2000"/>
                  <a:t>3</a:t>
                </a: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908CED4-3A17-4460-A645-029925808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526" y="5171925"/>
                <a:ext cx="1246606" cy="450599"/>
              </a:xfrm>
              <a:custGeom>
                <a:avLst/>
                <a:gdLst>
                  <a:gd name="T0" fmla="*/ 0 w 1008"/>
                  <a:gd name="T1" fmla="*/ 0 h 432"/>
                  <a:gd name="T2" fmla="*/ 720 w 1008"/>
                  <a:gd name="T3" fmla="*/ 144 h 432"/>
                  <a:gd name="T4" fmla="*/ 1008 w 1008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36"/>
                      <a:pt x="552" y="72"/>
                      <a:pt x="720" y="144"/>
                    </a:cubicBezTo>
                    <a:cubicBezTo>
                      <a:pt x="888" y="216"/>
                      <a:pt x="948" y="324"/>
                      <a:pt x="1008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CBF6FBFF-BB32-4B19-B8CC-80BE82BC2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526" y="5991846"/>
                <a:ext cx="1285849" cy="398009"/>
              </a:xfrm>
              <a:custGeom>
                <a:avLst/>
                <a:gdLst>
                  <a:gd name="T0" fmla="*/ 0 w 1008"/>
                  <a:gd name="T1" fmla="*/ 288 h 288"/>
                  <a:gd name="T2" fmla="*/ 576 w 1008"/>
                  <a:gd name="T3" fmla="*/ 144 h 288"/>
                  <a:gd name="T4" fmla="*/ 1008 w 1008"/>
                  <a:gd name="T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288">
                    <a:moveTo>
                      <a:pt x="0" y="288"/>
                    </a:moveTo>
                    <a:cubicBezTo>
                      <a:pt x="204" y="240"/>
                      <a:pt x="408" y="192"/>
                      <a:pt x="576" y="144"/>
                    </a:cubicBezTo>
                    <a:cubicBezTo>
                      <a:pt x="744" y="96"/>
                      <a:pt x="876" y="48"/>
                      <a:pt x="100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2B4E30-7187-4299-892C-A7291D289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110" y="5947624"/>
                <a:ext cx="1161581" cy="415937"/>
              </a:xfrm>
              <a:custGeom>
                <a:avLst/>
                <a:gdLst>
                  <a:gd name="T0" fmla="*/ 1152 w 1152"/>
                  <a:gd name="T1" fmla="*/ 432 h 432"/>
                  <a:gd name="T2" fmla="*/ 576 w 1152"/>
                  <a:gd name="T3" fmla="*/ 288 h 432"/>
                  <a:gd name="T4" fmla="*/ 0 w 1152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52" h="432">
                    <a:moveTo>
                      <a:pt x="1152" y="432"/>
                    </a:moveTo>
                    <a:cubicBezTo>
                      <a:pt x="960" y="396"/>
                      <a:pt x="768" y="360"/>
                      <a:pt x="576" y="288"/>
                    </a:cubicBezTo>
                    <a:cubicBezTo>
                      <a:pt x="384" y="216"/>
                      <a:pt x="192" y="10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" name="Line 13">
                <a:extLst>
                  <a:ext uri="{FF2B5EF4-FFF2-40B4-BE49-F238E27FC236}">
                    <a16:creationId xmlns:a16="http://schemas.microsoft.com/office/drawing/2014/main" id="{38206430-9AE9-4E5B-988E-3F7BB97EF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3384" y="5407383"/>
                <a:ext cx="0" cy="758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A4583AC-F4CD-4867-AF18-661BCFF2D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014" y="5294436"/>
                <a:ext cx="1127570" cy="596416"/>
              </a:xfrm>
              <a:custGeom>
                <a:avLst/>
                <a:gdLst>
                  <a:gd name="T0" fmla="*/ 0 w 576"/>
                  <a:gd name="T1" fmla="*/ 288 h 336"/>
                  <a:gd name="T2" fmla="*/ 288 w 576"/>
                  <a:gd name="T3" fmla="*/ 288 h 336"/>
                  <a:gd name="T4" fmla="*/ 576 w 576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336">
                    <a:moveTo>
                      <a:pt x="0" y="288"/>
                    </a:moveTo>
                    <a:cubicBezTo>
                      <a:pt x="96" y="312"/>
                      <a:pt x="192" y="336"/>
                      <a:pt x="288" y="288"/>
                    </a:cubicBezTo>
                    <a:cubicBezTo>
                      <a:pt x="384" y="240"/>
                      <a:pt x="480" y="120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28" name="Forma livre 37">
              <a:extLst>
                <a:ext uri="{FF2B5EF4-FFF2-40B4-BE49-F238E27FC236}">
                  <a16:creationId xmlns:a16="http://schemas.microsoft.com/office/drawing/2014/main" id="{7234FF51-1771-4929-B726-D556099E15ED}"/>
                </a:ext>
              </a:extLst>
            </p:cNvPr>
            <p:cNvSpPr/>
            <p:nvPr/>
          </p:nvSpPr>
          <p:spPr>
            <a:xfrm>
              <a:off x="7615932" y="5523816"/>
              <a:ext cx="338138" cy="223838"/>
            </a:xfrm>
            <a:custGeom>
              <a:avLst/>
              <a:gdLst>
                <a:gd name="connsiteX0" fmla="*/ 140677 w 411610"/>
                <a:gd name="connsiteY0" fmla="*/ 470002 h 470002"/>
                <a:gd name="connsiteX1" fmla="*/ 393896 w 411610"/>
                <a:gd name="connsiteY1" fmla="*/ 273054 h 470002"/>
                <a:gd name="connsiteX2" fmla="*/ 365760 w 411610"/>
                <a:gd name="connsiteY2" fmla="*/ 47971 h 470002"/>
                <a:gd name="connsiteX3" fmla="*/ 168812 w 411610"/>
                <a:gd name="connsiteY3" fmla="*/ 19836 h 470002"/>
                <a:gd name="connsiteX4" fmla="*/ 0 w 411610"/>
                <a:gd name="connsiteY4" fmla="*/ 287122 h 4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10" h="470002">
                  <a:moveTo>
                    <a:pt x="140677" y="470002"/>
                  </a:moveTo>
                  <a:cubicBezTo>
                    <a:pt x="248529" y="406697"/>
                    <a:pt x="356382" y="343392"/>
                    <a:pt x="393896" y="273054"/>
                  </a:cubicBezTo>
                  <a:cubicBezTo>
                    <a:pt x="431410" y="202716"/>
                    <a:pt x="403274" y="90174"/>
                    <a:pt x="365760" y="47971"/>
                  </a:cubicBezTo>
                  <a:cubicBezTo>
                    <a:pt x="328246" y="5768"/>
                    <a:pt x="229772" y="-20022"/>
                    <a:pt x="168812" y="19836"/>
                  </a:cubicBezTo>
                  <a:cubicBezTo>
                    <a:pt x="107852" y="59694"/>
                    <a:pt x="53926" y="173408"/>
                    <a:pt x="0" y="28712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Forma livre 38">
              <a:extLst>
                <a:ext uri="{FF2B5EF4-FFF2-40B4-BE49-F238E27FC236}">
                  <a16:creationId xmlns:a16="http://schemas.microsoft.com/office/drawing/2014/main" id="{D1433426-CADF-4794-88F1-F3624A1EBB00}"/>
                </a:ext>
              </a:extLst>
            </p:cNvPr>
            <p:cNvSpPr/>
            <p:nvPr/>
          </p:nvSpPr>
          <p:spPr>
            <a:xfrm flipH="1">
              <a:off x="3842446" y="5480955"/>
              <a:ext cx="363537" cy="263525"/>
            </a:xfrm>
            <a:custGeom>
              <a:avLst/>
              <a:gdLst>
                <a:gd name="connsiteX0" fmla="*/ 140677 w 411610"/>
                <a:gd name="connsiteY0" fmla="*/ 470002 h 470002"/>
                <a:gd name="connsiteX1" fmla="*/ 393896 w 411610"/>
                <a:gd name="connsiteY1" fmla="*/ 273054 h 470002"/>
                <a:gd name="connsiteX2" fmla="*/ 365760 w 411610"/>
                <a:gd name="connsiteY2" fmla="*/ 47971 h 470002"/>
                <a:gd name="connsiteX3" fmla="*/ 168812 w 411610"/>
                <a:gd name="connsiteY3" fmla="*/ 19836 h 470002"/>
                <a:gd name="connsiteX4" fmla="*/ 0 w 411610"/>
                <a:gd name="connsiteY4" fmla="*/ 287122 h 4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10" h="470002">
                  <a:moveTo>
                    <a:pt x="140677" y="470002"/>
                  </a:moveTo>
                  <a:cubicBezTo>
                    <a:pt x="248529" y="406697"/>
                    <a:pt x="356382" y="343392"/>
                    <a:pt x="393896" y="273054"/>
                  </a:cubicBezTo>
                  <a:cubicBezTo>
                    <a:pt x="431410" y="202716"/>
                    <a:pt x="403274" y="90174"/>
                    <a:pt x="365760" y="47971"/>
                  </a:cubicBezTo>
                  <a:cubicBezTo>
                    <a:pt x="328246" y="5768"/>
                    <a:pt x="229772" y="-20022"/>
                    <a:pt x="168812" y="19836"/>
                  </a:cubicBezTo>
                  <a:cubicBezTo>
                    <a:pt x="107852" y="59694"/>
                    <a:pt x="53926" y="173408"/>
                    <a:pt x="0" y="28712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934543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>
            <a:extLst>
              <a:ext uri="{FF2B5EF4-FFF2-40B4-BE49-F238E27FC236}">
                <a16:creationId xmlns:a16="http://schemas.microsoft.com/office/drawing/2014/main" id="{76984759-1A3E-41F2-9D5F-276338CA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772816"/>
            <a:ext cx="10971372" cy="48966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i) Comprimento: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O comprimento entre dois vértices é igual ao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número de linhas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(arestas) que podem ser percorridos a partir de um vértice até outro.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Exemplo: C e </a:t>
            </a:r>
            <a:r>
              <a:rPr kumimoji="0" lang="pt-BR" altLang="pt-BR" sz="2400" dirty="0" err="1">
                <a:solidFill>
                  <a:schemeClr val="tx1"/>
                </a:solidFill>
                <a:latin typeface="+mj-lt"/>
              </a:rPr>
              <a:t>E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CE </a:t>
            </a:r>
            <a:r>
              <a:rPr kumimoji="0" lang="pt-BR" altLang="pt-BR" sz="2400" noProof="1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pt-BR" altLang="pt-BR" sz="2400" dirty="0">
                <a:solidFill>
                  <a:srgbClr val="C00000"/>
                </a:solidFill>
                <a:latin typeface="+mj-lt"/>
              </a:rPr>
              <a:t>comprimento é 1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.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CABCDE </a:t>
            </a:r>
            <a:r>
              <a:rPr kumimoji="0" lang="pt-BR" altLang="pt-BR" sz="2400" noProof="1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pt-BR" altLang="pt-BR" sz="2400" dirty="0">
                <a:solidFill>
                  <a:srgbClr val="C00000"/>
                </a:solidFill>
                <a:latin typeface="+mj-lt"/>
              </a:rPr>
              <a:t>comprimento é 5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8BB9BB4-9EBF-4371-B455-5CED15452A32}"/>
              </a:ext>
            </a:extLst>
          </p:cNvPr>
          <p:cNvGrpSpPr/>
          <p:nvPr/>
        </p:nvGrpSpPr>
        <p:grpSpPr>
          <a:xfrm>
            <a:off x="3862958" y="3212977"/>
            <a:ext cx="4189637" cy="1872207"/>
            <a:chOff x="3862958" y="3212977"/>
            <a:chExt cx="4189637" cy="1872207"/>
          </a:xfrm>
        </p:grpSpPr>
        <p:sp>
          <p:nvSpPr>
            <p:cNvPr id="167941" name="Oval 5">
              <a:extLst>
                <a:ext uri="{FF2B5EF4-FFF2-40B4-BE49-F238E27FC236}">
                  <a16:creationId xmlns:a16="http://schemas.microsoft.com/office/drawing/2014/main" id="{BA087D82-B08A-4F5A-87E5-C6BEA55D3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070" y="4503784"/>
              <a:ext cx="517525" cy="5619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E</a:t>
              </a:r>
            </a:p>
          </p:txBody>
        </p:sp>
        <p:sp>
          <p:nvSpPr>
            <p:cNvPr id="167942" name="Oval 6">
              <a:extLst>
                <a:ext uri="{FF2B5EF4-FFF2-40B4-BE49-F238E27FC236}">
                  <a16:creationId xmlns:a16="http://schemas.microsoft.com/office/drawing/2014/main" id="{C6F2B9A1-F9C5-4289-84B6-75102046D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958" y="3222693"/>
              <a:ext cx="517525" cy="5619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167943" name="Oval 7">
              <a:extLst>
                <a:ext uri="{FF2B5EF4-FFF2-40B4-BE49-F238E27FC236}">
                  <a16:creationId xmlns:a16="http://schemas.microsoft.com/office/drawing/2014/main" id="{A50A86FA-6E67-44A3-83C7-7276A0AE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107" y="4081171"/>
              <a:ext cx="517525" cy="5619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167944" name="Oval 8">
              <a:extLst>
                <a:ext uri="{FF2B5EF4-FFF2-40B4-BE49-F238E27FC236}">
                  <a16:creationId xmlns:a16="http://schemas.microsoft.com/office/drawing/2014/main" id="{04B258D3-FCE9-4A0F-BB0B-7D13F79AD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757" y="4523231"/>
              <a:ext cx="515938" cy="5619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 dirty="0">
                  <a:latin typeface="+mj-lt"/>
                </a:rPr>
                <a:t>D</a:t>
              </a:r>
            </a:p>
          </p:txBody>
        </p:sp>
        <p:sp>
          <p:nvSpPr>
            <p:cNvPr id="167945" name="Oval 9">
              <a:extLst>
                <a:ext uri="{FF2B5EF4-FFF2-40B4-BE49-F238E27FC236}">
                  <a16:creationId xmlns:a16="http://schemas.microsoft.com/office/drawing/2014/main" id="{4B665264-B4C3-412D-AC71-05DE5421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532" y="3212977"/>
              <a:ext cx="517525" cy="5619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167946" name="Line 10">
              <a:extLst>
                <a:ext uri="{FF2B5EF4-FFF2-40B4-BE49-F238E27FC236}">
                  <a16:creationId xmlns:a16="http://schemas.microsoft.com/office/drawing/2014/main" id="{1A5E66FE-9C78-4FD2-998B-13D6FA53E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057" y="3516156"/>
              <a:ext cx="1222375" cy="1030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7947" name="Line 11">
              <a:extLst>
                <a:ext uri="{FF2B5EF4-FFF2-40B4-BE49-F238E27FC236}">
                  <a16:creationId xmlns:a16="http://schemas.microsoft.com/office/drawing/2014/main" id="{6A0F61B3-12DF-4C15-BC20-2775DA78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7757" y="3788710"/>
              <a:ext cx="258763" cy="730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7948" name="Line 12">
              <a:extLst>
                <a:ext uri="{FF2B5EF4-FFF2-40B4-BE49-F238E27FC236}">
                  <a16:creationId xmlns:a16="http://schemas.microsoft.com/office/drawing/2014/main" id="{2C2A3E79-55BD-43F0-93C4-A603BAF08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63370" y="3699900"/>
              <a:ext cx="600075" cy="44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7949" name="Line 13">
              <a:extLst>
                <a:ext uri="{FF2B5EF4-FFF2-40B4-BE49-F238E27FC236}">
                  <a16:creationId xmlns:a16="http://schemas.microsoft.com/office/drawing/2014/main" id="{BC69D9B8-1047-4A77-964F-D7FB1387D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0483" y="3482468"/>
              <a:ext cx="1508350" cy="3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7950" name="Line 14">
              <a:extLst>
                <a:ext uri="{FF2B5EF4-FFF2-40B4-BE49-F238E27FC236}">
                  <a16:creationId xmlns:a16="http://schemas.microsoft.com/office/drawing/2014/main" id="{E6D6780E-2CDD-4B06-B747-9E9EF9B56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382" y="3774930"/>
              <a:ext cx="744538" cy="473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7951" name="Line 15">
              <a:extLst>
                <a:ext uri="{FF2B5EF4-FFF2-40B4-BE49-F238E27FC236}">
                  <a16:creationId xmlns:a16="http://schemas.microsoft.com/office/drawing/2014/main" id="{0213A8FB-2955-4D3A-80CF-8F090C58B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070" y="4519096"/>
              <a:ext cx="801688" cy="22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7952" name="Line 16">
              <a:extLst>
                <a:ext uri="{FF2B5EF4-FFF2-40B4-BE49-F238E27FC236}">
                  <a16:creationId xmlns:a16="http://schemas.microsoft.com/office/drawing/2014/main" id="{CB14FD4C-1DAD-4376-949B-CA91AC178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4332" y="4764089"/>
              <a:ext cx="80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sp>
        <p:nvSpPr>
          <p:cNvPr id="167953" name="Line 17">
            <a:extLst>
              <a:ext uri="{FF2B5EF4-FFF2-40B4-BE49-F238E27FC236}">
                <a16:creationId xmlns:a16="http://schemas.microsoft.com/office/drawing/2014/main" id="{37D5AD5E-BC4B-4109-9F5E-C7D928F97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4332" y="5877272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7954" name="Line 18">
            <a:extLst>
              <a:ext uri="{FF2B5EF4-FFF2-40B4-BE49-F238E27FC236}">
                <a16:creationId xmlns:a16="http://schemas.microsoft.com/office/drawing/2014/main" id="{B7113DB5-13C6-4047-8D74-8809F99E6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2718" y="6237312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9046A0-5B98-4013-9E3B-8A7BCAEFF27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5C55E1B4-EB82-4049-9418-0A90D184E0E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5" name="Google Shape;271;p20">
            <a:extLst>
              <a:ext uri="{FF2B5EF4-FFF2-40B4-BE49-F238E27FC236}">
                <a16:creationId xmlns:a16="http://schemas.microsoft.com/office/drawing/2014/main" id="{E9768588-D28B-4177-9659-3CF847BA792D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197729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>
            <a:extLst>
              <a:ext uri="{FF2B5EF4-FFF2-40B4-BE49-F238E27FC236}">
                <a16:creationId xmlns:a16="http://schemas.microsoft.com/office/drawing/2014/main" id="{E8FEFCC7-52B7-4BB1-883D-315BAE3B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5626"/>
            <a:ext cx="10971372" cy="4556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j)  Número cromático: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É o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menor valor de cores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necessárias para colorir os vértices de um grafo, sem que vértices adjacentes tenham a mesma cor.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endParaRPr kumimoji="0" lang="pt-BR" altLang="pt-BR" sz="2400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rgbClr val="C00000"/>
                </a:solidFill>
                <a:latin typeface="+mj-lt"/>
              </a:rPr>
              <a:t>                                      NC = 2                                                    NC = 4</a:t>
            </a:r>
          </a:p>
        </p:txBody>
      </p:sp>
      <p:grpSp>
        <p:nvGrpSpPr>
          <p:cNvPr id="41990" name="Group 4">
            <a:extLst>
              <a:ext uri="{FF2B5EF4-FFF2-40B4-BE49-F238E27FC236}">
                <a16:creationId xmlns:a16="http://schemas.microsoft.com/office/drawing/2014/main" id="{6372ED04-9C9F-45EE-8F53-F21BED23B890}"/>
              </a:ext>
            </a:extLst>
          </p:cNvPr>
          <p:cNvGrpSpPr>
            <a:grpSpLocks/>
          </p:cNvGrpSpPr>
          <p:nvPr/>
        </p:nvGrpSpPr>
        <p:grpSpPr bwMode="auto">
          <a:xfrm>
            <a:off x="6601619" y="3562350"/>
            <a:ext cx="933450" cy="1709738"/>
            <a:chOff x="6768" y="10864"/>
            <a:chExt cx="1008" cy="1508"/>
          </a:xfrm>
        </p:grpSpPr>
        <p:sp>
          <p:nvSpPr>
            <p:cNvPr id="168965" name="Line 5">
              <a:extLst>
                <a:ext uri="{FF2B5EF4-FFF2-40B4-BE49-F238E27FC236}">
                  <a16:creationId xmlns:a16="http://schemas.microsoft.com/office/drawing/2014/main" id="{E61DCE14-E378-4132-BA6C-F9B3511F5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2" y="10864"/>
              <a:ext cx="864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68966" name="Line 6">
              <a:extLst>
                <a:ext uri="{FF2B5EF4-FFF2-40B4-BE49-F238E27FC236}">
                  <a16:creationId xmlns:a16="http://schemas.microsoft.com/office/drawing/2014/main" id="{B79333A7-B125-4803-885F-105AA8725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11508"/>
              <a:ext cx="4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sp>
        <p:nvSpPr>
          <p:cNvPr id="168971" name="Line 11">
            <a:extLst>
              <a:ext uri="{FF2B5EF4-FFF2-40B4-BE49-F238E27FC236}">
                <a16:creationId xmlns:a16="http://schemas.microsoft.com/office/drawing/2014/main" id="{DFB2671C-BE10-4411-A53D-AB25DC484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145" y="3862389"/>
            <a:ext cx="668337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2" name="Line 12">
            <a:extLst>
              <a:ext uri="{FF2B5EF4-FFF2-40B4-BE49-F238E27FC236}">
                <a16:creationId xmlns:a16="http://schemas.microsoft.com/office/drawing/2014/main" id="{1EDE33A4-0080-44CD-A145-A31664682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5756" y="3862389"/>
            <a:ext cx="80168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3" name="Line 13">
            <a:extLst>
              <a:ext uri="{FF2B5EF4-FFF2-40B4-BE49-F238E27FC236}">
                <a16:creationId xmlns:a16="http://schemas.microsoft.com/office/drawing/2014/main" id="{2E204F1F-E2A0-4979-95E1-04B77D7D6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4145" y="4635500"/>
            <a:ext cx="668337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4" name="Line 14">
            <a:extLst>
              <a:ext uri="{FF2B5EF4-FFF2-40B4-BE49-F238E27FC236}">
                <a16:creationId xmlns:a16="http://schemas.microsoft.com/office/drawing/2014/main" id="{F31CE7B1-6B8C-4458-9333-044FC06FF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9106" y="4635500"/>
            <a:ext cx="668338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1" name="Line 21">
            <a:extLst>
              <a:ext uri="{FF2B5EF4-FFF2-40B4-BE49-F238E27FC236}">
                <a16:creationId xmlns:a16="http://schemas.microsoft.com/office/drawing/2014/main" id="{54CC5DAD-75C6-4BFA-BD2B-37F5B6C123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5020" y="4662489"/>
            <a:ext cx="935037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2" name="Line 22">
            <a:extLst>
              <a:ext uri="{FF2B5EF4-FFF2-40B4-BE49-F238E27FC236}">
                <a16:creationId xmlns:a16="http://schemas.microsoft.com/office/drawing/2014/main" id="{237F5877-F60D-46E2-903F-86B1B9DC6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020" y="5640388"/>
            <a:ext cx="173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3" name="Line 23">
            <a:extLst>
              <a:ext uri="{FF2B5EF4-FFF2-40B4-BE49-F238E27FC236}">
                <a16:creationId xmlns:a16="http://schemas.microsoft.com/office/drawing/2014/main" id="{403FDB4D-CBBB-4FFD-8CBF-6DAC6C900B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5095" y="4352926"/>
            <a:ext cx="193675" cy="128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4" name="Line 24">
            <a:extLst>
              <a:ext uri="{FF2B5EF4-FFF2-40B4-BE49-F238E27FC236}">
                <a16:creationId xmlns:a16="http://schemas.microsoft.com/office/drawing/2014/main" id="{D63E6390-E9CC-409E-8D94-AC5E57C8B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3406" y="4662488"/>
            <a:ext cx="668338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5" name="Line 25">
            <a:extLst>
              <a:ext uri="{FF2B5EF4-FFF2-40B4-BE49-F238E27FC236}">
                <a16:creationId xmlns:a16="http://schemas.microsoft.com/office/drawing/2014/main" id="{E2A515CE-C078-42DC-80C1-B8A2FB22F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3406" y="4173539"/>
            <a:ext cx="801688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6" name="Line 26">
            <a:extLst>
              <a:ext uri="{FF2B5EF4-FFF2-40B4-BE49-F238E27FC236}">
                <a16:creationId xmlns:a16="http://schemas.microsoft.com/office/drawing/2014/main" id="{C8BC46A6-AB55-46D9-A8C6-97BA85813F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70006" y="3683001"/>
            <a:ext cx="40005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7" name="Line 27">
            <a:extLst>
              <a:ext uri="{FF2B5EF4-FFF2-40B4-BE49-F238E27FC236}">
                <a16:creationId xmlns:a16="http://schemas.microsoft.com/office/drawing/2014/main" id="{944952AF-2924-45FE-95C0-B31E49AE3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0006" y="3521075"/>
            <a:ext cx="1468438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8" name="Line 28">
            <a:extLst>
              <a:ext uri="{FF2B5EF4-FFF2-40B4-BE49-F238E27FC236}">
                <a16:creationId xmlns:a16="http://schemas.microsoft.com/office/drawing/2014/main" id="{E338EB89-118D-4541-A237-0199D6C3A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7195" y="4302126"/>
            <a:ext cx="120173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67" name="Oval 7">
            <a:extLst>
              <a:ext uri="{FF2B5EF4-FFF2-40B4-BE49-F238E27FC236}">
                <a16:creationId xmlns:a16="http://schemas.microsoft.com/office/drawing/2014/main" id="{9E3003DD-8F6E-4BB9-887A-D6E842B33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45" y="3657601"/>
            <a:ext cx="344487" cy="411163"/>
          </a:xfrm>
          <a:prstGeom prst="ellipse">
            <a:avLst/>
          </a:prstGeom>
          <a:solidFill>
            <a:srgbClr val="66FF33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68" name="Oval 8">
            <a:extLst>
              <a:ext uri="{FF2B5EF4-FFF2-40B4-BE49-F238E27FC236}">
                <a16:creationId xmlns:a16="http://schemas.microsoft.com/office/drawing/2014/main" id="{2A319935-ACF5-418D-91BC-EDA189B8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45" y="4962526"/>
            <a:ext cx="344487" cy="411163"/>
          </a:xfrm>
          <a:prstGeom prst="ellipse">
            <a:avLst/>
          </a:prstGeom>
          <a:solidFill>
            <a:srgbClr val="66FF33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69" name="Oval 9">
            <a:extLst>
              <a:ext uri="{FF2B5EF4-FFF2-40B4-BE49-F238E27FC236}">
                <a16:creationId xmlns:a16="http://schemas.microsoft.com/office/drawing/2014/main" id="{C7E56628-BCDA-42DF-8753-52057F10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256" y="4310063"/>
            <a:ext cx="344488" cy="41116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0" name="Oval 10">
            <a:extLst>
              <a:ext uri="{FF2B5EF4-FFF2-40B4-BE49-F238E27FC236}">
                <a16:creationId xmlns:a16="http://schemas.microsoft.com/office/drawing/2014/main" id="{47CAE49A-22BC-4670-9FC6-D792C128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406" y="4310063"/>
            <a:ext cx="344488" cy="41116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5" name="Oval 15">
            <a:extLst>
              <a:ext uri="{FF2B5EF4-FFF2-40B4-BE49-F238E27FC236}">
                <a16:creationId xmlns:a16="http://schemas.microsoft.com/office/drawing/2014/main" id="{77D68F5E-041A-465B-80B4-8711629B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320" y="5461001"/>
            <a:ext cx="346075" cy="411163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6" name="Oval 16">
            <a:extLst>
              <a:ext uri="{FF2B5EF4-FFF2-40B4-BE49-F238E27FC236}">
                <a16:creationId xmlns:a16="http://schemas.microsoft.com/office/drawing/2014/main" id="{46FC35DA-9303-40A3-9828-7B7A5128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320" y="5314951"/>
            <a:ext cx="344487" cy="411163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7" name="Oval 17">
            <a:extLst>
              <a:ext uri="{FF2B5EF4-FFF2-40B4-BE49-F238E27FC236}">
                <a16:creationId xmlns:a16="http://schemas.microsoft.com/office/drawing/2014/main" id="{0E635EDC-3476-4030-9E25-FAA67494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470" y="4311651"/>
            <a:ext cx="346075" cy="41116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8" name="Oval 18">
            <a:extLst>
              <a:ext uri="{FF2B5EF4-FFF2-40B4-BE49-F238E27FC236}">
                <a16:creationId xmlns:a16="http://schemas.microsoft.com/office/drawing/2014/main" id="{2594D9CD-5A9A-4C8A-BE01-D4D87F9DD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682" y="4010026"/>
            <a:ext cx="346075" cy="41116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79" name="Oval 19">
            <a:extLst>
              <a:ext uri="{FF2B5EF4-FFF2-40B4-BE49-F238E27FC236}">
                <a16:creationId xmlns:a16="http://schemas.microsoft.com/office/drawing/2014/main" id="{9597E438-4186-4339-8798-5D644B33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720" y="3357563"/>
            <a:ext cx="346075" cy="411162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68980" name="Oval 20">
            <a:extLst>
              <a:ext uri="{FF2B5EF4-FFF2-40B4-BE49-F238E27FC236}">
                <a16:creationId xmlns:a16="http://schemas.microsoft.com/office/drawing/2014/main" id="{A348EDC7-BD72-48FC-847B-B0C8D315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320" y="3941763"/>
            <a:ext cx="344487" cy="41116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DD0CC79-D961-4AA2-A0B2-0ABE294024EB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8F853CA4-1DFD-4965-9E5E-8E91B1D30F0D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35" name="Google Shape;271;p20">
            <a:extLst>
              <a:ext uri="{FF2B5EF4-FFF2-40B4-BE49-F238E27FC236}">
                <a16:creationId xmlns:a16="http://schemas.microsoft.com/office/drawing/2014/main" id="{21784431-53C0-4D5F-8693-BDA4CFAC585E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Conceitos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913006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>
            <a:extLst>
              <a:ext uri="{FF2B5EF4-FFF2-40B4-BE49-F238E27FC236}">
                <a16:creationId xmlns:a16="http://schemas.microsoft.com/office/drawing/2014/main" id="{86238C65-3BB1-4E7A-8001-F79D8B87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732" y="1620986"/>
            <a:ext cx="8778875" cy="4832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defRPr/>
            </a:pPr>
            <a:r>
              <a:rPr lang="pt-BR" altLang="pt-BR" sz="2000" dirty="0">
                <a:latin typeface="+mn-lt"/>
              </a:rPr>
              <a:t>Os grafos podem ser classificados em relação a: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Sentido das arestas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Parcialidade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Número de arestas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Cardinalidade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Conexão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Completude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Simplicidade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Regularidade 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Representação planar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Valores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Estrutura</a:t>
            </a:r>
          </a:p>
          <a:p>
            <a:pPr lvl="1" algn="just">
              <a:spcBef>
                <a:spcPct val="20000"/>
              </a:spcBef>
              <a:buClr>
                <a:srgbClr val="CC0000"/>
              </a:buClr>
              <a:buFontTx/>
              <a:buAutoNum type="arabicParenR"/>
              <a:defRPr/>
            </a:pPr>
            <a:r>
              <a:rPr lang="pt-BR" altLang="pt-BR" sz="2000" dirty="0">
                <a:latin typeface="+mn-lt"/>
              </a:rPr>
              <a:t>Casos especiais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86818E-BDFA-4611-9BF7-87A34DD31B59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0BE4B0-3E0F-4D5D-A758-44AB88E6B2B3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9" name="Google Shape;271;p20">
            <a:extLst>
              <a:ext uri="{FF2B5EF4-FFF2-40B4-BE49-F238E27FC236}">
                <a16:creationId xmlns:a16="http://schemas.microsoft.com/office/drawing/2014/main" id="{2DB4E39C-A5FA-4772-B2AA-E9BB430BEBCA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919277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>
            <a:extLst>
              <a:ext uri="{FF2B5EF4-FFF2-40B4-BE49-F238E27FC236}">
                <a16:creationId xmlns:a16="http://schemas.microsoft.com/office/drawing/2014/main" id="{ABA9A5A3-D286-41FA-997F-C520C225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/>
              <a:t>            </a:t>
            </a:r>
            <a:endParaRPr lang="pt-BR" altLang="pt-BR" sz="3600"/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12BECEEA-0D3B-4BE7-B071-2C11173C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2452"/>
            <a:ext cx="10971372" cy="915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Grafo dirigido ou dígrafo: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Quando as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arestas possuem sentido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, ou seja, quando possui apenas arcos.</a:t>
            </a:r>
          </a:p>
        </p:txBody>
      </p:sp>
      <p:sp>
        <p:nvSpPr>
          <p:cNvPr id="170010" name="Rectangle 26">
            <a:extLst>
              <a:ext uri="{FF2B5EF4-FFF2-40B4-BE49-F238E27FC236}">
                <a16:creationId xmlns:a16="http://schemas.microsoft.com/office/drawing/2014/main" id="{AE0A64C3-BD27-439E-B2C7-6A9FBB7A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5105301"/>
            <a:ext cx="10971372" cy="915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b) Grafo não dirigido: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Quando as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arestas não possuem sentido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, ou seja, quando possui apenas linhas.</a:t>
            </a:r>
          </a:p>
        </p:txBody>
      </p:sp>
      <p:grpSp>
        <p:nvGrpSpPr>
          <p:cNvPr id="44041" name="Group 36">
            <a:extLst>
              <a:ext uri="{FF2B5EF4-FFF2-40B4-BE49-F238E27FC236}">
                <a16:creationId xmlns:a16="http://schemas.microsoft.com/office/drawing/2014/main" id="{48F39340-10E3-45D7-BE1D-7D0228457C1B}"/>
              </a:ext>
            </a:extLst>
          </p:cNvPr>
          <p:cNvGrpSpPr>
            <a:grpSpLocks/>
          </p:cNvGrpSpPr>
          <p:nvPr/>
        </p:nvGrpSpPr>
        <p:grpSpPr bwMode="auto">
          <a:xfrm>
            <a:off x="4353719" y="3011717"/>
            <a:ext cx="3255962" cy="1817687"/>
            <a:chOff x="1783" y="1907"/>
            <a:chExt cx="2051" cy="1145"/>
          </a:xfrm>
        </p:grpSpPr>
        <p:sp>
          <p:nvSpPr>
            <p:cNvPr id="170011" name="Oval 27">
              <a:extLst>
                <a:ext uri="{FF2B5EF4-FFF2-40B4-BE49-F238E27FC236}">
                  <a16:creationId xmlns:a16="http://schemas.microsoft.com/office/drawing/2014/main" id="{BF31AD1C-2614-4EF7-9AC8-57050AD0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907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170012" name="Oval 28">
              <a:extLst>
                <a:ext uri="{FF2B5EF4-FFF2-40B4-BE49-F238E27FC236}">
                  <a16:creationId xmlns:a16="http://schemas.microsoft.com/office/drawing/2014/main" id="{B92AD1C9-AA59-41AC-A178-3FA10A387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643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170013" name="Oval 29">
              <a:extLst>
                <a:ext uri="{FF2B5EF4-FFF2-40B4-BE49-F238E27FC236}">
                  <a16:creationId xmlns:a16="http://schemas.microsoft.com/office/drawing/2014/main" id="{9837FDAC-20D5-494C-9580-570B78ED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25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170014" name="Oval 30">
              <a:extLst>
                <a:ext uri="{FF2B5EF4-FFF2-40B4-BE49-F238E27FC236}">
                  <a16:creationId xmlns:a16="http://schemas.microsoft.com/office/drawing/2014/main" id="{0AF39890-96DB-4596-A32B-FB5C4CB05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271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70015" name="Line 31">
              <a:extLst>
                <a:ext uri="{FF2B5EF4-FFF2-40B4-BE49-F238E27FC236}">
                  <a16:creationId xmlns:a16="http://schemas.microsoft.com/office/drawing/2014/main" id="{B0A036AC-2812-4AF9-9E30-114C4282B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2109"/>
              <a:ext cx="516" cy="19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0016" name="Line 32">
              <a:extLst>
                <a:ext uri="{FF2B5EF4-FFF2-40B4-BE49-F238E27FC236}">
                  <a16:creationId xmlns:a16="http://schemas.microsoft.com/office/drawing/2014/main" id="{EB746467-66F2-4670-9154-DBCF4E5A6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7" y="2594"/>
              <a:ext cx="472" cy="25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0017" name="Line 33">
              <a:extLst>
                <a:ext uri="{FF2B5EF4-FFF2-40B4-BE49-F238E27FC236}">
                  <a16:creationId xmlns:a16="http://schemas.microsoft.com/office/drawing/2014/main" id="{F3A89DC7-1404-42C7-BA9D-084FE97BA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34" y="2594"/>
              <a:ext cx="493" cy="2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0018" name="Line 34">
              <a:extLst>
                <a:ext uri="{FF2B5EF4-FFF2-40B4-BE49-F238E27FC236}">
                  <a16:creationId xmlns:a16="http://schemas.microsoft.com/office/drawing/2014/main" id="{77CD196E-06B7-4E31-AC57-0D0392C93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114"/>
              <a:ext cx="52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E8D2BD-B18B-43D9-97B8-705152DC2610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478748C-7B33-48D5-8E5A-E847AD48959A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0" name="Google Shape;271;p20">
            <a:extLst>
              <a:ext uri="{FF2B5EF4-FFF2-40B4-BE49-F238E27FC236}">
                <a16:creationId xmlns:a16="http://schemas.microsoft.com/office/drawing/2014/main" id="{9531DD2B-22B3-4909-A2AA-A7A61CB6D110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1) Em relação ao sentido das arestas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004296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>
            <a:extLst>
              <a:ext uri="{FF2B5EF4-FFF2-40B4-BE49-F238E27FC236}">
                <a16:creationId xmlns:a16="http://schemas.microsoft.com/office/drawing/2014/main" id="{C7FFF4F4-3CBC-4549-9E4D-C60178762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/>
              <a:t>            </a:t>
            </a:r>
            <a:endParaRPr lang="pt-BR" altLang="pt-BR" sz="3600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69A79A26-CE4B-4C48-A4A2-E64F6D3E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2451"/>
            <a:ext cx="10971372" cy="1319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Grafo parcial: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Se G2 é um grafo parcial de G1, então G2 possui um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mesmo conjunto de vértices, mas não o mesmo conjunto de arestas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do grafo G1.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endParaRPr kumimoji="0" lang="pt-BR" altLang="pt-BR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9162" name="Text Box 26">
            <a:extLst>
              <a:ext uri="{FF2B5EF4-FFF2-40B4-BE49-F238E27FC236}">
                <a16:creationId xmlns:a16="http://schemas.microsoft.com/office/drawing/2014/main" id="{1B4C87ED-F8A0-4C79-90A0-454FF2E33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920" y="5483225"/>
            <a:ext cx="10874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000"/>
              <a:t>G1 (V, A)</a:t>
            </a:r>
          </a:p>
        </p:txBody>
      </p:sp>
      <p:grpSp>
        <p:nvGrpSpPr>
          <p:cNvPr id="45065" name="Group 39">
            <a:extLst>
              <a:ext uri="{FF2B5EF4-FFF2-40B4-BE49-F238E27FC236}">
                <a16:creationId xmlns:a16="http://schemas.microsoft.com/office/drawing/2014/main" id="{C6516C83-82EE-48E6-B395-0653A81610FB}"/>
              </a:ext>
            </a:extLst>
          </p:cNvPr>
          <p:cNvGrpSpPr>
            <a:grpSpLocks/>
          </p:cNvGrpSpPr>
          <p:nvPr/>
        </p:nvGrpSpPr>
        <p:grpSpPr bwMode="auto">
          <a:xfrm>
            <a:off x="2262982" y="3573464"/>
            <a:ext cx="7288213" cy="1817687"/>
            <a:chOff x="466" y="2251"/>
            <a:chExt cx="4591" cy="1145"/>
          </a:xfrm>
        </p:grpSpPr>
        <p:sp>
          <p:nvSpPr>
            <p:cNvPr id="219142" name="Oval 6">
              <a:extLst>
                <a:ext uri="{FF2B5EF4-FFF2-40B4-BE49-F238E27FC236}">
                  <a16:creationId xmlns:a16="http://schemas.microsoft.com/office/drawing/2014/main" id="{C6F69E90-F0D4-4D50-A62F-80D614A98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251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19143" name="Oval 7">
              <a:extLst>
                <a:ext uri="{FF2B5EF4-FFF2-40B4-BE49-F238E27FC236}">
                  <a16:creationId xmlns:a16="http://schemas.microsoft.com/office/drawing/2014/main" id="{C04986DA-1E9C-40C8-89C2-CB005528B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98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19144" name="Oval 8">
              <a:extLst>
                <a:ext uri="{FF2B5EF4-FFF2-40B4-BE49-F238E27FC236}">
                  <a16:creationId xmlns:a16="http://schemas.microsoft.com/office/drawing/2014/main" id="{934FCE4B-77D1-444A-8F1A-E844DBD6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601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19145" name="Oval 9">
              <a:extLst>
                <a:ext uri="{FF2B5EF4-FFF2-40B4-BE49-F238E27FC236}">
                  <a16:creationId xmlns:a16="http://schemas.microsoft.com/office/drawing/2014/main" id="{BF2EF59D-840E-42C4-8247-FB232927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615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19146" name="Line 10">
              <a:extLst>
                <a:ext uri="{FF2B5EF4-FFF2-40B4-BE49-F238E27FC236}">
                  <a16:creationId xmlns:a16="http://schemas.microsoft.com/office/drawing/2014/main" id="{7F90584E-3375-49B9-AA34-28F116D5C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2453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47" name="Line 11">
              <a:extLst>
                <a:ext uri="{FF2B5EF4-FFF2-40B4-BE49-F238E27FC236}">
                  <a16:creationId xmlns:a16="http://schemas.microsoft.com/office/drawing/2014/main" id="{5F00C85E-5E8B-450B-9764-CD86CAA50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2" y="2946"/>
              <a:ext cx="47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48" name="Line 12">
              <a:extLst>
                <a:ext uri="{FF2B5EF4-FFF2-40B4-BE49-F238E27FC236}">
                  <a16:creationId xmlns:a16="http://schemas.microsoft.com/office/drawing/2014/main" id="{84528CBF-C7F9-49D1-A672-C307B0BD7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9" y="295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49" name="Line 13">
              <a:extLst>
                <a:ext uri="{FF2B5EF4-FFF2-40B4-BE49-F238E27FC236}">
                  <a16:creationId xmlns:a16="http://schemas.microsoft.com/office/drawing/2014/main" id="{E26C3BCD-CBE1-4916-B2CD-575C20C3D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244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59" name="Line 23">
              <a:extLst>
                <a:ext uri="{FF2B5EF4-FFF2-40B4-BE49-F238E27FC236}">
                  <a16:creationId xmlns:a16="http://schemas.microsoft.com/office/drawing/2014/main" id="{BB39476E-0D21-4A6F-AF6F-693EE3103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2823"/>
              <a:ext cx="1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60" name="Line 24">
              <a:extLst>
                <a:ext uri="{FF2B5EF4-FFF2-40B4-BE49-F238E27FC236}">
                  <a16:creationId xmlns:a16="http://schemas.microsoft.com/office/drawing/2014/main" id="{8DB16A8D-43C8-4843-A7F6-0676468B9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67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64" name="Oval 28">
              <a:extLst>
                <a:ext uri="{FF2B5EF4-FFF2-40B4-BE49-F238E27FC236}">
                  <a16:creationId xmlns:a16="http://schemas.microsoft.com/office/drawing/2014/main" id="{E7CDC4C8-4D93-43D7-9CB8-0E7B41BBD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2251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19165" name="Oval 29">
              <a:extLst>
                <a:ext uri="{FF2B5EF4-FFF2-40B4-BE49-F238E27FC236}">
                  <a16:creationId xmlns:a16="http://schemas.microsoft.com/office/drawing/2014/main" id="{4748A15D-5D1D-4E4A-931F-A7DF0F139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8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19166" name="Oval 30">
              <a:extLst>
                <a:ext uri="{FF2B5EF4-FFF2-40B4-BE49-F238E27FC236}">
                  <a16:creationId xmlns:a16="http://schemas.microsoft.com/office/drawing/2014/main" id="{36A9434F-731E-41F7-83B1-B5A907CE0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601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19167" name="Oval 31">
              <a:extLst>
                <a:ext uri="{FF2B5EF4-FFF2-40B4-BE49-F238E27FC236}">
                  <a16:creationId xmlns:a16="http://schemas.microsoft.com/office/drawing/2014/main" id="{AE4B1913-AFE2-45F5-9DA0-FF9BD4CF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615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19168" name="Line 32">
              <a:extLst>
                <a:ext uri="{FF2B5EF4-FFF2-40B4-BE49-F238E27FC236}">
                  <a16:creationId xmlns:a16="http://schemas.microsoft.com/office/drawing/2014/main" id="{60024687-71B5-4A99-9522-D343CB26F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0" y="2453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69" name="Line 33">
              <a:extLst>
                <a:ext uri="{FF2B5EF4-FFF2-40B4-BE49-F238E27FC236}">
                  <a16:creationId xmlns:a16="http://schemas.microsoft.com/office/drawing/2014/main" id="{E9300D38-4A9B-4982-A703-B3E2A0ED5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0" y="2938"/>
              <a:ext cx="47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70" name="Line 34">
              <a:extLst>
                <a:ext uri="{FF2B5EF4-FFF2-40B4-BE49-F238E27FC236}">
                  <a16:creationId xmlns:a16="http://schemas.microsoft.com/office/drawing/2014/main" id="{BF696093-B4CB-4275-9FD1-CE9D595DA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9" y="295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171" name="Line 35">
              <a:extLst>
                <a:ext uri="{FF2B5EF4-FFF2-40B4-BE49-F238E27FC236}">
                  <a16:creationId xmlns:a16="http://schemas.microsoft.com/office/drawing/2014/main" id="{7A272C0B-8653-4858-B79F-3FA2CABF1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44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19174" name="Text Box 38">
            <a:extLst>
              <a:ext uri="{FF2B5EF4-FFF2-40B4-BE49-F238E27FC236}">
                <a16:creationId xmlns:a16="http://schemas.microsoft.com/office/drawing/2014/main" id="{E5FA9938-DCB0-4B2E-9C9C-5F838E8D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31" y="5489576"/>
            <a:ext cx="2184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2000" dirty="0">
                <a:solidFill>
                  <a:srgbClr val="C00000"/>
                </a:solidFill>
              </a:rPr>
              <a:t>G2</a:t>
            </a:r>
          </a:p>
          <a:p>
            <a:pPr algn="ctr">
              <a:defRPr/>
            </a:pPr>
            <a:r>
              <a:rPr lang="pt-BR" altLang="pt-BR" sz="2000" dirty="0">
                <a:solidFill>
                  <a:srgbClr val="C00000"/>
                </a:solidFill>
              </a:rPr>
              <a:t>Grafo parcial de G1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A354C8B-E957-410C-83E8-F7F4D0E1BC9F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3C652FD-771D-427B-A07F-97784265C967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31" name="Google Shape;271;p20">
            <a:extLst>
              <a:ext uri="{FF2B5EF4-FFF2-40B4-BE49-F238E27FC236}">
                <a16:creationId xmlns:a16="http://schemas.microsoft.com/office/drawing/2014/main" id="{E791E575-ACDA-44AE-AB28-FDABFC5EE628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2) Em relação à parcialidade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793446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>
            <a:extLst>
              <a:ext uri="{FF2B5EF4-FFF2-40B4-BE49-F238E27FC236}">
                <a16:creationId xmlns:a16="http://schemas.microsoft.com/office/drawing/2014/main" id="{21415A49-A988-4EF9-AAC2-4DE909CBC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/>
              <a:t>            </a:t>
            </a:r>
            <a:endParaRPr lang="pt-BR" altLang="pt-BR" sz="3600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8EE086-A49C-480C-A526-8AF6313D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5"/>
            <a:ext cx="10971372" cy="1268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b) </a:t>
            </a:r>
            <a:r>
              <a:rPr kumimoji="0" lang="pt-BR" altLang="pt-BR" sz="2400" b="1" dirty="0" err="1">
                <a:solidFill>
                  <a:srgbClr val="CC0000"/>
                </a:solidFill>
                <a:latin typeface="+mn-lt"/>
              </a:rPr>
              <a:t>Subgrafo</a:t>
            </a: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Se o grafo G2 é um </a:t>
            </a:r>
            <a:r>
              <a:rPr kumimoji="0" lang="pt-BR" altLang="pt-BR" sz="2400" dirty="0" err="1">
                <a:solidFill>
                  <a:schemeClr val="tx1"/>
                </a:solidFill>
                <a:latin typeface="+mn-lt"/>
              </a:rPr>
              <a:t>subgrafo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de G1, então G2 possui um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número de vértices inferiores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a G1, embora mantenha o número de arestas entre os vértices existentes.</a:t>
            </a:r>
          </a:p>
        </p:txBody>
      </p:sp>
      <p:sp>
        <p:nvSpPr>
          <p:cNvPr id="171039" name="Text Box 31">
            <a:extLst>
              <a:ext uri="{FF2B5EF4-FFF2-40B4-BE49-F238E27FC236}">
                <a16:creationId xmlns:a16="http://schemas.microsoft.com/office/drawing/2014/main" id="{CBB147D2-AF0F-44A3-B3F5-0D55949F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81" y="5483225"/>
            <a:ext cx="1087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000"/>
              <a:t>G1 (V, A)</a:t>
            </a:r>
          </a:p>
        </p:txBody>
      </p:sp>
      <p:sp>
        <p:nvSpPr>
          <p:cNvPr id="171048" name="Text Box 40">
            <a:extLst>
              <a:ext uri="{FF2B5EF4-FFF2-40B4-BE49-F238E27FC236}">
                <a16:creationId xmlns:a16="http://schemas.microsoft.com/office/drawing/2014/main" id="{D16F7001-F69B-485D-97EA-18AB54BA6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394" y="5489576"/>
            <a:ext cx="17764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2000" dirty="0">
                <a:solidFill>
                  <a:srgbClr val="C00000"/>
                </a:solidFill>
              </a:rPr>
              <a:t>G2</a:t>
            </a:r>
          </a:p>
          <a:p>
            <a:pPr algn="ctr">
              <a:defRPr/>
            </a:pPr>
            <a:r>
              <a:rPr lang="pt-BR" altLang="pt-BR" sz="2000" dirty="0" err="1">
                <a:solidFill>
                  <a:srgbClr val="C00000"/>
                </a:solidFill>
              </a:rPr>
              <a:t>Subgrafo</a:t>
            </a:r>
            <a:r>
              <a:rPr lang="pt-BR" altLang="pt-BR" sz="2000" dirty="0">
                <a:solidFill>
                  <a:srgbClr val="C00000"/>
                </a:solidFill>
              </a:rPr>
              <a:t> de G1</a:t>
            </a:r>
          </a:p>
        </p:txBody>
      </p:sp>
      <p:grpSp>
        <p:nvGrpSpPr>
          <p:cNvPr id="46090" name="Group 43">
            <a:extLst>
              <a:ext uri="{FF2B5EF4-FFF2-40B4-BE49-F238E27FC236}">
                <a16:creationId xmlns:a16="http://schemas.microsoft.com/office/drawing/2014/main" id="{6F498052-6DBB-437B-BD01-90CF992AF8B5}"/>
              </a:ext>
            </a:extLst>
          </p:cNvPr>
          <p:cNvGrpSpPr>
            <a:grpSpLocks/>
          </p:cNvGrpSpPr>
          <p:nvPr/>
        </p:nvGrpSpPr>
        <p:grpSpPr bwMode="auto">
          <a:xfrm>
            <a:off x="2262982" y="3573464"/>
            <a:ext cx="7288213" cy="1817687"/>
            <a:chOff x="466" y="2251"/>
            <a:chExt cx="4591" cy="1145"/>
          </a:xfrm>
        </p:grpSpPr>
        <p:sp>
          <p:nvSpPr>
            <p:cNvPr id="171029" name="Oval 21">
              <a:extLst>
                <a:ext uri="{FF2B5EF4-FFF2-40B4-BE49-F238E27FC236}">
                  <a16:creationId xmlns:a16="http://schemas.microsoft.com/office/drawing/2014/main" id="{F898FA79-E29C-41DD-8F5B-0114CEDD4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251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171030" name="Oval 22">
              <a:extLst>
                <a:ext uri="{FF2B5EF4-FFF2-40B4-BE49-F238E27FC236}">
                  <a16:creationId xmlns:a16="http://schemas.microsoft.com/office/drawing/2014/main" id="{BF9B162E-8E31-4ECC-A9C6-BA2E9283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98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171031" name="Oval 23">
              <a:extLst>
                <a:ext uri="{FF2B5EF4-FFF2-40B4-BE49-F238E27FC236}">
                  <a16:creationId xmlns:a16="http://schemas.microsoft.com/office/drawing/2014/main" id="{AAE3B5D7-A66C-43F5-9C9F-A542BF302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601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171032" name="Oval 24">
              <a:extLst>
                <a:ext uri="{FF2B5EF4-FFF2-40B4-BE49-F238E27FC236}">
                  <a16:creationId xmlns:a16="http://schemas.microsoft.com/office/drawing/2014/main" id="{26DAA12E-228C-46A4-A5BE-F7A94810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615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71033" name="Line 25">
              <a:extLst>
                <a:ext uri="{FF2B5EF4-FFF2-40B4-BE49-F238E27FC236}">
                  <a16:creationId xmlns:a16="http://schemas.microsoft.com/office/drawing/2014/main" id="{F3020316-D328-44D9-BA48-21F79CB36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2453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034" name="Line 26">
              <a:extLst>
                <a:ext uri="{FF2B5EF4-FFF2-40B4-BE49-F238E27FC236}">
                  <a16:creationId xmlns:a16="http://schemas.microsoft.com/office/drawing/2014/main" id="{42DAB75E-54DE-49BE-B93B-637927E1D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2938"/>
              <a:ext cx="47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035" name="Line 27">
              <a:extLst>
                <a:ext uri="{FF2B5EF4-FFF2-40B4-BE49-F238E27FC236}">
                  <a16:creationId xmlns:a16="http://schemas.microsoft.com/office/drawing/2014/main" id="{67250F68-D9CC-43AC-9AC4-34BB7B187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9" y="295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036" name="Line 28">
              <a:extLst>
                <a:ext uri="{FF2B5EF4-FFF2-40B4-BE49-F238E27FC236}">
                  <a16:creationId xmlns:a16="http://schemas.microsoft.com/office/drawing/2014/main" id="{81473A8F-CB95-45D2-862F-215F60668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244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037" name="Line 29">
              <a:extLst>
                <a:ext uri="{FF2B5EF4-FFF2-40B4-BE49-F238E27FC236}">
                  <a16:creationId xmlns:a16="http://schemas.microsoft.com/office/drawing/2014/main" id="{A9A9CD26-062A-4D89-95AB-EF8620F93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2823"/>
              <a:ext cx="1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038" name="Line 30">
              <a:extLst>
                <a:ext uri="{FF2B5EF4-FFF2-40B4-BE49-F238E27FC236}">
                  <a16:creationId xmlns:a16="http://schemas.microsoft.com/office/drawing/2014/main" id="{DD423EA5-615A-4209-83C6-EEC5D6466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267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041" name="Oval 33">
              <a:extLst>
                <a:ext uri="{FF2B5EF4-FFF2-40B4-BE49-F238E27FC236}">
                  <a16:creationId xmlns:a16="http://schemas.microsoft.com/office/drawing/2014/main" id="{F755B056-BD4D-4492-BBD5-17508A8F7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8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171042" name="Oval 34">
              <a:extLst>
                <a:ext uri="{FF2B5EF4-FFF2-40B4-BE49-F238E27FC236}">
                  <a16:creationId xmlns:a16="http://schemas.microsoft.com/office/drawing/2014/main" id="{D03C16B3-84F3-4F0D-B0D7-74CC4CBE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601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171043" name="Oval 35">
              <a:extLst>
                <a:ext uri="{FF2B5EF4-FFF2-40B4-BE49-F238E27FC236}">
                  <a16:creationId xmlns:a16="http://schemas.microsoft.com/office/drawing/2014/main" id="{4D3CEDF4-AEB9-4A04-AB37-066D8C996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615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71045" name="Line 37">
              <a:extLst>
                <a:ext uri="{FF2B5EF4-FFF2-40B4-BE49-F238E27FC236}">
                  <a16:creationId xmlns:a16="http://schemas.microsoft.com/office/drawing/2014/main" id="{F00AD937-B7A2-4E16-8946-27584C6F0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0" y="2938"/>
              <a:ext cx="47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046" name="Line 38">
              <a:extLst>
                <a:ext uri="{FF2B5EF4-FFF2-40B4-BE49-F238E27FC236}">
                  <a16:creationId xmlns:a16="http://schemas.microsoft.com/office/drawing/2014/main" id="{C7E3CC5C-C0BC-45C4-9F01-A89300D51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1" y="295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050" name="Line 42">
              <a:extLst>
                <a:ext uri="{FF2B5EF4-FFF2-40B4-BE49-F238E27FC236}">
                  <a16:creationId xmlns:a16="http://schemas.microsoft.com/office/drawing/2014/main" id="{E83FBBAF-2A7D-4784-AF5B-A2611DE3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803"/>
              <a:ext cx="1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DD29D860-0DC2-4F6B-B4B3-766B2423E21B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E65CD172-EB0F-48CA-8D4D-72DA67D3EB9A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9" name="Google Shape;271;p20">
            <a:extLst>
              <a:ext uri="{FF2B5EF4-FFF2-40B4-BE49-F238E27FC236}">
                <a16:creationId xmlns:a16="http://schemas.microsoft.com/office/drawing/2014/main" id="{F5ADA349-E2F6-4387-A481-18BC723DE749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2) Em relação à parcialidade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795894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>
            <a:extLst>
              <a:ext uri="{FF2B5EF4-FFF2-40B4-BE49-F238E27FC236}">
                <a16:creationId xmlns:a16="http://schemas.microsoft.com/office/drawing/2014/main" id="{62704EB2-8623-4A14-985D-840459D7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/>
              <a:t>            </a:t>
            </a:r>
            <a:endParaRPr lang="pt-BR" altLang="pt-BR" sz="3600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354788E-9CE6-444D-8B48-DBD25F3C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5"/>
            <a:ext cx="10971372" cy="11973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c) </a:t>
            </a:r>
            <a:r>
              <a:rPr kumimoji="0" lang="pt-BR" altLang="pt-BR" sz="2400" b="1" dirty="0" err="1">
                <a:solidFill>
                  <a:srgbClr val="CC0000"/>
                </a:solidFill>
                <a:latin typeface="+mn-lt"/>
              </a:rPr>
              <a:t>Subgrafo</a:t>
            </a: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 parcial: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Se o grafo G2 é um </a:t>
            </a:r>
            <a:r>
              <a:rPr kumimoji="0" lang="pt-BR" altLang="pt-BR" sz="2400" dirty="0" err="1">
                <a:solidFill>
                  <a:schemeClr val="tx1"/>
                </a:solidFill>
                <a:latin typeface="+mn-lt"/>
              </a:rPr>
              <a:t>subgrafo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parcial de G1, então G2 é um </a:t>
            </a:r>
            <a:r>
              <a:rPr kumimoji="0" lang="pt-BR" altLang="pt-BR" sz="2400" dirty="0" err="1">
                <a:solidFill>
                  <a:schemeClr val="tx1"/>
                </a:solidFill>
                <a:latin typeface="+mn-lt"/>
              </a:rPr>
              <a:t>subgrafo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que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não mantém todas as arestas entre os vértices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existentes.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endParaRPr kumimoji="0" lang="pt-BR" altLang="pt-BR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062" name="Text Box 30">
            <a:extLst>
              <a:ext uri="{FF2B5EF4-FFF2-40B4-BE49-F238E27FC236}">
                <a16:creationId xmlns:a16="http://schemas.microsoft.com/office/drawing/2014/main" id="{1484C374-5F09-4E66-B718-AFABC867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920" y="5483225"/>
            <a:ext cx="10874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000"/>
              <a:t>G1 (V, A)</a:t>
            </a:r>
          </a:p>
        </p:txBody>
      </p:sp>
      <p:grpSp>
        <p:nvGrpSpPr>
          <p:cNvPr id="47112" name="Group 41">
            <a:extLst>
              <a:ext uri="{FF2B5EF4-FFF2-40B4-BE49-F238E27FC236}">
                <a16:creationId xmlns:a16="http://schemas.microsoft.com/office/drawing/2014/main" id="{E9868A52-2025-45A7-B36A-47FE82ADA631}"/>
              </a:ext>
            </a:extLst>
          </p:cNvPr>
          <p:cNvGrpSpPr>
            <a:grpSpLocks/>
          </p:cNvGrpSpPr>
          <p:nvPr/>
        </p:nvGrpSpPr>
        <p:grpSpPr bwMode="auto">
          <a:xfrm>
            <a:off x="2262982" y="3573464"/>
            <a:ext cx="7288213" cy="1817687"/>
            <a:chOff x="466" y="2251"/>
            <a:chExt cx="4591" cy="1145"/>
          </a:xfrm>
        </p:grpSpPr>
        <p:sp>
          <p:nvSpPr>
            <p:cNvPr id="172052" name="Oval 20">
              <a:extLst>
                <a:ext uri="{FF2B5EF4-FFF2-40B4-BE49-F238E27FC236}">
                  <a16:creationId xmlns:a16="http://schemas.microsoft.com/office/drawing/2014/main" id="{F392C107-74A6-49F0-8420-C3DE1667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251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172053" name="Oval 21">
              <a:extLst>
                <a:ext uri="{FF2B5EF4-FFF2-40B4-BE49-F238E27FC236}">
                  <a16:creationId xmlns:a16="http://schemas.microsoft.com/office/drawing/2014/main" id="{564BC41B-32FD-46AC-AB7A-9478D46BF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98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172054" name="Oval 22">
              <a:extLst>
                <a:ext uri="{FF2B5EF4-FFF2-40B4-BE49-F238E27FC236}">
                  <a16:creationId xmlns:a16="http://schemas.microsoft.com/office/drawing/2014/main" id="{87A8BBC1-21F6-4374-85C9-7B84D422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601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172055" name="Oval 23">
              <a:extLst>
                <a:ext uri="{FF2B5EF4-FFF2-40B4-BE49-F238E27FC236}">
                  <a16:creationId xmlns:a16="http://schemas.microsoft.com/office/drawing/2014/main" id="{1E6C922E-1FEE-4417-BCAC-8F16CA39E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615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72056" name="Line 24">
              <a:extLst>
                <a:ext uri="{FF2B5EF4-FFF2-40B4-BE49-F238E27FC236}">
                  <a16:creationId xmlns:a16="http://schemas.microsoft.com/office/drawing/2014/main" id="{2DD38646-9C29-4360-9890-B3B3DABB4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2453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2057" name="Line 25">
              <a:extLst>
                <a:ext uri="{FF2B5EF4-FFF2-40B4-BE49-F238E27FC236}">
                  <a16:creationId xmlns:a16="http://schemas.microsoft.com/office/drawing/2014/main" id="{AD3CA24A-1DA7-496A-AA4E-BFCEB06DB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2938"/>
              <a:ext cx="47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2058" name="Line 26">
              <a:extLst>
                <a:ext uri="{FF2B5EF4-FFF2-40B4-BE49-F238E27FC236}">
                  <a16:creationId xmlns:a16="http://schemas.microsoft.com/office/drawing/2014/main" id="{7469BEEE-580E-43BE-A955-824F4DB1C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9" y="295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2059" name="Line 27">
              <a:extLst>
                <a:ext uri="{FF2B5EF4-FFF2-40B4-BE49-F238E27FC236}">
                  <a16:creationId xmlns:a16="http://schemas.microsoft.com/office/drawing/2014/main" id="{9E9B184D-0CCF-4C83-AEF4-F7AC794FE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244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2060" name="Line 28">
              <a:extLst>
                <a:ext uri="{FF2B5EF4-FFF2-40B4-BE49-F238E27FC236}">
                  <a16:creationId xmlns:a16="http://schemas.microsoft.com/office/drawing/2014/main" id="{46940024-EB63-493D-BEEA-34F43812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282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2061" name="Line 29">
              <a:extLst>
                <a:ext uri="{FF2B5EF4-FFF2-40B4-BE49-F238E27FC236}">
                  <a16:creationId xmlns:a16="http://schemas.microsoft.com/office/drawing/2014/main" id="{9FA369E9-33F2-40C7-AD35-89D32AB2E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267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2064" name="Oval 32">
              <a:extLst>
                <a:ext uri="{FF2B5EF4-FFF2-40B4-BE49-F238E27FC236}">
                  <a16:creationId xmlns:a16="http://schemas.microsoft.com/office/drawing/2014/main" id="{8732F5DF-C82B-4C98-A151-D599241D0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87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172065" name="Oval 33">
              <a:extLst>
                <a:ext uri="{FF2B5EF4-FFF2-40B4-BE49-F238E27FC236}">
                  <a16:creationId xmlns:a16="http://schemas.microsoft.com/office/drawing/2014/main" id="{0B3432DF-BD74-45E4-862A-2A9072D0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601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172066" name="Oval 34">
              <a:extLst>
                <a:ext uri="{FF2B5EF4-FFF2-40B4-BE49-F238E27FC236}">
                  <a16:creationId xmlns:a16="http://schemas.microsoft.com/office/drawing/2014/main" id="{A15434D2-8CDD-43F3-9AA2-5CA61DF5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615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72069" name="Line 37">
              <a:extLst>
                <a:ext uri="{FF2B5EF4-FFF2-40B4-BE49-F238E27FC236}">
                  <a16:creationId xmlns:a16="http://schemas.microsoft.com/office/drawing/2014/main" id="{9E0FDBC7-FE4E-4C7E-A013-16C566618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9" y="2954"/>
              <a:ext cx="493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72071" name="Text Box 39">
            <a:extLst>
              <a:ext uri="{FF2B5EF4-FFF2-40B4-BE49-F238E27FC236}">
                <a16:creationId xmlns:a16="http://schemas.microsoft.com/office/drawing/2014/main" id="{0A80C8CF-5461-4EC4-8DDC-4B7FC66B9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32" y="5489576"/>
            <a:ext cx="25304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2000" dirty="0">
                <a:solidFill>
                  <a:srgbClr val="C00000"/>
                </a:solidFill>
              </a:rPr>
              <a:t>G2</a:t>
            </a:r>
          </a:p>
          <a:p>
            <a:pPr algn="ctr">
              <a:defRPr/>
            </a:pPr>
            <a:r>
              <a:rPr lang="pt-BR" altLang="pt-BR" sz="2000" dirty="0" err="1">
                <a:solidFill>
                  <a:srgbClr val="C00000"/>
                </a:solidFill>
              </a:rPr>
              <a:t>Subgrafo</a:t>
            </a:r>
            <a:r>
              <a:rPr lang="pt-BR" altLang="pt-BR" sz="2000" dirty="0">
                <a:solidFill>
                  <a:srgbClr val="C00000"/>
                </a:solidFill>
              </a:rPr>
              <a:t> parcial de G1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AF67B35-19BC-4C01-9EB2-750C8B4BAFD3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4931685B-505C-4F7F-85BE-4B9F3EB5716F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7" name="Google Shape;271;p20">
            <a:extLst>
              <a:ext uri="{FF2B5EF4-FFF2-40B4-BE49-F238E27FC236}">
                <a16:creationId xmlns:a16="http://schemas.microsoft.com/office/drawing/2014/main" id="{80EF36E1-BD5F-4733-8808-446C32C9C073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2) Em relação à parcialidade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864531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1;p20"/>
          <p:cNvSpPr txBox="1"/>
          <p:nvPr/>
        </p:nvSpPr>
        <p:spPr>
          <a:xfrm>
            <a:off x="239318" y="764704"/>
            <a:ext cx="1171177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r>
              <a:rPr lang="pt-BR" sz="22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vamos estudar agora?</a:t>
            </a:r>
            <a:endParaRPr sz="2200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280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33982" y="3296056"/>
            <a:ext cx="7313752" cy="3445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altLang="pt-BR" sz="20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Objetivos de aprendizagem:</a:t>
            </a:r>
          </a:p>
          <a:p>
            <a:pPr algn="r"/>
            <a:r>
              <a:rPr lang="pt-BR" altLang="pt-BR" sz="1800" dirty="0">
                <a:solidFill>
                  <a:srgbClr val="7F7F7F"/>
                </a:solidFill>
                <a:latin typeface="Century Gothic"/>
              </a:rPr>
              <a:t>Identificar um grafo, conhecer as principais terminologias de grafos, entender os conceitos e métodos para percurso em grafos, elaborar e implementar algoritmos para busca ou percurso em grafos </a:t>
            </a:r>
            <a:r>
              <a:rPr lang="pt-BR" sz="18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utilizando boas-práticas de programação, </a:t>
            </a:r>
            <a:r>
              <a:rPr lang="pt-BR" sz="1800" dirty="0" err="1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refatoração</a:t>
            </a:r>
            <a:r>
              <a:rPr lang="pt-BR" sz="18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 e testes.</a:t>
            </a:r>
          </a:p>
          <a:p>
            <a:pPr algn="r"/>
            <a:r>
              <a:rPr lang="pt-BR" sz="14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 </a:t>
            </a:r>
          </a:p>
          <a:p>
            <a:pPr algn="r"/>
            <a:r>
              <a:rPr lang="pt-BR" sz="18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Desenvolver a capacidade de trabalho em </a:t>
            </a:r>
            <a:r>
              <a:rPr lang="pt-BR" sz="1800" i="1" dirty="0" err="1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pair</a:t>
            </a:r>
            <a:r>
              <a:rPr lang="pt-BR" sz="1800" i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pt-BR" sz="1800" i="1" dirty="0" err="1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programming</a:t>
            </a:r>
            <a:r>
              <a:rPr lang="pt-BR" sz="18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.</a:t>
            </a:r>
          </a:p>
          <a:p>
            <a:pPr algn="r"/>
            <a:endParaRPr lang="pt-BR" sz="1400" dirty="0">
              <a:solidFill>
                <a:srgbClr val="7F7F7F"/>
              </a:solidFill>
              <a:latin typeface="Century Gothic"/>
              <a:ea typeface="Century Gothic"/>
              <a:cs typeface="Century Gothic"/>
            </a:endParaRPr>
          </a:p>
          <a:p>
            <a:pPr algn="r"/>
            <a:r>
              <a:rPr lang="pt-BR" sz="20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TDE:</a:t>
            </a:r>
          </a:p>
          <a:p>
            <a:pPr algn="r"/>
            <a:r>
              <a:rPr lang="pt-BR" sz="18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</a:rPr>
              <a:t>Estudar recursos do C para grafos.</a:t>
            </a:r>
            <a:endParaRPr lang="pt-BR" sz="2000" dirty="0">
              <a:solidFill>
                <a:srgbClr val="7F7F7F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1" name="Google Shape;275;p20"/>
          <p:cNvSpPr/>
          <p:nvPr/>
        </p:nvSpPr>
        <p:spPr>
          <a:xfrm>
            <a:off x="1927823" y="2592939"/>
            <a:ext cx="8919911" cy="278748"/>
          </a:xfrm>
          <a:prstGeom prst="roundRect">
            <a:avLst>
              <a:gd name="adj" fmla="val 16667"/>
            </a:avLst>
          </a:prstGeom>
          <a:solidFill>
            <a:srgbClr val="FEDFDA"/>
          </a:solidFill>
          <a:ln w="3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200" dirty="0">
                <a:latin typeface="Century Gothic" panose="020B0502020202020204" pitchFamily="34" charset="0"/>
              </a:rPr>
              <a:t>Grafos		                  	                 4                   Exercícios + questões	           0,25</a:t>
            </a:r>
          </a:p>
        </p:txBody>
      </p:sp>
      <p:sp>
        <p:nvSpPr>
          <p:cNvPr id="13" name="Google Shape;285;p20"/>
          <p:cNvSpPr/>
          <p:nvPr/>
        </p:nvSpPr>
        <p:spPr>
          <a:xfrm>
            <a:off x="1153950" y="2581059"/>
            <a:ext cx="679394" cy="29239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headEnd type="none" w="sm" len="sm"/>
            <a:tailEnd type="none" w="sm" len="sm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1200" dirty="0">
                <a:latin typeface="Calibri"/>
                <a:cs typeface="Calibri"/>
                <a:sym typeface="Calibri"/>
              </a:rPr>
              <a:t>15 e 16</a:t>
            </a:r>
            <a:endParaRPr sz="1200" dirty="0">
              <a:latin typeface="Calibri"/>
              <a:cs typeface="Calibri"/>
              <a:sym typeface="Calibri"/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1078172" y="2641385"/>
            <a:ext cx="165489" cy="17194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Google Shape;294;p20"/>
          <p:cNvSpPr txBox="1"/>
          <p:nvPr/>
        </p:nvSpPr>
        <p:spPr>
          <a:xfrm>
            <a:off x="1054646" y="2215937"/>
            <a:ext cx="1044116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Semanas   Tópicos de trabalho                                               TDE                Atividades/Presença                 Avaliações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(pontos somados)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5406F23-33D1-4BFB-9B74-A7DBC066F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78" y="2525977"/>
            <a:ext cx="362093" cy="362093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5807ED-F4F9-4482-A924-77253DD045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92" y="2481740"/>
            <a:ext cx="373260" cy="375266"/>
          </a:xfrm>
          <a:prstGeom prst="rect">
            <a:avLst/>
          </a:prstGeom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266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>
            <a:extLst>
              <a:ext uri="{FF2B5EF4-FFF2-40B4-BE49-F238E27FC236}">
                <a16:creationId xmlns:a16="http://schemas.microsoft.com/office/drawing/2014/main" id="{94538A1C-6D85-4BD8-8C87-2D8380A5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/>
              <a:t>            </a:t>
            </a:r>
            <a:endParaRPr lang="pt-BR" altLang="pt-BR" sz="3600"/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73B9BFD9-AB49-4E7C-953B-E089B372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773239"/>
            <a:ext cx="10971372" cy="899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</a:t>
            </a:r>
            <a:r>
              <a:rPr kumimoji="0" lang="pt-BR" altLang="pt-BR" sz="2400" b="1" dirty="0" err="1">
                <a:solidFill>
                  <a:srgbClr val="CC0000"/>
                </a:solidFill>
                <a:latin typeface="+mn-lt"/>
              </a:rPr>
              <a:t>Multigrafo</a:t>
            </a: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o grafo que possui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ao menos um par de vértices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ligados por duas ou mais arestas.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endParaRPr kumimoji="0" lang="pt-BR" altLang="pt-BR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135" name="Group 19">
            <a:extLst>
              <a:ext uri="{FF2B5EF4-FFF2-40B4-BE49-F238E27FC236}">
                <a16:creationId xmlns:a16="http://schemas.microsoft.com/office/drawing/2014/main" id="{0BF48DB7-A8DE-4181-AD38-433D4D15BF28}"/>
              </a:ext>
            </a:extLst>
          </p:cNvPr>
          <p:cNvGrpSpPr>
            <a:grpSpLocks/>
          </p:cNvGrpSpPr>
          <p:nvPr/>
        </p:nvGrpSpPr>
        <p:grpSpPr bwMode="auto">
          <a:xfrm>
            <a:off x="3610768" y="3379903"/>
            <a:ext cx="4968875" cy="2376487"/>
            <a:chOff x="1474" y="2025"/>
            <a:chExt cx="3130" cy="1632"/>
          </a:xfrm>
        </p:grpSpPr>
        <p:sp>
          <p:nvSpPr>
            <p:cNvPr id="173062" name="Oval 6">
              <a:extLst>
                <a:ext uri="{FF2B5EF4-FFF2-40B4-BE49-F238E27FC236}">
                  <a16:creationId xmlns:a16="http://schemas.microsoft.com/office/drawing/2014/main" id="{200211FC-29E5-4023-AD0B-90178337B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2025"/>
              <a:ext cx="362" cy="4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173063" name="Oval 7">
              <a:extLst>
                <a:ext uri="{FF2B5EF4-FFF2-40B4-BE49-F238E27FC236}">
                  <a16:creationId xmlns:a16="http://schemas.microsoft.com/office/drawing/2014/main" id="{95D11349-7DEB-4262-8884-134F9D11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658"/>
              <a:ext cx="362" cy="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73064" name="Oval 8">
              <a:extLst>
                <a:ext uri="{FF2B5EF4-FFF2-40B4-BE49-F238E27FC236}">
                  <a16:creationId xmlns:a16="http://schemas.microsoft.com/office/drawing/2014/main" id="{4AD4C957-0A12-40D3-9B47-881BA2135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3254"/>
              <a:ext cx="362" cy="4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173065" name="Oval 9">
              <a:extLst>
                <a:ext uri="{FF2B5EF4-FFF2-40B4-BE49-F238E27FC236}">
                  <a16:creationId xmlns:a16="http://schemas.microsoft.com/office/drawing/2014/main" id="{DF6319EA-5E11-48A0-91F7-11C8A9822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025"/>
              <a:ext cx="362" cy="4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173066" name="Line 10">
              <a:extLst>
                <a:ext uri="{FF2B5EF4-FFF2-40B4-BE49-F238E27FC236}">
                  <a16:creationId xmlns:a16="http://schemas.microsoft.com/office/drawing/2014/main" id="{03DCE38B-C6A1-45A1-A0D5-AE6AF32CF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5" y="2228"/>
              <a:ext cx="1004" cy="4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3067" name="Line 11">
              <a:extLst>
                <a:ext uri="{FF2B5EF4-FFF2-40B4-BE49-F238E27FC236}">
                  <a16:creationId xmlns:a16="http://schemas.microsoft.com/office/drawing/2014/main" id="{5E5B7A92-34A1-4358-A5A7-63425B21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305"/>
              <a:ext cx="981" cy="47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3068" name="Line 12">
              <a:extLst>
                <a:ext uri="{FF2B5EF4-FFF2-40B4-BE49-F238E27FC236}">
                  <a16:creationId xmlns:a16="http://schemas.microsoft.com/office/drawing/2014/main" id="{9F15AEC1-4E36-4989-A259-2314F4828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2187"/>
              <a:ext cx="1681" cy="111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3069" name="Line 13">
              <a:extLst>
                <a:ext uri="{FF2B5EF4-FFF2-40B4-BE49-F238E27FC236}">
                  <a16:creationId xmlns:a16="http://schemas.microsoft.com/office/drawing/2014/main" id="{5CAB9FC8-8ACA-4997-BD5D-457BF4805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2" y="2287"/>
              <a:ext cx="1646" cy="112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3070" name="Line 14">
              <a:extLst>
                <a:ext uri="{FF2B5EF4-FFF2-40B4-BE49-F238E27FC236}">
                  <a16:creationId xmlns:a16="http://schemas.microsoft.com/office/drawing/2014/main" id="{D819F462-DF18-4A68-AAAA-3BED4FBE7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" y="2238"/>
              <a:ext cx="1659" cy="112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3071" name="Line 15">
              <a:extLst>
                <a:ext uri="{FF2B5EF4-FFF2-40B4-BE49-F238E27FC236}">
                  <a16:creationId xmlns:a16="http://schemas.microsoft.com/office/drawing/2014/main" id="{C1E0E80B-1473-4BC2-9D46-81BDD756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136"/>
              <a:ext cx="11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3072" name="Line 16">
              <a:extLst>
                <a:ext uri="{FF2B5EF4-FFF2-40B4-BE49-F238E27FC236}">
                  <a16:creationId xmlns:a16="http://schemas.microsoft.com/office/drawing/2014/main" id="{FCD0FD76-2544-4CF1-8B4A-5E5D1CE7A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3044"/>
              <a:ext cx="70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8FB8C3D-C752-4B18-8EDB-EA874674077A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8C0D433E-4509-4421-81D4-2ACA2D18F076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2" name="Google Shape;271;p20">
            <a:extLst>
              <a:ext uri="{FF2B5EF4-FFF2-40B4-BE49-F238E27FC236}">
                <a16:creationId xmlns:a16="http://schemas.microsoft.com/office/drawing/2014/main" id="{C2A6DF79-570F-4795-A0D3-3B5A97F74982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3) Em relação ao número de arestas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303099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>
            <a:extLst>
              <a:ext uri="{FF2B5EF4-FFF2-40B4-BE49-F238E27FC236}">
                <a16:creationId xmlns:a16="http://schemas.microsoft.com/office/drawing/2014/main" id="{D3ACB63A-4D98-47B7-A515-08AD97B1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>
                <a:latin typeface="+mj-lt"/>
              </a:rPr>
              <a:t>            </a:t>
            </a:r>
            <a:endParaRPr lang="pt-BR" altLang="pt-BR" sz="3600">
              <a:latin typeface="+mj-lt"/>
            </a:endParaRP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B496D02-A6B0-40CF-B30E-64623A72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2252912"/>
            <a:ext cx="10971372" cy="2040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a) Grafo denso: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É o grafo que possui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alta cardinalidade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de vértice ou arestas.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b) Grafo pouco povoado: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É o grafo que possui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baixa cardinalidade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de vértice ou aresta.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EE46A0-1065-469B-A4FB-381AA27BB21B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94A733-97AA-46E4-9F59-D252EA7B8413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0" name="Google Shape;271;p20">
            <a:extLst>
              <a:ext uri="{FF2B5EF4-FFF2-40B4-BE49-F238E27FC236}">
                <a16:creationId xmlns:a16="http://schemas.microsoft.com/office/drawing/2014/main" id="{6D48565E-D93C-46D7-8BE6-D4D373AEC581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4) Em relação à cardinalidade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1542842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>
            <a:extLst>
              <a:ext uri="{FF2B5EF4-FFF2-40B4-BE49-F238E27FC236}">
                <a16:creationId xmlns:a16="http://schemas.microsoft.com/office/drawing/2014/main" id="{C8C26310-9188-4A47-B6A3-5AC8B474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>
                <a:latin typeface="+mj-lt"/>
              </a:rPr>
              <a:t>            </a:t>
            </a:r>
            <a:endParaRPr lang="pt-BR" altLang="pt-BR" sz="3600">
              <a:latin typeface="+mj-lt"/>
            </a:endParaRP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614BF88-903A-4D95-999C-93D2607E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44674"/>
            <a:ext cx="10971372" cy="2016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a) Grafo conexo (</a:t>
            </a:r>
            <a:r>
              <a:rPr kumimoji="0" lang="pt-BR" altLang="pt-BR" sz="2400" b="1" i="1" dirty="0">
                <a:solidFill>
                  <a:srgbClr val="CC0000"/>
                </a:solidFill>
                <a:latin typeface="+mj-lt"/>
              </a:rPr>
              <a:t>desconexo</a:t>
            </a: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):</a:t>
            </a:r>
            <a:br>
              <a:rPr kumimoji="0" lang="pt-BR" altLang="pt-BR" sz="2400" b="1" dirty="0">
                <a:solidFill>
                  <a:srgbClr val="CC0000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É o grafo onde pelo menos de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um dos vértices é possível atingir todos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os demais. </a:t>
            </a:r>
          </a:p>
          <a:p>
            <a:pPr>
              <a:defRPr/>
            </a:pP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O grafo é dito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fortemente conexo quando a partir de qualquer vértice pode-se alcançar qualquer outro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76162" name="Text Box 34">
            <a:extLst>
              <a:ext uri="{FF2B5EF4-FFF2-40B4-BE49-F238E27FC236}">
                <a16:creationId xmlns:a16="http://schemas.microsoft.com/office/drawing/2014/main" id="{31C79478-33B2-4401-8136-78CA079DF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3186113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>
                <a:latin typeface="+mj-lt"/>
              </a:rPr>
              <a:t>            </a:t>
            </a:r>
            <a:endParaRPr lang="pt-BR" altLang="pt-BR" sz="3600">
              <a:latin typeface="+mj-lt"/>
            </a:endParaRPr>
          </a:p>
        </p:txBody>
      </p:sp>
      <p:grpSp>
        <p:nvGrpSpPr>
          <p:cNvPr id="50185" name="Group 43">
            <a:extLst>
              <a:ext uri="{FF2B5EF4-FFF2-40B4-BE49-F238E27FC236}">
                <a16:creationId xmlns:a16="http://schemas.microsoft.com/office/drawing/2014/main" id="{DB726A15-4B29-4AFE-959D-E73182BDC2D0}"/>
              </a:ext>
            </a:extLst>
          </p:cNvPr>
          <p:cNvGrpSpPr>
            <a:grpSpLocks/>
          </p:cNvGrpSpPr>
          <p:nvPr/>
        </p:nvGrpSpPr>
        <p:grpSpPr bwMode="auto">
          <a:xfrm>
            <a:off x="4722812" y="4365104"/>
            <a:ext cx="2592388" cy="1368425"/>
            <a:chOff x="1783" y="2330"/>
            <a:chExt cx="2051" cy="1145"/>
          </a:xfrm>
        </p:grpSpPr>
        <p:sp>
          <p:nvSpPr>
            <p:cNvPr id="176163" name="Oval 35">
              <a:extLst>
                <a:ext uri="{FF2B5EF4-FFF2-40B4-BE49-F238E27FC236}">
                  <a16:creationId xmlns:a16="http://schemas.microsoft.com/office/drawing/2014/main" id="{84905B38-4A41-4162-9046-9D1C86BE8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2330"/>
              <a:ext cx="394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176164" name="Oval 36">
              <a:extLst>
                <a:ext uri="{FF2B5EF4-FFF2-40B4-BE49-F238E27FC236}">
                  <a16:creationId xmlns:a16="http://schemas.microsoft.com/office/drawing/2014/main" id="{4CEE376E-FF62-4E2F-A971-75D90550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3066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176165" name="Oval 37">
              <a:extLst>
                <a:ext uri="{FF2B5EF4-FFF2-40B4-BE49-F238E27FC236}">
                  <a16:creationId xmlns:a16="http://schemas.microsoft.com/office/drawing/2014/main" id="{04C06761-C860-4FD1-95D9-D8C26C2E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679"/>
              <a:ext cx="393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176166" name="Oval 38">
              <a:extLst>
                <a:ext uri="{FF2B5EF4-FFF2-40B4-BE49-F238E27FC236}">
                  <a16:creationId xmlns:a16="http://schemas.microsoft.com/office/drawing/2014/main" id="{CD88A3BD-00A1-4993-BFDE-A1C43EE2C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694"/>
              <a:ext cx="393" cy="4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176167" name="Line 39">
              <a:extLst>
                <a:ext uri="{FF2B5EF4-FFF2-40B4-BE49-F238E27FC236}">
                  <a16:creationId xmlns:a16="http://schemas.microsoft.com/office/drawing/2014/main" id="{5DAE2254-98AA-4533-8C59-84B0901C6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2532"/>
              <a:ext cx="5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76168" name="Line 40">
              <a:extLst>
                <a:ext uri="{FF2B5EF4-FFF2-40B4-BE49-F238E27FC236}">
                  <a16:creationId xmlns:a16="http://schemas.microsoft.com/office/drawing/2014/main" id="{D38FFB2A-70B5-45FC-828D-4BB3AE66C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8" y="3017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76169" name="Line 41">
              <a:extLst>
                <a:ext uri="{FF2B5EF4-FFF2-40B4-BE49-F238E27FC236}">
                  <a16:creationId xmlns:a16="http://schemas.microsoft.com/office/drawing/2014/main" id="{BC757FE2-EC67-49B1-8F9F-D981051B2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33" y="3017"/>
              <a:ext cx="494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76170" name="Line 42">
              <a:extLst>
                <a:ext uri="{FF2B5EF4-FFF2-40B4-BE49-F238E27FC236}">
                  <a16:creationId xmlns:a16="http://schemas.microsoft.com/office/drawing/2014/main" id="{04E61DE5-B6FC-4427-A453-8B47A60E9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537"/>
              <a:ext cx="529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9A796AF0-4783-4294-8CD9-EED573C824F7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3DA702F-92B4-4FFB-BF2F-A000D7A76298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0" name="Google Shape;271;p20">
            <a:extLst>
              <a:ext uri="{FF2B5EF4-FFF2-40B4-BE49-F238E27FC236}">
                <a16:creationId xmlns:a16="http://schemas.microsoft.com/office/drawing/2014/main" id="{2C727659-DD55-404A-982F-B5309E67440A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5) Em relação à conexão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979177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>
            <a:extLst>
              <a:ext uri="{FF2B5EF4-FFF2-40B4-BE49-F238E27FC236}">
                <a16:creationId xmlns:a16="http://schemas.microsoft.com/office/drawing/2014/main" id="{6E719C69-62A3-426F-97F7-A4B04023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3"/>
            <a:ext cx="10971372" cy="3768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a) Grafo completo (</a:t>
            </a:r>
            <a:r>
              <a:rPr kumimoji="0" lang="pt-BR" altLang="pt-BR" sz="2400" b="1" i="1" dirty="0">
                <a:solidFill>
                  <a:srgbClr val="CC0000"/>
                </a:solidFill>
                <a:latin typeface="+mj-lt"/>
              </a:rPr>
              <a:t>não completo</a:t>
            </a: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):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Um grafo é completo se e somente se: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a) não for dirigido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b) possuir </a:t>
            </a:r>
            <a:r>
              <a:rPr kumimoji="0" lang="pt-BR" altLang="pt-BR" sz="2400" i="1" dirty="0">
                <a:solidFill>
                  <a:schemeClr val="tx1"/>
                </a:solidFill>
                <a:latin typeface="+mj-lt"/>
              </a:rPr>
              <a:t>n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vértices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	c) possuir </a:t>
            </a:r>
            <a:r>
              <a:rPr kumimoji="0" lang="pt-BR" altLang="pt-BR" sz="2400" i="1" dirty="0">
                <a:solidFill>
                  <a:schemeClr val="tx1"/>
                </a:solidFill>
                <a:latin typeface="+mj-lt"/>
              </a:rPr>
              <a:t>(n(n-1))/2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linhas</a:t>
            </a:r>
            <a:br>
              <a:rPr kumimoji="0" lang="pt-BR" altLang="pt-BR" sz="2400" dirty="0">
                <a:solidFill>
                  <a:schemeClr val="tx1"/>
                </a:solidFill>
                <a:latin typeface="+mj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Assim, </a:t>
            </a:r>
            <a:r>
              <a:rPr kumimoji="0" lang="pt-BR" altLang="pt-BR" sz="2400" dirty="0">
                <a:solidFill>
                  <a:srgbClr val="CC0000"/>
                </a:solidFill>
                <a:latin typeface="+mj-lt"/>
              </a:rPr>
              <a:t>cada vértice é adjacente a qualquer outro</a:t>
            </a: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 vértice.</a:t>
            </a:r>
          </a:p>
          <a:p>
            <a:pPr>
              <a:defRPr/>
            </a:pPr>
            <a:endParaRPr kumimoji="0" lang="pt-BR" altLang="pt-BR" sz="2400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endParaRPr kumimoji="0" lang="pt-BR" altLang="pt-BR" sz="2400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j-lt"/>
              </a:rPr>
              <a:t>b) Grafo vazio:</a:t>
            </a:r>
          </a:p>
          <a:p>
            <a:pPr>
              <a:defRPr/>
            </a:pPr>
            <a:r>
              <a:rPr kumimoji="0" lang="pt-BR" altLang="pt-BR" sz="2400" dirty="0">
                <a:solidFill>
                  <a:schemeClr val="tx1"/>
                </a:solidFill>
                <a:latin typeface="+mj-lt"/>
              </a:rPr>
              <a:t>Quando o grafo não possui arestas.</a:t>
            </a:r>
          </a:p>
        </p:txBody>
      </p:sp>
      <p:grpSp>
        <p:nvGrpSpPr>
          <p:cNvPr id="51206" name="Group 18">
            <a:extLst>
              <a:ext uri="{FF2B5EF4-FFF2-40B4-BE49-F238E27FC236}">
                <a16:creationId xmlns:a16="http://schemas.microsoft.com/office/drawing/2014/main" id="{B27FA92F-B7A3-4452-B37C-1E834B7857CA}"/>
              </a:ext>
            </a:extLst>
          </p:cNvPr>
          <p:cNvGrpSpPr>
            <a:grpSpLocks/>
          </p:cNvGrpSpPr>
          <p:nvPr/>
        </p:nvGrpSpPr>
        <p:grpSpPr bwMode="auto">
          <a:xfrm>
            <a:off x="6403870" y="1972000"/>
            <a:ext cx="2514600" cy="1728788"/>
            <a:chOff x="1950" y="2718"/>
            <a:chExt cx="1584" cy="1211"/>
          </a:xfrm>
        </p:grpSpPr>
        <p:sp>
          <p:nvSpPr>
            <p:cNvPr id="174085" name="Oval 5">
              <a:extLst>
                <a:ext uri="{FF2B5EF4-FFF2-40B4-BE49-F238E27FC236}">
                  <a16:creationId xmlns:a16="http://schemas.microsoft.com/office/drawing/2014/main" id="{69B3B088-7835-4D6C-9360-A35D632A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718"/>
              <a:ext cx="308" cy="3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A</a:t>
              </a:r>
            </a:p>
          </p:txBody>
        </p:sp>
        <p:sp>
          <p:nvSpPr>
            <p:cNvPr id="174086" name="Oval 6">
              <a:extLst>
                <a:ext uri="{FF2B5EF4-FFF2-40B4-BE49-F238E27FC236}">
                  <a16:creationId xmlns:a16="http://schemas.microsoft.com/office/drawing/2014/main" id="{775A03FE-1629-4A6E-A6F8-3F7D7141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2732"/>
              <a:ext cx="308" cy="3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B</a:t>
              </a:r>
            </a:p>
          </p:txBody>
        </p:sp>
        <p:sp>
          <p:nvSpPr>
            <p:cNvPr id="174088" name="Oval 8">
              <a:extLst>
                <a:ext uri="{FF2B5EF4-FFF2-40B4-BE49-F238E27FC236}">
                  <a16:creationId xmlns:a16="http://schemas.microsoft.com/office/drawing/2014/main" id="{BFD0EA00-B4E9-4AA0-B3DF-5FFAB53AD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3553"/>
              <a:ext cx="308" cy="3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D</a:t>
              </a:r>
            </a:p>
          </p:txBody>
        </p:sp>
        <p:sp>
          <p:nvSpPr>
            <p:cNvPr id="174089" name="Oval 9">
              <a:extLst>
                <a:ext uri="{FF2B5EF4-FFF2-40B4-BE49-F238E27FC236}">
                  <a16:creationId xmlns:a16="http://schemas.microsoft.com/office/drawing/2014/main" id="{F886EF10-4354-44F8-891F-D30A4A16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3559"/>
              <a:ext cx="308" cy="3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>
                  <a:latin typeface="+mj-lt"/>
                </a:rPr>
                <a:t>C</a:t>
              </a:r>
            </a:p>
          </p:txBody>
        </p:sp>
        <p:sp>
          <p:nvSpPr>
            <p:cNvPr id="174090" name="Line 10">
              <a:extLst>
                <a:ext uri="{FF2B5EF4-FFF2-40B4-BE49-F238E27FC236}">
                  <a16:creationId xmlns:a16="http://schemas.microsoft.com/office/drawing/2014/main" id="{A26B456A-1D64-4719-85FE-D9FAD639C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2880"/>
              <a:ext cx="927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74091" name="Line 11">
              <a:extLst>
                <a:ext uri="{FF2B5EF4-FFF2-40B4-BE49-F238E27FC236}">
                  <a16:creationId xmlns:a16="http://schemas.microsoft.com/office/drawing/2014/main" id="{235BAB88-46F8-41C1-9981-C48626966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3761"/>
              <a:ext cx="955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74092" name="Line 12">
              <a:extLst>
                <a:ext uri="{FF2B5EF4-FFF2-40B4-BE49-F238E27FC236}">
                  <a16:creationId xmlns:a16="http://schemas.microsoft.com/office/drawing/2014/main" id="{03F96441-602D-40EA-BDBD-A744E4E02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3088"/>
              <a:ext cx="1" cy="45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74093" name="Line 13">
              <a:extLst>
                <a:ext uri="{FF2B5EF4-FFF2-40B4-BE49-F238E27FC236}">
                  <a16:creationId xmlns:a16="http://schemas.microsoft.com/office/drawing/2014/main" id="{4F8850AA-2816-4C80-B86D-8FBCDB674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7" y="3112"/>
              <a:ext cx="1" cy="44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74094" name="Line 14">
              <a:extLst>
                <a:ext uri="{FF2B5EF4-FFF2-40B4-BE49-F238E27FC236}">
                  <a16:creationId xmlns:a16="http://schemas.microsoft.com/office/drawing/2014/main" id="{F1DA371A-FDA6-4DCF-829A-A6A0BA357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3027"/>
              <a:ext cx="977" cy="5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74095" name="Line 15">
              <a:extLst>
                <a:ext uri="{FF2B5EF4-FFF2-40B4-BE49-F238E27FC236}">
                  <a16:creationId xmlns:a16="http://schemas.microsoft.com/office/drawing/2014/main" id="{177F4C60-C035-4753-924D-AAFEE35D4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3027"/>
              <a:ext cx="1052" cy="5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B2055C-2DF3-4A0F-B1E3-082F983F0B45}"/>
              </a:ext>
            </a:extLst>
          </p:cNvPr>
          <p:cNvSpPr txBox="1"/>
          <p:nvPr/>
        </p:nvSpPr>
        <p:spPr>
          <a:xfrm>
            <a:off x="9409007" y="2350969"/>
            <a:ext cx="11715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n = 4</a:t>
            </a:r>
          </a:p>
          <a:p>
            <a:pPr>
              <a:defRPr/>
            </a:pPr>
            <a:r>
              <a:rPr lang="pt-BR" sz="2000" dirty="0">
                <a:latin typeface="+mj-lt"/>
              </a:rPr>
              <a:t>linhas = 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2A21A3B-6216-4C2E-A674-9F0FB080E83B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B8D30941-ED78-4B68-8A38-0801A11B1EB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2" name="Google Shape;271;p20">
            <a:extLst>
              <a:ext uri="{FF2B5EF4-FFF2-40B4-BE49-F238E27FC236}">
                <a16:creationId xmlns:a16="http://schemas.microsoft.com/office/drawing/2014/main" id="{E0F9B167-5B61-4703-B4EE-2968862AA506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6) Em relação a completude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244820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F78D21B3-2662-4982-8CE5-BCEC957AB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/>
              <a:t>            </a:t>
            </a:r>
            <a:endParaRPr lang="pt-BR" altLang="pt-BR" sz="3600"/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37EB6819-E7AE-40EB-AAD6-DC54C4BB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34" y="1913103"/>
            <a:ext cx="10971372" cy="46679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Grafo simples:</a:t>
            </a:r>
          </a:p>
          <a:p>
            <a:pPr>
              <a:defRPr/>
            </a:pP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o grafo que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não tem laços 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e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nem mais de uma aresta 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unindo dois vértices.</a:t>
            </a:r>
          </a:p>
          <a:p>
            <a:pPr>
              <a:defRPr/>
            </a:pPr>
            <a:endParaRPr kumimoji="0" lang="pt-BR" altLang="pt-BR" sz="2400" b="1" dirty="0">
              <a:solidFill>
                <a:srgbClr val="CC0000"/>
              </a:solidFill>
              <a:latin typeface="+mn-lt"/>
            </a:endParaRPr>
          </a:p>
          <a:p>
            <a:pPr>
              <a:defRPr/>
            </a:pPr>
            <a:endParaRPr kumimoji="0" lang="pt-BR" altLang="pt-BR" sz="2400" b="1" dirty="0">
              <a:solidFill>
                <a:srgbClr val="CC0000"/>
              </a:solidFill>
              <a:latin typeface="+mn-lt"/>
            </a:endParaRPr>
          </a:p>
          <a:p>
            <a:pPr>
              <a:defRPr/>
            </a:pPr>
            <a:endParaRPr kumimoji="0" lang="pt-BR" altLang="pt-BR" sz="2400" b="1" dirty="0">
              <a:solidFill>
                <a:srgbClr val="CC0000"/>
              </a:solidFill>
              <a:latin typeface="+mn-lt"/>
            </a:endParaRPr>
          </a:p>
          <a:p>
            <a:pPr>
              <a:defRPr/>
            </a:pPr>
            <a:endParaRPr kumimoji="0" lang="pt-BR" altLang="pt-BR" sz="2400" b="1" dirty="0">
              <a:solidFill>
                <a:srgbClr val="CC0000"/>
              </a:solidFill>
              <a:latin typeface="+mn-lt"/>
            </a:endParaRPr>
          </a:p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b) Grafo complexo: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	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o grafo que possui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laços 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ou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mais de uma aresta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unindo dois vértices.</a:t>
            </a:r>
          </a:p>
        </p:txBody>
      </p:sp>
      <p:grpSp>
        <p:nvGrpSpPr>
          <p:cNvPr id="53256" name="Group 35">
            <a:extLst>
              <a:ext uri="{FF2B5EF4-FFF2-40B4-BE49-F238E27FC236}">
                <a16:creationId xmlns:a16="http://schemas.microsoft.com/office/drawing/2014/main" id="{8BDA2F58-624B-46F5-B5EF-F23E67343C7B}"/>
              </a:ext>
            </a:extLst>
          </p:cNvPr>
          <p:cNvGrpSpPr>
            <a:grpSpLocks/>
          </p:cNvGrpSpPr>
          <p:nvPr/>
        </p:nvGrpSpPr>
        <p:grpSpPr bwMode="auto">
          <a:xfrm>
            <a:off x="3768379" y="4890351"/>
            <a:ext cx="4501253" cy="1568741"/>
            <a:chOff x="1746" y="2342"/>
            <a:chExt cx="2268" cy="771"/>
          </a:xfrm>
        </p:grpSpPr>
        <p:sp>
          <p:nvSpPr>
            <p:cNvPr id="223255" name="Oval 23">
              <a:extLst>
                <a:ext uri="{FF2B5EF4-FFF2-40B4-BE49-F238E27FC236}">
                  <a16:creationId xmlns:a16="http://schemas.microsoft.com/office/drawing/2014/main" id="{5B5E90DD-4954-41D1-A0A8-D079D6B0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342"/>
              <a:ext cx="290" cy="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E</a:t>
              </a:r>
            </a:p>
          </p:txBody>
        </p:sp>
        <p:sp>
          <p:nvSpPr>
            <p:cNvPr id="223256" name="Oval 24">
              <a:extLst>
                <a:ext uri="{FF2B5EF4-FFF2-40B4-BE49-F238E27FC236}">
                  <a16:creationId xmlns:a16="http://schemas.microsoft.com/office/drawing/2014/main" id="{27AFE112-4036-4C52-BF7D-D4525D554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838"/>
              <a:ext cx="290" cy="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23257" name="Oval 25">
              <a:extLst>
                <a:ext uri="{FF2B5EF4-FFF2-40B4-BE49-F238E27FC236}">
                  <a16:creationId xmlns:a16="http://schemas.microsoft.com/office/drawing/2014/main" id="{A80B3261-AE78-45AB-A426-4872B209B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577"/>
              <a:ext cx="290" cy="2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 dirty="0"/>
                <a:t>B</a:t>
              </a:r>
            </a:p>
          </p:txBody>
        </p:sp>
        <p:sp>
          <p:nvSpPr>
            <p:cNvPr id="223258" name="Oval 26">
              <a:extLst>
                <a:ext uri="{FF2B5EF4-FFF2-40B4-BE49-F238E27FC236}">
                  <a16:creationId xmlns:a16="http://schemas.microsoft.com/office/drawing/2014/main" id="{A3822986-4158-472B-AC30-837251AE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87"/>
              <a:ext cx="290" cy="2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23259" name="Line 27">
              <a:extLst>
                <a:ext uri="{FF2B5EF4-FFF2-40B4-BE49-F238E27FC236}">
                  <a16:creationId xmlns:a16="http://schemas.microsoft.com/office/drawing/2014/main" id="{B9690EBA-B5F0-4C41-B610-5B8E2A2F9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7" y="2478"/>
              <a:ext cx="38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3261" name="Line 29">
              <a:extLst>
                <a:ext uri="{FF2B5EF4-FFF2-40B4-BE49-F238E27FC236}">
                  <a16:creationId xmlns:a16="http://schemas.microsoft.com/office/drawing/2014/main" id="{1C2FED4D-1D6B-4AC0-875F-AA21C5132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04" y="2804"/>
              <a:ext cx="364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3262" name="Line 30">
              <a:extLst>
                <a:ext uri="{FF2B5EF4-FFF2-40B4-BE49-F238E27FC236}">
                  <a16:creationId xmlns:a16="http://schemas.microsoft.com/office/drawing/2014/main" id="{1C9AE0E1-FD8F-4BDC-BF06-86194B045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2482"/>
              <a:ext cx="39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3263" name="Oval 31">
              <a:extLst>
                <a:ext uri="{FF2B5EF4-FFF2-40B4-BE49-F238E27FC236}">
                  <a16:creationId xmlns:a16="http://schemas.microsoft.com/office/drawing/2014/main" id="{498F777E-1C7C-481A-8936-49FE9ABB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564"/>
              <a:ext cx="290" cy="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223264" name="Line 32">
              <a:extLst>
                <a:ext uri="{FF2B5EF4-FFF2-40B4-BE49-F238E27FC236}">
                  <a16:creationId xmlns:a16="http://schemas.microsoft.com/office/drawing/2014/main" id="{32EB294F-61C8-45F1-86DD-54E607E55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8" y="2707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3265" name="Arc 33">
              <a:extLst>
                <a:ext uri="{FF2B5EF4-FFF2-40B4-BE49-F238E27FC236}">
                  <a16:creationId xmlns:a16="http://schemas.microsoft.com/office/drawing/2014/main" id="{70D703F5-A351-4DBD-A597-A6C4B356178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53" y="2811"/>
              <a:ext cx="363" cy="1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3266" name="Arc 34">
              <a:extLst>
                <a:ext uri="{FF2B5EF4-FFF2-40B4-BE49-F238E27FC236}">
                  <a16:creationId xmlns:a16="http://schemas.microsoft.com/office/drawing/2014/main" id="{69DC5BE2-0528-4392-857E-4CE9C1022646}"/>
                </a:ext>
              </a:extLst>
            </p:cNvPr>
            <p:cNvSpPr>
              <a:spLocks/>
            </p:cNvSpPr>
            <p:nvPr/>
          </p:nvSpPr>
          <p:spPr bwMode="auto">
            <a:xfrm rot="18567720">
              <a:off x="2609" y="2702"/>
              <a:ext cx="363" cy="1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121F8F10-9596-468A-9496-456CA5357B74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1D21BBF-38E9-47BF-A0A9-5C0EF4629658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2" name="Google Shape;271;p20">
            <a:extLst>
              <a:ext uri="{FF2B5EF4-FFF2-40B4-BE49-F238E27FC236}">
                <a16:creationId xmlns:a16="http://schemas.microsoft.com/office/drawing/2014/main" id="{E8E187E1-D259-444E-A4E2-7DEC92332C7F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7) Em relação a simplicidade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" name="Group 27">
            <a:extLst>
              <a:ext uri="{FF2B5EF4-FFF2-40B4-BE49-F238E27FC236}">
                <a16:creationId xmlns:a16="http://schemas.microsoft.com/office/drawing/2014/main" id="{6B4FBA8F-E506-4F01-BD5A-0CD950B6A030}"/>
              </a:ext>
            </a:extLst>
          </p:cNvPr>
          <p:cNvGrpSpPr>
            <a:grpSpLocks/>
          </p:cNvGrpSpPr>
          <p:nvPr/>
        </p:nvGrpSpPr>
        <p:grpSpPr bwMode="auto">
          <a:xfrm>
            <a:off x="4147332" y="2789692"/>
            <a:ext cx="3600450" cy="1223963"/>
            <a:chOff x="1383" y="3067"/>
            <a:chExt cx="2450" cy="862"/>
          </a:xfrm>
        </p:grpSpPr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A89FF997-404B-4D29-8CBF-762A727A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67"/>
              <a:ext cx="311" cy="3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E</a:t>
              </a:r>
            </a:p>
          </p:txBody>
        </p:sp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CA534600-8740-4FBD-AA5D-4CE55176B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3622"/>
              <a:ext cx="313" cy="3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73076010-CA9C-47A4-B09A-63299DF2E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3330"/>
              <a:ext cx="313" cy="3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141E4A5B-8BFC-4652-A9FF-C04F99DB2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341"/>
              <a:ext cx="313" cy="3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B4E9756C-0AA5-4F3E-8982-243C6DE43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3" y="3219"/>
              <a:ext cx="41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BEDA1E9-DC39-4EB9-B7EC-777565492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6" y="3584"/>
              <a:ext cx="375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E9F9546B-D8ED-40ED-B7C7-1F510188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2" y="3584"/>
              <a:ext cx="393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AB2930F5-D275-4AF8-B40E-1FB07E2CB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3224"/>
              <a:ext cx="41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BA63C91C-F123-42AD-96A7-3EFB337C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315"/>
              <a:ext cx="313" cy="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B93A90B2-2490-4937-BA1D-3789AE9E0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47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4524506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>
            <a:extLst>
              <a:ext uri="{FF2B5EF4-FFF2-40B4-BE49-F238E27FC236}">
                <a16:creationId xmlns:a16="http://schemas.microsoft.com/office/drawing/2014/main" id="{CC33841D-6B42-460E-A1B8-C83DFEBF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4"/>
            <a:ext cx="10971372" cy="8468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Grafo planar: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b="1" dirty="0">
                <a:solidFill>
                  <a:schemeClr val="tx1"/>
                </a:solidFill>
                <a:latin typeface="+mn-lt"/>
              </a:rPr>
              <a:t>	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aquele que permite a representação no plano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sem que as linhas se cruzem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endParaRPr kumimoji="0" lang="pt-BR" altLang="pt-BR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4278" name="Group 29">
            <a:extLst>
              <a:ext uri="{FF2B5EF4-FFF2-40B4-BE49-F238E27FC236}">
                <a16:creationId xmlns:a16="http://schemas.microsoft.com/office/drawing/2014/main" id="{93C3782E-8C04-40DA-92F0-EC8658F44804}"/>
              </a:ext>
            </a:extLst>
          </p:cNvPr>
          <p:cNvGrpSpPr>
            <a:grpSpLocks/>
          </p:cNvGrpSpPr>
          <p:nvPr/>
        </p:nvGrpSpPr>
        <p:grpSpPr bwMode="auto">
          <a:xfrm>
            <a:off x="1918494" y="3284539"/>
            <a:ext cx="8509000" cy="2232025"/>
            <a:chOff x="249" y="1979"/>
            <a:chExt cx="5360" cy="1632"/>
          </a:xfrm>
        </p:grpSpPr>
        <p:sp>
          <p:nvSpPr>
            <p:cNvPr id="178181" name="Line 5">
              <a:extLst>
                <a:ext uri="{FF2B5EF4-FFF2-40B4-BE49-F238E27FC236}">
                  <a16:creationId xmlns:a16="http://schemas.microsoft.com/office/drawing/2014/main" id="{36C2A321-EE2B-4094-9990-7245A142D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2906"/>
              <a:ext cx="4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08066261-CA35-4C0C-ABA7-B4403D94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236"/>
              <a:ext cx="284" cy="3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178185" name="Oval 9">
              <a:extLst>
                <a:ext uri="{FF2B5EF4-FFF2-40B4-BE49-F238E27FC236}">
                  <a16:creationId xmlns:a16="http://schemas.microsoft.com/office/drawing/2014/main" id="{450FB78F-CFD4-44F0-8786-21B134B6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760"/>
              <a:ext cx="284" cy="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A3BC4C4B-E273-49C9-8A5E-293BD20B8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3262"/>
              <a:ext cx="284" cy="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178187" name="Oval 11">
              <a:extLst>
                <a:ext uri="{FF2B5EF4-FFF2-40B4-BE49-F238E27FC236}">
                  <a16:creationId xmlns:a16="http://schemas.microsoft.com/office/drawing/2014/main" id="{DE77DFC8-FD8B-4318-B976-88438E9C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736"/>
              <a:ext cx="284" cy="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178188" name="Line 12">
              <a:extLst>
                <a:ext uri="{FF2B5EF4-FFF2-40B4-BE49-F238E27FC236}">
                  <a16:creationId xmlns:a16="http://schemas.microsoft.com/office/drawing/2014/main" id="{73B65F8B-EF02-4058-8410-582AB0D68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2374"/>
              <a:ext cx="769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189" name="Line 13">
              <a:extLst>
                <a:ext uri="{FF2B5EF4-FFF2-40B4-BE49-F238E27FC236}">
                  <a16:creationId xmlns:a16="http://schemas.microsoft.com/office/drawing/2014/main" id="{DFB06810-FF03-49D6-8033-64A4B7B6F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" y="3094"/>
              <a:ext cx="879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190" name="Line 14">
              <a:extLst>
                <a:ext uri="{FF2B5EF4-FFF2-40B4-BE49-F238E27FC236}">
                  <a16:creationId xmlns:a16="http://schemas.microsoft.com/office/drawing/2014/main" id="{7247B740-A1F6-4A57-B59B-D40AE2C31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" y="2345"/>
              <a:ext cx="857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191" name="Line 15">
              <a:extLst>
                <a:ext uri="{FF2B5EF4-FFF2-40B4-BE49-F238E27FC236}">
                  <a16:creationId xmlns:a16="http://schemas.microsoft.com/office/drawing/2014/main" id="{6EFB5010-8308-4F47-A85C-77EE7B016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2918"/>
              <a:ext cx="17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192" name="Line 16">
              <a:extLst>
                <a:ext uri="{FF2B5EF4-FFF2-40B4-BE49-F238E27FC236}">
                  <a16:creationId xmlns:a16="http://schemas.microsoft.com/office/drawing/2014/main" id="{D0DEA226-F058-437A-AC20-5977BA06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2569"/>
              <a:ext cx="0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194" name="Oval 18">
              <a:extLst>
                <a:ext uri="{FF2B5EF4-FFF2-40B4-BE49-F238E27FC236}">
                  <a16:creationId xmlns:a16="http://schemas.microsoft.com/office/drawing/2014/main" id="{98EB52F3-5C26-450D-B330-00B07F58E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2731"/>
              <a:ext cx="263" cy="3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sp>
          <p:nvSpPr>
            <p:cNvPr id="178195" name="Oval 19">
              <a:extLst>
                <a:ext uri="{FF2B5EF4-FFF2-40B4-BE49-F238E27FC236}">
                  <a16:creationId xmlns:a16="http://schemas.microsoft.com/office/drawing/2014/main" id="{C941075B-E228-4B16-86B3-D75D555F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3256"/>
              <a:ext cx="263" cy="3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D</a:t>
              </a:r>
            </a:p>
          </p:txBody>
        </p:sp>
        <p:sp>
          <p:nvSpPr>
            <p:cNvPr id="178196" name="Oval 20">
              <a:extLst>
                <a:ext uri="{FF2B5EF4-FFF2-40B4-BE49-F238E27FC236}">
                  <a16:creationId xmlns:a16="http://schemas.microsoft.com/office/drawing/2014/main" id="{DCDEAC49-C172-4A69-AB94-08E17AD38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207"/>
              <a:ext cx="263" cy="3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B</a:t>
              </a:r>
            </a:p>
          </p:txBody>
        </p:sp>
        <p:sp>
          <p:nvSpPr>
            <p:cNvPr id="178197" name="Oval 21">
              <a:extLst>
                <a:ext uri="{FF2B5EF4-FFF2-40B4-BE49-F238E27FC236}">
                  <a16:creationId xmlns:a16="http://schemas.microsoft.com/office/drawing/2014/main" id="{84B238B6-5AD6-47B5-B0F4-B9076E477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716"/>
              <a:ext cx="262" cy="3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C</a:t>
              </a:r>
            </a:p>
          </p:txBody>
        </p:sp>
        <p:sp>
          <p:nvSpPr>
            <p:cNvPr id="178198" name="Line 22">
              <a:extLst>
                <a:ext uri="{FF2B5EF4-FFF2-40B4-BE49-F238E27FC236}">
                  <a16:creationId xmlns:a16="http://schemas.microsoft.com/office/drawing/2014/main" id="{78A10C17-122E-4DF4-83C2-36A316D53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4" y="2309"/>
              <a:ext cx="814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199" name="Line 23">
              <a:extLst>
                <a:ext uri="{FF2B5EF4-FFF2-40B4-BE49-F238E27FC236}">
                  <a16:creationId xmlns:a16="http://schemas.microsoft.com/office/drawing/2014/main" id="{D53FD2CD-3106-4BCB-B2E7-D306D0019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9" y="2294"/>
              <a:ext cx="814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200" name="Line 24">
              <a:extLst>
                <a:ext uri="{FF2B5EF4-FFF2-40B4-BE49-F238E27FC236}">
                  <a16:creationId xmlns:a16="http://schemas.microsoft.com/office/drawing/2014/main" id="{D801FE70-F5E1-48A1-A453-ABAFCEBE8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3071"/>
              <a:ext cx="91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201" name="Line 25">
              <a:extLst>
                <a:ext uri="{FF2B5EF4-FFF2-40B4-BE49-F238E27FC236}">
                  <a16:creationId xmlns:a16="http://schemas.microsoft.com/office/drawing/2014/main" id="{DB5AC7FA-22D9-4712-A5AF-02E75B110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2886"/>
              <a:ext cx="1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202" name="Freeform 26">
              <a:extLst>
                <a:ext uri="{FF2B5EF4-FFF2-40B4-BE49-F238E27FC236}">
                  <a16:creationId xmlns:a16="http://schemas.microsoft.com/office/drawing/2014/main" id="{F2B0CE02-CCD8-4B78-B066-023998E64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979"/>
              <a:ext cx="1323" cy="1543"/>
            </a:xfrm>
            <a:custGeom>
              <a:avLst/>
              <a:gdLst>
                <a:gd name="T0" fmla="*/ 0 w 1872"/>
                <a:gd name="T1" fmla="*/ 192 h 1368"/>
                <a:gd name="T2" fmla="*/ 432 w 1872"/>
                <a:gd name="T3" fmla="*/ 48 h 1368"/>
                <a:gd name="T4" fmla="*/ 1152 w 1872"/>
                <a:gd name="T5" fmla="*/ 48 h 1368"/>
                <a:gd name="T6" fmla="*/ 1728 w 1872"/>
                <a:gd name="T7" fmla="*/ 336 h 1368"/>
                <a:gd name="T8" fmla="*/ 1872 w 1872"/>
                <a:gd name="T9" fmla="*/ 768 h 1368"/>
                <a:gd name="T10" fmla="*/ 1728 w 1872"/>
                <a:gd name="T11" fmla="*/ 1200 h 1368"/>
                <a:gd name="T12" fmla="*/ 1296 w 1872"/>
                <a:gd name="T13" fmla="*/ 1344 h 1368"/>
                <a:gd name="T14" fmla="*/ 720 w 1872"/>
                <a:gd name="T15" fmla="*/ 1344 h 1368"/>
                <a:gd name="T16" fmla="*/ 288 w 1872"/>
                <a:gd name="T17" fmla="*/ 1344 h 1368"/>
                <a:gd name="T18" fmla="*/ 144 w 1872"/>
                <a:gd name="T19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2" h="1368">
                  <a:moveTo>
                    <a:pt x="0" y="192"/>
                  </a:moveTo>
                  <a:cubicBezTo>
                    <a:pt x="120" y="132"/>
                    <a:pt x="240" y="72"/>
                    <a:pt x="432" y="48"/>
                  </a:cubicBezTo>
                  <a:cubicBezTo>
                    <a:pt x="624" y="24"/>
                    <a:pt x="936" y="0"/>
                    <a:pt x="1152" y="48"/>
                  </a:cubicBezTo>
                  <a:cubicBezTo>
                    <a:pt x="1368" y="96"/>
                    <a:pt x="1608" y="216"/>
                    <a:pt x="1728" y="336"/>
                  </a:cubicBezTo>
                  <a:cubicBezTo>
                    <a:pt x="1848" y="456"/>
                    <a:pt x="1872" y="624"/>
                    <a:pt x="1872" y="768"/>
                  </a:cubicBezTo>
                  <a:cubicBezTo>
                    <a:pt x="1872" y="912"/>
                    <a:pt x="1824" y="1104"/>
                    <a:pt x="1728" y="1200"/>
                  </a:cubicBezTo>
                  <a:cubicBezTo>
                    <a:pt x="1632" y="1296"/>
                    <a:pt x="1464" y="1320"/>
                    <a:pt x="1296" y="1344"/>
                  </a:cubicBezTo>
                  <a:cubicBezTo>
                    <a:pt x="1128" y="1368"/>
                    <a:pt x="888" y="1344"/>
                    <a:pt x="720" y="1344"/>
                  </a:cubicBezTo>
                  <a:cubicBezTo>
                    <a:pt x="552" y="1344"/>
                    <a:pt x="384" y="1344"/>
                    <a:pt x="288" y="1344"/>
                  </a:cubicBezTo>
                  <a:cubicBezTo>
                    <a:pt x="192" y="1344"/>
                    <a:pt x="168" y="1344"/>
                    <a:pt x="144" y="1344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146F89D4-B03B-4971-9D8D-624736E83E5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93763F6E-A50C-4C8D-A8FC-6B39CFE26D24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30" name="Google Shape;271;p20">
            <a:extLst>
              <a:ext uri="{FF2B5EF4-FFF2-40B4-BE49-F238E27FC236}">
                <a16:creationId xmlns:a16="http://schemas.microsoft.com/office/drawing/2014/main" id="{A60BFCA6-6BCF-412D-A417-D71AA4C0C3AC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8) Em relação a representação planar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440804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>
            <a:extLst>
              <a:ext uri="{FF2B5EF4-FFF2-40B4-BE49-F238E27FC236}">
                <a16:creationId xmlns:a16="http://schemas.microsoft.com/office/drawing/2014/main" id="{B4AA20DA-8856-4E4C-88D9-E94BF21D3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924688"/>
            <a:ext cx="10971372" cy="8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b) Grafo de </a:t>
            </a:r>
            <a:r>
              <a:rPr kumimoji="0" lang="pt-BR" altLang="pt-BR" sz="2400" b="1" dirty="0" err="1">
                <a:solidFill>
                  <a:srgbClr val="CC0000"/>
                </a:solidFill>
                <a:latin typeface="+mn-lt"/>
              </a:rPr>
              <a:t>Kuratowski</a:t>
            </a: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 (</a:t>
            </a:r>
            <a:r>
              <a:rPr kumimoji="0" lang="pt-BR" altLang="pt-BR" sz="2400" b="1" i="1" dirty="0">
                <a:solidFill>
                  <a:srgbClr val="CC0000"/>
                </a:solidFill>
                <a:latin typeface="+mn-lt"/>
              </a:rPr>
              <a:t>não planar</a:t>
            </a: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):</a:t>
            </a:r>
            <a:br>
              <a:rPr kumimoji="0" lang="pt-BR" altLang="pt-BR" sz="2400" b="1" i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um tipo de grafo aceito como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não-planar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grpSp>
        <p:nvGrpSpPr>
          <p:cNvPr id="55302" name="Group 4">
            <a:extLst>
              <a:ext uri="{FF2B5EF4-FFF2-40B4-BE49-F238E27FC236}">
                <a16:creationId xmlns:a16="http://schemas.microsoft.com/office/drawing/2014/main" id="{54A28F4C-7694-419D-B0D2-9D5628EBAC68}"/>
              </a:ext>
            </a:extLst>
          </p:cNvPr>
          <p:cNvGrpSpPr>
            <a:grpSpLocks/>
          </p:cNvGrpSpPr>
          <p:nvPr/>
        </p:nvGrpSpPr>
        <p:grpSpPr bwMode="auto">
          <a:xfrm>
            <a:off x="1904206" y="3603848"/>
            <a:ext cx="4419600" cy="1676400"/>
            <a:chOff x="2622" y="5028"/>
            <a:chExt cx="2859" cy="1008"/>
          </a:xfrm>
        </p:grpSpPr>
        <p:sp>
          <p:nvSpPr>
            <p:cNvPr id="179205" name="Oval 5">
              <a:extLst>
                <a:ext uri="{FF2B5EF4-FFF2-40B4-BE49-F238E27FC236}">
                  <a16:creationId xmlns:a16="http://schemas.microsoft.com/office/drawing/2014/main" id="{1D2EC0E1-A55E-4F0B-A8F6-08C88C9C3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502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06" name="Oval 6">
              <a:extLst>
                <a:ext uri="{FF2B5EF4-FFF2-40B4-BE49-F238E27FC236}">
                  <a16:creationId xmlns:a16="http://schemas.microsoft.com/office/drawing/2014/main" id="{F9C234F7-D677-4EF9-99C3-542DEF73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5748"/>
              <a:ext cx="291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9129AB70-E025-487D-9609-78A27E07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502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08" name="Oval 8">
              <a:extLst>
                <a:ext uri="{FF2B5EF4-FFF2-40B4-BE49-F238E27FC236}">
                  <a16:creationId xmlns:a16="http://schemas.microsoft.com/office/drawing/2014/main" id="{25185664-93E9-4323-9335-833ADCFA3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502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09" name="Oval 9">
              <a:extLst>
                <a:ext uri="{FF2B5EF4-FFF2-40B4-BE49-F238E27FC236}">
                  <a16:creationId xmlns:a16="http://schemas.microsoft.com/office/drawing/2014/main" id="{371E7A71-233E-4DB2-80BF-35A037179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5733"/>
              <a:ext cx="288" cy="2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D117D2A1-EF34-47A9-B69B-74CEEDCE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5733"/>
              <a:ext cx="288" cy="2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1" name="Line 11">
              <a:extLst>
                <a:ext uri="{FF2B5EF4-FFF2-40B4-BE49-F238E27FC236}">
                  <a16:creationId xmlns:a16="http://schemas.microsoft.com/office/drawing/2014/main" id="{E80E42EE-AB31-4831-97CB-3CB38A172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" y="5202"/>
              <a:ext cx="1005" cy="57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2" name="Line 12">
              <a:extLst>
                <a:ext uri="{FF2B5EF4-FFF2-40B4-BE49-F238E27FC236}">
                  <a16:creationId xmlns:a16="http://schemas.microsoft.com/office/drawing/2014/main" id="{3329F326-1253-4E9E-AE42-C501C74F2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531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3" name="Line 13">
              <a:extLst>
                <a:ext uri="{FF2B5EF4-FFF2-40B4-BE49-F238E27FC236}">
                  <a16:creationId xmlns:a16="http://schemas.microsoft.com/office/drawing/2014/main" id="{3F2B030C-A7B5-4C16-91D1-5E5488D40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5202"/>
              <a:ext cx="1008" cy="57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4" name="Line 14">
              <a:extLst>
                <a:ext uri="{FF2B5EF4-FFF2-40B4-BE49-F238E27FC236}">
                  <a16:creationId xmlns:a16="http://schemas.microsoft.com/office/drawing/2014/main" id="{31F5FD23-746A-4228-956D-905329C01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531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5" name="Line 15">
              <a:extLst>
                <a:ext uri="{FF2B5EF4-FFF2-40B4-BE49-F238E27FC236}">
                  <a16:creationId xmlns:a16="http://schemas.microsoft.com/office/drawing/2014/main" id="{008DC2D1-C534-47CE-831C-E96ABDE95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5286"/>
              <a:ext cx="1005" cy="57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6" name="Line 16">
              <a:extLst>
                <a:ext uri="{FF2B5EF4-FFF2-40B4-BE49-F238E27FC236}">
                  <a16:creationId xmlns:a16="http://schemas.microsoft.com/office/drawing/2014/main" id="{E679348D-1174-4EB2-AFEF-C46D25B26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5196"/>
              <a:ext cx="2277" cy="69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7" name="Line 17">
              <a:extLst>
                <a:ext uri="{FF2B5EF4-FFF2-40B4-BE49-F238E27FC236}">
                  <a16:creationId xmlns:a16="http://schemas.microsoft.com/office/drawing/2014/main" id="{5F1A65A0-9210-4E80-821C-365A1CEDE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531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8" name="Line 18">
              <a:extLst>
                <a:ext uri="{FF2B5EF4-FFF2-40B4-BE49-F238E27FC236}">
                  <a16:creationId xmlns:a16="http://schemas.microsoft.com/office/drawing/2014/main" id="{9530306F-2505-4226-AE0A-F181B4E92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6" y="5286"/>
              <a:ext cx="1008" cy="57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219" name="Line 19">
              <a:extLst>
                <a:ext uri="{FF2B5EF4-FFF2-40B4-BE49-F238E27FC236}">
                  <a16:creationId xmlns:a16="http://schemas.microsoft.com/office/drawing/2014/main" id="{D73C4B52-169B-48E7-A721-51DEA6C34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" y="5157"/>
              <a:ext cx="2301" cy="72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55303" name="Group 20">
            <a:extLst>
              <a:ext uri="{FF2B5EF4-FFF2-40B4-BE49-F238E27FC236}">
                <a16:creationId xmlns:a16="http://schemas.microsoft.com/office/drawing/2014/main" id="{3FAB0D04-FF34-4DCF-A9D8-D53A6680FB5D}"/>
              </a:ext>
            </a:extLst>
          </p:cNvPr>
          <p:cNvGrpSpPr>
            <a:grpSpLocks/>
          </p:cNvGrpSpPr>
          <p:nvPr/>
        </p:nvGrpSpPr>
        <p:grpSpPr bwMode="auto">
          <a:xfrm>
            <a:off x="6993732" y="3375248"/>
            <a:ext cx="3292475" cy="2286000"/>
            <a:chOff x="7056" y="5028"/>
            <a:chExt cx="2304" cy="1296"/>
          </a:xfrm>
        </p:grpSpPr>
        <p:grpSp>
          <p:nvGrpSpPr>
            <p:cNvPr id="55305" name="Group 21">
              <a:extLst>
                <a:ext uri="{FF2B5EF4-FFF2-40B4-BE49-F238E27FC236}">
                  <a16:creationId xmlns:a16="http://schemas.microsoft.com/office/drawing/2014/main" id="{9F80E921-4C6E-427E-8E2E-6CADB7B9A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6" y="5028"/>
              <a:ext cx="2304" cy="1296"/>
              <a:chOff x="7056" y="5028"/>
              <a:chExt cx="2304" cy="1296"/>
            </a:xfrm>
          </p:grpSpPr>
          <p:sp>
            <p:nvSpPr>
              <p:cNvPr id="179222" name="Oval 22">
                <a:extLst>
                  <a:ext uri="{FF2B5EF4-FFF2-40B4-BE49-F238E27FC236}">
                    <a16:creationId xmlns:a16="http://schemas.microsoft.com/office/drawing/2014/main" id="{12F5FABE-E7BD-4A58-A8D6-206171A77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" y="5028"/>
                <a:ext cx="290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23" name="Oval 23">
                <a:extLst>
                  <a:ext uri="{FF2B5EF4-FFF2-40B4-BE49-F238E27FC236}">
                    <a16:creationId xmlns:a16="http://schemas.microsoft.com/office/drawing/2014/main" id="{845D2158-8C8D-4C58-8D59-040CA2090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2" y="5316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24" name="Oval 24">
                <a:extLst>
                  <a:ext uri="{FF2B5EF4-FFF2-40B4-BE49-F238E27FC236}">
                    <a16:creationId xmlns:a16="http://schemas.microsoft.com/office/drawing/2014/main" id="{2561B424-3DB3-4399-B2A0-17DF0B4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" y="6036"/>
                <a:ext cx="289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25" name="Oval 25">
                <a:extLst>
                  <a:ext uri="{FF2B5EF4-FFF2-40B4-BE49-F238E27FC236}">
                    <a16:creationId xmlns:a16="http://schemas.microsoft.com/office/drawing/2014/main" id="{B1897225-666D-4181-8E30-E0F2ADE18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3" y="6036"/>
                <a:ext cx="290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26" name="Oval 26">
                <a:extLst>
                  <a:ext uri="{FF2B5EF4-FFF2-40B4-BE49-F238E27FC236}">
                    <a16:creationId xmlns:a16="http://schemas.microsoft.com/office/drawing/2014/main" id="{71A14632-21B6-492C-BCD7-7D55E9F17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6" y="5316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27" name="Line 27">
                <a:extLst>
                  <a:ext uri="{FF2B5EF4-FFF2-40B4-BE49-F238E27FC236}">
                    <a16:creationId xmlns:a16="http://schemas.microsoft.com/office/drawing/2014/main" id="{63E8BEA8-FBE2-4A76-B702-66E84531F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29" y="514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28" name="Line 28">
                <a:extLst>
                  <a:ext uri="{FF2B5EF4-FFF2-40B4-BE49-F238E27FC236}">
                    <a16:creationId xmlns:a16="http://schemas.microsoft.com/office/drawing/2014/main" id="{DD23168F-AA13-43BC-AD6E-3D9D84AB6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37" y="5127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29" name="Line 29">
                <a:extLst>
                  <a:ext uri="{FF2B5EF4-FFF2-40B4-BE49-F238E27FC236}">
                    <a16:creationId xmlns:a16="http://schemas.microsoft.com/office/drawing/2014/main" id="{358A4532-CB43-4934-97CE-281110B5A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8" y="5316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30" name="Line 30">
                <a:extLst>
                  <a:ext uri="{FF2B5EF4-FFF2-40B4-BE49-F238E27FC236}">
                    <a16:creationId xmlns:a16="http://schemas.microsoft.com/office/drawing/2014/main" id="{F6A0A1DB-94A6-4CB9-B809-80DC507DD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76" y="5316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31" name="Line 31">
                <a:extLst>
                  <a:ext uri="{FF2B5EF4-FFF2-40B4-BE49-F238E27FC236}">
                    <a16:creationId xmlns:a16="http://schemas.microsoft.com/office/drawing/2014/main" id="{6F1988A8-CCA7-47E1-B930-52A417843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85" y="5604"/>
                <a:ext cx="431" cy="57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32" name="Line 32">
                <a:extLst>
                  <a:ext uri="{FF2B5EF4-FFF2-40B4-BE49-F238E27FC236}">
                    <a16:creationId xmlns:a16="http://schemas.microsoft.com/office/drawing/2014/main" id="{10E1E0C0-D6D0-4A16-855D-782A1FF6E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00" y="5604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33" name="Line 33">
                <a:extLst>
                  <a:ext uri="{FF2B5EF4-FFF2-40B4-BE49-F238E27FC236}">
                    <a16:creationId xmlns:a16="http://schemas.microsoft.com/office/drawing/2014/main" id="{8010C6D8-D129-45A8-90BD-79B3DB9CA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6180"/>
                <a:ext cx="573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34" name="Line 34">
                <a:extLst>
                  <a:ext uri="{FF2B5EF4-FFF2-40B4-BE49-F238E27FC236}">
                    <a16:creationId xmlns:a16="http://schemas.microsoft.com/office/drawing/2014/main" id="{0F74C298-F3C9-43C3-BBBD-FE402B97B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05" y="5505"/>
                <a:ext cx="1152" cy="57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235" name="Line 35">
                <a:extLst>
                  <a:ext uri="{FF2B5EF4-FFF2-40B4-BE49-F238E27FC236}">
                    <a16:creationId xmlns:a16="http://schemas.microsoft.com/office/drawing/2014/main" id="{E9F6D5E4-272B-44CE-9239-440A2AC0D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44" y="5460"/>
                <a:ext cx="1731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79236" name="Line 36">
              <a:extLst>
                <a:ext uri="{FF2B5EF4-FFF2-40B4-BE49-F238E27FC236}">
                  <a16:creationId xmlns:a16="http://schemas.microsoft.com/office/drawing/2014/main" id="{F12999F3-46F8-4C53-A081-54BCD939D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9" y="5544"/>
              <a:ext cx="1224" cy="50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401C5195-612B-454C-9E06-21F3D97FFA43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725C8579-77B7-4678-ADF5-BE1E1C258E52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43" name="Google Shape;271;p20">
            <a:extLst>
              <a:ext uri="{FF2B5EF4-FFF2-40B4-BE49-F238E27FC236}">
                <a16:creationId xmlns:a16="http://schemas.microsoft.com/office/drawing/2014/main" id="{7F6F1DDD-B190-4E9F-AF35-811C134319A5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8) Em relação a representação planar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914804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>
            <a:extLst>
              <a:ext uri="{FF2B5EF4-FFF2-40B4-BE49-F238E27FC236}">
                <a16:creationId xmlns:a16="http://schemas.microsoft.com/office/drawing/2014/main" id="{068ED668-14B8-4389-AFCB-2187C373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5"/>
            <a:ext cx="10971372" cy="12376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Grafo regular (</a:t>
            </a:r>
            <a:r>
              <a:rPr kumimoji="0" lang="pt-BR" altLang="pt-BR" sz="2400" b="1" i="1" dirty="0">
                <a:solidFill>
                  <a:srgbClr val="CC0000"/>
                </a:solidFill>
                <a:latin typeface="+mn-lt"/>
              </a:rPr>
              <a:t>não regular</a:t>
            </a: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):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o grafo em que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todos os vértices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possuem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mesmo grau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(mesma cardinalidade de arestas).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endParaRPr kumimoji="0" lang="pt-BR" altLang="pt-BR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6327" name="Group 22">
            <a:extLst>
              <a:ext uri="{FF2B5EF4-FFF2-40B4-BE49-F238E27FC236}">
                <a16:creationId xmlns:a16="http://schemas.microsoft.com/office/drawing/2014/main" id="{99F6F123-1BBA-488E-A648-E797600A3F59}"/>
              </a:ext>
            </a:extLst>
          </p:cNvPr>
          <p:cNvGrpSpPr>
            <a:grpSpLocks/>
          </p:cNvGrpSpPr>
          <p:nvPr/>
        </p:nvGrpSpPr>
        <p:grpSpPr bwMode="auto">
          <a:xfrm>
            <a:off x="4510881" y="3573464"/>
            <a:ext cx="3168650" cy="2016125"/>
            <a:chOff x="7056" y="5028"/>
            <a:chExt cx="2304" cy="1296"/>
          </a:xfrm>
        </p:grpSpPr>
        <p:grpSp>
          <p:nvGrpSpPr>
            <p:cNvPr id="56328" name="Group 23">
              <a:extLst>
                <a:ext uri="{FF2B5EF4-FFF2-40B4-BE49-F238E27FC236}">
                  <a16:creationId xmlns:a16="http://schemas.microsoft.com/office/drawing/2014/main" id="{50F63E05-B992-4176-83EC-BEC4050CD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6" y="5028"/>
              <a:ext cx="2304" cy="1296"/>
              <a:chOff x="7056" y="5028"/>
              <a:chExt cx="2304" cy="1296"/>
            </a:xfrm>
          </p:grpSpPr>
          <p:sp>
            <p:nvSpPr>
              <p:cNvPr id="225304" name="Oval 24">
                <a:extLst>
                  <a:ext uri="{FF2B5EF4-FFF2-40B4-BE49-F238E27FC236}">
                    <a16:creationId xmlns:a16="http://schemas.microsoft.com/office/drawing/2014/main" id="{A3BBA7BA-52EC-42CC-8488-D02CE91A3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" y="5028"/>
                <a:ext cx="290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05" name="Oval 25">
                <a:extLst>
                  <a:ext uri="{FF2B5EF4-FFF2-40B4-BE49-F238E27FC236}">
                    <a16:creationId xmlns:a16="http://schemas.microsoft.com/office/drawing/2014/main" id="{5020906F-34F9-4A49-B1F7-B90DFF9F7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3" y="5316"/>
                <a:ext cx="28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06" name="Oval 26">
                <a:extLst>
                  <a:ext uri="{FF2B5EF4-FFF2-40B4-BE49-F238E27FC236}">
                    <a16:creationId xmlns:a16="http://schemas.microsoft.com/office/drawing/2014/main" id="{D65C6EB5-5B23-4133-8625-1486D5D47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7" y="6036"/>
                <a:ext cx="28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07" name="Oval 27">
                <a:extLst>
                  <a:ext uri="{FF2B5EF4-FFF2-40B4-BE49-F238E27FC236}">
                    <a16:creationId xmlns:a16="http://schemas.microsoft.com/office/drawing/2014/main" id="{E3F07189-2155-4BC6-9C83-F476E6383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2" y="6036"/>
                <a:ext cx="289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08" name="Oval 28">
                <a:extLst>
                  <a:ext uri="{FF2B5EF4-FFF2-40B4-BE49-F238E27FC236}">
                    <a16:creationId xmlns:a16="http://schemas.microsoft.com/office/drawing/2014/main" id="{C1F5D5E3-C49E-45C7-885B-96D5DCEB5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6" y="5316"/>
                <a:ext cx="289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09" name="Line 29">
                <a:extLst>
                  <a:ext uri="{FF2B5EF4-FFF2-40B4-BE49-F238E27FC236}">
                    <a16:creationId xmlns:a16="http://schemas.microsoft.com/office/drawing/2014/main" id="{A59F9D49-6954-46E9-AC1E-EA5143908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0" y="5142"/>
                <a:ext cx="719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10" name="Line 30">
                <a:extLst>
                  <a:ext uri="{FF2B5EF4-FFF2-40B4-BE49-F238E27FC236}">
                    <a16:creationId xmlns:a16="http://schemas.microsoft.com/office/drawing/2014/main" id="{4C331B6B-582B-4EF7-A9EC-76D18D82C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37" y="5127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11" name="Line 31">
                <a:extLst>
                  <a:ext uri="{FF2B5EF4-FFF2-40B4-BE49-F238E27FC236}">
                    <a16:creationId xmlns:a16="http://schemas.microsoft.com/office/drawing/2014/main" id="{9287EFD9-8E3C-45FE-850A-5D6678220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8" y="5316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12" name="Line 32">
                <a:extLst>
                  <a:ext uri="{FF2B5EF4-FFF2-40B4-BE49-F238E27FC236}">
                    <a16:creationId xmlns:a16="http://schemas.microsoft.com/office/drawing/2014/main" id="{460306A9-09FE-4B3F-B0BF-DF27DFAF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76" y="5316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13" name="Line 33">
                <a:extLst>
                  <a:ext uri="{FF2B5EF4-FFF2-40B4-BE49-F238E27FC236}">
                    <a16:creationId xmlns:a16="http://schemas.microsoft.com/office/drawing/2014/main" id="{0AD8DBAE-5685-41A6-BFF4-CD6F446DB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84" y="5604"/>
                <a:ext cx="432" cy="579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14" name="Line 34">
                <a:extLst>
                  <a:ext uri="{FF2B5EF4-FFF2-40B4-BE49-F238E27FC236}">
                    <a16:creationId xmlns:a16="http://schemas.microsoft.com/office/drawing/2014/main" id="{1754A1F6-6FCF-4978-93D2-758DA1B9C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00" y="5604"/>
                <a:ext cx="432" cy="579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15" name="Line 35">
                <a:extLst>
                  <a:ext uri="{FF2B5EF4-FFF2-40B4-BE49-F238E27FC236}">
                    <a16:creationId xmlns:a16="http://schemas.microsoft.com/office/drawing/2014/main" id="{2D87164C-1E01-4B5E-8034-5FEFB3FB1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1" y="618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16" name="Line 36">
                <a:extLst>
                  <a:ext uri="{FF2B5EF4-FFF2-40B4-BE49-F238E27FC236}">
                    <a16:creationId xmlns:a16="http://schemas.microsoft.com/office/drawing/2014/main" id="{C0175653-6E02-4460-972A-98D448493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06" y="5505"/>
                <a:ext cx="1152" cy="579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5317" name="Line 37">
                <a:extLst>
                  <a:ext uri="{FF2B5EF4-FFF2-40B4-BE49-F238E27FC236}">
                    <a16:creationId xmlns:a16="http://schemas.microsoft.com/office/drawing/2014/main" id="{53362A61-944C-4138-895B-4FD92DED0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45" y="5460"/>
                <a:ext cx="1728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225318" name="Line 38">
              <a:extLst>
                <a:ext uri="{FF2B5EF4-FFF2-40B4-BE49-F238E27FC236}">
                  <a16:creationId xmlns:a16="http://schemas.microsoft.com/office/drawing/2014/main" id="{7BEF3A95-46D8-48DA-9EC2-ADB6F6E70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0" y="5544"/>
              <a:ext cx="1226" cy="50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764F7DA3-F372-4D1B-98DD-93364D1028ED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11E5982-E629-4720-A7F4-7F3640317560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7" name="Google Shape;271;p20">
            <a:extLst>
              <a:ext uri="{FF2B5EF4-FFF2-40B4-BE49-F238E27FC236}">
                <a16:creationId xmlns:a16="http://schemas.microsoft.com/office/drawing/2014/main" id="{25AC6350-B1E9-42AA-9958-CC3366D63BA5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9) Em relação a regularidade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5584572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>
            <a:extLst>
              <a:ext uri="{FF2B5EF4-FFF2-40B4-BE49-F238E27FC236}">
                <a16:creationId xmlns:a16="http://schemas.microsoft.com/office/drawing/2014/main" id="{E7E9709C-A03B-4911-A9FF-15EA48B2A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6" y="2514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pt-BR" altLang="pt-BR" b="1"/>
              <a:t>            </a:t>
            </a:r>
            <a:endParaRPr lang="pt-BR" altLang="pt-BR" sz="3600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7ED95F5-37B4-4CCB-AD88-D3E1CA2D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5"/>
            <a:ext cx="10971372" cy="94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Grafo valorado (</a:t>
            </a:r>
            <a:r>
              <a:rPr kumimoji="0" lang="pt-BR" altLang="pt-BR" sz="2400" b="1" i="1" dirty="0">
                <a:solidFill>
                  <a:srgbClr val="CC0000"/>
                </a:solidFill>
                <a:latin typeface="+mn-lt"/>
              </a:rPr>
              <a:t>não-valorado</a:t>
            </a: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):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aquele que possui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valores nos vértices e/ou nas arestas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endParaRPr kumimoji="0" lang="pt-BR" altLang="pt-BR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0230" name="Oval 6">
            <a:extLst>
              <a:ext uri="{FF2B5EF4-FFF2-40B4-BE49-F238E27FC236}">
                <a16:creationId xmlns:a16="http://schemas.microsoft.com/office/drawing/2014/main" id="{FC9A2F10-E43D-4DEC-908B-60655EC2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06" y="3124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20</a:t>
            </a:r>
          </a:p>
        </p:txBody>
      </p:sp>
      <p:sp>
        <p:nvSpPr>
          <p:cNvPr id="180231" name="Oval 7">
            <a:extLst>
              <a:ext uri="{FF2B5EF4-FFF2-40B4-BE49-F238E27FC236}">
                <a16:creationId xmlns:a16="http://schemas.microsoft.com/office/drawing/2014/main" id="{DC409EBE-4D11-4E64-B0D4-6AA9A75F8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06" y="497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 dirty="0"/>
              <a:t>60</a:t>
            </a:r>
          </a:p>
        </p:txBody>
      </p:sp>
      <p:sp>
        <p:nvSpPr>
          <p:cNvPr id="180232" name="Oval 8">
            <a:extLst>
              <a:ext uri="{FF2B5EF4-FFF2-40B4-BE49-F238E27FC236}">
                <a16:creationId xmlns:a16="http://schemas.microsoft.com/office/drawing/2014/main" id="{976C18B0-E24B-416C-A630-BC901C47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806" y="414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40</a:t>
            </a:r>
          </a:p>
        </p:txBody>
      </p:sp>
      <p:sp>
        <p:nvSpPr>
          <p:cNvPr id="180233" name="Oval 9">
            <a:extLst>
              <a:ext uri="{FF2B5EF4-FFF2-40B4-BE49-F238E27FC236}">
                <a16:creationId xmlns:a16="http://schemas.microsoft.com/office/drawing/2014/main" id="{C291CA4C-94D2-4059-8DC1-B62BDC74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06" y="3124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50</a:t>
            </a:r>
          </a:p>
        </p:txBody>
      </p:sp>
      <p:sp>
        <p:nvSpPr>
          <p:cNvPr id="180234" name="Oval 10">
            <a:extLst>
              <a:ext uri="{FF2B5EF4-FFF2-40B4-BE49-F238E27FC236}">
                <a16:creationId xmlns:a16="http://schemas.microsoft.com/office/drawing/2014/main" id="{0AE0D6A0-E4E2-4C85-86E0-584B34E4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06" y="370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10</a:t>
            </a:r>
          </a:p>
        </p:txBody>
      </p:sp>
      <p:sp>
        <p:nvSpPr>
          <p:cNvPr id="180235" name="Oval 11">
            <a:extLst>
              <a:ext uri="{FF2B5EF4-FFF2-40B4-BE49-F238E27FC236}">
                <a16:creationId xmlns:a16="http://schemas.microsoft.com/office/drawing/2014/main" id="{D7BECCA2-36E5-4215-8514-34FBDBCD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06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30</a:t>
            </a:r>
          </a:p>
        </p:txBody>
      </p:sp>
      <p:sp>
        <p:nvSpPr>
          <p:cNvPr id="180236" name="Line 12">
            <a:extLst>
              <a:ext uri="{FF2B5EF4-FFF2-40B4-BE49-F238E27FC236}">
                <a16:creationId xmlns:a16="http://schemas.microsoft.com/office/drawing/2014/main" id="{44BDF97E-87AC-4FB6-936F-47FA9EC8D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7606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37" name="Line 13">
            <a:extLst>
              <a:ext uri="{FF2B5EF4-FFF2-40B4-BE49-F238E27FC236}">
                <a16:creationId xmlns:a16="http://schemas.microsoft.com/office/drawing/2014/main" id="{34513BE6-47AB-465C-95AF-45CEEBEE7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806" y="330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38" name="Line 14">
            <a:extLst>
              <a:ext uri="{FF2B5EF4-FFF2-40B4-BE49-F238E27FC236}">
                <a16:creationId xmlns:a16="http://schemas.microsoft.com/office/drawing/2014/main" id="{B168C94C-692F-4224-B0BB-257A9F31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806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39" name="Line 15">
            <a:extLst>
              <a:ext uri="{FF2B5EF4-FFF2-40B4-BE49-F238E27FC236}">
                <a16:creationId xmlns:a16="http://schemas.microsoft.com/office/drawing/2014/main" id="{41350110-1947-4BB8-8D32-AA351AD81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806" y="3606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40" name="Line 16">
            <a:extLst>
              <a:ext uri="{FF2B5EF4-FFF2-40B4-BE49-F238E27FC236}">
                <a16:creationId xmlns:a16="http://schemas.microsoft.com/office/drawing/2014/main" id="{D5448ADD-350A-41E8-86B7-E785D02C9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0406" y="4648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41" name="Line 17">
            <a:extLst>
              <a:ext uri="{FF2B5EF4-FFF2-40B4-BE49-F238E27FC236}">
                <a16:creationId xmlns:a16="http://schemas.microsoft.com/office/drawing/2014/main" id="{2C92ECB6-2AF4-497C-B88A-121D1FEFD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9606" y="49276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42" name="Line 18">
            <a:extLst>
              <a:ext uri="{FF2B5EF4-FFF2-40B4-BE49-F238E27FC236}">
                <a16:creationId xmlns:a16="http://schemas.microsoft.com/office/drawing/2014/main" id="{02521DB5-46E5-4123-A744-EEC8B777B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3406" y="4419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43" name="Line 19">
            <a:extLst>
              <a:ext uri="{FF2B5EF4-FFF2-40B4-BE49-F238E27FC236}">
                <a16:creationId xmlns:a16="http://schemas.microsoft.com/office/drawing/2014/main" id="{E7D7294E-2E7F-4515-92F8-53E0462E0B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0606" y="4216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45" name="Oval 21">
            <a:extLst>
              <a:ext uri="{FF2B5EF4-FFF2-40B4-BE49-F238E27FC236}">
                <a16:creationId xmlns:a16="http://schemas.microsoft.com/office/drawing/2014/main" id="{4C3CAFDA-5147-4C1F-8DEF-0D528D61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06" y="3124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10</a:t>
            </a:r>
          </a:p>
        </p:txBody>
      </p:sp>
      <p:sp>
        <p:nvSpPr>
          <p:cNvPr id="180246" name="Oval 22">
            <a:extLst>
              <a:ext uri="{FF2B5EF4-FFF2-40B4-BE49-F238E27FC236}">
                <a16:creationId xmlns:a16="http://schemas.microsoft.com/office/drawing/2014/main" id="{630F00DE-AB6E-4891-9BCD-BB26DBBB3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806" y="454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60</a:t>
            </a:r>
          </a:p>
        </p:txBody>
      </p:sp>
      <p:sp>
        <p:nvSpPr>
          <p:cNvPr id="180247" name="Oval 23">
            <a:extLst>
              <a:ext uri="{FF2B5EF4-FFF2-40B4-BE49-F238E27FC236}">
                <a16:creationId xmlns:a16="http://schemas.microsoft.com/office/drawing/2014/main" id="{CC2CC32C-8192-4D45-9D82-73CA801F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206" y="497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70</a:t>
            </a:r>
          </a:p>
        </p:txBody>
      </p:sp>
      <p:sp>
        <p:nvSpPr>
          <p:cNvPr id="180248" name="Oval 24">
            <a:extLst>
              <a:ext uri="{FF2B5EF4-FFF2-40B4-BE49-F238E27FC236}">
                <a16:creationId xmlns:a16="http://schemas.microsoft.com/office/drawing/2014/main" id="{F2559254-DAA3-472B-B489-CDB3FB35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606" y="370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20</a:t>
            </a:r>
          </a:p>
        </p:txBody>
      </p:sp>
      <p:sp>
        <p:nvSpPr>
          <p:cNvPr id="180249" name="Oval 25">
            <a:extLst>
              <a:ext uri="{FF2B5EF4-FFF2-40B4-BE49-F238E27FC236}">
                <a16:creationId xmlns:a16="http://schemas.microsoft.com/office/drawing/2014/main" id="{DF3481D0-63E7-4AF8-AF39-44D4037EF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206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50</a:t>
            </a:r>
          </a:p>
        </p:txBody>
      </p:sp>
      <p:sp>
        <p:nvSpPr>
          <p:cNvPr id="180250" name="Line 26">
            <a:extLst>
              <a:ext uri="{FF2B5EF4-FFF2-40B4-BE49-F238E27FC236}">
                <a16:creationId xmlns:a16="http://schemas.microsoft.com/office/drawing/2014/main" id="{9125432F-DB5F-4F20-BF71-96DEFB3C3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9606" y="3429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51" name="Line 27">
            <a:extLst>
              <a:ext uri="{FF2B5EF4-FFF2-40B4-BE49-F238E27FC236}">
                <a16:creationId xmlns:a16="http://schemas.microsoft.com/office/drawing/2014/main" id="{4B3704DF-A801-41FA-B3CA-79B4B11EF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806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A1DD5-9EC7-4B80-BA29-9095158743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6406" y="4267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D8A0FD5F-6F05-4F06-9430-18A0D2A20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5606" y="3683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6D221B5B-4A88-49EE-B19F-8C8DA4098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606" y="4114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0257" name="Text Box 33">
            <a:extLst>
              <a:ext uri="{FF2B5EF4-FFF2-40B4-BE49-F238E27FC236}">
                <a16:creationId xmlns:a16="http://schemas.microsoft.com/office/drawing/2014/main" id="{C78265D4-46B4-44DD-BEDC-605377ED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019" y="3932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5</a:t>
            </a:r>
          </a:p>
        </p:txBody>
      </p:sp>
      <p:sp>
        <p:nvSpPr>
          <p:cNvPr id="180258" name="Text Box 34">
            <a:extLst>
              <a:ext uri="{FF2B5EF4-FFF2-40B4-BE49-F238E27FC236}">
                <a16:creationId xmlns:a16="http://schemas.microsoft.com/office/drawing/2014/main" id="{4D98859B-4C15-40CD-A70A-70BCCDA2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081" y="4148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8</a:t>
            </a:r>
          </a:p>
        </p:txBody>
      </p:sp>
      <p:sp>
        <p:nvSpPr>
          <p:cNvPr id="180259" name="Text Box 35">
            <a:extLst>
              <a:ext uri="{FF2B5EF4-FFF2-40B4-BE49-F238E27FC236}">
                <a16:creationId xmlns:a16="http://schemas.microsoft.com/office/drawing/2014/main" id="{F40E7DF1-F5CC-42D2-A84E-3789F8E08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081" y="321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3</a:t>
            </a:r>
          </a:p>
        </p:txBody>
      </p:sp>
      <p:sp>
        <p:nvSpPr>
          <p:cNvPr id="180260" name="Text Box 36">
            <a:extLst>
              <a:ext uri="{FF2B5EF4-FFF2-40B4-BE49-F238E27FC236}">
                <a16:creationId xmlns:a16="http://schemas.microsoft.com/office/drawing/2014/main" id="{4C65A567-CB20-49D4-9196-3B3F25D5C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4481" y="4364039"/>
            <a:ext cx="419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15</a:t>
            </a:r>
          </a:p>
        </p:txBody>
      </p:sp>
      <p:sp>
        <p:nvSpPr>
          <p:cNvPr id="180261" name="Text Box 37">
            <a:extLst>
              <a:ext uri="{FF2B5EF4-FFF2-40B4-BE49-F238E27FC236}">
                <a16:creationId xmlns:a16="http://schemas.microsoft.com/office/drawing/2014/main" id="{232BED3C-C2E4-4579-B839-7CA794E7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931" y="4148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E1CD441-3488-4E42-A372-C2474044EFFA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AE28151F-1D3C-4C68-80D3-416988E1CBB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39" name="Google Shape;271;p20">
            <a:extLst>
              <a:ext uri="{FF2B5EF4-FFF2-40B4-BE49-F238E27FC236}">
                <a16:creationId xmlns:a16="http://schemas.microsoft.com/office/drawing/2014/main" id="{AAB9A865-779C-4400-BC98-6B44513CD720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10) Em relação aos valores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638104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>
            <a:extLst>
              <a:ext uri="{FF2B5EF4-FFF2-40B4-BE49-F238E27FC236}">
                <a16:creationId xmlns:a16="http://schemas.microsoft.com/office/drawing/2014/main" id="{E8FDA328-3B7E-4762-972F-4C5CE8850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5"/>
            <a:ext cx="10971372" cy="2311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Grafo árvore: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É o grafo que possui uma das seguintes características: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- é conexo e sem ciclos;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- é conexo e tem n vértices e </a:t>
            </a:r>
            <a:r>
              <a:rPr kumimoji="0" lang="pt-BR" altLang="pt-BR" sz="2400" i="1" dirty="0">
                <a:solidFill>
                  <a:schemeClr val="tx1"/>
                </a:solidFill>
                <a:latin typeface="+mn-lt"/>
              </a:rPr>
              <a:t>n-1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linhas;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- sem ciclos e tem n vértices e</a:t>
            </a:r>
            <a:r>
              <a:rPr kumimoji="0" lang="pt-BR" altLang="pt-BR" sz="2400" i="1" dirty="0">
                <a:solidFill>
                  <a:schemeClr val="tx1"/>
                </a:solidFill>
                <a:latin typeface="+mn-lt"/>
              </a:rPr>
              <a:t> n-1 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linhas;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- sem ciclos e, inserindo uma nova linha, é possível formar um ciclo.</a:t>
            </a:r>
          </a:p>
        </p:txBody>
      </p:sp>
      <p:sp>
        <p:nvSpPr>
          <p:cNvPr id="177157" name="Line 5">
            <a:extLst>
              <a:ext uri="{FF2B5EF4-FFF2-40B4-BE49-F238E27FC236}">
                <a16:creationId xmlns:a16="http://schemas.microsoft.com/office/drawing/2014/main" id="{CA6CAAF7-CCA7-4436-8F0F-3B39D4D1E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194" y="5483226"/>
            <a:ext cx="850900" cy="31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7158" name="Oval 6">
            <a:extLst>
              <a:ext uri="{FF2B5EF4-FFF2-40B4-BE49-F238E27FC236}">
                <a16:creationId xmlns:a16="http://schemas.microsoft.com/office/drawing/2014/main" id="{BA4B9A55-25E3-4BF6-852E-9CE6C8C2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970" y="4618038"/>
            <a:ext cx="439737" cy="442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pt-BR" altLang="pt-BR" sz="2000"/>
              <a:t>B</a:t>
            </a:r>
          </a:p>
        </p:txBody>
      </p:sp>
      <p:sp>
        <p:nvSpPr>
          <p:cNvPr id="177159" name="Oval 7">
            <a:extLst>
              <a:ext uri="{FF2B5EF4-FFF2-40B4-BE49-F238E27FC236}">
                <a16:creationId xmlns:a16="http://schemas.microsoft.com/office/drawing/2014/main" id="{4EAAAB42-31F0-49F2-9ACA-0DBD378A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495" y="5092701"/>
            <a:ext cx="439737" cy="442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pt-BR" altLang="pt-BR" sz="2000"/>
              <a:t>A</a:t>
            </a:r>
          </a:p>
        </p:txBody>
      </p:sp>
      <p:sp>
        <p:nvSpPr>
          <p:cNvPr id="177160" name="Oval 8">
            <a:extLst>
              <a:ext uri="{FF2B5EF4-FFF2-40B4-BE49-F238E27FC236}">
                <a16:creationId xmlns:a16="http://schemas.microsoft.com/office/drawing/2014/main" id="{FD611E7B-1CA9-4D7F-82F7-8B9CD0E8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06" y="5554663"/>
            <a:ext cx="439738" cy="442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pt-BR" altLang="pt-BR" sz="2000"/>
              <a:t>D</a:t>
            </a:r>
          </a:p>
        </p:txBody>
      </p:sp>
      <p:sp>
        <p:nvSpPr>
          <p:cNvPr id="177161" name="Oval 9">
            <a:extLst>
              <a:ext uri="{FF2B5EF4-FFF2-40B4-BE49-F238E27FC236}">
                <a16:creationId xmlns:a16="http://schemas.microsoft.com/office/drawing/2014/main" id="{D5303C7D-364A-4678-B0B9-1A7E3BF3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331" y="4581526"/>
            <a:ext cx="439738" cy="442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pt-BR" altLang="pt-BR" sz="2000"/>
              <a:t>C</a:t>
            </a:r>
          </a:p>
        </p:txBody>
      </p:sp>
      <p:sp>
        <p:nvSpPr>
          <p:cNvPr id="177162" name="Line 10">
            <a:extLst>
              <a:ext uri="{FF2B5EF4-FFF2-40B4-BE49-F238E27FC236}">
                <a16:creationId xmlns:a16="http://schemas.microsoft.com/office/drawing/2014/main" id="{63725E47-DBB9-4EBF-AB0F-AB67F756C9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870" y="4876801"/>
            <a:ext cx="1190625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7163" name="Line 11">
            <a:extLst>
              <a:ext uri="{FF2B5EF4-FFF2-40B4-BE49-F238E27FC236}">
                <a16:creationId xmlns:a16="http://schemas.microsoft.com/office/drawing/2014/main" id="{09463F0B-1FA0-457C-9C9D-A67405906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9470" y="5534025"/>
            <a:ext cx="1284287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7164" name="Line 12">
            <a:extLst>
              <a:ext uri="{FF2B5EF4-FFF2-40B4-BE49-F238E27FC236}">
                <a16:creationId xmlns:a16="http://schemas.microsoft.com/office/drawing/2014/main" id="{0078FBE6-61B2-457B-BDB5-651DEBC6E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2707" y="4775200"/>
            <a:ext cx="1190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7165" name="Oval 13">
            <a:extLst>
              <a:ext uri="{FF2B5EF4-FFF2-40B4-BE49-F238E27FC236}">
                <a16:creationId xmlns:a16="http://schemas.microsoft.com/office/drawing/2014/main" id="{4A9CED1B-7D3D-4185-8110-B50FEFA8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70" y="5084764"/>
            <a:ext cx="439737" cy="4413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pt-BR" altLang="pt-BR" sz="2000"/>
              <a:t>A</a:t>
            </a:r>
          </a:p>
        </p:txBody>
      </p:sp>
      <p:sp>
        <p:nvSpPr>
          <p:cNvPr id="177166" name="Oval 14">
            <a:extLst>
              <a:ext uri="{FF2B5EF4-FFF2-40B4-BE49-F238E27FC236}">
                <a16:creationId xmlns:a16="http://schemas.microsoft.com/office/drawing/2014/main" id="{2B1DFE36-4CA1-409D-A1DC-D2540405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295" y="5562601"/>
            <a:ext cx="439737" cy="442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pt-BR" altLang="pt-BR" sz="2000"/>
              <a:t>D</a:t>
            </a:r>
          </a:p>
        </p:txBody>
      </p:sp>
      <p:sp>
        <p:nvSpPr>
          <p:cNvPr id="177167" name="Oval 15">
            <a:extLst>
              <a:ext uri="{FF2B5EF4-FFF2-40B4-BE49-F238E27FC236}">
                <a16:creationId xmlns:a16="http://schemas.microsoft.com/office/drawing/2014/main" id="{D8AB50FE-CBCA-4505-80CC-B3126F6D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331" y="4589463"/>
            <a:ext cx="439738" cy="442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pt-BR" altLang="pt-BR" sz="2000"/>
              <a:t>B</a:t>
            </a:r>
          </a:p>
        </p:txBody>
      </p:sp>
      <p:sp>
        <p:nvSpPr>
          <p:cNvPr id="177168" name="Oval 16">
            <a:extLst>
              <a:ext uri="{FF2B5EF4-FFF2-40B4-BE49-F238E27FC236}">
                <a16:creationId xmlns:a16="http://schemas.microsoft.com/office/drawing/2014/main" id="{349260BE-B01D-48F2-AABE-17C66450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495" y="5087938"/>
            <a:ext cx="439737" cy="442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pt-BR" altLang="pt-BR" sz="2000"/>
              <a:t>C</a:t>
            </a:r>
          </a:p>
        </p:txBody>
      </p:sp>
      <p:sp>
        <p:nvSpPr>
          <p:cNvPr id="177169" name="Line 17">
            <a:extLst>
              <a:ext uri="{FF2B5EF4-FFF2-40B4-BE49-F238E27FC236}">
                <a16:creationId xmlns:a16="http://schemas.microsoft.com/office/drawing/2014/main" id="{59F1ACE2-E5F7-4D8E-9A3F-46DC564793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6295" y="4718050"/>
            <a:ext cx="1057275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7170" name="Line 18">
            <a:extLst>
              <a:ext uri="{FF2B5EF4-FFF2-40B4-BE49-F238E27FC236}">
                <a16:creationId xmlns:a16="http://schemas.microsoft.com/office/drawing/2014/main" id="{F75C7913-5061-4778-9340-9A7016FA1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8382" y="4699000"/>
            <a:ext cx="1052513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7171" name="Line 19">
            <a:extLst>
              <a:ext uri="{FF2B5EF4-FFF2-40B4-BE49-F238E27FC236}">
                <a16:creationId xmlns:a16="http://schemas.microsoft.com/office/drawing/2014/main" id="{EE0E0D14-E38B-4BA6-853E-29D8AB90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7720" y="5508625"/>
            <a:ext cx="1195387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3948983-230B-42A9-A5BC-223B4C670C40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6EC0C3AB-EFEA-4519-A4D9-16D413D2539F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5" name="Google Shape;271;p20">
            <a:extLst>
              <a:ext uri="{FF2B5EF4-FFF2-40B4-BE49-F238E27FC236}">
                <a16:creationId xmlns:a16="http://schemas.microsoft.com/office/drawing/2014/main" id="{6E368A99-2444-4682-9CC2-5D51B00FA4E4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11) Em relação a estrutura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56856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Text Box 3">
            <a:extLst>
              <a:ext uri="{FF2B5EF4-FFF2-40B4-BE49-F238E27FC236}">
                <a16:creationId xmlns:a16="http://schemas.microsoft.com/office/drawing/2014/main" id="{0BBFB44D-BFD6-48E1-80C1-BD805A576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532054"/>
            <a:ext cx="10971371" cy="5078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667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sz="2000" dirty="0">
                <a:latin typeface="+mj-lt"/>
              </a:rPr>
              <a:t>Primeiro problema de teoria dos grafos:</a:t>
            </a:r>
          </a:p>
          <a:p>
            <a:pPr lvl="1">
              <a:defRPr/>
            </a:pPr>
            <a:r>
              <a:rPr lang="pt-BR" altLang="pt-BR" sz="2000" dirty="0">
                <a:solidFill>
                  <a:srgbClr val="CC0000"/>
                </a:solidFill>
                <a:latin typeface="+mj-lt"/>
              </a:rPr>
              <a:t>pontes de </a:t>
            </a:r>
            <a:r>
              <a:rPr lang="pt-BR" altLang="pt-BR" sz="2000" dirty="0" err="1">
                <a:solidFill>
                  <a:srgbClr val="CC0000"/>
                </a:solidFill>
                <a:latin typeface="+mj-lt"/>
              </a:rPr>
              <a:t>Königsberg</a:t>
            </a:r>
            <a:r>
              <a:rPr lang="pt-BR" altLang="pt-BR" sz="2000" dirty="0">
                <a:solidFill>
                  <a:srgbClr val="CC0000"/>
                </a:solidFill>
                <a:latin typeface="+mj-lt"/>
              </a:rPr>
              <a:t> </a:t>
            </a:r>
            <a:r>
              <a:rPr lang="pt-BR" altLang="pt-BR" sz="2000" dirty="0">
                <a:latin typeface="+mj-lt"/>
              </a:rPr>
              <a:t>– é possível</a:t>
            </a:r>
            <a:r>
              <a:rPr lang="pt-BR" altLang="pt-BR" sz="2000" dirty="0">
                <a:solidFill>
                  <a:srgbClr val="CC0000"/>
                </a:solidFill>
                <a:latin typeface="+mj-lt"/>
              </a:rPr>
              <a:t> </a:t>
            </a:r>
            <a:r>
              <a:rPr lang="pt-BR" altLang="pt-BR" sz="2000" dirty="0">
                <a:latin typeface="+mj-lt"/>
              </a:rPr>
              <a:t>atravessar todas as pontes </a:t>
            </a:r>
          </a:p>
          <a:p>
            <a:pPr lvl="1">
              <a:defRPr/>
            </a:pPr>
            <a:r>
              <a:rPr lang="pt-BR" altLang="pt-BR" sz="2000" dirty="0">
                <a:latin typeface="+mj-lt"/>
              </a:rPr>
              <a:t>sem repetir nenhuma?</a:t>
            </a:r>
          </a:p>
          <a:p>
            <a:pPr lvl="1">
              <a:defRPr/>
            </a:pPr>
            <a:endParaRPr lang="pt-BR" altLang="pt-BR" sz="2000" dirty="0">
              <a:latin typeface="+mj-lt"/>
            </a:endParaRPr>
          </a:p>
          <a:p>
            <a:pPr lvl="1">
              <a:defRPr/>
            </a:pPr>
            <a:endParaRPr lang="pt-BR" altLang="pt-BR" sz="2000" dirty="0">
              <a:latin typeface="+mj-lt"/>
            </a:endParaRPr>
          </a:p>
          <a:p>
            <a:pPr lvl="1">
              <a:defRPr/>
            </a:pPr>
            <a:endParaRPr lang="pt-BR" altLang="pt-BR" sz="2000" dirty="0">
              <a:latin typeface="+mj-lt"/>
            </a:endParaRPr>
          </a:p>
          <a:p>
            <a:pPr algn="just">
              <a:defRPr/>
            </a:pPr>
            <a:r>
              <a:rPr lang="pt-BR" altLang="pt-BR" sz="2000" dirty="0">
                <a:latin typeface="+mj-lt"/>
              </a:rPr>
              <a:t>O matemático Leonard</a:t>
            </a:r>
            <a:r>
              <a:rPr lang="pt-BR" altLang="pt-BR" dirty="0">
                <a:latin typeface="+mj-lt"/>
              </a:rPr>
              <a:t> </a:t>
            </a:r>
            <a:r>
              <a:rPr lang="pt-BR" altLang="pt-BR" sz="2000" dirty="0">
                <a:latin typeface="+mj-lt"/>
              </a:rPr>
              <a:t>Euler resolveu este problema criando um grafo em que </a:t>
            </a:r>
            <a:r>
              <a:rPr lang="pt-BR" altLang="pt-BR" sz="2000" u="sng" dirty="0">
                <a:latin typeface="+mj-lt"/>
              </a:rPr>
              <a:t>terra firme é vértice</a:t>
            </a:r>
            <a:r>
              <a:rPr lang="pt-BR" altLang="pt-BR" sz="2000" dirty="0">
                <a:latin typeface="+mj-lt"/>
              </a:rPr>
              <a:t> e </a:t>
            </a:r>
            <a:r>
              <a:rPr lang="pt-BR" altLang="pt-BR" sz="2000" u="sng" dirty="0">
                <a:latin typeface="+mj-lt"/>
              </a:rPr>
              <a:t>ponte é aresta</a:t>
            </a:r>
            <a:r>
              <a:rPr lang="pt-BR" altLang="pt-BR" sz="2000" dirty="0">
                <a:latin typeface="+mj-lt"/>
              </a:rPr>
              <a:t>:</a:t>
            </a:r>
          </a:p>
          <a:p>
            <a:pPr lvl="1">
              <a:defRPr/>
            </a:pPr>
            <a:endParaRPr lang="pt-BR" altLang="pt-BR" sz="2000" dirty="0">
              <a:latin typeface="+mj-lt"/>
            </a:endParaRPr>
          </a:p>
          <a:p>
            <a:pPr lvl="1">
              <a:defRPr/>
            </a:pPr>
            <a:endParaRPr lang="pt-BR" altLang="pt-BR" sz="2000" dirty="0">
              <a:latin typeface="+mj-lt"/>
            </a:endParaRPr>
          </a:p>
          <a:p>
            <a:pPr lvl="1">
              <a:defRPr/>
            </a:pPr>
            <a:endParaRPr lang="pt-BR" altLang="pt-BR" sz="2000" dirty="0">
              <a:latin typeface="+mj-lt"/>
            </a:endParaRPr>
          </a:p>
          <a:p>
            <a:pPr lvl="1">
              <a:defRPr/>
            </a:pPr>
            <a:endParaRPr lang="pt-BR" altLang="pt-BR" sz="2000" dirty="0">
              <a:latin typeface="+mj-lt"/>
            </a:endParaRPr>
          </a:p>
          <a:p>
            <a:pPr lvl="1">
              <a:defRPr/>
            </a:pPr>
            <a:endParaRPr lang="pt-BR" altLang="pt-BR" sz="2000" dirty="0">
              <a:latin typeface="+mj-lt"/>
            </a:endParaRPr>
          </a:p>
          <a:p>
            <a:pPr algn="just">
              <a:defRPr/>
            </a:pPr>
            <a:r>
              <a:rPr lang="pt-BR" altLang="pt-BR" sz="2000" dirty="0">
                <a:latin typeface="+mj-lt"/>
              </a:rPr>
              <a:t>Como o grafo possui </a:t>
            </a:r>
            <a:r>
              <a:rPr lang="pt-BR" altLang="pt-BR" sz="2000" dirty="0">
                <a:solidFill>
                  <a:srgbClr val="CC0000"/>
                </a:solidFill>
                <a:latin typeface="+mj-lt"/>
              </a:rPr>
              <a:t>vértices com número ímpar de arestas</a:t>
            </a:r>
            <a:r>
              <a:rPr lang="pt-BR" altLang="pt-BR" sz="2000" dirty="0">
                <a:latin typeface="+mj-lt"/>
              </a:rPr>
              <a:t>, a resposta para o problema é</a:t>
            </a:r>
            <a:r>
              <a:rPr lang="pt-BR" altLang="pt-BR" sz="2000" dirty="0">
                <a:solidFill>
                  <a:srgbClr val="CC0000"/>
                </a:solidFill>
                <a:latin typeface="+mj-lt"/>
              </a:rPr>
              <a:t> NÃO. </a:t>
            </a:r>
            <a:r>
              <a:rPr lang="pt-BR" altLang="pt-BR" sz="2000" dirty="0">
                <a:latin typeface="+mj-lt"/>
              </a:rPr>
              <a:t>Só seria possível resolver se houvesse exatamente zero ou dois pontos de onde saísse um número ímpar de caminhos.</a:t>
            </a:r>
          </a:p>
        </p:txBody>
      </p:sp>
      <p:pic>
        <p:nvPicPr>
          <p:cNvPr id="9223" name="Picture 14">
            <a:extLst>
              <a:ext uri="{FF2B5EF4-FFF2-40B4-BE49-F238E27FC236}">
                <a16:creationId xmlns:a16="http://schemas.microsoft.com/office/drawing/2014/main" id="{1212415B-4073-444D-AED8-5AF65128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63" y="1701244"/>
            <a:ext cx="34385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15">
            <a:extLst>
              <a:ext uri="{FF2B5EF4-FFF2-40B4-BE49-F238E27FC236}">
                <a16:creationId xmlns:a16="http://schemas.microsoft.com/office/drawing/2014/main" id="{46B66636-3F42-434A-8E4C-192E88EB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69" y="3861048"/>
            <a:ext cx="1697037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9209BAA-5482-4616-BC37-79D8AA57F2D3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0" name="Google Shape;271;p20">
            <a:extLst>
              <a:ext uri="{FF2B5EF4-FFF2-40B4-BE49-F238E27FC236}">
                <a16:creationId xmlns:a16="http://schemas.microsoft.com/office/drawing/2014/main" id="{99FAE6EB-D5BA-40E2-B6D8-1A9C555CB8B7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História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40B59A-ACDC-4697-BF13-13A59F7DB79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</p:spTree>
    <p:extLst>
      <p:ext uri="{BB962C8B-B14F-4D97-AF65-F5344CB8AC3E}">
        <p14:creationId xmlns:p14="http://schemas.microsoft.com/office/powerpoint/2010/main" val="18151920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EF358787-25EC-4068-938D-5F03F7CB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4"/>
            <a:ext cx="10971372" cy="1209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b) Grafo rede: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	É um grafo valorado,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sem laços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 e que possui apenas </a:t>
            </a:r>
            <a:r>
              <a:rPr kumimoji="0" lang="pt-BR" altLang="pt-BR" sz="2400" dirty="0">
                <a:solidFill>
                  <a:srgbClr val="CC0000"/>
                </a:solidFill>
                <a:latin typeface="+mn-lt"/>
              </a:rPr>
              <a:t>um vértice entrada e um vértice saída</a:t>
            </a: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181252" name="Line 4">
            <a:extLst>
              <a:ext uri="{FF2B5EF4-FFF2-40B4-BE49-F238E27FC236}">
                <a16:creationId xmlns:a16="http://schemas.microsoft.com/office/drawing/2014/main" id="{2A0BEB8A-6F53-49B7-BF3A-BF1AE8CD7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2806" y="4114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54" name="Oval 6">
            <a:extLst>
              <a:ext uri="{FF2B5EF4-FFF2-40B4-BE49-F238E27FC236}">
                <a16:creationId xmlns:a16="http://schemas.microsoft.com/office/drawing/2014/main" id="{622B412D-8F5B-40FE-8C4B-C5DEAE43C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A</a:t>
            </a:r>
          </a:p>
        </p:txBody>
      </p:sp>
      <p:sp>
        <p:nvSpPr>
          <p:cNvPr id="181255" name="Oval 7">
            <a:extLst>
              <a:ext uri="{FF2B5EF4-FFF2-40B4-BE49-F238E27FC236}">
                <a16:creationId xmlns:a16="http://schemas.microsoft.com/office/drawing/2014/main" id="{E412BE67-C6A9-4EF1-8A25-81D2BE94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206" y="439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B</a:t>
            </a:r>
          </a:p>
        </p:txBody>
      </p:sp>
      <p:sp>
        <p:nvSpPr>
          <p:cNvPr id="181256" name="Oval 8">
            <a:extLst>
              <a:ext uri="{FF2B5EF4-FFF2-40B4-BE49-F238E27FC236}">
                <a16:creationId xmlns:a16="http://schemas.microsoft.com/office/drawing/2014/main" id="{4559D47E-7015-4361-8491-51CEBD4B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006" y="439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C</a:t>
            </a:r>
          </a:p>
        </p:txBody>
      </p:sp>
      <p:sp>
        <p:nvSpPr>
          <p:cNvPr id="181257" name="Oval 9">
            <a:extLst>
              <a:ext uri="{FF2B5EF4-FFF2-40B4-BE49-F238E27FC236}">
                <a16:creationId xmlns:a16="http://schemas.microsoft.com/office/drawing/2014/main" id="{562E37AB-215B-4D58-9499-B1C56B8D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006" y="439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D</a:t>
            </a:r>
          </a:p>
        </p:txBody>
      </p:sp>
      <p:sp>
        <p:nvSpPr>
          <p:cNvPr id="181258" name="Oval 10">
            <a:extLst>
              <a:ext uri="{FF2B5EF4-FFF2-40B4-BE49-F238E27FC236}">
                <a16:creationId xmlns:a16="http://schemas.microsoft.com/office/drawing/2014/main" id="{3D18C4D9-1B02-4279-ADD0-CB7399A9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406" y="439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E</a:t>
            </a:r>
          </a:p>
        </p:txBody>
      </p:sp>
      <p:sp>
        <p:nvSpPr>
          <p:cNvPr id="181259" name="Oval 11">
            <a:extLst>
              <a:ext uri="{FF2B5EF4-FFF2-40B4-BE49-F238E27FC236}">
                <a16:creationId xmlns:a16="http://schemas.microsoft.com/office/drawing/2014/main" id="{12FF5BAA-6B87-4394-B886-4134E6D96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406" y="436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F</a:t>
            </a:r>
          </a:p>
        </p:txBody>
      </p:sp>
      <p:sp>
        <p:nvSpPr>
          <p:cNvPr id="181260" name="Oval 12">
            <a:extLst>
              <a:ext uri="{FF2B5EF4-FFF2-40B4-BE49-F238E27FC236}">
                <a16:creationId xmlns:a16="http://schemas.microsoft.com/office/drawing/2014/main" id="{263683F1-506F-489C-8D65-91CDE0C57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806" y="523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H</a:t>
            </a:r>
          </a:p>
        </p:txBody>
      </p:sp>
      <p:sp>
        <p:nvSpPr>
          <p:cNvPr id="181261" name="Oval 13">
            <a:extLst>
              <a:ext uri="{FF2B5EF4-FFF2-40B4-BE49-F238E27FC236}">
                <a16:creationId xmlns:a16="http://schemas.microsoft.com/office/drawing/2014/main" id="{A4373EAF-35E0-466D-90AC-B017AF43C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406" y="439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G</a:t>
            </a:r>
          </a:p>
        </p:txBody>
      </p:sp>
      <p:sp>
        <p:nvSpPr>
          <p:cNvPr id="181262" name="Oval 14">
            <a:extLst>
              <a:ext uri="{FF2B5EF4-FFF2-40B4-BE49-F238E27FC236}">
                <a16:creationId xmlns:a16="http://schemas.microsoft.com/office/drawing/2014/main" id="{07462244-0DE4-4892-B0C0-8CEC9379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06" y="353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altLang="pt-BR" sz="2000"/>
              <a:t>I</a:t>
            </a:r>
          </a:p>
        </p:txBody>
      </p:sp>
      <p:sp>
        <p:nvSpPr>
          <p:cNvPr id="181263" name="Line 15">
            <a:extLst>
              <a:ext uri="{FF2B5EF4-FFF2-40B4-BE49-F238E27FC236}">
                <a16:creationId xmlns:a16="http://schemas.microsoft.com/office/drawing/2014/main" id="{0674778D-B374-4C52-8B75-BB4B5DEFA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4406" y="48260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64" name="Line 16">
            <a:extLst>
              <a:ext uri="{FF2B5EF4-FFF2-40B4-BE49-F238E27FC236}">
                <a16:creationId xmlns:a16="http://schemas.microsoft.com/office/drawing/2014/main" id="{98421189-E3FC-45C7-97E0-08EDE0CE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006" y="4876800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65" name="Freeform 17">
            <a:extLst>
              <a:ext uri="{FF2B5EF4-FFF2-40B4-BE49-F238E27FC236}">
                <a16:creationId xmlns:a16="http://schemas.microsoft.com/office/drawing/2014/main" id="{1A6A7A07-2B0D-4F2F-83B7-20B63E0AEE32}"/>
              </a:ext>
            </a:extLst>
          </p:cNvPr>
          <p:cNvSpPr>
            <a:spLocks/>
          </p:cNvSpPr>
          <p:nvPr/>
        </p:nvSpPr>
        <p:spPr bwMode="auto">
          <a:xfrm>
            <a:off x="3428206" y="3619500"/>
            <a:ext cx="1828800" cy="723900"/>
          </a:xfrm>
          <a:custGeom>
            <a:avLst/>
            <a:gdLst>
              <a:gd name="T0" fmla="*/ 0 w 1152"/>
              <a:gd name="T1" fmla="*/ 456 h 456"/>
              <a:gd name="T2" fmla="*/ 336 w 1152"/>
              <a:gd name="T3" fmla="*/ 72 h 456"/>
              <a:gd name="T4" fmla="*/ 1152 w 1152"/>
              <a:gd name="T5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456">
                <a:moveTo>
                  <a:pt x="0" y="456"/>
                </a:moveTo>
                <a:cubicBezTo>
                  <a:pt x="72" y="300"/>
                  <a:pt x="144" y="144"/>
                  <a:pt x="336" y="72"/>
                </a:cubicBezTo>
                <a:cubicBezTo>
                  <a:pt x="528" y="0"/>
                  <a:pt x="1016" y="32"/>
                  <a:pt x="115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66" name="Line 18">
            <a:extLst>
              <a:ext uri="{FF2B5EF4-FFF2-40B4-BE49-F238E27FC236}">
                <a16:creationId xmlns:a16="http://schemas.microsoft.com/office/drawing/2014/main" id="{A2264632-2F16-4F03-AD3A-8C1F5EAEF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4606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67" name="Freeform 19">
            <a:extLst>
              <a:ext uri="{FF2B5EF4-FFF2-40B4-BE49-F238E27FC236}">
                <a16:creationId xmlns:a16="http://schemas.microsoft.com/office/drawing/2014/main" id="{D43F795E-2CD4-46ED-9E5C-B325F071F04A}"/>
              </a:ext>
            </a:extLst>
          </p:cNvPr>
          <p:cNvSpPr>
            <a:spLocks/>
          </p:cNvSpPr>
          <p:nvPr/>
        </p:nvSpPr>
        <p:spPr bwMode="auto">
          <a:xfrm>
            <a:off x="5942806" y="3568700"/>
            <a:ext cx="3810000" cy="622300"/>
          </a:xfrm>
          <a:custGeom>
            <a:avLst/>
            <a:gdLst>
              <a:gd name="T0" fmla="*/ 0 w 2400"/>
              <a:gd name="T1" fmla="*/ 56 h 392"/>
              <a:gd name="T2" fmla="*/ 1920 w 2400"/>
              <a:gd name="T3" fmla="*/ 56 h 392"/>
              <a:gd name="T4" fmla="*/ 2400 w 2400"/>
              <a:gd name="T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0" h="392">
                <a:moveTo>
                  <a:pt x="0" y="56"/>
                </a:moveTo>
                <a:cubicBezTo>
                  <a:pt x="760" y="28"/>
                  <a:pt x="1520" y="0"/>
                  <a:pt x="1920" y="56"/>
                </a:cubicBezTo>
                <a:cubicBezTo>
                  <a:pt x="2320" y="112"/>
                  <a:pt x="2360" y="252"/>
                  <a:pt x="24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68" name="Line 20">
            <a:extLst>
              <a:ext uri="{FF2B5EF4-FFF2-40B4-BE49-F238E27FC236}">
                <a16:creationId xmlns:a16="http://schemas.microsoft.com/office/drawing/2014/main" id="{D2B3FCAA-70F5-4D63-8EBC-5B961E31D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1406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69" name="Line 21">
            <a:extLst>
              <a:ext uri="{FF2B5EF4-FFF2-40B4-BE49-F238E27FC236}">
                <a16:creationId xmlns:a16="http://schemas.microsoft.com/office/drawing/2014/main" id="{78EB0E76-080B-4DC1-B4CC-CF1913726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006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70" name="Line 22">
            <a:extLst>
              <a:ext uri="{FF2B5EF4-FFF2-40B4-BE49-F238E27FC236}">
                <a16:creationId xmlns:a16="http://schemas.microsoft.com/office/drawing/2014/main" id="{53F8BE7C-3A90-4389-BE3A-39C756B82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2206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71" name="Line 23">
            <a:extLst>
              <a:ext uri="{FF2B5EF4-FFF2-40B4-BE49-F238E27FC236}">
                <a16:creationId xmlns:a16="http://schemas.microsoft.com/office/drawing/2014/main" id="{E76E3E81-12F2-4EE3-B957-D689C07A8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606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72" name="Line 24">
            <a:extLst>
              <a:ext uri="{FF2B5EF4-FFF2-40B4-BE49-F238E27FC236}">
                <a16:creationId xmlns:a16="http://schemas.microsoft.com/office/drawing/2014/main" id="{FF898EBC-80A2-4903-8F72-A01BC2863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806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73" name="Line 25">
            <a:extLst>
              <a:ext uri="{FF2B5EF4-FFF2-40B4-BE49-F238E27FC236}">
                <a16:creationId xmlns:a16="http://schemas.microsoft.com/office/drawing/2014/main" id="{6EC92796-4E89-47DE-ADBF-96A42C25F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3006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1276" name="Text Box 28">
            <a:extLst>
              <a:ext uri="{FF2B5EF4-FFF2-40B4-BE49-F238E27FC236}">
                <a16:creationId xmlns:a16="http://schemas.microsoft.com/office/drawing/2014/main" id="{9CF20224-8DAA-449D-AE65-7ABECC6EC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756" y="4291014"/>
            <a:ext cx="419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10</a:t>
            </a:r>
          </a:p>
        </p:txBody>
      </p:sp>
      <p:sp>
        <p:nvSpPr>
          <p:cNvPr id="181277" name="Text Box 29">
            <a:extLst>
              <a:ext uri="{FF2B5EF4-FFF2-40B4-BE49-F238E27FC236}">
                <a16:creationId xmlns:a16="http://schemas.microsoft.com/office/drawing/2014/main" id="{54499352-6EC0-4664-8CC1-367AC4A0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770" y="3284539"/>
            <a:ext cx="3016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3</a:t>
            </a:r>
          </a:p>
        </p:txBody>
      </p:sp>
      <p:sp>
        <p:nvSpPr>
          <p:cNvPr id="181278" name="Text Box 30">
            <a:extLst>
              <a:ext uri="{FF2B5EF4-FFF2-40B4-BE49-F238E27FC236}">
                <a16:creationId xmlns:a16="http://schemas.microsoft.com/office/drawing/2014/main" id="{50A3ED49-2852-4136-B067-58E423E8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544" y="4291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3</a:t>
            </a:r>
          </a:p>
        </p:txBody>
      </p:sp>
      <p:sp>
        <p:nvSpPr>
          <p:cNvPr id="181279" name="Text Box 31">
            <a:extLst>
              <a:ext uri="{FF2B5EF4-FFF2-40B4-BE49-F238E27FC236}">
                <a16:creationId xmlns:a16="http://schemas.microsoft.com/office/drawing/2014/main" id="{A3DA5665-D50D-4453-85E5-E661CCC77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581" y="4291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5</a:t>
            </a:r>
          </a:p>
        </p:txBody>
      </p:sp>
      <p:sp>
        <p:nvSpPr>
          <p:cNvPr id="181280" name="Text Box 32">
            <a:extLst>
              <a:ext uri="{FF2B5EF4-FFF2-40B4-BE49-F238E27FC236}">
                <a16:creationId xmlns:a16="http://schemas.microsoft.com/office/drawing/2014/main" id="{E1D7300F-DAFE-4F25-9FB6-C01FC8944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419" y="50831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5</a:t>
            </a:r>
          </a:p>
        </p:txBody>
      </p:sp>
      <p:sp>
        <p:nvSpPr>
          <p:cNvPr id="181281" name="Text Box 33">
            <a:extLst>
              <a:ext uri="{FF2B5EF4-FFF2-40B4-BE49-F238E27FC236}">
                <a16:creationId xmlns:a16="http://schemas.microsoft.com/office/drawing/2014/main" id="{F17747C4-329D-4030-8F9F-295880891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181" y="3355975"/>
            <a:ext cx="419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31</a:t>
            </a:r>
          </a:p>
        </p:txBody>
      </p:sp>
      <p:sp>
        <p:nvSpPr>
          <p:cNvPr id="181282" name="Text Box 34">
            <a:extLst>
              <a:ext uri="{FF2B5EF4-FFF2-40B4-BE49-F238E27FC236}">
                <a16:creationId xmlns:a16="http://schemas.microsoft.com/office/drawing/2014/main" id="{352B5923-7CEF-4176-9F80-92641E9E1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4291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8</a:t>
            </a:r>
          </a:p>
        </p:txBody>
      </p:sp>
      <p:sp>
        <p:nvSpPr>
          <p:cNvPr id="181283" name="Text Box 35">
            <a:extLst>
              <a:ext uri="{FF2B5EF4-FFF2-40B4-BE49-F238E27FC236}">
                <a16:creationId xmlns:a16="http://schemas.microsoft.com/office/drawing/2014/main" id="{C396B755-FB6E-4779-8728-8136B1E43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531" y="4284664"/>
            <a:ext cx="419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11</a:t>
            </a:r>
          </a:p>
        </p:txBody>
      </p:sp>
      <p:sp>
        <p:nvSpPr>
          <p:cNvPr id="181285" name="Text Box 37">
            <a:extLst>
              <a:ext uri="{FF2B5EF4-FFF2-40B4-BE49-F238E27FC236}">
                <a16:creationId xmlns:a16="http://schemas.microsoft.com/office/drawing/2014/main" id="{00B63D93-C865-475C-8C71-ABA3EBB0A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7956" y="4291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3</a:t>
            </a:r>
          </a:p>
        </p:txBody>
      </p:sp>
      <p:sp>
        <p:nvSpPr>
          <p:cNvPr id="181286" name="Text Box 38">
            <a:extLst>
              <a:ext uri="{FF2B5EF4-FFF2-40B4-BE49-F238E27FC236}">
                <a16:creationId xmlns:a16="http://schemas.microsoft.com/office/drawing/2014/main" id="{325BE60B-C085-44C0-8A31-AC075E03B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969" y="5156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/>
              <a:t>6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6504AEB-BE1E-4212-9B5B-126C32BB9F0D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29BE1641-24EC-4EC5-912B-2C81D114C250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40" name="Google Shape;271;p20">
            <a:extLst>
              <a:ext uri="{FF2B5EF4-FFF2-40B4-BE49-F238E27FC236}">
                <a16:creationId xmlns:a16="http://schemas.microsoft.com/office/drawing/2014/main" id="{607142A5-72D8-46F3-8B31-F39EDEF5B016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11) Em relação a estrutura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9056948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66DCC231-EFFB-4088-B760-8FA66A70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1820864"/>
            <a:ext cx="10971372" cy="1945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kumimoji="0" lang="pt-BR" altLang="pt-BR" sz="2400" b="1" dirty="0">
                <a:solidFill>
                  <a:srgbClr val="CC0000"/>
                </a:solidFill>
                <a:latin typeface="+mn-lt"/>
              </a:rPr>
              <a:t>a) Grafos isomorfos:</a:t>
            </a:r>
            <a:br>
              <a:rPr kumimoji="0" lang="pt-BR" altLang="pt-BR" sz="2400" b="1" dirty="0">
                <a:solidFill>
                  <a:srgbClr val="CC0000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São idênticos, possuindo: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- mesmo número de vértices;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- mesmo número de arestas;</a:t>
            </a:r>
            <a:br>
              <a:rPr kumimoji="0" lang="pt-BR" altLang="pt-BR" sz="2400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2400" dirty="0">
                <a:solidFill>
                  <a:schemeClr val="tx1"/>
                </a:solidFill>
                <a:latin typeface="+mn-lt"/>
              </a:rPr>
              <a:t>- mesmas relações de adjacência.</a:t>
            </a:r>
          </a:p>
        </p:txBody>
      </p:sp>
      <p:grpSp>
        <p:nvGrpSpPr>
          <p:cNvPr id="60423" name="Group 101">
            <a:extLst>
              <a:ext uri="{FF2B5EF4-FFF2-40B4-BE49-F238E27FC236}">
                <a16:creationId xmlns:a16="http://schemas.microsoft.com/office/drawing/2014/main" id="{4B28700F-3413-4FD7-8068-DA2051565D55}"/>
              </a:ext>
            </a:extLst>
          </p:cNvPr>
          <p:cNvGrpSpPr>
            <a:grpSpLocks/>
          </p:cNvGrpSpPr>
          <p:nvPr/>
        </p:nvGrpSpPr>
        <p:grpSpPr bwMode="auto">
          <a:xfrm>
            <a:off x="775695" y="4265390"/>
            <a:ext cx="1884363" cy="1631950"/>
            <a:chOff x="559" y="2538"/>
            <a:chExt cx="1648" cy="1376"/>
          </a:xfrm>
        </p:grpSpPr>
        <p:sp>
          <p:nvSpPr>
            <p:cNvPr id="226350" name="Oval 46">
              <a:extLst>
                <a:ext uri="{FF2B5EF4-FFF2-40B4-BE49-F238E27FC236}">
                  <a16:creationId xmlns:a16="http://schemas.microsoft.com/office/drawing/2014/main" id="{3029CBDD-CD62-4A82-98C8-09185614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" y="2567"/>
              <a:ext cx="280" cy="3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51" name="Oval 47">
              <a:extLst>
                <a:ext uri="{FF2B5EF4-FFF2-40B4-BE49-F238E27FC236}">
                  <a16:creationId xmlns:a16="http://schemas.microsoft.com/office/drawing/2014/main" id="{65635D5D-0C0A-4328-844A-BEC9C0E8D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611"/>
              <a:ext cx="279" cy="3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52" name="Oval 48">
              <a:extLst>
                <a:ext uri="{FF2B5EF4-FFF2-40B4-BE49-F238E27FC236}">
                  <a16:creationId xmlns:a16="http://schemas.microsoft.com/office/drawing/2014/main" id="{321C2914-627B-4AFC-ACF2-DECB8697F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538"/>
              <a:ext cx="280" cy="3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54" name="Oval 50">
              <a:extLst>
                <a:ext uri="{FF2B5EF4-FFF2-40B4-BE49-F238E27FC236}">
                  <a16:creationId xmlns:a16="http://schemas.microsoft.com/office/drawing/2014/main" id="{6361641A-5E67-4015-94CA-107FA557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429"/>
              <a:ext cx="279" cy="3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55" name="Oval 51">
              <a:extLst>
                <a:ext uri="{FF2B5EF4-FFF2-40B4-BE49-F238E27FC236}">
                  <a16:creationId xmlns:a16="http://schemas.microsoft.com/office/drawing/2014/main" id="{9E143DEE-EDDE-4B10-A60E-581DD1BBC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3611"/>
              <a:ext cx="280" cy="3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59" name="Line 55">
              <a:extLst>
                <a:ext uri="{FF2B5EF4-FFF2-40B4-BE49-F238E27FC236}">
                  <a16:creationId xmlns:a16="http://schemas.microsoft.com/office/drawing/2014/main" id="{249A1037-4BFA-4D5F-AE34-8510D0CEE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57"/>
              <a:ext cx="0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61" name="Line 57">
              <a:extLst>
                <a:ext uri="{FF2B5EF4-FFF2-40B4-BE49-F238E27FC236}">
                  <a16:creationId xmlns:a16="http://schemas.microsoft.com/office/drawing/2014/main" id="{0E12BAC0-EEB7-493E-98F7-D7E731EB9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704"/>
              <a:ext cx="1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62" name="Line 58">
              <a:extLst>
                <a:ext uri="{FF2B5EF4-FFF2-40B4-BE49-F238E27FC236}">
                  <a16:creationId xmlns:a16="http://schemas.microsoft.com/office/drawing/2014/main" id="{3A5C2962-38BD-407D-B291-F851B2DF5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65" name="Oval 61">
              <a:extLst>
                <a:ext uri="{FF2B5EF4-FFF2-40B4-BE49-F238E27FC236}">
                  <a16:creationId xmlns:a16="http://schemas.microsoft.com/office/drawing/2014/main" id="{6C4A6158-5FE5-4E18-9D0C-307320A72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901"/>
              <a:ext cx="279" cy="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66" name="Oval 62">
              <a:extLst>
                <a:ext uri="{FF2B5EF4-FFF2-40B4-BE49-F238E27FC236}">
                  <a16:creationId xmlns:a16="http://schemas.microsoft.com/office/drawing/2014/main" id="{8A0AF36A-DA52-4ADC-968E-7E92EB684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2886"/>
              <a:ext cx="279" cy="3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67" name="Line 63">
              <a:extLst>
                <a:ext uri="{FF2B5EF4-FFF2-40B4-BE49-F238E27FC236}">
                  <a16:creationId xmlns:a16="http://schemas.microsoft.com/office/drawing/2014/main" id="{59B97827-2338-42CB-83BB-2AB824ED8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3854"/>
              <a:ext cx="1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68" name="Line 64">
              <a:extLst>
                <a:ext uri="{FF2B5EF4-FFF2-40B4-BE49-F238E27FC236}">
                  <a16:creationId xmlns:a16="http://schemas.microsoft.com/office/drawing/2014/main" id="{40477732-038D-4952-A09A-85CF3D88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5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69" name="Line 65">
              <a:extLst>
                <a:ext uri="{FF2B5EF4-FFF2-40B4-BE49-F238E27FC236}">
                  <a16:creationId xmlns:a16="http://schemas.microsoft.com/office/drawing/2014/main" id="{77FCD703-BFF3-40F7-B933-522AE909D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4" y="3203"/>
              <a:ext cx="0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0" name="Line 66">
              <a:extLst>
                <a:ext uri="{FF2B5EF4-FFF2-40B4-BE49-F238E27FC236}">
                  <a16:creationId xmlns:a16="http://schemas.microsoft.com/office/drawing/2014/main" id="{2A6FCAFD-41E8-4333-A524-8FD5F251D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23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1" name="Line 67">
              <a:extLst>
                <a:ext uri="{FF2B5EF4-FFF2-40B4-BE49-F238E27FC236}">
                  <a16:creationId xmlns:a16="http://schemas.microsoft.com/office/drawing/2014/main" id="{EA4D75DA-6DBF-441D-A78A-BF1D851F5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11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53" name="Oval 49">
              <a:extLst>
                <a:ext uri="{FF2B5EF4-FFF2-40B4-BE49-F238E27FC236}">
                  <a16:creationId xmlns:a16="http://schemas.microsoft.com/office/drawing/2014/main" id="{CBBD16E2-EADA-40A2-9483-3AD3769D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3429"/>
              <a:ext cx="279" cy="3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2" name="Line 68">
              <a:extLst>
                <a:ext uri="{FF2B5EF4-FFF2-40B4-BE49-F238E27FC236}">
                  <a16:creationId xmlns:a16="http://schemas.microsoft.com/office/drawing/2014/main" id="{89455CAC-F4CE-4A1A-9F7A-103E13949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0" y="3611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3" name="Line 69">
              <a:extLst>
                <a:ext uri="{FF2B5EF4-FFF2-40B4-BE49-F238E27FC236}">
                  <a16:creationId xmlns:a16="http://schemas.microsoft.com/office/drawing/2014/main" id="{C870EBE1-DF42-4339-89A8-7AF3C2895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3611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4" name="Line 70">
              <a:extLst>
                <a:ext uri="{FF2B5EF4-FFF2-40B4-BE49-F238E27FC236}">
                  <a16:creationId xmlns:a16="http://schemas.microsoft.com/office/drawing/2014/main" id="{EE64BB40-71C5-4A96-8FD3-56CA8624A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9" y="2803"/>
              <a:ext cx="20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5" name="Line 71">
              <a:extLst>
                <a:ext uri="{FF2B5EF4-FFF2-40B4-BE49-F238E27FC236}">
                  <a16:creationId xmlns:a16="http://schemas.microsoft.com/office/drawing/2014/main" id="{B3CB0EB1-3703-47CD-A64A-B34AB633E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3" y="2795"/>
              <a:ext cx="182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60424" name="Group 100">
            <a:extLst>
              <a:ext uri="{FF2B5EF4-FFF2-40B4-BE49-F238E27FC236}">
                <a16:creationId xmlns:a16="http://schemas.microsoft.com/office/drawing/2014/main" id="{2C4CF611-33EE-4C36-B5B1-2B1673301291}"/>
              </a:ext>
            </a:extLst>
          </p:cNvPr>
          <p:cNvGrpSpPr>
            <a:grpSpLocks/>
          </p:cNvGrpSpPr>
          <p:nvPr/>
        </p:nvGrpSpPr>
        <p:grpSpPr bwMode="auto">
          <a:xfrm>
            <a:off x="3904106" y="4066945"/>
            <a:ext cx="2389187" cy="2351088"/>
            <a:chOff x="2917" y="2160"/>
            <a:chExt cx="1777" cy="1980"/>
          </a:xfrm>
        </p:grpSpPr>
        <p:sp>
          <p:nvSpPr>
            <p:cNvPr id="226376" name="Oval 72">
              <a:extLst>
                <a:ext uri="{FF2B5EF4-FFF2-40B4-BE49-F238E27FC236}">
                  <a16:creationId xmlns:a16="http://schemas.microsoft.com/office/drawing/2014/main" id="{ADF90F99-D2EB-483D-B7C7-F38E2F914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160"/>
              <a:ext cx="280" cy="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7" name="Oval 73">
              <a:extLst>
                <a:ext uri="{FF2B5EF4-FFF2-40B4-BE49-F238E27FC236}">
                  <a16:creationId xmlns:a16="http://schemas.microsoft.com/office/drawing/2014/main" id="{3D407479-7103-41CC-980C-789903E72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766"/>
              <a:ext cx="281" cy="3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8" name="Oval 74">
              <a:extLst>
                <a:ext uri="{FF2B5EF4-FFF2-40B4-BE49-F238E27FC236}">
                  <a16:creationId xmlns:a16="http://schemas.microsoft.com/office/drawing/2014/main" id="{7347D9D2-1093-4684-B45E-DB34FC99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2659"/>
              <a:ext cx="280" cy="3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79" name="Oval 75">
              <a:extLst>
                <a:ext uri="{FF2B5EF4-FFF2-40B4-BE49-F238E27FC236}">
                  <a16:creationId xmlns:a16="http://schemas.microsoft.com/office/drawing/2014/main" id="{1B69039E-0B4C-4468-9747-65DE5C3B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311"/>
              <a:ext cx="280" cy="3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80" name="Oval 76">
              <a:extLst>
                <a:ext uri="{FF2B5EF4-FFF2-40B4-BE49-F238E27FC236}">
                  <a16:creationId xmlns:a16="http://schemas.microsoft.com/office/drawing/2014/main" id="{DC678F76-F1CB-413B-9480-14329D208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294"/>
              <a:ext cx="280" cy="3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81" name="Line 77">
              <a:extLst>
                <a:ext uri="{FF2B5EF4-FFF2-40B4-BE49-F238E27FC236}">
                  <a16:creationId xmlns:a16="http://schemas.microsoft.com/office/drawing/2014/main" id="{DCF7B28D-2B5D-475A-906D-20066DDEB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2340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84" name="Oval 80">
              <a:extLst>
                <a:ext uri="{FF2B5EF4-FFF2-40B4-BE49-F238E27FC236}">
                  <a16:creationId xmlns:a16="http://schemas.microsoft.com/office/drawing/2014/main" id="{53908931-0D25-44CE-A239-46F64ED5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250"/>
              <a:ext cx="281" cy="3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85" name="Oval 81">
              <a:extLst>
                <a:ext uri="{FF2B5EF4-FFF2-40B4-BE49-F238E27FC236}">
                  <a16:creationId xmlns:a16="http://schemas.microsoft.com/office/drawing/2014/main" id="{A49B550B-5B54-4A0F-A444-B2FA46B7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766"/>
              <a:ext cx="280" cy="3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91" name="Oval 87">
              <a:extLst>
                <a:ext uri="{FF2B5EF4-FFF2-40B4-BE49-F238E27FC236}">
                  <a16:creationId xmlns:a16="http://schemas.microsoft.com/office/drawing/2014/main" id="{346F9AA2-3191-4137-BDE5-B0C74152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838"/>
              <a:ext cx="280" cy="3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92" name="Line 88">
              <a:extLst>
                <a:ext uri="{FF2B5EF4-FFF2-40B4-BE49-F238E27FC236}">
                  <a16:creationId xmlns:a16="http://schemas.microsoft.com/office/drawing/2014/main" id="{9477CC99-F486-4495-97A1-EEB1C9DA4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3" y="2968"/>
              <a:ext cx="455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94" name="Line 90">
              <a:extLst>
                <a:ext uri="{FF2B5EF4-FFF2-40B4-BE49-F238E27FC236}">
                  <a16:creationId xmlns:a16="http://schemas.microsoft.com/office/drawing/2014/main" id="{B8A84F1F-0C0B-49FE-A79A-7B2630F0F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3" y="3521"/>
              <a:ext cx="45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95" name="Line 91">
              <a:extLst>
                <a:ext uri="{FF2B5EF4-FFF2-40B4-BE49-F238E27FC236}">
                  <a16:creationId xmlns:a16="http://schemas.microsoft.com/office/drawing/2014/main" id="{539A46B4-3263-4F19-AD2A-3B521BED7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2447"/>
              <a:ext cx="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96" name="Line 92">
              <a:extLst>
                <a:ext uri="{FF2B5EF4-FFF2-40B4-BE49-F238E27FC236}">
                  <a16:creationId xmlns:a16="http://schemas.microsoft.com/office/drawing/2014/main" id="{F163E5D1-8647-4E9A-91D8-3F140FBF4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3" y="2878"/>
              <a:ext cx="521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97" name="Line 93">
              <a:extLst>
                <a:ext uri="{FF2B5EF4-FFF2-40B4-BE49-F238E27FC236}">
                  <a16:creationId xmlns:a16="http://schemas.microsoft.com/office/drawing/2014/main" id="{82B46A89-6287-48E4-A3EC-D561155BD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340"/>
              <a:ext cx="56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98" name="Line 94">
              <a:extLst>
                <a:ext uri="{FF2B5EF4-FFF2-40B4-BE49-F238E27FC236}">
                  <a16:creationId xmlns:a16="http://schemas.microsoft.com/office/drawing/2014/main" id="{DC816017-35D0-4F55-AC20-9C5400B7E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066"/>
              <a:ext cx="54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399" name="Line 95">
              <a:extLst>
                <a:ext uri="{FF2B5EF4-FFF2-40B4-BE49-F238E27FC236}">
                  <a16:creationId xmlns:a16="http://schemas.microsoft.com/office/drawing/2014/main" id="{B17AA1B2-A577-44FF-8892-113CE389D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2976"/>
              <a:ext cx="453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00" name="Line 96">
              <a:extLst>
                <a:ext uri="{FF2B5EF4-FFF2-40B4-BE49-F238E27FC236}">
                  <a16:creationId xmlns:a16="http://schemas.microsoft.com/office/drawing/2014/main" id="{E2BF1309-29CD-4ADB-A367-B0CC3720C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3566"/>
              <a:ext cx="453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01" name="Line 97">
              <a:extLst>
                <a:ext uri="{FF2B5EF4-FFF2-40B4-BE49-F238E27FC236}">
                  <a16:creationId xmlns:a16="http://schemas.microsoft.com/office/drawing/2014/main" id="{D0139C05-934A-40ED-B756-FDEC43E13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3582"/>
              <a:ext cx="1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02" name="Line 98">
              <a:extLst>
                <a:ext uri="{FF2B5EF4-FFF2-40B4-BE49-F238E27FC236}">
                  <a16:creationId xmlns:a16="http://schemas.microsoft.com/office/drawing/2014/main" id="{1451DEDA-91E9-4C36-904F-24F9A5D1B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0" y="2955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03" name="Line 99">
              <a:extLst>
                <a:ext uri="{FF2B5EF4-FFF2-40B4-BE49-F238E27FC236}">
                  <a16:creationId xmlns:a16="http://schemas.microsoft.com/office/drawing/2014/main" id="{960F6310-80A1-4571-8B56-40757793F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5" y="3050"/>
              <a:ext cx="1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60425" name="Group 144">
            <a:extLst>
              <a:ext uri="{FF2B5EF4-FFF2-40B4-BE49-F238E27FC236}">
                <a16:creationId xmlns:a16="http://schemas.microsoft.com/office/drawing/2014/main" id="{6F47B06A-0C1A-4164-ABD4-9BA9B5171CA0}"/>
              </a:ext>
            </a:extLst>
          </p:cNvPr>
          <p:cNvGrpSpPr>
            <a:grpSpLocks/>
          </p:cNvGrpSpPr>
          <p:nvPr/>
        </p:nvGrpSpPr>
        <p:grpSpPr bwMode="auto">
          <a:xfrm>
            <a:off x="9083563" y="3768495"/>
            <a:ext cx="1236663" cy="2952750"/>
            <a:chOff x="4558" y="1661"/>
            <a:chExt cx="779" cy="1860"/>
          </a:xfrm>
        </p:grpSpPr>
        <p:sp>
          <p:nvSpPr>
            <p:cNvPr id="226407" name="Oval 103">
              <a:extLst>
                <a:ext uri="{FF2B5EF4-FFF2-40B4-BE49-F238E27FC236}">
                  <a16:creationId xmlns:a16="http://schemas.microsoft.com/office/drawing/2014/main" id="{A50EF6C2-75F0-4989-8A69-520171C93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675"/>
              <a:ext cx="132" cy="14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08" name="Oval 104">
              <a:extLst>
                <a:ext uri="{FF2B5EF4-FFF2-40B4-BE49-F238E27FC236}">
                  <a16:creationId xmlns:a16="http://schemas.microsoft.com/office/drawing/2014/main" id="{9C2D9E8D-8484-4FDD-857C-5DDF8707D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180"/>
              <a:ext cx="132" cy="14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09" name="Oval 105">
              <a:extLst>
                <a:ext uri="{FF2B5EF4-FFF2-40B4-BE49-F238E27FC236}">
                  <a16:creationId xmlns:a16="http://schemas.microsoft.com/office/drawing/2014/main" id="{86A64E2C-ECEE-4681-8F99-63ECB66EE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" y="1661"/>
              <a:ext cx="132" cy="1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0" name="Oval 106">
              <a:extLst>
                <a:ext uri="{FF2B5EF4-FFF2-40B4-BE49-F238E27FC236}">
                  <a16:creationId xmlns:a16="http://schemas.microsoft.com/office/drawing/2014/main" id="{FCCD91C5-5B49-4AD1-A601-5A88D3D24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092"/>
              <a:ext cx="133" cy="1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1" name="Oval 107">
              <a:extLst>
                <a:ext uri="{FF2B5EF4-FFF2-40B4-BE49-F238E27FC236}">
                  <a16:creationId xmlns:a16="http://schemas.microsoft.com/office/drawing/2014/main" id="{C1985058-C3CF-4BE5-9997-53562BF2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2180"/>
              <a:ext cx="132" cy="14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2" name="Line 108">
              <a:extLst>
                <a:ext uri="{FF2B5EF4-FFF2-40B4-BE49-F238E27FC236}">
                  <a16:creationId xmlns:a16="http://schemas.microsoft.com/office/drawing/2014/main" id="{3DBADB8D-9147-422D-87F9-EE2A9AEC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7" y="1815"/>
              <a:ext cx="0" cy="3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3" name="Line 109">
              <a:extLst>
                <a:ext uri="{FF2B5EF4-FFF2-40B4-BE49-F238E27FC236}">
                  <a16:creationId xmlns:a16="http://schemas.microsoft.com/office/drawing/2014/main" id="{052D3710-F0A7-4D82-9F6C-F0378C41E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1" y="1741"/>
              <a:ext cx="51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4" name="Line 110">
              <a:extLst>
                <a:ext uri="{FF2B5EF4-FFF2-40B4-BE49-F238E27FC236}">
                  <a16:creationId xmlns:a16="http://schemas.microsoft.com/office/drawing/2014/main" id="{668A89C9-DE3D-442E-850D-40C6E674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" y="1961"/>
              <a:ext cx="0" cy="13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5" name="Oval 111">
              <a:extLst>
                <a:ext uri="{FF2B5EF4-FFF2-40B4-BE49-F238E27FC236}">
                  <a16:creationId xmlns:a16="http://schemas.microsoft.com/office/drawing/2014/main" id="{B1DA1258-0310-431D-870A-0775039EE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836"/>
              <a:ext cx="132" cy="14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6" name="Oval 112">
              <a:extLst>
                <a:ext uri="{FF2B5EF4-FFF2-40B4-BE49-F238E27FC236}">
                  <a16:creationId xmlns:a16="http://schemas.microsoft.com/office/drawing/2014/main" id="{F2C5AD94-4140-4B57-A1D1-AEDB13C44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1829"/>
              <a:ext cx="133" cy="1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7" name="Line 113">
              <a:extLst>
                <a:ext uri="{FF2B5EF4-FFF2-40B4-BE49-F238E27FC236}">
                  <a16:creationId xmlns:a16="http://schemas.microsoft.com/office/drawing/2014/main" id="{4C774635-4C99-4900-81FE-2C8D0CC24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297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8" name="Line 114">
              <a:extLst>
                <a:ext uri="{FF2B5EF4-FFF2-40B4-BE49-F238E27FC236}">
                  <a16:creationId xmlns:a16="http://schemas.microsoft.com/office/drawing/2014/main" id="{98EFD3AE-208C-4A10-B53B-6025C9304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9" y="1805"/>
              <a:ext cx="0" cy="3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19" name="Line 115">
              <a:extLst>
                <a:ext uri="{FF2B5EF4-FFF2-40B4-BE49-F238E27FC236}">
                  <a16:creationId xmlns:a16="http://schemas.microsoft.com/office/drawing/2014/main" id="{71097E64-C55C-4E2C-A5B8-BC051C95F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" y="1982"/>
              <a:ext cx="0" cy="15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20" name="Line 116">
              <a:extLst>
                <a:ext uri="{FF2B5EF4-FFF2-40B4-BE49-F238E27FC236}">
                  <a16:creationId xmlns:a16="http://schemas.microsoft.com/office/drawing/2014/main" id="{D97F69D3-756B-49A9-81D2-8242F8404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895"/>
              <a:ext cx="12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21" name="Line 117">
              <a:extLst>
                <a:ext uri="{FF2B5EF4-FFF2-40B4-BE49-F238E27FC236}">
                  <a16:creationId xmlns:a16="http://schemas.microsoft.com/office/drawing/2014/main" id="{691DD4F6-1C85-411A-B131-329068DDC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2180"/>
              <a:ext cx="12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22" name="Oval 118">
              <a:extLst>
                <a:ext uri="{FF2B5EF4-FFF2-40B4-BE49-F238E27FC236}">
                  <a16:creationId xmlns:a16="http://schemas.microsoft.com/office/drawing/2014/main" id="{CFBF433D-0761-482F-99B2-5DC3A9F8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092"/>
              <a:ext cx="132" cy="1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23" name="Line 119">
              <a:extLst>
                <a:ext uri="{FF2B5EF4-FFF2-40B4-BE49-F238E27FC236}">
                  <a16:creationId xmlns:a16="http://schemas.microsoft.com/office/drawing/2014/main" id="{E90DBBE7-453D-4365-8CB4-8211331A1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1" y="2180"/>
              <a:ext cx="64" cy="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26" name="Line 122">
              <a:extLst>
                <a:ext uri="{FF2B5EF4-FFF2-40B4-BE49-F238E27FC236}">
                  <a16:creationId xmlns:a16="http://schemas.microsoft.com/office/drawing/2014/main" id="{A63919E3-B8E9-4124-BDDC-41A2FC615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84" y="1785"/>
              <a:ext cx="85" cy="6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28" name="Oval 124">
              <a:extLst>
                <a:ext uri="{FF2B5EF4-FFF2-40B4-BE49-F238E27FC236}">
                  <a16:creationId xmlns:a16="http://schemas.microsoft.com/office/drawing/2014/main" id="{2561FB0B-27D2-46C2-9A24-958A0348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870"/>
              <a:ext cx="132" cy="14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29" name="Oval 125">
              <a:extLst>
                <a:ext uri="{FF2B5EF4-FFF2-40B4-BE49-F238E27FC236}">
                  <a16:creationId xmlns:a16="http://schemas.microsoft.com/office/drawing/2014/main" id="{3BC6401D-D2D4-46B5-8FFB-6A2C7887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3375"/>
              <a:ext cx="132" cy="14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0" name="Oval 126">
              <a:extLst>
                <a:ext uri="{FF2B5EF4-FFF2-40B4-BE49-F238E27FC236}">
                  <a16:creationId xmlns:a16="http://schemas.microsoft.com/office/drawing/2014/main" id="{149BC0D0-010F-46A5-8C95-F97E88FA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4" y="2856"/>
              <a:ext cx="132" cy="1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1" name="Oval 127">
              <a:extLst>
                <a:ext uri="{FF2B5EF4-FFF2-40B4-BE49-F238E27FC236}">
                  <a16:creationId xmlns:a16="http://schemas.microsoft.com/office/drawing/2014/main" id="{6B1F3D63-E80F-4E8C-8756-4B54695D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" y="3287"/>
              <a:ext cx="133" cy="1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2" name="Oval 128">
              <a:extLst>
                <a:ext uri="{FF2B5EF4-FFF2-40B4-BE49-F238E27FC236}">
                  <a16:creationId xmlns:a16="http://schemas.microsoft.com/office/drawing/2014/main" id="{08BB82CE-A67E-4847-8875-7BEEA737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" y="3375"/>
              <a:ext cx="132" cy="14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3" name="Line 129">
              <a:extLst>
                <a:ext uri="{FF2B5EF4-FFF2-40B4-BE49-F238E27FC236}">
                  <a16:creationId xmlns:a16="http://schemas.microsoft.com/office/drawing/2014/main" id="{A126628D-5BFD-4E5C-9D47-D737A71A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3010"/>
              <a:ext cx="0" cy="3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4" name="Line 130">
              <a:extLst>
                <a:ext uri="{FF2B5EF4-FFF2-40B4-BE49-F238E27FC236}">
                  <a16:creationId xmlns:a16="http://schemas.microsoft.com/office/drawing/2014/main" id="{3CA45A50-9FC4-4288-BA38-2F3622E57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2936"/>
              <a:ext cx="51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5" name="Line 131">
              <a:extLst>
                <a:ext uri="{FF2B5EF4-FFF2-40B4-BE49-F238E27FC236}">
                  <a16:creationId xmlns:a16="http://schemas.microsoft.com/office/drawing/2014/main" id="{B054BA77-83FB-4293-95DD-D0EBD954C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" y="3156"/>
              <a:ext cx="0" cy="13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6" name="Oval 132">
              <a:extLst>
                <a:ext uri="{FF2B5EF4-FFF2-40B4-BE49-F238E27FC236}">
                  <a16:creationId xmlns:a16="http://schemas.microsoft.com/office/drawing/2014/main" id="{40B903D6-9465-428A-AA91-39BECBE7E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3031"/>
              <a:ext cx="132" cy="14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7" name="Oval 133">
              <a:extLst>
                <a:ext uri="{FF2B5EF4-FFF2-40B4-BE49-F238E27FC236}">
                  <a16:creationId xmlns:a16="http://schemas.microsoft.com/office/drawing/2014/main" id="{87271DA9-73BF-4F81-A40E-F854FDE3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" y="3024"/>
              <a:ext cx="133" cy="1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8" name="Line 134">
              <a:extLst>
                <a:ext uri="{FF2B5EF4-FFF2-40B4-BE49-F238E27FC236}">
                  <a16:creationId xmlns:a16="http://schemas.microsoft.com/office/drawing/2014/main" id="{0CBC41AC-B95C-4B7E-99DE-0B029EEC2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492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39" name="Line 135">
              <a:extLst>
                <a:ext uri="{FF2B5EF4-FFF2-40B4-BE49-F238E27FC236}">
                  <a16:creationId xmlns:a16="http://schemas.microsoft.com/office/drawing/2014/main" id="{E8A45AB8-CC9B-4E11-A95D-D100B1563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8" y="3000"/>
              <a:ext cx="0" cy="3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40" name="Line 136">
              <a:extLst>
                <a:ext uri="{FF2B5EF4-FFF2-40B4-BE49-F238E27FC236}">
                  <a16:creationId xmlns:a16="http://schemas.microsoft.com/office/drawing/2014/main" id="{DECA4E4E-7F32-4CE1-B0D1-667F6E9EA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5" y="3177"/>
              <a:ext cx="0" cy="15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41" name="Line 137">
              <a:extLst>
                <a:ext uri="{FF2B5EF4-FFF2-40B4-BE49-F238E27FC236}">
                  <a16:creationId xmlns:a16="http://schemas.microsoft.com/office/drawing/2014/main" id="{EF372361-E630-4792-8AFD-987CC9869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" y="3090"/>
              <a:ext cx="12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42" name="Line 138">
              <a:extLst>
                <a:ext uri="{FF2B5EF4-FFF2-40B4-BE49-F238E27FC236}">
                  <a16:creationId xmlns:a16="http://schemas.microsoft.com/office/drawing/2014/main" id="{ECB51748-0A22-4ABC-8AE2-F42D2975B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" y="3375"/>
              <a:ext cx="12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43" name="Oval 139">
              <a:extLst>
                <a:ext uri="{FF2B5EF4-FFF2-40B4-BE49-F238E27FC236}">
                  <a16:creationId xmlns:a16="http://schemas.microsoft.com/office/drawing/2014/main" id="{8D28E251-0037-47AE-956E-179AE45A4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3287"/>
              <a:ext cx="132" cy="1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46" name="Line 142">
              <a:extLst>
                <a:ext uri="{FF2B5EF4-FFF2-40B4-BE49-F238E27FC236}">
                  <a16:creationId xmlns:a16="http://schemas.microsoft.com/office/drawing/2014/main" id="{A99B5CF6-89D0-4973-8AC0-4E14B498B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5" y="2984"/>
              <a:ext cx="96" cy="6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447" name="Line 143">
              <a:extLst>
                <a:ext uri="{FF2B5EF4-FFF2-40B4-BE49-F238E27FC236}">
                  <a16:creationId xmlns:a16="http://schemas.microsoft.com/office/drawing/2014/main" id="{2C85284B-D01D-496D-B5B7-ACA48C97F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83" y="2980"/>
              <a:ext cx="85" cy="6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A0438AAB-A4D6-4564-BAA9-4400430938DA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87" name="Rectangle 2">
            <a:extLst>
              <a:ext uri="{FF2B5EF4-FFF2-40B4-BE49-F238E27FC236}">
                <a16:creationId xmlns:a16="http://schemas.microsoft.com/office/drawing/2014/main" id="{0559D7A7-8593-4692-B5FA-053C2D739038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88" name="Google Shape;271;p20">
            <a:extLst>
              <a:ext uri="{FF2B5EF4-FFF2-40B4-BE49-F238E27FC236}">
                <a16:creationId xmlns:a16="http://schemas.microsoft.com/office/drawing/2014/main" id="{767EC3DA-42AB-4B4C-B1D0-DDE67C25CE0A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Tipos de Grafos – 12) Casos especiais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237723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66DCC231-EFFB-4088-B760-8FA66A70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1" y="2232160"/>
            <a:ext cx="10971372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/>
          <a:lstStyle>
            <a:lvl1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 kumimoji="1"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kumimoji="0" lang="pt-BR" altLang="pt-BR" sz="5400" dirty="0">
                <a:solidFill>
                  <a:schemeClr val="tx1"/>
                </a:solidFill>
                <a:latin typeface="+mn-lt"/>
              </a:rPr>
              <a:t>Vamos praticar? Considerando que vocês fizeram os exercícios...</a:t>
            </a:r>
          </a:p>
          <a:p>
            <a:pPr algn="ctr">
              <a:defRPr/>
            </a:pPr>
            <a:r>
              <a:rPr kumimoji="0" lang="pt-BR" alt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Vamos às soluções...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A0438AAB-A4D6-4564-BAA9-4400430938DA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87" name="Rectangle 2">
            <a:extLst>
              <a:ext uri="{FF2B5EF4-FFF2-40B4-BE49-F238E27FC236}">
                <a16:creationId xmlns:a16="http://schemas.microsoft.com/office/drawing/2014/main" id="{0559D7A7-8593-4692-B5FA-053C2D739038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88" name="Google Shape;271;p20">
            <a:extLst>
              <a:ext uri="{FF2B5EF4-FFF2-40B4-BE49-F238E27FC236}">
                <a16:creationId xmlns:a16="http://schemas.microsoft.com/office/drawing/2014/main" id="{767EC3DA-42AB-4B4C-B1D0-DDE67C25CE0A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Exercícios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3102702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3">
            <a:extLst>
              <a:ext uri="{FF2B5EF4-FFF2-40B4-BE49-F238E27FC236}">
                <a16:creationId xmlns:a16="http://schemas.microsoft.com/office/drawing/2014/main" id="{EF85F4BF-6796-494C-8586-D519738D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828800"/>
            <a:ext cx="10971371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+mn-lt"/>
              </a:rPr>
              <a:t>Qual a menor distância entre as cidades A e F?</a:t>
            </a:r>
          </a:p>
          <a:p>
            <a:pPr lvl="2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b="1" dirty="0">
                <a:solidFill>
                  <a:srgbClr val="FF0000"/>
                </a:solidFill>
                <a:latin typeface="+mn-lt"/>
              </a:rPr>
              <a:t>170, seguindo pelo caminho ACDEF.</a:t>
            </a:r>
          </a:p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dirty="0">
                <a:latin typeface="+mn-lt"/>
              </a:rPr>
              <a:t>Como ir da cidade D até a cidade A passando pelo menor número de cidades?</a:t>
            </a:r>
          </a:p>
          <a:p>
            <a:pPr lvl="2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b="1" dirty="0">
                <a:solidFill>
                  <a:srgbClr val="FF0000"/>
                </a:solidFill>
                <a:latin typeface="+mn-lt"/>
              </a:rPr>
              <a:t>Existem dois caminhos possíveis: DBA ou DCA.</a:t>
            </a:r>
          </a:p>
        </p:txBody>
      </p:sp>
      <p:sp>
        <p:nvSpPr>
          <p:cNvPr id="201767" name="Text Box 39">
            <a:extLst>
              <a:ext uri="{FF2B5EF4-FFF2-40B4-BE49-F238E27FC236}">
                <a16:creationId xmlns:a16="http://schemas.microsoft.com/office/drawing/2014/main" id="{476DE81C-52F7-4733-BAAE-D4300735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190" y="4666733"/>
            <a:ext cx="3014662" cy="8318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600" dirty="0"/>
              <a:t>G(V, A)</a:t>
            </a:r>
          </a:p>
          <a:p>
            <a:pPr>
              <a:defRPr/>
            </a:pPr>
            <a:r>
              <a:rPr lang="pt-BR" altLang="pt-BR" sz="1600" dirty="0"/>
              <a:t>V = {A, B, C, D, E, F}</a:t>
            </a:r>
          </a:p>
          <a:p>
            <a:pPr>
              <a:defRPr/>
            </a:pPr>
            <a:r>
              <a:rPr lang="pt-BR" altLang="pt-BR" sz="1600" dirty="0"/>
              <a:t>A = {150, 50, 200, 100, 30, 70, 20}</a:t>
            </a:r>
            <a:endParaRPr lang="en-US" altLang="pt-BR" sz="16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97C1927-9884-4BCE-8CA2-10A837C37F23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F6BBC75-86C5-4B07-B701-CE942786C8E5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7" name="Google Shape;271;p20">
            <a:extLst>
              <a:ext uri="{FF2B5EF4-FFF2-40B4-BE49-F238E27FC236}">
                <a16:creationId xmlns:a16="http://schemas.microsoft.com/office/drawing/2014/main" id="{8C66DB8E-E875-4B0C-A8A8-878DCE4A6D60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1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A8B9F88-45E6-4E85-94D3-0225031417BF}"/>
              </a:ext>
            </a:extLst>
          </p:cNvPr>
          <p:cNvGrpSpPr/>
          <p:nvPr/>
        </p:nvGrpSpPr>
        <p:grpSpPr>
          <a:xfrm>
            <a:off x="5452173" y="4296845"/>
            <a:ext cx="5099050" cy="2284246"/>
            <a:chOff x="3588544" y="3140076"/>
            <a:chExt cx="5099050" cy="2284246"/>
          </a:xfrm>
        </p:grpSpPr>
        <p:sp>
          <p:nvSpPr>
            <p:cNvPr id="201764" name="Text Box 36">
              <a:extLst>
                <a:ext uri="{FF2B5EF4-FFF2-40B4-BE49-F238E27FC236}">
                  <a16:creationId xmlns:a16="http://schemas.microsoft.com/office/drawing/2014/main" id="{93106640-1BF6-44FB-BBD1-E933B04AD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6049" y="4777991"/>
              <a:ext cx="4191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altLang="pt-BR" b="1" dirty="0"/>
                <a:t>30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EA48868-806D-44B3-A455-6D2F14D82DDB}"/>
                </a:ext>
              </a:extLst>
            </p:cNvPr>
            <p:cNvGrpSpPr/>
            <p:nvPr/>
          </p:nvGrpSpPr>
          <p:grpSpPr>
            <a:xfrm>
              <a:off x="3588544" y="3140076"/>
              <a:ext cx="5099050" cy="2079626"/>
              <a:chOff x="3588544" y="3140076"/>
              <a:chExt cx="5099050" cy="2079626"/>
            </a:xfrm>
          </p:grpSpPr>
          <p:sp>
            <p:nvSpPr>
              <p:cNvPr id="201745" name="Oval 17">
                <a:extLst>
                  <a:ext uri="{FF2B5EF4-FFF2-40B4-BE49-F238E27FC236}">
                    <a16:creationId xmlns:a16="http://schemas.microsoft.com/office/drawing/2014/main" id="{412DAB8A-408A-4FA1-85AB-76ED6AED0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144" y="3141664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/>
                  <a:t>B</a:t>
                </a:r>
              </a:p>
            </p:txBody>
          </p:sp>
          <p:sp>
            <p:nvSpPr>
              <p:cNvPr id="201746" name="Oval 18">
                <a:extLst>
                  <a:ext uri="{FF2B5EF4-FFF2-40B4-BE49-F238E27FC236}">
                    <a16:creationId xmlns:a16="http://schemas.microsoft.com/office/drawing/2014/main" id="{9216D51D-3915-483B-BB5B-0F42B9D75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5319" y="4552951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/>
                  <a:t>E</a:t>
                </a:r>
              </a:p>
            </p:txBody>
          </p:sp>
          <p:sp>
            <p:nvSpPr>
              <p:cNvPr id="201747" name="Oval 19">
                <a:extLst>
                  <a:ext uri="{FF2B5EF4-FFF2-40B4-BE49-F238E27FC236}">
                    <a16:creationId xmlns:a16="http://schemas.microsoft.com/office/drawing/2014/main" id="{F755C4CB-F030-4DE5-A4C4-0C9E49D71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644" y="451008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/>
                  <a:t>C</a:t>
                </a:r>
              </a:p>
            </p:txBody>
          </p:sp>
          <p:sp>
            <p:nvSpPr>
              <p:cNvPr id="201748" name="Oval 20">
                <a:extLst>
                  <a:ext uri="{FF2B5EF4-FFF2-40B4-BE49-F238E27FC236}">
                    <a16:creationId xmlns:a16="http://schemas.microsoft.com/office/drawing/2014/main" id="{4CAAE4C8-0ADE-4127-B4F5-EEE341FB5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4194" y="3717926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/>
                  <a:t>F</a:t>
                </a:r>
              </a:p>
            </p:txBody>
          </p:sp>
          <p:sp>
            <p:nvSpPr>
              <p:cNvPr id="201750" name="Line 22">
                <a:extLst>
                  <a:ext uri="{FF2B5EF4-FFF2-40B4-BE49-F238E27FC236}">
                    <a16:creationId xmlns:a16="http://schemas.microsoft.com/office/drawing/2014/main" id="{6A709508-E937-4D43-9FBE-5B8C4FBE5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3969" y="3286126"/>
                <a:ext cx="1979613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1751" name="Line 23">
                <a:extLst>
                  <a:ext uri="{FF2B5EF4-FFF2-40B4-BE49-F238E27FC236}">
                    <a16:creationId xmlns:a16="http://schemas.microsoft.com/office/drawing/2014/main" id="{5BC9E52C-1302-4111-A733-06D1FB789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019" y="4319589"/>
                <a:ext cx="936625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1752" name="Line 24">
                <a:extLst>
                  <a:ext uri="{FF2B5EF4-FFF2-40B4-BE49-F238E27FC236}">
                    <a16:creationId xmlns:a16="http://schemas.microsoft.com/office/drawing/2014/main" id="{4169F09A-6C86-40CA-8921-FDFC41ABC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7482" y="3286126"/>
                <a:ext cx="1893888" cy="5397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1753" name="Line 25">
                <a:extLst>
                  <a:ext uri="{FF2B5EF4-FFF2-40B4-BE49-F238E27FC236}">
                    <a16:creationId xmlns:a16="http://schemas.microsoft.com/office/drawing/2014/main" id="{069FF819-25B4-45AA-A2FF-1D33B6BF2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2669" y="3689351"/>
                <a:ext cx="0" cy="8747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1754" name="Line 26">
                <a:extLst>
                  <a:ext uri="{FF2B5EF4-FFF2-40B4-BE49-F238E27FC236}">
                    <a16:creationId xmlns:a16="http://schemas.microsoft.com/office/drawing/2014/main" id="{E799C70D-E410-4804-B121-85A6562AD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28719" y="4248151"/>
                <a:ext cx="863600" cy="58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1755" name="Text Box 27">
                <a:extLst>
                  <a:ext uri="{FF2B5EF4-FFF2-40B4-BE49-F238E27FC236}">
                    <a16:creationId xmlns:a16="http://schemas.microsoft.com/office/drawing/2014/main" id="{2E298BBE-5E62-4F64-AC6F-FE927E31E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4257" y="3932239"/>
                <a:ext cx="534988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altLang="pt-BR" b="1"/>
                  <a:t>100</a:t>
                </a:r>
              </a:p>
            </p:txBody>
          </p:sp>
          <p:sp>
            <p:nvSpPr>
              <p:cNvPr id="201756" name="Text Box 28">
                <a:extLst>
                  <a:ext uri="{FF2B5EF4-FFF2-40B4-BE49-F238E27FC236}">
                    <a16:creationId xmlns:a16="http://schemas.microsoft.com/office/drawing/2014/main" id="{6F8F8746-9388-4D35-8607-FB1D15617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4319" y="4573589"/>
                <a:ext cx="419100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altLang="pt-BR" b="1"/>
                  <a:t>20</a:t>
                </a:r>
              </a:p>
            </p:txBody>
          </p:sp>
          <p:sp>
            <p:nvSpPr>
              <p:cNvPr id="201757" name="Text Box 29">
                <a:extLst>
                  <a:ext uri="{FF2B5EF4-FFF2-40B4-BE49-F238E27FC236}">
                    <a16:creationId xmlns:a16="http://schemas.microsoft.com/office/drawing/2014/main" id="{7FE6AA39-AA2E-4CD8-8683-AEB91A65A7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3757" y="3140076"/>
                <a:ext cx="534988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altLang="pt-BR" b="1"/>
                  <a:t>200</a:t>
                </a:r>
              </a:p>
            </p:txBody>
          </p:sp>
          <p:sp>
            <p:nvSpPr>
              <p:cNvPr id="201758" name="Text Box 30">
                <a:extLst>
                  <a:ext uri="{FF2B5EF4-FFF2-40B4-BE49-F238E27FC236}">
                    <a16:creationId xmlns:a16="http://schemas.microsoft.com/office/drawing/2014/main" id="{FEB61BB2-6168-437D-9FBB-0D60DEC6B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8919" y="4581526"/>
                <a:ext cx="419100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altLang="pt-BR" b="1"/>
                  <a:t>50</a:t>
                </a:r>
              </a:p>
            </p:txBody>
          </p:sp>
          <p:sp>
            <p:nvSpPr>
              <p:cNvPr id="201759" name="Text Box 31">
                <a:extLst>
                  <a:ext uri="{FF2B5EF4-FFF2-40B4-BE49-F238E27FC236}">
                    <a16:creationId xmlns:a16="http://schemas.microsoft.com/office/drawing/2014/main" id="{A9C8CEB7-7342-494F-8EFC-6D6D78A6AE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5182" y="3140076"/>
                <a:ext cx="534988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altLang="pt-BR" b="1"/>
                  <a:t>150</a:t>
                </a:r>
              </a:p>
            </p:txBody>
          </p:sp>
          <p:sp>
            <p:nvSpPr>
              <p:cNvPr id="201760" name="Oval 32">
                <a:extLst>
                  <a:ext uri="{FF2B5EF4-FFF2-40B4-BE49-F238E27FC236}">
                    <a16:creationId xmlns:a16="http://schemas.microsoft.com/office/drawing/2014/main" id="{0ECC2735-E1B4-44F9-A760-A2FC3A46F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544" y="3790951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/>
                  <a:t>A</a:t>
                </a:r>
              </a:p>
            </p:txBody>
          </p:sp>
          <p:sp>
            <p:nvSpPr>
              <p:cNvPr id="201763" name="Text Box 35">
                <a:extLst>
                  <a:ext uri="{FF2B5EF4-FFF2-40B4-BE49-F238E27FC236}">
                    <a16:creationId xmlns:a16="http://schemas.microsoft.com/office/drawing/2014/main" id="{37069F96-A954-411D-B5FE-39066C9CE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4144" y="4849814"/>
                <a:ext cx="419100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altLang="pt-BR" b="1"/>
                  <a:t>70</a:t>
                </a:r>
              </a:p>
            </p:txBody>
          </p:sp>
          <p:sp>
            <p:nvSpPr>
              <p:cNvPr id="201749" name="Oval 21">
                <a:extLst>
                  <a:ext uri="{FF2B5EF4-FFF2-40B4-BE49-F238E27FC236}">
                    <a16:creationId xmlns:a16="http://schemas.microsoft.com/office/drawing/2014/main" id="{08AD20CE-84D5-464B-9C90-77AF42054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8351" y="456775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BR" altLang="pt-BR" sz="2000"/>
                  <a:t>D</a:t>
                </a:r>
              </a:p>
            </p:txBody>
          </p:sp>
          <p:cxnSp>
            <p:nvCxnSpPr>
              <p:cNvPr id="3" name="Conector reto 2">
                <a:extLst>
                  <a:ext uri="{FF2B5EF4-FFF2-40B4-BE49-F238E27FC236}">
                    <a16:creationId xmlns:a16="http://schemas.microsoft.com/office/drawing/2014/main" id="{AA1FB976-0190-40B7-92CE-A9AA441E204B}"/>
                  </a:ext>
                </a:extLst>
              </p:cNvPr>
              <p:cNvCxnSpPr>
                <a:stCxn id="201749" idx="6"/>
                <a:endCxn id="201746" idx="2"/>
              </p:cNvCxnSpPr>
              <p:nvPr/>
            </p:nvCxnSpPr>
            <p:spPr>
              <a:xfrm flipV="1">
                <a:off x="6381751" y="4819651"/>
                <a:ext cx="613568" cy="148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585FD7E5-F9C2-4E4A-BE55-28397247838C}"/>
                  </a:ext>
                </a:extLst>
              </p:cNvPr>
              <p:cNvCxnSpPr>
                <a:stCxn id="201747" idx="6"/>
                <a:endCxn id="201749" idx="2"/>
              </p:cNvCxnSpPr>
              <p:nvPr/>
            </p:nvCxnSpPr>
            <p:spPr>
              <a:xfrm>
                <a:off x="5303044" y="4776789"/>
                <a:ext cx="545307" cy="57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855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Box 3">
            <a:extLst>
              <a:ext uri="{FF2B5EF4-FFF2-40B4-BE49-F238E27FC236}">
                <a16:creationId xmlns:a16="http://schemas.microsoft.com/office/drawing/2014/main" id="{8CF02863-90ED-4B81-93A3-1D7E52237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85" y="1628800"/>
            <a:ext cx="10971372" cy="13542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spcBef>
                <a:spcPts val="600"/>
              </a:spcBef>
              <a:buClr>
                <a:srgbClr val="800000"/>
              </a:buClr>
              <a:buSzPct val="150000"/>
              <a:defRPr/>
            </a:pPr>
            <a:r>
              <a:rPr lang="pt-BR" altLang="pt-BR" dirty="0">
                <a:latin typeface="+mj-lt"/>
              </a:rPr>
              <a:t>2 - Represente o grafo orientado se:</a:t>
            </a:r>
          </a:p>
          <a:p>
            <a:pPr marL="190500" lvl="1" indent="0" algn="just">
              <a:spcBef>
                <a:spcPts val="600"/>
              </a:spcBef>
              <a:buClr>
                <a:srgbClr val="800000"/>
              </a:buClr>
              <a:buSzPct val="150000"/>
              <a:defRPr/>
            </a:pPr>
            <a:r>
              <a:rPr lang="pt-BR" altLang="pt-BR" dirty="0">
                <a:latin typeface="+mj-lt"/>
              </a:rPr>
              <a:t>V= {1, 2, 3, 4}</a:t>
            </a:r>
          </a:p>
          <a:p>
            <a:pPr marL="190500" lvl="1" indent="0" algn="just">
              <a:spcBef>
                <a:spcPts val="600"/>
              </a:spcBef>
              <a:buClr>
                <a:srgbClr val="800000"/>
              </a:buClr>
              <a:buSzPct val="150000"/>
              <a:defRPr/>
            </a:pPr>
            <a:r>
              <a:rPr lang="pt-BR" altLang="pt-BR" dirty="0">
                <a:latin typeface="+mj-lt"/>
              </a:rPr>
              <a:t>A={(1,2), (2,1), (2,4), (3,2), (4,1), (4,3), (4,4)}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C3302D-6E4C-42F4-9958-255DDE2317C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F031E9-EB2D-45D5-AFFF-05DE7E18F3E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6" name="Google Shape;271;p20">
            <a:extLst>
              <a:ext uri="{FF2B5EF4-FFF2-40B4-BE49-F238E27FC236}">
                <a16:creationId xmlns:a16="http://schemas.microsoft.com/office/drawing/2014/main" id="{EB1FE868-2489-4581-9588-0035273239D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2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10DB91-C6A8-4244-85E2-B52E285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3235051"/>
            <a:ext cx="4752528" cy="3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5571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C3302D-6E4C-42F4-9958-255DDE2317C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F031E9-EB2D-45D5-AFFF-05DE7E18F3E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6" name="Google Shape;271;p20">
            <a:extLst>
              <a:ext uri="{FF2B5EF4-FFF2-40B4-BE49-F238E27FC236}">
                <a16:creationId xmlns:a16="http://schemas.microsoft.com/office/drawing/2014/main" id="{EB1FE868-2489-4581-9588-0035273239D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3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32C3D11-0342-429F-9E0F-0A9CED0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1763054"/>
            <a:ext cx="10971372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spcBef>
                <a:spcPct val="50000"/>
              </a:spcBef>
              <a:buClr>
                <a:srgbClr val="800000"/>
              </a:buClr>
              <a:buSzPct val="150000"/>
              <a:defRPr/>
            </a:pPr>
            <a:r>
              <a:rPr lang="pt-BR" altLang="pt-BR" dirty="0">
                <a:latin typeface="+mj-lt"/>
              </a:rPr>
              <a:t>3 - Efetue as operações sendo:</a:t>
            </a:r>
          </a:p>
          <a:p>
            <a:pPr>
              <a:defRPr/>
            </a:pPr>
            <a:r>
              <a:rPr lang="en-US" altLang="pt-BR" dirty="0"/>
              <a:t>a) G1 </a:t>
            </a:r>
            <a:r>
              <a:rPr lang="pt-BR" altLang="pt-BR" dirty="0">
                <a:sym typeface="Symbol" pitchFamily="18" charset="2"/>
              </a:rPr>
              <a:t></a:t>
            </a:r>
            <a:r>
              <a:rPr lang="en-US" altLang="pt-BR" dirty="0"/>
              <a:t> G2		d) G2 </a:t>
            </a:r>
            <a:r>
              <a:rPr lang="pt-BR" altLang="pt-BR" dirty="0">
                <a:sym typeface="Symbol" pitchFamily="18" charset="2"/>
              </a:rPr>
              <a:t></a:t>
            </a:r>
            <a:r>
              <a:rPr lang="en-US" altLang="pt-BR" dirty="0"/>
              <a:t> G3		g) G3 - G2</a:t>
            </a:r>
            <a:endParaRPr lang="pt-BR" altLang="pt-BR" dirty="0"/>
          </a:p>
          <a:p>
            <a:pPr>
              <a:defRPr/>
            </a:pPr>
            <a:r>
              <a:rPr lang="pt-BR" altLang="pt-BR" dirty="0"/>
              <a:t>b) G1 </a:t>
            </a:r>
            <a:r>
              <a:rPr lang="pt-BR" altLang="pt-BR" dirty="0">
                <a:sym typeface="Symbol" pitchFamily="18" charset="2"/>
              </a:rPr>
              <a:t></a:t>
            </a:r>
            <a:r>
              <a:rPr lang="pt-BR" altLang="pt-BR" dirty="0"/>
              <a:t> G2		e) G2 </a:t>
            </a:r>
            <a:r>
              <a:rPr lang="pt-BR" altLang="pt-BR" dirty="0">
                <a:sym typeface="Symbol" pitchFamily="18" charset="2"/>
              </a:rPr>
              <a:t></a:t>
            </a:r>
            <a:r>
              <a:rPr lang="pt-BR" altLang="pt-BR" dirty="0"/>
              <a:t> G3		h) G2 - G1</a:t>
            </a:r>
            <a:endParaRPr lang="en-US" altLang="pt-BR" dirty="0"/>
          </a:p>
          <a:p>
            <a:pPr>
              <a:defRPr/>
            </a:pPr>
            <a:r>
              <a:rPr lang="en-US" altLang="pt-BR" dirty="0"/>
              <a:t>c) G1 - G2		f) G2 - G3		</a:t>
            </a:r>
            <a:r>
              <a:rPr lang="en-US" altLang="pt-BR" dirty="0" err="1"/>
              <a:t>i</a:t>
            </a:r>
            <a:r>
              <a:rPr lang="en-US" altLang="pt-BR" dirty="0"/>
              <a:t>) G1 </a:t>
            </a:r>
            <a:r>
              <a:rPr lang="pt-BR" altLang="pt-BR" dirty="0">
                <a:sym typeface="Symbol" pitchFamily="18" charset="2"/>
              </a:rPr>
              <a:t></a:t>
            </a:r>
            <a:r>
              <a:rPr lang="en-US" altLang="pt-BR" dirty="0"/>
              <a:t> G3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722B6C-A036-4791-9CDF-CB0430ECB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5" y="3684037"/>
            <a:ext cx="8909941" cy="24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49336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C3302D-6E4C-42F4-9958-255DDE2317C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F031E9-EB2D-45D5-AFFF-05DE7E18F3E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6" name="Google Shape;271;p20">
            <a:extLst>
              <a:ext uri="{FF2B5EF4-FFF2-40B4-BE49-F238E27FC236}">
                <a16:creationId xmlns:a16="http://schemas.microsoft.com/office/drawing/2014/main" id="{EB1FE868-2489-4581-9588-0035273239D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3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32C3D11-0342-429F-9E0F-0A9CED0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1763054"/>
            <a:ext cx="10971372" cy="7694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buClr>
                <a:srgbClr val="800000"/>
              </a:buClr>
              <a:buSzPct val="150000"/>
              <a:defRPr/>
            </a:pPr>
            <a:r>
              <a:rPr lang="pt-BR" altLang="pt-BR" sz="2200" dirty="0">
                <a:latin typeface="+mj-lt"/>
              </a:rPr>
              <a:t>3 - Efetue as operações sendo:</a:t>
            </a:r>
          </a:p>
          <a:p>
            <a:pPr>
              <a:defRPr/>
            </a:pPr>
            <a:r>
              <a:rPr lang="en-US" altLang="pt-BR" sz="2200" dirty="0"/>
              <a:t>a) G1 </a:t>
            </a:r>
            <a:r>
              <a:rPr lang="pt-BR" altLang="pt-BR" sz="2200" dirty="0">
                <a:sym typeface="Symbol" pitchFamily="18" charset="2"/>
              </a:rPr>
              <a:t></a:t>
            </a:r>
            <a:r>
              <a:rPr lang="en-US" altLang="pt-BR" sz="2200" dirty="0"/>
              <a:t> G2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9E26DE-73C8-4E59-9452-0C6016AD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31" y="2563333"/>
            <a:ext cx="6610350" cy="1685925"/>
          </a:xfrm>
          <a:prstGeom prst="rect">
            <a:avLst/>
          </a:prstGeom>
        </p:spPr>
      </p:pic>
      <p:sp>
        <p:nvSpPr>
          <p:cNvPr id="46" name="Text Box 3">
            <a:extLst>
              <a:ext uri="{FF2B5EF4-FFF2-40B4-BE49-F238E27FC236}">
                <a16:creationId xmlns:a16="http://schemas.microsoft.com/office/drawing/2014/main" id="{8F6E6585-5ABA-437B-9FB7-88F0674F6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4356202"/>
            <a:ext cx="10971372" cy="430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sz="2200" dirty="0"/>
              <a:t>b) G1 </a:t>
            </a:r>
            <a:r>
              <a:rPr lang="pt-BR" altLang="pt-BR" sz="2200" dirty="0">
                <a:sym typeface="Symbol" pitchFamily="18" charset="2"/>
              </a:rPr>
              <a:t></a:t>
            </a:r>
            <a:r>
              <a:rPr lang="pt-BR" altLang="pt-BR" sz="2200" dirty="0"/>
              <a:t> G2</a:t>
            </a:r>
            <a:endParaRPr lang="en-US" alt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B4CB07-B3C9-4305-87DE-BE7684001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22" y="5018858"/>
            <a:ext cx="5029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70574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C3302D-6E4C-42F4-9958-255DDE2317C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F031E9-EB2D-45D5-AFFF-05DE7E18F3E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6" name="Google Shape;271;p20">
            <a:extLst>
              <a:ext uri="{FF2B5EF4-FFF2-40B4-BE49-F238E27FC236}">
                <a16:creationId xmlns:a16="http://schemas.microsoft.com/office/drawing/2014/main" id="{EB1FE868-2489-4581-9588-0035273239D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3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32C3D11-0342-429F-9E0F-0A9CED0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1763054"/>
            <a:ext cx="109713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pt-BR" dirty="0"/>
              <a:t>c) G1 - G2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C015077-0FC2-4501-A061-F1D9B931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4119463"/>
            <a:ext cx="109713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pt-BR" dirty="0"/>
              <a:t>d) G2 </a:t>
            </a:r>
            <a:r>
              <a:rPr lang="pt-BR" altLang="pt-BR" dirty="0">
                <a:sym typeface="Symbol" pitchFamily="18" charset="2"/>
              </a:rPr>
              <a:t></a:t>
            </a:r>
            <a:r>
              <a:rPr lang="en-US" altLang="pt-BR" dirty="0"/>
              <a:t> G3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63B62-FE33-4192-A86B-E384B5C1E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59" y="2330058"/>
            <a:ext cx="5114925" cy="16668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9538B6B-4E73-44AE-9BEA-5018B0C1E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81" y="4619397"/>
            <a:ext cx="7639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27562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C3302D-6E4C-42F4-9958-255DDE2317C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F031E9-EB2D-45D5-AFFF-05DE7E18F3E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6" name="Google Shape;271;p20">
            <a:extLst>
              <a:ext uri="{FF2B5EF4-FFF2-40B4-BE49-F238E27FC236}">
                <a16:creationId xmlns:a16="http://schemas.microsoft.com/office/drawing/2014/main" id="{EB1FE868-2489-4581-9588-0035273239D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3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32C3D11-0342-429F-9E0F-0A9CED0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1763054"/>
            <a:ext cx="109713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dirty="0"/>
              <a:t>e) G2 </a:t>
            </a:r>
            <a:r>
              <a:rPr lang="pt-BR" altLang="pt-BR" dirty="0">
                <a:sym typeface="Symbol" pitchFamily="18" charset="2"/>
              </a:rPr>
              <a:t></a:t>
            </a:r>
            <a:r>
              <a:rPr lang="pt-BR" altLang="pt-BR" dirty="0"/>
              <a:t> G3</a:t>
            </a:r>
            <a:endParaRPr lang="en-US" altLang="pt-BR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C015077-0FC2-4501-A061-F1D9B931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4263479"/>
            <a:ext cx="109713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pt-BR" dirty="0"/>
              <a:t>f) G2 - G3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B05CEA-F2B2-4100-B25E-500C347F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7" y="2339329"/>
            <a:ext cx="5191125" cy="16668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EB44EF-979E-4284-8696-EE521F1BE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22" y="4808997"/>
            <a:ext cx="5257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58722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C3302D-6E4C-42F4-9958-255DDE2317C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F031E9-EB2D-45D5-AFFF-05DE7E18F3E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6" name="Google Shape;271;p20">
            <a:extLst>
              <a:ext uri="{FF2B5EF4-FFF2-40B4-BE49-F238E27FC236}">
                <a16:creationId xmlns:a16="http://schemas.microsoft.com/office/drawing/2014/main" id="{EB1FE868-2489-4581-9588-0035273239D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3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32C3D11-0342-429F-9E0F-0A9CED0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1763054"/>
            <a:ext cx="109713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pt-BR" dirty="0"/>
              <a:t>g) G3 - G2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C015077-0FC2-4501-A061-F1D9B931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04" y="4119463"/>
            <a:ext cx="109713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dirty="0"/>
              <a:t>h) G2 - G1</a:t>
            </a:r>
            <a:endParaRPr lang="en-US" alt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9A1743-3BF8-491E-A1B7-CE6E79D5E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3" y="2377683"/>
            <a:ext cx="5991225" cy="16192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8D5FC0-D093-4281-AE4C-DF376B84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55" y="4747672"/>
            <a:ext cx="5219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42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E40B9679-6576-4186-AABF-C0BAB2B79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828800"/>
            <a:ext cx="10971371" cy="2123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667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dirty="0">
                <a:latin typeface="+mn-lt"/>
              </a:rPr>
              <a:t>Um </a:t>
            </a:r>
            <a:r>
              <a:rPr lang="pt-BR" altLang="pt-BR" dirty="0">
                <a:solidFill>
                  <a:srgbClr val="CC0000"/>
                </a:solidFill>
                <a:latin typeface="+mn-lt"/>
              </a:rPr>
              <a:t>grafo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>
                <a:solidFill>
                  <a:srgbClr val="CC0000"/>
                </a:solidFill>
                <a:latin typeface="+mn-lt"/>
              </a:rPr>
              <a:t>é uma estrutura de dados</a:t>
            </a:r>
            <a:r>
              <a:rPr lang="pt-BR" altLang="pt-BR" dirty="0">
                <a:latin typeface="+mn-lt"/>
              </a:rPr>
              <a:t> que pode ser descrita em um espaço de "n" dimensões através de um </a:t>
            </a:r>
            <a:r>
              <a:rPr lang="pt-BR" altLang="pt-BR" dirty="0">
                <a:solidFill>
                  <a:srgbClr val="CC0000"/>
                </a:solidFill>
                <a:latin typeface="+mn-lt"/>
              </a:rPr>
              <a:t>conjunto "V" de vértices (nós) e um conjunto "A" de arestas (arcos)</a:t>
            </a:r>
            <a:r>
              <a:rPr lang="pt-BR" altLang="pt-BR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pt-BR" altLang="pt-BR" dirty="0">
                <a:latin typeface="+mn-lt"/>
              </a:rPr>
              <a:t>que não se interceptam e satisfazem algumas condições.</a:t>
            </a:r>
          </a:p>
          <a:p>
            <a:pPr lvl="1" algn="just">
              <a:spcBef>
                <a:spcPct val="50000"/>
              </a:spcBef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dirty="0">
                <a:latin typeface="+mn-lt"/>
              </a:rPr>
              <a:t>Um grafo é representado graficamente por círculos (elemento do conjunto V) e segmentos de reta (elemento do conjunto A).</a:t>
            </a:r>
          </a:p>
        </p:txBody>
      </p:sp>
      <p:grpSp>
        <p:nvGrpSpPr>
          <p:cNvPr id="10247" name="Group 19">
            <a:extLst>
              <a:ext uri="{FF2B5EF4-FFF2-40B4-BE49-F238E27FC236}">
                <a16:creationId xmlns:a16="http://schemas.microsoft.com/office/drawing/2014/main" id="{321C691C-0BE8-4CF2-A530-6FE332033A7C}"/>
              </a:ext>
            </a:extLst>
          </p:cNvPr>
          <p:cNvGrpSpPr>
            <a:grpSpLocks/>
          </p:cNvGrpSpPr>
          <p:nvPr/>
        </p:nvGrpSpPr>
        <p:grpSpPr bwMode="auto">
          <a:xfrm>
            <a:off x="2489994" y="4290343"/>
            <a:ext cx="7118350" cy="1658937"/>
            <a:chOff x="748" y="2795"/>
            <a:chExt cx="4484" cy="1045"/>
          </a:xfrm>
        </p:grpSpPr>
        <p:sp>
          <p:nvSpPr>
            <p:cNvPr id="57350" name="Oval 6">
              <a:extLst>
                <a:ext uri="{FF2B5EF4-FFF2-40B4-BE49-F238E27FC236}">
                  <a16:creationId xmlns:a16="http://schemas.microsoft.com/office/drawing/2014/main" id="{C4A498EC-7E60-4896-A4DB-262A95F1F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212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V1</a:t>
              </a:r>
            </a:p>
          </p:txBody>
        </p:sp>
        <p:sp>
          <p:nvSpPr>
            <p:cNvPr id="57351" name="Oval 7">
              <a:extLst>
                <a:ext uri="{FF2B5EF4-FFF2-40B4-BE49-F238E27FC236}">
                  <a16:creationId xmlns:a16="http://schemas.microsoft.com/office/drawing/2014/main" id="{4ABD9A8D-E53F-49B5-9C5D-F1FAB1226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3218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V2</a:t>
              </a:r>
            </a:p>
          </p:txBody>
        </p:sp>
        <p:sp>
          <p:nvSpPr>
            <p:cNvPr id="57352" name="Freeform 8">
              <a:extLst>
                <a:ext uri="{FF2B5EF4-FFF2-40B4-BE49-F238E27FC236}">
                  <a16:creationId xmlns:a16="http://schemas.microsoft.com/office/drawing/2014/main" id="{CE478394-C43A-450B-BFA6-5A1BA1C78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3081"/>
              <a:ext cx="1834" cy="293"/>
            </a:xfrm>
            <a:custGeom>
              <a:avLst/>
              <a:gdLst>
                <a:gd name="T0" fmla="*/ 0 w 1728"/>
                <a:gd name="T1" fmla="*/ 288 h 288"/>
                <a:gd name="T2" fmla="*/ 864 w 1728"/>
                <a:gd name="T3" fmla="*/ 0 h 288"/>
                <a:gd name="T4" fmla="*/ 1728 w 17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" h="288">
                  <a:moveTo>
                    <a:pt x="0" y="288"/>
                  </a:moveTo>
                  <a:cubicBezTo>
                    <a:pt x="288" y="144"/>
                    <a:pt x="576" y="0"/>
                    <a:pt x="864" y="0"/>
                  </a:cubicBezTo>
                  <a:cubicBezTo>
                    <a:pt x="1152" y="0"/>
                    <a:pt x="1584" y="240"/>
                    <a:pt x="172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353" name="Oval 9">
              <a:extLst>
                <a:ext uri="{FF2B5EF4-FFF2-40B4-BE49-F238E27FC236}">
                  <a16:creationId xmlns:a16="http://schemas.microsoft.com/office/drawing/2014/main" id="{B5E7B466-0FB0-4021-B278-6B4B6D2B2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795"/>
              <a:ext cx="459" cy="43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</a:t>
              </a:r>
            </a:p>
          </p:txBody>
        </p:sp>
        <p:grpSp>
          <p:nvGrpSpPr>
            <p:cNvPr id="10252" name="Group 18">
              <a:extLst>
                <a:ext uri="{FF2B5EF4-FFF2-40B4-BE49-F238E27FC236}">
                  <a16:creationId xmlns:a16="http://schemas.microsoft.com/office/drawing/2014/main" id="{64F87F52-9C99-4C9E-A98A-CA1A8B1FB4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4" y="3394"/>
              <a:ext cx="1088" cy="446"/>
              <a:chOff x="3888" y="3394"/>
              <a:chExt cx="1088" cy="446"/>
            </a:xfrm>
          </p:grpSpPr>
          <p:sp>
            <p:nvSpPr>
              <p:cNvPr id="57354" name="Text Box 10">
                <a:extLst>
                  <a:ext uri="{FF2B5EF4-FFF2-40B4-BE49-F238E27FC236}">
                    <a16:creationId xmlns:a16="http://schemas.microsoft.com/office/drawing/2014/main" id="{67867EF4-B554-49B1-A711-66DBFAC6B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394"/>
                <a:ext cx="10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altLang="pt-BR" sz="2000" dirty="0"/>
                  <a:t>G(V) = {V1, V2}</a:t>
                </a:r>
              </a:p>
              <a:p>
                <a:pPr>
                  <a:defRPr/>
                </a:pPr>
                <a:r>
                  <a:rPr lang="pt-BR" altLang="pt-BR" sz="2000" dirty="0"/>
                  <a:t>G(A) = {V1V2}</a:t>
                </a:r>
              </a:p>
            </p:txBody>
          </p:sp>
          <p:sp>
            <p:nvSpPr>
              <p:cNvPr id="57356" name="Line 12">
                <a:extLst>
                  <a:ext uri="{FF2B5EF4-FFF2-40B4-BE49-F238E27FC236}">
                    <a16:creationId xmlns:a16="http://schemas.microsoft.com/office/drawing/2014/main" id="{F59F3EED-093F-4D82-9B14-344D884A3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637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61A996-3379-4A5C-A06D-083C8F83D19F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4FB3B6E-6A95-475D-B863-7D2559217F88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7" name="Google Shape;271;p20">
            <a:extLst>
              <a:ext uri="{FF2B5EF4-FFF2-40B4-BE49-F238E27FC236}">
                <a16:creationId xmlns:a16="http://schemas.microsoft.com/office/drawing/2014/main" id="{8A0EDEBE-05C4-44A9-B967-489EE73A2F2F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Introdução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1338944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C3302D-6E4C-42F4-9958-255DDE2317C2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F031E9-EB2D-45D5-AFFF-05DE7E18F3E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6" name="Google Shape;271;p20">
            <a:extLst>
              <a:ext uri="{FF2B5EF4-FFF2-40B4-BE49-F238E27FC236}">
                <a16:creationId xmlns:a16="http://schemas.microsoft.com/office/drawing/2014/main" id="{EB1FE868-2489-4581-9588-0035273239D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3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32C3D11-0342-429F-9E0F-0A9CED0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05" y="2156013"/>
            <a:ext cx="109713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pt-BR" dirty="0" err="1"/>
              <a:t>i</a:t>
            </a:r>
            <a:r>
              <a:rPr lang="en-US" altLang="pt-BR" dirty="0"/>
              <a:t>) G1 </a:t>
            </a:r>
            <a:r>
              <a:rPr lang="pt-BR" altLang="pt-BR" dirty="0">
                <a:sym typeface="Symbol" pitchFamily="18" charset="2"/>
              </a:rPr>
              <a:t></a:t>
            </a:r>
            <a:r>
              <a:rPr lang="en-US" altLang="pt-BR" dirty="0"/>
              <a:t> G3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98B03A-427E-47E8-975A-9C48C3E43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2" y="3212976"/>
            <a:ext cx="5529719" cy="18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49912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>
            <a:extLst>
              <a:ext uri="{FF2B5EF4-FFF2-40B4-BE49-F238E27FC236}">
                <a16:creationId xmlns:a16="http://schemas.microsoft.com/office/drawing/2014/main" id="{69A434D9-EBEF-4298-8160-A5D836AE1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136" y="1865890"/>
            <a:ext cx="10971372" cy="427860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pt-BR" altLang="pt-BR" sz="2400" dirty="0">
                <a:latin typeface="+mj-lt"/>
              </a:rPr>
              <a:t>Classifique os seguintes grafos</a:t>
            </a:r>
            <a:r>
              <a:rPr lang="en-US" altLang="pt-BR" sz="2400" dirty="0">
                <a:latin typeface="+mj-lt"/>
              </a:rPr>
              <a:t>:</a:t>
            </a:r>
          </a:p>
        </p:txBody>
      </p:sp>
      <p:sp>
        <p:nvSpPr>
          <p:cNvPr id="51" name="Espaço Reservado para Número de Slide 5">
            <a:extLst>
              <a:ext uri="{FF2B5EF4-FFF2-40B4-BE49-F238E27FC236}">
                <a16:creationId xmlns:a16="http://schemas.microsoft.com/office/drawing/2014/main" id="{73128271-01A1-4AD6-BCB1-F90E9B51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7390E456-06F9-4923-9E54-DAE5CD4BE6CA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59" name="Google Shape;271;p20">
            <a:extLst>
              <a:ext uri="{FF2B5EF4-FFF2-40B4-BE49-F238E27FC236}">
                <a16:creationId xmlns:a16="http://schemas.microsoft.com/office/drawing/2014/main" id="{33FEB91F-218F-40B6-993B-849802A74D05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4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60F232-D23A-4815-AB34-DC112B1DD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29" y="2445597"/>
            <a:ext cx="9594986" cy="42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44799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2E0C6F92-B955-436D-90CD-240BE53201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521" y="1885951"/>
            <a:ext cx="10971372" cy="606425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pt-BR" sz="2400" dirty="0"/>
              <a:t>Classifique, quanto ao tipo, a relação existente entre os grafos abaixo.</a:t>
            </a:r>
            <a:endParaRPr lang="en-US" altLang="pt-BR" sz="2400" dirty="0"/>
          </a:p>
        </p:txBody>
      </p:sp>
      <p:pic>
        <p:nvPicPr>
          <p:cNvPr id="62467" name="Picture 38">
            <a:extLst>
              <a:ext uri="{FF2B5EF4-FFF2-40B4-BE49-F238E27FC236}">
                <a16:creationId xmlns:a16="http://schemas.microsoft.com/office/drawing/2014/main" id="{22B85AC8-05A0-41FD-9B58-9B7723377C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21" y="2844458"/>
            <a:ext cx="8280400" cy="3384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544" name="Text Box 40">
            <a:extLst>
              <a:ext uri="{FF2B5EF4-FFF2-40B4-BE49-F238E27FC236}">
                <a16:creationId xmlns:a16="http://schemas.microsoft.com/office/drawing/2014/main" id="{718FF7C0-55AC-4561-8374-714E6F32B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934" y="5646738"/>
            <a:ext cx="4778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000" b="1" dirty="0"/>
              <a:t>G1</a:t>
            </a:r>
            <a:endParaRPr lang="en-US" altLang="pt-BR" sz="2000" b="1" dirty="0">
              <a:cs typeface="Times New Roman" pitchFamily="18" charset="0"/>
            </a:endParaRPr>
          </a:p>
        </p:txBody>
      </p:sp>
      <p:sp>
        <p:nvSpPr>
          <p:cNvPr id="277545" name="Text Box 41">
            <a:extLst>
              <a:ext uri="{FF2B5EF4-FFF2-40B4-BE49-F238E27FC236}">
                <a16:creationId xmlns:a16="http://schemas.microsoft.com/office/drawing/2014/main" id="{99E74C77-30BE-4070-AF38-DC59AA7C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310" y="5621238"/>
            <a:ext cx="4778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000" b="1" dirty="0"/>
              <a:t>G2</a:t>
            </a:r>
            <a:endParaRPr lang="en-US" altLang="pt-BR" sz="2000" b="1" dirty="0"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87C0AE-3B88-4454-9F56-B380D7BEAAB9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6147970-3D26-459F-A806-2AA5D50C580A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2" name="Google Shape;271;p20">
            <a:extLst>
              <a:ext uri="{FF2B5EF4-FFF2-40B4-BE49-F238E27FC236}">
                <a16:creationId xmlns:a16="http://schemas.microsoft.com/office/drawing/2014/main" id="{2B2733BA-991F-4EE4-83FB-C00C4EF64E19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5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53C685-4AC2-479D-AF30-2C839E509AC7}"/>
              </a:ext>
            </a:extLst>
          </p:cNvPr>
          <p:cNvSpPr txBox="1">
            <a:spLocks noChangeArrowheads="1"/>
          </p:cNvSpPr>
          <p:nvPr/>
        </p:nvSpPr>
        <p:spPr>
          <a:xfrm>
            <a:off x="9047535" y="2984322"/>
            <a:ext cx="2533358" cy="31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Não dirigido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 err="1">
                <a:latin typeface="Comic Sans MS" panose="030F0702030302020204" pitchFamily="66" charset="0"/>
              </a:rPr>
              <a:t>Multigrafo</a:t>
            </a:r>
            <a:endParaRPr lang="pt-BR" altLang="pt-BR" sz="2000" dirty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Denso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Conexo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Não completo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Complexo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Planar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Não regular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Não valorado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t-BR" altLang="pt-BR" sz="2000" dirty="0">
                <a:latin typeface="Comic Sans MS" panose="030F0702030302020204" pitchFamily="66" charset="0"/>
              </a:rPr>
              <a:t>Isomorfo</a:t>
            </a:r>
            <a:endParaRPr lang="en-US" altLang="pt-BR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46481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>
            <a:extLst>
              <a:ext uri="{FF2B5EF4-FFF2-40B4-BE49-F238E27FC236}">
                <a16:creationId xmlns:a16="http://schemas.microsoft.com/office/drawing/2014/main" id="{FF5D9D95-4707-4BD8-AA5F-10ED592D7F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521" y="1885950"/>
            <a:ext cx="10971372" cy="4783410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rtlCol="0">
            <a:noAutofit/>
          </a:bodyPr>
          <a:lstStyle/>
          <a:p>
            <a:pPr marL="0" indent="0" algn="just">
              <a:spcBef>
                <a:spcPct val="0"/>
              </a:spcBef>
              <a:buNone/>
              <a:defRPr/>
            </a:pPr>
            <a:r>
              <a:rPr lang="pt-BR" altLang="pt-BR" sz="2400" dirty="0"/>
              <a:t>Crie um grafo para representar o seguimento de programa abaixo. </a:t>
            </a:r>
            <a:r>
              <a:rPr lang="en-US" altLang="pt-BR" sz="2400" dirty="0" err="1"/>
              <a:t>Considere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funções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vértices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existe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aresta</a:t>
            </a:r>
            <a:r>
              <a:rPr lang="en-US" altLang="pt-BR" sz="2400" dirty="0"/>
              <a:t> se </a:t>
            </a:r>
            <a:r>
              <a:rPr lang="en-US" altLang="pt-BR" sz="2400" dirty="0" err="1"/>
              <a:t>existe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chamada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subfunções</a:t>
            </a:r>
            <a:r>
              <a:rPr lang="en-US" altLang="pt-BR" sz="2400" dirty="0"/>
              <a:t>. </a:t>
            </a:r>
            <a:r>
              <a:rPr lang="en-US" altLang="pt-BR" sz="2400" dirty="0" err="1"/>
              <a:t>Qual</a:t>
            </a:r>
            <a:r>
              <a:rPr lang="en-US" altLang="pt-BR" sz="2400" dirty="0"/>
              <a:t> é a principal </a:t>
            </a:r>
            <a:r>
              <a:rPr lang="en-US" altLang="pt-BR" sz="2400" dirty="0" err="1"/>
              <a:t>característica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deste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programa</a:t>
            </a:r>
            <a:r>
              <a:rPr lang="en-US" altLang="pt-BR" sz="2400" dirty="0"/>
              <a:t>?</a:t>
            </a:r>
          </a:p>
          <a:p>
            <a:pPr>
              <a:buNone/>
              <a:defRPr/>
            </a:pPr>
            <a:endParaRPr lang="en-US" altLang="pt-BR" sz="2400" dirty="0"/>
          </a:p>
          <a:p>
            <a:pPr lvl="1">
              <a:buNone/>
              <a:defRPr/>
            </a:pPr>
            <a:r>
              <a:rPr lang="en-US" altLang="pt-BR" sz="2400" b="1" dirty="0"/>
              <a:t>void f (</a:t>
            </a:r>
            <a:r>
              <a:rPr lang="en-US" altLang="pt-BR" sz="2400" b="1" dirty="0" err="1"/>
              <a:t>int</a:t>
            </a:r>
            <a:r>
              <a:rPr lang="en-US" altLang="pt-BR" sz="2400" b="1" dirty="0"/>
              <a:t> n)</a:t>
            </a:r>
          </a:p>
          <a:p>
            <a:pPr lvl="1">
              <a:buNone/>
              <a:defRPr/>
            </a:pPr>
            <a:r>
              <a:rPr lang="en-US" altLang="pt-BR" sz="2400" b="1" dirty="0"/>
              <a:t>{ </a:t>
            </a:r>
          </a:p>
          <a:p>
            <a:pPr lvl="1">
              <a:buNone/>
              <a:defRPr/>
            </a:pPr>
            <a:r>
              <a:rPr lang="en-US" altLang="pt-BR" sz="2400" b="1" dirty="0"/>
              <a:t>      if (n &gt; 5)</a:t>
            </a:r>
          </a:p>
          <a:p>
            <a:pPr lvl="1">
              <a:buNone/>
              <a:defRPr/>
            </a:pPr>
            <a:r>
              <a:rPr lang="en-US" altLang="pt-BR" sz="2400" b="1" dirty="0"/>
              <a:t>            </a:t>
            </a:r>
            <a:r>
              <a:rPr lang="en-US" altLang="pt-BR" sz="2400" b="1" dirty="0" err="1"/>
              <a:t>i</a:t>
            </a:r>
            <a:r>
              <a:rPr lang="en-US" altLang="pt-BR" sz="2400" b="1" dirty="0"/>
              <a:t> ( );</a:t>
            </a:r>
          </a:p>
          <a:p>
            <a:pPr lvl="1">
              <a:buNone/>
              <a:defRPr/>
            </a:pPr>
            <a:r>
              <a:rPr lang="pt-BR" altLang="pt-BR" sz="2400" b="1" dirty="0"/>
              <a:t>      ...</a:t>
            </a:r>
            <a:endParaRPr lang="en-US" altLang="pt-BR" sz="2400" b="1" dirty="0"/>
          </a:p>
          <a:p>
            <a:pPr lvl="1">
              <a:buNone/>
              <a:defRPr/>
            </a:pPr>
            <a:r>
              <a:rPr lang="pt-BR" altLang="pt-BR" sz="2400" b="1" dirty="0"/>
              <a:t>      h ( );</a:t>
            </a:r>
            <a:endParaRPr lang="en-US" altLang="pt-BR" sz="2400" b="1" dirty="0"/>
          </a:p>
          <a:p>
            <a:pPr lvl="1">
              <a:buNone/>
              <a:defRPr/>
            </a:pPr>
            <a:r>
              <a:rPr lang="en-US" altLang="pt-BR" sz="2400" b="1" dirty="0"/>
              <a:t>}</a:t>
            </a:r>
          </a:p>
          <a:p>
            <a:pPr lvl="2">
              <a:buNone/>
              <a:defRPr/>
            </a:pPr>
            <a:endParaRPr lang="en-US" altLang="pt-BR" b="1" dirty="0"/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AC180E1C-0D20-44FF-9D1A-2FFAEA37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878" y="3429000"/>
            <a:ext cx="21399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defRPr/>
            </a:pPr>
            <a:r>
              <a:rPr kumimoji="1" lang="en-US" altLang="pt-BR" sz="2400" b="1" dirty="0"/>
              <a:t>void h </a:t>
            </a:r>
          </a:p>
          <a:p>
            <a:pPr lvl="2">
              <a:defRPr/>
            </a:pPr>
            <a:r>
              <a:rPr kumimoji="1" lang="en-US" altLang="pt-BR" sz="2400" b="1" dirty="0"/>
              <a:t>{ </a:t>
            </a:r>
          </a:p>
          <a:p>
            <a:pPr lvl="2">
              <a:defRPr/>
            </a:pPr>
            <a:r>
              <a:rPr kumimoji="1" lang="pt-BR" altLang="pt-BR" sz="2400" b="1" dirty="0"/>
              <a:t>      ...</a:t>
            </a:r>
          </a:p>
          <a:p>
            <a:pPr lvl="2">
              <a:defRPr/>
            </a:pPr>
            <a:r>
              <a:rPr kumimoji="1" lang="pt-BR" altLang="pt-BR" sz="2400" b="1" dirty="0"/>
              <a:t>      i ( );</a:t>
            </a:r>
          </a:p>
          <a:p>
            <a:pPr lvl="2">
              <a:defRPr/>
            </a:pPr>
            <a:r>
              <a:rPr kumimoji="1" lang="pt-BR" altLang="pt-BR" sz="2400" b="1" dirty="0"/>
              <a:t>      ...</a:t>
            </a:r>
            <a:endParaRPr kumimoji="1" lang="en-US" altLang="pt-BR" sz="2400" b="1" dirty="0"/>
          </a:p>
          <a:p>
            <a:pPr lvl="2">
              <a:defRPr/>
            </a:pPr>
            <a:r>
              <a:rPr kumimoji="1" lang="en-US" altLang="pt-BR" sz="2400" b="1" dirty="0"/>
              <a:t>}</a:t>
            </a:r>
          </a:p>
          <a:p>
            <a:pPr>
              <a:defRPr/>
            </a:pPr>
            <a:endParaRPr lang="en-US" altLang="pt-BR" sz="2400" b="1" dirty="0"/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CF920026-C334-443F-89A7-2EAE178C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142" y="3429000"/>
            <a:ext cx="21399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1" lang="en-US" altLang="pt-BR" sz="2400" b="1" dirty="0"/>
              <a:t>void </a:t>
            </a:r>
            <a:r>
              <a:rPr kumimoji="1" lang="en-US" altLang="pt-BR" sz="2400" b="1" dirty="0" err="1"/>
              <a:t>i</a:t>
            </a:r>
            <a:r>
              <a:rPr kumimoji="1" lang="en-US" altLang="pt-BR" sz="2400" b="1" dirty="0"/>
              <a:t> </a:t>
            </a:r>
          </a:p>
          <a:p>
            <a:pPr lvl="2">
              <a:defRPr/>
            </a:pPr>
            <a:r>
              <a:rPr kumimoji="1" lang="en-US" altLang="pt-BR" sz="2400" b="1" dirty="0"/>
              <a:t>{ </a:t>
            </a:r>
          </a:p>
          <a:p>
            <a:pPr lvl="2">
              <a:defRPr/>
            </a:pPr>
            <a:r>
              <a:rPr kumimoji="1" lang="pt-BR" altLang="pt-BR" sz="2400" b="1" dirty="0"/>
              <a:t>      ...</a:t>
            </a:r>
          </a:p>
          <a:p>
            <a:pPr lvl="2">
              <a:defRPr/>
            </a:pPr>
            <a:r>
              <a:rPr kumimoji="1" lang="pt-BR" altLang="pt-BR" sz="2400" b="1" dirty="0"/>
              <a:t>      f ( );</a:t>
            </a:r>
          </a:p>
          <a:p>
            <a:pPr lvl="2">
              <a:defRPr/>
            </a:pPr>
            <a:r>
              <a:rPr kumimoji="1" lang="pt-BR" altLang="pt-BR" sz="2400" b="1" dirty="0"/>
              <a:t>      ...</a:t>
            </a:r>
            <a:endParaRPr kumimoji="1" lang="en-US" altLang="pt-BR" sz="2400" b="1" dirty="0"/>
          </a:p>
          <a:p>
            <a:pPr lvl="2">
              <a:defRPr/>
            </a:pPr>
            <a:r>
              <a:rPr kumimoji="1" lang="en-US" altLang="pt-BR" sz="2400" b="1" dirty="0"/>
              <a:t>}</a:t>
            </a:r>
          </a:p>
          <a:p>
            <a:pPr>
              <a:defRPr/>
            </a:pPr>
            <a:endParaRPr lang="en-US" altLang="pt-BR" sz="24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43EF9F-0998-4A16-A623-C0CC248D96F4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FA28ECE-FDD4-47BC-AFC0-C8C5F45DE08C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3" name="Google Shape;271;p20">
            <a:extLst>
              <a:ext uri="{FF2B5EF4-FFF2-40B4-BE49-F238E27FC236}">
                <a16:creationId xmlns:a16="http://schemas.microsoft.com/office/drawing/2014/main" id="{E1955B1B-DE9F-4F55-BE77-CD4B1121B74E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6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71E277-A0B8-4644-BD03-EC3090BB3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21" y="3155980"/>
            <a:ext cx="3190285" cy="3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5615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>
            <a:extLst>
              <a:ext uri="{FF2B5EF4-FFF2-40B4-BE49-F238E27FC236}">
                <a16:creationId xmlns:a16="http://schemas.microsoft.com/office/drawing/2014/main" id="{89C8F274-BD42-480B-BFD1-9B0C467ADB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521" y="1885950"/>
            <a:ext cx="10971372" cy="1105773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rtlCol="0">
            <a:noAutofit/>
          </a:bodyPr>
          <a:lstStyle/>
          <a:p>
            <a:pPr marL="0" indent="0" algn="just">
              <a:buNone/>
              <a:defRPr/>
            </a:pPr>
            <a:r>
              <a:rPr lang="en-US" altLang="pt-BR" sz="2200" dirty="0">
                <a:latin typeface="+mj-lt"/>
              </a:rPr>
              <a:t>7- </a:t>
            </a:r>
            <a:r>
              <a:rPr lang="en-US" altLang="pt-BR" sz="2200" dirty="0" err="1">
                <a:latin typeface="+mj-lt"/>
              </a:rPr>
              <a:t>Considere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uma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representação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por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grafos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uma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entrega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presentes</a:t>
            </a:r>
            <a:r>
              <a:rPr lang="en-US" altLang="pt-BR" sz="2200" dirty="0">
                <a:latin typeface="+mj-lt"/>
              </a:rPr>
              <a:t> de amigo </a:t>
            </a:r>
            <a:r>
              <a:rPr lang="en-US" altLang="pt-BR" sz="2200" dirty="0" err="1">
                <a:latin typeface="+mj-lt"/>
              </a:rPr>
              <a:t>secreto</a:t>
            </a:r>
            <a:r>
              <a:rPr lang="en-US" altLang="pt-BR" sz="2200" dirty="0">
                <a:latin typeface="+mj-lt"/>
              </a:rPr>
              <a:t>, </a:t>
            </a:r>
            <a:r>
              <a:rPr lang="en-US" altLang="pt-BR" sz="2200" dirty="0" err="1">
                <a:latin typeface="+mj-lt"/>
              </a:rPr>
              <a:t>onde</a:t>
            </a:r>
            <a:r>
              <a:rPr lang="en-US" altLang="pt-BR" sz="2200" dirty="0">
                <a:latin typeface="+mj-lt"/>
              </a:rPr>
              <a:t> as </a:t>
            </a:r>
            <a:r>
              <a:rPr lang="en-US" altLang="pt-BR" sz="2200" dirty="0" err="1">
                <a:latin typeface="+mj-lt"/>
              </a:rPr>
              <a:t>pessoas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são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os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vértices</a:t>
            </a:r>
            <a:r>
              <a:rPr lang="en-US" altLang="pt-BR" sz="2200" dirty="0">
                <a:latin typeface="+mj-lt"/>
              </a:rPr>
              <a:t> e </a:t>
            </a:r>
            <a:r>
              <a:rPr lang="en-US" altLang="pt-BR" sz="2200" dirty="0" err="1">
                <a:latin typeface="+mj-lt"/>
              </a:rPr>
              <a:t>existe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uma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aresta</a:t>
            </a:r>
            <a:r>
              <a:rPr lang="en-US" altLang="pt-BR" sz="2200" dirty="0">
                <a:latin typeface="+mj-lt"/>
              </a:rPr>
              <a:t> de v para w se v </a:t>
            </a:r>
            <a:r>
              <a:rPr lang="en-US" altLang="pt-BR" sz="2200" dirty="0" err="1">
                <a:latin typeface="+mj-lt"/>
              </a:rPr>
              <a:t>irá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presentear</a:t>
            </a:r>
            <a:r>
              <a:rPr lang="en-US" altLang="pt-BR" sz="2200" dirty="0">
                <a:latin typeface="+mj-lt"/>
              </a:rPr>
              <a:t> w. </a:t>
            </a:r>
            <a:r>
              <a:rPr lang="en-US" altLang="pt-BR" sz="2200" dirty="0" err="1">
                <a:latin typeface="+mj-lt"/>
              </a:rPr>
              <a:t>Diga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qual</a:t>
            </a:r>
            <a:r>
              <a:rPr lang="en-US" altLang="pt-BR" sz="2200" dirty="0">
                <a:latin typeface="+mj-lt"/>
              </a:rPr>
              <a:t> é a forma </a:t>
            </a:r>
            <a:r>
              <a:rPr lang="en-US" altLang="pt-BR" sz="2200" dirty="0" err="1">
                <a:latin typeface="+mj-lt"/>
              </a:rPr>
              <a:t>geral</a:t>
            </a:r>
            <a:r>
              <a:rPr lang="en-US" altLang="pt-BR" sz="2200" dirty="0">
                <a:latin typeface="+mj-lt"/>
              </a:rPr>
              <a:t> do </a:t>
            </a:r>
            <a:r>
              <a:rPr lang="en-US" altLang="pt-BR" sz="2200" dirty="0" err="1">
                <a:latin typeface="+mj-lt"/>
              </a:rPr>
              <a:t>grafo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formado</a:t>
            </a:r>
            <a:r>
              <a:rPr lang="en-US" altLang="pt-BR" sz="2200" dirty="0">
                <a:latin typeface="+mj-lt"/>
              </a:rPr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E4506F-8FA2-4A8F-B392-EFA11737EC1E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8292C6-16B2-4AFA-A7FD-DDCE5C67EC97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9" name="Google Shape;271;p20">
            <a:extLst>
              <a:ext uri="{FF2B5EF4-FFF2-40B4-BE49-F238E27FC236}">
                <a16:creationId xmlns:a16="http://schemas.microsoft.com/office/drawing/2014/main" id="{03D91794-2E78-48D2-B26D-3CBA052A432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7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93C104-29D1-40A3-80B4-F04C3FDDE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8" y="3194002"/>
            <a:ext cx="6804756" cy="34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10571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>
            <a:extLst>
              <a:ext uri="{FF2B5EF4-FFF2-40B4-BE49-F238E27FC236}">
                <a16:creationId xmlns:a16="http://schemas.microsoft.com/office/drawing/2014/main" id="{89C8F274-BD42-480B-BFD1-9B0C467ADB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521" y="1885950"/>
            <a:ext cx="10971372" cy="1759074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rtlCol="0">
            <a:noAutofit/>
          </a:bodyPr>
          <a:lstStyle/>
          <a:p>
            <a:pPr marL="0" indent="0" algn="just">
              <a:buNone/>
              <a:defRPr/>
            </a:pPr>
            <a:r>
              <a:rPr lang="en-US" altLang="pt-BR" sz="2200" dirty="0">
                <a:latin typeface="+mj-lt"/>
              </a:rPr>
              <a:t>8 - </a:t>
            </a:r>
            <a:r>
              <a:rPr lang="en-US" altLang="pt-BR" sz="2200" dirty="0" err="1">
                <a:latin typeface="+mj-lt"/>
              </a:rPr>
              <a:t>Faça</a:t>
            </a:r>
            <a:r>
              <a:rPr lang="en-US" altLang="pt-BR" sz="2200" dirty="0">
                <a:latin typeface="+mj-lt"/>
              </a:rPr>
              <a:t> um </a:t>
            </a:r>
            <a:r>
              <a:rPr lang="en-US" altLang="pt-BR" sz="2200" dirty="0" err="1">
                <a:latin typeface="+mj-lt"/>
              </a:rPr>
              <a:t>grafo</a:t>
            </a:r>
            <a:r>
              <a:rPr lang="en-US" altLang="pt-BR" sz="2200" dirty="0">
                <a:latin typeface="+mj-lt"/>
              </a:rPr>
              <a:t> com </a:t>
            </a:r>
            <a:r>
              <a:rPr lang="en-US" altLang="pt-BR" sz="2200" dirty="0" err="1">
                <a:latin typeface="+mj-lt"/>
              </a:rPr>
              <a:t>três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vértices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grau</a:t>
            </a:r>
            <a:r>
              <a:rPr lang="en-US" altLang="pt-BR" sz="2200" dirty="0">
                <a:latin typeface="+mj-lt"/>
              </a:rPr>
              <a:t> par e </a:t>
            </a:r>
            <a:r>
              <a:rPr lang="en-US" altLang="pt-BR" sz="2200" dirty="0" err="1">
                <a:latin typeface="+mj-lt"/>
              </a:rPr>
              <a:t>dois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grau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ímpar</a:t>
            </a:r>
            <a:r>
              <a:rPr lang="en-US" altLang="pt-BR" sz="2200" dirty="0">
                <a:latin typeface="+mj-lt"/>
              </a:rPr>
              <a:t>. </a:t>
            </a:r>
            <a:r>
              <a:rPr lang="en-US" altLang="pt-BR" sz="2200" dirty="0" err="1">
                <a:latin typeface="+mj-lt"/>
              </a:rPr>
              <a:t>Tente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ficar</a:t>
            </a:r>
            <a:r>
              <a:rPr lang="en-US" altLang="pt-BR" sz="2200" dirty="0">
                <a:latin typeface="+mj-lt"/>
              </a:rPr>
              <a:t> com </a:t>
            </a:r>
            <a:r>
              <a:rPr lang="en-US" altLang="pt-BR" sz="2200" dirty="0" err="1">
                <a:latin typeface="+mj-lt"/>
              </a:rPr>
              <a:t>apenas</a:t>
            </a:r>
            <a:r>
              <a:rPr lang="en-US" altLang="pt-BR" sz="2200" dirty="0">
                <a:latin typeface="+mj-lt"/>
              </a:rPr>
              <a:t> um de </a:t>
            </a:r>
            <a:r>
              <a:rPr lang="en-US" altLang="pt-BR" sz="2200" dirty="0" err="1">
                <a:latin typeface="+mj-lt"/>
              </a:rPr>
              <a:t>grau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ímpar</a:t>
            </a:r>
            <a:r>
              <a:rPr lang="en-US" altLang="pt-BR" sz="2200" dirty="0">
                <a:latin typeface="+mj-lt"/>
              </a:rPr>
              <a:t>. </a:t>
            </a:r>
            <a:r>
              <a:rPr lang="en-US" altLang="pt-BR" sz="2200" dirty="0" err="1">
                <a:latin typeface="+mj-lt"/>
              </a:rPr>
              <a:t>Acrescente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uma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aresta</a:t>
            </a:r>
            <a:r>
              <a:rPr lang="en-US" altLang="pt-BR" sz="2200" dirty="0">
                <a:latin typeface="+mj-lt"/>
              </a:rPr>
              <a:t> no </a:t>
            </a:r>
            <a:r>
              <a:rPr lang="en-US" altLang="pt-BR" sz="2200" dirty="0" err="1">
                <a:latin typeface="+mj-lt"/>
              </a:rPr>
              <a:t>grafo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tal</a:t>
            </a:r>
            <a:r>
              <a:rPr lang="en-US" altLang="pt-BR" sz="2200" dirty="0">
                <a:latin typeface="+mj-lt"/>
              </a:rPr>
              <a:t> forma que </a:t>
            </a:r>
            <a:r>
              <a:rPr lang="en-US" altLang="pt-BR" sz="2200" dirty="0" err="1">
                <a:latin typeface="+mj-lt"/>
              </a:rPr>
              <a:t>existam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quatro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vértices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grau</a:t>
            </a:r>
            <a:r>
              <a:rPr lang="en-US" altLang="pt-BR" sz="2200" dirty="0">
                <a:latin typeface="+mj-lt"/>
              </a:rPr>
              <a:t> par. </a:t>
            </a:r>
            <a:r>
              <a:rPr lang="en-US" altLang="pt-BR" sz="2200" dirty="0" err="1">
                <a:latin typeface="+mj-lt"/>
              </a:rPr>
              <a:t>Acrescente</a:t>
            </a:r>
            <a:r>
              <a:rPr lang="en-US" altLang="pt-BR" sz="2200" dirty="0">
                <a:latin typeface="+mj-lt"/>
              </a:rPr>
              <a:t> um </a:t>
            </a:r>
            <a:r>
              <a:rPr lang="en-US" altLang="pt-BR" sz="2200" dirty="0" err="1">
                <a:latin typeface="+mj-lt"/>
              </a:rPr>
              <a:t>vértice</a:t>
            </a:r>
            <a:r>
              <a:rPr lang="en-US" altLang="pt-BR" sz="2200" dirty="0">
                <a:latin typeface="+mj-lt"/>
              </a:rPr>
              <a:t> no </a:t>
            </a:r>
            <a:r>
              <a:rPr lang="en-US" altLang="pt-BR" sz="2200" dirty="0" err="1">
                <a:latin typeface="+mj-lt"/>
              </a:rPr>
              <a:t>grafo</a:t>
            </a:r>
            <a:r>
              <a:rPr lang="en-US" altLang="pt-BR" sz="2200" dirty="0">
                <a:latin typeface="+mj-lt"/>
              </a:rPr>
              <a:t> original e </a:t>
            </a:r>
            <a:r>
              <a:rPr lang="en-US" altLang="pt-BR" sz="2200" dirty="0" err="1">
                <a:latin typeface="+mj-lt"/>
              </a:rPr>
              <a:t>qualquer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número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arestas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tal</a:t>
            </a:r>
            <a:r>
              <a:rPr lang="en-US" altLang="pt-BR" sz="2200" dirty="0">
                <a:latin typeface="+mj-lt"/>
              </a:rPr>
              <a:t> forma que o </a:t>
            </a:r>
            <a:r>
              <a:rPr lang="en-US" altLang="pt-BR" sz="2200" dirty="0" err="1">
                <a:latin typeface="+mj-lt"/>
              </a:rPr>
              <a:t>número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vértices</a:t>
            </a:r>
            <a:r>
              <a:rPr lang="en-US" altLang="pt-BR" sz="2200" dirty="0">
                <a:latin typeface="+mj-lt"/>
              </a:rPr>
              <a:t> de </a:t>
            </a:r>
            <a:r>
              <a:rPr lang="en-US" altLang="pt-BR" sz="2200" dirty="0" err="1">
                <a:latin typeface="+mj-lt"/>
              </a:rPr>
              <a:t>grau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ímpar</a:t>
            </a:r>
            <a:r>
              <a:rPr lang="en-US" altLang="pt-BR" sz="2200" dirty="0">
                <a:latin typeface="+mj-lt"/>
              </a:rPr>
              <a:t> fique </a:t>
            </a:r>
            <a:r>
              <a:rPr lang="en-US" altLang="pt-BR" sz="2200" dirty="0" err="1">
                <a:latin typeface="+mj-lt"/>
              </a:rPr>
              <a:t>igual</a:t>
            </a:r>
            <a:r>
              <a:rPr lang="en-US" altLang="pt-BR" sz="2200" dirty="0">
                <a:latin typeface="+mj-lt"/>
              </a:rPr>
              <a:t> a </a:t>
            </a:r>
            <a:r>
              <a:rPr lang="en-US" altLang="pt-BR" sz="2200" dirty="0" err="1">
                <a:latin typeface="+mj-lt"/>
              </a:rPr>
              <a:t>três</a:t>
            </a:r>
            <a:r>
              <a:rPr lang="en-US" altLang="pt-BR" sz="2200" dirty="0">
                <a:latin typeface="+mj-lt"/>
              </a:rPr>
              <a:t>. </a:t>
            </a:r>
            <a:r>
              <a:rPr lang="en-US" altLang="pt-BR" sz="2200" dirty="0" err="1">
                <a:latin typeface="+mj-lt"/>
              </a:rPr>
              <a:t>Pode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ser</a:t>
            </a:r>
            <a:r>
              <a:rPr lang="en-US" altLang="pt-BR" sz="2200" dirty="0">
                <a:latin typeface="+mj-lt"/>
              </a:rPr>
              <a:t> que </a:t>
            </a:r>
            <a:r>
              <a:rPr lang="en-US" altLang="pt-BR" sz="2200" dirty="0" err="1">
                <a:latin typeface="+mj-lt"/>
              </a:rPr>
              <a:t>algumas</a:t>
            </a:r>
            <a:r>
              <a:rPr lang="en-US" altLang="pt-BR" sz="2200" dirty="0">
                <a:latin typeface="+mj-lt"/>
              </a:rPr>
              <a:t> das </a:t>
            </a:r>
            <a:r>
              <a:rPr lang="en-US" altLang="pt-BR" sz="2200" dirty="0" err="1">
                <a:latin typeface="+mj-lt"/>
              </a:rPr>
              <a:t>operações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anteriores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não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seja</a:t>
            </a:r>
            <a:r>
              <a:rPr lang="en-US" altLang="pt-BR" sz="2200" dirty="0">
                <a:latin typeface="+mj-lt"/>
              </a:rPr>
              <a:t> </a:t>
            </a:r>
            <a:r>
              <a:rPr lang="en-US" altLang="pt-BR" sz="2200" dirty="0" err="1">
                <a:latin typeface="+mj-lt"/>
              </a:rPr>
              <a:t>possível</a:t>
            </a:r>
            <a:r>
              <a:rPr lang="en-US" altLang="pt-BR" sz="2200" dirty="0">
                <a:latin typeface="+mj-lt"/>
              </a:rPr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E4506F-8FA2-4A8F-B392-EFA11737EC1E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8292C6-16B2-4AFA-A7FD-DDCE5C67EC97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9" name="Google Shape;271;p20">
            <a:extLst>
              <a:ext uri="{FF2B5EF4-FFF2-40B4-BE49-F238E27FC236}">
                <a16:creationId xmlns:a16="http://schemas.microsoft.com/office/drawing/2014/main" id="{03D91794-2E78-48D2-B26D-3CBA052A4327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8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86197843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>
            <a:extLst>
              <a:ext uri="{FF2B5EF4-FFF2-40B4-BE49-F238E27FC236}">
                <a16:creationId xmlns:a16="http://schemas.microsoft.com/office/drawing/2014/main" id="{EE66BD52-366A-4904-9AE8-88486C88D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21" y="1988839"/>
            <a:ext cx="10971372" cy="3600401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pt-BR" altLang="pt-BR" sz="2400" dirty="0">
                <a:latin typeface="+mj-lt"/>
              </a:rPr>
              <a:t>Desenhe um grafo para demonstrar o problema dos Canibais e dos Missionários.</a:t>
            </a:r>
          </a:p>
          <a:p>
            <a:pPr marL="0" indent="0" algn="just">
              <a:buNone/>
              <a:defRPr/>
            </a:pPr>
            <a:endParaRPr lang="pt-BR" altLang="pt-BR" sz="2400" dirty="0">
              <a:latin typeface="+mj-lt"/>
            </a:endParaRPr>
          </a:p>
          <a:p>
            <a:pPr algn="just">
              <a:buNone/>
              <a:defRPr/>
            </a:pPr>
            <a:r>
              <a:rPr lang="pt-BR" altLang="pt-BR" sz="2400" i="1" dirty="0">
                <a:latin typeface="+mj-lt"/>
              </a:rPr>
              <a:t>     Três canibais e três missionários estão viajando juntos e chegam à margem de um rio. Eles desejam atravessar para a outra margem para, desta forma, continuar a viagem. O único meio de transporte disponível é um barco que comporta no máximo duas pessoas. Há uma outra dificuldade: em nenhum momento o número de canibais pode ser superior ao número de missionários em qualquer margem do rio, pois desta forma os missionários estariam em grande perigo de vida. Como administrar a travessia?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22781-6635-46D0-B3D2-EF5D0726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DF086EF-ABD4-4A5E-8EDF-06CB0A7075E4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0" name="Google Shape;271;p20">
            <a:extLst>
              <a:ext uri="{FF2B5EF4-FFF2-40B4-BE49-F238E27FC236}">
                <a16:creationId xmlns:a16="http://schemas.microsoft.com/office/drawing/2014/main" id="{BD4DF269-4BFA-449B-9FDA-1B8441429D85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9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3895525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>
            <a:extLst>
              <a:ext uri="{FF2B5EF4-FFF2-40B4-BE49-F238E27FC236}">
                <a16:creationId xmlns:a16="http://schemas.microsoft.com/office/drawing/2014/main" id="{46A6296B-5B4F-43C9-A1FD-FF0F3CF2C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21" y="1600202"/>
            <a:ext cx="10971372" cy="4525963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rtlCol="0">
            <a:norm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defRPr/>
            </a:pPr>
            <a:r>
              <a:rPr lang="pt-BR" altLang="pt-BR" sz="2400" dirty="0">
                <a:latin typeface="+mj-lt"/>
              </a:rPr>
              <a:t>Para resolver este problema considere inicialmente as situações (ou estados) que podem ocorrer numa das margens no que se refere ao número de canibais e missionários. Podemos representar cada um destes estados por um par ordenado (</a:t>
            </a:r>
            <a:r>
              <a:rPr lang="pt-BR" altLang="pt-BR" sz="2400" dirty="0" err="1">
                <a:latin typeface="+mj-lt"/>
              </a:rPr>
              <a:t>c,m</a:t>
            </a:r>
            <a:r>
              <a:rPr lang="pt-BR" altLang="pt-BR" sz="2400" dirty="0">
                <a:latin typeface="+mj-lt"/>
              </a:rPr>
              <a:t>), onde c e m representam o número de canibais e de missionários, respectivamente. Desde que 0 &lt;= c &lt;= 3 e que 0&lt;= m &lt;= 3, há, no total, 16 possíveis estados, que vão de (0,0) a (3,3).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pt-BR" altLang="pt-BR" sz="240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defRPr/>
            </a:pPr>
            <a:r>
              <a:rPr lang="pt-BR" altLang="pt-BR" sz="2400" dirty="0"/>
              <a:t>Conhecidos os estados viáveis, podemos, agora, estabelecer as condições que definem as possíveis transições entre estes estados, ou seja, as travessias do barco de uma margem para a outra.</a:t>
            </a:r>
            <a:endParaRPr lang="pt-BR" altLang="pt-BR" sz="2400" i="1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defRPr/>
            </a:pPr>
            <a:endParaRPr lang="pt-BR" altLang="pt-BR" sz="240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pt-BR" sz="2400" dirty="0">
              <a:latin typeface="+mj-lt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03DD2-E4C7-4DC0-A95D-13E9D3ED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C8057EA-09F9-4E19-8DC8-BFC70B3EE06A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8" name="Google Shape;271;p20">
            <a:extLst>
              <a:ext uri="{FF2B5EF4-FFF2-40B4-BE49-F238E27FC236}">
                <a16:creationId xmlns:a16="http://schemas.microsoft.com/office/drawing/2014/main" id="{8013E1FA-6ADA-4341-AFF5-1911710A8D18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9 (resposta)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0321024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extLst>
              <a:ext uri="{FF2B5EF4-FFF2-40B4-BE49-F238E27FC236}">
                <a16:creationId xmlns:a16="http://schemas.microsoft.com/office/drawing/2014/main" id="{ECBACDBD-D9A6-442C-B89F-C6A6B979A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21" y="1600202"/>
            <a:ext cx="10971372" cy="4565102"/>
          </a:xfr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pt-BR" altLang="pt-BR" sz="2400" dirty="0"/>
              <a:t>Contudo, alguns destes estados não são viáveis em função da restrição imposta pelo problema de que em nenhum momento o número de canibais pode ser superior ao número de missionários. É o caso dos pares ordenados (2,1), (3,1) e (3,2), assim como dos pares (1,2), (0,2) e (0,1). Nestes últimos três casos, a restrição se verifica na margem oposta, já que os canibais e missionários restantes (complemento em relação (3,3)) estão lá.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pt-BR" altLang="pt-BR" sz="2400" dirty="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pt-BR" altLang="pt-BR" sz="2400" dirty="0"/>
              <a:t>Procure um caminho que parta do vértice (3,3) (todos os canibais e os missionários estão na margem esquerda) e que chegue ao vértice (0,0) (não há mais nenhum canibal ou missionários na margem esquerda). </a:t>
            </a:r>
            <a:r>
              <a:rPr lang="pt-BR" altLang="pt-BR" sz="2400" b="1" dirty="0"/>
              <a:t>Represente todos os estados (as idas do barco) da margem esquerda para a direita.</a:t>
            </a:r>
            <a:endParaRPr lang="pt-BR" altLang="pt-BR" sz="24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pt-BR" sz="24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888FD-5017-4DCA-8DA3-4434BD9A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CB5CEA2-41C0-468C-912D-8617FC2EA95C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0" name="Google Shape;271;p20">
            <a:extLst>
              <a:ext uri="{FF2B5EF4-FFF2-40B4-BE49-F238E27FC236}">
                <a16:creationId xmlns:a16="http://schemas.microsoft.com/office/drawing/2014/main" id="{83DA7BA8-435A-468E-86F0-BE42D214DF06}"/>
              </a:ext>
            </a:extLst>
          </p:cNvPr>
          <p:cNvSpPr txBox="1"/>
          <p:nvPr/>
        </p:nvSpPr>
        <p:spPr>
          <a:xfrm>
            <a:off x="190550" y="836712"/>
            <a:ext cx="1176054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– Exercício 9 </a:t>
            </a:r>
            <a:r>
              <a:rPr lang="pt-BR" sz="3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(resposta)</a:t>
            </a:r>
            <a:endParaRPr lang="pt-BR" sz="31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3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5213229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>
            <a:extLst>
              <a:ext uri="{FF2B5EF4-FFF2-40B4-BE49-F238E27FC236}">
                <a16:creationId xmlns:a16="http://schemas.microsoft.com/office/drawing/2014/main" id="{333B95C1-249B-43B5-BE14-345E9C7BF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21" y="2248275"/>
            <a:ext cx="10971372" cy="3268957"/>
          </a:xfrm>
          <a:solidFill>
            <a:schemeClr val="bg1"/>
          </a:solidFill>
          <a:ln w="6350">
            <a:solidFill>
              <a:schemeClr val="tx1"/>
            </a:solidFill>
            <a:prstDash val="sysDash"/>
          </a:ln>
        </p:spPr>
        <p:txBody>
          <a:bodyPr rtlCol="0">
            <a:normAutofit lnSpcReduction="10000"/>
          </a:bodyPr>
          <a:lstStyle/>
          <a:p>
            <a:pPr marL="0" indent="0" algn="just">
              <a:buNone/>
              <a:defRPr/>
            </a:pPr>
            <a:r>
              <a:rPr lang="pt-BR" altLang="pt-BR" sz="2000" dirty="0"/>
              <a:t>FORBELLONE, A. L. V.; EBERSPÄCHER, H. F. Lógica de Programação: A construção de Algoritmos e Estruturas de Dados. 3 ed. São Paulo: Pearson, 2005. (Biblioteca física UNISC)</a:t>
            </a:r>
          </a:p>
          <a:p>
            <a:pPr marL="0" indent="0" algn="just">
              <a:buNone/>
              <a:defRPr/>
            </a:pPr>
            <a:endParaRPr lang="pt-BR" sz="2000" dirty="0"/>
          </a:p>
          <a:p>
            <a:pPr marL="0" indent="0" algn="just">
              <a:buNone/>
              <a:defRPr/>
            </a:pPr>
            <a:r>
              <a:rPr lang="pt-BR" sz="2000" dirty="0"/>
              <a:t>MARIANI, A. C. Teoria dos Grafos. Disponível em: </a:t>
            </a:r>
            <a:r>
              <a:rPr lang="pt-BR" altLang="pt-BR" sz="2000" dirty="0"/>
              <a:t>www.inf.ufsc.br/grafos/</a:t>
            </a:r>
            <a:r>
              <a:rPr lang="pt-BR" altLang="pt-BR" sz="2000" dirty="0" err="1"/>
              <a:t>definicoes</a:t>
            </a:r>
            <a:r>
              <a:rPr lang="pt-BR" altLang="pt-BR" sz="2000" dirty="0"/>
              <a:t>/definicao.html. Acesso em: nov. de 2020.</a:t>
            </a:r>
          </a:p>
          <a:p>
            <a:pPr marL="0" indent="0" algn="just">
              <a:buNone/>
              <a:defRPr/>
            </a:pPr>
            <a:endParaRPr lang="pt-BR" altLang="pt-BR" sz="2000" dirty="0"/>
          </a:p>
          <a:p>
            <a:pPr marL="0" indent="0" algn="just">
              <a:buNone/>
              <a:defRPr/>
            </a:pPr>
            <a:r>
              <a:rPr lang="pt-BR" altLang="pt-BR" sz="2000" dirty="0"/>
              <a:t>MORAES, C. R. Estrutura de Dados e Algoritmos: uma abordagem didática. Editora Futura, 2003.</a:t>
            </a:r>
          </a:p>
          <a:p>
            <a:pPr marL="0" indent="0" algn="just">
              <a:buNone/>
              <a:defRPr/>
            </a:pPr>
            <a:endParaRPr lang="pt-BR" altLang="pt-BR" sz="2000" dirty="0"/>
          </a:p>
          <a:p>
            <a:pPr marL="0" indent="0" algn="just">
              <a:buNone/>
              <a:defRPr/>
            </a:pPr>
            <a:r>
              <a:rPr lang="pt-BR" altLang="pt-BR" sz="2000" dirty="0"/>
              <a:t>PIVA JUNIOR, D. </a:t>
            </a:r>
            <a:r>
              <a:rPr lang="pt-BR" altLang="pt-BR" sz="2000" i="1" dirty="0"/>
              <a:t>et.al</a:t>
            </a:r>
            <a:r>
              <a:rPr lang="pt-BR" altLang="pt-BR" sz="2000" dirty="0"/>
              <a:t>. Estrutura de Dados e Técnicas de Programação. Rio de Janeiro: Elsevier, 2014. (Biblioteca física UNISC)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AA637-3D84-44CC-ACD3-A25473EA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7AF9CD-1F46-4A95-A13D-6590D09006D5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0" name="Google Shape;271;p20">
            <a:extLst>
              <a:ext uri="{FF2B5EF4-FFF2-40B4-BE49-F238E27FC236}">
                <a16:creationId xmlns:a16="http://schemas.microsoft.com/office/drawing/2014/main" id="{977C7A61-CC4E-4887-9F65-0134F95DEDC4}"/>
              </a:ext>
            </a:extLst>
          </p:cNvPr>
          <p:cNvSpPr txBox="1"/>
          <p:nvPr/>
        </p:nvSpPr>
        <p:spPr>
          <a:xfrm>
            <a:off x="262558" y="764704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r>
              <a:rPr lang="pt-BR" sz="2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2400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1092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>
            <a:extLst>
              <a:ext uri="{FF2B5EF4-FFF2-40B4-BE49-F238E27FC236}">
                <a16:creationId xmlns:a16="http://schemas.microsoft.com/office/drawing/2014/main" id="{44EFC935-F89E-4395-84FE-D3118682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828801"/>
            <a:ext cx="10971371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FontTx/>
              <a:buAutoNum type="alphaLcParenR"/>
              <a:defRPr/>
            </a:pPr>
            <a:r>
              <a:rPr lang="pt-BR" altLang="pt-BR" dirty="0">
                <a:latin typeface="+mn-lt"/>
              </a:rPr>
              <a:t>Toda </a:t>
            </a:r>
            <a:r>
              <a:rPr lang="pt-BR" altLang="pt-BR" dirty="0">
                <a:solidFill>
                  <a:srgbClr val="CC0000"/>
                </a:solidFill>
                <a:latin typeface="+mn-lt"/>
              </a:rPr>
              <a:t>curva aberta de A </a:t>
            </a:r>
            <a:r>
              <a:rPr lang="pt-BR" altLang="pt-BR" dirty="0">
                <a:latin typeface="+mn-lt"/>
              </a:rPr>
              <a:t>tem exatamente dois pontos de V que formam suas extremidades.</a:t>
            </a:r>
          </a:p>
        </p:txBody>
      </p:sp>
      <p:sp>
        <p:nvSpPr>
          <p:cNvPr id="199688" name="Text Box 8">
            <a:extLst>
              <a:ext uri="{FF2B5EF4-FFF2-40B4-BE49-F238E27FC236}">
                <a16:creationId xmlns:a16="http://schemas.microsoft.com/office/drawing/2014/main" id="{368EF61F-F70C-4532-9DCB-32BC03C62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4311651"/>
            <a:ext cx="10971371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FontTx/>
              <a:buAutoNum type="alphaLcParenR" startAt="2"/>
              <a:defRPr/>
            </a:pPr>
            <a:r>
              <a:rPr lang="pt-BR" altLang="pt-BR" dirty="0">
                <a:latin typeface="+mn-lt"/>
              </a:rPr>
              <a:t>Toda </a:t>
            </a:r>
            <a:r>
              <a:rPr lang="pt-BR" altLang="pt-BR" dirty="0">
                <a:solidFill>
                  <a:srgbClr val="CC0000"/>
                </a:solidFill>
                <a:latin typeface="+mn-lt"/>
              </a:rPr>
              <a:t>curva fechada de A</a:t>
            </a:r>
            <a:r>
              <a:rPr lang="pt-BR" altLang="pt-BR" dirty="0">
                <a:latin typeface="+mn-lt"/>
              </a:rPr>
              <a:t> tem exatamente um ponto de V.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id="{9A1FBB08-58D8-46B1-9627-1E48687BDC73}"/>
              </a:ext>
            </a:extLst>
          </p:cNvPr>
          <p:cNvGrpSpPr>
            <a:grpSpLocks/>
          </p:cNvGrpSpPr>
          <p:nvPr/>
        </p:nvGrpSpPr>
        <p:grpSpPr bwMode="auto">
          <a:xfrm>
            <a:off x="3667919" y="2636912"/>
            <a:ext cx="4343400" cy="3433763"/>
            <a:chOff x="1351" y="1706"/>
            <a:chExt cx="2736" cy="2163"/>
          </a:xfrm>
        </p:grpSpPr>
        <p:sp>
          <p:nvSpPr>
            <p:cNvPr id="199684" name="Oval 4">
              <a:extLst>
                <a:ext uri="{FF2B5EF4-FFF2-40B4-BE49-F238E27FC236}">
                  <a16:creationId xmlns:a16="http://schemas.microsoft.com/office/drawing/2014/main" id="{243713FE-C703-4790-996D-EF963DAF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2123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V1</a:t>
              </a:r>
            </a:p>
          </p:txBody>
        </p:sp>
        <p:sp>
          <p:nvSpPr>
            <p:cNvPr id="199685" name="Oval 5">
              <a:extLst>
                <a:ext uri="{FF2B5EF4-FFF2-40B4-BE49-F238E27FC236}">
                  <a16:creationId xmlns:a16="http://schemas.microsoft.com/office/drawing/2014/main" id="{46D3F9F3-2B84-4FA3-A252-C681D6909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29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 dirty="0"/>
                <a:t>V2</a:t>
              </a:r>
            </a:p>
          </p:txBody>
        </p:sp>
        <p:sp>
          <p:nvSpPr>
            <p:cNvPr id="199686" name="Freeform 6">
              <a:extLst>
                <a:ext uri="{FF2B5EF4-FFF2-40B4-BE49-F238E27FC236}">
                  <a16:creationId xmlns:a16="http://schemas.microsoft.com/office/drawing/2014/main" id="{A22D7836-CE70-4D5C-9A52-F2EA9AC5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992"/>
              <a:ext cx="1834" cy="293"/>
            </a:xfrm>
            <a:custGeom>
              <a:avLst/>
              <a:gdLst>
                <a:gd name="T0" fmla="*/ 0 w 1728"/>
                <a:gd name="T1" fmla="*/ 288 h 288"/>
                <a:gd name="T2" fmla="*/ 864 w 1728"/>
                <a:gd name="T3" fmla="*/ 0 h 288"/>
                <a:gd name="T4" fmla="*/ 1728 w 17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" h="288">
                  <a:moveTo>
                    <a:pt x="0" y="288"/>
                  </a:moveTo>
                  <a:cubicBezTo>
                    <a:pt x="288" y="144"/>
                    <a:pt x="576" y="0"/>
                    <a:pt x="864" y="0"/>
                  </a:cubicBezTo>
                  <a:cubicBezTo>
                    <a:pt x="1152" y="0"/>
                    <a:pt x="1584" y="240"/>
                    <a:pt x="172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9687" name="Oval 7">
              <a:extLst>
                <a:ext uri="{FF2B5EF4-FFF2-40B4-BE49-F238E27FC236}">
                  <a16:creationId xmlns:a16="http://schemas.microsoft.com/office/drawing/2014/main" id="{C482661D-34B1-4FE0-B43A-3F4EF513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06"/>
              <a:ext cx="459" cy="43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A1</a:t>
              </a:r>
            </a:p>
          </p:txBody>
        </p:sp>
        <p:sp>
          <p:nvSpPr>
            <p:cNvPr id="199689" name="Oval 9">
              <a:extLst>
                <a:ext uri="{FF2B5EF4-FFF2-40B4-BE49-F238E27FC236}">
                  <a16:creationId xmlns:a16="http://schemas.microsoft.com/office/drawing/2014/main" id="{F61D9A3C-20C8-41F4-BBD3-6E6B40B20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430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V3</a:t>
              </a:r>
            </a:p>
          </p:txBody>
        </p:sp>
        <p:sp>
          <p:nvSpPr>
            <p:cNvPr id="199695" name="Freeform 15">
              <a:extLst>
                <a:ext uri="{FF2B5EF4-FFF2-40B4-BE49-F238E27FC236}">
                  <a16:creationId xmlns:a16="http://schemas.microsoft.com/office/drawing/2014/main" id="{AA39B567-5C76-49B6-ACDF-0AE35618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3294"/>
              <a:ext cx="335" cy="292"/>
            </a:xfrm>
            <a:custGeom>
              <a:avLst/>
              <a:gdLst>
                <a:gd name="T0" fmla="*/ 0 w 312"/>
                <a:gd name="T1" fmla="*/ 168 h 312"/>
                <a:gd name="T2" fmla="*/ 144 w 312"/>
                <a:gd name="T3" fmla="*/ 24 h 312"/>
                <a:gd name="T4" fmla="*/ 288 w 312"/>
                <a:gd name="T5" fmla="*/ 24 h 312"/>
                <a:gd name="T6" fmla="*/ 288 w 312"/>
                <a:gd name="T7" fmla="*/ 168 h 312"/>
                <a:gd name="T8" fmla="*/ 144 w 312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0" y="168"/>
                  </a:moveTo>
                  <a:cubicBezTo>
                    <a:pt x="48" y="108"/>
                    <a:pt x="96" y="48"/>
                    <a:pt x="144" y="24"/>
                  </a:cubicBezTo>
                  <a:cubicBezTo>
                    <a:pt x="192" y="0"/>
                    <a:pt x="264" y="0"/>
                    <a:pt x="288" y="24"/>
                  </a:cubicBezTo>
                  <a:cubicBezTo>
                    <a:pt x="312" y="48"/>
                    <a:pt x="312" y="120"/>
                    <a:pt x="288" y="168"/>
                  </a:cubicBezTo>
                  <a:cubicBezTo>
                    <a:pt x="264" y="216"/>
                    <a:pt x="204" y="264"/>
                    <a:pt x="144" y="3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9696" name="Oval 16">
              <a:extLst>
                <a:ext uri="{FF2B5EF4-FFF2-40B4-BE49-F238E27FC236}">
                  <a16:creationId xmlns:a16="http://schemas.microsoft.com/office/drawing/2014/main" id="{E9BD94CC-16AD-4636-9EBD-97C440C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3022"/>
              <a:ext cx="459" cy="43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A2</a:t>
              </a:r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9F221172-894F-4886-A769-E97A6E69D161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7C60A96-E212-4032-958F-5FB85C05697C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18" name="Google Shape;271;p20">
            <a:extLst>
              <a:ext uri="{FF2B5EF4-FFF2-40B4-BE49-F238E27FC236}">
                <a16:creationId xmlns:a16="http://schemas.microsoft.com/office/drawing/2014/main" id="{0D443B0E-6BE8-4C65-A0A3-059286196C67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Condições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43201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ext Box 3">
            <a:extLst>
              <a:ext uri="{FF2B5EF4-FFF2-40B4-BE49-F238E27FC236}">
                <a16:creationId xmlns:a16="http://schemas.microsoft.com/office/drawing/2014/main" id="{8379D35F-D697-40FE-8BFB-5302E09B6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828801"/>
            <a:ext cx="10971371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ct val="50000"/>
              </a:spcBef>
              <a:buClr>
                <a:srgbClr val="800000"/>
              </a:buClr>
              <a:buFontTx/>
              <a:buAutoNum type="alphaLcParenR" startAt="3"/>
              <a:defRPr/>
            </a:pPr>
            <a:r>
              <a:rPr lang="pt-BR" altLang="pt-BR" dirty="0">
                <a:latin typeface="+mn-lt"/>
              </a:rPr>
              <a:t>As </a:t>
            </a:r>
            <a:r>
              <a:rPr lang="pt-BR" altLang="pt-BR" dirty="0">
                <a:solidFill>
                  <a:srgbClr val="CC0000"/>
                </a:solidFill>
                <a:latin typeface="+mn-lt"/>
              </a:rPr>
              <a:t>curvas de A não possuem pontos comuns</a:t>
            </a:r>
            <a:r>
              <a:rPr lang="pt-BR" altLang="pt-BR" dirty="0">
                <a:latin typeface="+mn-lt"/>
              </a:rPr>
              <a:t>, a não ser pontos de V.</a:t>
            </a:r>
          </a:p>
        </p:txBody>
      </p:sp>
      <p:grpSp>
        <p:nvGrpSpPr>
          <p:cNvPr id="12295" name="Group 36">
            <a:extLst>
              <a:ext uri="{FF2B5EF4-FFF2-40B4-BE49-F238E27FC236}">
                <a16:creationId xmlns:a16="http://schemas.microsoft.com/office/drawing/2014/main" id="{5D979303-8682-4DE3-9E01-A89F58CA4782}"/>
              </a:ext>
            </a:extLst>
          </p:cNvPr>
          <p:cNvGrpSpPr>
            <a:grpSpLocks/>
          </p:cNvGrpSpPr>
          <p:nvPr/>
        </p:nvGrpSpPr>
        <p:grpSpPr bwMode="auto">
          <a:xfrm>
            <a:off x="2343149" y="2708920"/>
            <a:ext cx="7504113" cy="3600450"/>
            <a:chOff x="756" y="1661"/>
            <a:chExt cx="4727" cy="2268"/>
          </a:xfrm>
        </p:grpSpPr>
        <p:sp>
          <p:nvSpPr>
            <p:cNvPr id="200708" name="Oval 4">
              <a:extLst>
                <a:ext uri="{FF2B5EF4-FFF2-40B4-BE49-F238E27FC236}">
                  <a16:creationId xmlns:a16="http://schemas.microsoft.com/office/drawing/2014/main" id="{39BCA754-E670-45AB-9962-178B816D7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1760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V4</a:t>
              </a:r>
            </a:p>
          </p:txBody>
        </p:sp>
        <p:sp>
          <p:nvSpPr>
            <p:cNvPr id="200709" name="Oval 5">
              <a:extLst>
                <a:ext uri="{FF2B5EF4-FFF2-40B4-BE49-F238E27FC236}">
                  <a16:creationId xmlns:a16="http://schemas.microsoft.com/office/drawing/2014/main" id="{F92A04F5-2955-4F83-A98F-C71D75B08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1766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V5</a:t>
              </a:r>
            </a:p>
          </p:txBody>
        </p:sp>
        <p:sp>
          <p:nvSpPr>
            <p:cNvPr id="200711" name="Oval 7">
              <a:extLst>
                <a:ext uri="{FF2B5EF4-FFF2-40B4-BE49-F238E27FC236}">
                  <a16:creationId xmlns:a16="http://schemas.microsoft.com/office/drawing/2014/main" id="{A99AD613-34B3-42BE-A02B-038B031D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661"/>
              <a:ext cx="459" cy="43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A3</a:t>
              </a:r>
            </a:p>
          </p:txBody>
        </p:sp>
        <p:sp>
          <p:nvSpPr>
            <p:cNvPr id="200716" name="Line 12">
              <a:extLst>
                <a:ext uri="{FF2B5EF4-FFF2-40B4-BE49-F238E27FC236}">
                  <a16:creationId xmlns:a16="http://schemas.microsoft.com/office/drawing/2014/main" id="{EBE6E6C9-B622-4A3F-97CC-E9586896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0" y="1978"/>
              <a:ext cx="1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0713" name="Oval 9">
              <a:extLst>
                <a:ext uri="{FF2B5EF4-FFF2-40B4-BE49-F238E27FC236}">
                  <a16:creationId xmlns:a16="http://schemas.microsoft.com/office/drawing/2014/main" id="{1C4AE980-3806-47D0-9349-9442541B9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797"/>
              <a:ext cx="459" cy="4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V6</a:t>
              </a:r>
            </a:p>
          </p:txBody>
        </p:sp>
        <p:sp>
          <p:nvSpPr>
            <p:cNvPr id="200717" name="Oval 13">
              <a:extLst>
                <a:ext uri="{FF2B5EF4-FFF2-40B4-BE49-F238E27FC236}">
                  <a16:creationId xmlns:a16="http://schemas.microsoft.com/office/drawing/2014/main" id="{8F32D4F0-9738-49F6-AA2C-AECA9EE07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1661"/>
              <a:ext cx="459" cy="43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A4</a:t>
              </a:r>
            </a:p>
          </p:txBody>
        </p:sp>
        <p:sp>
          <p:nvSpPr>
            <p:cNvPr id="200718" name="Oval 14">
              <a:extLst>
                <a:ext uri="{FF2B5EF4-FFF2-40B4-BE49-F238E27FC236}">
                  <a16:creationId xmlns:a16="http://schemas.microsoft.com/office/drawing/2014/main" id="{DC453CF3-1156-42AA-BA41-5A4591ECA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591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V6</a:t>
              </a:r>
            </a:p>
          </p:txBody>
        </p:sp>
        <p:sp>
          <p:nvSpPr>
            <p:cNvPr id="200719" name="Oval 15">
              <a:extLst>
                <a:ext uri="{FF2B5EF4-FFF2-40B4-BE49-F238E27FC236}">
                  <a16:creationId xmlns:a16="http://schemas.microsoft.com/office/drawing/2014/main" id="{8FAA8378-06EC-4911-AE6C-73610A3D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3399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V9</a:t>
              </a:r>
            </a:p>
          </p:txBody>
        </p:sp>
        <p:sp>
          <p:nvSpPr>
            <p:cNvPr id="200722" name="Oval 18">
              <a:extLst>
                <a:ext uri="{FF2B5EF4-FFF2-40B4-BE49-F238E27FC236}">
                  <a16:creationId xmlns:a16="http://schemas.microsoft.com/office/drawing/2014/main" id="{5561811F-B336-4A9E-9564-2E418AC81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628"/>
              <a:ext cx="459" cy="4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V7</a:t>
              </a:r>
            </a:p>
          </p:txBody>
        </p:sp>
        <p:sp>
          <p:nvSpPr>
            <p:cNvPr id="200724" name="Oval 20">
              <a:extLst>
                <a:ext uri="{FF2B5EF4-FFF2-40B4-BE49-F238E27FC236}">
                  <a16:creationId xmlns:a16="http://schemas.microsoft.com/office/drawing/2014/main" id="{6715B1DD-C524-40AC-97EE-FE8AB6A3D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3308"/>
              <a:ext cx="459" cy="4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V8</a:t>
              </a:r>
            </a:p>
          </p:txBody>
        </p:sp>
        <p:sp>
          <p:nvSpPr>
            <p:cNvPr id="200727" name="Freeform 23">
              <a:extLst>
                <a:ext uri="{FF2B5EF4-FFF2-40B4-BE49-F238E27FC236}">
                  <a16:creationId xmlns:a16="http://schemas.microsoft.com/office/drawing/2014/main" id="{7C09F1A1-5760-41DF-A6E8-65BF142A8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2764"/>
              <a:ext cx="725" cy="681"/>
            </a:xfrm>
            <a:custGeom>
              <a:avLst/>
              <a:gdLst>
                <a:gd name="T0" fmla="*/ 0 w 771"/>
                <a:gd name="T1" fmla="*/ 0 h 726"/>
                <a:gd name="T2" fmla="*/ 363 w 771"/>
                <a:gd name="T3" fmla="*/ 272 h 726"/>
                <a:gd name="T4" fmla="*/ 771 w 771"/>
                <a:gd name="T5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1" h="726">
                  <a:moveTo>
                    <a:pt x="0" y="0"/>
                  </a:moveTo>
                  <a:cubicBezTo>
                    <a:pt x="117" y="75"/>
                    <a:pt x="234" y="151"/>
                    <a:pt x="363" y="272"/>
                  </a:cubicBezTo>
                  <a:cubicBezTo>
                    <a:pt x="492" y="393"/>
                    <a:pt x="733" y="643"/>
                    <a:pt x="771" y="7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0729" name="Freeform 25">
              <a:extLst>
                <a:ext uri="{FF2B5EF4-FFF2-40B4-BE49-F238E27FC236}">
                  <a16:creationId xmlns:a16="http://schemas.microsoft.com/office/drawing/2014/main" id="{C224B34C-5DEC-462C-8EEB-DE892A1ED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" y="2885"/>
              <a:ext cx="635" cy="612"/>
            </a:xfrm>
            <a:custGeom>
              <a:avLst/>
              <a:gdLst>
                <a:gd name="T0" fmla="*/ 0 w 635"/>
                <a:gd name="T1" fmla="*/ 605 h 612"/>
                <a:gd name="T2" fmla="*/ 318 w 635"/>
                <a:gd name="T3" fmla="*/ 514 h 612"/>
                <a:gd name="T4" fmla="*/ 635 w 635"/>
                <a:gd name="T5" fmla="*/ 1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612">
                  <a:moveTo>
                    <a:pt x="0" y="605"/>
                  </a:moveTo>
                  <a:cubicBezTo>
                    <a:pt x="106" y="608"/>
                    <a:pt x="212" y="612"/>
                    <a:pt x="318" y="514"/>
                  </a:cubicBezTo>
                  <a:cubicBezTo>
                    <a:pt x="424" y="416"/>
                    <a:pt x="552" y="0"/>
                    <a:pt x="635" y="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0730" name="Oval 26">
              <a:extLst>
                <a:ext uri="{FF2B5EF4-FFF2-40B4-BE49-F238E27FC236}">
                  <a16:creationId xmlns:a16="http://schemas.microsoft.com/office/drawing/2014/main" id="{318A0F46-ED97-48D3-AFC1-0CF9D652C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2709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 dirty="0"/>
                <a:t>V6</a:t>
              </a:r>
            </a:p>
          </p:txBody>
        </p:sp>
        <p:sp>
          <p:nvSpPr>
            <p:cNvPr id="200731" name="Oval 27">
              <a:extLst>
                <a:ext uri="{FF2B5EF4-FFF2-40B4-BE49-F238E27FC236}">
                  <a16:creationId xmlns:a16="http://schemas.microsoft.com/office/drawing/2014/main" id="{796B4107-8F03-440B-993D-FDA72CE3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3490"/>
              <a:ext cx="45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V9</a:t>
              </a:r>
            </a:p>
          </p:txBody>
        </p:sp>
        <p:sp>
          <p:nvSpPr>
            <p:cNvPr id="200734" name="Freeform 30">
              <a:extLst>
                <a:ext uri="{FF2B5EF4-FFF2-40B4-BE49-F238E27FC236}">
                  <a16:creationId xmlns:a16="http://schemas.microsoft.com/office/drawing/2014/main" id="{F529FE45-47ED-48DA-B7A0-48326D925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" y="3044"/>
              <a:ext cx="371" cy="492"/>
            </a:xfrm>
            <a:custGeom>
              <a:avLst/>
              <a:gdLst>
                <a:gd name="T0" fmla="*/ 0 w 771"/>
                <a:gd name="T1" fmla="*/ 0 h 726"/>
                <a:gd name="T2" fmla="*/ 363 w 771"/>
                <a:gd name="T3" fmla="*/ 272 h 726"/>
                <a:gd name="T4" fmla="*/ 771 w 771"/>
                <a:gd name="T5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1" h="726">
                  <a:moveTo>
                    <a:pt x="0" y="0"/>
                  </a:moveTo>
                  <a:cubicBezTo>
                    <a:pt x="117" y="75"/>
                    <a:pt x="234" y="151"/>
                    <a:pt x="363" y="272"/>
                  </a:cubicBezTo>
                  <a:cubicBezTo>
                    <a:pt x="492" y="393"/>
                    <a:pt x="733" y="643"/>
                    <a:pt x="771" y="7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0736" name="Oval 32">
              <a:extLst>
                <a:ext uri="{FF2B5EF4-FFF2-40B4-BE49-F238E27FC236}">
                  <a16:creationId xmlns:a16="http://schemas.microsoft.com/office/drawing/2014/main" id="{50898364-B4A2-4796-9E1C-282264DA9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455"/>
              <a:ext cx="459" cy="4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V7</a:t>
              </a:r>
            </a:p>
          </p:txBody>
        </p:sp>
        <p:sp>
          <p:nvSpPr>
            <p:cNvPr id="200737" name="Oval 33">
              <a:extLst>
                <a:ext uri="{FF2B5EF4-FFF2-40B4-BE49-F238E27FC236}">
                  <a16:creationId xmlns:a16="http://schemas.microsoft.com/office/drawing/2014/main" id="{D3CA6915-DE15-418D-8033-1DCC4F6B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953"/>
              <a:ext cx="459" cy="4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/>
                <a:t>V8</a:t>
              </a:r>
            </a:p>
          </p:txBody>
        </p:sp>
        <p:sp>
          <p:nvSpPr>
            <p:cNvPr id="200738" name="Freeform 34">
              <a:extLst>
                <a:ext uri="{FF2B5EF4-FFF2-40B4-BE49-F238E27FC236}">
                  <a16:creationId xmlns:a16="http://schemas.microsoft.com/office/drawing/2014/main" id="{0C8486DA-40EA-44AC-AB14-81C28C625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772"/>
              <a:ext cx="480" cy="370"/>
            </a:xfrm>
            <a:custGeom>
              <a:avLst/>
              <a:gdLst>
                <a:gd name="T0" fmla="*/ 0 w 635"/>
                <a:gd name="T1" fmla="*/ 605 h 612"/>
                <a:gd name="T2" fmla="*/ 318 w 635"/>
                <a:gd name="T3" fmla="*/ 514 h 612"/>
                <a:gd name="T4" fmla="*/ 635 w 635"/>
                <a:gd name="T5" fmla="*/ 1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612">
                  <a:moveTo>
                    <a:pt x="0" y="605"/>
                  </a:moveTo>
                  <a:cubicBezTo>
                    <a:pt x="106" y="608"/>
                    <a:pt x="212" y="612"/>
                    <a:pt x="318" y="514"/>
                  </a:cubicBezTo>
                  <a:cubicBezTo>
                    <a:pt x="424" y="416"/>
                    <a:pt x="552" y="0"/>
                    <a:pt x="635" y="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0739" name="AutoShape 35">
              <a:extLst>
                <a:ext uri="{FF2B5EF4-FFF2-40B4-BE49-F238E27FC236}">
                  <a16:creationId xmlns:a16="http://schemas.microsoft.com/office/drawing/2014/main" id="{8488F211-7DC8-4CB6-BABE-F7E3FDAA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249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47785B3E-DBE5-4ACD-B4D2-3847465C25C1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64B540B2-1EA7-4775-B107-C68A53366D82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29" name="Google Shape;271;p20">
            <a:extLst>
              <a:ext uri="{FF2B5EF4-FFF2-40B4-BE49-F238E27FC236}">
                <a16:creationId xmlns:a16="http://schemas.microsoft.com/office/drawing/2014/main" id="{AB3E365D-A01E-4790-A525-B060ECAE3862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Condições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74468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Text Box 3">
            <a:extLst>
              <a:ext uri="{FF2B5EF4-FFF2-40B4-BE49-F238E27FC236}">
                <a16:creationId xmlns:a16="http://schemas.microsoft.com/office/drawing/2014/main" id="{9EB1D850-764F-41A9-B051-8F1741DF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1" y="1963574"/>
            <a:ext cx="10971371" cy="3985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47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n-lt"/>
              </a:rPr>
              <a:t>A Empresa Brasileira de Correios e Telégrafos mantém vários </a:t>
            </a:r>
            <a:r>
              <a:rPr lang="pt-BR" altLang="pt-BR" sz="2200" dirty="0">
                <a:solidFill>
                  <a:srgbClr val="C00000"/>
                </a:solidFill>
                <a:latin typeface="+mn-lt"/>
              </a:rPr>
              <a:t>pontos de coleta (vértices)</a:t>
            </a:r>
            <a:r>
              <a:rPr lang="pt-BR" altLang="pt-BR" sz="2200" dirty="0">
                <a:latin typeface="+mn-lt"/>
              </a:rPr>
              <a:t> de correspondência espalhadas pela cidade, inclusive em bairros mais afastados. A localização e a quantidade destes postos são, por vezes, modificados de forma que diariamente o motorista responsável por recolher a correspondência recebe um esquema que mostra o </a:t>
            </a:r>
            <a:r>
              <a:rPr lang="pt-BR" altLang="pt-BR" sz="2200" dirty="0">
                <a:solidFill>
                  <a:srgbClr val="C00000"/>
                </a:solidFill>
                <a:latin typeface="+mn-lt"/>
              </a:rPr>
              <a:t>melhor percurso </a:t>
            </a:r>
            <a:r>
              <a:rPr lang="pt-BR" altLang="pt-BR" sz="2200" dirty="0">
                <a:latin typeface="+mn-lt"/>
              </a:rPr>
              <a:t>para passar por </a:t>
            </a:r>
            <a:r>
              <a:rPr lang="pt-BR" altLang="pt-BR" sz="2200" dirty="0">
                <a:solidFill>
                  <a:srgbClr val="C00000"/>
                </a:solidFill>
                <a:latin typeface="+mn-lt"/>
              </a:rPr>
              <a:t>caminhos</a:t>
            </a:r>
            <a:r>
              <a:rPr lang="pt-BR" altLang="pt-BR" sz="2200" dirty="0">
                <a:latin typeface="+mn-lt"/>
              </a:rPr>
              <a:t> </a:t>
            </a:r>
            <a:r>
              <a:rPr lang="pt-BR" altLang="pt-BR" sz="2200" dirty="0">
                <a:solidFill>
                  <a:srgbClr val="C00000"/>
                </a:solidFill>
                <a:latin typeface="+mn-lt"/>
              </a:rPr>
              <a:t>(arestas)</a:t>
            </a:r>
            <a:r>
              <a:rPr lang="pt-BR" altLang="pt-BR" sz="2200" dirty="0">
                <a:latin typeface="+mn-lt"/>
              </a:rPr>
              <a:t> que o levem a todos os postos de coleta.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800000"/>
              </a:buClr>
              <a:buSzPct val="150000"/>
              <a:buFontTx/>
              <a:buChar char="•"/>
              <a:defRPr/>
            </a:pPr>
            <a:r>
              <a:rPr lang="pt-BR" altLang="pt-BR" sz="2200" dirty="0">
                <a:latin typeface="+mn-lt"/>
              </a:rPr>
              <a:t>A RNP (Rede Nacional de Pesquisa) é uma rede de computadores que interliga um grande número de instituições de ensino/pesquisa do sistema público de educação. Em algumas cidades há um </a:t>
            </a:r>
            <a:r>
              <a:rPr lang="pt-BR" altLang="pt-BR" sz="2200" dirty="0">
                <a:solidFill>
                  <a:srgbClr val="C00000"/>
                </a:solidFill>
                <a:latin typeface="+mn-lt"/>
              </a:rPr>
              <a:t>POP (Ponto de Presença da RNP) (vértices)</a:t>
            </a:r>
            <a:r>
              <a:rPr lang="pt-BR" altLang="pt-BR" sz="2200" dirty="0">
                <a:latin typeface="+mn-lt"/>
              </a:rPr>
              <a:t>. Considerando que em algumas situações há mais de uma </a:t>
            </a:r>
            <a:r>
              <a:rPr lang="pt-BR" altLang="pt-BR" sz="2200" dirty="0">
                <a:solidFill>
                  <a:srgbClr val="C00000"/>
                </a:solidFill>
                <a:latin typeface="+mn-lt"/>
              </a:rPr>
              <a:t>possível rota de comunicação (arestas) </a:t>
            </a:r>
            <a:r>
              <a:rPr lang="pt-BR" altLang="pt-BR" sz="2200" dirty="0">
                <a:latin typeface="+mn-lt"/>
              </a:rPr>
              <a:t>entre dois </a:t>
            </a:r>
            <a:r>
              <a:rPr lang="pt-BR" altLang="pt-BR" sz="2200" dirty="0" err="1">
                <a:latin typeface="+mn-lt"/>
              </a:rPr>
              <a:t>POP’s</a:t>
            </a:r>
            <a:r>
              <a:rPr lang="pt-BR" altLang="pt-BR" sz="2200" dirty="0">
                <a:latin typeface="+mn-lt"/>
              </a:rPr>
              <a:t> e deve-se determinar a rota mais apropriada.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4EBCC0-A2EA-4574-ABB3-9FCBDB2AB143}"/>
              </a:ext>
            </a:extLst>
          </p:cNvPr>
          <p:cNvSpPr/>
          <p:nvPr/>
        </p:nvSpPr>
        <p:spPr>
          <a:xfrm>
            <a:off x="8918470" y="6581091"/>
            <a:ext cx="3266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Prof</a:t>
            </a:r>
            <a:r>
              <a:rPr lang="pt-BR" altLang="pt-BR" sz="1200" kern="1200" baseline="300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a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r>
              <a:rPr lang="pt-BR" altLang="pt-BR" sz="1200" baseline="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altLang="pt-BR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Daniela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0CDF43F-CCF0-47EF-BF6B-B8440A90D9D9}"/>
              </a:ext>
            </a:extLst>
          </p:cNvPr>
          <p:cNvSpPr txBox="1">
            <a:spLocks noChangeArrowheads="1"/>
          </p:cNvSpPr>
          <p:nvPr/>
        </p:nvSpPr>
        <p:spPr>
          <a:xfrm>
            <a:off x="609521" y="1732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dirty="0">
                <a:latin typeface="Century Gothic" pitchFamily="34" charset="0"/>
              </a:rPr>
              <a:t>Estrutura de Dados e Programação</a:t>
            </a:r>
          </a:p>
        </p:txBody>
      </p:sp>
      <p:sp>
        <p:nvSpPr>
          <p:cNvPr id="9" name="Google Shape;271;p20">
            <a:extLst>
              <a:ext uri="{FF2B5EF4-FFF2-40B4-BE49-F238E27FC236}">
                <a16:creationId xmlns:a16="http://schemas.microsoft.com/office/drawing/2014/main" id="{E9BDC17D-C5F7-4D03-A961-5847F7D918C4}"/>
              </a:ext>
            </a:extLst>
          </p:cNvPr>
          <p:cNvSpPr txBox="1"/>
          <p:nvPr/>
        </p:nvSpPr>
        <p:spPr>
          <a:xfrm>
            <a:off x="239318" y="836712"/>
            <a:ext cx="117117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>
              <a:buClr>
                <a:srgbClr val="7F7F7F"/>
              </a:buClr>
              <a:buSzPts val="24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  <a:sym typeface="Century Gothic"/>
              </a:rPr>
              <a:t>Grafos - Aplicações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endParaRPr sz="22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4731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21925</TotalTime>
  <Words>3622</Words>
  <Application>Microsoft Office PowerPoint</Application>
  <PresentationFormat>Personalizar</PresentationFormat>
  <Paragraphs>893</Paragraphs>
  <Slides>69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69</vt:i4>
      </vt:variant>
    </vt:vector>
  </HeadingPairs>
  <TitlesOfParts>
    <vt:vector size="84" baseType="lpstr">
      <vt:lpstr>Agency FB</vt:lpstr>
      <vt:lpstr>Arial</vt:lpstr>
      <vt:lpstr>Arial Black</vt:lpstr>
      <vt:lpstr>Arial Unicode MS</vt:lpstr>
      <vt:lpstr>Auro</vt:lpstr>
      <vt:lpstr>Bookman Old Style</vt:lpstr>
      <vt:lpstr>Calibri</vt:lpstr>
      <vt:lpstr>Century Gothic</vt:lpstr>
      <vt:lpstr>Comic Sans MS</vt:lpstr>
      <vt:lpstr>Monotype Sorts</vt:lpstr>
      <vt:lpstr>Symbol</vt:lpstr>
      <vt:lpstr>Times New Roman</vt:lpstr>
      <vt:lpstr>Wingdings</vt:lpstr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</dc:creator>
  <cp:lastModifiedBy>user</cp:lastModifiedBy>
  <cp:revision>2044</cp:revision>
  <dcterms:created xsi:type="dcterms:W3CDTF">2019-01-03T13:51:46Z</dcterms:created>
  <dcterms:modified xsi:type="dcterms:W3CDTF">2020-12-08T23:20:06Z</dcterms:modified>
</cp:coreProperties>
</file>