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sldIdLst>
    <p:sldId id="256" r:id="rId2"/>
    <p:sldId id="272" r:id="rId3"/>
    <p:sldId id="257" r:id="rId4"/>
    <p:sldId id="258" r:id="rId5"/>
    <p:sldId id="259" r:id="rId6"/>
    <p:sldId id="260" r:id="rId7"/>
    <p:sldId id="261" r:id="rId8"/>
    <p:sldId id="265" r:id="rId9"/>
    <p:sldId id="266" r:id="rId10"/>
    <p:sldId id="267" r:id="rId11"/>
    <p:sldId id="273" r:id="rId12"/>
    <p:sldId id="269"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63" d="100"/>
          <a:sy n="63" d="100"/>
        </p:scale>
        <p:origin x="1404"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238342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143519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6829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202158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091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3697528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18566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411534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395029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BA6D1-84E5-4820-A8BC-E045B4DF917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243205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BA6D1-84E5-4820-A8BC-E045B4DF917B}"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195871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BA6D1-84E5-4820-A8BC-E045B4DF917B}"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35014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BA6D1-84E5-4820-A8BC-E045B4DF917B}"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104493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BA6D1-84E5-4820-A8BC-E045B4DF917B}"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147568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ACBA6D1-84E5-4820-A8BC-E045B4DF917B}"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259931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BA6D1-84E5-4820-A8BC-E045B4DF917B}"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6572-E02C-4C97-A222-A8F50563D7EB}" type="slidenum">
              <a:rPr lang="en-US" smtClean="0"/>
              <a:t>‹#›</a:t>
            </a:fld>
            <a:endParaRPr lang="en-US"/>
          </a:p>
        </p:txBody>
      </p:sp>
    </p:spTree>
    <p:extLst>
      <p:ext uri="{BB962C8B-B14F-4D97-AF65-F5344CB8AC3E}">
        <p14:creationId xmlns:p14="http://schemas.microsoft.com/office/powerpoint/2010/main" val="205938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CBA6D1-84E5-4820-A8BC-E045B4DF917B}" type="datetimeFigureOut">
              <a:rPr lang="en-US" smtClean="0"/>
              <a:t>2/2/2023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22C6572-E02C-4C97-A222-A8F50563D7EB}" type="slidenum">
              <a:rPr lang="en-US" smtClean="0"/>
              <a:t>‹#›</a:t>
            </a:fld>
            <a:endParaRPr lang="en-US"/>
          </a:p>
        </p:txBody>
      </p:sp>
    </p:spTree>
    <p:extLst>
      <p:ext uri="{BB962C8B-B14F-4D97-AF65-F5344CB8AC3E}">
        <p14:creationId xmlns:p14="http://schemas.microsoft.com/office/powerpoint/2010/main" val="172946050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914401"/>
            <a:ext cx="6042914" cy="3136436"/>
          </a:xfrm>
        </p:spPr>
        <p:txBody>
          <a:bodyPr>
            <a:normAutofit fontScale="90000"/>
          </a:bodyPr>
          <a:lstStyle/>
          <a:p>
            <a:pPr algn="ctr"/>
            <a:r>
              <a:rPr lang="en-US" dirty="0">
                <a:solidFill>
                  <a:srgbClr val="FF0000"/>
                </a:solidFill>
              </a:rPr>
              <a:t>FOOD WASTE MANAGEMENT AND DONATION APPLICATION</a:t>
            </a:r>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797365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03" y="304799"/>
            <a:ext cx="8229600" cy="776569"/>
          </a:xfrm>
        </p:spPr>
        <p:txBody>
          <a:bodyPr>
            <a:normAutofit/>
          </a:bodyPr>
          <a:lstStyle/>
          <a:p>
            <a:r>
              <a:rPr lang="en-US" sz="2800" dirty="0">
                <a:solidFill>
                  <a:srgbClr val="FF0000"/>
                </a:solidFill>
                <a:latin typeface="Algerian" pitchFamily="82" charset="0"/>
              </a:rPr>
              <a:t>ACTIVITY DIAGRAM</a:t>
            </a:r>
          </a:p>
        </p:txBody>
      </p:sp>
      <p:pic>
        <p:nvPicPr>
          <p:cNvPr id="3" name="Picture 3">
            <a:extLst>
              <a:ext uri="{FF2B5EF4-FFF2-40B4-BE49-F238E27FC236}">
                <a16:creationId xmlns:a16="http://schemas.microsoft.com/office/drawing/2014/main" id="{3422CDA6-2497-1E1C-B6E1-7AD7A9133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324" y="1081369"/>
            <a:ext cx="4300933" cy="5098963"/>
          </a:xfrm>
          <a:prstGeom prst="rect">
            <a:avLst/>
          </a:prstGeom>
        </p:spPr>
      </p:pic>
    </p:spTree>
    <p:extLst>
      <p:ext uri="{BB962C8B-B14F-4D97-AF65-F5344CB8AC3E}">
        <p14:creationId xmlns:p14="http://schemas.microsoft.com/office/powerpoint/2010/main" val="284537875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02930B-0239-78A7-B4D9-A434936EBC45}"/>
              </a:ext>
            </a:extLst>
          </p:cNvPr>
          <p:cNvSpPr>
            <a:spLocks noGrp="1"/>
          </p:cNvSpPr>
          <p:nvPr>
            <p:ph type="title"/>
          </p:nvPr>
        </p:nvSpPr>
        <p:spPr>
          <a:xfrm>
            <a:off x="583056" y="152400"/>
            <a:ext cx="6347714" cy="936625"/>
          </a:xfrm>
        </p:spPr>
        <p:txBody>
          <a:bodyPr>
            <a:normAutofit fontScale="90000"/>
          </a:bodyPr>
          <a:lstStyle/>
          <a:p>
            <a:r>
              <a:rPr lang="en-IN" dirty="0">
                <a:solidFill>
                  <a:schemeClr val="tx1"/>
                </a:solidFill>
              </a:rPr>
              <a:t>OUTPUT :-</a:t>
            </a:r>
            <a:br>
              <a:rPr lang="en-IN" dirty="0">
                <a:solidFill>
                  <a:schemeClr val="tx1"/>
                </a:solidFill>
              </a:rPr>
            </a:br>
            <a:r>
              <a:rPr lang="en-IN" dirty="0">
                <a:solidFill>
                  <a:schemeClr val="tx1"/>
                </a:solidFill>
              </a:rPr>
              <a:t>HOME PAGE          PEOFILE LOGIN</a:t>
            </a:r>
            <a:br>
              <a:rPr lang="en-IN" dirty="0"/>
            </a:br>
            <a:endParaRPr lang="en-IN" dirty="0"/>
          </a:p>
        </p:txBody>
      </p:sp>
      <p:pic>
        <p:nvPicPr>
          <p:cNvPr id="7" name="Content Placeholder 6">
            <a:extLst>
              <a:ext uri="{FF2B5EF4-FFF2-40B4-BE49-F238E27FC236}">
                <a16:creationId xmlns:a16="http://schemas.microsoft.com/office/drawing/2014/main" id="{72A61751-1CED-F3B5-8E80-70069ED8607A}"/>
              </a:ext>
            </a:extLst>
          </p:cNvPr>
          <p:cNvPicPr>
            <a:picLocks noGrp="1" noChangeAspect="1"/>
          </p:cNvPicPr>
          <p:nvPr>
            <p:ph idx="4294967295"/>
          </p:nvPr>
        </p:nvPicPr>
        <p:blipFill>
          <a:blip r:embed="rId2"/>
          <a:stretch>
            <a:fillRect/>
          </a:stretch>
        </p:blipFill>
        <p:spPr>
          <a:xfrm>
            <a:off x="0" y="1239838"/>
            <a:ext cx="3733800" cy="5737225"/>
          </a:xfrm>
          <a:prstGeom prst="rect">
            <a:avLst/>
          </a:prstGeom>
        </p:spPr>
      </p:pic>
      <p:pic>
        <p:nvPicPr>
          <p:cNvPr id="10" name="Picture 9">
            <a:extLst>
              <a:ext uri="{FF2B5EF4-FFF2-40B4-BE49-F238E27FC236}">
                <a16:creationId xmlns:a16="http://schemas.microsoft.com/office/drawing/2014/main" id="{9FDF47A6-82F4-0C41-BD48-529022E11376}"/>
              </a:ext>
            </a:extLst>
          </p:cNvPr>
          <p:cNvPicPr>
            <a:picLocks noChangeAspect="1"/>
          </p:cNvPicPr>
          <p:nvPr/>
        </p:nvPicPr>
        <p:blipFill>
          <a:blip r:embed="rId3"/>
          <a:stretch>
            <a:fillRect/>
          </a:stretch>
        </p:blipFill>
        <p:spPr>
          <a:xfrm>
            <a:off x="4419600" y="1359535"/>
            <a:ext cx="3200400" cy="5498465"/>
          </a:xfrm>
          <a:prstGeom prst="rect">
            <a:avLst/>
          </a:prstGeom>
        </p:spPr>
      </p:pic>
    </p:spTree>
    <p:extLst>
      <p:ext uri="{BB962C8B-B14F-4D97-AF65-F5344CB8AC3E}">
        <p14:creationId xmlns:p14="http://schemas.microsoft.com/office/powerpoint/2010/main" val="346406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1470025"/>
          </a:xfrm>
        </p:spPr>
        <p:txBody>
          <a:bodyPr>
            <a:normAutofit/>
          </a:bodyPr>
          <a:lstStyle/>
          <a:p>
            <a:r>
              <a:rPr lang="en-US" sz="5400" dirty="0">
                <a:solidFill>
                  <a:srgbClr val="FF0000"/>
                </a:solidFill>
                <a:latin typeface="Algerian" pitchFamily="82" charset="0"/>
              </a:rPr>
              <a:t>CONCLUSION</a:t>
            </a:r>
          </a:p>
        </p:txBody>
      </p:sp>
      <p:sp>
        <p:nvSpPr>
          <p:cNvPr id="3" name="Subtitle 2"/>
          <p:cNvSpPr>
            <a:spLocks noGrp="1"/>
          </p:cNvSpPr>
          <p:nvPr>
            <p:ph type="subTitle" idx="1"/>
          </p:nvPr>
        </p:nvSpPr>
        <p:spPr>
          <a:xfrm>
            <a:off x="0" y="1905000"/>
            <a:ext cx="9144000" cy="4953000"/>
          </a:xfrm>
        </p:spPr>
        <p:txBody>
          <a:bodyPr>
            <a:normAutofit/>
          </a:bodyPr>
          <a:lstStyle/>
          <a:p>
            <a:pPr algn="just"/>
            <a:r>
              <a:rPr lang="en-US" sz="2400" dirty="0">
                <a:solidFill>
                  <a:schemeClr val="tx1"/>
                </a:solidFill>
                <a:latin typeface="Arial Rounded MT Bold" pitchFamily="34" charset="0"/>
              </a:rPr>
              <a:t>THIS PROJECTS AIM IS TO HELP THE NEEDY BY CONNECTING THEM WITH THE DONORS BY USING THE NGO’S AS AN INTERMEDIARY</a:t>
            </a:r>
          </a:p>
          <a:p>
            <a:pPr algn="just"/>
            <a:r>
              <a:rPr lang="en-US" sz="2400" dirty="0">
                <a:solidFill>
                  <a:schemeClr val="tx1"/>
                </a:solidFill>
                <a:latin typeface="Arial Rounded MT Bold" pitchFamily="34" charset="0"/>
              </a:rPr>
              <a:t>THIS APPLICATION WORKS PROPERLY AND RESPONSIVE TO THE USERS WITH PROPER RETRIEVAL FROM THE DATABASE,IN THIS WAY,THIS APPLICATION COMES WITH VARIOUS FEATURES FOR THE EFFECTIVE CONSUMPTION OF WASTE FOOD BY THE NEEDY PEOPLE</a:t>
            </a:r>
          </a:p>
        </p:txBody>
      </p:sp>
    </p:spTree>
    <p:extLst>
      <p:ext uri="{BB962C8B-B14F-4D97-AF65-F5344CB8AC3E}">
        <p14:creationId xmlns:p14="http://schemas.microsoft.com/office/powerpoint/2010/main" val="313220058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48C1FB-1E9F-A079-60C6-490EF8F4A3A7}"/>
              </a:ext>
            </a:extLst>
          </p:cNvPr>
          <p:cNvSpPr>
            <a:spLocks noGrp="1"/>
          </p:cNvSpPr>
          <p:nvPr>
            <p:ph type="ctrTitle"/>
          </p:nvPr>
        </p:nvSpPr>
        <p:spPr/>
        <p:txBody>
          <a:bodyPr/>
          <a:lstStyle/>
          <a:p>
            <a:endParaRPr lang="en-IN"/>
          </a:p>
        </p:txBody>
      </p:sp>
      <p:sp>
        <p:nvSpPr>
          <p:cNvPr id="7" name="Subtitle 6">
            <a:extLst>
              <a:ext uri="{FF2B5EF4-FFF2-40B4-BE49-F238E27FC236}">
                <a16:creationId xmlns:a16="http://schemas.microsoft.com/office/drawing/2014/main" id="{EA79BF41-1F9B-BF0C-6B85-1404B879AD7E}"/>
              </a:ext>
            </a:extLst>
          </p:cNvPr>
          <p:cNvSpPr>
            <a:spLocks noGrp="1"/>
          </p:cNvSpPr>
          <p:nvPr>
            <p:ph type="subTitle" idx="1"/>
          </p:nvPr>
        </p:nvSpPr>
        <p:spPr/>
        <p:txBody>
          <a:bodyPr/>
          <a:lstStyle/>
          <a:p>
            <a:endParaRPr lang="en-IN"/>
          </a:p>
        </p:txBody>
      </p:sp>
      <p:pic>
        <p:nvPicPr>
          <p:cNvPr id="9" name="Picture 8">
            <a:extLst>
              <a:ext uri="{FF2B5EF4-FFF2-40B4-BE49-F238E27FC236}">
                <a16:creationId xmlns:a16="http://schemas.microsoft.com/office/drawing/2014/main" id="{83A62641-6AB1-BB0D-1487-B00FAD753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71413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8DF79C-FAC5-BFC8-5FFD-819B8CC42E83}"/>
              </a:ext>
            </a:extLst>
          </p:cNvPr>
          <p:cNvPicPr>
            <a:picLocks noChangeAspect="1"/>
          </p:cNvPicPr>
          <p:nvPr/>
        </p:nvPicPr>
        <p:blipFill>
          <a:blip r:embed="rId2"/>
          <a:stretch>
            <a:fillRect/>
          </a:stretch>
        </p:blipFill>
        <p:spPr>
          <a:xfrm>
            <a:off x="0" y="0"/>
            <a:ext cx="9144000" cy="1407160"/>
          </a:xfrm>
          <a:prstGeom prst="rect">
            <a:avLst/>
          </a:prstGeom>
        </p:spPr>
      </p:pic>
      <p:pic>
        <p:nvPicPr>
          <p:cNvPr id="5" name="Picture 4">
            <a:extLst>
              <a:ext uri="{FF2B5EF4-FFF2-40B4-BE49-F238E27FC236}">
                <a16:creationId xmlns:a16="http://schemas.microsoft.com/office/drawing/2014/main" id="{F9474A29-556F-80B5-2901-E8A906443D63}"/>
              </a:ext>
            </a:extLst>
          </p:cNvPr>
          <p:cNvPicPr>
            <a:picLocks noChangeAspect="1"/>
          </p:cNvPicPr>
          <p:nvPr/>
        </p:nvPicPr>
        <p:blipFill>
          <a:blip r:embed="rId3"/>
          <a:stretch>
            <a:fillRect/>
          </a:stretch>
        </p:blipFill>
        <p:spPr>
          <a:xfrm>
            <a:off x="990600" y="1541714"/>
            <a:ext cx="6781800" cy="1524132"/>
          </a:xfrm>
          <a:prstGeom prst="rect">
            <a:avLst/>
          </a:prstGeom>
        </p:spPr>
      </p:pic>
      <p:sp>
        <p:nvSpPr>
          <p:cNvPr id="2" name="Title 1">
            <a:extLst>
              <a:ext uri="{FF2B5EF4-FFF2-40B4-BE49-F238E27FC236}">
                <a16:creationId xmlns:a16="http://schemas.microsoft.com/office/drawing/2014/main" id="{DD03646B-A2DD-641D-F1DF-47E4A715A79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2C29DE8-EEFB-13B7-5C80-FF8CAA501125}"/>
              </a:ext>
            </a:extLst>
          </p:cNvPr>
          <p:cNvSpPr>
            <a:spLocks noGrp="1"/>
          </p:cNvSpPr>
          <p:nvPr>
            <p:ph idx="1"/>
          </p:nvPr>
        </p:nvSpPr>
        <p:spPr>
          <a:xfrm>
            <a:off x="609598" y="3200400"/>
            <a:ext cx="7924802" cy="3200400"/>
          </a:xfrm>
        </p:spPr>
        <p:txBody>
          <a:bodyPr/>
          <a:lstStyle/>
          <a:p>
            <a:pPr marL="0" indent="0">
              <a:buNone/>
            </a:pPr>
            <a:r>
              <a:rPr lang="en-IN" sz="2400" dirty="0">
                <a:solidFill>
                  <a:srgbClr val="FF0000"/>
                </a:solidFill>
              </a:rPr>
              <a:t>ARTIFICIAL INTELLIGENCE &amp; MACHINE LEARNING:-</a:t>
            </a:r>
          </a:p>
          <a:p>
            <a:pPr marL="0" indent="0">
              <a:buNone/>
            </a:pPr>
            <a:r>
              <a:rPr lang="en-IN" sz="2400" dirty="0">
                <a:solidFill>
                  <a:srgbClr val="0070C0"/>
                </a:solidFill>
              </a:rPr>
              <a:t>K. BHUPATHI REDDY-21BK5A6604(3</a:t>
            </a:r>
            <a:r>
              <a:rPr lang="en-IN" sz="2400" baseline="30000" dirty="0">
                <a:solidFill>
                  <a:srgbClr val="0070C0"/>
                </a:solidFill>
              </a:rPr>
              <a:t>RD</a:t>
            </a:r>
            <a:r>
              <a:rPr lang="en-IN" sz="2400" dirty="0">
                <a:solidFill>
                  <a:srgbClr val="0070C0"/>
                </a:solidFill>
              </a:rPr>
              <a:t> AI-ML)</a:t>
            </a:r>
          </a:p>
          <a:p>
            <a:pPr marL="0" indent="0">
              <a:buNone/>
            </a:pPr>
            <a:r>
              <a:rPr lang="en-IN" sz="2400" dirty="0">
                <a:solidFill>
                  <a:srgbClr val="0070C0"/>
                </a:solidFill>
              </a:rPr>
              <a:t>G.NIHAL REDDY-20BK1A6621(3</a:t>
            </a:r>
            <a:r>
              <a:rPr lang="en-IN" sz="2400" baseline="30000" dirty="0">
                <a:solidFill>
                  <a:srgbClr val="0070C0"/>
                </a:solidFill>
              </a:rPr>
              <a:t>RD</a:t>
            </a:r>
            <a:r>
              <a:rPr lang="en-IN" sz="2400" dirty="0">
                <a:solidFill>
                  <a:srgbClr val="0070C0"/>
                </a:solidFill>
              </a:rPr>
              <a:t> AI-ML)</a:t>
            </a:r>
          </a:p>
          <a:p>
            <a:pPr marL="0" indent="0">
              <a:buNone/>
            </a:pPr>
            <a:r>
              <a:rPr lang="en-IN" sz="2400" dirty="0">
                <a:solidFill>
                  <a:srgbClr val="0070C0"/>
                </a:solidFill>
              </a:rPr>
              <a:t>D.GOUTAM RAJU-20BK1A6617(3</a:t>
            </a:r>
            <a:r>
              <a:rPr lang="en-IN" sz="2400" baseline="30000" dirty="0">
                <a:solidFill>
                  <a:srgbClr val="0070C0"/>
                </a:solidFill>
              </a:rPr>
              <a:t>RD</a:t>
            </a:r>
            <a:r>
              <a:rPr lang="en-IN" sz="2400" dirty="0">
                <a:solidFill>
                  <a:srgbClr val="0070C0"/>
                </a:solidFill>
              </a:rPr>
              <a:t> AI-ML</a:t>
            </a:r>
          </a:p>
          <a:p>
            <a:pPr marL="0" indent="0">
              <a:buNone/>
            </a:pPr>
            <a:r>
              <a:rPr lang="en-IN" sz="2400" dirty="0">
                <a:solidFill>
                  <a:srgbClr val="0070C0"/>
                </a:solidFill>
              </a:rPr>
              <a:t>E.NITHIN -20BK1A6618(3</a:t>
            </a:r>
            <a:r>
              <a:rPr lang="en-IN" sz="2400" baseline="30000" dirty="0">
                <a:solidFill>
                  <a:srgbClr val="0070C0"/>
                </a:solidFill>
              </a:rPr>
              <a:t>RD</a:t>
            </a:r>
            <a:r>
              <a:rPr lang="en-IN" sz="2400" dirty="0">
                <a:solidFill>
                  <a:srgbClr val="0070C0"/>
                </a:solidFill>
              </a:rPr>
              <a:t> AI-ML)</a:t>
            </a:r>
          </a:p>
          <a:p>
            <a:pPr marL="0" indent="0">
              <a:buNone/>
            </a:pPr>
            <a:endParaRPr lang="en-IN" sz="2400" dirty="0">
              <a:solidFill>
                <a:srgbClr val="0070C0"/>
              </a:solidFill>
            </a:endParaRPr>
          </a:p>
          <a:p>
            <a:pPr marL="0" indent="0">
              <a:buNone/>
            </a:pPr>
            <a:endParaRPr lang="en-IN" sz="2000" dirty="0">
              <a:solidFill>
                <a:schemeClr val="tx1">
                  <a:lumMod val="95000"/>
                  <a:lumOff val="5000"/>
                </a:schemeClr>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val="162031599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lgerian" pitchFamily="82" charset="0"/>
              </a:rPr>
              <a:t>INTRODUCTION</a:t>
            </a:r>
          </a:p>
        </p:txBody>
      </p:sp>
      <p:sp>
        <p:nvSpPr>
          <p:cNvPr id="3" name="Content Placeholder 2"/>
          <p:cNvSpPr>
            <a:spLocks noGrp="1"/>
          </p:cNvSpPr>
          <p:nvPr>
            <p:ph idx="1"/>
          </p:nvPr>
        </p:nvSpPr>
        <p:spPr/>
        <p:txBody>
          <a:bodyPr>
            <a:normAutofit fontScale="85000" lnSpcReduction="10000"/>
          </a:bodyPr>
          <a:lstStyle/>
          <a:p>
            <a:r>
              <a:rPr lang="en-US" sz="2000" dirty="0">
                <a:latin typeface="Arial Rounded MT Bold" pitchFamily="34" charset="0"/>
                <a:cs typeface="Arial" pitchFamily="34" charset="0"/>
              </a:rPr>
              <a:t>THIS ANDROID BASED FOOD WASTE AND MANAGEMENT SYSTEM CAN ASSIST IN COLLECTING THE LEFTOVER FOOD FROM RESTAUTRANTS TO DISTRIBUTE AMONG THOSE IN NEED.</a:t>
            </a:r>
          </a:p>
          <a:p>
            <a:r>
              <a:rPr lang="en-US" sz="2000" dirty="0">
                <a:latin typeface="Arial Rounded MT Bold" pitchFamily="34" charset="0"/>
                <a:cs typeface="Arial" pitchFamily="34" charset="0"/>
              </a:rPr>
              <a:t>NGO’S THAT ARE HELPING POOR COMMUNITIES TO BATTLE AGAINST STARVATION AND MALNUTRITION CAN RAISE A REQUEST FOR FOOD SUPPLY FROM RESTAURANTS THROUGH THIS APP.</a:t>
            </a:r>
          </a:p>
          <a:p>
            <a:r>
              <a:rPr lang="en-US" sz="2000" dirty="0">
                <a:latin typeface="Arial Rounded MT Bold" pitchFamily="34" charset="0"/>
                <a:cs typeface="Arial" pitchFamily="34" charset="0"/>
              </a:rPr>
              <a:t>IN THIS SYSTEM ,WE HAVE TRIED TO REDUCE RESTAURANT FOOD WASTAGE BY GIVING LEFT OVER FOOD TO NGO’S AT THE END OF THE DAY</a:t>
            </a:r>
          </a:p>
          <a:p>
            <a:r>
              <a:rPr lang="en-US" sz="2000" dirty="0">
                <a:latin typeface="Arial Rounded MT Bold" pitchFamily="34" charset="0"/>
                <a:cs typeface="Arial" pitchFamily="34" charset="0"/>
              </a:rPr>
              <a:t>ADMIN CAN TRACK THE HISTORY OF RESTAURANTS AND NGOS FOR THE LEFTOVER FOODS</a:t>
            </a:r>
          </a:p>
        </p:txBody>
      </p:sp>
    </p:spTree>
    <p:extLst>
      <p:ext uri="{BB962C8B-B14F-4D97-AF65-F5344CB8AC3E}">
        <p14:creationId xmlns:p14="http://schemas.microsoft.com/office/powerpoint/2010/main" val="42696409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381000"/>
            <a:ext cx="8229600" cy="791818"/>
          </a:xfrm>
        </p:spPr>
        <p:txBody>
          <a:bodyPr>
            <a:normAutofit/>
          </a:bodyPr>
          <a:lstStyle/>
          <a:p>
            <a:r>
              <a:rPr lang="en-US" dirty="0">
                <a:solidFill>
                  <a:srgbClr val="FF0000"/>
                </a:solidFill>
                <a:latin typeface="Algerian" pitchFamily="82" charset="0"/>
              </a:rPr>
              <a:t>MODULES</a:t>
            </a:r>
          </a:p>
        </p:txBody>
      </p:sp>
      <p:sp>
        <p:nvSpPr>
          <p:cNvPr id="3" name="Content Placeholder 2"/>
          <p:cNvSpPr>
            <a:spLocks noGrp="1"/>
          </p:cNvSpPr>
          <p:nvPr>
            <p:ph idx="1"/>
          </p:nvPr>
        </p:nvSpPr>
        <p:spPr>
          <a:xfrm>
            <a:off x="0" y="894522"/>
            <a:ext cx="9144000" cy="5773731"/>
          </a:xfrm>
        </p:spPr>
        <p:txBody>
          <a:bodyPr>
            <a:noAutofit/>
          </a:bodyPr>
          <a:lstStyle/>
          <a:p>
            <a:r>
              <a:rPr lang="en-US" sz="2000" dirty="0">
                <a:solidFill>
                  <a:srgbClr val="0070C0"/>
                </a:solidFill>
                <a:latin typeface="Algerian" pitchFamily="82" charset="0"/>
              </a:rPr>
              <a:t>LOGIN AND REGISTRATION</a:t>
            </a:r>
            <a:r>
              <a:rPr lang="en-US" sz="2000" dirty="0">
                <a:latin typeface="Algerian" pitchFamily="82" charset="0"/>
              </a:rPr>
              <a:t>:IT</a:t>
            </a:r>
            <a:r>
              <a:rPr lang="en-US" sz="2000" dirty="0">
                <a:latin typeface="Arial Rounded MT Bold" pitchFamily="34" charset="0"/>
              </a:rPr>
              <a:t> INVOLVES LOGIN AND REGISTRATION FOR BOTH THE GUEST AND AGENT.</a:t>
            </a:r>
          </a:p>
          <a:p>
            <a:endParaRPr lang="en-US" sz="2000" dirty="0">
              <a:latin typeface="Arial Rounded MT Bold" pitchFamily="34" charset="0"/>
            </a:endParaRPr>
          </a:p>
          <a:p>
            <a:r>
              <a:rPr lang="en-US" sz="2000" dirty="0">
                <a:solidFill>
                  <a:srgbClr val="0070C0"/>
                </a:solidFill>
                <a:latin typeface="Algerian" pitchFamily="82" charset="0"/>
              </a:rPr>
              <a:t>NOTIFICATION</a:t>
            </a:r>
            <a:r>
              <a:rPr lang="en-US" sz="2000" dirty="0"/>
              <a:t>:</a:t>
            </a:r>
            <a:r>
              <a:rPr lang="en-US" sz="2000" dirty="0">
                <a:latin typeface="Arial Rounded MT Bold" pitchFamily="34" charset="0"/>
              </a:rPr>
              <a:t>IT SENDS THE NOTIFICATIONTO TO THE AGENT BY THE GUEST(the user will send the notification which contains the location of food available , this is achieved by notification button)</a:t>
            </a:r>
          </a:p>
          <a:p>
            <a:endParaRPr lang="en-US" sz="2000" dirty="0">
              <a:latin typeface="Arial Rounded MT Bold" pitchFamily="34" charset="0"/>
            </a:endParaRPr>
          </a:p>
          <a:p>
            <a:r>
              <a:rPr lang="en-US" sz="2000" dirty="0">
                <a:solidFill>
                  <a:srgbClr val="0070C0"/>
                </a:solidFill>
                <a:latin typeface="Algerian" pitchFamily="82" charset="0"/>
              </a:rPr>
              <a:t>ADMIN</a:t>
            </a:r>
            <a:r>
              <a:rPr lang="en-US" sz="2000" dirty="0">
                <a:latin typeface="Algerian" pitchFamily="82" charset="0"/>
              </a:rPr>
              <a:t>:</a:t>
            </a:r>
            <a:r>
              <a:rPr lang="en-US" sz="2000" dirty="0">
                <a:latin typeface="Arial Rounded MT Bold" pitchFamily="34" charset="0"/>
              </a:rPr>
              <a:t>ADMINISTRATOR MAINTINS THE AGENT DETAILS AS WELL AS DONOR DETAILS(administrator collects the food from the agent and gives the orphanage details directly to donor)</a:t>
            </a:r>
          </a:p>
          <a:p>
            <a:endParaRPr lang="en-US" sz="2000" dirty="0">
              <a:latin typeface="Arial Rounded MT Bold" pitchFamily="34" charset="0"/>
            </a:endParaRPr>
          </a:p>
          <a:p>
            <a:r>
              <a:rPr lang="en-US" sz="2000" dirty="0">
                <a:solidFill>
                  <a:srgbClr val="0070C0"/>
                </a:solidFill>
                <a:latin typeface="Algerian" pitchFamily="82" charset="0"/>
              </a:rPr>
              <a:t>DONOR</a:t>
            </a:r>
            <a:r>
              <a:rPr lang="en-US" sz="2000" dirty="0"/>
              <a:t>:</a:t>
            </a:r>
            <a:r>
              <a:rPr lang="en-US" sz="2000" dirty="0">
                <a:latin typeface="Arial Rounded MT Bold" pitchFamily="34" charset="0"/>
              </a:rPr>
              <a:t>DONOR GIVES THE WASTAGE FOOD TO ORPANAGE.(donor views the orphanage details and agent details)</a:t>
            </a:r>
          </a:p>
          <a:p>
            <a:endParaRPr lang="en-US" sz="2000" dirty="0">
              <a:latin typeface="Arial Rounded MT Bold" pitchFamily="34" charset="0"/>
            </a:endParaRPr>
          </a:p>
          <a:p>
            <a:r>
              <a:rPr lang="en-US" sz="2000" dirty="0">
                <a:solidFill>
                  <a:srgbClr val="0070C0"/>
                </a:solidFill>
                <a:latin typeface="Algerian" pitchFamily="82" charset="0"/>
              </a:rPr>
              <a:t>RECIEVER</a:t>
            </a:r>
            <a:r>
              <a:rPr lang="en-US" sz="2000" dirty="0"/>
              <a:t>:</a:t>
            </a:r>
            <a:r>
              <a:rPr lang="en-US" sz="2000" dirty="0">
                <a:latin typeface="Arial Rounded MT Bold" pitchFamily="34" charset="0"/>
              </a:rPr>
              <a:t>RECIEVER MAINTAINS THE ORPHANAGE DETAILS.(it gives the request to admin to collect the food from </a:t>
            </a:r>
            <a:r>
              <a:rPr lang="en-US" sz="2000" dirty="0" err="1">
                <a:latin typeface="Arial Rounded MT Bold" pitchFamily="34" charset="0"/>
              </a:rPr>
              <a:t>donor,after</a:t>
            </a:r>
            <a:r>
              <a:rPr lang="en-US" sz="2000" dirty="0">
                <a:latin typeface="Arial Rounded MT Bold" pitchFamily="34" charset="0"/>
              </a:rPr>
              <a:t> the collection the agent gives the alert message to the donor)</a:t>
            </a:r>
          </a:p>
        </p:txBody>
      </p:sp>
    </p:spTree>
    <p:extLst>
      <p:ext uri="{BB962C8B-B14F-4D97-AF65-F5344CB8AC3E}">
        <p14:creationId xmlns:p14="http://schemas.microsoft.com/office/powerpoint/2010/main" val="343312225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7515953-B3CE-DB93-FDA4-1F1F5D2DA32D}"/>
              </a:ext>
            </a:extLst>
          </p:cNvPr>
          <p:cNvSpPr txBox="1"/>
          <p:nvPr/>
        </p:nvSpPr>
        <p:spPr>
          <a:xfrm>
            <a:off x="2667000" y="341935"/>
            <a:ext cx="4635248" cy="1077218"/>
          </a:xfrm>
          <a:prstGeom prst="rect">
            <a:avLst/>
          </a:prstGeom>
          <a:noFill/>
        </p:spPr>
        <p:txBody>
          <a:bodyPr wrap="square">
            <a:spAutoFit/>
          </a:bodyPr>
          <a:lstStyle/>
          <a:p>
            <a:r>
              <a:rPr lang="en-IN" sz="3200" b="1" i="1" dirty="0">
                <a:solidFill>
                  <a:srgbClr val="FF0000"/>
                </a:solidFill>
              </a:rPr>
              <a:t>SYSTEM ARCHITECTURE </a:t>
            </a:r>
            <a:endParaRPr lang="en-US" sz="3200" b="1" i="1" dirty="0">
              <a:solidFill>
                <a:srgbClr val="FF0000"/>
              </a:solidFill>
            </a:endParaRPr>
          </a:p>
        </p:txBody>
      </p:sp>
      <p:pic>
        <p:nvPicPr>
          <p:cNvPr id="17" name="Picture 17">
            <a:extLst>
              <a:ext uri="{FF2B5EF4-FFF2-40B4-BE49-F238E27FC236}">
                <a16:creationId xmlns:a16="http://schemas.microsoft.com/office/drawing/2014/main" id="{C887975D-53F4-4AD0-D5CB-B075FACA6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19153"/>
            <a:ext cx="7739514" cy="4860983"/>
          </a:xfrm>
          <a:prstGeom prst="rect">
            <a:avLst/>
          </a:prstGeom>
        </p:spPr>
      </p:pic>
    </p:spTree>
    <p:extLst>
      <p:ext uri="{BB962C8B-B14F-4D97-AF65-F5344CB8AC3E}">
        <p14:creationId xmlns:p14="http://schemas.microsoft.com/office/powerpoint/2010/main" val="208703700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798" y="0"/>
            <a:ext cx="8343002" cy="1349220"/>
          </a:xfrm>
        </p:spPr>
        <p:txBody>
          <a:bodyPr>
            <a:normAutofit/>
          </a:bodyPr>
          <a:lstStyle/>
          <a:p>
            <a:pPr marL="457200" indent="-457200">
              <a:buFont typeface="Arial" panose="020B0604020202020204" pitchFamily="34" charset="0"/>
              <a:buChar char="•"/>
            </a:pPr>
            <a:r>
              <a:rPr lang="en-US" sz="3200" dirty="0">
                <a:solidFill>
                  <a:srgbClr val="FF0000"/>
                </a:solidFill>
                <a:latin typeface="Algerian" pitchFamily="82" charset="0"/>
              </a:rPr>
              <a:t>SOFTWARE AND HARDWARE REQUIREMENTS</a:t>
            </a:r>
          </a:p>
        </p:txBody>
      </p:sp>
      <p:sp>
        <p:nvSpPr>
          <p:cNvPr id="3" name="Text Placeholder 2"/>
          <p:cNvSpPr>
            <a:spLocks noGrp="1"/>
          </p:cNvSpPr>
          <p:nvPr>
            <p:ph type="body" idx="1"/>
          </p:nvPr>
        </p:nvSpPr>
        <p:spPr>
          <a:xfrm>
            <a:off x="343798" y="1417638"/>
            <a:ext cx="4040188" cy="959643"/>
          </a:xfrm>
        </p:spPr>
        <p:txBody>
          <a:bodyPr>
            <a:normAutofit fontScale="92500"/>
          </a:bodyPr>
          <a:lstStyle/>
          <a:p>
            <a:r>
              <a:rPr lang="en-US" dirty="0">
                <a:solidFill>
                  <a:schemeClr val="tx2">
                    <a:lumMod val="60000"/>
                    <a:lumOff val="40000"/>
                  </a:schemeClr>
                </a:solidFill>
                <a:latin typeface="Arial Rounded MT Bold" pitchFamily="34" charset="0"/>
              </a:rPr>
              <a:t>SOFTWARE </a:t>
            </a:r>
            <a:r>
              <a:rPr lang="en-IN" dirty="0">
                <a:solidFill>
                  <a:schemeClr val="tx2">
                    <a:lumMod val="60000"/>
                    <a:lumOff val="40000"/>
                  </a:schemeClr>
                </a:solidFill>
                <a:latin typeface="Arial Rounded MT Bold" pitchFamily="34" charset="0"/>
              </a:rPr>
              <a:t>REQUIREMENT</a:t>
            </a:r>
            <a:endParaRPr lang="en-US" dirty="0">
              <a:solidFill>
                <a:schemeClr val="tx2">
                  <a:lumMod val="60000"/>
                  <a:lumOff val="40000"/>
                </a:schemeClr>
              </a:solidFill>
              <a:latin typeface="Arial Rounded MT Bold" pitchFamily="34" charset="0"/>
            </a:endParaRPr>
          </a:p>
        </p:txBody>
      </p:sp>
      <p:sp>
        <p:nvSpPr>
          <p:cNvPr id="4" name="Content Placeholder 3"/>
          <p:cNvSpPr>
            <a:spLocks noGrp="1"/>
          </p:cNvSpPr>
          <p:nvPr>
            <p:ph sz="half" idx="2"/>
          </p:nvPr>
        </p:nvSpPr>
        <p:spPr>
          <a:xfrm>
            <a:off x="343798" y="2906712"/>
            <a:ext cx="4040188" cy="3951288"/>
          </a:xfrm>
        </p:spPr>
        <p:txBody>
          <a:bodyPr>
            <a:normAutofit/>
          </a:bodyPr>
          <a:lstStyle/>
          <a:p>
            <a:r>
              <a:rPr lang="en-US" sz="3200" dirty="0">
                <a:latin typeface="Arial Rounded MT Bold" pitchFamily="34" charset="0"/>
              </a:rPr>
              <a:t>WINDOWS 11</a:t>
            </a:r>
          </a:p>
          <a:p>
            <a:r>
              <a:rPr lang="en-US" sz="3200" dirty="0">
                <a:latin typeface="Arial Rounded MT Bold" pitchFamily="34" charset="0"/>
              </a:rPr>
              <a:t>JAVA</a:t>
            </a:r>
          </a:p>
          <a:p>
            <a:r>
              <a:rPr lang="en-US" sz="3200" dirty="0">
                <a:latin typeface="Arial Rounded MT Bold" pitchFamily="34" charset="0"/>
              </a:rPr>
              <a:t>ANDROID STUDIOS</a:t>
            </a:r>
          </a:p>
        </p:txBody>
      </p:sp>
      <p:sp>
        <p:nvSpPr>
          <p:cNvPr id="5" name="Text Placeholder 4"/>
          <p:cNvSpPr>
            <a:spLocks noGrp="1"/>
          </p:cNvSpPr>
          <p:nvPr>
            <p:ph type="body" sz="quarter" idx="3"/>
          </p:nvPr>
        </p:nvSpPr>
        <p:spPr>
          <a:xfrm>
            <a:off x="4758427" y="1737519"/>
            <a:ext cx="4041775" cy="639762"/>
          </a:xfrm>
        </p:spPr>
        <p:txBody>
          <a:bodyPr>
            <a:normAutofit fontScale="92500"/>
          </a:bodyPr>
          <a:lstStyle/>
          <a:p>
            <a:r>
              <a:rPr lang="en-US" dirty="0">
                <a:solidFill>
                  <a:schemeClr val="tx2">
                    <a:lumMod val="60000"/>
                    <a:lumOff val="40000"/>
                  </a:schemeClr>
                </a:solidFill>
                <a:latin typeface="Arial Rounded MT Bold" pitchFamily="34" charset="0"/>
              </a:rPr>
              <a:t>HARDWARE REQUIREMENT</a:t>
            </a:r>
          </a:p>
        </p:txBody>
      </p:sp>
      <p:sp>
        <p:nvSpPr>
          <p:cNvPr id="6" name="Content Placeholder 5"/>
          <p:cNvSpPr>
            <a:spLocks noGrp="1"/>
          </p:cNvSpPr>
          <p:nvPr>
            <p:ph sz="quarter" idx="4"/>
          </p:nvPr>
        </p:nvSpPr>
        <p:spPr>
          <a:xfrm>
            <a:off x="4832245" y="2906712"/>
            <a:ext cx="4041775" cy="3517536"/>
          </a:xfrm>
        </p:spPr>
        <p:txBody>
          <a:bodyPr>
            <a:normAutofit/>
          </a:bodyPr>
          <a:lstStyle/>
          <a:p>
            <a:r>
              <a:rPr lang="en-US" sz="3600" dirty="0">
                <a:latin typeface="Arial Rounded MT Bold" pitchFamily="34" charset="0"/>
              </a:rPr>
              <a:t>I5 PROCESSOR</a:t>
            </a:r>
          </a:p>
          <a:p>
            <a:r>
              <a:rPr lang="en-US" sz="3600" dirty="0">
                <a:latin typeface="Arial Rounded MT Bold" pitchFamily="34" charset="0"/>
              </a:rPr>
              <a:t>4GB RAM</a:t>
            </a:r>
          </a:p>
          <a:p>
            <a:r>
              <a:rPr lang="en-US" sz="3600" dirty="0">
                <a:latin typeface="Arial Rounded MT Bold" pitchFamily="34" charset="0"/>
              </a:rPr>
              <a:t>512SSD</a:t>
            </a:r>
          </a:p>
        </p:txBody>
      </p:sp>
    </p:spTree>
    <p:extLst>
      <p:ext uri="{BB962C8B-B14F-4D97-AF65-F5344CB8AC3E}">
        <p14:creationId xmlns:p14="http://schemas.microsoft.com/office/powerpoint/2010/main" val="278444763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52"/>
            <a:ext cx="8229600" cy="868362"/>
          </a:xfrm>
        </p:spPr>
        <p:txBody>
          <a:bodyPr/>
          <a:lstStyle/>
          <a:p>
            <a:r>
              <a:rPr lang="en-US" dirty="0">
                <a:solidFill>
                  <a:srgbClr val="FF0000"/>
                </a:solidFill>
                <a:latin typeface="Algerian" pitchFamily="82" charset="0"/>
              </a:rPr>
              <a:t>DATABASE TABLE</a:t>
            </a:r>
          </a:p>
        </p:txBody>
      </p:sp>
      <p:sp>
        <p:nvSpPr>
          <p:cNvPr id="3" name="Text Placeholder 2"/>
          <p:cNvSpPr>
            <a:spLocks noGrp="1"/>
          </p:cNvSpPr>
          <p:nvPr>
            <p:ph type="body" idx="1"/>
          </p:nvPr>
        </p:nvSpPr>
        <p:spPr>
          <a:xfrm>
            <a:off x="0" y="1535113"/>
            <a:ext cx="4497388" cy="639762"/>
          </a:xfrm>
        </p:spPr>
        <p:txBody>
          <a:bodyPr/>
          <a:lstStyle/>
          <a:p>
            <a:r>
              <a:rPr lang="en-US"/>
              <a:t>TABLE NAME</a:t>
            </a:r>
            <a:endParaRPr lang="en-US" dirty="0"/>
          </a:p>
        </p:txBody>
      </p:sp>
      <p:sp>
        <p:nvSpPr>
          <p:cNvPr id="4" name="Content Placeholder 3"/>
          <p:cNvSpPr>
            <a:spLocks noGrp="1"/>
          </p:cNvSpPr>
          <p:nvPr>
            <p:ph sz="half" idx="2"/>
          </p:nvPr>
        </p:nvSpPr>
        <p:spPr>
          <a:xfrm>
            <a:off x="0" y="2209800"/>
            <a:ext cx="4497388" cy="4648199"/>
          </a:xfrm>
        </p:spPr>
        <p:txBody>
          <a:bodyPr>
            <a:normAutofit/>
          </a:bodyPr>
          <a:lstStyle/>
          <a:p>
            <a:r>
              <a:rPr lang="en-US" sz="2000" dirty="0">
                <a:latin typeface="Algerian" pitchFamily="82" charset="0"/>
              </a:rPr>
              <a:t>LOGIN AND REGISTRATION</a:t>
            </a:r>
          </a:p>
          <a:p>
            <a:endParaRPr lang="en-US" sz="2000" dirty="0">
              <a:latin typeface="Algerian" pitchFamily="82" charset="0"/>
            </a:endParaRPr>
          </a:p>
          <a:p>
            <a:r>
              <a:rPr lang="en-US" sz="2000" dirty="0">
                <a:latin typeface="Algerian" pitchFamily="82" charset="0"/>
              </a:rPr>
              <a:t>NOTIFICATION</a:t>
            </a:r>
          </a:p>
          <a:p>
            <a:endParaRPr lang="en-US" sz="2000" dirty="0">
              <a:latin typeface="Algerian" pitchFamily="82" charset="0"/>
            </a:endParaRPr>
          </a:p>
          <a:p>
            <a:r>
              <a:rPr lang="en-US" sz="2000" dirty="0">
                <a:latin typeface="Algerian" pitchFamily="82" charset="0"/>
              </a:rPr>
              <a:t>ADMIN</a:t>
            </a:r>
          </a:p>
          <a:p>
            <a:endParaRPr lang="en-US" sz="2000" dirty="0">
              <a:latin typeface="Algerian" pitchFamily="82" charset="0"/>
            </a:endParaRPr>
          </a:p>
          <a:p>
            <a:endParaRPr lang="en-US" sz="2000" dirty="0">
              <a:latin typeface="Algerian" pitchFamily="82" charset="0"/>
            </a:endParaRPr>
          </a:p>
          <a:p>
            <a:r>
              <a:rPr lang="en-US" sz="2000" dirty="0">
                <a:latin typeface="Algerian" pitchFamily="82" charset="0"/>
              </a:rPr>
              <a:t>DOMAIN</a:t>
            </a:r>
          </a:p>
          <a:p>
            <a:endParaRPr lang="en-US" sz="2000" dirty="0">
              <a:latin typeface="Algerian" pitchFamily="82" charset="0"/>
            </a:endParaRPr>
          </a:p>
          <a:p>
            <a:r>
              <a:rPr lang="en-US" sz="2000" dirty="0">
                <a:latin typeface="Algerian" pitchFamily="82" charset="0"/>
              </a:rPr>
              <a:t>RECIEVER</a:t>
            </a:r>
          </a:p>
          <a:p>
            <a:endParaRPr lang="en-US" sz="2000" dirty="0"/>
          </a:p>
          <a:p>
            <a:endParaRPr lang="en-US" sz="2000" dirty="0"/>
          </a:p>
        </p:txBody>
      </p:sp>
      <p:sp>
        <p:nvSpPr>
          <p:cNvPr id="5" name="Text Placeholder 4"/>
          <p:cNvSpPr>
            <a:spLocks noGrp="1"/>
          </p:cNvSpPr>
          <p:nvPr>
            <p:ph type="body" sz="quarter" idx="3"/>
          </p:nvPr>
        </p:nvSpPr>
        <p:spPr/>
        <p:txBody>
          <a:bodyPr/>
          <a:lstStyle/>
          <a:p>
            <a:r>
              <a:rPr lang="en-US"/>
              <a:t>PURPOSE</a:t>
            </a:r>
            <a:endParaRPr lang="en-US" dirty="0"/>
          </a:p>
        </p:txBody>
      </p:sp>
      <p:sp>
        <p:nvSpPr>
          <p:cNvPr id="6" name="Content Placeholder 5"/>
          <p:cNvSpPr>
            <a:spLocks noGrp="1"/>
          </p:cNvSpPr>
          <p:nvPr>
            <p:ph sz="quarter" idx="4"/>
          </p:nvPr>
        </p:nvSpPr>
        <p:spPr>
          <a:xfrm>
            <a:off x="4645025" y="2174874"/>
            <a:ext cx="4498975" cy="4759325"/>
          </a:xfrm>
        </p:spPr>
        <p:txBody>
          <a:bodyPr>
            <a:normAutofit/>
          </a:bodyPr>
          <a:lstStyle/>
          <a:p>
            <a:r>
              <a:rPr lang="en-US" sz="2000" dirty="0">
                <a:latin typeface="Algerian" pitchFamily="82" charset="0"/>
              </a:rPr>
              <a:t>LOGIN AND REGISTRATION FOR BOTH THE GUEST AND AGENT</a:t>
            </a:r>
          </a:p>
          <a:p>
            <a:r>
              <a:rPr lang="en-US" sz="2000" dirty="0">
                <a:latin typeface="Algerian" pitchFamily="82" charset="0"/>
              </a:rPr>
              <a:t>SENDS NOTIFICATION TO THE AGENT BY THE GUEST</a:t>
            </a:r>
          </a:p>
          <a:p>
            <a:r>
              <a:rPr lang="en-US" sz="2000" dirty="0">
                <a:latin typeface="Algerian" pitchFamily="82" charset="0"/>
              </a:rPr>
              <a:t>ADMINISTRATOR MAINTAINS THE AGENT DETAIL AS WELL  AS DONOR DETAIL</a:t>
            </a:r>
          </a:p>
          <a:p>
            <a:r>
              <a:rPr lang="en-US" sz="2000" dirty="0">
                <a:latin typeface="Algerian" pitchFamily="82" charset="0"/>
              </a:rPr>
              <a:t>DONOR GIVES THE WASTAGE FOOD TO THE ORPANAGE</a:t>
            </a:r>
          </a:p>
          <a:p>
            <a:endParaRPr lang="en-US" sz="2000" dirty="0">
              <a:latin typeface="Algerian" pitchFamily="82" charset="0"/>
            </a:endParaRPr>
          </a:p>
          <a:p>
            <a:r>
              <a:rPr lang="en-US" sz="2000" dirty="0">
                <a:latin typeface="Algerian" pitchFamily="82" charset="0"/>
              </a:rPr>
              <a:t>RECIEVER MAINTAINS THE ORPANAGE DETAILS</a:t>
            </a:r>
          </a:p>
        </p:txBody>
      </p:sp>
      <p:cxnSp>
        <p:nvCxnSpPr>
          <p:cNvPr id="14" name="Straight Connector 13"/>
          <p:cNvCxnSpPr/>
          <p:nvPr/>
        </p:nvCxnSpPr>
        <p:spPr>
          <a:xfrm>
            <a:off x="0" y="16764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1676400"/>
            <a:ext cx="0" cy="518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28194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35814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4502727"/>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0" y="2209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0" y="5410200"/>
            <a:ext cx="9144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3852642501"/>
              </p:ext>
            </p:extLst>
          </p:nvPr>
        </p:nvGraphicFramePr>
        <p:xfrm>
          <a:off x="1524000" y="1397000"/>
          <a:ext cx="3048000" cy="731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tblGrid>
              <a:tr h="0">
                <a:tc>
                  <a:txBody>
                    <a:bodyPr/>
                    <a:lstStyle/>
                    <a:p>
                      <a:endParaRPr lang="en-US" dirty="0"/>
                    </a:p>
                  </a:txBody>
                  <a:tcPr/>
                </a:tc>
                <a:extLst>
                  <a:ext uri="{0D108BD9-81ED-4DB2-BD59-A6C34878D82A}">
                    <a16:rowId xmlns:a16="http://schemas.microsoft.com/office/drawing/2014/main" val="10000"/>
                  </a:ext>
                </a:extLst>
              </a:tr>
              <a:tr h="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510468946"/>
              </p:ext>
            </p:extLst>
          </p:nvPr>
        </p:nvGraphicFramePr>
        <p:xfrm>
          <a:off x="0" y="1143000"/>
          <a:ext cx="9144000" cy="5728855"/>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62356">
                <a:tc>
                  <a:txBody>
                    <a:bodyPr/>
                    <a:lstStyle/>
                    <a:p>
                      <a:r>
                        <a:rPr lang="en-US" sz="2400" dirty="0">
                          <a:solidFill>
                            <a:schemeClr val="tx1"/>
                          </a:solidFill>
                          <a:latin typeface="Algerian" pitchFamily="82" charset="0"/>
                        </a:rPr>
                        <a:t>TABLE NAME</a:t>
                      </a:r>
                    </a:p>
                  </a:txBody>
                  <a:tcPr/>
                </a:tc>
                <a:tc>
                  <a:txBody>
                    <a:bodyPr/>
                    <a:lstStyle/>
                    <a:p>
                      <a:r>
                        <a:rPr lang="en-US" sz="2400" dirty="0">
                          <a:solidFill>
                            <a:schemeClr val="tx1"/>
                          </a:solidFill>
                          <a:latin typeface="Algerian" pitchFamily="82" charset="0"/>
                        </a:rPr>
                        <a:t>PURPOSE</a:t>
                      </a:r>
                    </a:p>
                  </a:txBody>
                  <a:tcPr/>
                </a:tc>
                <a:extLst>
                  <a:ext uri="{0D108BD9-81ED-4DB2-BD59-A6C34878D82A}">
                    <a16:rowId xmlns:a16="http://schemas.microsoft.com/office/drawing/2014/main" val="10000"/>
                  </a:ext>
                </a:extLst>
              </a:tr>
              <a:tr h="5266499">
                <a:tc>
                  <a:txBody>
                    <a:bodyPr/>
                    <a:lstStyle/>
                    <a:p>
                      <a:r>
                        <a:rPr lang="en-US" sz="1800" dirty="0">
                          <a:latin typeface="Arial Rounded MT Bold" pitchFamily="34" charset="0"/>
                        </a:rPr>
                        <a:t>LOGIN AND REGISTRATION</a:t>
                      </a:r>
                    </a:p>
                    <a:p>
                      <a:endParaRPr lang="en-US" sz="1800" dirty="0">
                        <a:latin typeface="Arial Rounded MT Bold" pitchFamily="34" charset="0"/>
                      </a:endParaRPr>
                    </a:p>
                    <a:p>
                      <a:endParaRPr lang="en-US" sz="1800" dirty="0">
                        <a:latin typeface="Arial Rounded MT Bold" pitchFamily="34" charset="0"/>
                      </a:endParaRPr>
                    </a:p>
                    <a:p>
                      <a:r>
                        <a:rPr lang="en-US" sz="1800" dirty="0">
                          <a:latin typeface="Arial Rounded MT Bold" pitchFamily="34" charset="0"/>
                        </a:rPr>
                        <a:t>NOTIFICATION</a:t>
                      </a:r>
                    </a:p>
                    <a:p>
                      <a:endParaRPr lang="en-US" sz="1800" dirty="0">
                        <a:latin typeface="Arial Rounded MT Bold" pitchFamily="34" charset="0"/>
                      </a:endParaRPr>
                    </a:p>
                    <a:p>
                      <a:endParaRPr lang="en-US" sz="1800" dirty="0">
                        <a:latin typeface="Arial Rounded MT Bold" pitchFamily="34" charset="0"/>
                      </a:endParaRPr>
                    </a:p>
                    <a:p>
                      <a:r>
                        <a:rPr lang="en-US" sz="1800" dirty="0">
                          <a:latin typeface="Arial Rounded MT Bold" pitchFamily="34" charset="0"/>
                        </a:rPr>
                        <a:t>ADMIN</a:t>
                      </a:r>
                    </a:p>
                    <a:p>
                      <a:endParaRPr lang="en-US" sz="1800" dirty="0">
                        <a:latin typeface="Arial Rounded MT Bold" pitchFamily="34" charset="0"/>
                      </a:endParaRPr>
                    </a:p>
                    <a:p>
                      <a:endParaRPr lang="en-US" sz="1800" dirty="0">
                        <a:latin typeface="Arial Rounded MT Bold" pitchFamily="34" charset="0"/>
                      </a:endParaRPr>
                    </a:p>
                    <a:p>
                      <a:r>
                        <a:rPr lang="en-US" sz="1800" dirty="0">
                          <a:latin typeface="Arial Rounded MT Bold" pitchFamily="34" charset="0"/>
                        </a:rPr>
                        <a:t>DOMAIN</a:t>
                      </a:r>
                    </a:p>
                    <a:p>
                      <a:endParaRPr lang="en-US" sz="1800" dirty="0">
                        <a:latin typeface="Arial Rounded MT Bold" pitchFamily="34" charset="0"/>
                      </a:endParaRPr>
                    </a:p>
                    <a:p>
                      <a:endParaRPr lang="en-US" sz="1800" dirty="0">
                        <a:latin typeface="Arial Rounded MT Bold" pitchFamily="34" charset="0"/>
                      </a:endParaRPr>
                    </a:p>
                    <a:p>
                      <a:r>
                        <a:rPr lang="en-US" sz="1800" dirty="0">
                          <a:latin typeface="Arial Rounded MT Bold" pitchFamily="34" charset="0"/>
                        </a:rPr>
                        <a:t>RECIEVER</a:t>
                      </a:r>
                    </a:p>
                    <a:p>
                      <a:endParaRPr lang="en-US" dirty="0">
                        <a:latin typeface="Arial Rounded MT Bold" pitchFamily="34" charset="0"/>
                      </a:endParaRPr>
                    </a:p>
                  </a:txBody>
                  <a:tcPr/>
                </a:tc>
                <a:tc>
                  <a:txBody>
                    <a:bodyPr/>
                    <a:lstStyle/>
                    <a:p>
                      <a:r>
                        <a:rPr lang="en-US" sz="1800" dirty="0">
                          <a:latin typeface="Arial Rounded MT Bold" pitchFamily="34" charset="0"/>
                        </a:rPr>
                        <a:t>LOGIN AND REGISTRATION FOR BOTH THE GUEST AND AGENT</a:t>
                      </a:r>
                    </a:p>
                    <a:p>
                      <a:endParaRPr lang="en-US" sz="1800" dirty="0">
                        <a:latin typeface="Arial Rounded MT Bold" pitchFamily="34" charset="0"/>
                      </a:endParaRPr>
                    </a:p>
                    <a:p>
                      <a:r>
                        <a:rPr lang="en-US" sz="1800" dirty="0">
                          <a:latin typeface="Arial Rounded MT Bold" pitchFamily="34" charset="0"/>
                        </a:rPr>
                        <a:t>SENDS NOTIFICATION TO THE AGENT BY THE GUEST</a:t>
                      </a:r>
                    </a:p>
                    <a:p>
                      <a:endParaRPr lang="en-US" sz="1800" dirty="0">
                        <a:latin typeface="Arial Rounded MT Bold" pitchFamily="34" charset="0"/>
                      </a:endParaRPr>
                    </a:p>
                    <a:p>
                      <a:r>
                        <a:rPr lang="en-US" sz="1800" dirty="0">
                          <a:latin typeface="Arial Rounded MT Bold" pitchFamily="34" charset="0"/>
                        </a:rPr>
                        <a:t>ADMINISTRATOR MAINTAINS THE AGENT DETAIL AS WELL  AS DONOR DETAIL</a:t>
                      </a:r>
                    </a:p>
                    <a:p>
                      <a:endParaRPr lang="en-US" sz="1800" dirty="0">
                        <a:latin typeface="Arial Rounded MT Bold" pitchFamily="34" charset="0"/>
                      </a:endParaRPr>
                    </a:p>
                    <a:p>
                      <a:r>
                        <a:rPr lang="en-US" sz="1800" dirty="0">
                          <a:latin typeface="Arial Rounded MT Bold" pitchFamily="34" charset="0"/>
                        </a:rPr>
                        <a:t>DONOR GIVES THE WASTAGE FOOD TO THE ORPANAGE</a:t>
                      </a:r>
                    </a:p>
                    <a:p>
                      <a:endParaRPr lang="en-US" sz="1800" dirty="0">
                        <a:latin typeface="Arial Rounded MT Bold" pitchFamily="34" charset="0"/>
                      </a:endParaRPr>
                    </a:p>
                    <a:p>
                      <a:r>
                        <a:rPr lang="en-US" sz="1800" dirty="0">
                          <a:latin typeface="Arial Rounded MT Bold" pitchFamily="34" charset="0"/>
                        </a:rPr>
                        <a:t>RECIEVER MAINTAINS THE ORPANAGE DETAILS</a:t>
                      </a:r>
                    </a:p>
                    <a:p>
                      <a:endParaRPr lang="en-US" dirty="0">
                        <a:latin typeface="Arial Rounded MT Bold"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927712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latin typeface="Algerian" pitchFamily="82" charset="0"/>
              </a:rPr>
              <a:t>UML DIAGRAMS</a:t>
            </a:r>
          </a:p>
        </p:txBody>
      </p:sp>
      <p:sp>
        <p:nvSpPr>
          <p:cNvPr id="3" name="Content Placeholder 2"/>
          <p:cNvSpPr>
            <a:spLocks noGrp="1"/>
          </p:cNvSpPr>
          <p:nvPr>
            <p:ph idx="1"/>
          </p:nvPr>
        </p:nvSpPr>
        <p:spPr>
          <a:xfrm>
            <a:off x="0" y="1143000"/>
            <a:ext cx="9144000" cy="5715000"/>
          </a:xfrm>
        </p:spPr>
        <p:txBody>
          <a:bodyPr>
            <a:normAutofit/>
          </a:bodyPr>
          <a:lstStyle/>
          <a:p>
            <a:r>
              <a:rPr lang="en-US" sz="2000" dirty="0">
                <a:solidFill>
                  <a:srgbClr val="00B0F0"/>
                </a:solidFill>
                <a:latin typeface="Algerian" pitchFamily="82" charset="0"/>
              </a:rPr>
              <a:t>USE CASE 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17254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9" y="126498"/>
            <a:ext cx="8229600" cy="884238"/>
          </a:xfrm>
        </p:spPr>
        <p:txBody>
          <a:bodyPr>
            <a:normAutofit/>
          </a:bodyPr>
          <a:lstStyle/>
          <a:p>
            <a:r>
              <a:rPr lang="en-US" sz="2800" dirty="0">
                <a:solidFill>
                  <a:srgbClr val="FF0000"/>
                </a:solidFill>
                <a:latin typeface="Algerian" pitchFamily="82" charset="0"/>
              </a:rPr>
              <a:t>CLASS DIAGRAM</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055613"/>
      </p:ext>
    </p:extLst>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476</TotalTime>
  <Words>455</Words>
  <Application>Microsoft Office PowerPoint</Application>
  <PresentationFormat>On-screen Show (4:3)</PresentationFormat>
  <Paragraphs>83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Arial Rounded MT Bold</vt:lpstr>
      <vt:lpstr>Trebuchet MS</vt:lpstr>
      <vt:lpstr>Wingdings 3</vt:lpstr>
      <vt:lpstr>Facet</vt:lpstr>
      <vt:lpstr>FOOD WASTE MANAGEMENT AND DONATION APPLICATION</vt:lpstr>
      <vt:lpstr>PowerPoint Presentation</vt:lpstr>
      <vt:lpstr>INTRODUCTION</vt:lpstr>
      <vt:lpstr>MODULES</vt:lpstr>
      <vt:lpstr>PowerPoint Presentation</vt:lpstr>
      <vt:lpstr>SOFTWARE AND HARDWARE REQUIREMENTS</vt:lpstr>
      <vt:lpstr>DATABASE TABLE</vt:lpstr>
      <vt:lpstr>UML DIAGRAMS</vt:lpstr>
      <vt:lpstr>CLASS DIAGRAM</vt:lpstr>
      <vt:lpstr>ACTIVITY DIAGRAM</vt:lpstr>
      <vt:lpstr>OUTPUT :- HOME PAGE          PEOFILE LOGIN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WASTE MANAGEMENT AND DONATION APPLICATION</dc:title>
  <dc:creator>USER</dc:creator>
  <cp:lastModifiedBy>kistaram Bhupathi reddy</cp:lastModifiedBy>
  <cp:revision>35</cp:revision>
  <dcterms:created xsi:type="dcterms:W3CDTF">2022-10-07T10:36:58Z</dcterms:created>
  <dcterms:modified xsi:type="dcterms:W3CDTF">2023-02-02T16:53:54Z</dcterms:modified>
</cp:coreProperties>
</file>