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12" r:id="rId6"/>
    <p:sldId id="314" r:id="rId7"/>
    <p:sldId id="309" r:id="rId8"/>
    <p:sldId id="316" r:id="rId9"/>
    <p:sldId id="317" r:id="rId10"/>
    <p:sldId id="321" r:id="rId11"/>
    <p:sldId id="322" r:id="rId12"/>
    <p:sldId id="323" r:id="rId13"/>
    <p:sldId id="318" r:id="rId14"/>
    <p:sldId id="324" r:id="rId15"/>
    <p:sldId id="319" r:id="rId16"/>
    <p:sldId id="32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19" autoAdjust="0"/>
  </p:normalViewPr>
  <p:slideViewPr>
    <p:cSldViewPr snapToGrid="0">
      <p:cViewPr varScale="1">
        <p:scale>
          <a:sx n="93" d="100"/>
          <a:sy n="93" d="100"/>
        </p:scale>
        <p:origin x="72"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4/11/2022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4/11/2022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4/11/2022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4/11/2022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4/11/2022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4/11/2022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4/11/2022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4/11/2022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4/11/2022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4/11/2022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US" dirty="0"/>
              <a:t>Design Critique</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t>Seth Hanusik</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5D2B0-879A-4D20-9968-8EDCD3E08FC1}"/>
              </a:ext>
            </a:extLst>
          </p:cNvPr>
          <p:cNvSpPr>
            <a:spLocks noGrp="1"/>
          </p:cNvSpPr>
          <p:nvPr>
            <p:ph type="ctrTitle"/>
          </p:nvPr>
        </p:nvSpPr>
        <p:spPr>
          <a:xfrm>
            <a:off x="1097280" y="758952"/>
            <a:ext cx="10058400" cy="3892168"/>
          </a:xfrm>
        </p:spPr>
        <p:txBody>
          <a:bodyPr>
            <a:normAutofit/>
          </a:bodyPr>
          <a:lstStyle/>
          <a:p>
            <a:r>
              <a:rPr lang="en-US" sz="9600" dirty="0">
                <a:solidFill>
                  <a:srgbClr val="FFFFFF"/>
                </a:solidFill>
              </a:rPr>
              <a:t>Purpose</a:t>
            </a:r>
          </a:p>
        </p:txBody>
      </p:sp>
      <p:sp>
        <p:nvSpPr>
          <p:cNvPr id="10" name="Rectangle 9">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349808F4-1D29-46FC-B87E-D7B07783B9C9}"/>
              </a:ext>
            </a:extLst>
          </p:cNvPr>
          <p:cNvSpPr>
            <a:spLocks noGrp="1"/>
          </p:cNvSpPr>
          <p:nvPr>
            <p:ph type="subTitle" idx="1"/>
          </p:nvPr>
        </p:nvSpPr>
        <p:spPr>
          <a:xfrm>
            <a:off x="1100051" y="5225240"/>
            <a:ext cx="10058400" cy="1143000"/>
          </a:xfrm>
        </p:spPr>
        <p:txBody>
          <a:bodyPr>
            <a:normAutofit/>
          </a:bodyPr>
          <a:lstStyle/>
          <a:p>
            <a:endParaRPr lang="en-US">
              <a:solidFill>
                <a:srgbClr val="FFFFFF"/>
              </a:solidFill>
            </a:endParaRPr>
          </a:p>
        </p:txBody>
      </p:sp>
    </p:spTree>
    <p:extLst>
      <p:ext uri="{BB962C8B-B14F-4D97-AF65-F5344CB8AC3E}">
        <p14:creationId xmlns:p14="http://schemas.microsoft.com/office/powerpoint/2010/main" val="2803752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3A723-37D5-4CE4-BC87-E0B6363276F4}"/>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8C18D607-2203-4683-A79D-17214352B089}"/>
              </a:ext>
            </a:extLst>
          </p:cNvPr>
          <p:cNvSpPr>
            <a:spLocks noGrp="1"/>
          </p:cNvSpPr>
          <p:nvPr>
            <p:ph idx="1"/>
          </p:nvPr>
        </p:nvSpPr>
        <p:spPr/>
        <p:txBody>
          <a:bodyPr>
            <a:normAutofit fontScale="92500"/>
          </a:bodyPr>
          <a:lstStyle/>
          <a:p>
            <a:r>
              <a:rPr lang="en-US" dirty="0"/>
              <a:t>While the data is a little outdated, it would allow for fans of Premier League clubs to easily see what kind of money their club is spending on players and exactly who they are acquiring that season</a:t>
            </a:r>
          </a:p>
          <a:p>
            <a:r>
              <a:rPr lang="en-US" dirty="0"/>
              <a:t>The user can learn exactly what players are moved between clubs and the details of each transfer</a:t>
            </a:r>
          </a:p>
          <a:p>
            <a:r>
              <a:rPr lang="en-US" dirty="0"/>
              <a:t>Interactions allow the user to narrow the scope of the transfers they are seeing, and how clubs interact with other clubs when it comes to transfers</a:t>
            </a:r>
          </a:p>
          <a:p>
            <a:r>
              <a:rPr lang="en-US" dirty="0"/>
              <a:t>With the bar chart, you can see that Premier League clubs tend to spend more money than they receive each season on transfers</a:t>
            </a:r>
          </a:p>
          <a:p>
            <a:r>
              <a:rPr lang="en-US" dirty="0"/>
              <a:t>With the breakdown of specific players, the user can see who the most expensive and cheapest players were</a:t>
            </a:r>
          </a:p>
        </p:txBody>
      </p:sp>
    </p:spTree>
    <p:extLst>
      <p:ext uri="{BB962C8B-B14F-4D97-AF65-F5344CB8AC3E}">
        <p14:creationId xmlns:p14="http://schemas.microsoft.com/office/powerpoint/2010/main" val="448582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5D2B0-879A-4D20-9968-8EDCD3E08FC1}"/>
              </a:ext>
            </a:extLst>
          </p:cNvPr>
          <p:cNvSpPr>
            <a:spLocks noGrp="1"/>
          </p:cNvSpPr>
          <p:nvPr>
            <p:ph type="ctrTitle"/>
          </p:nvPr>
        </p:nvSpPr>
        <p:spPr>
          <a:xfrm>
            <a:off x="1097280" y="758952"/>
            <a:ext cx="10058400" cy="3892168"/>
          </a:xfrm>
        </p:spPr>
        <p:txBody>
          <a:bodyPr>
            <a:normAutofit/>
          </a:bodyPr>
          <a:lstStyle/>
          <a:p>
            <a:r>
              <a:rPr lang="en-US" sz="9600" dirty="0">
                <a:solidFill>
                  <a:srgbClr val="FFFFFF"/>
                </a:solidFill>
              </a:rPr>
              <a:t>Critique</a:t>
            </a:r>
          </a:p>
        </p:txBody>
      </p:sp>
      <p:sp>
        <p:nvSpPr>
          <p:cNvPr id="10" name="Rectangle 9">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349808F4-1D29-46FC-B87E-D7B07783B9C9}"/>
              </a:ext>
            </a:extLst>
          </p:cNvPr>
          <p:cNvSpPr>
            <a:spLocks noGrp="1"/>
          </p:cNvSpPr>
          <p:nvPr>
            <p:ph type="subTitle" idx="1"/>
          </p:nvPr>
        </p:nvSpPr>
        <p:spPr>
          <a:xfrm>
            <a:off x="1100051" y="5225240"/>
            <a:ext cx="10058400" cy="1143000"/>
          </a:xfrm>
        </p:spPr>
        <p:txBody>
          <a:bodyPr>
            <a:normAutofit/>
          </a:bodyPr>
          <a:lstStyle/>
          <a:p>
            <a:endParaRPr lang="en-US">
              <a:solidFill>
                <a:srgbClr val="FFFFFF"/>
              </a:solidFill>
            </a:endParaRPr>
          </a:p>
        </p:txBody>
      </p:sp>
    </p:spTree>
    <p:extLst>
      <p:ext uri="{BB962C8B-B14F-4D97-AF65-F5344CB8AC3E}">
        <p14:creationId xmlns:p14="http://schemas.microsoft.com/office/powerpoint/2010/main" val="2512303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3A723-37D5-4CE4-BC87-E0B6363276F4}"/>
              </a:ext>
            </a:extLst>
          </p:cNvPr>
          <p:cNvSpPr>
            <a:spLocks noGrp="1"/>
          </p:cNvSpPr>
          <p:nvPr>
            <p:ph type="title"/>
          </p:nvPr>
        </p:nvSpPr>
        <p:spPr/>
        <p:txBody>
          <a:bodyPr/>
          <a:lstStyle/>
          <a:p>
            <a:r>
              <a:rPr lang="en-US" dirty="0"/>
              <a:t>Critique</a:t>
            </a:r>
          </a:p>
        </p:txBody>
      </p:sp>
      <p:sp>
        <p:nvSpPr>
          <p:cNvPr id="3" name="Content Placeholder 2">
            <a:extLst>
              <a:ext uri="{FF2B5EF4-FFF2-40B4-BE49-F238E27FC236}">
                <a16:creationId xmlns:a16="http://schemas.microsoft.com/office/drawing/2014/main" id="{8C18D607-2203-4683-A79D-17214352B089}"/>
              </a:ext>
            </a:extLst>
          </p:cNvPr>
          <p:cNvSpPr>
            <a:spLocks noGrp="1"/>
          </p:cNvSpPr>
          <p:nvPr>
            <p:ph idx="1"/>
          </p:nvPr>
        </p:nvSpPr>
        <p:spPr/>
        <p:txBody>
          <a:bodyPr>
            <a:normAutofit/>
          </a:bodyPr>
          <a:lstStyle/>
          <a:p>
            <a:r>
              <a:rPr lang="en-US" dirty="0"/>
              <a:t>Overall, I think they channels they used were very useful for the information that they were portraying, but some specific choices were not ideal</a:t>
            </a:r>
          </a:p>
          <a:p>
            <a:r>
              <a:rPr lang="en-US" dirty="0"/>
              <a:t>The bar chart colors were confusing because green represents money being spent while red represents money being received</a:t>
            </a:r>
          </a:p>
          <a:p>
            <a:r>
              <a:rPr lang="en-US" dirty="0"/>
              <a:t>Positioning is such an influential channel, but the network does not position them in any certain way, and they are just sporadically placed on </a:t>
            </a:r>
            <a:r>
              <a:rPr lang="en-US"/>
              <a:t>the canvas</a:t>
            </a:r>
            <a:endParaRPr lang="en-US" dirty="0"/>
          </a:p>
        </p:txBody>
      </p:sp>
    </p:spTree>
    <p:extLst>
      <p:ext uri="{BB962C8B-B14F-4D97-AF65-F5344CB8AC3E}">
        <p14:creationId xmlns:p14="http://schemas.microsoft.com/office/powerpoint/2010/main" val="3682378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07099-C849-4624-9814-66243ED0F928}"/>
              </a:ext>
            </a:extLst>
          </p:cNvPr>
          <p:cNvSpPr>
            <a:spLocks noGrp="1"/>
          </p:cNvSpPr>
          <p:nvPr>
            <p:ph type="title"/>
          </p:nvPr>
        </p:nvSpPr>
        <p:spPr/>
        <p:txBody>
          <a:bodyPr/>
          <a:lstStyle/>
          <a:p>
            <a:r>
              <a:rPr lang="en-US" sz="3600" dirty="0"/>
              <a:t>Data</a:t>
            </a:r>
            <a:endParaRPr lang="en-US" dirty="0"/>
          </a:p>
        </p:txBody>
      </p:sp>
      <p:sp>
        <p:nvSpPr>
          <p:cNvPr id="4" name="Text Placeholder 3">
            <a:extLst>
              <a:ext uri="{FF2B5EF4-FFF2-40B4-BE49-F238E27FC236}">
                <a16:creationId xmlns:a16="http://schemas.microsoft.com/office/drawing/2014/main" id="{A96749F7-54BA-4A57-A1CC-5E599885A86A}"/>
              </a:ext>
            </a:extLst>
          </p:cNvPr>
          <p:cNvSpPr>
            <a:spLocks noGrp="1"/>
          </p:cNvSpPr>
          <p:nvPr>
            <p:ph type="body" sz="half" idx="2"/>
          </p:nvPr>
        </p:nvSpPr>
        <p:spPr/>
        <p:txBody>
          <a:bodyPr/>
          <a:lstStyle/>
          <a:p>
            <a:pPr marL="285750" indent="-285750">
              <a:lnSpc>
                <a:spcPct val="90000"/>
              </a:lnSpc>
              <a:buFont typeface="Calibri" panose="020F0502020204030204" pitchFamily="34" charset="0"/>
              <a:buChar char="•"/>
            </a:pPr>
            <a:r>
              <a:rPr lang="en-US" sz="1500" dirty="0"/>
              <a:t>Tabular data with network links</a:t>
            </a:r>
          </a:p>
          <a:p>
            <a:pPr marL="285750" indent="-285750">
              <a:lnSpc>
                <a:spcPct val="90000"/>
              </a:lnSpc>
              <a:buFont typeface="Calibri" panose="020F0502020204030204" pitchFamily="34" charset="0"/>
              <a:buChar char="•"/>
            </a:pPr>
            <a:r>
              <a:rPr lang="en-US" sz="1500" dirty="0"/>
              <a:t>Attributes</a:t>
            </a:r>
          </a:p>
          <a:p>
            <a:pPr marL="742950" lvl="1" indent="-285750">
              <a:lnSpc>
                <a:spcPct val="90000"/>
              </a:lnSpc>
              <a:buFont typeface="Calibri" panose="020F0502020204030204" pitchFamily="34" charset="0"/>
              <a:buChar char="•"/>
            </a:pPr>
            <a:r>
              <a:rPr lang="en-US" sz="1500" dirty="0">
                <a:solidFill>
                  <a:srgbClr val="FFFFFF"/>
                </a:solidFill>
              </a:rPr>
              <a:t>Player Name: Nominal</a:t>
            </a:r>
          </a:p>
          <a:p>
            <a:pPr marL="742950" lvl="1" indent="-285750">
              <a:lnSpc>
                <a:spcPct val="90000"/>
              </a:lnSpc>
              <a:buFont typeface="Calibri" panose="020F0502020204030204" pitchFamily="34" charset="0"/>
              <a:buChar char="•"/>
            </a:pPr>
            <a:r>
              <a:rPr lang="en-US" sz="1500" dirty="0">
                <a:solidFill>
                  <a:srgbClr val="FFFFFF"/>
                </a:solidFill>
              </a:rPr>
              <a:t>Nationality: Nominal</a:t>
            </a:r>
          </a:p>
          <a:p>
            <a:pPr marL="742950" lvl="1" indent="-285750">
              <a:lnSpc>
                <a:spcPct val="90000"/>
              </a:lnSpc>
              <a:buFont typeface="Calibri" panose="020F0502020204030204" pitchFamily="34" charset="0"/>
              <a:buChar char="•"/>
            </a:pPr>
            <a:r>
              <a:rPr lang="en-US" sz="1500" dirty="0">
                <a:solidFill>
                  <a:srgbClr val="FFFFFF"/>
                </a:solidFill>
              </a:rPr>
              <a:t>Seller: Link to buyer, nominal</a:t>
            </a:r>
          </a:p>
          <a:p>
            <a:pPr marL="742950" lvl="1" indent="-285750">
              <a:lnSpc>
                <a:spcPct val="90000"/>
              </a:lnSpc>
              <a:buFont typeface="Calibri" panose="020F0502020204030204" pitchFamily="34" charset="0"/>
              <a:buChar char="•"/>
            </a:pPr>
            <a:r>
              <a:rPr lang="en-US" sz="1500" dirty="0">
                <a:solidFill>
                  <a:srgbClr val="FFFFFF"/>
                </a:solidFill>
              </a:rPr>
              <a:t>Buyer: Link to seller, nominal</a:t>
            </a:r>
          </a:p>
          <a:p>
            <a:pPr marL="742950" lvl="1" indent="-285750">
              <a:lnSpc>
                <a:spcPct val="90000"/>
              </a:lnSpc>
              <a:buFont typeface="Calibri" panose="020F0502020204030204" pitchFamily="34" charset="0"/>
              <a:buChar char="•"/>
            </a:pPr>
            <a:r>
              <a:rPr lang="en-US" sz="1500" dirty="0">
                <a:solidFill>
                  <a:srgbClr val="FFFFFF"/>
                </a:solidFill>
              </a:rPr>
              <a:t>Transfer Value: quantitative</a:t>
            </a:r>
          </a:p>
          <a:p>
            <a:pPr marL="742950" lvl="1" indent="-285750">
              <a:lnSpc>
                <a:spcPct val="90000"/>
              </a:lnSpc>
              <a:buFont typeface="Calibri" panose="020F0502020204030204" pitchFamily="34" charset="0"/>
              <a:buChar char="•"/>
            </a:pPr>
            <a:r>
              <a:rPr lang="en-US" sz="1500" dirty="0">
                <a:solidFill>
                  <a:srgbClr val="FFFFFF"/>
                </a:solidFill>
              </a:rPr>
              <a:t>Transfer Type</a:t>
            </a:r>
            <a:r>
              <a:rPr lang="en-US" sz="1500">
                <a:solidFill>
                  <a:srgbClr val="FFFFFF"/>
                </a:solidFill>
              </a:rPr>
              <a:t>: nominal</a:t>
            </a:r>
            <a:endParaRPr lang="en-US" sz="1500" dirty="0">
              <a:solidFill>
                <a:srgbClr val="FFFFFF"/>
              </a:solidFill>
            </a:endParaRPr>
          </a:p>
          <a:p>
            <a:pPr marL="285750" indent="-285750">
              <a:lnSpc>
                <a:spcPct val="90000"/>
              </a:lnSpc>
              <a:buFont typeface="Calibri" panose="020F0502020204030204" pitchFamily="34" charset="0"/>
              <a:buChar char="•"/>
            </a:pPr>
            <a:r>
              <a:rPr lang="en-US" sz="1500" dirty="0"/>
              <a:t>Collected by scraping a website</a:t>
            </a:r>
          </a:p>
          <a:p>
            <a:endParaRPr lang="en-US" dirty="0"/>
          </a:p>
        </p:txBody>
      </p:sp>
      <p:pic>
        <p:nvPicPr>
          <p:cNvPr id="5" name="Content Placeholder 5" descr="Graphical user interface, text, application, email&#10;&#10;Description automatically generated">
            <a:extLst>
              <a:ext uri="{FF2B5EF4-FFF2-40B4-BE49-F238E27FC236}">
                <a16:creationId xmlns:a16="http://schemas.microsoft.com/office/drawing/2014/main" id="{D235925A-6E04-4605-A7BB-EDE8A62485B8}"/>
              </a:ext>
            </a:extLst>
          </p:cNvPr>
          <p:cNvPicPr>
            <a:picLocks noGrp="1" noChangeAspect="1"/>
          </p:cNvPicPr>
          <p:nvPr>
            <p:ph idx="1"/>
          </p:nvPr>
        </p:nvPicPr>
        <p:blipFill>
          <a:blip r:embed="rId2"/>
          <a:stretch>
            <a:fillRect/>
          </a:stretch>
        </p:blipFill>
        <p:spPr>
          <a:xfrm>
            <a:off x="5459413" y="2323133"/>
            <a:ext cx="5927725" cy="2273647"/>
          </a:xfrm>
          <a:prstGeom prst="rect">
            <a:avLst/>
          </a:prstGeom>
        </p:spPr>
      </p:pic>
    </p:spTree>
    <p:extLst>
      <p:ext uri="{BB962C8B-B14F-4D97-AF65-F5344CB8AC3E}">
        <p14:creationId xmlns:p14="http://schemas.microsoft.com/office/powerpoint/2010/main" val="758339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5D2B0-879A-4D20-9968-8EDCD3E08FC1}"/>
              </a:ext>
            </a:extLst>
          </p:cNvPr>
          <p:cNvSpPr>
            <a:spLocks noGrp="1"/>
          </p:cNvSpPr>
          <p:nvPr>
            <p:ph type="ctrTitle"/>
          </p:nvPr>
        </p:nvSpPr>
        <p:spPr>
          <a:xfrm>
            <a:off x="1097280" y="758952"/>
            <a:ext cx="10058400" cy="3892168"/>
          </a:xfrm>
        </p:spPr>
        <p:txBody>
          <a:bodyPr>
            <a:normAutofit/>
          </a:bodyPr>
          <a:lstStyle/>
          <a:p>
            <a:r>
              <a:rPr lang="en-US" sz="9600" dirty="0">
                <a:solidFill>
                  <a:srgbClr val="FFFFFF"/>
                </a:solidFill>
              </a:rPr>
              <a:t>Visual Representation</a:t>
            </a:r>
          </a:p>
        </p:txBody>
      </p:sp>
      <p:sp>
        <p:nvSpPr>
          <p:cNvPr id="10" name="Rectangle 9">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349808F4-1D29-46FC-B87E-D7B07783B9C9}"/>
              </a:ext>
            </a:extLst>
          </p:cNvPr>
          <p:cNvSpPr>
            <a:spLocks noGrp="1"/>
          </p:cNvSpPr>
          <p:nvPr>
            <p:ph type="subTitle" idx="1"/>
          </p:nvPr>
        </p:nvSpPr>
        <p:spPr>
          <a:xfrm>
            <a:off x="1100051" y="5225240"/>
            <a:ext cx="10058400" cy="1143000"/>
          </a:xfrm>
        </p:spPr>
        <p:txBody>
          <a:bodyPr>
            <a:normAutofit/>
          </a:bodyPr>
          <a:lstStyle/>
          <a:p>
            <a:endParaRPr lang="en-US">
              <a:solidFill>
                <a:srgbClr val="FFFFFF"/>
              </a:solidFill>
            </a:endParaRPr>
          </a:p>
        </p:txBody>
      </p:sp>
    </p:spTree>
    <p:extLst>
      <p:ext uri="{BB962C8B-B14F-4D97-AF65-F5344CB8AC3E}">
        <p14:creationId xmlns:p14="http://schemas.microsoft.com/office/powerpoint/2010/main" val="2512284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9" name="Straight Connector 3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DD1B12A-24F6-4FEB-BBC2-E77F1F5570F7}"/>
              </a:ext>
            </a:extLst>
          </p:cNvPr>
          <p:cNvSpPr>
            <a:spLocks noGrp="1"/>
          </p:cNvSpPr>
          <p:nvPr>
            <p:ph type="title"/>
          </p:nvPr>
        </p:nvSpPr>
        <p:spPr>
          <a:xfrm>
            <a:off x="1097280" y="516835"/>
            <a:ext cx="5977937" cy="1666501"/>
          </a:xfrm>
        </p:spPr>
        <p:txBody>
          <a:bodyPr vert="horz" lIns="91440" tIns="45720" rIns="91440" bIns="45720" rtlCol="0" anchor="b">
            <a:normAutofit/>
          </a:bodyPr>
          <a:lstStyle/>
          <a:p>
            <a:r>
              <a:rPr lang="en-US" sz="4000" dirty="0"/>
              <a:t>Network</a:t>
            </a:r>
          </a:p>
        </p:txBody>
      </p:sp>
      <p:cxnSp>
        <p:nvCxnSpPr>
          <p:cNvPr id="43" name="Straight Connector 42">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54CD0FD0-038E-4DB3-A4B5-54EE6A992740}"/>
              </a:ext>
            </a:extLst>
          </p:cNvPr>
          <p:cNvSpPr>
            <a:spLocks noGrp="1"/>
          </p:cNvSpPr>
          <p:nvPr>
            <p:ph type="body" sz="half" idx="2"/>
          </p:nvPr>
        </p:nvSpPr>
        <p:spPr>
          <a:xfrm>
            <a:off x="1097279" y="2546224"/>
            <a:ext cx="5977938" cy="3342747"/>
          </a:xfrm>
        </p:spPr>
        <p:txBody>
          <a:bodyPr vert="horz" lIns="0" tIns="45720" rIns="0" bIns="45720" rtlCol="0">
            <a:normAutofit/>
          </a:bodyPr>
          <a:lstStyle/>
          <a:p>
            <a:pPr marL="285750" indent="-285750">
              <a:lnSpc>
                <a:spcPct val="90000"/>
              </a:lnSpc>
              <a:buFont typeface="Calibri" panose="020F0502020204030204" pitchFamily="34" charset="0"/>
              <a:buChar char="•"/>
            </a:pPr>
            <a:r>
              <a:rPr lang="en-US" dirty="0"/>
              <a:t>A network with lines drawn from each Premier League club to every club they either sold to or bought from</a:t>
            </a:r>
          </a:p>
          <a:p>
            <a:pPr marL="742950" lvl="1" indent="-285750">
              <a:lnSpc>
                <a:spcPct val="90000"/>
              </a:lnSpc>
              <a:buFont typeface="Calibri" panose="020F0502020204030204" pitchFamily="34" charset="0"/>
              <a:buChar char="•"/>
            </a:pPr>
            <a:r>
              <a:rPr lang="en-US" sz="1400" dirty="0"/>
              <a:t>Connected with a line that represents a transfer</a:t>
            </a:r>
          </a:p>
          <a:p>
            <a:pPr marL="742950" lvl="1" indent="-285750">
              <a:lnSpc>
                <a:spcPct val="90000"/>
              </a:lnSpc>
              <a:buFont typeface="Calibri" panose="020F0502020204030204" pitchFamily="34" charset="0"/>
              <a:buChar char="•"/>
            </a:pPr>
            <a:r>
              <a:rPr lang="en-US" sz="1400" dirty="0"/>
              <a:t>The size of each vertex or club icon represents the total value of all transfers</a:t>
            </a:r>
          </a:p>
          <a:p>
            <a:pPr marL="742950" lvl="1" indent="-285750">
              <a:lnSpc>
                <a:spcPct val="90000"/>
              </a:lnSpc>
              <a:buFont typeface="Calibri" panose="020F0502020204030204" pitchFamily="34" charset="0"/>
              <a:buChar char="•"/>
            </a:pPr>
            <a:r>
              <a:rPr lang="en-US" sz="1400" dirty="0"/>
              <a:t>The color of the line represents the transfer type</a:t>
            </a:r>
          </a:p>
          <a:p>
            <a:pPr marL="1200150" lvl="2" indent="-285750">
              <a:lnSpc>
                <a:spcPct val="90000"/>
              </a:lnSpc>
              <a:buFont typeface="Calibri" panose="020F0502020204030204" pitchFamily="34" charset="0"/>
              <a:buChar char="•"/>
            </a:pPr>
            <a:r>
              <a:rPr lang="en-US" sz="1200" dirty="0"/>
              <a:t>Pink: Transfer</a:t>
            </a:r>
          </a:p>
          <a:p>
            <a:pPr marL="1200150" lvl="2" indent="-285750">
              <a:lnSpc>
                <a:spcPct val="90000"/>
              </a:lnSpc>
              <a:buFont typeface="Calibri" panose="020F0502020204030204" pitchFamily="34" charset="0"/>
              <a:buChar char="•"/>
            </a:pPr>
            <a:r>
              <a:rPr lang="en-US" sz="1200" dirty="0"/>
              <a:t>Blue: Return from loan</a:t>
            </a:r>
          </a:p>
          <a:p>
            <a:pPr marL="1200150" lvl="2" indent="-285750">
              <a:lnSpc>
                <a:spcPct val="90000"/>
              </a:lnSpc>
              <a:buFont typeface="Calibri" panose="020F0502020204030204" pitchFamily="34" charset="0"/>
              <a:buChar char="•"/>
            </a:pPr>
            <a:r>
              <a:rPr lang="en-US" sz="1200" dirty="0"/>
              <a:t>Green: Loan out</a:t>
            </a:r>
          </a:p>
          <a:p>
            <a:pPr marL="1200150" lvl="2" indent="-285750">
              <a:lnSpc>
                <a:spcPct val="90000"/>
              </a:lnSpc>
              <a:buFont typeface="Calibri" panose="020F0502020204030204" pitchFamily="34" charset="0"/>
              <a:buChar char="•"/>
            </a:pPr>
            <a:r>
              <a:rPr lang="en-US" sz="1200" dirty="0"/>
              <a:t>Orange: Free transfer</a:t>
            </a:r>
          </a:p>
          <a:p>
            <a:pPr marL="1200150" lvl="2" indent="-285750">
              <a:lnSpc>
                <a:spcPct val="90000"/>
              </a:lnSpc>
              <a:buFont typeface="Calibri" panose="020F0502020204030204" pitchFamily="34" charset="0"/>
              <a:buChar char="•"/>
            </a:pPr>
            <a:r>
              <a:rPr lang="en-US" sz="1200" dirty="0"/>
              <a:t>Gray: Retired</a:t>
            </a:r>
          </a:p>
        </p:txBody>
      </p:sp>
      <p:pic>
        <p:nvPicPr>
          <p:cNvPr id="10" name="Content Placeholder 9" descr="A picture containing text, map, indoor, several&#10;&#10;Description automatically generated">
            <a:extLst>
              <a:ext uri="{FF2B5EF4-FFF2-40B4-BE49-F238E27FC236}">
                <a16:creationId xmlns:a16="http://schemas.microsoft.com/office/drawing/2014/main" id="{48A968BE-0CB0-42DF-A03E-960C4C29A275}"/>
              </a:ext>
            </a:extLst>
          </p:cNvPr>
          <p:cNvPicPr>
            <a:picLocks noGrp="1" noChangeAspect="1"/>
          </p:cNvPicPr>
          <p:nvPr>
            <p:ph idx="1"/>
          </p:nvPr>
        </p:nvPicPr>
        <p:blipFill rotWithShape="1">
          <a:blip r:embed="rId2"/>
          <a:srcRect r="502" b="2"/>
          <a:stretch/>
        </p:blipFill>
        <p:spPr>
          <a:xfrm>
            <a:off x="7611900" y="-10230"/>
            <a:ext cx="4580098" cy="3383279"/>
          </a:xfrm>
          <a:prstGeom prst="rect">
            <a:avLst/>
          </a:prstGeom>
        </p:spPr>
      </p:pic>
      <p:pic>
        <p:nvPicPr>
          <p:cNvPr id="14" name="Picture 13">
            <a:extLst>
              <a:ext uri="{FF2B5EF4-FFF2-40B4-BE49-F238E27FC236}">
                <a16:creationId xmlns:a16="http://schemas.microsoft.com/office/drawing/2014/main" id="{CC948A92-F6E0-4AD4-AD98-085ECF28A8E7}"/>
              </a:ext>
            </a:extLst>
          </p:cNvPr>
          <p:cNvPicPr>
            <a:picLocks noChangeAspect="1"/>
          </p:cNvPicPr>
          <p:nvPr/>
        </p:nvPicPr>
        <p:blipFill rotWithShape="1">
          <a:blip r:embed="rId3"/>
          <a:srcRect l="935" r="577" b="-3"/>
          <a:stretch/>
        </p:blipFill>
        <p:spPr>
          <a:xfrm>
            <a:off x="7611904" y="3474718"/>
            <a:ext cx="4580097" cy="3383280"/>
          </a:xfrm>
          <a:prstGeom prst="rect">
            <a:avLst/>
          </a:prstGeom>
        </p:spPr>
      </p:pic>
    </p:spTree>
    <p:extLst>
      <p:ext uri="{BB962C8B-B14F-4D97-AF65-F5344CB8AC3E}">
        <p14:creationId xmlns:p14="http://schemas.microsoft.com/office/powerpoint/2010/main" val="159528404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07099-C849-4624-9814-66243ED0F928}"/>
              </a:ext>
            </a:extLst>
          </p:cNvPr>
          <p:cNvSpPr>
            <a:spLocks noGrp="1"/>
          </p:cNvSpPr>
          <p:nvPr>
            <p:ph type="title"/>
          </p:nvPr>
        </p:nvSpPr>
        <p:spPr/>
        <p:txBody>
          <a:bodyPr/>
          <a:lstStyle/>
          <a:p>
            <a:r>
              <a:rPr lang="en-US" dirty="0"/>
              <a:t>Stacked Bar Chart</a:t>
            </a:r>
          </a:p>
        </p:txBody>
      </p:sp>
      <p:sp>
        <p:nvSpPr>
          <p:cNvPr id="4" name="Text Placeholder 3">
            <a:extLst>
              <a:ext uri="{FF2B5EF4-FFF2-40B4-BE49-F238E27FC236}">
                <a16:creationId xmlns:a16="http://schemas.microsoft.com/office/drawing/2014/main" id="{A96749F7-54BA-4A57-A1CC-5E599885A86A}"/>
              </a:ext>
            </a:extLst>
          </p:cNvPr>
          <p:cNvSpPr>
            <a:spLocks noGrp="1"/>
          </p:cNvSpPr>
          <p:nvPr>
            <p:ph type="body" sz="half" idx="2"/>
          </p:nvPr>
        </p:nvSpPr>
        <p:spPr/>
        <p:txBody>
          <a:bodyPr/>
          <a:lstStyle/>
          <a:p>
            <a:pPr marL="285750" indent="-285750">
              <a:lnSpc>
                <a:spcPct val="90000"/>
              </a:lnSpc>
              <a:buFont typeface="Calibri" panose="020F0502020204030204" pitchFamily="34" charset="0"/>
              <a:buChar char="•"/>
            </a:pPr>
            <a:r>
              <a:rPr lang="en-US" sz="1500" dirty="0"/>
              <a:t>Each transfer is represented by a bar</a:t>
            </a:r>
          </a:p>
          <a:p>
            <a:pPr marL="285750" indent="-285750">
              <a:lnSpc>
                <a:spcPct val="90000"/>
              </a:lnSpc>
              <a:buFont typeface="Calibri" panose="020F0502020204030204" pitchFamily="34" charset="0"/>
              <a:buChar char="•"/>
            </a:pPr>
            <a:r>
              <a:rPr lang="en-US" sz="1500" dirty="0"/>
              <a:t>Size is used to represent the value of the transfer</a:t>
            </a:r>
          </a:p>
          <a:p>
            <a:pPr marL="285750" indent="-285750">
              <a:lnSpc>
                <a:spcPct val="90000"/>
              </a:lnSpc>
              <a:buFont typeface="Calibri" panose="020F0502020204030204" pitchFamily="34" charset="0"/>
              <a:buChar char="•"/>
            </a:pPr>
            <a:r>
              <a:rPr lang="en-US" sz="1500" dirty="0"/>
              <a:t>Color is used to represent whether the club is spending or receiving money</a:t>
            </a:r>
          </a:p>
          <a:p>
            <a:pPr marL="285750" indent="-285750">
              <a:lnSpc>
                <a:spcPct val="90000"/>
              </a:lnSpc>
              <a:buFont typeface="Calibri" panose="020F0502020204030204" pitchFamily="34" charset="0"/>
              <a:buChar char="•"/>
            </a:pPr>
            <a:r>
              <a:rPr lang="en-US" sz="1500" dirty="0"/>
              <a:t>The bars are a linear scale, and the clubs along the side are listed in alphabetical order</a:t>
            </a:r>
          </a:p>
        </p:txBody>
      </p:sp>
      <p:pic>
        <p:nvPicPr>
          <p:cNvPr id="7" name="Content Placeholder 6" descr="A picture containing chart&#10;&#10;Description automatically generated">
            <a:extLst>
              <a:ext uri="{FF2B5EF4-FFF2-40B4-BE49-F238E27FC236}">
                <a16:creationId xmlns:a16="http://schemas.microsoft.com/office/drawing/2014/main" id="{6ABA6199-6ED9-41A4-89C5-6B4067D86EC0}"/>
              </a:ext>
            </a:extLst>
          </p:cNvPr>
          <p:cNvPicPr>
            <a:picLocks noGrp="1" noChangeAspect="1"/>
          </p:cNvPicPr>
          <p:nvPr>
            <p:ph idx="1"/>
          </p:nvPr>
        </p:nvPicPr>
        <p:blipFill>
          <a:blip r:embed="rId2"/>
          <a:stretch>
            <a:fillRect/>
          </a:stretch>
        </p:blipFill>
        <p:spPr>
          <a:xfrm>
            <a:off x="5165559" y="1618179"/>
            <a:ext cx="6651159" cy="1053101"/>
          </a:xfrm>
          <a:prstGeom prst="rect">
            <a:avLst/>
          </a:prstGeom>
        </p:spPr>
      </p:pic>
      <p:pic>
        <p:nvPicPr>
          <p:cNvPr id="8" name="Content Placeholder 8" descr="Chart, timeline&#10;&#10;Description automatically generated">
            <a:extLst>
              <a:ext uri="{FF2B5EF4-FFF2-40B4-BE49-F238E27FC236}">
                <a16:creationId xmlns:a16="http://schemas.microsoft.com/office/drawing/2014/main" id="{ED0ECFE6-41E2-4F18-AAA9-0EDE3BDA4EC2}"/>
              </a:ext>
            </a:extLst>
          </p:cNvPr>
          <p:cNvPicPr>
            <a:picLocks noChangeAspect="1"/>
          </p:cNvPicPr>
          <p:nvPr/>
        </p:nvPicPr>
        <p:blipFill>
          <a:blip r:embed="rId3"/>
          <a:stretch>
            <a:fillRect/>
          </a:stretch>
        </p:blipFill>
        <p:spPr>
          <a:xfrm>
            <a:off x="5165559" y="4372397"/>
            <a:ext cx="6625271" cy="1153576"/>
          </a:xfrm>
          <a:prstGeom prst="rect">
            <a:avLst/>
          </a:prstGeom>
        </p:spPr>
      </p:pic>
    </p:spTree>
    <p:extLst>
      <p:ext uri="{BB962C8B-B14F-4D97-AF65-F5344CB8AC3E}">
        <p14:creationId xmlns:p14="http://schemas.microsoft.com/office/powerpoint/2010/main" val="2758894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5D2B0-879A-4D20-9968-8EDCD3E08FC1}"/>
              </a:ext>
            </a:extLst>
          </p:cNvPr>
          <p:cNvSpPr>
            <a:spLocks noGrp="1"/>
          </p:cNvSpPr>
          <p:nvPr>
            <p:ph type="ctrTitle"/>
          </p:nvPr>
        </p:nvSpPr>
        <p:spPr>
          <a:xfrm>
            <a:off x="1097280" y="758952"/>
            <a:ext cx="10058400" cy="3892168"/>
          </a:xfrm>
        </p:spPr>
        <p:txBody>
          <a:bodyPr>
            <a:normAutofit/>
          </a:bodyPr>
          <a:lstStyle/>
          <a:p>
            <a:r>
              <a:rPr lang="en-US" sz="9600" dirty="0">
                <a:solidFill>
                  <a:srgbClr val="FFFFFF"/>
                </a:solidFill>
              </a:rPr>
              <a:t>Interactions</a:t>
            </a:r>
          </a:p>
        </p:txBody>
      </p:sp>
      <p:sp>
        <p:nvSpPr>
          <p:cNvPr id="10" name="Rectangle 9">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349808F4-1D29-46FC-B87E-D7B07783B9C9}"/>
              </a:ext>
            </a:extLst>
          </p:cNvPr>
          <p:cNvSpPr>
            <a:spLocks noGrp="1"/>
          </p:cNvSpPr>
          <p:nvPr>
            <p:ph type="subTitle" idx="1"/>
          </p:nvPr>
        </p:nvSpPr>
        <p:spPr>
          <a:xfrm>
            <a:off x="1100051" y="5225240"/>
            <a:ext cx="10058400" cy="1143000"/>
          </a:xfrm>
        </p:spPr>
        <p:txBody>
          <a:bodyPr>
            <a:normAutofit/>
          </a:bodyPr>
          <a:lstStyle/>
          <a:p>
            <a:endParaRPr lang="en-US">
              <a:solidFill>
                <a:srgbClr val="FFFFFF"/>
              </a:solidFill>
            </a:endParaRPr>
          </a:p>
        </p:txBody>
      </p:sp>
    </p:spTree>
    <p:extLst>
      <p:ext uri="{BB962C8B-B14F-4D97-AF65-F5344CB8AC3E}">
        <p14:creationId xmlns:p14="http://schemas.microsoft.com/office/powerpoint/2010/main" val="2183233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9" name="Straight Connector 3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DD1B12A-24F6-4FEB-BBC2-E77F1F5570F7}"/>
              </a:ext>
            </a:extLst>
          </p:cNvPr>
          <p:cNvSpPr>
            <a:spLocks noGrp="1"/>
          </p:cNvSpPr>
          <p:nvPr>
            <p:ph type="title"/>
          </p:nvPr>
        </p:nvSpPr>
        <p:spPr>
          <a:xfrm>
            <a:off x="1097280" y="516835"/>
            <a:ext cx="5977937" cy="1666501"/>
          </a:xfrm>
        </p:spPr>
        <p:txBody>
          <a:bodyPr vert="horz" lIns="91440" tIns="45720" rIns="91440" bIns="45720" rtlCol="0" anchor="b">
            <a:normAutofit/>
          </a:bodyPr>
          <a:lstStyle/>
          <a:p>
            <a:r>
              <a:rPr lang="en-US" sz="4000" dirty="0"/>
              <a:t>Network</a:t>
            </a:r>
          </a:p>
        </p:txBody>
      </p:sp>
      <p:cxnSp>
        <p:nvCxnSpPr>
          <p:cNvPr id="43" name="Straight Connector 42">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54CD0FD0-038E-4DB3-A4B5-54EE6A992740}"/>
              </a:ext>
            </a:extLst>
          </p:cNvPr>
          <p:cNvSpPr>
            <a:spLocks noGrp="1"/>
          </p:cNvSpPr>
          <p:nvPr>
            <p:ph type="body" sz="half" idx="2"/>
          </p:nvPr>
        </p:nvSpPr>
        <p:spPr>
          <a:xfrm>
            <a:off x="1097279" y="2546224"/>
            <a:ext cx="5977938" cy="3342747"/>
          </a:xfrm>
        </p:spPr>
        <p:txBody>
          <a:bodyPr vert="horz" lIns="0" tIns="45720" rIns="0" bIns="45720" rtlCol="0">
            <a:normAutofit/>
          </a:bodyPr>
          <a:lstStyle/>
          <a:p>
            <a:pPr marL="285750" indent="-285750">
              <a:lnSpc>
                <a:spcPct val="90000"/>
              </a:lnSpc>
              <a:buFont typeface="Calibri" panose="020F0502020204030204" pitchFamily="34" charset="0"/>
              <a:buChar char="•"/>
            </a:pPr>
            <a:r>
              <a:rPr lang="en-US" dirty="0"/>
              <a:t>A network with lines drawn from each Premier League club to every club they either sold to or bought from</a:t>
            </a:r>
          </a:p>
          <a:p>
            <a:pPr marL="742950" lvl="1" indent="-285750">
              <a:lnSpc>
                <a:spcPct val="90000"/>
              </a:lnSpc>
              <a:buFont typeface="Calibri" panose="020F0502020204030204" pitchFamily="34" charset="0"/>
              <a:buChar char="•"/>
            </a:pPr>
            <a:r>
              <a:rPr lang="en-US" sz="1400" dirty="0"/>
              <a:t>Connected with a line that represents a transfer</a:t>
            </a:r>
          </a:p>
          <a:p>
            <a:pPr marL="742950" lvl="1" indent="-285750">
              <a:lnSpc>
                <a:spcPct val="90000"/>
              </a:lnSpc>
              <a:buFont typeface="Calibri" panose="020F0502020204030204" pitchFamily="34" charset="0"/>
              <a:buChar char="•"/>
            </a:pPr>
            <a:r>
              <a:rPr lang="en-US" sz="1400" dirty="0"/>
              <a:t>The size of each vertex or club icon represents the total value of all transfers</a:t>
            </a:r>
          </a:p>
          <a:p>
            <a:pPr marL="742950" lvl="1" indent="-285750">
              <a:lnSpc>
                <a:spcPct val="90000"/>
              </a:lnSpc>
              <a:buFont typeface="Calibri" panose="020F0502020204030204" pitchFamily="34" charset="0"/>
              <a:buChar char="•"/>
            </a:pPr>
            <a:r>
              <a:rPr lang="en-US" sz="1400" dirty="0"/>
              <a:t>The color of the line represents the transfer type</a:t>
            </a:r>
          </a:p>
          <a:p>
            <a:pPr marL="1200150" lvl="2" indent="-285750">
              <a:lnSpc>
                <a:spcPct val="90000"/>
              </a:lnSpc>
              <a:buFont typeface="Calibri" panose="020F0502020204030204" pitchFamily="34" charset="0"/>
              <a:buChar char="•"/>
            </a:pPr>
            <a:r>
              <a:rPr lang="en-US" sz="1200" dirty="0"/>
              <a:t>Pink: Transfer</a:t>
            </a:r>
          </a:p>
          <a:p>
            <a:pPr marL="1200150" lvl="2" indent="-285750">
              <a:lnSpc>
                <a:spcPct val="90000"/>
              </a:lnSpc>
              <a:buFont typeface="Calibri" panose="020F0502020204030204" pitchFamily="34" charset="0"/>
              <a:buChar char="•"/>
            </a:pPr>
            <a:r>
              <a:rPr lang="en-US" sz="1200" dirty="0"/>
              <a:t>Blue: Return from loan</a:t>
            </a:r>
          </a:p>
          <a:p>
            <a:pPr marL="1200150" lvl="2" indent="-285750">
              <a:lnSpc>
                <a:spcPct val="90000"/>
              </a:lnSpc>
              <a:buFont typeface="Calibri" panose="020F0502020204030204" pitchFamily="34" charset="0"/>
              <a:buChar char="•"/>
            </a:pPr>
            <a:r>
              <a:rPr lang="en-US" sz="1200" dirty="0"/>
              <a:t>Green: Loan out</a:t>
            </a:r>
          </a:p>
          <a:p>
            <a:pPr marL="1200150" lvl="2" indent="-285750">
              <a:lnSpc>
                <a:spcPct val="90000"/>
              </a:lnSpc>
              <a:buFont typeface="Calibri" panose="020F0502020204030204" pitchFamily="34" charset="0"/>
              <a:buChar char="•"/>
            </a:pPr>
            <a:r>
              <a:rPr lang="en-US" sz="1200" dirty="0"/>
              <a:t>Orange: Free transfer</a:t>
            </a:r>
          </a:p>
          <a:p>
            <a:pPr marL="1200150" lvl="2" indent="-285750">
              <a:lnSpc>
                <a:spcPct val="90000"/>
              </a:lnSpc>
              <a:buFont typeface="Calibri" panose="020F0502020204030204" pitchFamily="34" charset="0"/>
              <a:buChar char="•"/>
            </a:pPr>
            <a:r>
              <a:rPr lang="en-US" sz="1200" dirty="0"/>
              <a:t>Gray: Retired</a:t>
            </a:r>
          </a:p>
        </p:txBody>
      </p:sp>
      <p:pic>
        <p:nvPicPr>
          <p:cNvPr id="10" name="Content Placeholder 9" descr="A picture containing text, map, indoor, several&#10;&#10;Description automatically generated">
            <a:extLst>
              <a:ext uri="{FF2B5EF4-FFF2-40B4-BE49-F238E27FC236}">
                <a16:creationId xmlns:a16="http://schemas.microsoft.com/office/drawing/2014/main" id="{48A968BE-0CB0-42DF-A03E-960C4C29A275}"/>
              </a:ext>
            </a:extLst>
          </p:cNvPr>
          <p:cNvPicPr>
            <a:picLocks noGrp="1" noChangeAspect="1"/>
          </p:cNvPicPr>
          <p:nvPr>
            <p:ph idx="1"/>
          </p:nvPr>
        </p:nvPicPr>
        <p:blipFill rotWithShape="1">
          <a:blip r:embed="rId2"/>
          <a:srcRect r="502" b="2"/>
          <a:stretch/>
        </p:blipFill>
        <p:spPr>
          <a:xfrm>
            <a:off x="7611900" y="-10230"/>
            <a:ext cx="4580098" cy="3383279"/>
          </a:xfrm>
          <a:prstGeom prst="rect">
            <a:avLst/>
          </a:prstGeom>
        </p:spPr>
      </p:pic>
      <p:pic>
        <p:nvPicPr>
          <p:cNvPr id="14" name="Picture 13">
            <a:extLst>
              <a:ext uri="{FF2B5EF4-FFF2-40B4-BE49-F238E27FC236}">
                <a16:creationId xmlns:a16="http://schemas.microsoft.com/office/drawing/2014/main" id="{CC948A92-F6E0-4AD4-AD98-085ECF28A8E7}"/>
              </a:ext>
            </a:extLst>
          </p:cNvPr>
          <p:cNvPicPr>
            <a:picLocks noChangeAspect="1"/>
          </p:cNvPicPr>
          <p:nvPr/>
        </p:nvPicPr>
        <p:blipFill rotWithShape="1">
          <a:blip r:embed="rId3"/>
          <a:srcRect l="935" r="577" b="-3"/>
          <a:stretch/>
        </p:blipFill>
        <p:spPr>
          <a:xfrm>
            <a:off x="7611904" y="3474718"/>
            <a:ext cx="4580097" cy="3383280"/>
          </a:xfrm>
          <a:prstGeom prst="rect">
            <a:avLst/>
          </a:prstGeom>
        </p:spPr>
      </p:pic>
    </p:spTree>
    <p:extLst>
      <p:ext uri="{BB962C8B-B14F-4D97-AF65-F5344CB8AC3E}">
        <p14:creationId xmlns:p14="http://schemas.microsoft.com/office/powerpoint/2010/main" val="68407963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07099-C849-4624-9814-66243ED0F928}"/>
              </a:ext>
            </a:extLst>
          </p:cNvPr>
          <p:cNvSpPr>
            <a:spLocks noGrp="1"/>
          </p:cNvSpPr>
          <p:nvPr>
            <p:ph type="title"/>
          </p:nvPr>
        </p:nvSpPr>
        <p:spPr/>
        <p:txBody>
          <a:bodyPr/>
          <a:lstStyle/>
          <a:p>
            <a:r>
              <a:rPr lang="en-US"/>
              <a:t>Stacked Bar Chart</a:t>
            </a:r>
            <a:endParaRPr lang="en-US" dirty="0"/>
          </a:p>
        </p:txBody>
      </p:sp>
      <p:sp>
        <p:nvSpPr>
          <p:cNvPr id="4" name="Text Placeholder 3">
            <a:extLst>
              <a:ext uri="{FF2B5EF4-FFF2-40B4-BE49-F238E27FC236}">
                <a16:creationId xmlns:a16="http://schemas.microsoft.com/office/drawing/2014/main" id="{A96749F7-54BA-4A57-A1CC-5E599885A86A}"/>
              </a:ext>
            </a:extLst>
          </p:cNvPr>
          <p:cNvSpPr>
            <a:spLocks noGrp="1"/>
          </p:cNvSpPr>
          <p:nvPr>
            <p:ph type="body" sz="half" idx="2"/>
          </p:nvPr>
        </p:nvSpPr>
        <p:spPr/>
        <p:txBody>
          <a:bodyPr/>
          <a:lstStyle/>
          <a:p>
            <a:pPr marL="285750" indent="-285750">
              <a:lnSpc>
                <a:spcPct val="90000"/>
              </a:lnSpc>
              <a:buFont typeface="Calibri" panose="020F0502020204030204" pitchFamily="34" charset="0"/>
              <a:buChar char="•"/>
            </a:pPr>
            <a:r>
              <a:rPr lang="en-US" sz="1500"/>
              <a:t>Hover over each bar to see a tooltip with the club’s name, player, and plus or minus the money spent or received </a:t>
            </a:r>
            <a:endParaRPr lang="en-US" sz="1500" dirty="0"/>
          </a:p>
        </p:txBody>
      </p:sp>
      <p:pic>
        <p:nvPicPr>
          <p:cNvPr id="9" name="Picture 8" descr="Chart&#10;&#10;Description automatically generated">
            <a:extLst>
              <a:ext uri="{FF2B5EF4-FFF2-40B4-BE49-F238E27FC236}">
                <a16:creationId xmlns:a16="http://schemas.microsoft.com/office/drawing/2014/main" id="{37222094-0927-4318-AC1B-E3EA164BC170}"/>
              </a:ext>
            </a:extLst>
          </p:cNvPr>
          <p:cNvPicPr>
            <a:picLocks noChangeAspect="1"/>
          </p:cNvPicPr>
          <p:nvPr/>
        </p:nvPicPr>
        <p:blipFill>
          <a:blip r:embed="rId2"/>
          <a:stretch>
            <a:fillRect/>
          </a:stretch>
        </p:blipFill>
        <p:spPr>
          <a:xfrm>
            <a:off x="5825438" y="1174213"/>
            <a:ext cx="5736335" cy="1706145"/>
          </a:xfrm>
          <a:prstGeom prst="rect">
            <a:avLst/>
          </a:prstGeom>
        </p:spPr>
      </p:pic>
      <p:pic>
        <p:nvPicPr>
          <p:cNvPr id="11" name="Picture 10" descr="A picture containing diagram&#10;&#10;Description automatically generated">
            <a:extLst>
              <a:ext uri="{FF2B5EF4-FFF2-40B4-BE49-F238E27FC236}">
                <a16:creationId xmlns:a16="http://schemas.microsoft.com/office/drawing/2014/main" id="{6DE477C5-F6A0-4D83-B5BA-394074BDBB75}"/>
              </a:ext>
            </a:extLst>
          </p:cNvPr>
          <p:cNvPicPr>
            <a:picLocks noChangeAspect="1"/>
          </p:cNvPicPr>
          <p:nvPr/>
        </p:nvPicPr>
        <p:blipFill>
          <a:blip r:embed="rId3"/>
          <a:stretch>
            <a:fillRect/>
          </a:stretch>
        </p:blipFill>
        <p:spPr>
          <a:xfrm>
            <a:off x="6084240" y="4191051"/>
            <a:ext cx="5218732" cy="1115552"/>
          </a:xfrm>
          <a:prstGeom prst="rect">
            <a:avLst/>
          </a:prstGeom>
        </p:spPr>
      </p:pic>
    </p:spTree>
    <p:extLst>
      <p:ext uri="{BB962C8B-B14F-4D97-AF65-F5344CB8AC3E}">
        <p14:creationId xmlns:p14="http://schemas.microsoft.com/office/powerpoint/2010/main" val="2007401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07099-C849-4624-9814-66243ED0F928}"/>
              </a:ext>
            </a:extLst>
          </p:cNvPr>
          <p:cNvSpPr>
            <a:spLocks noGrp="1"/>
          </p:cNvSpPr>
          <p:nvPr>
            <p:ph type="title"/>
          </p:nvPr>
        </p:nvSpPr>
        <p:spPr/>
        <p:txBody>
          <a:bodyPr/>
          <a:lstStyle/>
          <a:p>
            <a:r>
              <a:rPr lang="en-US" dirty="0"/>
              <a:t>Table</a:t>
            </a:r>
          </a:p>
        </p:txBody>
      </p:sp>
      <p:sp>
        <p:nvSpPr>
          <p:cNvPr id="4" name="Text Placeholder 3">
            <a:extLst>
              <a:ext uri="{FF2B5EF4-FFF2-40B4-BE49-F238E27FC236}">
                <a16:creationId xmlns:a16="http://schemas.microsoft.com/office/drawing/2014/main" id="{A96749F7-54BA-4A57-A1CC-5E599885A86A}"/>
              </a:ext>
            </a:extLst>
          </p:cNvPr>
          <p:cNvSpPr>
            <a:spLocks noGrp="1"/>
          </p:cNvSpPr>
          <p:nvPr>
            <p:ph type="body" sz="half" idx="2"/>
          </p:nvPr>
        </p:nvSpPr>
        <p:spPr/>
        <p:txBody>
          <a:bodyPr/>
          <a:lstStyle/>
          <a:p>
            <a:pPr marL="285750" indent="-285750">
              <a:lnSpc>
                <a:spcPct val="90000"/>
              </a:lnSpc>
              <a:buFont typeface="Calibri" panose="020F0502020204030204" pitchFamily="34" charset="0"/>
              <a:buChar char="•"/>
            </a:pPr>
            <a:r>
              <a:rPr lang="en-US" sz="1500" dirty="0"/>
              <a:t>You can change the column’s order by dragging them</a:t>
            </a:r>
          </a:p>
          <a:p>
            <a:pPr marL="285750" indent="-285750">
              <a:lnSpc>
                <a:spcPct val="90000"/>
              </a:lnSpc>
              <a:buFont typeface="Calibri" panose="020F0502020204030204" pitchFamily="34" charset="0"/>
              <a:buChar char="•"/>
            </a:pPr>
            <a:r>
              <a:rPr lang="en-US" sz="1500" dirty="0"/>
              <a:t>Clicking the plus expands a new row showing the transfer type</a:t>
            </a:r>
          </a:p>
        </p:txBody>
      </p:sp>
      <p:pic>
        <p:nvPicPr>
          <p:cNvPr id="5" name="Picture 4" descr="Graphical user interface, text, application, email&#10;&#10;Description automatically generated">
            <a:extLst>
              <a:ext uri="{FF2B5EF4-FFF2-40B4-BE49-F238E27FC236}">
                <a16:creationId xmlns:a16="http://schemas.microsoft.com/office/drawing/2014/main" id="{BA9930EA-3487-4AF2-8F60-B3F2B9959811}"/>
              </a:ext>
            </a:extLst>
          </p:cNvPr>
          <p:cNvPicPr>
            <a:picLocks noChangeAspect="1"/>
          </p:cNvPicPr>
          <p:nvPr/>
        </p:nvPicPr>
        <p:blipFill>
          <a:blip r:embed="rId2"/>
          <a:stretch>
            <a:fillRect/>
          </a:stretch>
        </p:blipFill>
        <p:spPr>
          <a:xfrm>
            <a:off x="4883809" y="2434295"/>
            <a:ext cx="7225998" cy="1989410"/>
          </a:xfrm>
          <a:prstGeom prst="rect">
            <a:avLst/>
          </a:prstGeom>
        </p:spPr>
      </p:pic>
    </p:spTree>
    <p:extLst>
      <p:ext uri="{BB962C8B-B14F-4D97-AF65-F5344CB8AC3E}">
        <p14:creationId xmlns:p14="http://schemas.microsoft.com/office/powerpoint/2010/main" val="2561458350"/>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{2B220797-A95B-4E08-A292-8CB43B7BB3AA}tf11437505_win32</Template>
  <TotalTime>64</TotalTime>
  <Words>492</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Georgia Pro Cond Light</vt:lpstr>
      <vt:lpstr>Speak Pro</vt:lpstr>
      <vt:lpstr>RetrospectVTI</vt:lpstr>
      <vt:lpstr>Design Critique</vt:lpstr>
      <vt:lpstr>Data</vt:lpstr>
      <vt:lpstr>Visual Representation</vt:lpstr>
      <vt:lpstr>Network</vt:lpstr>
      <vt:lpstr>Stacked Bar Chart</vt:lpstr>
      <vt:lpstr>Interactions</vt:lpstr>
      <vt:lpstr>Network</vt:lpstr>
      <vt:lpstr>Stacked Bar Chart</vt:lpstr>
      <vt:lpstr>Table</vt:lpstr>
      <vt:lpstr>Purpose</vt:lpstr>
      <vt:lpstr>Purpose</vt:lpstr>
      <vt:lpstr>Critique</vt:lpstr>
      <vt:lpstr>Critique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Critique</dc:title>
  <dc:creator>Seth Hanusik</dc:creator>
  <cp:lastModifiedBy>Seth Hanusik</cp:lastModifiedBy>
  <cp:revision>11</cp:revision>
  <dcterms:created xsi:type="dcterms:W3CDTF">2022-04-07T20:25:43Z</dcterms:created>
  <dcterms:modified xsi:type="dcterms:W3CDTF">2022-04-11T17:30:17Z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