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88" r:id="rId2"/>
    <p:sldId id="256" r:id="rId3"/>
    <p:sldId id="289" r:id="rId4"/>
    <p:sldId id="257" r:id="rId5"/>
    <p:sldId id="291" r:id="rId6"/>
    <p:sldId id="290" r:id="rId7"/>
    <p:sldId id="258" r:id="rId8"/>
    <p:sldId id="293" r:id="rId9"/>
    <p:sldId id="294" r:id="rId10"/>
    <p:sldId id="295" r:id="rId11"/>
    <p:sldId id="259" r:id="rId12"/>
    <p:sldId id="260" r:id="rId13"/>
    <p:sldId id="261" r:id="rId14"/>
    <p:sldId id="296" r:id="rId15"/>
    <p:sldId id="297" r:id="rId16"/>
    <p:sldId id="298" r:id="rId17"/>
    <p:sldId id="299" r:id="rId18"/>
    <p:sldId id="300" r:id="rId19"/>
    <p:sldId id="262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8EEFB8-15E5-44A9-849B-1A3A7A75EEDB}">
  <a:tblStyle styleId="{E58EEFB8-15E5-44A9-849B-1A3A7A75EE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1991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4498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309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4551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6b7c0907_22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6b7c0907_22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448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6b7c0907_22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6b7c0907_22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40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232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082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912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aemelia_icons.png"/>
          <p:cNvPicPr preferRelativeResize="0"/>
          <p:nvPr/>
        </p:nvPicPr>
        <p:blipFill rotWithShape="1">
          <a:blip r:embed="rId2">
            <a:alphaModFix amt="2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aemelia_icons.png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784250" y="222075"/>
            <a:ext cx="6549300" cy="26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82600" rtl="0">
              <a:spcBef>
                <a:spcPts val="600"/>
              </a:spcBef>
              <a:spcAft>
                <a:spcPts val="0"/>
              </a:spcAft>
              <a:buSzPts val="4000"/>
              <a:buChar char="▸"/>
              <a:defRPr sz="4000" b="1" i="1"/>
            </a:lvl1pPr>
            <a:lvl2pPr marL="914400" lvl="1" indent="-482600" rtl="0">
              <a:spcBef>
                <a:spcPts val="0"/>
              </a:spcBef>
              <a:spcAft>
                <a:spcPts val="0"/>
              </a:spcAft>
              <a:buSzPts val="4000"/>
              <a:buChar char="▹"/>
              <a:defRPr sz="4000" b="1" i="1"/>
            </a:lvl2pPr>
            <a:lvl3pPr marL="1371600" lvl="2" indent="-4826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3pPr>
            <a:lvl4pPr marL="1828800" lvl="3" indent="-4826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 b="1" i="1"/>
            </a:lvl4pPr>
            <a:lvl5pPr marL="2286000" lvl="4" indent="-4826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 b="1" i="1"/>
            </a:lvl5pPr>
            <a:lvl6pPr marL="2743200" lvl="5" indent="-4826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6pPr>
            <a:lvl7pPr marL="3200400" lvl="6" indent="-4826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 b="1" i="1"/>
            </a:lvl7pPr>
            <a:lvl8pPr marL="3657600" lvl="7" indent="-4826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 b="1" i="1"/>
            </a:lvl8pPr>
            <a:lvl9pPr marL="4114800" lvl="8" indent="-48260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chemeClr val="accen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8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8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0"/>
            <a:ext cx="2095200" cy="514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bg>
      <p:bgPr>
        <a:solidFill>
          <a:schemeClr val="accen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  <p:sldLayoutId id="2147483657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/>
          <p:nvPr/>
        </p:nvSpPr>
        <p:spPr>
          <a:xfrm>
            <a:off x="6481492" y="195346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9"/>
          <p:cNvGrpSpPr/>
          <p:nvPr/>
        </p:nvGrpSpPr>
        <p:grpSpPr>
          <a:xfrm>
            <a:off x="7036517" y="1461440"/>
            <a:ext cx="1426316" cy="1426403"/>
            <a:chOff x="6643075" y="3664250"/>
            <a:chExt cx="407950" cy="407975"/>
          </a:xfrm>
        </p:grpSpPr>
        <p:sp>
          <p:nvSpPr>
            <p:cNvPr id="108" name="Google Shape;108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19"/>
          <p:cNvGrpSpPr/>
          <p:nvPr/>
        </p:nvGrpSpPr>
        <p:grpSpPr>
          <a:xfrm>
            <a:off x="6059783" y="2739578"/>
            <a:ext cx="659664" cy="659627"/>
            <a:chOff x="576250" y="4319400"/>
            <a:chExt cx="442075" cy="442050"/>
          </a:xfrm>
        </p:grpSpPr>
        <p:sp>
          <p:nvSpPr>
            <p:cNvPr id="111" name="Google Shape;111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9"/>
          <p:cNvSpPr/>
          <p:nvPr/>
        </p:nvSpPr>
        <p:spPr>
          <a:xfrm rot="6223920">
            <a:off x="8598465" y="1900416"/>
            <a:ext cx="317280" cy="30295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7391400" y="3010889"/>
            <a:ext cx="250224" cy="23892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ctrTitle" idx="4294967295"/>
          </p:nvPr>
        </p:nvSpPr>
        <p:spPr>
          <a:xfrm>
            <a:off x="838200" y="40194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SOF304-KIỂM THỬ NÂNG CAO</a:t>
            </a:r>
            <a:endParaRPr sz="3600" dirty="0"/>
          </a:p>
        </p:txBody>
      </p:sp>
      <p:sp>
        <p:nvSpPr>
          <p:cNvPr id="20" name="Google Shape;220;p25">
            <a:extLst>
              <a:ext uri="{FF2B5EF4-FFF2-40B4-BE49-F238E27FC236}">
                <a16:creationId xmlns:a16="http://schemas.microsoft.com/office/drawing/2014/main" id="{A0CD149D-D3A3-4342-9256-39D9620EF842}"/>
              </a:ext>
            </a:extLst>
          </p:cNvPr>
          <p:cNvSpPr/>
          <p:nvPr/>
        </p:nvSpPr>
        <p:spPr>
          <a:xfrm>
            <a:off x="4555960" y="3981254"/>
            <a:ext cx="3667310" cy="65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Lớp</a:t>
            </a:r>
            <a:r>
              <a:rPr lang="vi-VN" sz="14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vi-VN" sz="14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Kỳ</a:t>
            </a:r>
            <a:r>
              <a:rPr lang="vi-VN" sz="14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: IT16317/SPRING2022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Giảng</a:t>
            </a:r>
            <a:r>
              <a:rPr lang="vi-VN" sz="14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viên </a:t>
            </a:r>
            <a:r>
              <a:rPr lang="vi-VN" sz="14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hướng</a:t>
            </a:r>
            <a:r>
              <a:rPr lang="vi-VN" sz="14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vi-VN" sz="14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dẫn</a:t>
            </a:r>
            <a:r>
              <a:rPr lang="vi-VN" sz="14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vi-VN" sz="14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thầy</a:t>
            </a:r>
            <a:r>
              <a:rPr lang="vi-VN" sz="14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vi-VN" sz="14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Lại</a:t>
            </a:r>
            <a:r>
              <a:rPr lang="vi-VN" sz="14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Minh Đăng</a:t>
            </a:r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4294967295"/>
          </p:nvPr>
        </p:nvSpPr>
        <p:spPr>
          <a:xfrm>
            <a:off x="846429" y="1308569"/>
            <a:ext cx="7039125" cy="1575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dirty="0"/>
              <a:t>Tổng quan quá trình phát triển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dirty="0"/>
              <a:t>và báo cáo kiểm thử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dirty="0" err="1"/>
              <a:t>dự</a:t>
            </a:r>
            <a:r>
              <a:rPr lang="en-US" sz="3200" dirty="0"/>
              <a:t> </a:t>
            </a:r>
            <a:r>
              <a:rPr lang="en-US" sz="3200" dirty="0" err="1"/>
              <a:t>án</a:t>
            </a:r>
            <a:r>
              <a:rPr lang="en-US" sz="3200" dirty="0"/>
              <a:t> </a:t>
            </a:r>
            <a:r>
              <a:rPr lang="en-US" sz="3200" dirty="0" err="1"/>
              <a:t>edusys</a:t>
            </a:r>
            <a:endParaRPr lang="en-US" sz="3200" dirty="0"/>
          </a:p>
        </p:txBody>
      </p:sp>
      <p:grpSp>
        <p:nvGrpSpPr>
          <p:cNvPr id="21" name="Google Shape;596;p40">
            <a:extLst>
              <a:ext uri="{FF2B5EF4-FFF2-40B4-BE49-F238E27FC236}">
                <a16:creationId xmlns:a16="http://schemas.microsoft.com/office/drawing/2014/main" id="{1874FD6F-C082-4F22-BCCC-45D83906EB80}"/>
              </a:ext>
            </a:extLst>
          </p:cNvPr>
          <p:cNvGrpSpPr/>
          <p:nvPr/>
        </p:nvGrpSpPr>
        <p:grpSpPr>
          <a:xfrm rot="4220751">
            <a:off x="566416" y="3348338"/>
            <a:ext cx="954205" cy="954205"/>
            <a:chOff x="5964175" y="4329750"/>
            <a:chExt cx="421350" cy="421350"/>
          </a:xfrm>
        </p:grpSpPr>
        <p:sp>
          <p:nvSpPr>
            <p:cNvPr id="22" name="Google Shape;597;p40">
              <a:extLst>
                <a:ext uri="{FF2B5EF4-FFF2-40B4-BE49-F238E27FC236}">
                  <a16:creationId xmlns:a16="http://schemas.microsoft.com/office/drawing/2014/main" id="{8F21EBBB-FAE5-4514-AD5D-7A8BBD8FADCC}"/>
                </a:ext>
              </a:extLst>
            </p:cNvPr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598;p40">
              <a:extLst>
                <a:ext uri="{FF2B5EF4-FFF2-40B4-BE49-F238E27FC236}">
                  <a16:creationId xmlns:a16="http://schemas.microsoft.com/office/drawing/2014/main" id="{6DC5B4EC-E4B2-4617-9FBD-0AE87066C6DD}"/>
                </a:ext>
              </a:extLst>
            </p:cNvPr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404;p40">
            <a:extLst>
              <a:ext uri="{FF2B5EF4-FFF2-40B4-BE49-F238E27FC236}">
                <a16:creationId xmlns:a16="http://schemas.microsoft.com/office/drawing/2014/main" id="{D6949640-B2BD-4CA5-9B69-4AFD48ECA076}"/>
              </a:ext>
            </a:extLst>
          </p:cNvPr>
          <p:cNvGrpSpPr/>
          <p:nvPr/>
        </p:nvGrpSpPr>
        <p:grpSpPr>
          <a:xfrm>
            <a:off x="2205042" y="3906034"/>
            <a:ext cx="808899" cy="810066"/>
            <a:chOff x="5294400" y="974850"/>
            <a:chExt cx="416500" cy="417100"/>
          </a:xfrm>
        </p:grpSpPr>
        <p:sp>
          <p:nvSpPr>
            <p:cNvPr id="25" name="Google Shape;405;p40">
              <a:extLst>
                <a:ext uri="{FF2B5EF4-FFF2-40B4-BE49-F238E27FC236}">
                  <a16:creationId xmlns:a16="http://schemas.microsoft.com/office/drawing/2014/main" id="{232112AB-6076-42FB-BC59-266408866E5C}"/>
                </a:ext>
              </a:extLst>
            </p:cNvPr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6;p40">
              <a:extLst>
                <a:ext uri="{FF2B5EF4-FFF2-40B4-BE49-F238E27FC236}">
                  <a16:creationId xmlns:a16="http://schemas.microsoft.com/office/drawing/2014/main" id="{CBDE29C8-5B0D-402C-869A-3BF9BFD6BEB7}"/>
                </a:ext>
              </a:extLst>
            </p:cNvPr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2679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ctrTitle" idx="4294967295"/>
          </p:nvPr>
        </p:nvSpPr>
        <p:spPr>
          <a:xfrm>
            <a:off x="2097511" y="5832"/>
            <a:ext cx="5571300" cy="965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0070C0"/>
                </a:solidFill>
              </a:rPr>
              <a:t>Checklist</a:t>
            </a:r>
            <a:endParaRPr b="0" dirty="0">
              <a:solidFill>
                <a:srgbClr val="0070C0"/>
              </a:solidFill>
            </a:endParaRPr>
          </a:p>
        </p:txBody>
      </p:sp>
      <p:pic>
        <p:nvPicPr>
          <p:cNvPr id="77" name="Google Shape;77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8831" r="3060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7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DCE219-59B7-4605-9558-30B6FE033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844264"/>
            <a:ext cx="7664870" cy="415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50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ctrTitle"/>
          </p:nvPr>
        </p:nvSpPr>
        <p:spPr>
          <a:xfrm>
            <a:off x="457200" y="2495550"/>
            <a:ext cx="240552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case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21700" y="58894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6583A6-C843-4357-A37E-CF10FCDC9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96240"/>
            <a:ext cx="5917185" cy="45393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1231905" y="131212"/>
            <a:ext cx="3111496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T</a:t>
            </a:r>
            <a:r>
              <a:rPr lang="en" sz="3200" dirty="0"/>
              <a:t>est Script và thực thi</a:t>
            </a:r>
            <a:endParaRPr sz="3200" dirty="0"/>
          </a:p>
        </p:txBody>
      </p:sp>
      <p:sp>
        <p:nvSpPr>
          <p:cNvPr id="11" name="Google Shape;85;p16">
            <a:extLst>
              <a:ext uri="{FF2B5EF4-FFF2-40B4-BE49-F238E27FC236}">
                <a16:creationId xmlns:a16="http://schemas.microsoft.com/office/drawing/2014/main" id="{402C5AE2-8F75-416C-82E7-7510BC35FE73}"/>
              </a:ext>
            </a:extLst>
          </p:cNvPr>
          <p:cNvSpPr txBox="1">
            <a:spLocks/>
          </p:cNvSpPr>
          <p:nvPr/>
        </p:nvSpPr>
        <p:spPr>
          <a:xfrm>
            <a:off x="228600" y="-247650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DC38D1-9B1B-4C60-BC23-5214BD462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337401"/>
            <a:ext cx="4267200" cy="3674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10E953-12AB-406C-9F9E-196468EB9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406" y="306615"/>
            <a:ext cx="4176122" cy="1889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BB8A18-E3A1-4D7A-A0F1-DA6D750CC1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3918" y="2253014"/>
            <a:ext cx="3283661" cy="27592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57112" y="1657350"/>
            <a:ext cx="2082125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Test Report</a:t>
            </a:r>
            <a:endParaRPr sz="4000"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10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10F141-80ED-4559-BD06-FF1D4B96B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819150"/>
            <a:ext cx="6372408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10</a:t>
            </a:r>
            <a:endParaRPr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CE34690-D27F-4032-AF71-51F2D9DE1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499110"/>
            <a:ext cx="5535295" cy="4145280"/>
          </a:xfrm>
          <a:prstGeom prst="rect">
            <a:avLst/>
          </a:prstGeom>
        </p:spPr>
      </p:pic>
      <p:sp>
        <p:nvSpPr>
          <p:cNvPr id="10" name="Google Shape;96;p18">
            <a:extLst>
              <a:ext uri="{FF2B5EF4-FFF2-40B4-BE49-F238E27FC236}">
                <a16:creationId xmlns:a16="http://schemas.microsoft.com/office/drawing/2014/main" id="{994C72E7-141B-47E6-988F-0FFE47BB5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12" y="1657350"/>
            <a:ext cx="2082125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Test Report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2336872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10</a:t>
            </a:r>
            <a:endParaRPr dirty="0"/>
          </a:p>
        </p:txBody>
      </p:sp>
      <p:pic>
        <p:nvPicPr>
          <p:cNvPr id="4" name="Picture 3" descr="Chart&#10;&#10;Description automatically generated with low confidence">
            <a:extLst>
              <a:ext uri="{FF2B5EF4-FFF2-40B4-BE49-F238E27FC236}">
                <a16:creationId xmlns:a16="http://schemas.microsoft.com/office/drawing/2014/main" id="{8EE4E9F0-D3B9-4BD4-A084-AF73A79C0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78460"/>
            <a:ext cx="5905500" cy="4386580"/>
          </a:xfrm>
          <a:prstGeom prst="rect">
            <a:avLst/>
          </a:prstGeom>
        </p:spPr>
      </p:pic>
      <p:sp>
        <p:nvSpPr>
          <p:cNvPr id="8" name="Google Shape;96;p18">
            <a:extLst>
              <a:ext uri="{FF2B5EF4-FFF2-40B4-BE49-F238E27FC236}">
                <a16:creationId xmlns:a16="http://schemas.microsoft.com/office/drawing/2014/main" id="{62EAEAC4-C03F-41E6-BC9B-CF274934AA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12" y="1657350"/>
            <a:ext cx="2082125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Test Report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628976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10</a:t>
            </a:r>
            <a:endParaRPr dirty="0"/>
          </a:p>
        </p:txBody>
      </p:sp>
      <p:pic>
        <p:nvPicPr>
          <p:cNvPr id="4" name="Picture 3" descr="Chart&#10;&#10;Description automatically generated with low confidence">
            <a:extLst>
              <a:ext uri="{FF2B5EF4-FFF2-40B4-BE49-F238E27FC236}">
                <a16:creationId xmlns:a16="http://schemas.microsoft.com/office/drawing/2014/main" id="{FDF07FCA-E2D9-4CFE-9319-959777D0E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85750"/>
            <a:ext cx="6039072" cy="4495800"/>
          </a:xfrm>
          <a:prstGeom prst="rect">
            <a:avLst/>
          </a:prstGeom>
        </p:spPr>
      </p:pic>
      <p:sp>
        <p:nvSpPr>
          <p:cNvPr id="8" name="Google Shape;96;p18">
            <a:extLst>
              <a:ext uri="{FF2B5EF4-FFF2-40B4-BE49-F238E27FC236}">
                <a16:creationId xmlns:a16="http://schemas.microsoft.com/office/drawing/2014/main" id="{9DB1FE19-1404-4970-8409-31BEC89B8F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12" y="1657350"/>
            <a:ext cx="2082125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Test Report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85038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/>
          <p:nvPr/>
        </p:nvSpPr>
        <p:spPr>
          <a:xfrm rot="10800000" flipH="1">
            <a:off x="0" y="-125"/>
            <a:ext cx="9144000" cy="1607100"/>
          </a:xfrm>
          <a:prstGeom prst="rect">
            <a:avLst/>
          </a:prstGeom>
          <a:solidFill>
            <a:srgbClr val="FFFFFF">
              <a:alpha val="303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5"/>
          <p:cNvSpPr txBox="1">
            <a:spLocks noGrp="1"/>
          </p:cNvSpPr>
          <p:nvPr>
            <p:ph type="title" idx="4294967295"/>
          </p:nvPr>
        </p:nvSpPr>
        <p:spPr>
          <a:xfrm>
            <a:off x="203874" y="1855350"/>
            <a:ext cx="2245589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Defect Report</a:t>
            </a:r>
            <a:endParaRPr sz="4000" dirty="0"/>
          </a:p>
        </p:txBody>
      </p:sp>
      <p:sp>
        <p:nvSpPr>
          <p:cNvPr id="189" name="Google Shape;189;p2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B5394"/>
                </a:solidFill>
              </a:rPr>
              <a:t>11</a:t>
            </a:r>
            <a:endParaRPr dirty="0">
              <a:solidFill>
                <a:srgbClr val="0B5394"/>
              </a:solidFill>
            </a:endParaRPr>
          </a:p>
        </p:txBody>
      </p:sp>
      <p:grpSp>
        <p:nvGrpSpPr>
          <p:cNvPr id="190" name="Google Shape;190;p25"/>
          <p:cNvGrpSpPr/>
          <p:nvPr/>
        </p:nvGrpSpPr>
        <p:grpSpPr>
          <a:xfrm>
            <a:off x="2696797" y="720917"/>
            <a:ext cx="2736683" cy="4131612"/>
            <a:chOff x="-6729413" y="-17360900"/>
            <a:chExt cx="26138326" cy="48436250"/>
          </a:xfrm>
        </p:grpSpPr>
        <p:sp>
          <p:nvSpPr>
            <p:cNvPr id="191" name="Google Shape;191;p25"/>
            <p:cNvSpPr/>
            <p:nvPr/>
          </p:nvSpPr>
          <p:spPr>
            <a:xfrm>
              <a:off x="-6729413" y="-9364662"/>
              <a:ext cx="25398299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3276600" y="-17360900"/>
              <a:ext cx="10882200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12576175" y="-17360900"/>
              <a:ext cx="6832500" cy="1046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-6729413" y="-9364662"/>
              <a:ext cx="10005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-6729413" y="-17360900"/>
              <a:ext cx="19305601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12752387" y="-9293225"/>
              <a:ext cx="59166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-6729413" y="-11442700"/>
              <a:ext cx="10005900" cy="29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14158913" y="-11938000"/>
              <a:ext cx="5250000" cy="504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2957512" y="-8518525"/>
              <a:ext cx="8811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11728450" y="-6897687"/>
              <a:ext cx="6940500" cy="1564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-4899025" y="-698500"/>
              <a:ext cx="63786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-4370388" y="-6897687"/>
              <a:ext cx="7327800" cy="619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9578975" y="8743950"/>
              <a:ext cx="42639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11728450" y="-6897687"/>
              <a:ext cx="69405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3838575" y="-6897687"/>
              <a:ext cx="78900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-1235075" y="-698500"/>
              <a:ext cx="82422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-1235075" y="-5207000"/>
              <a:ext cx="12963600" cy="2212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-6305550" y="-6897687"/>
              <a:ext cx="7785000" cy="880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11728450" y="-6897687"/>
              <a:ext cx="6940500" cy="877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1479550" y="-6897687"/>
              <a:ext cx="55278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-1373188" y="8743950"/>
              <a:ext cx="13101600" cy="136301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2994025" y="8743950"/>
              <a:ext cx="87345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11728450" y="1873250"/>
              <a:ext cx="6835800" cy="1310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3276600" y="-9293225"/>
              <a:ext cx="108822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7469187" y="-6897687"/>
              <a:ext cx="52833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50090BD-AB27-4994-AEFD-3C6159172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9380" y="121327"/>
            <a:ext cx="4499795" cy="490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32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/>
          <p:nvPr/>
        </p:nvSpPr>
        <p:spPr>
          <a:xfrm rot="10800000" flipH="1">
            <a:off x="0" y="-125"/>
            <a:ext cx="9144000" cy="1607100"/>
          </a:xfrm>
          <a:prstGeom prst="rect">
            <a:avLst/>
          </a:prstGeom>
          <a:solidFill>
            <a:srgbClr val="FFFFFF">
              <a:alpha val="303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5"/>
          <p:cNvSpPr txBox="1">
            <a:spLocks noGrp="1"/>
          </p:cNvSpPr>
          <p:nvPr>
            <p:ph type="title" idx="4294967295"/>
          </p:nvPr>
        </p:nvSpPr>
        <p:spPr>
          <a:xfrm>
            <a:off x="203874" y="1855350"/>
            <a:ext cx="2245589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Defect Report</a:t>
            </a:r>
            <a:endParaRPr sz="4000" dirty="0"/>
          </a:p>
        </p:txBody>
      </p:sp>
      <p:sp>
        <p:nvSpPr>
          <p:cNvPr id="189" name="Google Shape;189;p2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B5394"/>
                </a:solidFill>
              </a:rPr>
              <a:t>11</a:t>
            </a:r>
            <a:endParaRPr dirty="0">
              <a:solidFill>
                <a:srgbClr val="0B5394"/>
              </a:solidFill>
            </a:endParaRPr>
          </a:p>
        </p:txBody>
      </p:sp>
      <p:grpSp>
        <p:nvGrpSpPr>
          <p:cNvPr id="190" name="Google Shape;190;p25"/>
          <p:cNvGrpSpPr/>
          <p:nvPr/>
        </p:nvGrpSpPr>
        <p:grpSpPr>
          <a:xfrm>
            <a:off x="2696797" y="720917"/>
            <a:ext cx="2736683" cy="4131612"/>
            <a:chOff x="-6729413" y="-17360900"/>
            <a:chExt cx="26138326" cy="48436250"/>
          </a:xfrm>
        </p:grpSpPr>
        <p:sp>
          <p:nvSpPr>
            <p:cNvPr id="191" name="Google Shape;191;p25"/>
            <p:cNvSpPr/>
            <p:nvPr/>
          </p:nvSpPr>
          <p:spPr>
            <a:xfrm>
              <a:off x="-6729413" y="-9364662"/>
              <a:ext cx="25398299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3276600" y="-17360900"/>
              <a:ext cx="10882200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12576175" y="-17360900"/>
              <a:ext cx="6832500" cy="1046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-6729413" y="-9364662"/>
              <a:ext cx="10005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-6729413" y="-17360900"/>
              <a:ext cx="19305601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12752387" y="-9293225"/>
              <a:ext cx="59166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-6729413" y="-11442700"/>
              <a:ext cx="10005900" cy="29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14158913" y="-11938000"/>
              <a:ext cx="5250000" cy="504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2957512" y="-8518525"/>
              <a:ext cx="8811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11728450" y="-6897687"/>
              <a:ext cx="6940500" cy="1564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-4899025" y="-698500"/>
              <a:ext cx="63786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-4370388" y="-6897687"/>
              <a:ext cx="7327800" cy="619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9578975" y="8743950"/>
              <a:ext cx="42639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11728450" y="-6897687"/>
              <a:ext cx="69405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3838575" y="-6897687"/>
              <a:ext cx="78900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-1235075" y="-698500"/>
              <a:ext cx="82422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-1235075" y="-5207000"/>
              <a:ext cx="12963600" cy="2212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-6305550" y="-6897687"/>
              <a:ext cx="7785000" cy="880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11728450" y="-6897687"/>
              <a:ext cx="6940500" cy="877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1479550" y="-6897687"/>
              <a:ext cx="55278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-1373188" y="8743950"/>
              <a:ext cx="13101600" cy="136301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2994025" y="8743950"/>
              <a:ext cx="87345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11728450" y="1873250"/>
              <a:ext cx="6835800" cy="1310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3276600" y="-9293225"/>
              <a:ext cx="108822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7469187" y="-6897687"/>
              <a:ext cx="52833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D20229D-E171-4C63-9672-577EFB84F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739" y="95877"/>
            <a:ext cx="4335702" cy="495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32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ctrTitle" idx="4294967295"/>
          </p:nvPr>
        </p:nvSpPr>
        <p:spPr>
          <a:xfrm>
            <a:off x="2733876" y="3151530"/>
            <a:ext cx="3676248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DEMO</a:t>
            </a:r>
            <a:endParaRPr sz="7200" dirty="0"/>
          </a:p>
        </p:txBody>
      </p:sp>
      <p:sp>
        <p:nvSpPr>
          <p:cNvPr id="106" name="Google Shape;106;p19"/>
          <p:cNvSpPr/>
          <p:nvPr/>
        </p:nvSpPr>
        <p:spPr>
          <a:xfrm>
            <a:off x="6019800" y="1125216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9"/>
          <p:cNvGrpSpPr/>
          <p:nvPr/>
        </p:nvGrpSpPr>
        <p:grpSpPr>
          <a:xfrm>
            <a:off x="6574825" y="633187"/>
            <a:ext cx="1426316" cy="1426403"/>
            <a:chOff x="6643075" y="3664250"/>
            <a:chExt cx="407950" cy="407975"/>
          </a:xfrm>
        </p:grpSpPr>
        <p:sp>
          <p:nvSpPr>
            <p:cNvPr id="108" name="Google Shape;108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19"/>
          <p:cNvGrpSpPr/>
          <p:nvPr/>
        </p:nvGrpSpPr>
        <p:grpSpPr>
          <a:xfrm>
            <a:off x="5598091" y="1911325"/>
            <a:ext cx="659664" cy="659627"/>
            <a:chOff x="576250" y="4319400"/>
            <a:chExt cx="442075" cy="442050"/>
          </a:xfrm>
        </p:grpSpPr>
        <p:sp>
          <p:nvSpPr>
            <p:cNvPr id="111" name="Google Shape;111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9"/>
          <p:cNvSpPr/>
          <p:nvPr/>
        </p:nvSpPr>
        <p:spPr>
          <a:xfrm rot="6223920">
            <a:off x="8136773" y="1072163"/>
            <a:ext cx="317280" cy="30295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6929708" y="2182636"/>
            <a:ext cx="250224" cy="23892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24;p20">
            <a:extLst>
              <a:ext uri="{FF2B5EF4-FFF2-40B4-BE49-F238E27FC236}">
                <a16:creationId xmlns:a16="http://schemas.microsoft.com/office/drawing/2014/main" id="{E33F9D4E-09F8-4B7C-A02F-0BE90D1F4F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3127" y="650305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13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2590800" y="159895"/>
            <a:ext cx="4114800" cy="8518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Thành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viên</a:t>
            </a:r>
            <a:endParaRPr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87280" y="2465480"/>
            <a:ext cx="2484620" cy="456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err="1">
                <a:solidFill>
                  <a:schemeClr val="bg1"/>
                </a:solidFill>
              </a:rPr>
              <a:t>Dương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Tấn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Lực</a:t>
            </a:r>
            <a:r>
              <a:rPr lang="en-US" b="1" dirty="0">
                <a:solidFill>
                  <a:schemeClr val="bg1"/>
                </a:solidFill>
              </a:rPr>
              <a:t> PS17380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BD5B1A-1121-4C04-952C-50DA80B33C16}"/>
              </a:ext>
            </a:extLst>
          </p:cNvPr>
          <p:cNvSpPr txBox="1"/>
          <p:nvPr/>
        </p:nvSpPr>
        <p:spPr>
          <a:xfrm>
            <a:off x="1075467" y="4536006"/>
            <a:ext cx="2725422" cy="456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err="1">
                <a:solidFill>
                  <a:schemeClr val="bg1"/>
                </a:solidFill>
              </a:rPr>
              <a:t>Nguyễn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Tuấn</a:t>
            </a:r>
            <a:r>
              <a:rPr lang="en-US" b="1" dirty="0">
                <a:solidFill>
                  <a:schemeClr val="bg1"/>
                </a:solidFill>
              </a:rPr>
              <a:t> PS18742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D31469-75BF-4977-9934-A3ADDD02C1C9}"/>
              </a:ext>
            </a:extLst>
          </p:cNvPr>
          <p:cNvSpPr txBox="1"/>
          <p:nvPr/>
        </p:nvSpPr>
        <p:spPr>
          <a:xfrm>
            <a:off x="5373494" y="4497813"/>
            <a:ext cx="2511812" cy="456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err="1">
                <a:solidFill>
                  <a:schemeClr val="bg1"/>
                </a:solidFill>
              </a:rPr>
              <a:t>Lãnh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Quốc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Khánh</a:t>
            </a:r>
            <a:r>
              <a:rPr lang="en-US" b="1" dirty="0">
                <a:solidFill>
                  <a:schemeClr val="bg1"/>
                </a:solidFill>
              </a:rPr>
              <a:t> PS13132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B4F9F4-512B-43B9-BCD6-F9A6C5A79993}"/>
              </a:ext>
            </a:extLst>
          </p:cNvPr>
          <p:cNvSpPr txBox="1"/>
          <p:nvPr/>
        </p:nvSpPr>
        <p:spPr>
          <a:xfrm>
            <a:off x="5084845" y="2507896"/>
            <a:ext cx="3089110" cy="456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err="1">
                <a:solidFill>
                  <a:schemeClr val="bg1"/>
                </a:solidFill>
              </a:rPr>
              <a:t>Nguyễn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Phạm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Hùng</a:t>
            </a:r>
            <a:r>
              <a:rPr lang="en-US" b="1" dirty="0">
                <a:solidFill>
                  <a:schemeClr val="bg1"/>
                </a:solidFill>
              </a:rPr>
              <a:t> Phi PD04328</a:t>
            </a:r>
            <a:endParaRPr lang="en-US" dirty="0"/>
          </a:p>
        </p:txBody>
      </p:sp>
      <p:pic>
        <p:nvPicPr>
          <p:cNvPr id="22" name="Picture 21" descr="A picture containing black, white&#10;&#10;Description automatically generated">
            <a:extLst>
              <a:ext uri="{FF2B5EF4-FFF2-40B4-BE49-F238E27FC236}">
                <a16:creationId xmlns:a16="http://schemas.microsoft.com/office/drawing/2014/main" id="{7F00DF4D-33E9-4B99-BFA6-0993AD242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178" y="3195086"/>
            <a:ext cx="1524000" cy="1524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9272981-9639-4FC3-ACD8-0C0FB3B80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1055565"/>
            <a:ext cx="1524000" cy="1524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07D2497-DAA7-4A1F-AA5C-1F457F729A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3195086"/>
            <a:ext cx="1524000" cy="1524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9046F86-EBC9-4398-B241-3DE4978376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6178" y="987177"/>
            <a:ext cx="15240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A79C69-32B6-477D-8EE8-EE407A38510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9074" y="146024"/>
            <a:ext cx="7358525" cy="673126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Mục lục</a:t>
            </a:r>
          </a:p>
        </p:txBody>
      </p:sp>
      <p:sp>
        <p:nvSpPr>
          <p:cNvPr id="3" name="Google Shape;188;p25">
            <a:extLst>
              <a:ext uri="{FF2B5EF4-FFF2-40B4-BE49-F238E27FC236}">
                <a16:creationId xmlns:a16="http://schemas.microsoft.com/office/drawing/2014/main" id="{6B29B5B5-A25B-4827-B776-AACA0711EA56}"/>
              </a:ext>
            </a:extLst>
          </p:cNvPr>
          <p:cNvSpPr txBox="1">
            <a:spLocks/>
          </p:cNvSpPr>
          <p:nvPr/>
        </p:nvSpPr>
        <p:spPr>
          <a:xfrm>
            <a:off x="685800" y="1086162"/>
            <a:ext cx="3810000" cy="20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TỔNG QUAN DỰ ÁN</a:t>
            </a:r>
          </a:p>
          <a:p>
            <a:endParaRPr lang="en-US" dirty="0"/>
          </a:p>
          <a:p>
            <a:r>
              <a:rPr lang="en-US" dirty="0"/>
              <a:t>1.GIỚI THIỆU</a:t>
            </a:r>
          </a:p>
          <a:p>
            <a:r>
              <a:rPr lang="en-US" dirty="0"/>
              <a:t>2.USECASE</a:t>
            </a:r>
          </a:p>
          <a:p>
            <a:r>
              <a:rPr lang="en-US" dirty="0"/>
              <a:t>3.SƠ ĐỒ QUAN HỆ</a:t>
            </a:r>
          </a:p>
          <a:p>
            <a:r>
              <a:rPr lang="en-US" dirty="0"/>
              <a:t>4.SƠ ĐỒ PHÂN RÃ HỆ THỐNG</a:t>
            </a:r>
          </a:p>
          <a:p>
            <a:r>
              <a:rPr lang="en-US" dirty="0"/>
              <a:t>5.CHỨC NĂNG</a:t>
            </a:r>
          </a:p>
        </p:txBody>
      </p:sp>
      <p:sp>
        <p:nvSpPr>
          <p:cNvPr id="4" name="Google Shape;188;p25">
            <a:extLst>
              <a:ext uri="{FF2B5EF4-FFF2-40B4-BE49-F238E27FC236}">
                <a16:creationId xmlns:a16="http://schemas.microsoft.com/office/drawing/2014/main" id="{0719001B-2E71-4A98-81C1-EBA2F25A9EC7}"/>
              </a:ext>
            </a:extLst>
          </p:cNvPr>
          <p:cNvSpPr txBox="1">
            <a:spLocks/>
          </p:cNvSpPr>
          <p:nvPr/>
        </p:nvSpPr>
        <p:spPr>
          <a:xfrm>
            <a:off x="5105400" y="1086162"/>
            <a:ext cx="3810000" cy="20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QUY TRÌNH KIỂM THỬ</a:t>
            </a:r>
          </a:p>
          <a:p>
            <a:endParaRPr lang="en-US" dirty="0"/>
          </a:p>
          <a:p>
            <a:r>
              <a:rPr lang="en-US" dirty="0"/>
              <a:t>6.KẾ HOẠCH KIỂM THỬ</a:t>
            </a:r>
          </a:p>
          <a:p>
            <a:r>
              <a:rPr lang="en-US" dirty="0"/>
              <a:t>7.CHECKLIST</a:t>
            </a:r>
          </a:p>
          <a:p>
            <a:r>
              <a:rPr lang="en-US" dirty="0"/>
              <a:t>8.TESTCASE</a:t>
            </a:r>
          </a:p>
          <a:p>
            <a:r>
              <a:rPr lang="en-US" dirty="0"/>
              <a:t>9.THỰC THI</a:t>
            </a:r>
          </a:p>
          <a:p>
            <a:r>
              <a:rPr lang="en-US" dirty="0"/>
              <a:t>10.BÁO CÁO KẾT QUẢ</a:t>
            </a:r>
          </a:p>
          <a:p>
            <a:r>
              <a:rPr lang="en-US" dirty="0"/>
              <a:t>11.DEFECT REPORT</a:t>
            </a:r>
          </a:p>
        </p:txBody>
      </p:sp>
      <p:sp>
        <p:nvSpPr>
          <p:cNvPr id="6" name="Google Shape;188;p25">
            <a:extLst>
              <a:ext uri="{FF2B5EF4-FFF2-40B4-BE49-F238E27FC236}">
                <a16:creationId xmlns:a16="http://schemas.microsoft.com/office/drawing/2014/main" id="{DF1E1788-D68C-4158-AB4E-083B777455D7}"/>
              </a:ext>
            </a:extLst>
          </p:cNvPr>
          <p:cNvSpPr txBox="1">
            <a:spLocks/>
          </p:cNvSpPr>
          <p:nvPr/>
        </p:nvSpPr>
        <p:spPr>
          <a:xfrm>
            <a:off x="2819400" y="4057338"/>
            <a:ext cx="3810000" cy="673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12.KHÓ KHĂN VÀ THUẬN LỢI</a:t>
            </a:r>
          </a:p>
          <a:p>
            <a:r>
              <a:rPr lang="en-US" dirty="0"/>
              <a:t>13.DEMO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BDA7D2-445D-4965-B710-73A1E3AE9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070238"/>
            <a:ext cx="457200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E5C384-409F-4EF5-92A5-F4BC8B392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105618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2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2362200" y="361950"/>
            <a:ext cx="6477000" cy="44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rgbClr val="0070C0"/>
                </a:solidFill>
              </a:rPr>
              <a:t>Dự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án</a:t>
            </a:r>
            <a:r>
              <a:rPr lang="en-US" sz="3200" b="1" dirty="0">
                <a:solidFill>
                  <a:srgbClr val="0070C0"/>
                </a:solidFill>
              </a:rPr>
              <a:t> : EDUCATION SYSTEM MANAGEMENT - EDUSYS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marR="0" indent="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mềm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rung tâm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đào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ngắn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truyền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qua file excel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Ngoài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mềm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gửi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mail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hay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doanh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hay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tổng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kê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tâm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76200" y="1581150"/>
            <a:ext cx="1840075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Giới thiệu về </a:t>
            </a:r>
            <a:br>
              <a:rPr lang="en" sz="4000" dirty="0"/>
            </a:br>
            <a:r>
              <a:rPr lang="en" sz="4000" dirty="0"/>
              <a:t>dự án</a:t>
            </a:r>
            <a:endParaRPr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5B8B93-B082-4D52-BA94-C5A1D7E57B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02A403-A2EA-4BFA-A8C8-79050AE67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74" y="1712139"/>
            <a:ext cx="2253125" cy="10248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D74783-6AFF-47B1-B14A-BE05EE601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190" y="704850"/>
            <a:ext cx="725973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17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76200" y="1581150"/>
            <a:ext cx="1840075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Sơ đồ quan hệ</a:t>
            </a:r>
            <a:endParaRPr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8EB89E-9431-441A-8629-E74CC1048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313" y="666750"/>
            <a:ext cx="727420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62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ctrTitle" idx="4294967295"/>
          </p:nvPr>
        </p:nvSpPr>
        <p:spPr>
          <a:xfrm>
            <a:off x="2097511" y="5832"/>
            <a:ext cx="5571300" cy="965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0070C0"/>
                </a:solidFill>
              </a:rPr>
              <a:t>Sơ đồ tổ chức giao diện</a:t>
            </a:r>
            <a:endParaRPr b="0" dirty="0">
              <a:solidFill>
                <a:srgbClr val="0070C0"/>
              </a:solidFill>
            </a:endParaRPr>
          </a:p>
        </p:txBody>
      </p:sp>
      <p:pic>
        <p:nvPicPr>
          <p:cNvPr id="77" name="Google Shape;77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8831" r="3060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536970-50B9-4A1F-B5B0-A39472D474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971550"/>
            <a:ext cx="5088897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Các chức năng chính</a:t>
            </a:r>
            <a:endParaRPr sz="4000" dirty="0"/>
          </a:p>
        </p:txBody>
      </p:sp>
      <p:sp>
        <p:nvSpPr>
          <p:cNvPr id="153" name="Google Shape;153;p2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9E9B2F-B235-48F7-AF32-F308E78359D3}"/>
              </a:ext>
            </a:extLst>
          </p:cNvPr>
          <p:cNvGrpSpPr/>
          <p:nvPr/>
        </p:nvGrpSpPr>
        <p:grpSpPr>
          <a:xfrm>
            <a:off x="3352800" y="266954"/>
            <a:ext cx="4343400" cy="4676159"/>
            <a:chOff x="3556671" y="425823"/>
            <a:chExt cx="4005274" cy="4312129"/>
          </a:xfrm>
        </p:grpSpPr>
        <p:sp>
          <p:nvSpPr>
            <p:cNvPr id="154" name="Google Shape;154;p24"/>
            <p:cNvSpPr/>
            <p:nvPr/>
          </p:nvSpPr>
          <p:spPr>
            <a:xfrm rot="5400000">
              <a:off x="3556671" y="425823"/>
              <a:ext cx="2321400" cy="2321400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24"/>
            <p:cNvSpPr/>
            <p:nvPr/>
          </p:nvSpPr>
          <p:spPr>
            <a:xfrm rot="5400000" flipH="1">
              <a:off x="4021127" y="2881008"/>
              <a:ext cx="1856944" cy="1856944"/>
            </a:xfrm>
            <a:prstGeom prst="teardrop">
              <a:avLst>
                <a:gd name="adj" fmla="val 100000"/>
              </a:avLst>
            </a:pr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;p24"/>
            <p:cNvSpPr/>
            <p:nvPr/>
          </p:nvSpPr>
          <p:spPr>
            <a:xfrm rot="10800000">
              <a:off x="6011691" y="1464259"/>
              <a:ext cx="1282846" cy="1282846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4"/>
            <p:cNvSpPr/>
            <p:nvPr/>
          </p:nvSpPr>
          <p:spPr>
            <a:xfrm flipH="1">
              <a:off x="6011839" y="2881007"/>
              <a:ext cx="1550106" cy="1550106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220;p25">
            <a:extLst>
              <a:ext uri="{FF2B5EF4-FFF2-40B4-BE49-F238E27FC236}">
                <a16:creationId xmlns:a16="http://schemas.microsoft.com/office/drawing/2014/main" id="{C95FAACC-4D62-469A-B6EE-83A547B12CB1}"/>
              </a:ext>
            </a:extLst>
          </p:cNvPr>
          <p:cNvSpPr/>
          <p:nvPr/>
        </p:nvSpPr>
        <p:spPr>
          <a:xfrm>
            <a:off x="3803052" y="805708"/>
            <a:ext cx="1524000" cy="1799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Quản</a:t>
            </a:r>
            <a:r>
              <a:rPr lang="en-US" sz="24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lý</a:t>
            </a:r>
            <a:endParaRPr sz="24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</a:pPr>
            <a:r>
              <a:rPr lang="en-US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Nhân</a:t>
            </a:r>
            <a:r>
              <a:rPr lang="en-US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viên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</a:pPr>
            <a:r>
              <a:rPr lang="en-US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Chuyên</a:t>
            </a:r>
            <a:r>
              <a:rPr lang="en-US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đề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Khóa học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Người học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Học viên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220;p25">
            <a:extLst>
              <a:ext uri="{FF2B5EF4-FFF2-40B4-BE49-F238E27FC236}">
                <a16:creationId xmlns:a16="http://schemas.microsoft.com/office/drawing/2014/main" id="{2ED9820A-4488-4CC0-B6EB-24573B9F0F35}"/>
              </a:ext>
            </a:extLst>
          </p:cNvPr>
          <p:cNvSpPr/>
          <p:nvPr/>
        </p:nvSpPr>
        <p:spPr>
          <a:xfrm>
            <a:off x="6015073" y="3467387"/>
            <a:ext cx="1680965" cy="937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Thống</a:t>
            </a:r>
            <a:r>
              <a:rPr lang="en-US" sz="24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kê</a:t>
            </a:r>
            <a:endParaRPr sz="24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220;p25">
            <a:extLst>
              <a:ext uri="{FF2B5EF4-FFF2-40B4-BE49-F238E27FC236}">
                <a16:creationId xmlns:a16="http://schemas.microsoft.com/office/drawing/2014/main" id="{EB6B0D91-55C0-4C12-A1D8-2051D8967EF3}"/>
              </a:ext>
            </a:extLst>
          </p:cNvPr>
          <p:cNvSpPr/>
          <p:nvPr/>
        </p:nvSpPr>
        <p:spPr>
          <a:xfrm>
            <a:off x="5910545" y="1701579"/>
            <a:ext cx="1600200" cy="937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Đăng</a:t>
            </a:r>
            <a:r>
              <a:rPr lang="en-US" sz="24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nhập</a:t>
            </a:r>
            <a:endParaRPr sz="24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220;p25">
            <a:extLst>
              <a:ext uri="{FF2B5EF4-FFF2-40B4-BE49-F238E27FC236}">
                <a16:creationId xmlns:a16="http://schemas.microsoft.com/office/drawing/2014/main" id="{5CB1BCE5-99C3-47F1-891B-CD95AC587A59}"/>
              </a:ext>
            </a:extLst>
          </p:cNvPr>
          <p:cNvSpPr/>
          <p:nvPr/>
        </p:nvSpPr>
        <p:spPr>
          <a:xfrm>
            <a:off x="4101319" y="3344174"/>
            <a:ext cx="1524000" cy="1266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Tiện</a:t>
            </a:r>
            <a:r>
              <a:rPr lang="en-US" sz="24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ích</a:t>
            </a:r>
            <a:endParaRPr sz="24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</a:pPr>
            <a:r>
              <a:rPr lang="en-US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Đồng</a:t>
            </a:r>
            <a:r>
              <a:rPr lang="en-US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hồ</a:t>
            </a:r>
            <a:endParaRPr lang="en-US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</a:pPr>
            <a:r>
              <a:rPr lang="en-US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Mail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</a:pPr>
            <a:r>
              <a:rPr lang="en-US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Export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4811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77F2DA-80EF-4772-91CA-1B0C06ED8D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</a:p>
        </p:txBody>
      </p:sp>
      <p:sp>
        <p:nvSpPr>
          <p:cNvPr id="5" name="Google Shape;152;p24">
            <a:extLst>
              <a:ext uri="{FF2B5EF4-FFF2-40B4-BE49-F238E27FC236}">
                <a16:creationId xmlns:a16="http://schemas.microsoft.com/office/drawing/2014/main" id="{A503EA23-BE9D-4D30-AA9F-0238BA74595A}"/>
              </a:ext>
            </a:extLst>
          </p:cNvPr>
          <p:cNvSpPr txBox="1">
            <a:spLocks/>
          </p:cNvSpPr>
          <p:nvPr/>
        </p:nvSpPr>
        <p:spPr>
          <a:xfrm>
            <a:off x="3429000" y="343724"/>
            <a:ext cx="4444326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Montserrat" panose="00000500000000000000" pitchFamily="2" charset="0"/>
              </a:rPr>
              <a:t>Kế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Montserrat" panose="00000500000000000000" pitchFamily="2" charset="0"/>
              </a:rPr>
              <a:t>hoạch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Montserrat" panose="00000500000000000000" pitchFamily="2" charset="0"/>
              </a:rPr>
              <a:t>kiểm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Montserrat" panose="00000500000000000000" pitchFamily="2" charset="0"/>
              </a:rPr>
              <a:t>thử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513570"/>
      </p:ext>
    </p:extLst>
  </p:cSld>
  <p:clrMapOvr>
    <a:masterClrMapping/>
  </p:clrMapOvr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73763"/>
      </a:dk1>
      <a:lt1>
        <a:srgbClr val="FFFFFF"/>
      </a:lt1>
      <a:dk2>
        <a:srgbClr val="3F4247"/>
      </a:dk2>
      <a:lt2>
        <a:srgbClr val="CFD9E1"/>
      </a:lt2>
      <a:accent1>
        <a:srgbClr val="6FA8DC"/>
      </a:accent1>
      <a:accent2>
        <a:srgbClr val="0B5394"/>
      </a:accent2>
      <a:accent3>
        <a:srgbClr val="9FC5E8"/>
      </a:accent3>
      <a:accent4>
        <a:srgbClr val="CFD9E1"/>
      </a:accent4>
      <a:accent5>
        <a:srgbClr val="A1EFFF"/>
      </a:accent5>
      <a:accent6>
        <a:srgbClr val="5AB1C9"/>
      </a:accent6>
      <a:hlink>
        <a:srgbClr val="0B53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280</Words>
  <Application>Microsoft Office PowerPoint</Application>
  <PresentationFormat>On-screen Show (16:9)</PresentationFormat>
  <Paragraphs>77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Times New Roman</vt:lpstr>
      <vt:lpstr>Arial</vt:lpstr>
      <vt:lpstr>Calibri</vt:lpstr>
      <vt:lpstr>Roboto</vt:lpstr>
      <vt:lpstr>Montserrat</vt:lpstr>
      <vt:lpstr>Aemelia template</vt:lpstr>
      <vt:lpstr>SOF304-KIỂM THỬ NÂNG CAO</vt:lpstr>
      <vt:lpstr>Thành viên</vt:lpstr>
      <vt:lpstr>PowerPoint Presentation</vt:lpstr>
      <vt:lpstr>Giới thiệu về  dự án</vt:lpstr>
      <vt:lpstr>PowerPoint Presentation</vt:lpstr>
      <vt:lpstr>Sơ đồ quan hệ</vt:lpstr>
      <vt:lpstr>Sơ đồ tổ chức giao diện</vt:lpstr>
      <vt:lpstr>Các chức năng chính</vt:lpstr>
      <vt:lpstr>PowerPoint Presentation</vt:lpstr>
      <vt:lpstr>Checklist</vt:lpstr>
      <vt:lpstr>Test case</vt:lpstr>
      <vt:lpstr>PowerPoint Presentation</vt:lpstr>
      <vt:lpstr>Test Report</vt:lpstr>
      <vt:lpstr>Test Report</vt:lpstr>
      <vt:lpstr>Test Report</vt:lpstr>
      <vt:lpstr>Test Report</vt:lpstr>
      <vt:lpstr>Defect Report</vt:lpstr>
      <vt:lpstr>Defect Report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KIỂM THỬ NÂNG CAO</dc:title>
  <dc:creator>ADMIN</dc:creator>
  <cp:lastModifiedBy>Duong Luc</cp:lastModifiedBy>
  <cp:revision>21</cp:revision>
  <dcterms:modified xsi:type="dcterms:W3CDTF">2022-04-15T18:55:06Z</dcterms:modified>
</cp:coreProperties>
</file>