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43" r:id="rId2"/>
    <p:sldId id="516" r:id="rId3"/>
    <p:sldId id="547" r:id="rId4"/>
    <p:sldId id="545" r:id="rId5"/>
    <p:sldId id="546" r:id="rId6"/>
    <p:sldId id="551" r:id="rId7"/>
    <p:sldId id="585" r:id="rId8"/>
    <p:sldId id="552" r:id="rId9"/>
    <p:sldId id="522" r:id="rId10"/>
    <p:sldId id="553" r:id="rId11"/>
    <p:sldId id="531" r:id="rId12"/>
    <p:sldId id="532" r:id="rId13"/>
    <p:sldId id="523" r:id="rId14"/>
    <p:sldId id="537" r:id="rId15"/>
    <p:sldId id="525" r:id="rId16"/>
    <p:sldId id="555" r:id="rId17"/>
    <p:sldId id="554" r:id="rId18"/>
    <p:sldId id="556" r:id="rId19"/>
    <p:sldId id="557" r:id="rId20"/>
    <p:sldId id="565" r:id="rId21"/>
    <p:sldId id="558" r:id="rId22"/>
    <p:sldId id="559" r:id="rId23"/>
    <p:sldId id="560" r:id="rId24"/>
    <p:sldId id="561" r:id="rId25"/>
    <p:sldId id="566" r:id="rId26"/>
    <p:sldId id="562" r:id="rId27"/>
    <p:sldId id="563" r:id="rId28"/>
    <p:sldId id="564" r:id="rId29"/>
    <p:sldId id="567" r:id="rId30"/>
    <p:sldId id="568" r:id="rId31"/>
    <p:sldId id="569" r:id="rId32"/>
    <p:sldId id="570" r:id="rId33"/>
    <p:sldId id="571" r:id="rId34"/>
    <p:sldId id="572" r:id="rId35"/>
    <p:sldId id="580" r:id="rId36"/>
    <p:sldId id="581" r:id="rId37"/>
    <p:sldId id="582" r:id="rId38"/>
    <p:sldId id="583" r:id="rId3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0" autoAdjust="0"/>
    <p:restoredTop sz="94577" autoAdjust="0"/>
  </p:normalViewPr>
  <p:slideViewPr>
    <p:cSldViewPr>
      <p:cViewPr varScale="1">
        <p:scale>
          <a:sx n="176" d="100"/>
          <a:sy n="176" d="100"/>
        </p:scale>
        <p:origin x="448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2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059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80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37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75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0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>
            <a:lvl1pPr>
              <a:defRPr b="1"/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20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0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4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2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3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6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43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alt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2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3076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  <a:endParaRPr lang="en-US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/>
              <a:t>Anomaly Detection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980884"/>
            <a:ext cx="82296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9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Tan, Steinbach, Karpatne, Kumar</a:t>
            </a:r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 Distributions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/>
          <a:stretch>
            <a:fillRect/>
          </a:stretch>
        </p:blipFill>
        <p:spPr bwMode="auto">
          <a:xfrm>
            <a:off x="762000" y="990600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477000" y="16764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One-dimensional Gaussian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Two-dimensional Gaussian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8324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Detect outliers in univariate data</a:t>
            </a:r>
          </a:p>
          <a:p>
            <a:r>
              <a:rPr lang="en-US" altLang="en-US"/>
              <a:t>Assume data comes from normal distribution</a:t>
            </a:r>
          </a:p>
          <a:p>
            <a:r>
              <a:rPr lang="en-US" altLang="en-US"/>
              <a:t>Detects one outlier at a time, remove the outlier, and repeat</a:t>
            </a:r>
          </a:p>
          <a:p>
            <a:pPr lvl="1"/>
            <a:r>
              <a:rPr lang="en-US" altLang="en-US"/>
              <a:t>H</a:t>
            </a:r>
            <a:r>
              <a:rPr lang="en-US" altLang="en-US" baseline="-25000"/>
              <a:t>0</a:t>
            </a:r>
            <a:r>
              <a:rPr lang="en-US" altLang="en-US"/>
              <a:t>: There is no outlier in data</a:t>
            </a:r>
          </a:p>
          <a:p>
            <a:pPr lvl="1"/>
            <a:r>
              <a:rPr lang="en-US" altLang="en-US"/>
              <a:t>H</a:t>
            </a:r>
            <a:r>
              <a:rPr lang="en-US" altLang="en-US" baseline="-25000"/>
              <a:t>A</a:t>
            </a:r>
            <a:r>
              <a:rPr lang="en-US" altLang="en-US"/>
              <a:t>: There is at least one outlier</a:t>
            </a:r>
          </a:p>
          <a:p>
            <a:r>
              <a:rPr lang="en-US" altLang="en-US"/>
              <a:t>Grubbs’ test statistic: </a:t>
            </a:r>
          </a:p>
          <a:p>
            <a:endParaRPr lang="en-US" altLang="en-US"/>
          </a:p>
          <a:p>
            <a:r>
              <a:rPr lang="en-US" altLang="en-US"/>
              <a:t>Reject H</a:t>
            </a:r>
            <a:r>
              <a:rPr lang="en-US" altLang="en-US" baseline="-25000"/>
              <a:t>0</a:t>
            </a:r>
            <a:r>
              <a:rPr lang="en-US" altLang="en-US"/>
              <a:t> if: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3962400"/>
          <a:ext cx="2286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69800" progId="Equation.3">
                  <p:embed/>
                </p:oleObj>
              </mc:Choice>
              <mc:Fallback>
                <p:oleObj name="Equation" r:id="rId2" imgW="1054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286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571320" progId="Equation.3">
                  <p:embed/>
                </p:oleObj>
              </mc:Choice>
              <mc:Fallback>
                <p:oleObj name="Equation" r:id="rId4" imgW="18288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6363"/>
                        <a:ext cx="3886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Statistically-based – Likelihood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Assume the data set D contains samples from a mixture of two probability distributions: </a:t>
            </a:r>
          </a:p>
          <a:p>
            <a:pPr lvl="1"/>
            <a:r>
              <a:rPr lang="en-US" altLang="en-US" dirty="0"/>
              <a:t>M (majority distribution) </a:t>
            </a:r>
          </a:p>
          <a:p>
            <a:pPr lvl="1"/>
            <a:r>
              <a:rPr lang="en-US" altLang="en-US" dirty="0"/>
              <a:t>A (anomalous distribution)</a:t>
            </a:r>
          </a:p>
          <a:p>
            <a:r>
              <a:rPr lang="en-US" altLang="en-US" dirty="0"/>
              <a:t>General Approach:</a:t>
            </a:r>
          </a:p>
          <a:p>
            <a:pPr lvl="1"/>
            <a:r>
              <a:rPr lang="en-US" altLang="en-US" dirty="0"/>
              <a:t>Initially, assume all the data points belong to M</a:t>
            </a:r>
          </a:p>
          <a:p>
            <a:pPr lvl="1"/>
            <a:r>
              <a:rPr lang="en-US" altLang="en-US" dirty="0"/>
              <a:t>Let L</a:t>
            </a:r>
            <a:r>
              <a:rPr lang="en-US" altLang="en-US" baseline="-25000" dirty="0"/>
              <a:t>t</a:t>
            </a:r>
            <a:r>
              <a:rPr lang="en-US" altLang="en-US" dirty="0"/>
              <a:t>(D) be the log likelihood of D at time t</a:t>
            </a:r>
          </a:p>
          <a:p>
            <a:pPr lvl="1"/>
            <a:r>
              <a:rPr lang="en-US" altLang="en-US" dirty="0"/>
              <a:t>For each point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that belongs to M, move it to A</a:t>
            </a:r>
            <a:endParaRPr lang="en-US" altLang="en-US" dirty="0"/>
          </a:p>
          <a:p>
            <a:pPr lvl="2"/>
            <a:r>
              <a:rPr lang="en-US" altLang="en-US" dirty="0"/>
              <a:t> Let L</a:t>
            </a:r>
            <a:r>
              <a:rPr lang="en-US" altLang="en-US" baseline="-25000" dirty="0"/>
              <a:t>t+1</a:t>
            </a:r>
            <a:r>
              <a:rPr lang="en-US" altLang="en-US" dirty="0"/>
              <a:t> (D) be the new log likelihood.</a:t>
            </a:r>
          </a:p>
          <a:p>
            <a:pPr lvl="2"/>
            <a:r>
              <a:rPr lang="en-US" altLang="en-US" dirty="0"/>
              <a:t> Compute the difference, </a:t>
            </a:r>
            <a:r>
              <a:rPr lang="en-US" altLang="en-US" dirty="0">
                <a:sym typeface="Symbol" pitchFamily="18" charset="2"/>
              </a:rPr>
              <a:t> = </a:t>
            </a:r>
            <a:r>
              <a:rPr lang="en-US" altLang="en-US" dirty="0"/>
              <a:t>L</a:t>
            </a:r>
            <a:r>
              <a:rPr lang="en-US" altLang="en-US" baseline="-25000" dirty="0"/>
              <a:t>t</a:t>
            </a:r>
            <a:r>
              <a:rPr lang="en-US" altLang="en-US" dirty="0"/>
              <a:t>(D) – L</a:t>
            </a:r>
            <a:r>
              <a:rPr lang="en-US" altLang="en-US" baseline="-25000" dirty="0"/>
              <a:t>t+1</a:t>
            </a:r>
            <a:r>
              <a:rPr lang="en-US" altLang="en-US" dirty="0"/>
              <a:t> (D)</a:t>
            </a:r>
          </a:p>
          <a:p>
            <a:pPr lvl="2"/>
            <a:r>
              <a:rPr lang="en-US" altLang="en-US" dirty="0"/>
              <a:t> If </a:t>
            </a:r>
            <a:r>
              <a:rPr lang="en-US" altLang="en-US" dirty="0">
                <a:sym typeface="Symbol" pitchFamily="18" charset="2"/>
              </a:rPr>
              <a:t></a:t>
            </a:r>
            <a:r>
              <a:rPr lang="en-US" altLang="en-US" dirty="0"/>
              <a:t> &gt; c  (some threshold), then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 is declared as an anomaly and moved permanently from M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Statistically-based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Data distribution, D = (1 – ) M +  A</a:t>
            </a:r>
          </a:p>
          <a:p>
            <a:r>
              <a:rPr lang="en-US" altLang="en-US" dirty="0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Can be based on any modeling method (naïve Bayes, maximum entropy, etc.)</a:t>
            </a:r>
          </a:p>
          <a:p>
            <a:r>
              <a:rPr lang="en-US" altLang="en-US" dirty="0">
                <a:sym typeface="Symbol" pitchFamily="18" charset="2"/>
              </a:rPr>
              <a:t>A is initially assumed to be uniform distribution</a:t>
            </a:r>
          </a:p>
          <a:p>
            <a:r>
              <a:rPr lang="en-US" altLang="en-US" dirty="0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191000"/>
          <a:ext cx="8229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640" imgH="888840" progId="Equation.3">
                  <p:embed/>
                </p:oleObj>
              </mc:Choice>
              <mc:Fallback>
                <p:oleObj name="Equation" r:id="rId2" imgW="40766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8229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Strengths/Weaknesses of Statistical Approaches</a:t>
            </a:r>
            <a:r>
              <a:rPr lang="en-US" altLang="en-US"/>
              <a:t>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Firm mathematical foundation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Can be very efficient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Good results if distribution is known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In many cases, data distribution may not be known</a:t>
            </a:r>
          </a:p>
          <a:p>
            <a:pPr lvl="3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For high dimensional data, it may be difficult to estimate the true distribution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Anomalies can distort the parameters of the distribution</a:t>
            </a:r>
            <a:br>
              <a:rPr lang="en-US" altLang="en-US" sz="2400"/>
            </a:br>
            <a:endParaRPr lang="en-US" altLang="en-US" sz="2400"/>
          </a:p>
          <a:p>
            <a:pPr lvl="3"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Distance-Based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The outlier score of an object is the distance to its kth  nearest neighbor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One Nearest Neighbor - One Outlier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1184275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One Nearest Neighbor - Two Outliers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9144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4770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Five Nearest Neighbors - Small Cluster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6934" r="8565" b="9747"/>
          <a:stretch>
            <a:fillRect/>
          </a:stretch>
        </p:blipFill>
        <p:spPr bwMode="auto">
          <a:xfrm>
            <a:off x="9906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Five Nearest Neighbors - Differing Density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6934" r="8151" b="9747"/>
          <a:stretch>
            <a:fillRect/>
          </a:stretch>
        </p:blipFill>
        <p:spPr bwMode="auto">
          <a:xfrm>
            <a:off x="914400" y="1066800"/>
            <a:ext cx="7294563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dirty="0"/>
              <a:t>What are anomalies/outliers?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The set of data points that are </a:t>
            </a:r>
            <a:br>
              <a:rPr lang="en-US" altLang="en-US" dirty="0"/>
            </a:br>
            <a:r>
              <a:rPr lang="en-US" altLang="en-US" dirty="0"/>
              <a:t>considerably different than the </a:t>
            </a:r>
            <a:br>
              <a:rPr lang="en-US" altLang="en-US" dirty="0"/>
            </a:br>
            <a:r>
              <a:rPr lang="en-US" altLang="en-US" dirty="0"/>
              <a:t>remainder of the data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</a:pPr>
            <a:r>
              <a:rPr lang="en-US" altLang="en-US" dirty="0"/>
              <a:t>Natural implication is that </a:t>
            </a:r>
            <a:br>
              <a:rPr lang="en-US" altLang="en-US" dirty="0"/>
            </a:br>
            <a:r>
              <a:rPr lang="en-US" altLang="en-US" dirty="0"/>
              <a:t>anomalies are relatively rare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One in a thousand occurs often if you have lots of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Context is important, e.g., freezing temps in July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</a:pPr>
            <a:r>
              <a:rPr lang="en-US" altLang="en-US" dirty="0"/>
              <a:t>Can be important or a nuisance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Unusually high blood pressure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200 pound, 2 year old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 bwMode="auto">
          <a:xfrm>
            <a:off x="5791200" y="1293812"/>
            <a:ext cx="27781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/>
              <a:t>Strengths/Weaknesses of Distance-Based Approaches</a:t>
            </a:r>
            <a:r>
              <a:rPr lang="en-US" altLang="en-US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Simple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Expensive –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3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Sensitive to parameters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Sensitive to variations in density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Distance becomes less meaningful in high-dimensional space</a:t>
            </a:r>
            <a:br>
              <a:rPr lang="en-US" altLang="en-US"/>
            </a:br>
            <a:endParaRPr lang="en-US" altLang="en-US"/>
          </a:p>
          <a:p>
            <a:pPr lvl="3">
              <a:lnSpc>
                <a:spcPct val="90000"/>
              </a:lnSpc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Density-Based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b="1"/>
              <a:t>Density-based Outlier:</a:t>
            </a:r>
            <a:r>
              <a:rPr lang="en-US" altLang="en-US"/>
              <a:t> The outlier score of an object is the inverse of the density around the object. </a:t>
            </a:r>
          </a:p>
          <a:p>
            <a:pPr marL="742950" lvl="1" indent="-285750"/>
            <a:r>
              <a:rPr lang="en-US" altLang="en-US"/>
              <a:t>Can be defined in terms of the k nearest neighbors</a:t>
            </a:r>
          </a:p>
          <a:p>
            <a:pPr marL="742950" lvl="1" indent="-285750"/>
            <a:r>
              <a:rPr lang="en-US" altLang="en-US"/>
              <a:t>One definition: Inverse of distance to kth neighbor</a:t>
            </a:r>
          </a:p>
          <a:p>
            <a:pPr marL="742950" lvl="1" indent="-285750"/>
            <a:r>
              <a:rPr lang="en-US" altLang="en-US"/>
              <a:t>Another definition: Inverse of the average distance to k neighbors</a:t>
            </a:r>
          </a:p>
          <a:p>
            <a:pPr marL="742950" lvl="1" indent="-285750"/>
            <a:r>
              <a:rPr lang="en-US" altLang="en-US"/>
              <a:t>DBSCAN definition</a:t>
            </a:r>
          </a:p>
          <a:p>
            <a:pPr marL="742950" lvl="1" indent="-285750"/>
            <a:endParaRPr lang="en-US" altLang="en-US"/>
          </a:p>
          <a:p>
            <a:pPr marL="342900" indent="-342900"/>
            <a:r>
              <a:rPr lang="en-US" altLang="en-US"/>
              <a:t>If there are regions of different density, this approach can have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Relative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altLang="en-US" dirty="0"/>
                  <a:t>Consider the density of a point relative to that of its k nearest neighbors</a:t>
                </a:r>
              </a:p>
              <a:p>
                <a:pPr marL="342900" indent="-342900"/>
                <a:r>
                  <a:rPr lang="en-US" alt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/>
                  <a:t> be the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nearest neighbors of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𝑑𝑒𝑛𝑠𝑖𝑡𝑦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𝑑𝑒𝑛𝑠𝑖𝑡𝑦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dirty="0"/>
                  <a:t> 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Can use average distance instead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342900" indent="-342900"/>
                <a:endParaRPr lang="en-US" altLang="en-US" dirty="0"/>
              </a:p>
              <a:p>
                <a:pPr marL="342900" indent="-342900"/>
                <a:endParaRPr lang="en-US" altLang="en-US" dirty="0"/>
              </a:p>
              <a:p>
                <a:pPr marL="342900" indent="-342900"/>
                <a:endParaRPr lang="en-US" altLang="en-US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 b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Relative Density Outlier Scores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5556" r="8165" b="9723"/>
          <a:stretch>
            <a:fillRect/>
          </a:stretch>
        </p:blipFill>
        <p:spPr bwMode="auto">
          <a:xfrm>
            <a:off x="1371600" y="13716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462" y="152400"/>
            <a:ext cx="8197937" cy="533400"/>
          </a:xfrm>
        </p:spPr>
        <p:txBody>
          <a:bodyPr/>
          <a:lstStyle/>
          <a:p>
            <a:r>
              <a:rPr lang="en-US" altLang="en-US" dirty="0"/>
              <a:t>Relative Density-based: LOF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>
            <a:normAutofit fontScale="92500"/>
          </a:bodyPr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For each point, compute the density of its local neighborhood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Compute local outlier factor (LOF) of a sample </a:t>
            </a:r>
            <a:r>
              <a:rPr lang="en-US" sz="2400" i="1" dirty="0"/>
              <a:t>p</a:t>
            </a:r>
            <a:r>
              <a:rPr lang="en-US" sz="2400" dirty="0"/>
              <a:t> as the average of the ratios of the density of sample </a:t>
            </a:r>
            <a:r>
              <a:rPr lang="en-US" sz="2400" i="1" dirty="0"/>
              <a:t>p</a:t>
            </a:r>
            <a:r>
              <a:rPr lang="en-US" sz="2400" dirty="0"/>
              <a:t> and the density of its nearest neighbors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/>
              <a:t>Outliers are points with largest LOF value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533400" y="3322638"/>
            <a:ext cx="3505200" cy="3001962"/>
            <a:chOff x="1626" y="1932"/>
            <a:chExt cx="3476" cy="2930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0728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pitchFamily="34" charset="0"/>
              </a:rPr>
              <a:t>In the NN approach, p</a:t>
            </a:r>
            <a:r>
              <a:rPr lang="en-US" altLang="en-US" sz="2000" b="0" baseline="-25000">
                <a:latin typeface="Tahoma" pitchFamily="34" charset="0"/>
              </a:rPr>
              <a:t>2</a:t>
            </a:r>
            <a:r>
              <a:rPr lang="en-US" alt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altLang="en-US" sz="2000" b="0" baseline="-25000">
                <a:latin typeface="Tahoma" pitchFamily="34" charset="0"/>
              </a:rPr>
              <a:t>1</a:t>
            </a:r>
            <a:r>
              <a:rPr lang="en-US" altLang="en-US" sz="2000" b="0">
                <a:latin typeface="Tahoma" pitchFamily="34" charset="0"/>
              </a:rPr>
              <a:t> and p</a:t>
            </a:r>
            <a:r>
              <a:rPr lang="en-US" altLang="en-US" sz="2000" b="0" baseline="-25000">
                <a:latin typeface="Tahoma" pitchFamily="34" charset="0"/>
              </a:rPr>
              <a:t>2 </a:t>
            </a:r>
            <a:r>
              <a:rPr lang="en-US" altLang="en-US" sz="2000" b="0">
                <a:latin typeface="Tahoma" pitchFamily="34" charset="0"/>
              </a:rPr>
              <a:t>as outliers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/>
              <a:t>Strengths/Weaknesses of Density-Based Approaches</a:t>
            </a:r>
            <a:r>
              <a:rPr lang="en-US" alt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</a:t>
            </a:r>
          </a:p>
          <a:p>
            <a:pPr lvl="3"/>
            <a:endParaRPr lang="en-US" altLang="en-US"/>
          </a:p>
          <a:p>
            <a:r>
              <a:rPr lang="en-US" altLang="en-US"/>
              <a:t>Expensive –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3"/>
            <a:endParaRPr lang="en-US" altLang="en-US"/>
          </a:p>
          <a:p>
            <a:r>
              <a:rPr lang="en-US" altLang="en-US"/>
              <a:t>Sensitive to parameters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Density becomes less meaningful in high-dimensional space</a:t>
            </a:r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 lvl="3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/>
              <a:t>Clustering-Based Approaches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5151437" cy="5181600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An object is a cluster-based outlier if it does not strongly belong to any cluster </a:t>
            </a:r>
          </a:p>
          <a:p>
            <a:pPr marL="742950" lvl="1" indent="-285750"/>
            <a:r>
              <a:rPr lang="en-US" altLang="en-US" sz="2000" dirty="0"/>
              <a:t>For prototype-based clusters, an object is an outlier if it is not close enough to a cluster center</a:t>
            </a:r>
          </a:p>
          <a:p>
            <a:pPr marL="857250" lvl="2" indent="-285750"/>
            <a:r>
              <a:rPr lang="en-US" altLang="en-US" sz="1400" dirty="0"/>
              <a:t>Outliers can impact the clustering produced</a:t>
            </a:r>
            <a:endParaRPr lang="en-US" altLang="en-US" sz="1800" dirty="0"/>
          </a:p>
          <a:p>
            <a:pPr marL="742950" lvl="1" indent="-285750"/>
            <a:r>
              <a:rPr lang="en-US" altLang="en-US" sz="2000" dirty="0"/>
              <a:t>For density-based clusters, an object is an outlier if its density is too low </a:t>
            </a:r>
          </a:p>
          <a:p>
            <a:pPr marL="857250" lvl="2" indent="-285750"/>
            <a:r>
              <a:rPr lang="en-US" altLang="en-US" sz="1400" dirty="0"/>
              <a:t>Can’t distinguish between noise and outliers</a:t>
            </a:r>
          </a:p>
          <a:p>
            <a:pPr marL="742950" lvl="1" indent="-285750"/>
            <a:r>
              <a:rPr lang="en-US" altLang="en-US" sz="2000" dirty="0"/>
              <a:t>For graph-based clusters, an object is an outlier if it is not well connected</a:t>
            </a:r>
          </a:p>
          <a:p>
            <a:pPr marL="742950" lvl="1" indent="-285750"/>
            <a:endParaRPr lang="en-US" altLang="en-US" sz="2000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/>
              <a:t>Distance of Points from Closest Centroids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6934" r="7738" b="9747"/>
          <a:stretch>
            <a:fillRect/>
          </a:stretch>
        </p:blipFill>
        <p:spPr bwMode="auto">
          <a:xfrm>
            <a:off x="609600" y="1066800"/>
            <a:ext cx="73771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 altLang="en-US" sz="2800"/>
              <a:t>Relative Distance of Points from Closest Centroid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t="5527" r="3662" b="9747"/>
          <a:stretch>
            <a:fillRect/>
          </a:stretch>
        </p:blipFill>
        <p:spPr bwMode="auto">
          <a:xfrm>
            <a:off x="533400" y="990600"/>
            <a:ext cx="75866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400" dirty="0"/>
              <a:t>Strengths/Weaknesses of Clustering-Based Approaches</a:t>
            </a:r>
            <a:r>
              <a:rPr lang="en-US" altLang="en-US" sz="2800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Simple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Many clustering techniques can be used</a:t>
            </a:r>
          </a:p>
          <a:p>
            <a:pPr lvl="3"/>
            <a:endParaRPr lang="en-US" altLang="en-US" dirty="0"/>
          </a:p>
          <a:p>
            <a:r>
              <a:rPr lang="en-US" altLang="en-US" dirty="0"/>
              <a:t>Can be difficult to decide on a clustering technique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be difficult to decide on number of clusters</a:t>
            </a:r>
          </a:p>
          <a:p>
            <a:endParaRPr lang="en-US" altLang="en-US" dirty="0"/>
          </a:p>
          <a:p>
            <a:r>
              <a:rPr lang="en-US" altLang="en-US" dirty="0"/>
              <a:t>Outliers can distort the clusters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237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In 1985 three researchers (Farman, Gardinar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/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/>
          </a:p>
          <a:p>
            <a:pPr marL="342900" indent="-342900">
              <a:lnSpc>
                <a:spcPct val="90000"/>
              </a:lnSpc>
            </a:pPr>
            <a:r>
              <a:rPr lang="en-US" altLang="en-US" sz="180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>
                <a:latin typeface="Tahoma" pitchFamily="34" charset="0"/>
              </a:rPr>
              <a:t>Source: </a:t>
            </a:r>
            <a:br>
              <a:rPr lang="en-US" altLang="en-US" b="0" dirty="0">
                <a:latin typeface="Tahoma" pitchFamily="34" charset="0"/>
              </a:rPr>
            </a:br>
            <a:r>
              <a:rPr lang="en-US" altLang="en-US" b="0" dirty="0">
                <a:latin typeface="Tahoma" pitchFamily="34" charset="0"/>
              </a:rPr>
              <a:t>    http://www.epa.gov/ozone/science/hole/size.html</a:t>
            </a:r>
          </a:p>
        </p:txBody>
      </p:sp>
      <p:pic>
        <p:nvPicPr>
          <p:cNvPr id="6149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1925" y="1371600"/>
            <a:ext cx="3116263" cy="36893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Reconstruction-Based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assumptions there are patterns in the distribution of the normal class that can be captured using lower-dimensional representations</a:t>
            </a:r>
          </a:p>
          <a:p>
            <a:r>
              <a:rPr lang="en-US" dirty="0"/>
              <a:t>Reduce data to lower dimensional data</a:t>
            </a:r>
          </a:p>
          <a:p>
            <a:pPr lvl="1"/>
            <a:r>
              <a:rPr lang="en-US" dirty="0"/>
              <a:t>E.g. Use Principal Components Analysis (PCA) or Auto-encoders</a:t>
            </a:r>
          </a:p>
          <a:p>
            <a:r>
              <a:rPr lang="en-US" dirty="0"/>
              <a:t>Measure the reconstruction error for each object</a:t>
            </a:r>
          </a:p>
          <a:p>
            <a:pPr lvl="1"/>
            <a:r>
              <a:rPr lang="en-US" dirty="0"/>
              <a:t>The difference between original and reduced dimensionality version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924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be the original data object</a:t>
                </a:r>
              </a:p>
              <a:p>
                <a:r>
                  <a:rPr lang="en-US" dirty="0"/>
                  <a:t>Find the representation of the object in a lower dimensional space</a:t>
                </a:r>
              </a:p>
              <a:p>
                <a:r>
                  <a:rPr lang="en-US" dirty="0"/>
                  <a:t>Project the object back to the original space</a:t>
                </a:r>
              </a:p>
              <a:p>
                <a:r>
                  <a:rPr lang="en-US" dirty="0"/>
                  <a:t>Call this object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Reconstruction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b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Objects with large reconstruction errors are anomalies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1857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Reconstruction of two-dimensional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1524000"/>
            <a:ext cx="9144000" cy="4167851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14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Basic Architecture of an </a:t>
            </a:r>
            <a:r>
              <a:rPr lang="en-US" b="0" dirty="0" err="1"/>
              <a:t>Autoencoder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autoencoder</a:t>
            </a:r>
            <a:r>
              <a:rPr lang="en-US" dirty="0"/>
              <a:t> is a multi-layer neural network</a:t>
            </a:r>
          </a:p>
          <a:p>
            <a:r>
              <a:rPr lang="en-US" dirty="0"/>
              <a:t>The number of input and output neurons is equal to the number of original attributes.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476455" cy="2743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B885-8F62-4A20-8FFD-A0170E1E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61AEE-D934-42C7-9F45-BB93208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Introduction to Data Mining, 2nd Edition   Tan, Steinbach, Karpatne, Kumar</a:t>
            </a: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3E39-D477-4876-8F9C-1DE8FB2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6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require assumptions about distribution of normal class</a:t>
            </a:r>
          </a:p>
          <a:p>
            <a:endParaRPr lang="en-US" dirty="0"/>
          </a:p>
          <a:p>
            <a:r>
              <a:rPr lang="en-US" dirty="0"/>
              <a:t>Can use many dimensionality reduction approaches</a:t>
            </a:r>
          </a:p>
          <a:p>
            <a:endParaRPr lang="en-US" dirty="0"/>
          </a:p>
          <a:p>
            <a:r>
              <a:rPr lang="en-US" dirty="0"/>
              <a:t>The reconstruction error is computed in the original space</a:t>
            </a:r>
          </a:p>
          <a:p>
            <a:pPr lvl="1"/>
            <a:r>
              <a:rPr lang="en-US" dirty="0"/>
              <a:t>This can be a problem if dimensionality is high 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9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Information Theoretic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 is to measure how much information decreases when you delete an observation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Anomalies should show higher gain</a:t>
            </a:r>
          </a:p>
          <a:p>
            <a:endParaRPr lang="en-US" dirty="0"/>
          </a:p>
          <a:p>
            <a:r>
              <a:rPr lang="en-US" dirty="0"/>
              <a:t>Normal points should have less gain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5482168" cy="45720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57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Information Theoretic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height and weight for 100 participants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Eliminating last group give a gain of </a:t>
            </a:r>
            <a:br>
              <a:rPr lang="en-US" dirty="0"/>
            </a:br>
            <a:r>
              <a:rPr lang="en-US" dirty="0"/>
              <a:t>2.08 − 1.89 = 0.19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324753" cy="3657600"/>
          </a:xfrm>
          <a:prstGeom prst="rect">
            <a:avLst/>
          </a:prstGeom>
        </p:spPr>
      </p:pic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487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theoretical foundation</a:t>
            </a:r>
          </a:p>
          <a:p>
            <a:endParaRPr lang="en-US" dirty="0"/>
          </a:p>
          <a:p>
            <a:r>
              <a:rPr lang="en-US" dirty="0"/>
              <a:t>Theoretically applicable to all kinds of data</a:t>
            </a:r>
          </a:p>
          <a:p>
            <a:endParaRPr lang="en-US" dirty="0"/>
          </a:p>
          <a:p>
            <a:r>
              <a:rPr lang="en-US" dirty="0"/>
              <a:t>Difficult and computationally expensive to implement in practice</a:t>
            </a:r>
          </a:p>
          <a:p>
            <a:pPr lvl="1"/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542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class labels are present, then use standard evaluation approaches for rare class such as precision, recall, or false positive rate</a:t>
            </a:r>
          </a:p>
          <a:p>
            <a:pPr lvl="1"/>
            <a:r>
              <a:rPr lang="en-US" dirty="0"/>
              <a:t>FPR is also know as false alarm rate</a:t>
            </a:r>
          </a:p>
          <a:p>
            <a:pPr lvl="1"/>
            <a:endParaRPr lang="en-US" dirty="0"/>
          </a:p>
          <a:p>
            <a:r>
              <a:rPr lang="en-US" dirty="0"/>
              <a:t>For unsupervised anomaly detection use measures provided by the anomaly method</a:t>
            </a:r>
          </a:p>
          <a:p>
            <a:pPr lvl="1"/>
            <a:r>
              <a:rPr lang="en-US" dirty="0"/>
              <a:t>E.g. reconstruction error or gain </a:t>
            </a:r>
          </a:p>
          <a:p>
            <a:pPr lvl="1"/>
            <a:endParaRPr lang="en-US" dirty="0"/>
          </a:p>
          <a:p>
            <a:r>
              <a:rPr lang="en-US" dirty="0"/>
              <a:t>Can also look at histograms of anomaly scores. 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4/12/2021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95650" cy="3651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Introduction to Data Mining, 2nd Edition   Tan, Steinbach, </a:t>
            </a:r>
            <a:r>
              <a:rPr lang="en-US" altLang="en-US" b="0" dirty="0" err="1"/>
              <a:t>Karpatne</a:t>
            </a:r>
            <a:r>
              <a:rPr lang="en-US" altLang="en-US" b="0" dirty="0"/>
              <a:t>, Kumar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C9A5C68D-8B6D-4F42-9DBE-A70E1D155A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7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Causes of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Data from different classes</a:t>
            </a:r>
          </a:p>
          <a:p>
            <a:pPr marL="742950" lvl="1" indent="-285750"/>
            <a:r>
              <a:rPr lang="en-US" altLang="en-US" dirty="0"/>
              <a:t>Measuring the weights of oranges, but a few grapefruit are mixed in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Natural variation</a:t>
            </a:r>
          </a:p>
          <a:p>
            <a:pPr marL="742950" lvl="1" indent="-285750"/>
            <a:r>
              <a:rPr lang="en-US" altLang="en-US" dirty="0"/>
              <a:t>Unusually tall people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Data errors</a:t>
            </a:r>
          </a:p>
          <a:p>
            <a:pPr marL="742950" lvl="1" indent="-285750"/>
            <a:r>
              <a:rPr lang="en-US" altLang="en-US" dirty="0"/>
              <a:t>200 pound 2 year 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7308" y="3275112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https://umn.zoom.us/my/kumar001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/>
              <a:t>Distinction Between Noise and Anomalies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800"/>
              </a:spcAft>
            </a:pPr>
            <a:endParaRPr lang="en-US" altLang="en-US" sz="12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doesn’t necessarily produce unusual values or objects</a:t>
            </a:r>
          </a:p>
          <a:p>
            <a:pPr marL="342900" indent="-342900">
              <a:spcAft>
                <a:spcPts val="800"/>
              </a:spcAft>
            </a:pPr>
            <a:endParaRPr lang="en-US" altLang="en-US" sz="24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is not interesting</a:t>
            </a:r>
          </a:p>
          <a:p>
            <a:pPr marL="0" indent="0">
              <a:spcAft>
                <a:spcPts val="800"/>
              </a:spcAft>
              <a:buNone/>
            </a:pPr>
            <a:endParaRPr lang="en-US" altLang="en-US" sz="2400" dirty="0"/>
          </a:p>
          <a:p>
            <a:pPr marL="342900" indent="-342900">
              <a:spcAft>
                <a:spcPts val="800"/>
              </a:spcAft>
            </a:pPr>
            <a:r>
              <a:rPr lang="en-US" altLang="en-US" sz="2400" dirty="0"/>
              <a:t>Noise and anomalies are related but distinct concepts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Model-based vs  Model-free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255" y="533400"/>
            <a:ext cx="8628345" cy="5147733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pPr marL="234950" indent="-285750"/>
            <a:r>
              <a:rPr lang="en-US" altLang="en-US" sz="3600" dirty="0"/>
              <a:t>Model-based Approaches </a:t>
            </a:r>
          </a:p>
          <a:p>
            <a:pPr marL="1143000" lvl="2" indent="-228600"/>
            <a:r>
              <a:rPr lang="en-US" altLang="en-US" sz="2400" dirty="0"/>
              <a:t>Model can be parametric or non-parametric</a:t>
            </a:r>
          </a:p>
          <a:p>
            <a:pPr marL="1143000" lvl="2" indent="-228600"/>
            <a:r>
              <a:rPr lang="en-US" altLang="en-US" sz="2400" dirty="0"/>
              <a:t>Anomalies are those points that don’t fit well</a:t>
            </a:r>
          </a:p>
          <a:p>
            <a:pPr marL="1143000" lvl="2" indent="-228600"/>
            <a:r>
              <a:rPr lang="en-US" altLang="en-US" sz="2400" dirty="0"/>
              <a:t>Anomalies are those points that distort the model </a:t>
            </a:r>
          </a:p>
          <a:p>
            <a:pPr marL="234950" indent="-285750"/>
            <a:r>
              <a:rPr lang="en-US" altLang="en-US" sz="3600" dirty="0"/>
              <a:t>Model-free Approaches</a:t>
            </a:r>
          </a:p>
          <a:p>
            <a:pPr marL="1143000" lvl="2" indent="-228600"/>
            <a:r>
              <a:rPr lang="en-US" altLang="en-US" sz="2400" dirty="0"/>
              <a:t>Anomalies are identified directly from the data without building a model</a:t>
            </a:r>
          </a:p>
          <a:p>
            <a:pPr marL="520700" indent="-228600"/>
            <a:r>
              <a:rPr lang="en-US" altLang="en-US" sz="3200" dirty="0"/>
              <a:t>Often the underlying assumption is that the most of the points in the data are normal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dirty="0"/>
              <a:t>General Issues: Label vs Score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en-US" sz="2400" dirty="0"/>
              <a:t>Some anomaly detection techniques provide only a binary categorization</a:t>
            </a:r>
            <a:endParaRPr lang="en-US" altLang="en-US" sz="2000" dirty="0"/>
          </a:p>
          <a:p>
            <a:pPr marL="742950" lvl="1" indent="-285750"/>
            <a:endParaRPr lang="en-US" altLang="en-US" sz="2000" dirty="0"/>
          </a:p>
          <a:p>
            <a:pPr marL="342900" indent="-342900"/>
            <a:r>
              <a:rPr lang="en-US" altLang="en-US" sz="2400" dirty="0"/>
              <a:t>Other approaches  measure the degree to which an object is an anomaly</a:t>
            </a:r>
          </a:p>
          <a:p>
            <a:pPr marL="742950" lvl="1" indent="-285750"/>
            <a:r>
              <a:rPr lang="en-US" altLang="en-US" sz="2000" dirty="0"/>
              <a:t>This allows objects to be ranked</a:t>
            </a:r>
          </a:p>
          <a:p>
            <a:pPr marL="742950" lvl="1" indent="-285750"/>
            <a:r>
              <a:rPr lang="en-US" altLang="en-US" sz="2000" dirty="0"/>
              <a:t>Scores can also have associated meaning (e.g., statistical significance)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41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 Anomaly Detection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677" y="1143000"/>
            <a:ext cx="8665923" cy="5181600"/>
          </a:xfrm>
        </p:spPr>
        <p:txBody>
          <a:bodyPr/>
          <a:lstStyle/>
          <a:p>
            <a:pPr marL="342900" indent="-342900"/>
            <a:r>
              <a:rPr lang="en-US" altLang="en-US" dirty="0"/>
              <a:t>Statistical Approaches</a:t>
            </a:r>
          </a:p>
          <a:p>
            <a:pPr marL="0" indent="0">
              <a:buNone/>
            </a:pPr>
            <a:endParaRPr lang="en-US" altLang="en-US" dirty="0"/>
          </a:p>
          <a:p>
            <a:pPr marL="342900" indent="-342900"/>
            <a:r>
              <a:rPr lang="en-US" altLang="en-US" dirty="0"/>
              <a:t>Proximity-based</a:t>
            </a:r>
          </a:p>
          <a:p>
            <a:pPr marL="742950" lvl="1" indent="-285750"/>
            <a:r>
              <a:rPr lang="en-US" altLang="en-US" dirty="0"/>
              <a:t>Anomalies are points far away from other points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Clustering-based</a:t>
            </a:r>
          </a:p>
          <a:p>
            <a:pPr marL="742950" lvl="1" indent="-285750"/>
            <a:r>
              <a:rPr lang="en-US" altLang="en-US" dirty="0"/>
              <a:t>Points far away from cluster centers are outliers </a:t>
            </a:r>
          </a:p>
          <a:p>
            <a:pPr marL="742950" lvl="1" indent="-285750"/>
            <a:r>
              <a:rPr lang="en-US" altLang="en-US" dirty="0"/>
              <a:t>Small clusters are outliers</a:t>
            </a:r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Reconstruction Based</a:t>
            </a:r>
          </a:p>
          <a:p>
            <a:pPr marL="342900" indent="-342900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Approaches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029200"/>
          </a:xfrm>
        </p:spPr>
        <p:txBody>
          <a:bodyPr/>
          <a:lstStyle/>
          <a:p>
            <a:pPr marL="342900" indent="-342900">
              <a:buFont typeface="Monotype Sorts" pitchFamily="-84" charset="2"/>
              <a:buNone/>
            </a:pPr>
            <a:r>
              <a:rPr lang="en-US" altLang="en-US" sz="2200" b="1"/>
              <a:t>Probabilistic definition of an outlier:</a:t>
            </a:r>
            <a:r>
              <a:rPr lang="en-US" altLang="en-US" sz="2200"/>
              <a:t> An outlier is an object that has a low probability with respect to a probability distribution model of the data. </a:t>
            </a:r>
          </a:p>
          <a:p>
            <a:pPr marL="342900" indent="-342900"/>
            <a:r>
              <a:rPr lang="en-US" altLang="en-US" sz="2200"/>
              <a:t>Usually assume a parametric model describing the distribution of the data (e.g., normal distribution) </a:t>
            </a:r>
          </a:p>
          <a:p>
            <a:pPr marL="342900" indent="-342900"/>
            <a:r>
              <a:rPr lang="en-US" altLang="en-US" sz="2200"/>
              <a:t>Apply a statistical test that depends on</a:t>
            </a:r>
            <a:r>
              <a:rPr lang="en-US" altLang="en-US" sz="2400"/>
              <a:t> </a:t>
            </a:r>
          </a:p>
          <a:p>
            <a:pPr marL="742950" lvl="1" indent="-285750"/>
            <a:r>
              <a:rPr lang="en-US" altLang="en-US" sz="2000"/>
              <a:t>Data distribution</a:t>
            </a:r>
          </a:p>
          <a:p>
            <a:pPr marL="742950" lvl="1" indent="-285750"/>
            <a:r>
              <a:rPr lang="en-US" altLang="en-US" sz="2000"/>
              <a:t>Parameters of distribution (e.g., mean, variance)</a:t>
            </a:r>
          </a:p>
          <a:p>
            <a:pPr marL="742950" lvl="1" indent="-285750"/>
            <a:r>
              <a:rPr lang="en-US" altLang="en-US" sz="2000"/>
              <a:t>Number of expected outliers (confidence limit)</a:t>
            </a:r>
          </a:p>
          <a:p>
            <a:pPr marL="342900" indent="-342900"/>
            <a:r>
              <a:rPr lang="en-US" altLang="en-US" sz="2200"/>
              <a:t>Issues</a:t>
            </a:r>
          </a:p>
          <a:p>
            <a:pPr marL="742950" lvl="1" indent="-285750"/>
            <a:r>
              <a:rPr lang="en-US" altLang="en-US" sz="2000"/>
              <a:t>Identifying the distribution of a data set</a:t>
            </a:r>
          </a:p>
          <a:p>
            <a:pPr marL="1143000" lvl="2" indent="-228600"/>
            <a:r>
              <a:rPr lang="en-US" altLang="en-US"/>
              <a:t>Heavy tailed distribution</a:t>
            </a:r>
          </a:p>
          <a:p>
            <a:pPr marL="742950" lvl="1" indent="-285750"/>
            <a:r>
              <a:rPr lang="en-US" altLang="en-US" sz="2000"/>
              <a:t>Number of attributes</a:t>
            </a:r>
          </a:p>
          <a:p>
            <a:pPr marL="742950" lvl="1" indent="-285750"/>
            <a:r>
              <a:rPr lang="en-US" altLang="en-US" sz="2000"/>
              <a:t>Is the data a mixture of distributions?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4/12/2021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1CC89DDE5CA0714DA1E123982F7C8052" ma:contentTypeVersion="2" ma:contentTypeDescription="สร้างเอกสารใหม่" ma:contentTypeScope="" ma:versionID="68b8d2a689615bf4a9e6d9152c0a8e5f">
  <xsd:schema xmlns:xsd="http://www.w3.org/2001/XMLSchema" xmlns:xs="http://www.w3.org/2001/XMLSchema" xmlns:p="http://schemas.microsoft.com/office/2006/metadata/properties" xmlns:ns2="82013e58-6884-4af1-b7ca-d4c8477ced0e" targetNamespace="http://schemas.microsoft.com/office/2006/metadata/properties" ma:root="true" ma:fieldsID="c5d12a6e76b7dc22f07362898725f24b" ns2:_="">
    <xsd:import namespace="82013e58-6884-4af1-b7ca-d4c8477ce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13e58-6884-4af1-b7ca-d4c8477ce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27B49-A63A-46FC-84EA-C8669E36E234}"/>
</file>

<file path=customXml/itemProps2.xml><?xml version="1.0" encoding="utf-8"?>
<ds:datastoreItem xmlns:ds="http://schemas.openxmlformats.org/officeDocument/2006/customXml" ds:itemID="{7F4C622D-83E1-4D1F-8BA7-0A39C1A3D32B}"/>
</file>

<file path=customXml/itemProps3.xml><?xml version="1.0" encoding="utf-8"?>
<ds:datastoreItem xmlns:ds="http://schemas.openxmlformats.org/officeDocument/2006/customXml" ds:itemID="{4B385206-E2F5-4827-B310-ABECF00A353E}"/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146483883</TotalTime>
  <Pages>3</Pages>
  <Words>2144</Words>
  <Application>Microsoft Macintosh PowerPoint</Application>
  <PresentationFormat>On-screen Show (4:3)</PresentationFormat>
  <Paragraphs>367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Equation</vt:lpstr>
      <vt:lpstr>Anomaly Detection</vt:lpstr>
      <vt:lpstr>Anomaly/Outlier Detection</vt:lpstr>
      <vt:lpstr>Importance of Anomaly Detection</vt:lpstr>
      <vt:lpstr>Causes of Anomalies</vt:lpstr>
      <vt:lpstr>Distinction Between Noise and Anomalies</vt:lpstr>
      <vt:lpstr>Model-based vs  Model-free</vt:lpstr>
      <vt:lpstr>General Issues: Label vs Score</vt:lpstr>
      <vt:lpstr> Anomaly Detection Techniques</vt:lpstr>
      <vt:lpstr>Statistical Approaches</vt:lpstr>
      <vt:lpstr>Normal Distributions</vt:lpstr>
      <vt:lpstr>Grubbs’ Test</vt:lpstr>
      <vt:lpstr>Statistically-based – Likelihood Approach</vt:lpstr>
      <vt:lpstr>Statistically-based – Likelihood Approach</vt:lpstr>
      <vt:lpstr>Strengths/Weaknesses of Statistical Approaches </vt:lpstr>
      <vt:lpstr>Distance-Based Approaches</vt:lpstr>
      <vt:lpstr>One Nearest Neighbor - One Outlier</vt:lpstr>
      <vt:lpstr>One Nearest Neighbor - Two Outliers</vt:lpstr>
      <vt:lpstr>Five Nearest Neighbors - Small Cluster</vt:lpstr>
      <vt:lpstr>Five Nearest Neighbors - Differing Density</vt:lpstr>
      <vt:lpstr>Strengths/Weaknesses of Distance-Based Approaches </vt:lpstr>
      <vt:lpstr>Density-Based Approaches</vt:lpstr>
      <vt:lpstr>Relative Density</vt:lpstr>
      <vt:lpstr>Relative Density Outlier Scores</vt:lpstr>
      <vt:lpstr>Relative Density-based: LOF approach</vt:lpstr>
      <vt:lpstr>Strengths/Weaknesses of Density-Based Approaches </vt:lpstr>
      <vt:lpstr>Clustering-Based Approaches</vt:lpstr>
      <vt:lpstr>Distance of Points from Closest Centroids</vt:lpstr>
      <vt:lpstr>Relative Distance of Points from Closest Centroid</vt:lpstr>
      <vt:lpstr>Strengths/Weaknesses of Clustering-Based Approaches </vt:lpstr>
      <vt:lpstr>Reconstruction-Based Approaches</vt:lpstr>
      <vt:lpstr>Reconstruction Error</vt:lpstr>
      <vt:lpstr>Reconstruction of two-dimensional data</vt:lpstr>
      <vt:lpstr>Basic Architecture of an Autoencoder</vt:lpstr>
      <vt:lpstr>Strengths and Weaknesses</vt:lpstr>
      <vt:lpstr>Information Theoretic Approaches</vt:lpstr>
      <vt:lpstr>Information Theoretic Example</vt:lpstr>
      <vt:lpstr>Strengths and Weaknesses</vt:lpstr>
      <vt:lpstr>Evaluation of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Ann Somboonviwat</cp:lastModifiedBy>
  <cp:revision>587</cp:revision>
  <cp:lastPrinted>2001-08-28T17:59:37Z</cp:lastPrinted>
  <dcterms:created xsi:type="dcterms:W3CDTF">1998-03-18T13:44:31Z</dcterms:created>
  <dcterms:modified xsi:type="dcterms:W3CDTF">2023-03-08T18:06:57Z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0x0101001CC89DDE5CA0714DA1E123982F7C8052</vt:lpwstr>
  </property>
</Properties>
</file>