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fntdata" ContentType="application/x-fontdata"/>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comments/comment2.xml" ContentType="application/vnd.openxmlformats-officedocument.presentationml.comments+xml"/>
  <Override PartName="/ppt/notesSlides/notesSlide5.xml" ContentType="application/vnd.openxmlformats-officedocument.presentationml.notesSlide+xml"/>
  <Override PartName="/ppt/comments/comment3.xml" ContentType="application/vnd.openxmlformats-officedocument.presentationml.comments+xml"/>
  <Override PartName="/ppt/notesSlides/notesSlide6.xml" ContentType="application/vnd.openxmlformats-officedocument.presentationml.notesSlide+xml"/>
  <Override PartName="/ppt/comments/comment4.xml" ContentType="application/vnd.openxmlformats-officedocument.presentationml.comments+xml"/>
  <Override PartName="/ppt/notesSlides/notesSlide7.xml" ContentType="application/vnd.openxmlformats-officedocument.presentationml.notesSlide+xml"/>
  <Override PartName="/ppt/comments/comment5.xml" ContentType="application/vnd.openxmlformats-officedocument.presentationml.comments+xml"/>
  <Override PartName="/ppt/notesSlides/notesSlide8.xml" ContentType="application/vnd.openxmlformats-officedocument.presentationml.notesSlide+xml"/>
  <Override PartName="/ppt/comments/comment6.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7.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comment8.xml" ContentType="application/vnd.openxmlformats-officedocument.presentationml.comments+xml"/>
  <Override PartName="/ppt/notesSlides/notesSlide13.xml" ContentType="application/vnd.openxmlformats-officedocument.presentationml.notesSlide+xml"/>
  <Override PartName="/ppt/comments/comment9.xml" ContentType="application/vnd.openxmlformats-officedocument.presentationml.comment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omments/comment10.xml" ContentType="application/vnd.openxmlformats-officedocument.presentationml.comments+xml"/>
  <Override PartName="/ppt/notesSlides/notesSlide16.xml" ContentType="application/vnd.openxmlformats-officedocument.presentationml.notesSlide+xml"/>
  <Override PartName="/ppt/comments/comment11.xml" ContentType="application/vnd.openxmlformats-officedocument.presentationml.comment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omments/comment12.xml" ContentType="application/vnd.openxmlformats-officedocument.presentationml.comment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omments/comment13.xml" ContentType="application/vnd.openxmlformats-officedocument.presentationml.comments+xml"/>
  <Override PartName="/ppt/notesSlides/notesSlide22.xml" ContentType="application/vnd.openxmlformats-officedocument.presentationml.notesSlide+xml"/>
  <Override PartName="/ppt/comments/comment14.xml" ContentType="application/vnd.openxmlformats-officedocument.presentationml.comment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omments/comment15.xml" ContentType="application/vnd.openxmlformats-officedocument.presentationml.comment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omments/comment16.xml" ContentType="application/vnd.openxmlformats-officedocument.presentationml.comments+xml"/>
  <Override PartName="/ppt/notesSlides/notesSlide29.xml" ContentType="application/vnd.openxmlformats-officedocument.presentationml.notesSlide+xml"/>
  <Override PartName="/ppt/comments/comment17.xml" ContentType="application/vnd.openxmlformats-officedocument.presentationml.comments+xml"/>
  <Override PartName="/ppt/notesSlides/notesSlide30.xml" ContentType="application/vnd.openxmlformats-officedocument.presentationml.notesSlide+xml"/>
  <Override PartName="/ppt/comments/comment18.xml" ContentType="application/vnd.openxmlformats-officedocument.presentationml.comments+xml"/>
  <Override PartName="/ppt/notesSlides/notesSlide31.xml" ContentType="application/vnd.openxmlformats-officedocument.presentationml.notesSlide+xml"/>
  <Override PartName="/ppt/comments/comment19.xml" ContentType="application/vnd.openxmlformats-officedocument.presentationml.comments+xml"/>
  <Override PartName="/ppt/notesSlides/notesSlide32.xml" ContentType="application/vnd.openxmlformats-officedocument.presentationml.notesSlide+xml"/>
  <Override PartName="/ppt/comments/comment20.xml" ContentType="application/vnd.openxmlformats-officedocument.presentationml.comment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omments/comment21.xml" ContentType="application/vnd.openxmlformats-officedocument.presentationml.comments+xml"/>
  <Override PartName="/ppt/notesSlides/notesSlide35.xml" ContentType="application/vnd.openxmlformats-officedocument.presentationml.notesSlide+xml"/>
  <Override PartName="/ppt/comments/comment22.xml" ContentType="application/vnd.openxmlformats-officedocument.presentationml.comment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comments/comment23.xml" ContentType="application/vnd.openxmlformats-officedocument.presentationml.comments+xml"/>
  <Override PartName="/ppt/notesSlides/notesSlide39.xml" ContentType="application/vnd.openxmlformats-officedocument.presentationml.notesSlide+xml"/>
  <Override PartName="/ppt/comments/comment24.xml" ContentType="application/vnd.openxmlformats-officedocument.presentationml.comment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omments/comment25.xml" ContentType="application/vnd.openxmlformats-officedocument.presentationml.comments+xml"/>
  <Override PartName="/ppt/notesSlides/notesSlide42.xml" ContentType="application/vnd.openxmlformats-officedocument.presentationml.notesSlide+xml"/>
  <Override PartName="/ppt/comments/comment26.xml" ContentType="application/vnd.openxmlformats-officedocument.presentationml.comments+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comments/comment27.xml" ContentType="application/vnd.openxmlformats-officedocument.presentationml.comments+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comments/comment28.xml" ContentType="application/vnd.openxmlformats-officedocument.presentationml.comments+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comments/comment29.xml" ContentType="application/vnd.openxmlformats-officedocument.presentationml.comments+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comments/comment30.xml" ContentType="application/vnd.openxmlformats-officedocument.presentationml.comments+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comments/comment31.xml" ContentType="application/vnd.openxmlformats-officedocument.presentationml.comments+xml"/>
  <Override PartName="/ppt/notesSlides/notesSlide63.xml" ContentType="application/vnd.openxmlformats-officedocument.presentationml.notesSlide+xml"/>
  <Override PartName="/ppt/comments/comment32.xml" ContentType="application/vnd.openxmlformats-officedocument.presentationml.comments+xml"/>
  <Override PartName="/ppt/notesSlides/notesSlide64.xml" ContentType="application/vnd.openxmlformats-officedocument.presentationml.notesSlide+xml"/>
  <Override PartName="/ppt/comments/comment33.xml" ContentType="application/vnd.openxmlformats-officedocument.presentationml.comments+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comments/comment34.xml" ContentType="application/vnd.openxmlformats-officedocument.presentationml.comments+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comments/comment35.xml" ContentType="application/vnd.openxmlformats-officedocument.presentationml.comments+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3"/>
  </p:sldMasterIdLst>
  <p:notesMasterIdLst>
    <p:notesMasterId r:id="rId119"/>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337" r:id="rId85"/>
    <p:sldId id="338" r:id="rId86"/>
    <p:sldId id="339" r:id="rId87"/>
    <p:sldId id="340" r:id="rId88"/>
    <p:sldId id="341" r:id="rId89"/>
    <p:sldId id="342" r:id="rId90"/>
    <p:sldId id="343" r:id="rId91"/>
    <p:sldId id="344" r:id="rId92"/>
    <p:sldId id="345" r:id="rId93"/>
    <p:sldId id="346" r:id="rId94"/>
    <p:sldId id="347" r:id="rId95"/>
    <p:sldId id="348" r:id="rId96"/>
    <p:sldId id="349" r:id="rId97"/>
    <p:sldId id="350" r:id="rId98"/>
    <p:sldId id="351" r:id="rId99"/>
    <p:sldId id="352" r:id="rId100"/>
    <p:sldId id="353" r:id="rId101"/>
    <p:sldId id="354" r:id="rId102"/>
    <p:sldId id="355" r:id="rId103"/>
    <p:sldId id="356" r:id="rId104"/>
    <p:sldId id="357" r:id="rId105"/>
    <p:sldId id="358" r:id="rId106"/>
    <p:sldId id="359" r:id="rId107"/>
    <p:sldId id="360" r:id="rId108"/>
    <p:sldId id="361" r:id="rId109"/>
    <p:sldId id="362" r:id="rId110"/>
    <p:sldId id="363" r:id="rId111"/>
    <p:sldId id="364" r:id="rId112"/>
    <p:sldId id="365" r:id="rId113"/>
    <p:sldId id="366" r:id="rId114"/>
    <p:sldId id="367" r:id="rId115"/>
    <p:sldId id="368" r:id="rId116"/>
    <p:sldId id="369" r:id="rId117"/>
    <p:sldId id="370" r:id="rId118"/>
  </p:sldIdLst>
  <p:sldSz cx="9144000" cy="5143500" type="screen16x9"/>
  <p:notesSz cx="6858000" cy="9144000"/>
  <p:embeddedFontLst>
    <p:embeddedFont>
      <p:font typeface="Lato" panose="020B0604020202020204" charset="0"/>
      <p:regular r:id="rId120"/>
      <p:bold r:id="rId121"/>
      <p:italic r:id="rId122"/>
      <p:boldItalic r:id="rId123"/>
    </p:embeddedFont>
    <p:embeddedFont>
      <p:font typeface="Montserrat" panose="020B0604020202020204" charset="0"/>
      <p:regular r:id="rId124"/>
      <p:bold r:id="rId125"/>
      <p:italic r:id="rId126"/>
      <p:boldItalic r:id="rId1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rit NUTTAKRON" initials="HN" lastIdx="48" clrIdx="0">
    <p:extLst>
      <p:ext uri="{19B8F6BF-5375-455C-9EA6-DF929625EA0E}">
        <p15:presenceInfo xmlns:p15="http://schemas.microsoft.com/office/powerpoint/2012/main" userId="S::harit.n@live.ku.th::0c5f523d-a7a8-486b-92d0-7b96ea4fcf1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A2E910-3EA4-45E6-AEC4-06C12D543DCF}" v="4" dt="2022-08-12T07:32:11.419"/>
    <p1510:client id="{EA12DD32-3EA7-48A3-BB7F-FBA016E531F5}" v="2" dt="2022-08-10T16:26:49.5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4.xml"/><Relationship Id="rId21" Type="http://schemas.openxmlformats.org/officeDocument/2006/relationships/slide" Target="slides/slide18.xml"/><Relationship Id="rId42" Type="http://schemas.openxmlformats.org/officeDocument/2006/relationships/slide" Target="slides/slide39.xml"/><Relationship Id="rId63" Type="http://schemas.openxmlformats.org/officeDocument/2006/relationships/slide" Target="slides/slide60.xml"/><Relationship Id="rId84" Type="http://schemas.openxmlformats.org/officeDocument/2006/relationships/slide" Target="slides/slide81.xml"/><Relationship Id="rId16" Type="http://schemas.openxmlformats.org/officeDocument/2006/relationships/slide" Target="slides/slide13.xml"/><Relationship Id="rId107" Type="http://schemas.openxmlformats.org/officeDocument/2006/relationships/slide" Target="slides/slide104.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slide" Target="slides/slide99.xml"/><Relationship Id="rId123" Type="http://schemas.openxmlformats.org/officeDocument/2006/relationships/font" Target="fonts/font4.fntdata"/><Relationship Id="rId128" Type="http://schemas.openxmlformats.org/officeDocument/2006/relationships/commentAuthors" Target="commentAuthors.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slide" Target="slides/slide92.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113" Type="http://schemas.openxmlformats.org/officeDocument/2006/relationships/slide" Target="slides/slide110.xml"/><Relationship Id="rId118" Type="http://schemas.openxmlformats.org/officeDocument/2006/relationships/slide" Target="slides/slide115.xml"/><Relationship Id="rId134" Type="http://schemas.microsoft.com/office/2015/10/relationships/revisionInfo" Target="revisionInfo.xml"/><Relationship Id="rId80" Type="http://schemas.openxmlformats.org/officeDocument/2006/relationships/slide" Target="slides/slide77.xml"/><Relationship Id="rId85" Type="http://schemas.openxmlformats.org/officeDocument/2006/relationships/slide" Target="slides/slide82.xml"/><Relationship Id="rId12" Type="http://schemas.openxmlformats.org/officeDocument/2006/relationships/slide" Target="slides/slide9.xml"/><Relationship Id="rId17" Type="http://schemas.openxmlformats.org/officeDocument/2006/relationships/slide" Target="slides/slide14.xml"/><Relationship Id="rId33" Type="http://schemas.openxmlformats.org/officeDocument/2006/relationships/slide" Target="slides/slide30.xml"/><Relationship Id="rId38" Type="http://schemas.openxmlformats.org/officeDocument/2006/relationships/slide" Target="slides/slide35.xml"/><Relationship Id="rId59" Type="http://schemas.openxmlformats.org/officeDocument/2006/relationships/slide" Target="slides/slide56.xml"/><Relationship Id="rId103" Type="http://schemas.openxmlformats.org/officeDocument/2006/relationships/slide" Target="slides/slide100.xml"/><Relationship Id="rId108" Type="http://schemas.openxmlformats.org/officeDocument/2006/relationships/slide" Target="slides/slide105.xml"/><Relationship Id="rId124" Type="http://schemas.openxmlformats.org/officeDocument/2006/relationships/font" Target="fonts/font5.fntdata"/><Relationship Id="rId129" Type="http://schemas.openxmlformats.org/officeDocument/2006/relationships/presProps" Target="presProps.xml"/><Relationship Id="rId54" Type="http://schemas.openxmlformats.org/officeDocument/2006/relationships/slide" Target="slides/slide51.xml"/><Relationship Id="rId70" Type="http://schemas.openxmlformats.org/officeDocument/2006/relationships/slide" Target="slides/slide67.xml"/><Relationship Id="rId75" Type="http://schemas.openxmlformats.org/officeDocument/2006/relationships/slide" Target="slides/slide72.xml"/><Relationship Id="rId91" Type="http://schemas.openxmlformats.org/officeDocument/2006/relationships/slide" Target="slides/slide88.xml"/><Relationship Id="rId96" Type="http://schemas.openxmlformats.org/officeDocument/2006/relationships/slide" Target="slides/slide93.xml"/><Relationship Id="rId1" Type="http://schemas.openxmlformats.org/officeDocument/2006/relationships/customXml" Target="../customXml/item1.xml"/><Relationship Id="rId6" Type="http://schemas.openxmlformats.org/officeDocument/2006/relationships/slide" Target="slides/slide3.xml"/><Relationship Id="rId23" Type="http://schemas.openxmlformats.org/officeDocument/2006/relationships/slide" Target="slides/slide20.xml"/><Relationship Id="rId28" Type="http://schemas.openxmlformats.org/officeDocument/2006/relationships/slide" Target="slides/slide25.xml"/><Relationship Id="rId49" Type="http://schemas.openxmlformats.org/officeDocument/2006/relationships/slide" Target="slides/slide46.xml"/><Relationship Id="rId114" Type="http://schemas.openxmlformats.org/officeDocument/2006/relationships/slide" Target="slides/slide111.xml"/><Relationship Id="rId119" Type="http://schemas.openxmlformats.org/officeDocument/2006/relationships/notesMaster" Target="notesMasters/notesMaster1.xml"/><Relationship Id="rId44" Type="http://schemas.openxmlformats.org/officeDocument/2006/relationships/slide" Target="slides/slide41.xml"/><Relationship Id="rId60" Type="http://schemas.openxmlformats.org/officeDocument/2006/relationships/slide" Target="slides/slide57.xml"/><Relationship Id="rId65" Type="http://schemas.openxmlformats.org/officeDocument/2006/relationships/slide" Target="slides/slide62.xml"/><Relationship Id="rId81" Type="http://schemas.openxmlformats.org/officeDocument/2006/relationships/slide" Target="slides/slide78.xml"/><Relationship Id="rId86" Type="http://schemas.openxmlformats.org/officeDocument/2006/relationships/slide" Target="slides/slide83.xml"/><Relationship Id="rId130" Type="http://schemas.openxmlformats.org/officeDocument/2006/relationships/viewProps" Target="viewProps.xml"/><Relationship Id="rId135" Type="http://schemas.openxmlformats.org/officeDocument/2006/relationships/customXml" Target="../customXml/item3.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slide" Target="slides/slide10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120" Type="http://schemas.openxmlformats.org/officeDocument/2006/relationships/font" Target="fonts/font1.fntdata"/><Relationship Id="rId125" Type="http://schemas.openxmlformats.org/officeDocument/2006/relationships/font" Target="fonts/font6.fntdata"/><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customXml" Target="../customXml/item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slide" Target="slides/slide107.xml"/><Relationship Id="rId115" Type="http://schemas.openxmlformats.org/officeDocument/2006/relationships/slide" Target="slides/slide112.xml"/><Relationship Id="rId131" Type="http://schemas.openxmlformats.org/officeDocument/2006/relationships/theme" Target="theme/theme1.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126" Type="http://schemas.openxmlformats.org/officeDocument/2006/relationships/font" Target="fonts/font7.fntdata"/><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slide" Target="slides/slide95.xml"/><Relationship Id="rId121" Type="http://schemas.openxmlformats.org/officeDocument/2006/relationships/font" Target="fonts/font2.fntdata"/><Relationship Id="rId3" Type="http://schemas.openxmlformats.org/officeDocument/2006/relationships/slideMaster" Target="slideMasters/slideMaster1.xml"/><Relationship Id="rId25" Type="http://schemas.openxmlformats.org/officeDocument/2006/relationships/slide" Target="slides/slide22.xml"/><Relationship Id="rId46" Type="http://schemas.openxmlformats.org/officeDocument/2006/relationships/slide" Target="slides/slide43.xml"/><Relationship Id="rId67" Type="http://schemas.openxmlformats.org/officeDocument/2006/relationships/slide" Target="slides/slide64.xml"/><Relationship Id="rId116" Type="http://schemas.openxmlformats.org/officeDocument/2006/relationships/slide" Target="slides/slide113.xml"/><Relationship Id="rId20" Type="http://schemas.openxmlformats.org/officeDocument/2006/relationships/slide" Target="slides/slide17.xml"/><Relationship Id="rId41" Type="http://schemas.openxmlformats.org/officeDocument/2006/relationships/slide" Target="slides/slide38.xml"/><Relationship Id="rId62" Type="http://schemas.openxmlformats.org/officeDocument/2006/relationships/slide" Target="slides/slide59.xml"/><Relationship Id="rId83" Type="http://schemas.openxmlformats.org/officeDocument/2006/relationships/slide" Target="slides/slide80.xml"/><Relationship Id="rId88" Type="http://schemas.openxmlformats.org/officeDocument/2006/relationships/slide" Target="slides/slide85.xml"/><Relationship Id="rId111" Type="http://schemas.openxmlformats.org/officeDocument/2006/relationships/slide" Target="slides/slide108.xml"/><Relationship Id="rId132" Type="http://schemas.openxmlformats.org/officeDocument/2006/relationships/tableStyles" Target="tableStyles.xml"/><Relationship Id="rId15" Type="http://schemas.openxmlformats.org/officeDocument/2006/relationships/slide" Target="slides/slide12.xml"/><Relationship Id="rId36" Type="http://schemas.openxmlformats.org/officeDocument/2006/relationships/slide" Target="slides/slide33.xml"/><Relationship Id="rId57" Type="http://schemas.openxmlformats.org/officeDocument/2006/relationships/slide" Target="slides/slide54.xml"/><Relationship Id="rId106" Type="http://schemas.openxmlformats.org/officeDocument/2006/relationships/slide" Target="slides/slide103.xml"/><Relationship Id="rId127" Type="http://schemas.openxmlformats.org/officeDocument/2006/relationships/font" Target="fonts/font8.fntdata"/><Relationship Id="rId10" Type="http://schemas.openxmlformats.org/officeDocument/2006/relationships/slide" Target="slides/slide7.xml"/><Relationship Id="rId31" Type="http://schemas.openxmlformats.org/officeDocument/2006/relationships/slide" Target="slides/slide28.xml"/><Relationship Id="rId52" Type="http://schemas.openxmlformats.org/officeDocument/2006/relationships/slide" Target="slides/slide49.xml"/><Relationship Id="rId73" Type="http://schemas.openxmlformats.org/officeDocument/2006/relationships/slide" Target="slides/slide70.xml"/><Relationship Id="rId78" Type="http://schemas.openxmlformats.org/officeDocument/2006/relationships/slide" Target="slides/slide75.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122" Type="http://schemas.openxmlformats.org/officeDocument/2006/relationships/font" Target="fonts/font3.fntdata"/><Relationship Id="rId4" Type="http://schemas.openxmlformats.org/officeDocument/2006/relationships/slide" Target="slides/slide1.xml"/><Relationship Id="rId9" Type="http://schemas.openxmlformats.org/officeDocument/2006/relationships/slide" Target="slides/slide6.xml"/><Relationship Id="rId26" Type="http://schemas.openxmlformats.org/officeDocument/2006/relationships/slide" Target="slides/slide23.xml"/><Relationship Id="rId47" Type="http://schemas.openxmlformats.org/officeDocument/2006/relationships/slide" Target="slides/slide44.xml"/><Relationship Id="rId68" Type="http://schemas.openxmlformats.org/officeDocument/2006/relationships/slide" Target="slides/slide65.xml"/><Relationship Id="rId89" Type="http://schemas.openxmlformats.org/officeDocument/2006/relationships/slide" Target="slides/slide86.xml"/><Relationship Id="rId112" Type="http://schemas.openxmlformats.org/officeDocument/2006/relationships/slide" Target="slides/slide109.xml"/><Relationship Id="rId133"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umipas KITTIPON" userId="S::pumipas.k@live.ku.th::97175f44-e03b-496f-bfaf-4fed238ea3e0" providerId="AD" clId="Web-{EA12DD32-3EA7-48A3-BB7F-FBA016E531F5}"/>
    <pc:docChg chg="modSld">
      <pc:chgData name="Pumipas KITTIPON" userId="S::pumipas.k@live.ku.th::97175f44-e03b-496f-bfaf-4fed238ea3e0" providerId="AD" clId="Web-{EA12DD32-3EA7-48A3-BB7F-FBA016E531F5}" dt="2022-08-10T16:26:49.582" v="1" actId="1076"/>
      <pc:docMkLst>
        <pc:docMk/>
      </pc:docMkLst>
      <pc:sldChg chg="modSp">
        <pc:chgData name="Pumipas KITTIPON" userId="S::pumipas.k@live.ku.th::97175f44-e03b-496f-bfaf-4fed238ea3e0" providerId="AD" clId="Web-{EA12DD32-3EA7-48A3-BB7F-FBA016E531F5}" dt="2022-08-10T16:26:49.582" v="1" actId="1076"/>
        <pc:sldMkLst>
          <pc:docMk/>
          <pc:sldMk cId="0" sldId="346"/>
        </pc:sldMkLst>
        <pc:spChg chg="mod">
          <ac:chgData name="Pumipas KITTIPON" userId="S::pumipas.k@live.ku.th::97175f44-e03b-496f-bfaf-4fed238ea3e0" providerId="AD" clId="Web-{EA12DD32-3EA7-48A3-BB7F-FBA016E531F5}" dt="2022-08-10T16:26:49.582" v="1" actId="1076"/>
          <ac:spMkLst>
            <pc:docMk/>
            <pc:sldMk cId="0" sldId="346"/>
            <ac:spMk id="701" creationId="{00000000-0000-0000-0000-000000000000}"/>
          </ac:spMkLst>
        </pc:spChg>
      </pc:sldChg>
    </pc:docChg>
  </pc:docChgLst>
  <pc:docChgLst>
    <pc:chgData name="Pawat ATTASAMPUNNA" userId="S::pawat.a@live.ku.th::f9a07470-8205-41e7-bada-e7aa332fa89f" providerId="AD" clId="Web-{4CA2E910-3EA4-45E6-AEC4-06C12D543DCF}"/>
    <pc:docChg chg="modSld">
      <pc:chgData name="Pawat ATTASAMPUNNA" userId="S::pawat.a@live.ku.th::f9a07470-8205-41e7-bada-e7aa332fa89f" providerId="AD" clId="Web-{4CA2E910-3EA4-45E6-AEC4-06C12D543DCF}" dt="2022-08-12T07:32:11.419" v="3" actId="1076"/>
      <pc:docMkLst>
        <pc:docMk/>
      </pc:docMkLst>
      <pc:sldChg chg="modSp">
        <pc:chgData name="Pawat ATTASAMPUNNA" userId="S::pawat.a@live.ku.th::f9a07470-8205-41e7-bada-e7aa332fa89f" providerId="AD" clId="Web-{4CA2E910-3EA4-45E6-AEC4-06C12D543DCF}" dt="2022-08-12T06:40:03.653" v="1" actId="1076"/>
        <pc:sldMkLst>
          <pc:docMk/>
          <pc:sldMk cId="0" sldId="258"/>
        </pc:sldMkLst>
        <pc:picChg chg="mod">
          <ac:chgData name="Pawat ATTASAMPUNNA" userId="S::pawat.a@live.ku.th::f9a07470-8205-41e7-bada-e7aa332fa89f" providerId="AD" clId="Web-{4CA2E910-3EA4-45E6-AEC4-06C12D543DCF}" dt="2022-08-12T06:40:03.653" v="1" actId="1076"/>
          <ac:picMkLst>
            <pc:docMk/>
            <pc:sldMk cId="0" sldId="258"/>
            <ac:picMk id="148" creationId="{00000000-0000-0000-0000-000000000000}"/>
          </ac:picMkLst>
        </pc:picChg>
      </pc:sldChg>
      <pc:sldChg chg="modSp">
        <pc:chgData name="Pawat ATTASAMPUNNA" userId="S::pawat.a@live.ku.th::f9a07470-8205-41e7-bada-e7aa332fa89f" providerId="AD" clId="Web-{4CA2E910-3EA4-45E6-AEC4-06C12D543DCF}" dt="2022-08-12T07:32:11.419" v="3" actId="1076"/>
        <pc:sldMkLst>
          <pc:docMk/>
          <pc:sldMk cId="0" sldId="265"/>
        </pc:sldMkLst>
        <pc:spChg chg="mod">
          <ac:chgData name="Pawat ATTASAMPUNNA" userId="S::pawat.a@live.ku.th::f9a07470-8205-41e7-bada-e7aa332fa89f" providerId="AD" clId="Web-{4CA2E910-3EA4-45E6-AEC4-06C12D543DCF}" dt="2022-08-12T07:32:11.419" v="3" actId="1076"/>
          <ac:spMkLst>
            <pc:docMk/>
            <pc:sldMk cId="0" sldId="265"/>
            <ac:spMk id="191" creationId="{00000000-0000-0000-0000-000000000000}"/>
          </ac:spMkLst>
        </pc:spChg>
      </pc:sldChg>
    </pc:docChg>
  </pc:docChgLst>
  <pc:docChgLst>
    <pc:chgData name="Harit NUTTAKRON" userId="0c5f523d-a7a8-486b-92d0-7b96ea4fcf10" providerId="ADAL" clId="{79BE619C-2259-8B44-968C-994FC9E14E6A}"/>
    <pc:docChg chg="">
      <pc:chgData name="Harit NUTTAKRON" userId="0c5f523d-a7a8-486b-92d0-7b96ea4fcf10" providerId="ADAL" clId="{79BE619C-2259-8B44-968C-994FC9E14E6A}" dt="2022-07-18T11:39:21.469" v="60" actId="1589"/>
      <pc:docMkLst>
        <pc:docMk/>
      </pc:docMkLst>
      <pc:sldChg chg="addCm">
        <pc:chgData name="Harit NUTTAKRON" userId="0c5f523d-a7a8-486b-92d0-7b96ea4fcf10" providerId="ADAL" clId="{79BE619C-2259-8B44-968C-994FC9E14E6A}" dt="2022-07-18T09:45:01.649" v="0" actId="1589"/>
        <pc:sldMkLst>
          <pc:docMk/>
          <pc:sldMk cId="0" sldId="258"/>
        </pc:sldMkLst>
      </pc:sldChg>
      <pc:sldChg chg="addCm">
        <pc:chgData name="Harit NUTTAKRON" userId="0c5f523d-a7a8-486b-92d0-7b96ea4fcf10" providerId="ADAL" clId="{79BE619C-2259-8B44-968C-994FC9E14E6A}" dt="2022-07-18T09:47:17.593" v="1" actId="1589"/>
        <pc:sldMkLst>
          <pc:docMk/>
          <pc:sldMk cId="0" sldId="259"/>
        </pc:sldMkLst>
      </pc:sldChg>
      <pc:sldChg chg="addCm">
        <pc:chgData name="Harit NUTTAKRON" userId="0c5f523d-a7a8-486b-92d0-7b96ea4fcf10" providerId="ADAL" clId="{79BE619C-2259-8B44-968C-994FC9E14E6A}" dt="2022-07-18T09:50:03.196" v="2" actId="1589"/>
        <pc:sldMkLst>
          <pc:docMk/>
          <pc:sldMk cId="0" sldId="260"/>
        </pc:sldMkLst>
      </pc:sldChg>
      <pc:sldChg chg="addCm modCm">
        <pc:chgData name="Harit NUTTAKRON" userId="0c5f523d-a7a8-486b-92d0-7b96ea4fcf10" providerId="ADAL" clId="{79BE619C-2259-8B44-968C-994FC9E14E6A}" dt="2022-07-18T09:52:51.484" v="5"/>
        <pc:sldMkLst>
          <pc:docMk/>
          <pc:sldMk cId="0" sldId="261"/>
        </pc:sldMkLst>
      </pc:sldChg>
      <pc:sldChg chg="addCm">
        <pc:chgData name="Harit NUTTAKRON" userId="0c5f523d-a7a8-486b-92d0-7b96ea4fcf10" providerId="ADAL" clId="{79BE619C-2259-8B44-968C-994FC9E14E6A}" dt="2022-07-18T09:56:15.989" v="8" actId="1589"/>
        <pc:sldMkLst>
          <pc:docMk/>
          <pc:sldMk cId="0" sldId="262"/>
        </pc:sldMkLst>
      </pc:sldChg>
      <pc:sldChg chg="addCm">
        <pc:chgData name="Harit NUTTAKRON" userId="0c5f523d-a7a8-486b-92d0-7b96ea4fcf10" providerId="ADAL" clId="{79BE619C-2259-8B44-968C-994FC9E14E6A}" dt="2022-07-18T09:59:06.890" v="10" actId="1589"/>
        <pc:sldMkLst>
          <pc:docMk/>
          <pc:sldMk cId="0" sldId="263"/>
        </pc:sldMkLst>
      </pc:sldChg>
      <pc:sldChg chg="addCm modCm">
        <pc:chgData name="Harit NUTTAKRON" userId="0c5f523d-a7a8-486b-92d0-7b96ea4fcf10" providerId="ADAL" clId="{79BE619C-2259-8B44-968C-994FC9E14E6A}" dt="2022-07-18T10:04:18.493" v="13" actId="1589"/>
        <pc:sldMkLst>
          <pc:docMk/>
          <pc:sldMk cId="0" sldId="265"/>
        </pc:sldMkLst>
      </pc:sldChg>
      <pc:sldChg chg="addCm">
        <pc:chgData name="Harit NUTTAKRON" userId="0c5f523d-a7a8-486b-92d0-7b96ea4fcf10" providerId="ADAL" clId="{79BE619C-2259-8B44-968C-994FC9E14E6A}" dt="2022-07-18T10:06:25.552" v="14" actId="1589"/>
        <pc:sldMkLst>
          <pc:docMk/>
          <pc:sldMk cId="0" sldId="267"/>
        </pc:sldMkLst>
      </pc:sldChg>
      <pc:sldChg chg="addCm">
        <pc:chgData name="Harit NUTTAKRON" userId="0c5f523d-a7a8-486b-92d0-7b96ea4fcf10" providerId="ADAL" clId="{79BE619C-2259-8B44-968C-994FC9E14E6A}" dt="2022-07-18T10:08:11.416" v="15" actId="1589"/>
        <pc:sldMkLst>
          <pc:docMk/>
          <pc:sldMk cId="0" sldId="268"/>
        </pc:sldMkLst>
      </pc:sldChg>
      <pc:sldChg chg="addCm">
        <pc:chgData name="Harit NUTTAKRON" userId="0c5f523d-a7a8-486b-92d0-7b96ea4fcf10" providerId="ADAL" clId="{79BE619C-2259-8B44-968C-994FC9E14E6A}" dt="2022-07-18T10:11:23.711" v="16" actId="1589"/>
        <pc:sldMkLst>
          <pc:docMk/>
          <pc:sldMk cId="0" sldId="270"/>
        </pc:sldMkLst>
      </pc:sldChg>
      <pc:sldChg chg="addCm modCm">
        <pc:chgData name="Harit NUTTAKRON" userId="0c5f523d-a7a8-486b-92d0-7b96ea4fcf10" providerId="ADAL" clId="{79BE619C-2259-8B44-968C-994FC9E14E6A}" dt="2022-07-18T10:13:01.446" v="19"/>
        <pc:sldMkLst>
          <pc:docMk/>
          <pc:sldMk cId="0" sldId="271"/>
        </pc:sldMkLst>
      </pc:sldChg>
      <pc:sldChg chg="addCm modCm">
        <pc:chgData name="Harit NUTTAKRON" userId="0c5f523d-a7a8-486b-92d0-7b96ea4fcf10" providerId="ADAL" clId="{79BE619C-2259-8B44-968C-994FC9E14E6A}" dt="2022-07-18T10:17:09.129" v="22"/>
        <pc:sldMkLst>
          <pc:docMk/>
          <pc:sldMk cId="0" sldId="274"/>
        </pc:sldMkLst>
      </pc:sldChg>
      <pc:sldChg chg="addCm">
        <pc:chgData name="Harit NUTTAKRON" userId="0c5f523d-a7a8-486b-92d0-7b96ea4fcf10" providerId="ADAL" clId="{79BE619C-2259-8B44-968C-994FC9E14E6A}" dt="2022-07-18T10:19:26.060" v="24" actId="1589"/>
        <pc:sldMkLst>
          <pc:docMk/>
          <pc:sldMk cId="0" sldId="276"/>
        </pc:sldMkLst>
      </pc:sldChg>
      <pc:sldChg chg="addCm">
        <pc:chgData name="Harit NUTTAKRON" userId="0c5f523d-a7a8-486b-92d0-7b96ea4fcf10" providerId="ADAL" clId="{79BE619C-2259-8B44-968C-994FC9E14E6A}" dt="2022-07-18T10:21:52.996" v="25" actId="1589"/>
        <pc:sldMkLst>
          <pc:docMk/>
          <pc:sldMk cId="0" sldId="277"/>
        </pc:sldMkLst>
      </pc:sldChg>
      <pc:sldChg chg="addCm modCm">
        <pc:chgData name="Harit NUTTAKRON" userId="0c5f523d-a7a8-486b-92d0-7b96ea4fcf10" providerId="ADAL" clId="{79BE619C-2259-8B44-968C-994FC9E14E6A}" dt="2022-07-18T10:27:55.752" v="28"/>
        <pc:sldMkLst>
          <pc:docMk/>
          <pc:sldMk cId="0" sldId="279"/>
        </pc:sldMkLst>
      </pc:sldChg>
      <pc:sldChg chg="addCm">
        <pc:chgData name="Harit NUTTAKRON" userId="0c5f523d-a7a8-486b-92d0-7b96ea4fcf10" providerId="ADAL" clId="{79BE619C-2259-8B44-968C-994FC9E14E6A}" dt="2022-07-18T10:32:21.480" v="31" actId="1589"/>
        <pc:sldMkLst>
          <pc:docMk/>
          <pc:sldMk cId="0" sldId="283"/>
        </pc:sldMkLst>
      </pc:sldChg>
      <pc:sldChg chg="addCm modCm">
        <pc:chgData name="Harit NUTTAKRON" userId="0c5f523d-a7a8-486b-92d0-7b96ea4fcf10" providerId="ADAL" clId="{79BE619C-2259-8B44-968C-994FC9E14E6A}" dt="2022-07-18T10:33:06.320" v="32"/>
        <pc:sldMkLst>
          <pc:docMk/>
          <pc:sldMk cId="0" sldId="284"/>
        </pc:sldMkLst>
      </pc:sldChg>
      <pc:sldChg chg="addCm">
        <pc:chgData name="Harit NUTTAKRON" userId="0c5f523d-a7a8-486b-92d0-7b96ea4fcf10" providerId="ADAL" clId="{79BE619C-2259-8B44-968C-994FC9E14E6A}" dt="2022-07-18T10:34:38.060" v="33" actId="1589"/>
        <pc:sldMkLst>
          <pc:docMk/>
          <pc:sldMk cId="0" sldId="285"/>
        </pc:sldMkLst>
      </pc:sldChg>
      <pc:sldChg chg="addCm">
        <pc:chgData name="Harit NUTTAKRON" userId="0c5f523d-a7a8-486b-92d0-7b96ea4fcf10" providerId="ADAL" clId="{79BE619C-2259-8B44-968C-994FC9E14E6A}" dt="2022-07-18T10:37:28.318" v="34" actId="1589"/>
        <pc:sldMkLst>
          <pc:docMk/>
          <pc:sldMk cId="0" sldId="286"/>
        </pc:sldMkLst>
      </pc:sldChg>
      <pc:sldChg chg="addCm modCm">
        <pc:chgData name="Harit NUTTAKRON" userId="0c5f523d-a7a8-486b-92d0-7b96ea4fcf10" providerId="ADAL" clId="{79BE619C-2259-8B44-968C-994FC9E14E6A}" dt="2022-07-18T10:40:24.192" v="36"/>
        <pc:sldMkLst>
          <pc:docMk/>
          <pc:sldMk cId="0" sldId="287"/>
        </pc:sldMkLst>
      </pc:sldChg>
      <pc:sldChg chg="addCm">
        <pc:chgData name="Harit NUTTAKRON" userId="0c5f523d-a7a8-486b-92d0-7b96ea4fcf10" providerId="ADAL" clId="{79BE619C-2259-8B44-968C-994FC9E14E6A}" dt="2022-07-18T10:41:04.580" v="37" actId="1589"/>
        <pc:sldMkLst>
          <pc:docMk/>
          <pc:sldMk cId="0" sldId="289"/>
        </pc:sldMkLst>
      </pc:sldChg>
      <pc:sldChg chg="addCm modCm">
        <pc:chgData name="Harit NUTTAKRON" userId="0c5f523d-a7a8-486b-92d0-7b96ea4fcf10" providerId="ADAL" clId="{79BE619C-2259-8B44-968C-994FC9E14E6A}" dt="2022-07-18T10:42:06.820" v="39"/>
        <pc:sldMkLst>
          <pc:docMk/>
          <pc:sldMk cId="0" sldId="290"/>
        </pc:sldMkLst>
      </pc:sldChg>
      <pc:sldChg chg="addCm">
        <pc:chgData name="Harit NUTTAKRON" userId="0c5f523d-a7a8-486b-92d0-7b96ea4fcf10" providerId="ADAL" clId="{79BE619C-2259-8B44-968C-994FC9E14E6A}" dt="2022-07-18T10:58:45.057" v="40" actId="1589"/>
        <pc:sldMkLst>
          <pc:docMk/>
          <pc:sldMk cId="0" sldId="293"/>
        </pc:sldMkLst>
      </pc:sldChg>
      <pc:sldChg chg="addCm modCm">
        <pc:chgData name="Harit NUTTAKRON" userId="0c5f523d-a7a8-486b-92d0-7b96ea4fcf10" providerId="ADAL" clId="{79BE619C-2259-8B44-968C-994FC9E14E6A}" dt="2022-07-18T11:01:01.426" v="45"/>
        <pc:sldMkLst>
          <pc:docMk/>
          <pc:sldMk cId="0" sldId="294"/>
        </pc:sldMkLst>
      </pc:sldChg>
      <pc:sldChg chg="addCm">
        <pc:chgData name="Harit NUTTAKRON" userId="0c5f523d-a7a8-486b-92d0-7b96ea4fcf10" providerId="ADAL" clId="{79BE619C-2259-8B44-968C-994FC9E14E6A}" dt="2022-07-18T11:03:47.286" v="48" actId="1589"/>
        <pc:sldMkLst>
          <pc:docMk/>
          <pc:sldMk cId="0" sldId="296"/>
        </pc:sldMkLst>
      </pc:sldChg>
      <pc:sldChg chg="addCm">
        <pc:chgData name="Harit NUTTAKRON" userId="0c5f523d-a7a8-486b-92d0-7b96ea4fcf10" providerId="ADAL" clId="{79BE619C-2259-8B44-968C-994FC9E14E6A}" dt="2022-07-18T11:06:48.061" v="50" actId="1589"/>
        <pc:sldMkLst>
          <pc:docMk/>
          <pc:sldMk cId="0" sldId="297"/>
        </pc:sldMkLst>
      </pc:sldChg>
      <pc:sldChg chg="addCm">
        <pc:chgData name="Harit NUTTAKRON" userId="0c5f523d-a7a8-486b-92d0-7b96ea4fcf10" providerId="ADAL" clId="{79BE619C-2259-8B44-968C-994FC9E14E6A}" dt="2022-07-18T11:13:55.371" v="51" actId="1589"/>
        <pc:sldMkLst>
          <pc:docMk/>
          <pc:sldMk cId="0" sldId="300"/>
        </pc:sldMkLst>
      </pc:sldChg>
      <pc:sldChg chg="addCm modCm">
        <pc:chgData name="Harit NUTTAKRON" userId="0c5f523d-a7a8-486b-92d0-7b96ea4fcf10" providerId="ADAL" clId="{79BE619C-2259-8B44-968C-994FC9E14E6A}" dt="2022-07-18T11:21:10.155" v="53"/>
        <pc:sldMkLst>
          <pc:docMk/>
          <pc:sldMk cId="0" sldId="308"/>
        </pc:sldMkLst>
      </pc:sldChg>
      <pc:sldChg chg="addCm">
        <pc:chgData name="Harit NUTTAKRON" userId="0c5f523d-a7a8-486b-92d0-7b96ea4fcf10" providerId="ADAL" clId="{79BE619C-2259-8B44-968C-994FC9E14E6A}" dt="2022-07-18T11:24:15.903" v="54" actId="1589"/>
        <pc:sldMkLst>
          <pc:docMk/>
          <pc:sldMk cId="0" sldId="311"/>
        </pc:sldMkLst>
      </pc:sldChg>
      <pc:sldChg chg="addCm">
        <pc:chgData name="Harit NUTTAKRON" userId="0c5f523d-a7a8-486b-92d0-7b96ea4fcf10" providerId="ADAL" clId="{79BE619C-2259-8B44-968C-994FC9E14E6A}" dt="2022-07-18T11:28:36.883" v="55" actId="1589"/>
        <pc:sldMkLst>
          <pc:docMk/>
          <pc:sldMk cId="0" sldId="314"/>
        </pc:sldMkLst>
      </pc:sldChg>
      <pc:sldChg chg="addCm">
        <pc:chgData name="Harit NUTTAKRON" userId="0c5f523d-a7a8-486b-92d0-7b96ea4fcf10" providerId="ADAL" clId="{79BE619C-2259-8B44-968C-994FC9E14E6A}" dt="2022-07-18T11:31:42.573" v="56" actId="1589"/>
        <pc:sldMkLst>
          <pc:docMk/>
          <pc:sldMk cId="0" sldId="317"/>
        </pc:sldMkLst>
      </pc:sldChg>
      <pc:sldChg chg="addCm">
        <pc:chgData name="Harit NUTTAKRON" userId="0c5f523d-a7a8-486b-92d0-7b96ea4fcf10" providerId="ADAL" clId="{79BE619C-2259-8B44-968C-994FC9E14E6A}" dt="2022-07-18T11:32:54.110" v="57" actId="1589"/>
        <pc:sldMkLst>
          <pc:docMk/>
          <pc:sldMk cId="0" sldId="318"/>
        </pc:sldMkLst>
      </pc:sldChg>
      <pc:sldChg chg="addCm">
        <pc:chgData name="Harit NUTTAKRON" userId="0c5f523d-a7a8-486b-92d0-7b96ea4fcf10" providerId="ADAL" clId="{79BE619C-2259-8B44-968C-994FC9E14E6A}" dt="2022-07-18T11:35:25.141" v="58" actId="1589"/>
        <pc:sldMkLst>
          <pc:docMk/>
          <pc:sldMk cId="0" sldId="319"/>
        </pc:sldMkLst>
      </pc:sldChg>
      <pc:sldChg chg="addCm">
        <pc:chgData name="Harit NUTTAKRON" userId="0c5f523d-a7a8-486b-92d0-7b96ea4fcf10" providerId="ADAL" clId="{79BE619C-2259-8B44-968C-994FC9E14E6A}" dt="2022-07-18T11:36:59.709" v="59" actId="1589"/>
        <pc:sldMkLst>
          <pc:docMk/>
          <pc:sldMk cId="0" sldId="324"/>
        </pc:sldMkLst>
      </pc:sldChg>
      <pc:sldChg chg="addCm">
        <pc:chgData name="Harit NUTTAKRON" userId="0c5f523d-a7a8-486b-92d0-7b96ea4fcf10" providerId="ADAL" clId="{79BE619C-2259-8B44-968C-994FC9E14E6A}" dt="2022-07-18T11:39:21.469" v="60" actId="1589"/>
        <pc:sldMkLst>
          <pc:docMk/>
          <pc:sldMk cId="0" sldId="327"/>
        </pc:sldMkLst>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2-07-18T16:45:01.406" idx="1">
    <p:pos x="10" y="10"/>
    <p:text>จะพัฒนา scheduling policies ได้อย่างไร วัดได้ยังไงว่าตารางที่จัด(metric)นั้นมีประสิทธิภาพ</p:text>
    <p:extLst>
      <p:ext uri="{C676402C-5697-4E1C-873F-D02D1690AC5C}">
        <p15:threadingInfo xmlns:p15="http://schemas.microsoft.com/office/powerpoint/2012/main" timeZoneBias="-42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22-07-18T17:11:23.491" idx="15">
    <p:pos x="10" y="10"/>
    <p:text>ช่วยได้ไม่ให้งานสั้นรอนาน</p:text>
    <p:extLst>
      <p:ext uri="{C676402C-5697-4E1C-873F-D02D1690AC5C}">
        <p15:threadingInfo xmlns:p15="http://schemas.microsoft.com/office/powerpoint/2012/main" timeZoneBias="-42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22-07-18T17:11:52.153" idx="16">
    <p:pos x="10" y="10"/>
    <p:text>วิธีนี้proveแล้วว่าoptimal</p:text>
    <p:extLst>
      <p:ext uri="{C676402C-5697-4E1C-873F-D02D1690AC5C}">
        <p15:threadingInfo xmlns:p15="http://schemas.microsoft.com/office/powerpoint/2012/main" timeZoneBias="-420"/>
      </p:ext>
    </p:extLst>
  </p:cm>
  <p:cm authorId="1" dt="2022-07-18T17:12:31.133" idx="17">
    <p:pos x="106" y="106"/>
    <p:text>ทีนี้ลองเอาสมมติฐาน2ออก 
คืองานมาไม่พร้อมกัน</p:text>
    <p:extLst>
      <p:ext uri="{C676402C-5697-4E1C-873F-D02D1690AC5C}">
        <p15:threadingInfo xmlns:p15="http://schemas.microsoft.com/office/powerpoint/2012/main" timeZoneBias="-42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1" dt="2022-07-18T17:14:41.138" idx="18">
    <p:pos x="10" y="10"/>
    <p:text>เสนอสูตรใหม่stcf  โดยเอาข้อ3ที่ว่าต้องทำให้เสร็จออก</p:text>
    <p:extLst>
      <p:ext uri="{C676402C-5697-4E1C-873F-D02D1690AC5C}">
        <p15:threadingInfo xmlns:p15="http://schemas.microsoft.com/office/powerpoint/2012/main" timeZoneBias="-420"/>
      </p:ext>
    </p:extLst>
  </p:cm>
  <p:cm authorId="1" dt="2022-07-18T17:16:02.232" idx="19">
    <p:pos x="106" y="106"/>
    <p:text>ดูว่าอะไรใช้เวลาทำน้อยสุด(ดูว่าอันเก่าเหลือเวลาที่ต้องใช้เท่าไหร่ เทียบกับของใหม่)เวลามีงานใหม่มา แล้วสับไปทำ(preemtive =สับเปลี่ยน ก่อนหน้านี้เป็นnon-preemtive)</p:text>
    <p:extLst>
      <p:ext uri="{C676402C-5697-4E1C-873F-D02D1690AC5C}">
        <p15:threadingInfo xmlns:p15="http://schemas.microsoft.com/office/powerpoint/2012/main" timeZoneBias="-420"/>
      </p:ext>
    </p:extLst>
  </p:cm>
</p:cmLst>
</file>

<file path=ppt/comments/comment13.xml><?xml version="1.0" encoding="utf-8"?>
<p:cmLst xmlns:a="http://schemas.openxmlformats.org/drawingml/2006/main" xmlns:r="http://schemas.openxmlformats.org/officeDocument/2006/relationships" xmlns:p="http://schemas.openxmlformats.org/presentationml/2006/main">
  <p:cm authorId="1" dt="2022-07-18T17:18:25.346" idx="20">
    <p:pos x="10" y="10"/>
    <p:text>ได้เวลาใหม่50 ดีขึ้นเยอะ
และproveแล้วว่า optimal</p:text>
    <p:extLst>
      <p:ext uri="{C676402C-5697-4E1C-873F-D02D1690AC5C}">
        <p15:threadingInfo xmlns:p15="http://schemas.microsoft.com/office/powerpoint/2012/main" timeZoneBias="-420"/>
      </p:ext>
    </p:extLst>
  </p:cm>
  <p:cm authorId="1" dt="2022-07-18T17:19:25.862" idx="21">
    <p:pos x="106" y="106"/>
    <p:text>ปล.วิธีนี้ใช้context switch</p:text>
    <p:extLst>
      <p:ext uri="{C676402C-5697-4E1C-873F-D02D1690AC5C}">
        <p15:threadingInfo xmlns:p15="http://schemas.microsoft.com/office/powerpoint/2012/main" timeZoneBias="-420"/>
      </p:ext>
    </p:extLst>
  </p:cm>
</p:cmLst>
</file>

<file path=ppt/comments/comment14.xml><?xml version="1.0" encoding="utf-8"?>
<p:cmLst xmlns:a="http://schemas.openxmlformats.org/drawingml/2006/main" xmlns:r="http://schemas.openxmlformats.org/officeDocument/2006/relationships" xmlns:p="http://schemas.openxmlformats.org/presentationml/2006/main">
  <p:cm authorId="1" dt="2022-07-18T17:21:52.801" idx="22">
    <p:pos x="10" y="10"/>
    <p:text>เกณใหม่(new metric)  เวลาตอบสนอง คือเมื่อสั่งรันosเริ่มทำให้ตอนไหน
คือเวลาที่เริ่มรัน-เวลาที่งานเจ้ามา</p:text>
    <p:extLst>
      <p:ext uri="{C676402C-5697-4E1C-873F-D02D1690AC5C}">
        <p15:threadingInfo xmlns:p15="http://schemas.microsoft.com/office/powerpoint/2012/main" timeZoneBias="-420"/>
      </p:ext>
    </p:extLst>
  </p:cm>
</p:cmLst>
</file>

<file path=ppt/comments/comment15.xml><?xml version="1.0" encoding="utf-8"?>
<p:cmLst xmlns:a="http://schemas.openxmlformats.org/drawingml/2006/main" xmlns:r="http://schemas.openxmlformats.org/officeDocument/2006/relationships" xmlns:p="http://schemas.openxmlformats.org/presentationml/2006/main">
  <p:cm authorId="1" dt="2022-07-18T17:23:15.968" idx="23">
    <p:pos x="10" y="10"/>
    <p:text>response time ยิ่งน้อยยิ่งดี</p:text>
    <p:extLst>
      <p:ext uri="{C676402C-5697-4E1C-873F-D02D1690AC5C}">
        <p15:threadingInfo xmlns:p15="http://schemas.microsoft.com/office/powerpoint/2012/main" timeZoneBias="-420"/>
      </p:ext>
    </p:extLst>
  </p:cm>
  <p:cm authorId="1" dt="2022-07-18T17:23:50.867" idx="24">
    <p:pos x="106" y="106"/>
    <p:text>จากตย. วิธีเดิมทำให้response time ยังไม่ดี
เสนอวิธีใหม่ round robin (rr) หรือ scheduling quantum หรือ time-slicing
เป็นการหั่นงานเป็นส่วนๆ
โดยอาจจะหั่นเป็นส่วนๆตามtimer-interrupt
เช่นtime -interrupt=10  อาจจะแบ่วเป็น 10 20 30 ...
</p:text>
    <p:extLst>
      <p:ext uri="{C676402C-5697-4E1C-873F-D02D1690AC5C}">
        <p15:threadingInfo xmlns:p15="http://schemas.microsoft.com/office/powerpoint/2012/main" timeZoneBias="-420"/>
      </p:ext>
    </p:extLst>
  </p:cm>
</p:cmLst>
</file>

<file path=ppt/comments/comment16.xml><?xml version="1.0" encoding="utf-8"?>
<p:cmLst xmlns:a="http://schemas.openxmlformats.org/drawingml/2006/main" xmlns:r="http://schemas.openxmlformats.org/officeDocument/2006/relationships" xmlns:p="http://schemas.openxmlformats.org/presentationml/2006/main">
  <p:cm authorId="1" dt="2022-07-18T17:28:45.120" idx="25">
    <p:pos x="10" y="10"/>
    <p:text>จาก ตย.response time เร็วมาก</p:text>
    <p:extLst>
      <p:ext uri="{C676402C-5697-4E1C-873F-D02D1690AC5C}">
        <p15:threadingInfo xmlns:p15="http://schemas.microsoft.com/office/powerpoint/2012/main" timeZoneBias="-420"/>
      </p:ext>
    </p:extLst>
  </p:cm>
  <p:cm authorId="1" dt="2022-07-18T17:32:21.285" idx="27">
    <p:pos x="106" y="106"/>
    <p:text>แต่ถ้างานเยอะๆ เวลาswitch บ่อยๆจะมีปัญหา แล้วจะส่งผลต่อperformance</p:text>
    <p:extLst>
      <p:ext uri="{C676402C-5697-4E1C-873F-D02D1690AC5C}">
        <p15:threadingInfo xmlns:p15="http://schemas.microsoft.com/office/powerpoint/2012/main" timeZoneBias="-420"/>
      </p:ext>
    </p:extLst>
  </p:cm>
</p:cmLst>
</file>

<file path=ppt/comments/comment17.xml><?xml version="1.0" encoding="utf-8"?>
<p:cmLst xmlns:a="http://schemas.openxmlformats.org/drawingml/2006/main" xmlns:r="http://schemas.openxmlformats.org/officeDocument/2006/relationships" xmlns:p="http://schemas.openxmlformats.org/presentationml/2006/main">
  <p:cm authorId="1" dt="2022-07-18T17:31:35.380" idx="26">
    <p:pos x="10" y="10"/>
    <p:text>และวิธีนี้ จะมีperformnce ห่วยด้วย แย่กว่าfifoอีก</p:text>
    <p:extLst>
      <p:ext uri="{C676402C-5697-4E1C-873F-D02D1690AC5C}">
        <p15:threadingInfo xmlns:p15="http://schemas.microsoft.com/office/powerpoint/2012/main" timeZoneBias="-420"/>
      </p:ext>
    </p:extLst>
  </p:cm>
</p:cmLst>
</file>

<file path=ppt/comments/comment18.xml><?xml version="1.0" encoding="utf-8"?>
<p:cmLst xmlns:a="http://schemas.openxmlformats.org/drawingml/2006/main" xmlns:r="http://schemas.openxmlformats.org/officeDocument/2006/relationships" xmlns:p="http://schemas.openxmlformats.org/presentationml/2006/main">
  <p:cm authorId="1" dt="2022-07-18T17:34:37.830" idx="28">
    <p:pos x="10" y="10"/>
    <p:text>ตอนนี้มี2แบบ ได้อย่างเสียอย่าง</p:text>
    <p:extLst>
      <p:ext uri="{C676402C-5697-4E1C-873F-D02D1690AC5C}">
        <p15:threadingInfo xmlns:p15="http://schemas.microsoft.com/office/powerpoint/2012/main" timeZoneBias="-420"/>
      </p:ext>
    </p:extLst>
  </p:cm>
</p:cmLst>
</file>

<file path=ppt/comments/comment19.xml><?xml version="1.0" encoding="utf-8"?>
<p:cmLst xmlns:a="http://schemas.openxmlformats.org/drawingml/2006/main" xmlns:r="http://schemas.openxmlformats.org/officeDocument/2006/relationships" xmlns:p="http://schemas.openxmlformats.org/presentationml/2006/main">
  <p:cm authorId="1" dt="2022-07-18T17:37:28.124" idx="29">
    <p:pos x="10" y="10"/>
    <p:text>ทีนี้พอมีการใช้i/o ต้องมีการรอเรียกใช้ ควรใช้เวลาที่รอ ไปทำอย่างอื่นดีกว่า</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2-07-18T16:47:17.375" idx="2">
    <p:pos x="10" y="10"/>
    <p:text>workloadคือprocess ที่ทำอยู่</p:text>
    <p:extLst>
      <p:ext uri="{C676402C-5697-4E1C-873F-D02D1690AC5C}">
        <p15:threadingInfo xmlns:p15="http://schemas.microsoft.com/office/powerpoint/2012/main" timeZoneBias="-420"/>
      </p:ext>
    </p:extLst>
  </p:cm>
</p:cmLst>
</file>

<file path=ppt/comments/comment20.xml><?xml version="1.0" encoding="utf-8"?>
<p:cmLst xmlns:a="http://schemas.openxmlformats.org/drawingml/2006/main" xmlns:r="http://schemas.openxmlformats.org/officeDocument/2006/relationships" xmlns:p="http://schemas.openxmlformats.org/presentationml/2006/main">
  <p:cm authorId="1" dt="2022-07-18T17:39:16.093" idx="30">
    <p:pos x="10" y="10"/>
    <p:text>ลองตย.
a ทำ50แต่ทุกๆ10เรียกio(รอio 10)
b50 no io</p:text>
    <p:extLst>
      <p:ext uri="{C676402C-5697-4E1C-873F-D02D1690AC5C}">
        <p15:threadingInfo xmlns:p15="http://schemas.microsoft.com/office/powerpoint/2012/main" timeZoneBias="-420"/>
      </p:ext>
    </p:extLst>
  </p:cm>
</p:cmLst>
</file>

<file path=ppt/comments/comment21.xml><?xml version="1.0" encoding="utf-8"?>
<p:cmLst xmlns:a="http://schemas.openxmlformats.org/drawingml/2006/main" xmlns:r="http://schemas.openxmlformats.org/officeDocument/2006/relationships" xmlns:p="http://schemas.openxmlformats.org/presentationml/2006/main">
  <p:cm authorId="1" dt="2022-07-18T17:41:04.355" idx="31">
    <p:pos x="10" y="10"/>
    <p:text>จากภาพจะดีถ้าหั่นbระหว่างรอioได้</p:text>
    <p:extLst>
      <p:ext uri="{C676402C-5697-4E1C-873F-D02D1690AC5C}">
        <p15:threadingInfo xmlns:p15="http://schemas.microsoft.com/office/powerpoint/2012/main" timeZoneBias="-420"/>
      </p:ext>
    </p:extLst>
  </p:cm>
</p:cmLst>
</file>

<file path=ppt/comments/comment22.xml><?xml version="1.0" encoding="utf-8"?>
<p:cmLst xmlns:a="http://schemas.openxmlformats.org/drawingml/2006/main" xmlns:r="http://schemas.openxmlformats.org/officeDocument/2006/relationships" xmlns:p="http://schemas.openxmlformats.org/presentationml/2006/main">
  <p:cm authorId="1" dt="2022-07-18T17:41:36.832" idx="32">
    <p:pos x="10" y="10"/>
    <p:text>ทีนี้พอไม่รู้ว่างานยาวแค่ไหน ควรทำอย่างไร
(ต่อ พาทหน้า)</p:text>
    <p:extLst>
      <p:ext uri="{C676402C-5697-4E1C-873F-D02D1690AC5C}">
        <p15:threadingInfo xmlns:p15="http://schemas.microsoft.com/office/powerpoint/2012/main" timeZoneBias="-420"/>
      </p:ext>
    </p:extLst>
  </p:cm>
</p:cmLst>
</file>

<file path=ppt/comments/comment23.xml><?xml version="1.0" encoding="utf-8"?>
<p:cmLst xmlns:a="http://schemas.openxmlformats.org/drawingml/2006/main" xmlns:r="http://schemas.openxmlformats.org/officeDocument/2006/relationships" xmlns:p="http://schemas.openxmlformats.org/presentationml/2006/main">
  <p:cm authorId="1" dt="2022-07-18T17:58:44.870" idx="33">
    <p:pos x="10" y="10"/>
    <p:text>ในบทนี้ไม่ได้มีแค่คิวเดียว 
mlfq </p:text>
    <p:extLst>
      <p:ext uri="{C676402C-5697-4E1C-873F-D02D1690AC5C}">
        <p15:threadingInfo xmlns:p15="http://schemas.microsoft.com/office/powerpoint/2012/main" timeZoneBias="-420"/>
      </p:ext>
    </p:extLst>
  </p:cm>
</p:cmLst>
</file>

<file path=ppt/comments/comment24.xml><?xml version="1.0" encoding="utf-8"?>
<p:cmLst xmlns:a="http://schemas.openxmlformats.org/drawingml/2006/main" xmlns:r="http://schemas.openxmlformats.org/officeDocument/2006/relationships" xmlns:p="http://schemas.openxmlformats.org/presentationml/2006/main">
  <p:cm authorId="1" dt="2022-07-18T17:59:49.065" idx="34">
    <p:pos x="10" y="10"/>
    <p:text>สิ่งที่mlfqพยายามทำ
1.performanceดี
2.ระบบเป็นresponsive คือพร้อมคอบสนองแทบจะตลอด
สรุปคือ รวมข้อดีalgor 2แบบเลย</p:text>
    <p:extLst>
      <p:ext uri="{C676402C-5697-4E1C-873F-D02D1690AC5C}">
        <p15:threadingInfo xmlns:p15="http://schemas.microsoft.com/office/powerpoint/2012/main" timeZoneBias="-420"/>
      </p:ext>
    </p:extLst>
  </p:cm>
</p:cmLst>
</file>

<file path=ppt/comments/comment25.xml><?xml version="1.0" encoding="utf-8"?>
<p:cmLst xmlns:a="http://schemas.openxmlformats.org/drawingml/2006/main" xmlns:r="http://schemas.openxmlformats.org/officeDocument/2006/relationships" xmlns:p="http://schemas.openxmlformats.org/presentationml/2006/main">
  <p:cm authorId="1" dt="2022-07-18T18:01:40.608" idx="35">
    <p:pos x="10" y="10"/>
    <p:text>มีหลายคิว ทำให้มีระดับความสำคัญ หลายๆขั้น</p:text>
    <p:extLst>
      <p:ext uri="{C676402C-5697-4E1C-873F-D02D1690AC5C}">
        <p15:threadingInfo xmlns:p15="http://schemas.microsoft.com/office/powerpoint/2012/main" timeZoneBias="-420"/>
      </p:ext>
    </p:extLst>
  </p:cm>
  <p:cm authorId="1" dt="2022-07-18T18:02:38.425" idx="36">
    <p:pos x="106" y="106"/>
    <p:text>และ1คิวมีหลายjob (ในแต่ละคิว สำคัญพอๆกัน) ใช้ rr แบ่ง
</p:text>
    <p:extLst>
      <p:ext uri="{C676402C-5697-4E1C-873F-D02D1690AC5C}">
        <p15:threadingInfo xmlns:p15="http://schemas.microsoft.com/office/powerpoint/2012/main" timeZoneBias="-420"/>
      </p:ext>
    </p:extLst>
  </p:cm>
  <p:cm authorId="1" dt="2022-07-18T18:03:47.102" idx="37">
    <p:pos x="202" y="202"/>
    <p:text>กฎมี2แบย
1.ถ้าa สำคัญกว่าb ทำa
2.ถ้าสำคัญเท่า ใข้ rr แบ่งงาน</p:text>
    <p:extLst>
      <p:ext uri="{C676402C-5697-4E1C-873F-D02D1690AC5C}">
        <p15:threadingInfo xmlns:p15="http://schemas.microsoft.com/office/powerpoint/2012/main" timeZoneBias="-420"/>
      </p:ext>
    </p:extLst>
  </p:cm>
</p:cmLst>
</file>

<file path=ppt/comments/comment26.xml><?xml version="1.0" encoding="utf-8"?>
<p:cmLst xmlns:a="http://schemas.openxmlformats.org/drawingml/2006/main" xmlns:r="http://schemas.openxmlformats.org/officeDocument/2006/relationships" xmlns:p="http://schemas.openxmlformats.org/presentationml/2006/main">
  <p:cm authorId="1" dt="2022-07-18T18:05:45.416" idx="38">
    <p:pos x="10" y="10"/>
    <p:text>โดย ระดับความสำคัญควรดูตามงานๆไป ไม่fix
 เช่น งานที่ใข้ioบ่อย จะสำคัญสูง
ถ้าอันไหนยึดcpuไปนานๆ สำคัญต่ำ</p:text>
    <p:extLst>
      <p:ext uri="{C676402C-5697-4E1C-873F-D02D1690AC5C}">
        <p15:threadingInfo xmlns:p15="http://schemas.microsoft.com/office/powerpoint/2012/main" timeZoneBias="-420"/>
      </p:ext>
    </p:extLst>
  </p:cm>
  <p:cm authorId="1" dt="2022-07-18T18:06:47.857" idx="39">
    <p:pos x="106" y="106"/>
    <p:text>วิธีนี้mlfq จะดูพฤติกรรมprocess ที่ผ่านๆมา แล้วทำข้อมูล มาปรับปรุง ทำนายว่าควรปรับระดับความสำคัญอย่างไร</p:text>
    <p:extLst>
      <p:ext uri="{C676402C-5697-4E1C-873F-D02D1690AC5C}">
        <p15:threadingInfo xmlns:p15="http://schemas.microsoft.com/office/powerpoint/2012/main" timeZoneBias="-420"/>
      </p:ext>
    </p:extLst>
  </p:cm>
</p:cmLst>
</file>

<file path=ppt/comments/comment27.xml><?xml version="1.0" encoding="utf-8"?>
<p:cmLst xmlns:a="http://schemas.openxmlformats.org/drawingml/2006/main" xmlns:r="http://schemas.openxmlformats.org/officeDocument/2006/relationships" xmlns:p="http://schemas.openxmlformats.org/presentationml/2006/main">
  <p:cm authorId="1" dt="2022-07-18T18:13:55.178" idx="40">
    <p:pos x="10" y="10"/>
    <p:text>ข้อ3 ตอนที่งานเข้ามารอบแรก งานจะสำคัญสูงสุด
4.1 ถ้างานที่เข้ามาทำครบtimeslice priority จะลด
4.2หากไม่ครบ จะไม่ลด</p:text>
    <p:extLst>
      <p:ext uri="{C676402C-5697-4E1C-873F-D02D1690AC5C}">
        <p15:threadingInfo xmlns:p15="http://schemas.microsoft.com/office/powerpoint/2012/main" timeZoneBias="-420"/>
      </p:ext>
    </p:extLst>
  </p:cm>
</p:cmLst>
</file>

<file path=ppt/comments/comment28.xml><?xml version="1.0" encoding="utf-8"?>
<p:cmLst xmlns:a="http://schemas.openxmlformats.org/drawingml/2006/main" xmlns:r="http://schemas.openxmlformats.org/officeDocument/2006/relationships" xmlns:p="http://schemas.openxmlformats.org/presentationml/2006/main">
  <p:cm authorId="1" dt="2022-07-18T18:20:41.380" idx="41">
    <p:pos x="10" y="10"/>
    <p:text>แต่มีช่องโหว่ คือถ้าโปรแกรมรันนาน แต่ดันมีการเรียกioสั้นๆ บ่อย(เรียกก่อนtimesliceครบ)
process ล่างๆจะไท่ได้ทำเลย cpuโดนยึด เรียกว่าstarvation</p:text>
    <p:extLst>
      <p:ext uri="{C676402C-5697-4E1C-873F-D02D1690AC5C}">
        <p15:threadingInfo xmlns:p15="http://schemas.microsoft.com/office/powerpoint/2012/main" timeZoneBias="-420"/>
      </p:ext>
    </p:extLst>
  </p:cm>
</p:cmLst>
</file>

<file path=ppt/comments/comment29.xml><?xml version="1.0" encoding="utf-8"?>
<p:cmLst xmlns:a="http://schemas.openxmlformats.org/drawingml/2006/main" xmlns:r="http://schemas.openxmlformats.org/officeDocument/2006/relationships" xmlns:p="http://schemas.openxmlformats.org/presentationml/2006/main">
  <p:cm authorId="1" dt="2022-07-18T18:24:15.717" idx="42">
    <p:pos x="10" y="10"/>
    <p:text>แก้ด้วยกฎข้อ5 หลังจาก ระยะหนึ่ง งานทุกงานคิวจะกลับมาสูงสุด จะได้1.ไม่มีstrave  2.งานที่เคยอยู่ล่างอาจจะได้interac กับuserด้วย</p:text>
    <p:extLst>
      <p:ext uri="{C676402C-5697-4E1C-873F-D02D1690AC5C}">
        <p15:threadingInfo xmlns:p15="http://schemas.microsoft.com/office/powerpoint/2012/main" timeZoneBias="-4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2-07-18T16:50:02.982" idx="3">
    <p:pos x="10" y="10"/>
    <p:text>ลองตั้งสมมติฐานเกี่ยวกับworkload
5ข้อ(job=process)
1.ทุกวานใช้เวลาเท่ากัน
2.แต่ละงานมาพร้อมกัน
3.งานต้องมำให้เสร็จห้ามหยึด
4.งานใช้cpuไม่ใช้I/O
5.ไม่รู้ว่างานนึงทำนานแค่ไหน
</p:text>
    <p:extLst>
      <p:ext uri="{C676402C-5697-4E1C-873F-D02D1690AC5C}">
        <p15:threadingInfo xmlns:p15="http://schemas.microsoft.com/office/powerpoint/2012/main" timeZoneBias="-420"/>
      </p:ext>
    </p:extLst>
  </p:cm>
</p:cmLst>
</file>

<file path=ppt/comments/comment30.xml><?xml version="1.0" encoding="utf-8"?>
<p:cmLst xmlns:a="http://schemas.openxmlformats.org/drawingml/2006/main" xmlns:r="http://schemas.openxmlformats.org/officeDocument/2006/relationships" xmlns:p="http://schemas.openxmlformats.org/presentationml/2006/main">
  <p:cm authorId="1" dt="2022-07-18T18:28:36.611" idx="43">
    <p:pos x="10" y="10"/>
    <p:text>ต้องแก้กฎข้อ4 ไม่ใช้เป็นเวลา แต่ดูตามงานแทนว่างานเสร็จไปแค่ไหน  allotment</p:text>
    <p:extLst>
      <p:ext uri="{C676402C-5697-4E1C-873F-D02D1690AC5C}">
        <p15:threadingInfo xmlns:p15="http://schemas.microsoft.com/office/powerpoint/2012/main" timeZoneBias="-420"/>
      </p:ext>
    </p:extLst>
  </p:cm>
</p:cmLst>
</file>

<file path=ppt/comments/comment31.xml><?xml version="1.0" encoding="utf-8"?>
<p:cmLst xmlns:a="http://schemas.openxmlformats.org/drawingml/2006/main" xmlns:r="http://schemas.openxmlformats.org/officeDocument/2006/relationships" xmlns:p="http://schemas.openxmlformats.org/presentationml/2006/main">
  <p:cm authorId="1" dt="2022-07-18T18:31:42.405" idx="44">
    <p:pos x="10" y="10"/>
    <p:text>ยังมีคำถามด้านเวลาอีก  เช่น
คิวกี่ระดับ time slice เท่าไหร่ เวลาก่อนboost เท่าไหร่
เรื่องนี้ต้องลองเอง</p:text>
    <p:extLst>
      <p:ext uri="{C676402C-5697-4E1C-873F-D02D1690AC5C}">
        <p15:threadingInfo xmlns:p15="http://schemas.microsoft.com/office/powerpoint/2012/main" timeZoneBias="-420"/>
      </p:ext>
    </p:extLst>
  </p:cm>
</p:cmLst>
</file>

<file path=ppt/comments/comment32.xml><?xml version="1.0" encoding="utf-8"?>
<p:cmLst xmlns:a="http://schemas.openxmlformats.org/drawingml/2006/main" xmlns:r="http://schemas.openxmlformats.org/officeDocument/2006/relationships" xmlns:p="http://schemas.openxmlformats.org/presentationml/2006/main">
  <p:cm authorId="1" dt="2022-07-18T18:32:53.931" idx="45">
    <p:pos x="10" y="10"/>
    <p:text>เรื่องเวลา พยายามอย่าปรับ ไม่งั้นเละ(voodoo constant)</p:text>
    <p:extLst>
      <p:ext uri="{C676402C-5697-4E1C-873F-D02D1690AC5C}">
        <p15:threadingInfo xmlns:p15="http://schemas.microsoft.com/office/powerpoint/2012/main" timeZoneBias="-420"/>
      </p:ext>
    </p:extLst>
  </p:cm>
</p:cmLst>
</file>

<file path=ppt/comments/comment33.xml><?xml version="1.0" encoding="utf-8"?>
<p:cmLst xmlns:a="http://schemas.openxmlformats.org/drawingml/2006/main" xmlns:r="http://schemas.openxmlformats.org/officeDocument/2006/relationships" xmlns:p="http://schemas.openxmlformats.org/presentationml/2006/main">
  <p:cm authorId="1" dt="2022-07-18T18:35:24.968" idx="46">
    <p:pos x="10" y="10"/>
    <p:text>เรื่อง timeslice อาจจะปรับให้นานขึ้นได้ ตามระดับคิว</p:text>
    <p:extLst>
      <p:ext uri="{C676402C-5697-4E1C-873F-D02D1690AC5C}">
        <p15:threadingInfo xmlns:p15="http://schemas.microsoft.com/office/powerpoint/2012/main" timeZoneBias="-420"/>
      </p:ext>
    </p:extLst>
  </p:cm>
</p:cmLst>
</file>

<file path=ppt/comments/comment34.xml><?xml version="1.0" encoding="utf-8"?>
<p:cmLst xmlns:a="http://schemas.openxmlformats.org/drawingml/2006/main" xmlns:r="http://schemas.openxmlformats.org/officeDocument/2006/relationships" xmlns:p="http://schemas.openxmlformats.org/presentationml/2006/main">
  <p:cm authorId="1" dt="2022-07-18T18:36:59.532" idx="47">
    <p:pos x="10" y="10"/>
    <p:text>สรุปกฎ</p:text>
    <p:extLst>
      <p:ext uri="{C676402C-5697-4E1C-873F-D02D1690AC5C}">
        <p15:threadingInfo xmlns:p15="http://schemas.microsoft.com/office/powerpoint/2012/main" timeZoneBias="-420"/>
      </p:ext>
    </p:extLst>
  </p:cm>
</p:cmLst>
</file>

<file path=ppt/comments/comment35.xml><?xml version="1.0" encoding="utf-8"?>
<p:cmLst xmlns:a="http://schemas.openxmlformats.org/drawingml/2006/main" xmlns:r="http://schemas.openxmlformats.org/officeDocument/2006/relationships" xmlns:p="http://schemas.openxmlformats.org/presentationml/2006/main">
  <p:cm authorId="1" dt="2022-07-18T18:39:21.281" idx="48">
    <p:pos x="10" y="10"/>
    <p:text>รอบนี้จะมาพูดเรื่องfairnessบ้าง</p:text>
    <p:extLst>
      <p:ext uri="{C676402C-5697-4E1C-873F-D02D1690AC5C}">
        <p15:threadingInfo xmlns:p15="http://schemas.microsoft.com/office/powerpoint/2012/main" timeZoneBias="-4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2-07-18T16:51:00.199" idx="4">
    <p:pos x="10" y="10"/>
    <p:text>มีสมมติฐาน แต่ยังขาดเกณฑ์วัด(scheduling metric)
</p:text>
    <p:extLst>
      <p:ext uri="{C676402C-5697-4E1C-873F-D02D1690AC5C}">
        <p15:threadingInfo xmlns:p15="http://schemas.microsoft.com/office/powerpoint/2012/main" timeZoneBias="-420"/>
      </p:ext>
    </p:extLst>
  </p:cm>
  <p:cm authorId="1" dt="2022-07-18T16:52:03.466" idx="5">
    <p:pos x="106" y="106"/>
    <p:text>เกณฑ์ แรกturnaround time =เวลาที่เสร็จ-เวลาเข้ามา
</p:text>
    <p:extLst>
      <p:ext uri="{C676402C-5697-4E1C-873F-D02D1690AC5C}">
        <p15:threadingInfo xmlns:p15="http://schemas.microsoft.com/office/powerpoint/2012/main" timeZoneBias="-4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2-07-18T16:53:25.114" idx="6">
    <p:pos x="10" y="10"/>
    <p:text>turnaround timeก็คือ performanceนั่นเอง</p:text>
    <p:extLst>
      <p:ext uri="{C676402C-5697-4E1C-873F-D02D1690AC5C}">
        <p15:threadingInfo xmlns:p15="http://schemas.microsoft.com/office/powerpoint/2012/main" timeZoneBias="-420"/>
      </p:ext>
    </p:extLst>
  </p:cm>
  <p:cm authorId="1" dt="2022-07-18T16:54:59.950" idx="7">
    <p:pos x="106" y="106"/>
    <p:text>อีกตัววัดfairness ว่าเวลาแต่ละงานเท่ากันไหม</p:text>
    <p:extLst>
      <p:ext uri="{C676402C-5697-4E1C-873F-D02D1690AC5C}">
        <p15:threadingInfo xmlns:p15="http://schemas.microsoft.com/office/powerpoint/2012/main" timeZoneBias="-420"/>
      </p:ext>
    </p:extLst>
  </p:cm>
  <p:cm authorId="1" dt="2022-07-18T16:56:15.795" idx="8">
    <p:pos x="202" y="202"/>
    <p:text>โดยปกติfairnessจะขัดกันกับperformance
ถ้างานเสร็จเร็ว แปลว่าลำเอียงทำงานใดๆเยอะกว่างานอื่น
ถ้างานใช้เวลาเท่าๆ ก็จะเส็จช้าเท่าๆกัน</p:text>
    <p:extLst>
      <p:ext uri="{C676402C-5697-4E1C-873F-D02D1690AC5C}">
        <p15:threadingInfo xmlns:p15="http://schemas.microsoft.com/office/powerpoint/2012/main" timeZoneBias="-4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2-07-18T16:57:22.405" idx="9">
    <p:pos x="10" y="10"/>
    <p:text>อัลกอริทึมแรกๆใข้fifo</p:text>
    <p:extLst>
      <p:ext uri="{C676402C-5697-4E1C-873F-D02D1690AC5C}">
        <p15:threadingInfo xmlns:p15="http://schemas.microsoft.com/office/powerpoint/2012/main" timeZoneBias="-420"/>
      </p:ext>
    </p:extLst>
  </p:cm>
  <p:cm authorId="1" dt="2022-07-18T16:59:06.676" idx="10">
    <p:pos x="106" y="106"/>
    <p:text>มีจ้อดีเลยคือ ง่าย
เช่นถ้ายังไม่มีalgo ทำscheduling
ใช้ struct queueช่วยเลยได้</p:text>
    <p:extLst>
      <p:ext uri="{C676402C-5697-4E1C-873F-D02D1690AC5C}">
        <p15:threadingInfo xmlns:p15="http://schemas.microsoft.com/office/powerpoint/2012/main" timeZoneBias="-42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2-07-18T17:02:34.362" idx="11">
    <p:pos x="10" y="10"/>
    <p:text>ค่าเฉลี่ยturnaround time=20 เพราะงานเข้าที่0 เสร็จ 10 20 30  ((10+20+30)/3)
</p:text>
    <p:extLst>
      <p:ext uri="{C676402C-5697-4E1C-873F-D02D1690AC5C}">
        <p15:threadingInfo xmlns:p15="http://schemas.microsoft.com/office/powerpoint/2012/main" timeZoneBias="-420"/>
      </p:ext>
    </p:extLst>
  </p:cm>
  <p:cm authorId="1" dt="2022-07-18T17:04:18.306" idx="12">
    <p:pos x="106" y="106"/>
    <p:text>แต่ถ้าปัดสมมติฐานข้อ1ทิ้ง ทุกงานไม่เท่ากัน fifoไม่ได้ดีขนาดนั้น</p:text>
    <p:extLst>
      <p:ext uri="{C676402C-5697-4E1C-873F-D02D1690AC5C}">
        <p15:threadingInfo xmlns:p15="http://schemas.microsoft.com/office/powerpoint/2012/main" timeZoneBias="-42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2-07-18T17:06:25.311" idx="13">
    <p:pos x="10" y="10"/>
    <p:text>จาก ตย. มีเฉลี่ย110 ซึ่งไม่ดี
ปัญหานี้คือconvoy effect คืองานนานอยู่หน้างานสั้นอยู่หลัง</p:text>
    <p:extLst>
      <p:ext uri="{C676402C-5697-4E1C-873F-D02D1690AC5C}">
        <p15:threadingInfo xmlns:p15="http://schemas.microsoft.com/office/powerpoint/2012/main" timeZoneBias="-42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22-07-18T17:08:11.203" idx="14">
    <p:pos x="10" y="10"/>
    <p:text>ลองแก้ปัญหาโดยsjf คือทำงานสั้นก่อน</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3d37f59a2d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13d37f59a2d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Google Shape;755;g13d37f59a2d_0_7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6" name="Google Shape;756;g13d37f59a2d_0_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13d37f59a2d_0_7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13d37f59a2d_0_7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p:cNvGrpSpPr/>
        <p:nvPr/>
      </p:nvGrpSpPr>
      <p:grpSpPr>
        <a:xfrm>
          <a:off x="0" y="0"/>
          <a:ext cx="0" cy="0"/>
          <a:chOff x="0" y="0"/>
          <a:chExt cx="0" cy="0"/>
        </a:xfrm>
      </p:grpSpPr>
      <p:sp>
        <p:nvSpPr>
          <p:cNvPr id="768" name="Google Shape;768;g13d37f59a2d_0_7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9" name="Google Shape;769;g13d37f59a2d_0_7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4"/>
        <p:cNvGrpSpPr/>
        <p:nvPr/>
      </p:nvGrpSpPr>
      <p:grpSpPr>
        <a:xfrm>
          <a:off x="0" y="0"/>
          <a:ext cx="0" cy="0"/>
          <a:chOff x="0" y="0"/>
          <a:chExt cx="0" cy="0"/>
        </a:xfrm>
      </p:grpSpPr>
      <p:sp>
        <p:nvSpPr>
          <p:cNvPr id="775" name="Google Shape;775;g13d37f59a2d_0_7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6" name="Google Shape;776;g13d37f59a2d_0_7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g13d37f59a2d_0_7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3" name="Google Shape;783;g13d37f59a2d_0_7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g13d37f59a2d_0_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9" name="Google Shape;789;g13d37f59a2d_0_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3"/>
        <p:cNvGrpSpPr/>
        <p:nvPr/>
      </p:nvGrpSpPr>
      <p:grpSpPr>
        <a:xfrm>
          <a:off x="0" y="0"/>
          <a:ext cx="0" cy="0"/>
          <a:chOff x="0" y="0"/>
          <a:chExt cx="0" cy="0"/>
        </a:xfrm>
      </p:grpSpPr>
      <p:sp>
        <p:nvSpPr>
          <p:cNvPr id="794" name="Google Shape;794;g13d37f59a2d_0_7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5" name="Google Shape;795;g13d37f59a2d_0_7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g13d37f59a2d_0_7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1" name="Google Shape;801;g13d37f59a2d_0_7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6"/>
        <p:cNvGrpSpPr/>
        <p:nvPr/>
      </p:nvGrpSpPr>
      <p:grpSpPr>
        <a:xfrm>
          <a:off x="0" y="0"/>
          <a:ext cx="0" cy="0"/>
          <a:chOff x="0" y="0"/>
          <a:chExt cx="0" cy="0"/>
        </a:xfrm>
      </p:grpSpPr>
      <p:sp>
        <p:nvSpPr>
          <p:cNvPr id="807" name="Google Shape;807;g13d37f59a2d_0_7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8" name="Google Shape;808;g13d37f59a2d_0_7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Google Shape;814;g13d37f59a2d_0_7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5" name="Google Shape;815;g13d37f59a2d_0_7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3d37f59a2d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3d37f59a2d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 C กว่าจะเสร็จใช้เวลานาน</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Google Shape;820;g13d37f59a2d_0_7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1" name="Google Shape;821;g13d37f59a2d_0_7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5"/>
        <p:cNvGrpSpPr/>
        <p:nvPr/>
      </p:nvGrpSpPr>
      <p:grpSpPr>
        <a:xfrm>
          <a:off x="0" y="0"/>
          <a:ext cx="0" cy="0"/>
          <a:chOff x="0" y="0"/>
          <a:chExt cx="0" cy="0"/>
        </a:xfrm>
      </p:grpSpPr>
      <p:sp>
        <p:nvSpPr>
          <p:cNvPr id="826" name="Google Shape;826;g13d37f59a2d_0_7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7" name="Google Shape;827;g13d37f59a2d_0_7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1"/>
        <p:cNvGrpSpPr/>
        <p:nvPr/>
      </p:nvGrpSpPr>
      <p:grpSpPr>
        <a:xfrm>
          <a:off x="0" y="0"/>
          <a:ext cx="0" cy="0"/>
          <a:chOff x="0" y="0"/>
          <a:chExt cx="0" cy="0"/>
        </a:xfrm>
      </p:grpSpPr>
      <p:sp>
        <p:nvSpPr>
          <p:cNvPr id="832" name="Google Shape;832;g13d37f59a2d_0_7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3" name="Google Shape;833;g13d37f59a2d_0_7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7"/>
        <p:cNvGrpSpPr/>
        <p:nvPr/>
      </p:nvGrpSpPr>
      <p:grpSpPr>
        <a:xfrm>
          <a:off x="0" y="0"/>
          <a:ext cx="0" cy="0"/>
          <a:chOff x="0" y="0"/>
          <a:chExt cx="0" cy="0"/>
        </a:xfrm>
      </p:grpSpPr>
      <p:sp>
        <p:nvSpPr>
          <p:cNvPr id="838" name="Google Shape;838;g13d37f59a2d_0_8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9" name="Google Shape;839;g13d37f59a2d_0_8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4"/>
        <p:cNvGrpSpPr/>
        <p:nvPr/>
      </p:nvGrpSpPr>
      <p:grpSpPr>
        <a:xfrm>
          <a:off x="0" y="0"/>
          <a:ext cx="0" cy="0"/>
          <a:chOff x="0" y="0"/>
          <a:chExt cx="0" cy="0"/>
        </a:xfrm>
      </p:grpSpPr>
      <p:sp>
        <p:nvSpPr>
          <p:cNvPr id="845" name="Google Shape;845;g13d37f59a2d_0_8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6" name="Google Shape;846;g13d37f59a2d_0_8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g13d37f59a2d_0_7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3" name="Google Shape;853;g13d37f59a2d_0_7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3d37f59a2d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3d37f59a2d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Recommended action in this case: either quickly switch to a different line, or take a long, deep, and relaxing breath. That’s right, breathe in, breathe out. It will be OK, don’t worry.</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3d37f59a2d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13d37f59a2d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3d37f59a2d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13d37f59a2d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 C เสร็จก่อน</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13d37f59a2d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13d37f59a2d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3d37f59a2d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13d37f59a2d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13d37f59a2d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13d37f59a2d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13d37f59a2d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13d37f59a2d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13d37f59a2d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13d37f59a2d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50">
                <a:solidFill>
                  <a:srgbClr val="303336"/>
                </a:solidFill>
                <a:highlight>
                  <a:srgbClr val="FFFFFF"/>
                </a:highlight>
              </a:rPr>
              <a:t>Preempt : to replace with something considered to be of greater value or priority : take precedence over</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3d37f59a2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3d37f59a2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13d37f59a2d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13d37f59a2d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13d37f59a2d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13d37f59a2d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13d37f59a2d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13d37f59a2d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3d37f59a2d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13d37f59a2d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 (20-10=10)</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13d37f59a2d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13d37f59a2d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13d37f59a2d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13d37f59a2d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13d37f59a2d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13d37f59a2d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13d37f59a2d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13d37f59a2d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13d37f59a2d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13d37f59a2d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translation lookaside buffer (TLB) is a memory cache that stores recent translations of virtual memory to physical addresses for faster retrieval</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13d37f59a2d_0_2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13d37f59a2d_0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3d37f59a2d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3d37f59a2d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13d37f59a2d_0_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13d37f59a2d_0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3d37f59a2d_0_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13d37f59a2d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13d37f59a2d_0_2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13d37f59a2d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3d37f59a2d_0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3d37f59a2d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13d37f59a2d_0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13d37f59a2d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13d37f59a2d_0_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13d37f59a2d_0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13d37f59a2d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13d37f59a2d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13d37f59a2d_0_2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13d37f59a2d_0_2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13d37f59a2d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13d37f59a2d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13d37f59a2d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13d37f59a2d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3d37f59a2d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3d37f59a2d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13d37f59a2d_0_2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13d37f59a2d_0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13d37f59a2d_0_2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13d37f59a2d_0_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13d37f59a2d_0_3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13d37f59a2d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13d37f59a2d_0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13d37f59a2d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13d37f59a2d_0_3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13d37f59a2d_0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13d37f59a2d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13d37f59a2d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13d37f59a2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13d37f59a2d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13d37f59a2d_0_3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13d37f59a2d_0_3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13d37f59a2d_0_3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13d37f59a2d_0_3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13d37f59a2d_0_3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13d37f59a2d_0_3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3d37f59a2d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13d37f59a2d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13d37f59a2d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13d37f59a2d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13d37f59a2d_0_3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13d37f59a2d_0_3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13d37f59a2d_0_3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13d37f59a2d_0_3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13d37f59a2d_0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13d37f59a2d_0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13d37f59a2d_0_3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13d37f59a2d_0_3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g13d37f59a2d_0_3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1" name="Google Shape;471;g13d37f59a2d_0_3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3d37f59a2d_0_3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3d37f59a2d_0_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13d37f59a2d_0_4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13d37f59a2d_0_4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13d37f59a2d_0_4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13d37f59a2d_0_4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13d37f59a2d_0_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13d37f59a2d_0_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3d37f59a2d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13d37f59a2d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g13d37f59a2d_0_4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3" name="Google Shape;503;g13d37f59a2d_0_4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13d37f59a2d_0_4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13d37f59a2d_0_4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ภาพนี้แปลกๆ เหมือนภาพซ้ายจะผิดนิดหน่อย</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13d37f59a2d_0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13d37f59a2d_0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g13d37f59a2d_0_4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2" name="Google Shape;522;g13d37f59a2d_0_4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13d37f59a2d_0_4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13d37f59a2d_0_4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g13d37f59a2d_0_4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5" name="Google Shape;535;g13d37f59a2d_0_4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13d37f59a2d_0_4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2" name="Google Shape;542;g13d37f59a2d_0_4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13d37f59a2d_0_4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13d37f59a2d_0_4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13d37f59a2d_0_4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13d37f59a2d_0_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13d37f59a2d_0_4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13d37f59a2d_0_4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3d37f59a2d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13d37f59a2d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g13d37f59a2d_0_4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7" name="Google Shape;567;g13d37f59a2d_0_4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13d37f59a2d_0_5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 name="Google Shape;573;g13d37f59a2d_0_5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g13d37f59a2d_0_5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8" name="Google Shape;578;g13d37f59a2d_0_5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13d37f59a2d_0_5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g13d37f59a2d_0_5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13d37f59a2d_0_5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13d37f59a2d_0_5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g13d37f59a2d_0_5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7" name="Google Shape;597;g13d37f59a2d_0_5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g13d37f59a2d_0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4" name="Google Shape;604;g13d37f59a2d_0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13d37f59a2d_0_5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13d37f59a2d_0_5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13d37f59a2d_0_5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13d37f59a2d_0_5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g13d37f59a2d_0_5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3" name="Google Shape;623;g13d37f59a2d_0_5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3d37f59a2d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13d37f59a2d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Google Shape;629;g13d37f59a2d_0_5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0" name="Google Shape;630;g13d37f59a2d_0_5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g13d37f59a2d_0_5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6" name="Google Shape;636;g13d37f59a2d_0_5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13d37f59a2d_0_5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13d37f59a2d_0_5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p:cNvGrpSpPr/>
        <p:nvPr/>
      </p:nvGrpSpPr>
      <p:grpSpPr>
        <a:xfrm>
          <a:off x="0" y="0"/>
          <a:ext cx="0" cy="0"/>
          <a:chOff x="0" y="0"/>
          <a:chExt cx="0" cy="0"/>
        </a:xfrm>
      </p:grpSpPr>
      <p:sp>
        <p:nvSpPr>
          <p:cNvPr id="648" name="Google Shape;648;g13d37f59a2d_0_5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9" name="Google Shape;649;g13d37f59a2d_0_5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13d37f59a2d_0_5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13d37f59a2d_0_5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13d37f59a2d_0_5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13d37f59a2d_0_5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Google Shape;667;g13d37f59a2d_0_5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8" name="Google Shape;668;g13d37f59a2d_0_5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g13d37f59a2d_0_6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4" name="Google Shape;674;g13d37f59a2d_0_6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
        <p:cNvGrpSpPr/>
        <p:nvPr/>
      </p:nvGrpSpPr>
      <p:grpSpPr>
        <a:xfrm>
          <a:off x="0" y="0"/>
          <a:ext cx="0" cy="0"/>
          <a:chOff x="0" y="0"/>
          <a:chExt cx="0" cy="0"/>
        </a:xfrm>
      </p:grpSpPr>
      <p:sp>
        <p:nvSpPr>
          <p:cNvPr id="680" name="Google Shape;680;g13d37f59a2d_0_6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1" name="Google Shape;681;g13d37f59a2d_0_6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g13d37f59a2d_0_6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7" name="Google Shape;687;g13d37f59a2d_0_6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3d37f59a2d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3d37f59a2d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Google Shape;692;g13d37f59a2d_0_6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3" name="Google Shape;693;g13d37f59a2d_0_6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10000/100, 10000/50 10000/250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13d37f59a2d_0_6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9" name="Google Shape;699;g13d37f59a2d_0_6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13d37f59a2d_0_6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13d37f59a2d_0_6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0"/>
        <p:cNvGrpSpPr/>
        <p:nvPr/>
      </p:nvGrpSpPr>
      <p:grpSpPr>
        <a:xfrm>
          <a:off x="0" y="0"/>
          <a:ext cx="0" cy="0"/>
          <a:chOff x="0" y="0"/>
          <a:chExt cx="0" cy="0"/>
        </a:xfrm>
      </p:grpSpPr>
      <p:sp>
        <p:nvSpPr>
          <p:cNvPr id="711" name="Google Shape;711;g13d37f59a2d_0_6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2" name="Google Shape;712;g13d37f59a2d_0_6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7"/>
        <p:cNvGrpSpPr/>
        <p:nvPr/>
      </p:nvGrpSpPr>
      <p:grpSpPr>
        <a:xfrm>
          <a:off x="0" y="0"/>
          <a:ext cx="0" cy="0"/>
          <a:chOff x="0" y="0"/>
          <a:chExt cx="0" cy="0"/>
        </a:xfrm>
      </p:grpSpPr>
      <p:sp>
        <p:nvSpPr>
          <p:cNvPr id="718" name="Google Shape;718;g13d37f59a2d_0_6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9" name="Google Shape;719;g13d37f59a2d_0_6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3"/>
        <p:cNvGrpSpPr/>
        <p:nvPr/>
      </p:nvGrpSpPr>
      <p:grpSpPr>
        <a:xfrm>
          <a:off x="0" y="0"/>
          <a:ext cx="0" cy="0"/>
          <a:chOff x="0" y="0"/>
          <a:chExt cx="0" cy="0"/>
        </a:xfrm>
      </p:grpSpPr>
      <p:sp>
        <p:nvSpPr>
          <p:cNvPr id="724" name="Google Shape;724;g13d37f59a2d_0_6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5" name="Google Shape;725;g13d37f59a2d_0_6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g13d37f59a2d_0_6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1" name="Google Shape;731;g13d37f59a2d_0_6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Google Shape;736;g13d37f59a2d_0_6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7" name="Google Shape;737;g13d37f59a2d_0_6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1"/>
        <p:cNvGrpSpPr/>
        <p:nvPr/>
      </p:nvGrpSpPr>
      <p:grpSpPr>
        <a:xfrm>
          <a:off x="0" y="0"/>
          <a:ext cx="0" cy="0"/>
          <a:chOff x="0" y="0"/>
          <a:chExt cx="0" cy="0"/>
        </a:xfrm>
      </p:grpSpPr>
      <p:sp>
        <p:nvSpPr>
          <p:cNvPr id="742" name="Google Shape;742;g13d37f59a2d_0_6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3" name="Google Shape;743;g13d37f59a2d_0_6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8"/>
        <p:cNvGrpSpPr/>
        <p:nvPr/>
      </p:nvGrpSpPr>
      <p:grpSpPr>
        <a:xfrm>
          <a:off x="0" y="0"/>
          <a:ext cx="0" cy="0"/>
          <a:chOff x="0" y="0"/>
          <a:chExt cx="0" cy="0"/>
        </a:xfrm>
      </p:grpSpPr>
      <p:sp>
        <p:nvSpPr>
          <p:cNvPr id="749" name="Google Shape;749;g13d37f59a2d_0_6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0" name="Google Shape;750;g13d37f59a2d_0_6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1.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02.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03.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07.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08.xml"/><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13.xml"/><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14.xml"/><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1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comments" Target="../comments/comment10.xml"/></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11.xm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comments" Target="../comments/comment12.xml"/><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comments" Target="../comments/comment13.xml"/></Relationships>
</file>

<file path=ppt/slides/_rels/slide22.xml.rels><?xml version="1.0" encoding="UTF-8" standalone="yes"?>
<Relationships xmlns="http://schemas.openxmlformats.org/package/2006/relationships"><Relationship Id="rId3" Type="http://schemas.openxmlformats.org/officeDocument/2006/relationships/comments" Target="../comments/comment14.xml"/><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comments" Target="../comments/comment15.xml"/><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comments" Target="../comments/comment16.xml"/><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comments" Target="../comments/comment17.xml"/><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comments" Target="../comments/comment1.xml"/></Relationships>
</file>

<file path=ppt/slides/_rels/slide30.xml.rels><?xml version="1.0" encoding="UTF-8" standalone="yes"?>
<Relationships xmlns="http://schemas.openxmlformats.org/package/2006/relationships"><Relationship Id="rId3" Type="http://schemas.openxmlformats.org/officeDocument/2006/relationships/comments" Target="../comments/comment18.xml"/><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comments" Target="../comments/comment19.xml"/><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comments" Target="../comments/comment20.xml"/><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comments" Target="../comments/comment21.xml"/><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comments" Target="../comments/comment22.xml"/><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comments" Target="../comments/comment23.xml"/><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comments" Target="../comments/comment24.xml"/><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comments" Target="../comments/comment25.xml"/><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comments" Target="../comments/comment26.xml"/><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comments" Target="../comments/comment27.xml"/><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comments" Target="../comments/comment28.xml"/><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comments" Target="../comments/comment29.xml"/><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comments" Target="../comments/comment30.xml"/><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comments" Target="../comments/comment31.xml"/><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3.xml"/><Relationship Id="rId1" Type="http://schemas.openxmlformats.org/officeDocument/2006/relationships/slideLayout" Target="../slideLayouts/slideLayout3.xml"/><Relationship Id="rId4" Type="http://schemas.openxmlformats.org/officeDocument/2006/relationships/comments" Target="../comments/comment32.xml"/></Relationships>
</file>

<file path=ppt/slides/_rels/slide64.xml.rels><?xml version="1.0" encoding="UTF-8" standalone="yes"?>
<Relationships xmlns="http://schemas.openxmlformats.org/package/2006/relationships"><Relationship Id="rId3" Type="http://schemas.openxmlformats.org/officeDocument/2006/relationships/comments" Target="../comments/comment33.xml"/><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comments" Target="../comments/comment34.xml"/><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comments" Target="../comments/comment35.xml"/><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1.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3.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8.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100925" y="1578400"/>
            <a:ext cx="6043200" cy="1578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Operating System Week 3 - CPU Scheduling, Multi-level Feedback, Lottery Scheduling</a:t>
            </a:r>
            <a:endParaRPr/>
          </a:p>
        </p:txBody>
      </p:sp>
      <p:sp>
        <p:nvSpPr>
          <p:cNvPr id="135" name="Google Shape;135;p13"/>
          <p:cNvSpPr txBox="1">
            <a:spLocks noGrp="1"/>
          </p:cNvSpPr>
          <p:nvPr>
            <p:ph type="subTitle" idx="1"/>
          </p:nvPr>
        </p:nvSpPr>
        <p:spPr>
          <a:xfrm>
            <a:off x="3253475" y="3933275"/>
            <a:ext cx="3470700" cy="50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Korawit Orkphol, D.Eng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First In, First Out (FIFO) (3)</a:t>
            </a:r>
            <a:endParaRPr/>
          </a:p>
        </p:txBody>
      </p:sp>
      <p:sp>
        <p:nvSpPr>
          <p:cNvPr id="191" name="Google Shape;191;p22"/>
          <p:cNvSpPr txBox="1">
            <a:spLocks noGrp="1"/>
          </p:cNvSpPr>
          <p:nvPr>
            <p:ph type="body" idx="1"/>
          </p:nvPr>
        </p:nvSpPr>
        <p:spPr>
          <a:xfrm>
            <a:off x="1297500" y="1042975"/>
            <a:ext cx="7038900" cy="34359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sz="1600"/>
              <a:t>From Figure 7.1, you can see that A finished at 10, B at 20, and C at 30. Thus, the average turnaround time for the three jobs is simply (10+20+30)/3 = 20. Computing turnaround time is as easy as that.</a:t>
            </a:r>
            <a:endParaRPr sz="1600"/>
          </a:p>
          <a:p>
            <a:pPr marL="457200" lvl="0" indent="-330200" algn="l" rtl="0">
              <a:spcBef>
                <a:spcPts val="0"/>
              </a:spcBef>
              <a:spcAft>
                <a:spcPts val="0"/>
              </a:spcAft>
              <a:buSzPts val="1600"/>
              <a:buChar char="●"/>
            </a:pPr>
            <a:r>
              <a:rPr lang="en" sz="1600"/>
              <a:t>Now let’s relax one of our assumptions. In particular, let’s relax assumption 1, and thus no longer assume that each job runs for the same amount of time. How does FIFO perform now? What kind of workload could you construct to make FIFO perform poorly?</a:t>
            </a:r>
            <a:endParaRPr sz="1600"/>
          </a:p>
          <a:p>
            <a:pPr marL="457200" lvl="0" indent="-330200" algn="l" rtl="0">
              <a:spcBef>
                <a:spcPts val="0"/>
              </a:spcBef>
              <a:spcAft>
                <a:spcPts val="0"/>
              </a:spcAft>
              <a:buSzPts val="1600"/>
              <a:buChar char="●"/>
            </a:pPr>
            <a:r>
              <a:rPr lang="en" sz="1600"/>
              <a:t>let’s do an example to show how jobs of different lengths can lead to trouble for FIFO scheduling. In particular, let’s again assume three jobs (A, B, and C), but this time </a:t>
            </a:r>
            <a:r>
              <a:rPr lang="en" sz="1600" b="1" u="sng"/>
              <a:t>A runs for 100 seconds while B and C run for 10 each</a:t>
            </a:r>
            <a:r>
              <a:rPr lang="en" sz="1600"/>
              <a:t>.</a:t>
            </a:r>
            <a:endParaRPr sz="160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sp>
        <p:nvSpPr>
          <p:cNvPr id="758" name="Google Shape;758;p11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Basic Operation (4)</a:t>
            </a:r>
            <a:endParaRPr/>
          </a:p>
        </p:txBody>
      </p:sp>
      <p:sp>
        <p:nvSpPr>
          <p:cNvPr id="759" name="Google Shape;759;p112"/>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sz="1600"/>
              <a:t>Note that CFS utilizes a </a:t>
            </a:r>
            <a:r>
              <a:rPr lang="en" sz="1600" b="1"/>
              <a:t>periodic timer interrupt</a:t>
            </a:r>
            <a:r>
              <a:rPr lang="en" sz="1600"/>
              <a:t>, which means it can only make decisions at fixed time intervals. This interrupt goes off frequently (e.g., every 1 ms), giving CFS a chance to wake up and determine if the current job has reached the end of its run. </a:t>
            </a:r>
            <a:endParaRPr sz="1600"/>
          </a:p>
          <a:p>
            <a:pPr marL="457200" lvl="0" indent="-330200" algn="l" rtl="0">
              <a:spcBef>
                <a:spcPts val="0"/>
              </a:spcBef>
              <a:spcAft>
                <a:spcPts val="0"/>
              </a:spcAft>
              <a:buSzPts val="1600"/>
              <a:buChar char="●"/>
            </a:pPr>
            <a:r>
              <a:rPr lang="en" sz="1600"/>
              <a:t>If a job has a time slice that is not a perfect multiple of the timer interrupt interval, that is OK; CFS tracks vruntime precisely, which means that over the long haul, it will eventually approximate ideal sharing of the CPU. </a:t>
            </a:r>
            <a:endParaRPr sz="160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764" name="Google Shape;764;p11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Weighting (Niceness) (1)</a:t>
            </a:r>
            <a:endParaRPr/>
          </a:p>
        </p:txBody>
      </p:sp>
      <p:sp>
        <p:nvSpPr>
          <p:cNvPr id="765" name="Google Shape;765;p113"/>
          <p:cNvSpPr txBox="1">
            <a:spLocks noGrp="1"/>
          </p:cNvSpPr>
          <p:nvPr>
            <p:ph type="body" idx="1"/>
          </p:nvPr>
        </p:nvSpPr>
        <p:spPr>
          <a:xfrm>
            <a:off x="1245025" y="1003425"/>
            <a:ext cx="70389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CFS also enables controls over process priority, enabling users or administrators to give some processes a higher share of the CPU. It does this not with tickets, but through a classic UNIX mechanism known as the nice level of a process. The nice parameter can be set anywhere from -20 to +19 for a process, with a default of 0. </a:t>
            </a:r>
            <a:endParaRPr/>
          </a:p>
          <a:p>
            <a:pPr marL="457200" lvl="0" indent="-311150" algn="l" rtl="0">
              <a:spcBef>
                <a:spcPts val="0"/>
              </a:spcBef>
              <a:spcAft>
                <a:spcPts val="0"/>
              </a:spcAft>
              <a:buSzPts val="1300"/>
              <a:buChar char="●"/>
            </a:pPr>
            <a:r>
              <a:rPr lang="en"/>
              <a:t>Positive nice values imply lower priority and negative values imply higher priority; when you’re too nice, you just don’t get as much (scheduling) attention, alas. CFS maps the nice value of each process to a weight, as shown here:</a:t>
            </a:r>
            <a:endParaRPr/>
          </a:p>
        </p:txBody>
      </p:sp>
      <p:pic>
        <p:nvPicPr>
          <p:cNvPr id="766" name="Google Shape;766;p113"/>
          <p:cNvPicPr preferRelativeResize="0"/>
          <p:nvPr/>
        </p:nvPicPr>
        <p:blipFill>
          <a:blip r:embed="rId3">
            <a:alphaModFix/>
          </a:blip>
          <a:stretch>
            <a:fillRect/>
          </a:stretch>
        </p:blipFill>
        <p:spPr>
          <a:xfrm>
            <a:off x="1694938" y="2714450"/>
            <a:ext cx="6562725" cy="2324100"/>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770"/>
        <p:cNvGrpSpPr/>
        <p:nvPr/>
      </p:nvGrpSpPr>
      <p:grpSpPr>
        <a:xfrm>
          <a:off x="0" y="0"/>
          <a:ext cx="0" cy="0"/>
          <a:chOff x="0" y="0"/>
          <a:chExt cx="0" cy="0"/>
        </a:xfrm>
      </p:grpSpPr>
      <p:sp>
        <p:nvSpPr>
          <p:cNvPr id="771" name="Google Shape;771;p1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Weighting (Niceness) (2)</a:t>
            </a:r>
            <a:endParaRPr/>
          </a:p>
        </p:txBody>
      </p:sp>
      <p:sp>
        <p:nvSpPr>
          <p:cNvPr id="772" name="Google Shape;772;p114"/>
          <p:cNvSpPr txBox="1">
            <a:spLocks noGrp="1"/>
          </p:cNvSpPr>
          <p:nvPr>
            <p:ph type="body" idx="1"/>
          </p:nvPr>
        </p:nvSpPr>
        <p:spPr>
          <a:xfrm>
            <a:off x="1297500" y="957525"/>
            <a:ext cx="7038900" cy="38442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 sz="1500"/>
              <a:t>These weights allow us to compute the effective time slice of each process (as we did before), but now accounting for their priority differences. The formula used to do so is as follows, assuming n processes:</a:t>
            </a:r>
            <a:endParaRPr sz="1500"/>
          </a:p>
          <a:p>
            <a:pPr marL="0" lvl="0" indent="0" algn="l" rtl="0">
              <a:spcBef>
                <a:spcPts val="1200"/>
              </a:spcBef>
              <a:spcAft>
                <a:spcPts val="0"/>
              </a:spcAft>
              <a:buNone/>
            </a:pPr>
            <a:endParaRPr sz="1500"/>
          </a:p>
          <a:p>
            <a:pPr marL="0" lvl="0" indent="0" algn="l" rtl="0">
              <a:spcBef>
                <a:spcPts val="1200"/>
              </a:spcBef>
              <a:spcAft>
                <a:spcPts val="0"/>
              </a:spcAft>
              <a:buNone/>
            </a:pPr>
            <a:endParaRPr sz="1500"/>
          </a:p>
          <a:p>
            <a:pPr marL="457200" lvl="0" indent="-323850" algn="l" rtl="0">
              <a:spcBef>
                <a:spcPts val="1200"/>
              </a:spcBef>
              <a:spcAft>
                <a:spcPts val="0"/>
              </a:spcAft>
              <a:buSzPts val="1500"/>
              <a:buChar char="●"/>
            </a:pPr>
            <a:r>
              <a:rPr lang="en" sz="1500"/>
              <a:t>Let’s do an example to see how this works. Assume there are two jobs, A and B.</a:t>
            </a:r>
            <a:endParaRPr sz="1500"/>
          </a:p>
          <a:p>
            <a:pPr marL="457200" lvl="0" indent="-323850" algn="l" rtl="0">
              <a:spcBef>
                <a:spcPts val="0"/>
              </a:spcBef>
              <a:spcAft>
                <a:spcPts val="0"/>
              </a:spcAft>
              <a:buSzPts val="1500"/>
              <a:buChar char="●"/>
            </a:pPr>
            <a:r>
              <a:rPr lang="en" sz="1500"/>
              <a:t>A, because it’s our most precious job, is given a higher priority by assigning it a nice value of -5; B, because we hates it , just has the default priority (nice value equal to 0). This means weight</a:t>
            </a:r>
            <a:r>
              <a:rPr lang="en" sz="1500" baseline="-25000"/>
              <a:t> A</a:t>
            </a:r>
            <a:r>
              <a:rPr lang="en" sz="1500"/>
              <a:t> (from the table) is 3121, whereas weight</a:t>
            </a:r>
            <a:r>
              <a:rPr lang="en" sz="1500" baseline="-25000"/>
              <a:t>B</a:t>
            </a:r>
            <a:r>
              <a:rPr lang="en" sz="1500"/>
              <a:t> is 1024. If you then compute the time slice of each job, you’ll find that A’s time slice is about 3/4 of sched_latency (hence, 36 ms), and B’s about 1/4 (hence, 12 ms). </a:t>
            </a:r>
            <a:endParaRPr sz="1500"/>
          </a:p>
        </p:txBody>
      </p:sp>
      <p:pic>
        <p:nvPicPr>
          <p:cNvPr id="773" name="Google Shape;773;p114"/>
          <p:cNvPicPr preferRelativeResize="0"/>
          <p:nvPr/>
        </p:nvPicPr>
        <p:blipFill>
          <a:blip r:embed="rId3">
            <a:alphaModFix/>
          </a:blip>
          <a:stretch>
            <a:fillRect/>
          </a:stretch>
        </p:blipFill>
        <p:spPr>
          <a:xfrm>
            <a:off x="1691825" y="2002850"/>
            <a:ext cx="6429375" cy="704850"/>
          </a:xfrm>
          <a:prstGeom prst="rect">
            <a:avLst/>
          </a:prstGeom>
          <a:noFill/>
          <a:ln>
            <a:noFill/>
          </a:ln>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777"/>
        <p:cNvGrpSpPr/>
        <p:nvPr/>
      </p:nvGrpSpPr>
      <p:grpSpPr>
        <a:xfrm>
          <a:off x="0" y="0"/>
          <a:ext cx="0" cy="0"/>
          <a:chOff x="0" y="0"/>
          <a:chExt cx="0" cy="0"/>
        </a:xfrm>
      </p:grpSpPr>
      <p:sp>
        <p:nvSpPr>
          <p:cNvPr id="778" name="Google Shape;778;p1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Weighting (Niceness) (3)</a:t>
            </a:r>
            <a:endParaRPr/>
          </a:p>
        </p:txBody>
      </p:sp>
      <p:sp>
        <p:nvSpPr>
          <p:cNvPr id="779" name="Google Shape;779;p115"/>
          <p:cNvSpPr txBox="1">
            <a:spLocks noGrp="1"/>
          </p:cNvSpPr>
          <p:nvPr>
            <p:ph type="body" idx="1"/>
          </p:nvPr>
        </p:nvSpPr>
        <p:spPr>
          <a:xfrm>
            <a:off x="1297500" y="1049350"/>
            <a:ext cx="7038900" cy="29112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In addition to generalizing the time slice calculation, the way CFS calculates vruntime must also be adapted. </a:t>
            </a:r>
            <a:endParaRPr sz="1600"/>
          </a:p>
          <a:p>
            <a:pPr marL="457200" lvl="0" indent="-330200" algn="l" rtl="0">
              <a:spcBef>
                <a:spcPts val="0"/>
              </a:spcBef>
              <a:spcAft>
                <a:spcPts val="0"/>
              </a:spcAft>
              <a:buSzPts val="1600"/>
              <a:buChar char="●"/>
            </a:pPr>
            <a:r>
              <a:rPr lang="en" sz="1600"/>
              <a:t>Here is the new formula, which takes the actual run time that process i has accrued (runtime</a:t>
            </a:r>
            <a:r>
              <a:rPr lang="en" sz="1600" baseline="-25000"/>
              <a:t>i</a:t>
            </a:r>
            <a:r>
              <a:rPr lang="en" sz="1600"/>
              <a:t>) and scales it inversely by the weight of the process, by dividing the default weight of 1024 (weight</a:t>
            </a:r>
            <a:r>
              <a:rPr lang="en" sz="1600" baseline="-25000"/>
              <a:t>0</a:t>
            </a:r>
            <a:r>
              <a:rPr lang="en" sz="1600"/>
              <a:t> ) by its weight, weight</a:t>
            </a:r>
            <a:r>
              <a:rPr lang="en" sz="1600" baseline="-25000"/>
              <a:t>i</a:t>
            </a:r>
            <a:r>
              <a:rPr lang="en" sz="1600"/>
              <a:t> . </a:t>
            </a:r>
            <a:endParaRPr sz="1600"/>
          </a:p>
          <a:p>
            <a:pPr marL="457200" lvl="0" indent="-330200" algn="l" rtl="0">
              <a:spcBef>
                <a:spcPts val="0"/>
              </a:spcBef>
              <a:spcAft>
                <a:spcPts val="0"/>
              </a:spcAft>
              <a:buSzPts val="1600"/>
              <a:buChar char="●"/>
            </a:pPr>
            <a:r>
              <a:rPr lang="en" sz="1600"/>
              <a:t>In our running example, A’s vruntime will accumulate at one-third the rate of B’s. </a:t>
            </a:r>
            <a:endParaRPr sz="1600"/>
          </a:p>
          <a:p>
            <a:pPr marL="0" lvl="0" indent="0" algn="l" rtl="0">
              <a:spcBef>
                <a:spcPts val="1200"/>
              </a:spcBef>
              <a:spcAft>
                <a:spcPts val="0"/>
              </a:spcAft>
              <a:buNone/>
            </a:pPr>
            <a:endParaRPr sz="1600"/>
          </a:p>
          <a:p>
            <a:pPr marL="0" lvl="0" indent="0" algn="l" rtl="0">
              <a:spcBef>
                <a:spcPts val="1200"/>
              </a:spcBef>
              <a:spcAft>
                <a:spcPts val="0"/>
              </a:spcAft>
              <a:buNone/>
            </a:pPr>
            <a:endParaRPr sz="1600"/>
          </a:p>
          <a:p>
            <a:pPr marL="0" lvl="0" indent="0" algn="l" rtl="0">
              <a:spcBef>
                <a:spcPts val="1200"/>
              </a:spcBef>
              <a:spcAft>
                <a:spcPts val="1200"/>
              </a:spcAft>
              <a:buNone/>
            </a:pPr>
            <a:r>
              <a:rPr lang="en" sz="1600"/>
              <a:t>vruntime</a:t>
            </a:r>
            <a:r>
              <a:rPr lang="en" sz="1600" baseline="-25000"/>
              <a:t>A</a:t>
            </a:r>
            <a:r>
              <a:rPr lang="en" sz="1600"/>
              <a:t>= vruntime</a:t>
            </a:r>
            <a:r>
              <a:rPr lang="en" sz="1600" baseline="-25000"/>
              <a:t>A </a:t>
            </a:r>
            <a:r>
              <a:rPr lang="en" sz="1600"/>
              <a:t>+ 1024/3121 x runtime</a:t>
            </a:r>
            <a:r>
              <a:rPr lang="en" sz="1600" baseline="-25000"/>
              <a:t>A </a:t>
            </a:r>
            <a:r>
              <a:rPr lang="en" sz="1600"/>
              <a:t> กล่าวคือ เวลาของ A จะสะสม 1/3ของเวลา B นั่นเอง A ก็จะทำบ่อยขึ้นเพราะได้รับ weight (nice) -5 นั้นเอง</a:t>
            </a:r>
            <a:endParaRPr sz="1600"/>
          </a:p>
        </p:txBody>
      </p:sp>
      <p:pic>
        <p:nvPicPr>
          <p:cNvPr id="780" name="Google Shape;780;p115"/>
          <p:cNvPicPr preferRelativeResize="0"/>
          <p:nvPr/>
        </p:nvPicPr>
        <p:blipFill>
          <a:blip r:embed="rId3">
            <a:alphaModFix/>
          </a:blip>
          <a:stretch>
            <a:fillRect/>
          </a:stretch>
        </p:blipFill>
        <p:spPr>
          <a:xfrm>
            <a:off x="1639200" y="3515050"/>
            <a:ext cx="6566025" cy="685525"/>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784"/>
        <p:cNvGrpSpPr/>
        <p:nvPr/>
      </p:nvGrpSpPr>
      <p:grpSpPr>
        <a:xfrm>
          <a:off x="0" y="0"/>
          <a:ext cx="0" cy="0"/>
          <a:chOff x="0" y="0"/>
          <a:chExt cx="0" cy="0"/>
        </a:xfrm>
      </p:grpSpPr>
      <p:sp>
        <p:nvSpPr>
          <p:cNvPr id="785" name="Google Shape;785;p1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Weighting (Niceness) (4)</a:t>
            </a:r>
            <a:endParaRPr/>
          </a:p>
        </p:txBody>
      </p:sp>
      <p:sp>
        <p:nvSpPr>
          <p:cNvPr id="786" name="Google Shape;786;p11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sz="1600"/>
              <a:t>One smart aspect of the construction of the table of weights above is that the table preserves CPU proportionality ratios when the difference in nice values is constant. </a:t>
            </a:r>
            <a:endParaRPr sz="1600"/>
          </a:p>
          <a:p>
            <a:pPr marL="457200" lvl="0" indent="-330200" algn="l" rtl="0">
              <a:spcBef>
                <a:spcPts val="0"/>
              </a:spcBef>
              <a:spcAft>
                <a:spcPts val="0"/>
              </a:spcAft>
              <a:buSzPts val="1600"/>
              <a:buChar char="●"/>
            </a:pPr>
            <a:r>
              <a:rPr lang="en" sz="1600"/>
              <a:t>For example, if process A instead had a nice value of 5 (not -5), and process B had a nice value of 10 (not 0), CFS would schedule them in exactly the same manner as before. Run through the math yourself to see why</a:t>
            </a:r>
            <a:endParaRPr sz="160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sp>
        <p:nvSpPr>
          <p:cNvPr id="791" name="Google Shape;791;p1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Using Red-Black Trees (1)</a:t>
            </a:r>
            <a:endParaRPr/>
          </a:p>
        </p:txBody>
      </p:sp>
      <p:sp>
        <p:nvSpPr>
          <p:cNvPr id="792" name="Google Shape;792;p117"/>
          <p:cNvSpPr txBox="1">
            <a:spLocks noGrp="1"/>
          </p:cNvSpPr>
          <p:nvPr>
            <p:ph type="body" idx="1"/>
          </p:nvPr>
        </p:nvSpPr>
        <p:spPr>
          <a:xfrm>
            <a:off x="1297500" y="1016725"/>
            <a:ext cx="7038900" cy="34620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One major focus of CFS is efficiency, as stated above. </a:t>
            </a:r>
            <a:endParaRPr sz="1600"/>
          </a:p>
          <a:p>
            <a:pPr marL="457200" lvl="0" indent="-330200" algn="l" rtl="0">
              <a:spcBef>
                <a:spcPts val="0"/>
              </a:spcBef>
              <a:spcAft>
                <a:spcPts val="0"/>
              </a:spcAft>
              <a:buSzPts val="1600"/>
              <a:buChar char="●"/>
            </a:pPr>
            <a:r>
              <a:rPr lang="en" sz="1600"/>
              <a:t>For a scheduler, there are many facets of efficiency, but one of them is as simple as this: when the scheduler has to find the next job to run, it should do so as quickly as possible. </a:t>
            </a:r>
            <a:endParaRPr sz="1600"/>
          </a:p>
          <a:p>
            <a:pPr marL="457200" lvl="0" indent="-330200" algn="l" rtl="0">
              <a:spcBef>
                <a:spcPts val="0"/>
              </a:spcBef>
              <a:spcAft>
                <a:spcPts val="0"/>
              </a:spcAft>
              <a:buSzPts val="1600"/>
              <a:buChar char="●"/>
            </a:pPr>
            <a:r>
              <a:rPr lang="en" sz="1600"/>
              <a:t>Simple data structures like lists don’t scale: modern systems sometimes are comprised of 1000s of processes, and thus searching through a long-list every so many milliseconds is wasteful. </a:t>
            </a:r>
            <a:endParaRPr sz="1600"/>
          </a:p>
          <a:p>
            <a:pPr marL="457200" lvl="0" indent="-330200" algn="l" rtl="0">
              <a:spcBef>
                <a:spcPts val="0"/>
              </a:spcBef>
              <a:spcAft>
                <a:spcPts val="0"/>
              </a:spcAft>
              <a:buSzPts val="1600"/>
              <a:buChar char="●"/>
            </a:pPr>
            <a:r>
              <a:rPr lang="en" sz="1600"/>
              <a:t>CFS addresses this by keeping processes in a red-black tree [B72]. </a:t>
            </a:r>
            <a:endParaRPr sz="1600"/>
          </a:p>
          <a:p>
            <a:pPr marL="457200" lvl="0" indent="-330200" algn="l" rtl="0">
              <a:spcBef>
                <a:spcPts val="0"/>
              </a:spcBef>
              <a:spcAft>
                <a:spcPts val="0"/>
              </a:spcAft>
              <a:buSzPts val="1600"/>
              <a:buChar char="●"/>
            </a:pPr>
            <a:r>
              <a:rPr lang="en" sz="1600"/>
              <a:t>A red-black tree is one of many types of balanced trees; in contrast to a simple binary tree (which can degenerate to list-like performance under worst-case insertion patterns), balanced trees do a little extra work to maintain low depths, and thus ensure that operations are logarithmic (and not linear) in time.</a:t>
            </a:r>
            <a:endParaRPr sz="160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796"/>
        <p:cNvGrpSpPr/>
        <p:nvPr/>
      </p:nvGrpSpPr>
      <p:grpSpPr>
        <a:xfrm>
          <a:off x="0" y="0"/>
          <a:ext cx="0" cy="0"/>
          <a:chOff x="0" y="0"/>
          <a:chExt cx="0" cy="0"/>
        </a:xfrm>
      </p:grpSpPr>
      <p:sp>
        <p:nvSpPr>
          <p:cNvPr id="797" name="Google Shape;797;p1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Using Red-Black Trees (2)</a:t>
            </a:r>
            <a:endParaRPr/>
          </a:p>
        </p:txBody>
      </p:sp>
      <p:sp>
        <p:nvSpPr>
          <p:cNvPr id="798" name="Google Shape;798;p118"/>
          <p:cNvSpPr txBox="1">
            <a:spLocks noGrp="1"/>
          </p:cNvSpPr>
          <p:nvPr>
            <p:ph type="body" idx="1"/>
          </p:nvPr>
        </p:nvSpPr>
        <p:spPr>
          <a:xfrm>
            <a:off x="1297500" y="1108550"/>
            <a:ext cx="7038900" cy="3719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a:t>CFS does not keep all process in this structure; rather, </a:t>
            </a:r>
            <a:r>
              <a:rPr lang="en" sz="1400" b="1" u="sng"/>
              <a:t>only running (or runnable) </a:t>
            </a:r>
            <a:r>
              <a:rPr lang="en" sz="1400"/>
              <a:t>processes are kept therein. If a process goes to sleep (say, waiting on an I/O to complete, or for a network packet to arrive), it is removed from the tree and kept track of elsewhere.</a:t>
            </a:r>
            <a:endParaRPr sz="1400"/>
          </a:p>
          <a:p>
            <a:pPr marL="457200" lvl="0" indent="-317500" algn="l" rtl="0">
              <a:spcBef>
                <a:spcPts val="0"/>
              </a:spcBef>
              <a:spcAft>
                <a:spcPts val="0"/>
              </a:spcAft>
              <a:buSzPts val="1400"/>
              <a:buChar char="●"/>
            </a:pPr>
            <a:r>
              <a:rPr lang="en" sz="1400"/>
              <a:t>Let’s look at an example to make this more clear. Assume there are ten jobs, and that they have the following values of vruntime: 1, 5, 9, 10, 14, 18, 17, 21, 22, and 24. If we kept these jobs in an ordered list, finding the next job to run would be simple: just remove the first element. </a:t>
            </a:r>
            <a:endParaRPr sz="1400"/>
          </a:p>
          <a:p>
            <a:pPr marL="457200" lvl="0" indent="-317500" algn="l" rtl="0">
              <a:spcBef>
                <a:spcPts val="0"/>
              </a:spcBef>
              <a:spcAft>
                <a:spcPts val="0"/>
              </a:spcAft>
              <a:buSzPts val="1400"/>
              <a:buChar char="●"/>
            </a:pPr>
            <a:r>
              <a:rPr lang="en" sz="1400"/>
              <a:t>However,when placing that job back into the list (in order), we would have to scan the list, looking for the right spot to insert it, an O(n) operation. Any search is also quite inefficient, also taking linear time on average.  (ลิงค์ลิสต์ช้า)</a:t>
            </a:r>
            <a:endParaRPr sz="1400"/>
          </a:p>
          <a:p>
            <a:pPr marL="457200" lvl="0" indent="-317500" algn="l" rtl="0">
              <a:spcBef>
                <a:spcPts val="0"/>
              </a:spcBef>
              <a:spcAft>
                <a:spcPts val="0"/>
              </a:spcAft>
              <a:buSzPts val="1400"/>
              <a:buChar char="●"/>
            </a:pPr>
            <a:r>
              <a:rPr lang="en" sz="1400"/>
              <a:t>Keeping the same values in a red-black tree makes most operations more efficient, as depicted in Figure 9.5. Processes are ordered in the tree by vruntime, and most operations (such as insertion and deletion) are logarithmic in time, i.e., O(log n). When n is in the thousands, logarithmic is noticeably more efficient than linear. เก็บลงต้นไม้สมดุลย์ดีกว่า</a:t>
            </a:r>
            <a:endParaRPr sz="140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sp>
        <p:nvSpPr>
          <p:cNvPr id="803" name="Google Shape;803;p1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804" name="Google Shape;804;p11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805" name="Google Shape;805;p119"/>
          <p:cNvPicPr preferRelativeResize="0"/>
          <p:nvPr/>
        </p:nvPicPr>
        <p:blipFill>
          <a:blip r:embed="rId3">
            <a:alphaModFix/>
          </a:blip>
          <a:stretch>
            <a:fillRect/>
          </a:stretch>
        </p:blipFill>
        <p:spPr>
          <a:xfrm>
            <a:off x="1499288" y="828675"/>
            <a:ext cx="6486525" cy="3486150"/>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809"/>
        <p:cNvGrpSpPr/>
        <p:nvPr/>
      </p:nvGrpSpPr>
      <p:grpSpPr>
        <a:xfrm>
          <a:off x="0" y="0"/>
          <a:ext cx="0" cy="0"/>
          <a:chOff x="0" y="0"/>
          <a:chExt cx="0" cy="0"/>
        </a:xfrm>
      </p:grpSpPr>
      <p:sp>
        <p:nvSpPr>
          <p:cNvPr id="810" name="Google Shape;810;p1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811" name="Google Shape;811;p12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812" name="Google Shape;812;p120"/>
          <p:cNvPicPr preferRelativeResize="0"/>
          <p:nvPr/>
        </p:nvPicPr>
        <p:blipFill>
          <a:blip r:embed="rId3">
            <a:alphaModFix/>
          </a:blip>
          <a:stretch>
            <a:fillRect/>
          </a:stretch>
        </p:blipFill>
        <p:spPr>
          <a:xfrm>
            <a:off x="1252263" y="931125"/>
            <a:ext cx="7019925" cy="3333750"/>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816"/>
        <p:cNvGrpSpPr/>
        <p:nvPr/>
      </p:nvGrpSpPr>
      <p:grpSpPr>
        <a:xfrm>
          <a:off x="0" y="0"/>
          <a:ext cx="0" cy="0"/>
          <a:chOff x="0" y="0"/>
          <a:chExt cx="0" cy="0"/>
        </a:xfrm>
      </p:grpSpPr>
      <p:sp>
        <p:nvSpPr>
          <p:cNvPr id="817" name="Google Shape;817;p1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Dealing With I/O And Sleeping Processes </a:t>
            </a:r>
            <a:endParaRPr/>
          </a:p>
        </p:txBody>
      </p:sp>
      <p:sp>
        <p:nvSpPr>
          <p:cNvPr id="818" name="Google Shape;818;p121"/>
          <p:cNvSpPr txBox="1">
            <a:spLocks noGrp="1"/>
          </p:cNvSpPr>
          <p:nvPr>
            <p:ph type="body" idx="1"/>
          </p:nvPr>
        </p:nvSpPr>
        <p:spPr>
          <a:xfrm>
            <a:off x="1297500" y="1075775"/>
            <a:ext cx="7038900" cy="34029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 sz="1500"/>
              <a:t>One problem with picking the lowest vruntime to run next arises with jobs that have gone to sleep for a long period of time. Imagine two processes, A and B, one of which (A) runs continuously, and the other (B) which has gone to sleep for a long period of time (say, 10 seconds). When B wakes up, its vruntime will be 10 seconds behind A’s, and thus (if we’re not careful), B will now monopolize the CPU for the next 10 seconds while it catches up, effectively starving A. </a:t>
            </a:r>
            <a:endParaRPr sz="1500"/>
          </a:p>
          <a:p>
            <a:pPr marL="457200" lvl="0" indent="-323850" algn="l" rtl="0">
              <a:spcBef>
                <a:spcPts val="0"/>
              </a:spcBef>
              <a:spcAft>
                <a:spcPts val="0"/>
              </a:spcAft>
              <a:buSzPts val="1500"/>
              <a:buChar char="●"/>
            </a:pPr>
            <a:r>
              <a:rPr lang="en" sz="1500"/>
              <a:t>CFS handles this case by altering the vruntime of a job when it wakes up. Specifically, CFS sets the vruntime of that job to </a:t>
            </a:r>
            <a:r>
              <a:rPr lang="en" sz="1500" b="1" u="sng"/>
              <a:t>the minimum value found in the tree</a:t>
            </a:r>
            <a:r>
              <a:rPr lang="en" sz="1500"/>
              <a:t> (remember, the tree only contains running jobs) [B+18]. </a:t>
            </a:r>
            <a:endParaRPr sz="1500"/>
          </a:p>
          <a:p>
            <a:pPr marL="457200" lvl="0" indent="-323850" algn="l" rtl="0">
              <a:spcBef>
                <a:spcPts val="0"/>
              </a:spcBef>
              <a:spcAft>
                <a:spcPts val="0"/>
              </a:spcAft>
              <a:buSzPts val="1500"/>
              <a:buChar char="●"/>
            </a:pPr>
            <a:r>
              <a:rPr lang="en" sz="1500"/>
              <a:t>In this way, CFS avoids starvation, but not without a cost: jobs that sleep for short periods of time frequently do not ever get their fair share of the CPU [AC97]. </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First In, First Out (FIFO) (4)</a:t>
            </a:r>
            <a:endParaRPr/>
          </a:p>
        </p:txBody>
      </p:sp>
      <p:sp>
        <p:nvSpPr>
          <p:cNvPr id="197" name="Google Shape;197;p23"/>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98" name="Google Shape;198;p23"/>
          <p:cNvPicPr preferRelativeResize="0"/>
          <p:nvPr/>
        </p:nvPicPr>
        <p:blipFill>
          <a:blip r:embed="rId3">
            <a:alphaModFix/>
          </a:blip>
          <a:stretch>
            <a:fillRect/>
          </a:stretch>
        </p:blipFill>
        <p:spPr>
          <a:xfrm>
            <a:off x="1115338" y="1430750"/>
            <a:ext cx="7267575" cy="3048000"/>
          </a:xfrm>
          <a:prstGeom prst="rect">
            <a:avLst/>
          </a:prstGeom>
          <a:noFill/>
          <a:ln>
            <a:noFill/>
          </a:ln>
        </p:spPr>
      </p:pic>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823" name="Google Shape;823;p1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Other CFS Fun</a:t>
            </a:r>
            <a:endParaRPr/>
          </a:p>
        </p:txBody>
      </p:sp>
      <p:sp>
        <p:nvSpPr>
          <p:cNvPr id="824" name="Google Shape;824;p122"/>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sz="1600"/>
              <a:t>CFS has many other features, too many to discuss at this point in the book. It includes numerous heuristics to improve cache performance, has strategies for handling multiple CPUs effectively (as discussed later in the book), can schedule across large groups of processes (instead of treating each process as an independent entity), and many other interesting features. Read recent research, starting with Bouron [B+18], to learn more</a:t>
            </a:r>
            <a:endParaRPr sz="160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828"/>
        <p:cNvGrpSpPr/>
        <p:nvPr/>
      </p:nvGrpSpPr>
      <p:grpSpPr>
        <a:xfrm>
          <a:off x="0" y="0"/>
          <a:ext cx="0" cy="0"/>
          <a:chOff x="0" y="0"/>
          <a:chExt cx="0" cy="0"/>
        </a:xfrm>
      </p:grpSpPr>
      <p:sp>
        <p:nvSpPr>
          <p:cNvPr id="829" name="Google Shape;829;p1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Summary (1)</a:t>
            </a:r>
            <a:endParaRPr/>
          </a:p>
        </p:txBody>
      </p:sp>
      <p:sp>
        <p:nvSpPr>
          <p:cNvPr id="830" name="Google Shape;830;p123"/>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sz="1600"/>
              <a:t>We have introduced the concept of proportional-share scheduling and briefly discussed three approaches: lottery scheduling, stride scheduling, and the Completely Fair Scheduler (CFS) of Linux. </a:t>
            </a:r>
            <a:endParaRPr sz="1600"/>
          </a:p>
          <a:p>
            <a:pPr marL="457200" lvl="0" indent="-330200" algn="l" rtl="0">
              <a:spcBef>
                <a:spcPts val="0"/>
              </a:spcBef>
              <a:spcAft>
                <a:spcPts val="0"/>
              </a:spcAft>
              <a:buSzPts val="1600"/>
              <a:buChar char="●"/>
            </a:pPr>
            <a:r>
              <a:rPr lang="en" sz="1600"/>
              <a:t>Lottery uses randomness in a clever way to achieve proportional share; stride does so deterministically. CFS, the only “real” scheduler discussed in this chapter, is a bit like weighted round-robin with dynamic time slices, but built to scale and perform well under load; to our knowledge, it is the most widely used fair-share scheduler in existence today.</a:t>
            </a:r>
            <a:endParaRPr sz="160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834"/>
        <p:cNvGrpSpPr/>
        <p:nvPr/>
      </p:nvGrpSpPr>
      <p:grpSpPr>
        <a:xfrm>
          <a:off x="0" y="0"/>
          <a:ext cx="0" cy="0"/>
          <a:chOff x="0" y="0"/>
          <a:chExt cx="0" cy="0"/>
        </a:xfrm>
      </p:grpSpPr>
      <p:sp>
        <p:nvSpPr>
          <p:cNvPr id="835" name="Google Shape;835;p12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Summary (2)</a:t>
            </a:r>
            <a:endParaRPr/>
          </a:p>
        </p:txBody>
      </p:sp>
      <p:sp>
        <p:nvSpPr>
          <p:cNvPr id="836" name="Google Shape;836;p124"/>
          <p:cNvSpPr txBox="1">
            <a:spLocks noGrp="1"/>
          </p:cNvSpPr>
          <p:nvPr>
            <p:ph type="body" idx="1"/>
          </p:nvPr>
        </p:nvSpPr>
        <p:spPr>
          <a:xfrm>
            <a:off x="1297500" y="898650"/>
            <a:ext cx="7038900" cy="3988200"/>
          </a:xfrm>
          <a:prstGeom prst="rect">
            <a:avLst/>
          </a:prstGeom>
        </p:spPr>
        <p:txBody>
          <a:bodyPr spcFirstLastPara="1" wrap="square" lIns="91425" tIns="91425" rIns="91425" bIns="91425" anchor="t" anchorCtr="0">
            <a:noAutofit/>
          </a:bodyPr>
          <a:lstStyle/>
          <a:p>
            <a:pPr marL="457200" lvl="0" indent="-311150" algn="l" rtl="0">
              <a:lnSpc>
                <a:spcPct val="105000"/>
              </a:lnSpc>
              <a:spcBef>
                <a:spcPts val="0"/>
              </a:spcBef>
              <a:spcAft>
                <a:spcPts val="0"/>
              </a:spcAft>
              <a:buSzPts val="1300"/>
              <a:buChar char="●"/>
            </a:pPr>
            <a:r>
              <a:rPr lang="en"/>
              <a:t>No scheduler is a panacea (ครอบจักรวาล) , and fair-share schedulers have their fair share of problems. </a:t>
            </a:r>
            <a:endParaRPr/>
          </a:p>
          <a:p>
            <a:pPr marL="457200" lvl="0" indent="-311150" algn="l" rtl="0">
              <a:lnSpc>
                <a:spcPct val="105000"/>
              </a:lnSpc>
              <a:spcBef>
                <a:spcPts val="0"/>
              </a:spcBef>
              <a:spcAft>
                <a:spcPts val="0"/>
              </a:spcAft>
              <a:buSzPts val="1300"/>
              <a:buChar char="●"/>
            </a:pPr>
            <a:r>
              <a:rPr lang="en"/>
              <a:t>One issue is that such approaches do not particularly mesh well with I/O [AC97]; as mentioned above, jobs that perform I/O occasionally may not get their fair share of CPU. </a:t>
            </a:r>
            <a:endParaRPr/>
          </a:p>
          <a:p>
            <a:pPr marL="457200" lvl="0" indent="-311150" algn="l" rtl="0">
              <a:lnSpc>
                <a:spcPct val="105000"/>
              </a:lnSpc>
              <a:spcBef>
                <a:spcPts val="0"/>
              </a:spcBef>
              <a:spcAft>
                <a:spcPts val="0"/>
              </a:spcAft>
              <a:buSzPts val="1300"/>
              <a:buChar char="●"/>
            </a:pPr>
            <a:r>
              <a:rPr lang="en"/>
              <a:t>Another issue is that they leave open the hard problem of ticket or priority assignment, i.e., how do you know how many tickets your browser should be allocated, or to what nice value to set your text editor? Other general-purpose schedulers (such as the MLFQ we discussed previously, and other similar Linux schedulers) handle these issues automatically and thus may be more easily deployed. </a:t>
            </a:r>
            <a:endParaRPr/>
          </a:p>
          <a:p>
            <a:pPr marL="457200" lvl="0" indent="-311150" algn="l" rtl="0">
              <a:lnSpc>
                <a:spcPct val="105000"/>
              </a:lnSpc>
              <a:spcBef>
                <a:spcPts val="0"/>
              </a:spcBef>
              <a:spcAft>
                <a:spcPts val="0"/>
              </a:spcAft>
              <a:buSzPts val="1300"/>
              <a:buChar char="●"/>
            </a:pPr>
            <a:r>
              <a:rPr lang="en"/>
              <a:t>The good news is that there are many domains in which these problems are not the dominant concern (มีหลายโดเมนที่ปัญหานี้ไม่ใช่ปัญหาหลัก), and proportional-share schedulers are used to great effect. สามารถนำไปใช้กับโดเมนอื่นได้เช่น memory ใน VM</a:t>
            </a:r>
            <a:endParaRPr/>
          </a:p>
          <a:p>
            <a:pPr marL="457200" lvl="0" indent="-311150" algn="l" rtl="0">
              <a:lnSpc>
                <a:spcPct val="105000"/>
              </a:lnSpc>
              <a:spcBef>
                <a:spcPts val="0"/>
              </a:spcBef>
              <a:spcAft>
                <a:spcPts val="0"/>
              </a:spcAft>
              <a:buSzPts val="1300"/>
              <a:buChar char="●"/>
            </a:pPr>
            <a:r>
              <a:rPr lang="en"/>
              <a:t> For example, in a virtualized data center (or cloud), where you might like to assign one-quarter of your CPU cycles to the Windows VM and the rest to your base Linux installation, proportional sharing can be simple and effective. </a:t>
            </a:r>
            <a:endParaRPr/>
          </a:p>
          <a:p>
            <a:pPr marL="457200" lvl="0" indent="-311150" algn="l" rtl="0">
              <a:lnSpc>
                <a:spcPct val="105000"/>
              </a:lnSpc>
              <a:spcBef>
                <a:spcPts val="0"/>
              </a:spcBef>
              <a:spcAft>
                <a:spcPts val="0"/>
              </a:spcAft>
              <a:buSzPts val="1300"/>
              <a:buChar char="●"/>
            </a:pPr>
            <a:r>
              <a:rPr lang="en"/>
              <a:t>The idea can also be extended to other resources; see Waldspurger [W02] for further details on how to proportionally share memory in VMWare’s ESX Server. </a:t>
            </a:r>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840"/>
        <p:cNvGrpSpPr/>
        <p:nvPr/>
      </p:nvGrpSpPr>
      <p:grpSpPr>
        <a:xfrm>
          <a:off x="0" y="0"/>
          <a:ext cx="0" cy="0"/>
          <a:chOff x="0" y="0"/>
          <a:chExt cx="0" cy="0"/>
        </a:xfrm>
      </p:grpSpPr>
      <p:sp>
        <p:nvSpPr>
          <p:cNvPr id="841" name="Google Shape;841;p12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842" name="Google Shape;842;p12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843" name="Google Shape;843;p125"/>
          <p:cNvPicPr preferRelativeResize="0"/>
          <p:nvPr/>
        </p:nvPicPr>
        <p:blipFill>
          <a:blip r:embed="rId3">
            <a:alphaModFix/>
          </a:blip>
          <a:stretch>
            <a:fillRect/>
          </a:stretch>
        </p:blipFill>
        <p:spPr>
          <a:xfrm>
            <a:off x="1473681" y="0"/>
            <a:ext cx="6196639" cy="5143501"/>
          </a:xfrm>
          <a:prstGeom prst="rect">
            <a:avLst/>
          </a:prstGeom>
          <a:noFill/>
          <a:ln>
            <a:noFill/>
          </a:ln>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847"/>
        <p:cNvGrpSpPr/>
        <p:nvPr/>
      </p:nvGrpSpPr>
      <p:grpSpPr>
        <a:xfrm>
          <a:off x="0" y="0"/>
          <a:ext cx="0" cy="0"/>
          <a:chOff x="0" y="0"/>
          <a:chExt cx="0" cy="0"/>
        </a:xfrm>
      </p:grpSpPr>
      <p:sp>
        <p:nvSpPr>
          <p:cNvPr id="848" name="Google Shape;848;p12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849" name="Google Shape;849;p12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850" name="Google Shape;850;p126"/>
          <p:cNvPicPr preferRelativeResize="0"/>
          <p:nvPr/>
        </p:nvPicPr>
        <p:blipFill>
          <a:blip r:embed="rId3">
            <a:alphaModFix/>
          </a:blip>
          <a:stretch>
            <a:fillRect/>
          </a:stretch>
        </p:blipFill>
        <p:spPr>
          <a:xfrm>
            <a:off x="1903088" y="0"/>
            <a:ext cx="5337824" cy="5143501"/>
          </a:xfrm>
          <a:prstGeom prst="rect">
            <a:avLst/>
          </a:prstGeom>
          <a:noFill/>
          <a:ln>
            <a:noFill/>
          </a:ln>
        </p:spPr>
      </p:pic>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854"/>
        <p:cNvGrpSpPr/>
        <p:nvPr/>
      </p:nvGrpSpPr>
      <p:grpSpPr>
        <a:xfrm>
          <a:off x="0" y="0"/>
          <a:ext cx="0" cy="0"/>
          <a:chOff x="0" y="0"/>
          <a:chExt cx="0" cy="0"/>
        </a:xfrm>
      </p:grpSpPr>
      <p:sp>
        <p:nvSpPr>
          <p:cNvPr id="855" name="Google Shape;855;p12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856" name="Google Shape;856;p12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857" name="Google Shape;857;p127"/>
          <p:cNvPicPr preferRelativeResize="0"/>
          <p:nvPr/>
        </p:nvPicPr>
        <p:blipFill>
          <a:blip r:embed="rId3">
            <a:alphaModFix/>
          </a:blip>
          <a:stretch>
            <a:fillRect/>
          </a:stretch>
        </p:blipFill>
        <p:spPr>
          <a:xfrm>
            <a:off x="1943728" y="0"/>
            <a:ext cx="5256544"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First In, First Out (FIFO) (5)</a:t>
            </a:r>
            <a:endParaRPr/>
          </a:p>
        </p:txBody>
      </p:sp>
      <p:sp>
        <p:nvSpPr>
          <p:cNvPr id="204" name="Google Shape;204;p24"/>
          <p:cNvSpPr txBox="1">
            <a:spLocks noGrp="1"/>
          </p:cNvSpPr>
          <p:nvPr>
            <p:ph type="body" idx="1"/>
          </p:nvPr>
        </p:nvSpPr>
        <p:spPr>
          <a:xfrm>
            <a:off x="1297500" y="997050"/>
            <a:ext cx="7038900" cy="34818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 sz="1500"/>
              <a:t>As you can see in Figure 7.2, Job A runs first for the full 100 seconds before B or C even get a chance to run. Thus, the average turnaround time for the system is high: a painful 110 seconds ( 100+110+120)/3 = 110.</a:t>
            </a:r>
            <a:endParaRPr sz="1500"/>
          </a:p>
          <a:p>
            <a:pPr marL="457200" lvl="0" indent="-323850" algn="l" rtl="0">
              <a:spcBef>
                <a:spcPts val="0"/>
              </a:spcBef>
              <a:spcAft>
                <a:spcPts val="0"/>
              </a:spcAft>
              <a:buSzPts val="1500"/>
              <a:buChar char="●"/>
            </a:pPr>
            <a:r>
              <a:rPr lang="en" sz="1500"/>
              <a:t>This problem is generally referred to as </a:t>
            </a:r>
            <a:r>
              <a:rPr lang="en" sz="1500" b="1" u="sng"/>
              <a:t>the convoy effect</a:t>
            </a:r>
            <a:r>
              <a:rPr lang="en" sz="1500"/>
              <a:t> [B+79], where a number of relatively-short potential consumers of a resource get queued behind a heavyweight resource consumer. </a:t>
            </a:r>
            <a:endParaRPr sz="1500"/>
          </a:p>
          <a:p>
            <a:pPr marL="457200" lvl="0" indent="-323850" algn="l" rtl="0">
              <a:spcBef>
                <a:spcPts val="0"/>
              </a:spcBef>
              <a:spcAft>
                <a:spcPts val="0"/>
              </a:spcAft>
              <a:buSzPts val="1500"/>
              <a:buChar char="●"/>
            </a:pPr>
            <a:r>
              <a:rPr lang="en" sz="1500"/>
              <a:t>This scheduling scenario might remind you of a single line at a grocery store and what you feel like when you see the person in front of you with three carts full of provisions and a checkbook out; it’s going to be a while . (ถ้าเป็นคุณจะทำอย่างไร)</a:t>
            </a:r>
            <a:endParaRPr sz="1500"/>
          </a:p>
          <a:p>
            <a:pPr marL="457200" lvl="0" indent="-323850" algn="l" rtl="0">
              <a:spcBef>
                <a:spcPts val="0"/>
              </a:spcBef>
              <a:spcAft>
                <a:spcPts val="0"/>
              </a:spcAft>
              <a:buSzPts val="1500"/>
              <a:buChar char="●"/>
            </a:pPr>
            <a:r>
              <a:rPr lang="en" sz="1500"/>
              <a:t>So what should we do? How can we develop a better algorithm to deal with our new reality of jobs that run for different amounts of time? Think about it first; then read on.</a:t>
            </a:r>
            <a:endParaRPr sz="15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Shortest Job First (SJF) (1)</a:t>
            </a:r>
            <a:endParaRPr/>
          </a:p>
        </p:txBody>
      </p:sp>
      <p:sp>
        <p:nvSpPr>
          <p:cNvPr id="210" name="Google Shape;210;p25"/>
          <p:cNvSpPr txBox="1">
            <a:spLocks noGrp="1"/>
          </p:cNvSpPr>
          <p:nvPr>
            <p:ph type="body" idx="1"/>
          </p:nvPr>
        </p:nvSpPr>
        <p:spPr>
          <a:xfrm>
            <a:off x="1297500" y="983925"/>
            <a:ext cx="7038900" cy="34947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 sz="1500"/>
              <a:t>It turns out that a very simple approach solves this problem; in fact it is an idea stolen from operations research [C54,PV56] and applied to scheduling of jobs in computer systems. </a:t>
            </a:r>
            <a:endParaRPr sz="1500"/>
          </a:p>
          <a:p>
            <a:pPr marL="457200" lvl="0" indent="-323850" algn="l" rtl="0">
              <a:spcBef>
                <a:spcPts val="0"/>
              </a:spcBef>
              <a:spcAft>
                <a:spcPts val="0"/>
              </a:spcAft>
              <a:buSzPts val="1500"/>
              <a:buChar char="●"/>
            </a:pPr>
            <a:r>
              <a:rPr lang="en" sz="1500"/>
              <a:t>This new scheduling discipline is known as</a:t>
            </a:r>
            <a:r>
              <a:rPr lang="en" sz="1500" b="1" u="sng"/>
              <a:t> Shortest Job First (SJF)</a:t>
            </a:r>
            <a:r>
              <a:rPr lang="en" sz="1500"/>
              <a:t>, and the name should be easy to remember because it describes the policy quite completely: it runs the shortest job first, then the next shortest, and so on.</a:t>
            </a:r>
            <a:endParaRPr sz="1500"/>
          </a:p>
          <a:p>
            <a:pPr marL="457200" lvl="0" indent="-323850" algn="l" rtl="0">
              <a:spcBef>
                <a:spcPts val="0"/>
              </a:spcBef>
              <a:spcAft>
                <a:spcPts val="0"/>
              </a:spcAft>
              <a:buSzPts val="1500"/>
              <a:buChar char="●"/>
            </a:pPr>
            <a:r>
              <a:rPr lang="en" sz="1500"/>
              <a:t>Let’s take our example above but with SJF as our scheduling policy. Figure 7.3 shows the results of running A, B, and C. Hopefully the diagram makes it clear why SJF performs much better with regards to average turnaround time. Simply by running B and C before A, SJF reduces average turnaround from 110 seconds to 50 ( 10+20+120)/ 3 = 50, more than a factor of two improvement. (ดีกว่าครึ่งหนึ่งของอันที่แล้วอีก)</a:t>
            </a:r>
            <a:endParaRPr sz="15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Shortest Job First (SJF) (2)</a:t>
            </a:r>
            <a:endParaRPr/>
          </a:p>
        </p:txBody>
      </p:sp>
      <p:sp>
        <p:nvSpPr>
          <p:cNvPr id="216" name="Google Shape;216;p2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17" name="Google Shape;217;p26"/>
          <p:cNvPicPr preferRelativeResize="0"/>
          <p:nvPr/>
        </p:nvPicPr>
        <p:blipFill>
          <a:blip r:embed="rId3">
            <a:alphaModFix/>
          </a:blip>
          <a:stretch>
            <a:fillRect/>
          </a:stretch>
        </p:blipFill>
        <p:spPr>
          <a:xfrm>
            <a:off x="1373588" y="1435588"/>
            <a:ext cx="6619875" cy="30956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Shortest Job First (SJF) (3)</a:t>
            </a:r>
            <a:endParaRPr/>
          </a:p>
        </p:txBody>
      </p:sp>
      <p:sp>
        <p:nvSpPr>
          <p:cNvPr id="223" name="Google Shape;223;p2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24" name="Google Shape;224;p27"/>
          <p:cNvPicPr preferRelativeResize="0"/>
          <p:nvPr/>
        </p:nvPicPr>
        <p:blipFill>
          <a:blip r:embed="rId3">
            <a:alphaModFix/>
          </a:blip>
          <a:stretch>
            <a:fillRect/>
          </a:stretch>
        </p:blipFill>
        <p:spPr>
          <a:xfrm>
            <a:off x="0" y="1209244"/>
            <a:ext cx="9144000" cy="326951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Shortest Job First (SJF) (4)</a:t>
            </a:r>
            <a:endParaRPr/>
          </a:p>
        </p:txBody>
      </p:sp>
      <p:sp>
        <p:nvSpPr>
          <p:cNvPr id="230" name="Google Shape;230;p28"/>
          <p:cNvSpPr txBox="1">
            <a:spLocks noGrp="1"/>
          </p:cNvSpPr>
          <p:nvPr>
            <p:ph type="body" idx="1"/>
          </p:nvPr>
        </p:nvSpPr>
        <p:spPr>
          <a:xfrm>
            <a:off x="1297500" y="1010175"/>
            <a:ext cx="7038900" cy="34686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Char char="●"/>
            </a:pPr>
            <a:r>
              <a:rPr lang="en" sz="1500"/>
              <a:t>In fact, given our assumptions about jobs all arriving at the same time, we could prove that SJF is indeed an optimal scheduling algorithm. However, you are in a systems class, not theory or operations research; no proofs are allowed.</a:t>
            </a:r>
            <a:endParaRPr sz="1500"/>
          </a:p>
          <a:p>
            <a:pPr marL="457200" lvl="0" indent="-323850" algn="l" rtl="0">
              <a:spcBef>
                <a:spcPts val="0"/>
              </a:spcBef>
              <a:spcAft>
                <a:spcPts val="0"/>
              </a:spcAft>
              <a:buSzPts val="1500"/>
              <a:buChar char="●"/>
            </a:pPr>
            <a:r>
              <a:rPr lang="en" sz="1500"/>
              <a:t>Thus we arrive upon a good approach to scheduling with SJF, but our assumptions are still fairly unrealistic. Let’s relax another. In particular, we can target assumption 2, and now assume that jobs can arrive at any time instead of all at once. What problems does this lead to?</a:t>
            </a:r>
            <a:endParaRPr sz="1500"/>
          </a:p>
          <a:p>
            <a:pPr marL="457200" lvl="0" indent="-323850" algn="l" rtl="0">
              <a:spcBef>
                <a:spcPts val="0"/>
              </a:spcBef>
              <a:spcAft>
                <a:spcPts val="0"/>
              </a:spcAft>
              <a:buSzPts val="1500"/>
              <a:buChar char="●"/>
            </a:pPr>
            <a:r>
              <a:rPr lang="en" sz="1500"/>
              <a:t>Here we can illustrate the problem again with an example. This time, assume A arrives at t = 0 and needs to run for 100 seconds, whereas B and C arrive at t = 10 and each need to run for 10 seconds. With pure SJF, we’d get the schedule seen in Figure 7.4.</a:t>
            </a:r>
            <a:endParaRPr sz="15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Shortest Job First (SJF) (5)</a:t>
            </a:r>
            <a:endParaRPr/>
          </a:p>
        </p:txBody>
      </p:sp>
      <p:sp>
        <p:nvSpPr>
          <p:cNvPr id="236" name="Google Shape;236;p2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37" name="Google Shape;237;p29"/>
          <p:cNvPicPr preferRelativeResize="0"/>
          <p:nvPr/>
        </p:nvPicPr>
        <p:blipFill>
          <a:blip r:embed="rId3">
            <a:alphaModFix/>
          </a:blip>
          <a:stretch>
            <a:fillRect/>
          </a:stretch>
        </p:blipFill>
        <p:spPr>
          <a:xfrm>
            <a:off x="944338" y="1307838"/>
            <a:ext cx="7439025" cy="31146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Shortest Job First (SJF) (6)</a:t>
            </a:r>
            <a:endParaRPr/>
          </a:p>
        </p:txBody>
      </p:sp>
      <p:sp>
        <p:nvSpPr>
          <p:cNvPr id="243" name="Google Shape;243;p30"/>
          <p:cNvSpPr txBox="1">
            <a:spLocks noGrp="1"/>
          </p:cNvSpPr>
          <p:nvPr>
            <p:ph type="body" idx="1"/>
          </p:nvPr>
        </p:nvSpPr>
        <p:spPr>
          <a:xfrm>
            <a:off x="1297500" y="1541500"/>
            <a:ext cx="7038900" cy="29373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sz="1600"/>
              <a:t>As you can see from the figure, even though B and C arrived shortly after A, they still are forced to wait until A has completed, and thus suffer the same convoy problem. </a:t>
            </a:r>
            <a:endParaRPr sz="1600"/>
          </a:p>
          <a:p>
            <a:pPr marL="457200" lvl="0" indent="-330200" algn="l" rtl="0">
              <a:spcBef>
                <a:spcPts val="0"/>
              </a:spcBef>
              <a:spcAft>
                <a:spcPts val="0"/>
              </a:spcAft>
              <a:buSzPts val="1600"/>
              <a:buChar char="●"/>
            </a:pPr>
            <a:r>
              <a:rPr lang="en" sz="1600"/>
              <a:t>Average turnaround time for these three jobs is 103.33 seconds ( 100+(110−10)+(120−10)/3 ). What can a scheduler do?</a:t>
            </a: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Shortest Time-to-Completion First (STCF) (1)</a:t>
            </a:r>
            <a:endParaRPr/>
          </a:p>
        </p:txBody>
      </p:sp>
      <p:sp>
        <p:nvSpPr>
          <p:cNvPr id="249" name="Google Shape;249;p31"/>
          <p:cNvSpPr txBox="1">
            <a:spLocks noGrp="1"/>
          </p:cNvSpPr>
          <p:nvPr>
            <p:ph type="body" idx="1"/>
          </p:nvPr>
        </p:nvSpPr>
        <p:spPr>
          <a:xfrm>
            <a:off x="1297500" y="1069200"/>
            <a:ext cx="7038900" cy="34095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Char char="●"/>
            </a:pPr>
            <a:r>
              <a:rPr lang="en" sz="1500"/>
              <a:t>To address this concern, we need to relax assumption 3 (that jobs must run to completion), so let’s do that. </a:t>
            </a:r>
            <a:endParaRPr sz="1500"/>
          </a:p>
          <a:p>
            <a:pPr marL="457200" lvl="0" indent="-323850" algn="l" rtl="0">
              <a:spcBef>
                <a:spcPts val="0"/>
              </a:spcBef>
              <a:spcAft>
                <a:spcPts val="0"/>
              </a:spcAft>
              <a:buSzPts val="1500"/>
              <a:buChar char="●"/>
            </a:pPr>
            <a:r>
              <a:rPr lang="en" sz="1500"/>
              <a:t>We also need some machinery within the scheduler itself. As you might have guessed, given our previous discussion about timer interrupts and context switching, the scheduler can certainly do something else when B and C arrive: it can preempt job A and decide to run another job, perhaps continuing A later. </a:t>
            </a:r>
            <a:endParaRPr sz="1500"/>
          </a:p>
          <a:p>
            <a:pPr marL="457200" lvl="0" indent="-323850" algn="l" rtl="0">
              <a:spcBef>
                <a:spcPts val="0"/>
              </a:spcBef>
              <a:spcAft>
                <a:spcPts val="0"/>
              </a:spcAft>
              <a:buSzPts val="1500"/>
              <a:buChar char="●"/>
            </a:pPr>
            <a:r>
              <a:rPr lang="en" sz="1500"/>
              <a:t>SJF by our definition is a non-preemptive scheduler, and thus suffers from the problems described above.</a:t>
            </a:r>
            <a:endParaRPr sz="1500"/>
          </a:p>
          <a:p>
            <a:pPr marL="457200" lvl="0" indent="-323850" algn="l" rtl="0">
              <a:spcBef>
                <a:spcPts val="0"/>
              </a:spcBef>
              <a:spcAft>
                <a:spcPts val="0"/>
              </a:spcAft>
              <a:buSzPts val="1500"/>
              <a:buChar char="●"/>
            </a:pPr>
            <a:r>
              <a:rPr lang="en" sz="1500"/>
              <a:t>Fortunately, there is a scheduler which does exactly that: add preemption to SJF, known as the</a:t>
            </a:r>
            <a:r>
              <a:rPr lang="en" sz="1500" b="1" u="sng"/>
              <a:t> Shortest Time-to-Completion First (STCF)</a:t>
            </a:r>
            <a:r>
              <a:rPr lang="en" sz="1500"/>
              <a:t> or </a:t>
            </a:r>
            <a:r>
              <a:rPr lang="en" sz="1500" b="1" u="sng"/>
              <a:t>Preemptive Shortest Job First (PSJF) scheduler</a:t>
            </a:r>
            <a:r>
              <a:rPr lang="en" sz="1500"/>
              <a:t> [CK68].</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Scheduling : Introduction (1)</a:t>
            </a:r>
            <a:endParaRPr/>
          </a:p>
        </p:txBody>
      </p:sp>
      <p:sp>
        <p:nvSpPr>
          <p:cNvPr id="141" name="Google Shape;141;p14"/>
          <p:cNvSpPr txBox="1">
            <a:spLocks noGrp="1"/>
          </p:cNvSpPr>
          <p:nvPr>
            <p:ph type="body" idx="1"/>
          </p:nvPr>
        </p:nvSpPr>
        <p:spPr>
          <a:xfrm>
            <a:off x="1297500" y="1003600"/>
            <a:ext cx="7038900" cy="34752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 sz="1500"/>
              <a:t>By now low-level mechanisms of running processes should be clear (e.g., context switching)</a:t>
            </a:r>
            <a:endParaRPr sz="1500"/>
          </a:p>
          <a:p>
            <a:pPr marL="457200" lvl="0" indent="-323850" algn="l" rtl="0">
              <a:spcBef>
                <a:spcPts val="0"/>
              </a:spcBef>
              <a:spcAft>
                <a:spcPts val="0"/>
              </a:spcAft>
              <a:buSzPts val="1500"/>
              <a:buChar char="●"/>
            </a:pPr>
            <a:r>
              <a:rPr lang="en" sz="1500"/>
              <a:t>Now we have to understand the high-level </a:t>
            </a:r>
            <a:r>
              <a:rPr lang="en" sz="1500" b="1" u="sng"/>
              <a:t>policies</a:t>
            </a:r>
            <a:r>
              <a:rPr lang="en" sz="1500"/>
              <a:t> that an OS scheduler employs. </a:t>
            </a:r>
            <a:endParaRPr sz="1500"/>
          </a:p>
          <a:p>
            <a:pPr marL="457200" lvl="0" indent="-323850" algn="l" rtl="0">
              <a:spcBef>
                <a:spcPts val="0"/>
              </a:spcBef>
              <a:spcAft>
                <a:spcPts val="0"/>
              </a:spcAft>
              <a:buSzPts val="1500"/>
              <a:buChar char="●"/>
            </a:pPr>
            <a:r>
              <a:rPr lang="en" sz="1500"/>
              <a:t>By presenting a series of </a:t>
            </a:r>
            <a:r>
              <a:rPr lang="en" sz="1500" b="1" u="sng"/>
              <a:t>scheduling policies</a:t>
            </a:r>
            <a:r>
              <a:rPr lang="en" sz="1500"/>
              <a:t> (sometimes called </a:t>
            </a:r>
            <a:r>
              <a:rPr lang="en" sz="1500" b="1" u="sng"/>
              <a:t>disciplines</a:t>
            </a:r>
            <a:r>
              <a:rPr lang="en" sz="1500"/>
              <a:t>) that various smart and hard-working people have developed over the years.</a:t>
            </a:r>
            <a:endParaRPr sz="1500"/>
          </a:p>
          <a:p>
            <a:pPr marL="457200" lvl="0" indent="-323850" algn="l" rtl="0">
              <a:spcBef>
                <a:spcPts val="0"/>
              </a:spcBef>
              <a:spcAft>
                <a:spcPts val="0"/>
              </a:spcAft>
              <a:buSzPts val="1500"/>
              <a:buChar char="●"/>
            </a:pPr>
            <a:r>
              <a:rPr lang="en" sz="1500"/>
              <a:t>The origins of scheduling, in fact, predate computer systems; early approaches were taken from the field of operations management and applied to computers</a:t>
            </a:r>
            <a:endParaRPr sz="1500"/>
          </a:p>
          <a:p>
            <a:pPr marL="457200" lvl="0" indent="-323850" algn="l" rtl="0">
              <a:spcBef>
                <a:spcPts val="0"/>
              </a:spcBef>
              <a:spcAft>
                <a:spcPts val="0"/>
              </a:spcAft>
              <a:buSzPts val="1500"/>
              <a:buChar char="●"/>
            </a:pPr>
            <a:r>
              <a:rPr lang="en" sz="1500"/>
              <a:t>This reality should be no surprise: assembly lines and many other human endeavors (ความพยายาม,try hard to achieve a goal) also require scheduling, and many of the same concerns exist therein, including a laser-like desire for efficiency. And thus, our problem: </a:t>
            </a:r>
            <a:endParaRPr sz="15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Shortest Time-to-Completion First (STCF) (2)</a:t>
            </a:r>
            <a:endParaRPr/>
          </a:p>
        </p:txBody>
      </p:sp>
      <p:sp>
        <p:nvSpPr>
          <p:cNvPr id="255" name="Google Shape;255;p32"/>
          <p:cNvSpPr txBox="1">
            <a:spLocks noGrp="1"/>
          </p:cNvSpPr>
          <p:nvPr>
            <p:ph type="body" idx="1"/>
          </p:nvPr>
        </p:nvSpPr>
        <p:spPr>
          <a:xfrm>
            <a:off x="1297500" y="1167425"/>
            <a:ext cx="70389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Any time a new job enters the system, the STCF scheduler determines which of the remaining jobs (including the new job) has</a:t>
            </a:r>
            <a:r>
              <a:rPr lang="en" b="1" u="sng"/>
              <a:t> the least time left</a:t>
            </a:r>
            <a:r>
              <a:rPr lang="en"/>
              <a:t>, and schedules that one.</a:t>
            </a:r>
            <a:endParaRPr/>
          </a:p>
          <a:p>
            <a:pPr marL="457200" lvl="0" indent="-311150" algn="l" rtl="0">
              <a:spcBef>
                <a:spcPts val="0"/>
              </a:spcBef>
              <a:spcAft>
                <a:spcPts val="0"/>
              </a:spcAft>
              <a:buSzPts val="1300"/>
              <a:buChar char="●"/>
            </a:pPr>
            <a:r>
              <a:rPr lang="en"/>
              <a:t>Thus, in our example, STCF would preempt A and run B and C to completion; only when they are finished would A’s remaining time be scheduled. Figure 7.5 shows an example.</a:t>
            </a:r>
            <a:endParaRPr/>
          </a:p>
        </p:txBody>
      </p:sp>
      <p:pic>
        <p:nvPicPr>
          <p:cNvPr id="256" name="Google Shape;256;p32"/>
          <p:cNvPicPr preferRelativeResize="0"/>
          <p:nvPr/>
        </p:nvPicPr>
        <p:blipFill>
          <a:blip r:embed="rId3">
            <a:alphaModFix/>
          </a:blip>
          <a:stretch>
            <a:fillRect/>
          </a:stretch>
        </p:blipFill>
        <p:spPr>
          <a:xfrm>
            <a:off x="2227375" y="2538946"/>
            <a:ext cx="5053700" cy="23928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Shortest Time-to-Completion First (STCF) (3)</a:t>
            </a:r>
            <a:endParaRPr/>
          </a:p>
        </p:txBody>
      </p:sp>
      <p:sp>
        <p:nvSpPr>
          <p:cNvPr id="262" name="Google Shape;262;p33"/>
          <p:cNvSpPr txBox="1">
            <a:spLocks noGrp="1"/>
          </p:cNvSpPr>
          <p:nvPr>
            <p:ph type="body" idx="1"/>
          </p:nvPr>
        </p:nvSpPr>
        <p:spPr>
          <a:xfrm>
            <a:off x="1297500" y="1580675"/>
            <a:ext cx="70389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The result is a much-improved average turnaround time: 50 seconds ((120−0)+(20−10)+(30−10)/3). </a:t>
            </a:r>
            <a:endParaRPr/>
          </a:p>
          <a:p>
            <a:pPr marL="457200" lvl="0" indent="-311150" algn="l" rtl="0">
              <a:spcBef>
                <a:spcPts val="0"/>
              </a:spcBef>
              <a:spcAft>
                <a:spcPts val="0"/>
              </a:spcAft>
              <a:buSzPts val="1300"/>
              <a:buChar char="●"/>
            </a:pPr>
            <a:r>
              <a:rPr lang="en"/>
              <a:t>And as before, given our new assumptions, STCF is provably optimal; given that SJF is optimal if all jobs arrive at the same time, you should probably be able to see the intuition behind the optimality of STCF.</a:t>
            </a:r>
            <a:endParaRPr/>
          </a:p>
        </p:txBody>
      </p:sp>
      <p:pic>
        <p:nvPicPr>
          <p:cNvPr id="263" name="Google Shape;263;p33"/>
          <p:cNvPicPr preferRelativeResize="0"/>
          <p:nvPr/>
        </p:nvPicPr>
        <p:blipFill>
          <a:blip r:embed="rId3">
            <a:alphaModFix/>
          </a:blip>
          <a:stretch>
            <a:fillRect/>
          </a:stretch>
        </p:blipFill>
        <p:spPr>
          <a:xfrm>
            <a:off x="1764500" y="2833825"/>
            <a:ext cx="6257825" cy="23096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 New Metric: Response Time (1)</a:t>
            </a:r>
            <a:endParaRPr/>
          </a:p>
        </p:txBody>
      </p:sp>
      <p:sp>
        <p:nvSpPr>
          <p:cNvPr id="269" name="Google Shape;269;p3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Thus, if we knew job lengths, and that jobs only used the CPU, and our only metric was turnaround time, STCF would be a great policy. </a:t>
            </a:r>
            <a:endParaRPr/>
          </a:p>
          <a:p>
            <a:pPr marL="457200" lvl="0" indent="-311150" algn="l" rtl="0">
              <a:spcBef>
                <a:spcPts val="0"/>
              </a:spcBef>
              <a:spcAft>
                <a:spcPts val="0"/>
              </a:spcAft>
              <a:buSzPts val="1300"/>
              <a:buChar char="●"/>
            </a:pPr>
            <a:r>
              <a:rPr lang="en"/>
              <a:t>In fact, for a number of early batch computing systems, these types of scheduling algorithms made some sense. However, the introduction of time-shared machines changed all that. </a:t>
            </a:r>
            <a:endParaRPr/>
          </a:p>
          <a:p>
            <a:pPr marL="457200" lvl="0" indent="-311150" algn="l" rtl="0">
              <a:spcBef>
                <a:spcPts val="0"/>
              </a:spcBef>
              <a:spcAft>
                <a:spcPts val="0"/>
              </a:spcAft>
              <a:buSzPts val="1300"/>
              <a:buChar char="●"/>
            </a:pPr>
            <a:r>
              <a:rPr lang="en"/>
              <a:t>Now users would sit at a terminal and demand interactive performance from the system as well. And thus, a new metric was born: </a:t>
            </a:r>
            <a:r>
              <a:rPr lang="en" b="1" u="sng"/>
              <a:t>response time</a:t>
            </a:r>
            <a:r>
              <a:rPr lang="en"/>
              <a:t>.</a:t>
            </a:r>
            <a:endParaRPr/>
          </a:p>
          <a:p>
            <a:pPr marL="457200" lvl="0" indent="-311150" algn="l" rtl="0">
              <a:spcBef>
                <a:spcPts val="0"/>
              </a:spcBef>
              <a:spcAft>
                <a:spcPts val="0"/>
              </a:spcAft>
              <a:buSzPts val="1300"/>
              <a:buChar char="●"/>
            </a:pPr>
            <a:r>
              <a:rPr lang="en"/>
              <a:t>We define response time as the time from when the job arrives in a system to the first time it is scheduled. More formally: T</a:t>
            </a:r>
            <a:r>
              <a:rPr lang="en" baseline="-25000"/>
              <a:t>response</a:t>
            </a:r>
            <a:r>
              <a:rPr lang="en"/>
              <a:t> = T</a:t>
            </a:r>
            <a:r>
              <a:rPr lang="en" baseline="-25000"/>
              <a:t>firstrun</a:t>
            </a:r>
            <a:r>
              <a:rPr lang="en"/>
              <a:t> − T</a:t>
            </a:r>
            <a:r>
              <a:rPr lang="en" baseline="-25000"/>
              <a:t>arrival</a:t>
            </a:r>
            <a:endParaRPr baseline="-250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 New Metric: Response Time (2)</a:t>
            </a:r>
            <a:endParaRPr/>
          </a:p>
        </p:txBody>
      </p:sp>
      <p:sp>
        <p:nvSpPr>
          <p:cNvPr id="275" name="Google Shape;275;p3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For example, if we had the schedule from Figure 7.5 (with A arriving at time 0, and B and C at time 10), the response time of each job is as follows: 0 for job A, 0 for B, and 10 for C (average: 3.33). </a:t>
            </a:r>
            <a:endParaRPr/>
          </a:p>
        </p:txBody>
      </p:sp>
      <p:pic>
        <p:nvPicPr>
          <p:cNvPr id="276" name="Google Shape;276;p35"/>
          <p:cNvPicPr preferRelativeResize="0"/>
          <p:nvPr/>
        </p:nvPicPr>
        <p:blipFill>
          <a:blip r:embed="rId3">
            <a:alphaModFix/>
          </a:blip>
          <a:stretch>
            <a:fillRect/>
          </a:stretch>
        </p:blipFill>
        <p:spPr>
          <a:xfrm>
            <a:off x="2227375" y="2538946"/>
            <a:ext cx="5053700" cy="23928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 New Metric: Response Time (3)</a:t>
            </a:r>
            <a:endParaRPr/>
          </a:p>
        </p:txBody>
      </p:sp>
      <p:sp>
        <p:nvSpPr>
          <p:cNvPr id="282" name="Google Shape;282;p36"/>
          <p:cNvSpPr txBox="1">
            <a:spLocks noGrp="1"/>
          </p:cNvSpPr>
          <p:nvPr>
            <p:ph type="body" idx="1"/>
          </p:nvPr>
        </p:nvSpPr>
        <p:spPr>
          <a:xfrm>
            <a:off x="1297500" y="997050"/>
            <a:ext cx="7038900" cy="34818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Char char="●"/>
            </a:pPr>
            <a:r>
              <a:rPr lang="en" sz="1500"/>
              <a:t>As you might be thinking, STCF and related disciplines are not particularly good for response time. </a:t>
            </a:r>
            <a:endParaRPr sz="1500"/>
          </a:p>
          <a:p>
            <a:pPr marL="457200" lvl="0" indent="-323850" algn="l" rtl="0">
              <a:spcBef>
                <a:spcPts val="0"/>
              </a:spcBef>
              <a:spcAft>
                <a:spcPts val="0"/>
              </a:spcAft>
              <a:buSzPts val="1500"/>
              <a:buChar char="●"/>
            </a:pPr>
            <a:r>
              <a:rPr lang="en" sz="1500"/>
              <a:t>If three jobs arrive at the same time, for example, the third job has to wait for the previous two jobs to run in their entirety before being scheduled just once. </a:t>
            </a:r>
            <a:endParaRPr sz="1500"/>
          </a:p>
          <a:p>
            <a:pPr marL="457200" lvl="0" indent="-323850" algn="l" rtl="0">
              <a:spcBef>
                <a:spcPts val="0"/>
              </a:spcBef>
              <a:spcAft>
                <a:spcPts val="0"/>
              </a:spcAft>
              <a:buSzPts val="1500"/>
              <a:buChar char="●"/>
            </a:pPr>
            <a:r>
              <a:rPr lang="en" sz="1500"/>
              <a:t>While great for turnaround time, this approach is quite bad for response time and interactivity. </a:t>
            </a:r>
            <a:endParaRPr sz="1500"/>
          </a:p>
          <a:p>
            <a:pPr marL="457200" lvl="0" indent="-323850" algn="l" rtl="0">
              <a:spcBef>
                <a:spcPts val="0"/>
              </a:spcBef>
              <a:spcAft>
                <a:spcPts val="0"/>
              </a:spcAft>
              <a:buSzPts val="1500"/>
              <a:buChar char="●"/>
            </a:pPr>
            <a:r>
              <a:rPr lang="en" sz="1500"/>
              <a:t>Indeed, imagine sitting at a terminal, typing, and having to wait 10 seconds to see a response from the system just because some other job got scheduled in front of yours: not too pleasant. </a:t>
            </a:r>
            <a:endParaRPr sz="1500"/>
          </a:p>
          <a:p>
            <a:pPr marL="457200" lvl="0" indent="-323850" algn="l" rtl="0">
              <a:spcBef>
                <a:spcPts val="0"/>
              </a:spcBef>
              <a:spcAft>
                <a:spcPts val="0"/>
              </a:spcAft>
              <a:buSzPts val="1500"/>
              <a:buChar char="●"/>
            </a:pPr>
            <a:r>
              <a:rPr lang="en" sz="1500"/>
              <a:t>Thus, we are left with another problem: how can we build a scheduler that is sensitive to response time?</a:t>
            </a:r>
            <a:endParaRPr sz="15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Round Robin (1)</a:t>
            </a:r>
            <a:endParaRPr/>
          </a:p>
        </p:txBody>
      </p:sp>
      <p:sp>
        <p:nvSpPr>
          <p:cNvPr id="288" name="Google Shape;288;p37"/>
          <p:cNvSpPr txBox="1">
            <a:spLocks noGrp="1"/>
          </p:cNvSpPr>
          <p:nvPr>
            <p:ph type="body" idx="1"/>
          </p:nvPr>
        </p:nvSpPr>
        <p:spPr>
          <a:xfrm>
            <a:off x="1297500" y="1042975"/>
            <a:ext cx="7038900" cy="34359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sz="1600"/>
              <a:t>To solve this problem, we will introduce a new scheduling algorithm, classically referred to as Round-Robin (RR) scheduling [K64]. </a:t>
            </a:r>
            <a:endParaRPr sz="1600"/>
          </a:p>
          <a:p>
            <a:pPr marL="457200" lvl="0" indent="-330200" algn="l" rtl="0">
              <a:spcBef>
                <a:spcPts val="0"/>
              </a:spcBef>
              <a:spcAft>
                <a:spcPts val="0"/>
              </a:spcAft>
              <a:buSzPts val="1600"/>
              <a:buChar char="●"/>
            </a:pPr>
            <a:r>
              <a:rPr lang="en" sz="1600"/>
              <a:t>The basic idea is simple: instead of running jobs to completion, RR runs a job for a time slice (sometimes called a scheduling quantum) and then switches to the next job in the run queue. </a:t>
            </a:r>
            <a:endParaRPr sz="1600"/>
          </a:p>
          <a:p>
            <a:pPr marL="457200" lvl="0" indent="-330200" algn="l" rtl="0">
              <a:spcBef>
                <a:spcPts val="0"/>
              </a:spcBef>
              <a:spcAft>
                <a:spcPts val="0"/>
              </a:spcAft>
              <a:buSzPts val="1600"/>
              <a:buChar char="●"/>
            </a:pPr>
            <a:r>
              <a:rPr lang="en" sz="1600"/>
              <a:t>It repeatedly does so until the jobs are finished. For this reason, RR is sometimes called time-slicing. </a:t>
            </a:r>
            <a:endParaRPr sz="1600"/>
          </a:p>
          <a:p>
            <a:pPr marL="457200" lvl="0" indent="-330200" algn="l" rtl="0">
              <a:spcBef>
                <a:spcPts val="0"/>
              </a:spcBef>
              <a:spcAft>
                <a:spcPts val="0"/>
              </a:spcAft>
              <a:buSzPts val="1600"/>
              <a:buChar char="●"/>
            </a:pPr>
            <a:r>
              <a:rPr lang="en" sz="1600"/>
              <a:t>Note that the length of a time slice must be </a:t>
            </a:r>
            <a:r>
              <a:rPr lang="en" sz="1600" b="1" u="sng"/>
              <a:t>a multiple of the timer-interrupt period;</a:t>
            </a:r>
            <a:r>
              <a:rPr lang="en" sz="1600"/>
              <a:t> thus if the timer interrupts every 10 milliseconds, the time slice could be 10, 20, or any other multiple of 10 ms.</a:t>
            </a:r>
            <a:endParaRPr sz="16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Round Robin (2)</a:t>
            </a:r>
            <a:endParaRPr/>
          </a:p>
        </p:txBody>
      </p:sp>
      <p:sp>
        <p:nvSpPr>
          <p:cNvPr id="294" name="Google Shape;294;p3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sz="1600"/>
              <a:t>To understand RR in more detail, let’s look at an example. Assume three jobs A, B, and C arrive at the same time in the system, and that they each wish to run for </a:t>
            </a:r>
            <a:r>
              <a:rPr lang="en" sz="1600" b="1" u="sng"/>
              <a:t>5 seconds</a:t>
            </a:r>
            <a:r>
              <a:rPr lang="en" sz="1600"/>
              <a:t>. </a:t>
            </a:r>
            <a:endParaRPr sz="1600"/>
          </a:p>
          <a:p>
            <a:pPr marL="457200" lvl="0" indent="-330200" algn="l" rtl="0">
              <a:spcBef>
                <a:spcPts val="0"/>
              </a:spcBef>
              <a:spcAft>
                <a:spcPts val="0"/>
              </a:spcAft>
              <a:buSzPts val="1600"/>
              <a:buChar char="●"/>
            </a:pPr>
            <a:r>
              <a:rPr lang="en" sz="1600"/>
              <a:t>An SJF scheduler runs each job to completion before running another (Figure 7.6). In contrast, RR with a time-slice of 1 second would cycle through the jobs quickly (Figure 7.7).</a:t>
            </a:r>
            <a:endParaRPr sz="1600"/>
          </a:p>
          <a:p>
            <a:pPr marL="457200" lvl="0" indent="-330200" algn="l" rtl="0">
              <a:spcBef>
                <a:spcPts val="0"/>
              </a:spcBef>
              <a:spcAft>
                <a:spcPts val="0"/>
              </a:spcAft>
              <a:buSzPts val="1600"/>
              <a:buChar char="●"/>
            </a:pPr>
            <a:r>
              <a:rPr lang="en" sz="1600"/>
              <a:t>The average response time of RR is: (0+1+2)/3 = 1; for SJF, average response time is: (0+5+10)/3 = 5.</a:t>
            </a:r>
            <a:endParaRPr sz="16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3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300" name="Google Shape;300;p3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01" name="Google Shape;301;p39"/>
          <p:cNvPicPr preferRelativeResize="0"/>
          <p:nvPr/>
        </p:nvPicPr>
        <p:blipFill>
          <a:blip r:embed="rId3">
            <a:alphaModFix/>
          </a:blip>
          <a:stretch>
            <a:fillRect/>
          </a:stretch>
        </p:blipFill>
        <p:spPr>
          <a:xfrm>
            <a:off x="1466337" y="0"/>
            <a:ext cx="6211327" cy="51435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Round Robin (3)</a:t>
            </a:r>
            <a:endParaRPr/>
          </a:p>
        </p:txBody>
      </p:sp>
      <p:sp>
        <p:nvSpPr>
          <p:cNvPr id="307" name="Google Shape;307;p40"/>
          <p:cNvSpPr txBox="1">
            <a:spLocks noGrp="1"/>
          </p:cNvSpPr>
          <p:nvPr>
            <p:ph type="body" idx="1"/>
          </p:nvPr>
        </p:nvSpPr>
        <p:spPr>
          <a:xfrm>
            <a:off x="1297500" y="1029850"/>
            <a:ext cx="7038900" cy="34488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 sz="1500"/>
              <a:t>As you can see,</a:t>
            </a:r>
            <a:r>
              <a:rPr lang="en" sz="1500" b="1" u="sng"/>
              <a:t> the length of the time slice is critical for RR</a:t>
            </a:r>
            <a:r>
              <a:rPr lang="en" sz="1500"/>
              <a:t>. </a:t>
            </a:r>
            <a:endParaRPr sz="1500"/>
          </a:p>
          <a:p>
            <a:pPr marL="457200" lvl="0" indent="-323850" algn="l" rtl="0">
              <a:spcBef>
                <a:spcPts val="0"/>
              </a:spcBef>
              <a:spcAft>
                <a:spcPts val="0"/>
              </a:spcAft>
              <a:buSzPts val="1500"/>
              <a:buChar char="●"/>
            </a:pPr>
            <a:r>
              <a:rPr lang="en" sz="1500"/>
              <a:t>The shorter it is, the better the performance of RR under the response-time metric. </a:t>
            </a:r>
            <a:endParaRPr sz="1500"/>
          </a:p>
          <a:p>
            <a:pPr marL="457200" lvl="0" indent="-323850" algn="l" rtl="0">
              <a:spcBef>
                <a:spcPts val="0"/>
              </a:spcBef>
              <a:spcAft>
                <a:spcPts val="0"/>
              </a:spcAft>
              <a:buSzPts val="1500"/>
              <a:buChar char="●"/>
            </a:pPr>
            <a:r>
              <a:rPr lang="en" sz="1500"/>
              <a:t>However, making the time slice too short is problematic: suddenly </a:t>
            </a:r>
            <a:r>
              <a:rPr lang="en" sz="1500" b="1" u="sng"/>
              <a:t>the cost of context switching</a:t>
            </a:r>
            <a:r>
              <a:rPr lang="en" sz="1500"/>
              <a:t> will dominate overall performance. Thus, deciding on the length of the time slice presents a trade-off to a system designer, making it long enough to </a:t>
            </a:r>
            <a:r>
              <a:rPr lang="en" sz="1500" b="1" u="sng"/>
              <a:t>amortize (หักกลบลบล้าง)</a:t>
            </a:r>
            <a:r>
              <a:rPr lang="en" sz="1500"/>
              <a:t> the cost of switching without making it so long that the system is no longer responsive.</a:t>
            </a:r>
            <a:endParaRPr sz="1500"/>
          </a:p>
          <a:p>
            <a:pPr marL="457200" lvl="0" indent="-323850" algn="l" rtl="0">
              <a:spcBef>
                <a:spcPts val="0"/>
              </a:spcBef>
              <a:spcAft>
                <a:spcPts val="0"/>
              </a:spcAft>
              <a:buSzPts val="1500"/>
              <a:buChar char="●"/>
            </a:pPr>
            <a:r>
              <a:rPr lang="en" sz="1500"/>
              <a:t>Note that the cost of context switching does not arise solely from the OS actions of saving and restoring a few registers. When programs run, they build up a great deal of state in CPU caches, TLBs, branch predictors, and other on-chip hardware. Switching to another job causes this state to be flushed and new state relevant to the currently-running job to be brought in, which may exact a noticeable performance cost [MB91].</a:t>
            </a:r>
            <a:endParaRPr sz="15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4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Round Robin (4)</a:t>
            </a:r>
            <a:endParaRPr/>
          </a:p>
        </p:txBody>
      </p:sp>
      <p:sp>
        <p:nvSpPr>
          <p:cNvPr id="313" name="Google Shape;313;p41"/>
          <p:cNvSpPr txBox="1">
            <a:spLocks noGrp="1"/>
          </p:cNvSpPr>
          <p:nvPr>
            <p:ph type="body" idx="1"/>
          </p:nvPr>
        </p:nvSpPr>
        <p:spPr>
          <a:xfrm>
            <a:off x="1297500" y="1016725"/>
            <a:ext cx="7038900" cy="34620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 sz="1500"/>
              <a:t>RR, with a reasonable time slice, is thus an excellent scheduler if response time is</a:t>
            </a:r>
            <a:r>
              <a:rPr lang="en" sz="1500" b="1" u="sng"/>
              <a:t> our only metric</a:t>
            </a:r>
            <a:r>
              <a:rPr lang="en" sz="1500"/>
              <a:t>. But what about our </a:t>
            </a:r>
            <a:r>
              <a:rPr lang="en" sz="1500" b="1" u="sng"/>
              <a:t>old friend turnaround time</a:t>
            </a:r>
            <a:r>
              <a:rPr lang="en" sz="1500"/>
              <a:t>? </a:t>
            </a:r>
            <a:endParaRPr sz="1500"/>
          </a:p>
          <a:p>
            <a:pPr marL="457200" lvl="0" indent="-323850" algn="l" rtl="0">
              <a:spcBef>
                <a:spcPts val="0"/>
              </a:spcBef>
              <a:spcAft>
                <a:spcPts val="0"/>
              </a:spcAft>
              <a:buSzPts val="1500"/>
              <a:buChar char="●"/>
            </a:pPr>
            <a:r>
              <a:rPr lang="en" sz="1500"/>
              <a:t>Let’s look at our example above again. A, B, and C, each with running times of 5 seconds, arrive at the same time, and RR is the scheduler with a (long) 1-second time slice. We can see from the picture above that A finishes at 13, B at 14, and C at 15, for an average of 14. Pretty awful(แย่) งานทั้งสามเสร็จเกือบจะพร้อมๆกัน!</a:t>
            </a:r>
            <a:endParaRPr sz="1500"/>
          </a:p>
          <a:p>
            <a:pPr marL="457200" lvl="0" indent="-323850" algn="l" rtl="0">
              <a:spcBef>
                <a:spcPts val="0"/>
              </a:spcBef>
              <a:spcAft>
                <a:spcPts val="0"/>
              </a:spcAft>
              <a:buSzPts val="1500"/>
              <a:buChar char="●"/>
            </a:pPr>
            <a:r>
              <a:rPr lang="en" sz="1500"/>
              <a:t>It is not surprising, then, that RR is indeed one of the worst policies if turnaround time is our metric. Intuitively, this should make sense: what RR is doing is stretching out each job as long as it can, by only running each job for a short bit before moving to the next. Because turnaround time only cares about when jobs finish, RR is nearly pessimal(แย่สุด), even worse than simple FIFO in many cases.</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Scheduling : Introduction (2)</a:t>
            </a:r>
            <a:endParaRPr/>
          </a:p>
        </p:txBody>
      </p:sp>
      <p:sp>
        <p:nvSpPr>
          <p:cNvPr id="147" name="Google Shape;147;p1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48" name="Google Shape;148;p15"/>
          <p:cNvPicPr preferRelativeResize="0"/>
          <p:nvPr/>
        </p:nvPicPr>
        <p:blipFill>
          <a:blip r:embed="rId3">
            <a:alphaModFix/>
          </a:blip>
          <a:stretch>
            <a:fillRect/>
          </a:stretch>
        </p:blipFill>
        <p:spPr>
          <a:xfrm>
            <a:off x="0" y="1676000"/>
            <a:ext cx="9143999" cy="2237549"/>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4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Round Robin (5)</a:t>
            </a:r>
            <a:endParaRPr/>
          </a:p>
        </p:txBody>
      </p:sp>
      <p:sp>
        <p:nvSpPr>
          <p:cNvPr id="319" name="Google Shape;319;p42"/>
          <p:cNvSpPr txBox="1">
            <a:spLocks noGrp="1"/>
          </p:cNvSpPr>
          <p:nvPr>
            <p:ph type="body" idx="1"/>
          </p:nvPr>
        </p:nvSpPr>
        <p:spPr>
          <a:xfrm>
            <a:off x="1297500" y="1016725"/>
            <a:ext cx="7038900" cy="39555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a:t>More generally, any policy (such as RR) that is fair, i.e., that evenly divides the CPU among active processes on a small time scale, will perform poorly on metrics such as turnaround time. </a:t>
            </a:r>
            <a:endParaRPr sz="1400"/>
          </a:p>
          <a:p>
            <a:pPr marL="457200" lvl="0" indent="-317500" algn="l" rtl="0">
              <a:spcBef>
                <a:spcPts val="0"/>
              </a:spcBef>
              <a:spcAft>
                <a:spcPts val="0"/>
              </a:spcAft>
              <a:buSzPts val="1400"/>
              <a:buChar char="●"/>
            </a:pPr>
            <a:r>
              <a:rPr lang="en" sz="1400"/>
              <a:t>Indeed, this is an inherent(โดยธรรมชาติ) trade-off: if you are willing to be unfair, you can run shorter jobs to completion, but at the cost of response time; if you instead value fairness, response time is lowered, but at the cost of turnaround time. </a:t>
            </a:r>
            <a:endParaRPr sz="1400"/>
          </a:p>
          <a:p>
            <a:pPr marL="457200" lvl="0" indent="-317500" algn="l" rtl="0">
              <a:spcBef>
                <a:spcPts val="0"/>
              </a:spcBef>
              <a:spcAft>
                <a:spcPts val="0"/>
              </a:spcAft>
              <a:buSzPts val="1400"/>
              <a:buChar char="●"/>
            </a:pPr>
            <a:r>
              <a:rPr lang="en" sz="1400"/>
              <a:t>This type of trade-off is common in systems; </a:t>
            </a:r>
            <a:r>
              <a:rPr lang="en" sz="1400" b="1" u="sng"/>
              <a:t>you can’t have your cake and eat it too ได้อย่างก็ต้องเสียอย่าง ไม่สามารถจับปลาสองมือได้  การจะมีเค้กก็ต้องแลกกับการห้ามกินเค้กนั้นเอง</a:t>
            </a:r>
            <a:endParaRPr sz="1400" b="1" u="sng"/>
          </a:p>
          <a:p>
            <a:pPr marL="457200" lvl="0" indent="-317500" algn="l" rtl="0">
              <a:spcBef>
                <a:spcPts val="0"/>
              </a:spcBef>
              <a:spcAft>
                <a:spcPts val="0"/>
              </a:spcAft>
              <a:buSzPts val="1400"/>
              <a:buChar char="●"/>
            </a:pPr>
            <a:r>
              <a:rPr lang="en" sz="1400"/>
              <a:t>We have developed two types of schedulers. The first type (SJF, STCF) optimizes turnaround time, but is bad for response time. The second type (RR) optimizes response time but is bad for turnaround. And we still have two assumptions which need to be relaxed: assumption 4 (that jobs do no I/O), and assumption 5 (that the run-time of each job is known). Let’s tackle those assumptions next. </a:t>
            </a:r>
            <a:endParaRPr sz="14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4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 Incorporating I/O (1)</a:t>
            </a:r>
            <a:endParaRPr/>
          </a:p>
        </p:txBody>
      </p:sp>
      <p:sp>
        <p:nvSpPr>
          <p:cNvPr id="325" name="Google Shape;325;p43"/>
          <p:cNvSpPr txBox="1">
            <a:spLocks noGrp="1"/>
          </p:cNvSpPr>
          <p:nvPr>
            <p:ph type="body" idx="1"/>
          </p:nvPr>
        </p:nvSpPr>
        <p:spPr>
          <a:xfrm>
            <a:off x="1297500" y="1042975"/>
            <a:ext cx="7038900" cy="38571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 sz="1400"/>
              <a:t>First we will relax assumption 4 — of course all programs perform I/O. Imagine a program that didn’t take any input: it would produce the same output each time. Imagine one without output: it is the proverbial tree falling in the forest, with no one to see it; it doesn’t matter that it ran.</a:t>
            </a:r>
            <a:endParaRPr sz="1400"/>
          </a:p>
          <a:p>
            <a:pPr marL="457200" lvl="0" indent="-317500" algn="l" rtl="0">
              <a:spcBef>
                <a:spcPts val="0"/>
              </a:spcBef>
              <a:spcAft>
                <a:spcPts val="0"/>
              </a:spcAft>
              <a:buSzPts val="1400"/>
              <a:buChar char="●"/>
            </a:pPr>
            <a:r>
              <a:rPr lang="en" sz="1400"/>
              <a:t>A scheduler clearly </a:t>
            </a:r>
            <a:r>
              <a:rPr lang="en" sz="1400" u="sng"/>
              <a:t>has a decision</a:t>
            </a:r>
            <a:r>
              <a:rPr lang="en" sz="1400"/>
              <a:t> to make when </a:t>
            </a:r>
            <a:r>
              <a:rPr lang="en" sz="1400" u="sng"/>
              <a:t>a job initiates an I/O request</a:t>
            </a:r>
            <a:r>
              <a:rPr lang="en" sz="1400"/>
              <a:t>, because the currently-running job won’t be using the CPU during the I/O; it is blocked waiting for I/O completion. If the I/O is sent to a hard disk drive, the process might be blocked for a few milliseconds or longer, depending on the current I/O load of the drive. Thus, the scheduler should probably schedule another job on the CPU at that time</a:t>
            </a:r>
            <a:endParaRPr sz="1400"/>
          </a:p>
          <a:p>
            <a:pPr marL="457200" lvl="0" indent="-317500" algn="l" rtl="0">
              <a:spcBef>
                <a:spcPts val="0"/>
              </a:spcBef>
              <a:spcAft>
                <a:spcPts val="0"/>
              </a:spcAft>
              <a:buSzPts val="1400"/>
              <a:buChar char="●"/>
            </a:pPr>
            <a:r>
              <a:rPr lang="en" sz="1400"/>
              <a:t>The scheduler also has to make a decision when the I/O completes. When that occurs, an interrupt is raised, and the OS runs and moves the process that issued the I/O from blocked back to the ready state. Of course, it could even decide to run the job at that point. How should the OS treat each job?</a:t>
            </a:r>
            <a:endParaRPr sz="14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4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Incorporating I/O (2)</a:t>
            </a:r>
            <a:endParaRPr/>
          </a:p>
        </p:txBody>
      </p:sp>
      <p:sp>
        <p:nvSpPr>
          <p:cNvPr id="331" name="Google Shape;331;p44"/>
          <p:cNvSpPr txBox="1">
            <a:spLocks noGrp="1"/>
          </p:cNvSpPr>
          <p:nvPr>
            <p:ph type="body" idx="1"/>
          </p:nvPr>
        </p:nvSpPr>
        <p:spPr>
          <a:xfrm>
            <a:off x="1297500" y="1307850"/>
            <a:ext cx="7038900" cy="37761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Char char="●"/>
            </a:pPr>
            <a:r>
              <a:rPr lang="en" sz="1500"/>
              <a:t>To understand this issue better, let us assume we have two jobs, A and B, which each need 50 ms of CPU time. However, there is one obvious difference: A runs for 10 ms and then issues an I/O request (assume here that I/Os each take 10 ms), whereas B simply uses the CPU for 50 ms and performs no I/O. The scheduler runs A first, then B after.</a:t>
            </a:r>
            <a:endParaRPr sz="1500"/>
          </a:p>
          <a:p>
            <a:pPr marL="457200" lvl="0" indent="-323850" algn="l" rtl="0">
              <a:spcBef>
                <a:spcPts val="0"/>
              </a:spcBef>
              <a:spcAft>
                <a:spcPts val="0"/>
              </a:spcAft>
              <a:buSzPts val="1500"/>
              <a:buChar char="●"/>
            </a:pPr>
            <a:r>
              <a:rPr lang="en" sz="1500"/>
              <a:t>Assume we are trying to build a STCF scheduler. How should such a scheduler account for the fact that A is broken up into 5 10-ms sub-jobs, whereas B is just a single 50-ms CPU demand? Clearly, just running one job and then the other without considering how to take I/O into account makes little sense.(Figure 7.8)</a:t>
            </a:r>
            <a:endParaRPr sz="1500"/>
          </a:p>
          <a:p>
            <a:pPr marL="0" lvl="0" indent="0" algn="l" rtl="0">
              <a:spcBef>
                <a:spcPts val="1200"/>
              </a:spcBef>
              <a:spcAft>
                <a:spcPts val="1200"/>
              </a:spcAft>
              <a:buNone/>
            </a:pPr>
            <a:endParaRPr sz="15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4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337" name="Google Shape;337;p4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38" name="Google Shape;338;p45"/>
          <p:cNvPicPr preferRelativeResize="0"/>
          <p:nvPr/>
        </p:nvPicPr>
        <p:blipFill>
          <a:blip r:embed="rId3">
            <a:alphaModFix/>
          </a:blip>
          <a:stretch>
            <a:fillRect/>
          </a:stretch>
        </p:blipFill>
        <p:spPr>
          <a:xfrm>
            <a:off x="1531238" y="0"/>
            <a:ext cx="6081525" cy="51435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4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Incorporating I/O (3)</a:t>
            </a:r>
            <a:endParaRPr/>
          </a:p>
        </p:txBody>
      </p:sp>
      <p:sp>
        <p:nvSpPr>
          <p:cNvPr id="344" name="Google Shape;344;p46"/>
          <p:cNvSpPr txBox="1">
            <a:spLocks noGrp="1"/>
          </p:cNvSpPr>
          <p:nvPr>
            <p:ph type="body" idx="1"/>
          </p:nvPr>
        </p:nvSpPr>
        <p:spPr>
          <a:xfrm>
            <a:off x="1297500" y="1075775"/>
            <a:ext cx="7038900" cy="34029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 sz="1500"/>
              <a:t>A common approach is to treat each 10-ms sub-job of A as an independent job. Thus, when the system starts, its choice is whether to schedule a 10-ms A or a 50-ms B. With STCF, the choice is clear: choose the shorter one, in this case A. Then, when the first sub-job of A has completed, only B is left, and it begins running. Then a new sub-job of A is submitted, and it preempts B and runs for 10 ms. Doing so allows for overlap, with the CPU being used by one process while waiting for the I/O of another process to complete; the system is thus better utilized (see Figure 7.9).</a:t>
            </a:r>
            <a:endParaRPr sz="1500"/>
          </a:p>
          <a:p>
            <a:pPr marL="457200" lvl="0" indent="-323850" algn="l" rtl="0">
              <a:spcBef>
                <a:spcPts val="0"/>
              </a:spcBef>
              <a:spcAft>
                <a:spcPts val="0"/>
              </a:spcAft>
              <a:buSzPts val="1500"/>
              <a:buChar char="●"/>
            </a:pPr>
            <a:r>
              <a:rPr lang="en" sz="1500"/>
              <a:t>And thus we see how a scheduler might incorporate I/O. By treating each CPU burst as a job, the scheduler makes sure processes that are “interactive” get run frequently. While those interactive jobs are performing I/O, other CPU-intensive jobs run, thus better utilizing the processor.</a:t>
            </a:r>
            <a:endParaRPr sz="1500"/>
          </a:p>
          <a:p>
            <a:pPr marL="0" lvl="0" indent="0" algn="l" rtl="0">
              <a:spcBef>
                <a:spcPts val="1200"/>
              </a:spcBef>
              <a:spcAft>
                <a:spcPts val="1200"/>
              </a:spcAft>
              <a:buNone/>
            </a:pPr>
            <a:endParaRPr sz="15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4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No More Oracle</a:t>
            </a:r>
            <a:endParaRPr/>
          </a:p>
        </p:txBody>
      </p:sp>
      <p:sp>
        <p:nvSpPr>
          <p:cNvPr id="350" name="Google Shape;350;p47"/>
          <p:cNvSpPr txBox="1">
            <a:spLocks noGrp="1"/>
          </p:cNvSpPr>
          <p:nvPr>
            <p:ph type="body" idx="1"/>
          </p:nvPr>
        </p:nvSpPr>
        <p:spPr>
          <a:xfrm>
            <a:off x="1297500" y="1121675"/>
            <a:ext cx="7038900" cy="33570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Char char="●"/>
            </a:pPr>
            <a:r>
              <a:rPr lang="en" sz="1500"/>
              <a:t>With a basic approach to I/O in place, we come to our final assumption: that the scheduler knows the length of each job. As we said before, this is likely the worst assumption we could make. </a:t>
            </a:r>
            <a:endParaRPr sz="1500"/>
          </a:p>
          <a:p>
            <a:pPr marL="457200" lvl="0" indent="-323850" algn="l" rtl="0">
              <a:spcBef>
                <a:spcPts val="0"/>
              </a:spcBef>
              <a:spcAft>
                <a:spcPts val="0"/>
              </a:spcAft>
              <a:buSzPts val="1500"/>
              <a:buChar char="●"/>
            </a:pPr>
            <a:r>
              <a:rPr lang="en" sz="1500"/>
              <a:t>In fact, in a general purpose OS (like the ones we care about), the OS usually knows very little about the length of each job. </a:t>
            </a:r>
            <a:endParaRPr sz="1500"/>
          </a:p>
          <a:p>
            <a:pPr marL="457200" lvl="0" indent="-323850" algn="l" rtl="0">
              <a:spcBef>
                <a:spcPts val="0"/>
              </a:spcBef>
              <a:spcAft>
                <a:spcPts val="0"/>
              </a:spcAft>
              <a:buSzPts val="1500"/>
              <a:buChar char="●"/>
            </a:pPr>
            <a:r>
              <a:rPr lang="en" sz="1500"/>
              <a:t>Thus, how can we build an approach that behaves like SJF/STCF without such a priori knowledge? </a:t>
            </a:r>
            <a:endParaRPr sz="1500"/>
          </a:p>
          <a:p>
            <a:pPr marL="457200" lvl="0" indent="-323850" algn="l" rtl="0">
              <a:spcBef>
                <a:spcPts val="0"/>
              </a:spcBef>
              <a:spcAft>
                <a:spcPts val="0"/>
              </a:spcAft>
              <a:buSzPts val="1500"/>
              <a:buChar char="●"/>
            </a:pPr>
            <a:r>
              <a:rPr lang="en" sz="1500"/>
              <a:t>Further, how can we incorporate some of the ideas we have seen with the RR scheduler so that response time is also quite good?</a:t>
            </a:r>
            <a:endParaRPr sz="15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4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Summary</a:t>
            </a:r>
            <a:endParaRPr/>
          </a:p>
        </p:txBody>
      </p:sp>
      <p:sp>
        <p:nvSpPr>
          <p:cNvPr id="356" name="Google Shape;356;p48"/>
          <p:cNvSpPr txBox="1">
            <a:spLocks noGrp="1"/>
          </p:cNvSpPr>
          <p:nvPr>
            <p:ph type="body" idx="1"/>
          </p:nvPr>
        </p:nvSpPr>
        <p:spPr>
          <a:xfrm>
            <a:off x="1297500" y="1049525"/>
            <a:ext cx="7038900" cy="34293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 sz="1500"/>
              <a:t>We have introduced the basic ideas behind scheduling and developed two families of approaches. </a:t>
            </a:r>
            <a:endParaRPr sz="1500"/>
          </a:p>
          <a:p>
            <a:pPr marL="457200" lvl="0" indent="-323850" algn="l" rtl="0">
              <a:spcBef>
                <a:spcPts val="0"/>
              </a:spcBef>
              <a:spcAft>
                <a:spcPts val="0"/>
              </a:spcAft>
              <a:buSzPts val="1500"/>
              <a:buChar char="●"/>
            </a:pPr>
            <a:r>
              <a:rPr lang="en" sz="1500"/>
              <a:t>The first runs the shortest job remaining and thus optimizes turnaround time; the second alternates between all jobs and thus optimizes response time. Both are bad where the other is good, alas, an inherent trade-off common in systems. </a:t>
            </a:r>
            <a:endParaRPr sz="1500"/>
          </a:p>
          <a:p>
            <a:pPr marL="457200" lvl="0" indent="-323850" algn="l" rtl="0">
              <a:spcBef>
                <a:spcPts val="0"/>
              </a:spcBef>
              <a:spcAft>
                <a:spcPts val="0"/>
              </a:spcAft>
              <a:buSzPts val="1500"/>
              <a:buChar char="●"/>
            </a:pPr>
            <a:r>
              <a:rPr lang="en" sz="1500"/>
              <a:t>We have also seen how we might incorporate I/O into the picture, but have still not solved the problem of the fundamental inability of the OS to see into the future. </a:t>
            </a:r>
            <a:endParaRPr sz="1500"/>
          </a:p>
          <a:p>
            <a:pPr marL="457200" lvl="0" indent="-323850" algn="l" rtl="0">
              <a:spcBef>
                <a:spcPts val="0"/>
              </a:spcBef>
              <a:spcAft>
                <a:spcPts val="0"/>
              </a:spcAft>
              <a:buSzPts val="1500"/>
              <a:buChar char="●"/>
            </a:pPr>
            <a:r>
              <a:rPr lang="en" sz="1500"/>
              <a:t>Shortly, we will see how to overcome this problem, by building a scheduler that uses the recent past to predict the future. This scheduler is known as the </a:t>
            </a:r>
            <a:r>
              <a:rPr lang="en" sz="1500" b="1" u="sng"/>
              <a:t>multi-level feedback queue</a:t>
            </a:r>
            <a:r>
              <a:rPr lang="en" sz="1500"/>
              <a:t>, and it is the topic of the next chapter.</a:t>
            </a:r>
            <a:endParaRPr sz="15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49"/>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The Multi-Level Feedback Queue</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5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 Multi-Level Feedback Queue (1)</a:t>
            </a:r>
            <a:endParaRPr/>
          </a:p>
        </p:txBody>
      </p:sp>
      <p:sp>
        <p:nvSpPr>
          <p:cNvPr id="367" name="Google Shape;367;p5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In this chapter, we’ll tackle the problem of developing one of the most well-known approaches to scheduling, known as the </a:t>
            </a:r>
            <a:r>
              <a:rPr lang="en" sz="1600" b="1" u="sng"/>
              <a:t>Multi-level Feedback Queue (MLFQ)</a:t>
            </a:r>
            <a:endParaRPr sz="1600" b="1" u="sng"/>
          </a:p>
          <a:p>
            <a:pPr marL="457200" lvl="0" indent="-330200" algn="l" rtl="0">
              <a:spcBef>
                <a:spcPts val="0"/>
              </a:spcBef>
              <a:spcAft>
                <a:spcPts val="0"/>
              </a:spcAft>
              <a:buSzPts val="1600"/>
              <a:buChar char="●"/>
            </a:pPr>
            <a:r>
              <a:rPr lang="en" sz="1600"/>
              <a:t>The Multi-level Feedback Queue (MLFQ) scheduler was first described by Corbato et al. in 1962 [C+62] in a system known as the Compatible Time-Sharing System (CTSS), and this work, along with later work on Multics, led the ACM to award Corbato its highest honor, the </a:t>
            </a:r>
            <a:r>
              <a:rPr lang="en" sz="1600" b="1" u="sng"/>
              <a:t>Turing Award</a:t>
            </a:r>
            <a:r>
              <a:rPr lang="en" sz="1600"/>
              <a:t>.</a:t>
            </a:r>
            <a:endParaRPr sz="1600"/>
          </a:p>
          <a:p>
            <a:pPr marL="457200" lvl="0" indent="-330200" algn="l" rtl="0">
              <a:spcBef>
                <a:spcPts val="0"/>
              </a:spcBef>
              <a:spcAft>
                <a:spcPts val="0"/>
              </a:spcAft>
              <a:buSzPts val="1600"/>
              <a:buChar char="●"/>
            </a:pPr>
            <a:r>
              <a:rPr lang="en" sz="1600"/>
              <a:t>The scheduler has subsequently been refined throughout the years to the implementations you will encounter in some modern systems.</a:t>
            </a:r>
            <a:endParaRPr sz="16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5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 Multi-Level Feedback Queue (2)</a:t>
            </a:r>
            <a:endParaRPr/>
          </a:p>
        </p:txBody>
      </p:sp>
      <p:sp>
        <p:nvSpPr>
          <p:cNvPr id="373" name="Google Shape;373;p51"/>
          <p:cNvSpPr txBox="1">
            <a:spLocks noGrp="1"/>
          </p:cNvSpPr>
          <p:nvPr>
            <p:ph type="body" idx="1"/>
          </p:nvPr>
        </p:nvSpPr>
        <p:spPr>
          <a:xfrm>
            <a:off x="1297500" y="1062650"/>
            <a:ext cx="7038900" cy="34161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 sz="1500"/>
              <a:t>The fundamental problem MLFQ tries to address is two-fold. </a:t>
            </a:r>
            <a:endParaRPr sz="1500"/>
          </a:p>
          <a:p>
            <a:pPr marL="457200" lvl="0" indent="-323850" algn="l" rtl="0">
              <a:spcBef>
                <a:spcPts val="0"/>
              </a:spcBef>
              <a:spcAft>
                <a:spcPts val="0"/>
              </a:spcAft>
              <a:buSzPts val="1500"/>
              <a:buChar char="●"/>
            </a:pPr>
            <a:r>
              <a:rPr lang="en" sz="1500"/>
              <a:t>First, it would like to optimize turnaround time, which, as we saw in the previous note, is done by running shorter jobs first; unfortunately, the</a:t>
            </a:r>
            <a:r>
              <a:rPr lang="en" sz="1500" u="sng"/>
              <a:t> OS doesn’t generally know how long a job will run for</a:t>
            </a:r>
            <a:r>
              <a:rPr lang="en" sz="1500"/>
              <a:t>, exactly the knowledge that algorithms like SJF (or STCF) require.</a:t>
            </a:r>
            <a:endParaRPr sz="1500"/>
          </a:p>
          <a:p>
            <a:pPr marL="457200" lvl="0" indent="-323850" algn="l" rtl="0">
              <a:spcBef>
                <a:spcPts val="0"/>
              </a:spcBef>
              <a:spcAft>
                <a:spcPts val="0"/>
              </a:spcAft>
              <a:buSzPts val="1500"/>
              <a:buChar char="●"/>
            </a:pPr>
            <a:r>
              <a:rPr lang="en" sz="1500"/>
              <a:t>Second, MLFQ would like to make a system feel responsive to interactive users (i.e., users sitting and staring at the screen, waiting for a process to finish), and thus minimize response time; unfortunately, algorithms like Round Robin reduce response time but are terrible for turnaround time.</a:t>
            </a:r>
            <a:endParaRPr sz="1500"/>
          </a:p>
          <a:p>
            <a:pPr marL="457200" lvl="0" indent="-323850" algn="l" rtl="0">
              <a:spcBef>
                <a:spcPts val="0"/>
              </a:spcBef>
              <a:spcAft>
                <a:spcPts val="0"/>
              </a:spcAft>
              <a:buSzPts val="1500"/>
              <a:buChar char="●"/>
            </a:pPr>
            <a:r>
              <a:rPr lang="en" sz="1500"/>
              <a:t> Thus, our problem: given that we in general do not know anything about a process, how can we build a scheduler to achieve these goals? How can the scheduler learn, as the system runs, the characteristics of the jobs it is running, and thus make better scheduling decisions? </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Workload Assumptions (1)</a:t>
            </a:r>
            <a:endParaRPr/>
          </a:p>
        </p:txBody>
      </p:sp>
      <p:sp>
        <p:nvSpPr>
          <p:cNvPr id="154" name="Google Shape;154;p16"/>
          <p:cNvSpPr txBox="1">
            <a:spLocks noGrp="1"/>
          </p:cNvSpPr>
          <p:nvPr>
            <p:ph type="body" idx="1"/>
          </p:nvPr>
        </p:nvSpPr>
        <p:spPr>
          <a:xfrm>
            <a:off x="1297500" y="1003600"/>
            <a:ext cx="7038900" cy="3475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a:t>Before getting into the range of possible policies, let us first make a number of </a:t>
            </a:r>
            <a:r>
              <a:rPr lang="en" sz="1800" b="1" u="sng"/>
              <a:t>simplifying assumptions</a:t>
            </a:r>
            <a:r>
              <a:rPr lang="en" sz="1800"/>
              <a:t> about the processes running in the system, sometimes collectively called the </a:t>
            </a:r>
            <a:r>
              <a:rPr lang="en" sz="1800" b="1" u="sng"/>
              <a:t>workload</a:t>
            </a:r>
            <a:r>
              <a:rPr lang="en" sz="1800"/>
              <a:t>.</a:t>
            </a:r>
            <a:endParaRPr sz="1800"/>
          </a:p>
          <a:p>
            <a:pPr marL="457200" lvl="0" indent="-342900" algn="l" rtl="0">
              <a:spcBef>
                <a:spcPts val="0"/>
              </a:spcBef>
              <a:spcAft>
                <a:spcPts val="0"/>
              </a:spcAft>
              <a:buSzPts val="1800"/>
              <a:buChar char="●"/>
            </a:pPr>
            <a:r>
              <a:rPr lang="en" sz="1800"/>
              <a:t> Determining the workload is a critical part of building policies, and the more you know about workload, the more fine-tuned your policy can be. </a:t>
            </a:r>
            <a:endParaRPr sz="1800"/>
          </a:p>
          <a:p>
            <a:pPr marL="457200" lvl="0" indent="-342900" algn="l" rtl="0">
              <a:spcBef>
                <a:spcPts val="0"/>
              </a:spcBef>
              <a:spcAft>
                <a:spcPts val="0"/>
              </a:spcAft>
              <a:buSzPts val="1800"/>
              <a:buChar char="●"/>
            </a:pPr>
            <a:r>
              <a:rPr lang="en" sz="1800"/>
              <a:t>The workload assumptions we make here are mostly unrealistic, but that is alright (for now), because we will</a:t>
            </a:r>
            <a:r>
              <a:rPr lang="en" sz="1800" b="1" u="sng"/>
              <a:t> relax</a:t>
            </a:r>
            <a:r>
              <a:rPr lang="en" sz="1800"/>
              <a:t> them as we go, and eventually develop what we will refer to as </a:t>
            </a:r>
            <a:r>
              <a:rPr lang="en" sz="1800" b="1" u="sng"/>
              <a:t>a fully-operational scheduling discipline.</a:t>
            </a:r>
            <a:endParaRPr sz="1800" b="1" u="sng"/>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5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379" name="Google Shape;379;p52"/>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80" name="Google Shape;380;p52"/>
          <p:cNvPicPr preferRelativeResize="0"/>
          <p:nvPr/>
        </p:nvPicPr>
        <p:blipFill>
          <a:blip r:embed="rId3">
            <a:alphaModFix/>
          </a:blip>
          <a:stretch>
            <a:fillRect/>
          </a:stretch>
        </p:blipFill>
        <p:spPr>
          <a:xfrm>
            <a:off x="357188" y="1557338"/>
            <a:ext cx="8429625" cy="20288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5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MLFQ: Basic Rules (1)</a:t>
            </a:r>
            <a:endParaRPr/>
          </a:p>
        </p:txBody>
      </p:sp>
      <p:sp>
        <p:nvSpPr>
          <p:cNvPr id="386" name="Google Shape;386;p53"/>
          <p:cNvSpPr txBox="1">
            <a:spLocks noGrp="1"/>
          </p:cNvSpPr>
          <p:nvPr>
            <p:ph type="body" idx="1"/>
          </p:nvPr>
        </p:nvSpPr>
        <p:spPr>
          <a:xfrm>
            <a:off x="1297500" y="1062650"/>
            <a:ext cx="7038900" cy="34161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 sz="1500"/>
              <a:t>To build such a scheduler, in this chapter we will describe the basic algorithms behind a multi-level feedback queue; although the specifics of many implemented MLFQs differ [E95], most approaches are similar.</a:t>
            </a:r>
            <a:endParaRPr sz="1500"/>
          </a:p>
          <a:p>
            <a:pPr marL="457200" lvl="0" indent="-323850" algn="l" rtl="0">
              <a:spcBef>
                <a:spcPts val="0"/>
              </a:spcBef>
              <a:spcAft>
                <a:spcPts val="0"/>
              </a:spcAft>
              <a:buSzPts val="1500"/>
              <a:buChar char="●"/>
            </a:pPr>
            <a:r>
              <a:rPr lang="en" sz="1500"/>
              <a:t>In our treatment, the MLFQ has a number of distinct </a:t>
            </a:r>
            <a:r>
              <a:rPr lang="en" sz="1500" b="1" u="sng"/>
              <a:t>queues</a:t>
            </a:r>
            <a:r>
              <a:rPr lang="en" sz="1500"/>
              <a:t>, each assigned a different </a:t>
            </a:r>
            <a:r>
              <a:rPr lang="en" sz="1500" b="1" u="sng"/>
              <a:t>priority level</a:t>
            </a:r>
            <a:r>
              <a:rPr lang="en" sz="1500"/>
              <a:t>. At any given time</a:t>
            </a:r>
            <a:r>
              <a:rPr lang="en" sz="1500" u="sng"/>
              <a:t>, a job that is ready to run is on a single queue</a:t>
            </a:r>
            <a:r>
              <a:rPr lang="en" sz="1500"/>
              <a:t>. MLFQ uses priorities to decide which job should run at a given time: a job with higher priority (i.e., a job on a higher queue) is chosen to run.</a:t>
            </a:r>
            <a:endParaRPr sz="1500"/>
          </a:p>
          <a:p>
            <a:pPr marL="457200" lvl="0" indent="-323850" algn="l" rtl="0">
              <a:spcBef>
                <a:spcPts val="0"/>
              </a:spcBef>
              <a:spcAft>
                <a:spcPts val="0"/>
              </a:spcAft>
              <a:buSzPts val="1500"/>
              <a:buChar char="●"/>
            </a:pPr>
            <a:r>
              <a:rPr lang="en" sz="1500"/>
              <a:t>Of course, more than one job may be on a given queue, and thus have the </a:t>
            </a:r>
            <a:r>
              <a:rPr lang="en" sz="1500" i="1"/>
              <a:t>same</a:t>
            </a:r>
            <a:r>
              <a:rPr lang="en" sz="1500"/>
              <a:t> priority. In this case, we will just use round-robin scheduling among those jobs.</a:t>
            </a:r>
            <a:endParaRPr sz="1500"/>
          </a:p>
          <a:p>
            <a:pPr marL="457200" lvl="0" indent="-323850" algn="l" rtl="0">
              <a:spcBef>
                <a:spcPts val="0"/>
              </a:spcBef>
              <a:spcAft>
                <a:spcPts val="0"/>
              </a:spcAft>
              <a:buSzPts val="1500"/>
              <a:buChar char="●"/>
            </a:pPr>
            <a:r>
              <a:rPr lang="en" sz="1500"/>
              <a:t>Thus, we arrive at the first two basic rules for MLFQ: </a:t>
            </a:r>
            <a:endParaRPr sz="1500"/>
          </a:p>
          <a:p>
            <a:pPr marL="914400" lvl="0" indent="0" algn="l" rtl="0">
              <a:spcBef>
                <a:spcPts val="1200"/>
              </a:spcBef>
              <a:spcAft>
                <a:spcPts val="0"/>
              </a:spcAft>
              <a:buNone/>
            </a:pPr>
            <a:r>
              <a:rPr lang="en" sz="1500"/>
              <a:t>• Rule 1: If Priority(A) &gt; Priority(B), A runs (B doesn’t). </a:t>
            </a:r>
            <a:endParaRPr sz="1500"/>
          </a:p>
          <a:p>
            <a:pPr marL="914400" lvl="0" indent="0" algn="l" rtl="0">
              <a:spcBef>
                <a:spcPts val="1200"/>
              </a:spcBef>
              <a:spcAft>
                <a:spcPts val="1200"/>
              </a:spcAft>
              <a:buNone/>
            </a:pPr>
            <a:r>
              <a:rPr lang="en" sz="1500"/>
              <a:t>• Rule 2: If Priority(A) = Priority(B), A &amp; B run in RR. </a:t>
            </a:r>
            <a:endParaRPr sz="15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5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MLFQ: Basic Rules (2)</a:t>
            </a:r>
            <a:endParaRPr/>
          </a:p>
        </p:txBody>
      </p:sp>
      <p:sp>
        <p:nvSpPr>
          <p:cNvPr id="392" name="Google Shape;392;p54"/>
          <p:cNvSpPr txBox="1">
            <a:spLocks noGrp="1"/>
          </p:cNvSpPr>
          <p:nvPr>
            <p:ph type="body" idx="1"/>
          </p:nvPr>
        </p:nvSpPr>
        <p:spPr>
          <a:xfrm>
            <a:off x="1297500" y="1023300"/>
            <a:ext cx="7038900" cy="34554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sz="1600"/>
              <a:t>The key to MLFQ scheduling therefore lies in how the scheduler sets priorities. </a:t>
            </a:r>
            <a:endParaRPr sz="1600"/>
          </a:p>
          <a:p>
            <a:pPr marL="457200" lvl="0" indent="-330200" algn="l" rtl="0">
              <a:spcBef>
                <a:spcPts val="0"/>
              </a:spcBef>
              <a:spcAft>
                <a:spcPts val="0"/>
              </a:spcAft>
              <a:buSzPts val="1600"/>
              <a:buChar char="●"/>
            </a:pPr>
            <a:r>
              <a:rPr lang="en" sz="1600"/>
              <a:t>Rather than giving a fixed priority to each job, MLFQ </a:t>
            </a:r>
            <a:r>
              <a:rPr lang="en" sz="1600" b="1" i="1" u="sng"/>
              <a:t>varies</a:t>
            </a:r>
            <a:r>
              <a:rPr lang="en" sz="1600"/>
              <a:t> the priority of a job based on its </a:t>
            </a:r>
            <a:r>
              <a:rPr lang="en" sz="1600" i="1" u="sng"/>
              <a:t>observed behavior.</a:t>
            </a:r>
            <a:r>
              <a:rPr lang="en" sz="1600"/>
              <a:t> </a:t>
            </a:r>
            <a:endParaRPr sz="1600"/>
          </a:p>
          <a:p>
            <a:pPr marL="457200" lvl="0" indent="-330200" algn="l" rtl="0">
              <a:spcBef>
                <a:spcPts val="0"/>
              </a:spcBef>
              <a:spcAft>
                <a:spcPts val="0"/>
              </a:spcAft>
              <a:buSzPts val="1600"/>
              <a:buChar char="●"/>
            </a:pPr>
            <a:r>
              <a:rPr lang="en" sz="1600"/>
              <a:t>If, for example, a job repeatedly relinquishes(สละ) the CPU while waiting for input from the keyboard, MLFQ will keep its priority high, as this is how an interactive process might behave. </a:t>
            </a:r>
            <a:endParaRPr sz="1600"/>
          </a:p>
          <a:p>
            <a:pPr marL="457200" lvl="0" indent="-330200" algn="l" rtl="0">
              <a:spcBef>
                <a:spcPts val="0"/>
              </a:spcBef>
              <a:spcAft>
                <a:spcPts val="0"/>
              </a:spcAft>
              <a:buSzPts val="1600"/>
              <a:buChar char="●"/>
            </a:pPr>
            <a:r>
              <a:rPr lang="en" sz="1600"/>
              <a:t>If, instead, a job uses the CPU intensively for long periods of time, MLFQ will reduce its priority. In this way, MLFQ will try to </a:t>
            </a:r>
            <a:r>
              <a:rPr lang="en" sz="1600" b="1" i="1" u="sng"/>
              <a:t>learn</a:t>
            </a:r>
            <a:r>
              <a:rPr lang="en" sz="1600"/>
              <a:t> about processes as they run, and thus use the history of the job to predict its </a:t>
            </a:r>
            <a:r>
              <a:rPr lang="en" sz="1600" b="1" i="1" u="sng"/>
              <a:t>future</a:t>
            </a:r>
            <a:r>
              <a:rPr lang="en" sz="1600"/>
              <a:t> behavior. </a:t>
            </a:r>
            <a:endParaRPr sz="16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5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MLFQ: Basic Rules (3)</a:t>
            </a:r>
            <a:endParaRPr/>
          </a:p>
        </p:txBody>
      </p:sp>
      <p:sp>
        <p:nvSpPr>
          <p:cNvPr id="398" name="Google Shape;398;p55"/>
          <p:cNvSpPr txBox="1">
            <a:spLocks noGrp="1"/>
          </p:cNvSpPr>
          <p:nvPr>
            <p:ph type="body" idx="1"/>
          </p:nvPr>
        </p:nvSpPr>
        <p:spPr>
          <a:xfrm>
            <a:off x="1297500" y="1042975"/>
            <a:ext cx="7038900" cy="34359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 sz="1500"/>
              <a:t>If we were to put forth a picture of what the queues might look like at a given instant, we might see something like the following (Figure 8.1). </a:t>
            </a:r>
            <a:endParaRPr sz="1500"/>
          </a:p>
          <a:p>
            <a:pPr marL="457200" lvl="0" indent="-323850" algn="l" rtl="0">
              <a:spcBef>
                <a:spcPts val="0"/>
              </a:spcBef>
              <a:spcAft>
                <a:spcPts val="0"/>
              </a:spcAft>
              <a:buSzPts val="1500"/>
              <a:buChar char="●"/>
            </a:pPr>
            <a:r>
              <a:rPr lang="en" sz="1500"/>
              <a:t>In the figure, two jobs (A and B) are at the highest priority level, while job C is in the middle and Job D is at the lowest priority. </a:t>
            </a:r>
            <a:endParaRPr sz="1500"/>
          </a:p>
          <a:p>
            <a:pPr marL="457200" lvl="0" indent="-323850" algn="l" rtl="0">
              <a:spcBef>
                <a:spcPts val="0"/>
              </a:spcBef>
              <a:spcAft>
                <a:spcPts val="0"/>
              </a:spcAft>
              <a:buSzPts val="1500"/>
              <a:buChar char="●"/>
            </a:pPr>
            <a:r>
              <a:rPr lang="en" sz="1500"/>
              <a:t>Given our current knowledge of how MLFQ works, the scheduler would just alternate time slices between A and B because they are the highest priority jobs in the system; poor jobs C and D would never even get to run — an outrage</a:t>
            </a:r>
            <a:endParaRPr sz="1500"/>
          </a:p>
          <a:p>
            <a:pPr marL="457200" lvl="0" indent="-323850" algn="l" rtl="0">
              <a:spcBef>
                <a:spcPts val="0"/>
              </a:spcBef>
              <a:spcAft>
                <a:spcPts val="0"/>
              </a:spcAft>
              <a:buSzPts val="1500"/>
              <a:buChar char="●"/>
            </a:pPr>
            <a:r>
              <a:rPr lang="en" sz="1500"/>
              <a:t>Of course, just showing a</a:t>
            </a:r>
            <a:r>
              <a:rPr lang="en" sz="1500" b="1" i="1" u="sng"/>
              <a:t> static snapshot</a:t>
            </a:r>
            <a:r>
              <a:rPr lang="en" sz="1500"/>
              <a:t> of some queues does not really give you an idea of how MLFQ works. What we need is to understand</a:t>
            </a:r>
            <a:r>
              <a:rPr lang="en" sz="1500" b="1" i="1" u="sng"/>
              <a:t> how job priority changes over time</a:t>
            </a:r>
            <a:r>
              <a:rPr lang="en" sz="1500"/>
              <a:t>. And that, in a surprise only to those who are reading a chapter from this book for the first time, is exactly what we will do next.</a:t>
            </a:r>
            <a:endParaRPr sz="15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5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404" name="Google Shape;404;p5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405" name="Google Shape;405;p56"/>
          <p:cNvPicPr preferRelativeResize="0"/>
          <p:nvPr/>
        </p:nvPicPr>
        <p:blipFill>
          <a:blip r:embed="rId3">
            <a:alphaModFix/>
          </a:blip>
          <a:stretch>
            <a:fillRect/>
          </a:stretch>
        </p:blipFill>
        <p:spPr>
          <a:xfrm>
            <a:off x="1609725" y="214313"/>
            <a:ext cx="5924550" cy="47148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5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Attempt #1: How To Change Priority (1)</a:t>
            </a:r>
            <a:endParaRPr/>
          </a:p>
        </p:txBody>
      </p:sp>
      <p:sp>
        <p:nvSpPr>
          <p:cNvPr id="411" name="Google Shape;411;p57"/>
          <p:cNvSpPr txBox="1">
            <a:spLocks noGrp="1"/>
          </p:cNvSpPr>
          <p:nvPr>
            <p:ph type="body" idx="1"/>
          </p:nvPr>
        </p:nvSpPr>
        <p:spPr>
          <a:xfrm>
            <a:off x="1297500" y="1062650"/>
            <a:ext cx="7038900" cy="36273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We now must decide how MLFQ is going to change the priority level of a job (and thus which queue it is on) over the lifetime of a job. </a:t>
            </a:r>
            <a:endParaRPr sz="1600"/>
          </a:p>
          <a:p>
            <a:pPr marL="457200" lvl="0" indent="-330200" algn="l" rtl="0">
              <a:spcBef>
                <a:spcPts val="0"/>
              </a:spcBef>
              <a:spcAft>
                <a:spcPts val="0"/>
              </a:spcAft>
              <a:buSzPts val="1600"/>
              <a:buChar char="●"/>
            </a:pPr>
            <a:r>
              <a:rPr lang="en" sz="1600"/>
              <a:t>To do this, we must keep in mind our workload: a mix of interactive jobs that are short-running (and may frequently relinquish the CPU), and some longer-running “CPU-bound” jobs that need a lot of CPU time but where response time isn’t important. Here is our first attempt at a priority adjustment algorithm: </a:t>
            </a:r>
            <a:endParaRPr sz="1600"/>
          </a:p>
          <a:p>
            <a:pPr marL="914400" lvl="1" indent="-317500" algn="l" rtl="0">
              <a:spcBef>
                <a:spcPts val="0"/>
              </a:spcBef>
              <a:spcAft>
                <a:spcPts val="0"/>
              </a:spcAft>
              <a:buSzPts val="1400"/>
              <a:buChar char="○"/>
            </a:pPr>
            <a:r>
              <a:rPr lang="en" sz="1400"/>
              <a:t>Rule 3: When a job enters the system, it is placed at the highest priority (the topmost queue). </a:t>
            </a:r>
            <a:endParaRPr sz="1400"/>
          </a:p>
          <a:p>
            <a:pPr marL="914400" lvl="1" indent="-317500" algn="l" rtl="0">
              <a:spcBef>
                <a:spcPts val="0"/>
              </a:spcBef>
              <a:spcAft>
                <a:spcPts val="0"/>
              </a:spcAft>
              <a:buSzPts val="1400"/>
              <a:buChar char="○"/>
            </a:pPr>
            <a:r>
              <a:rPr lang="en" sz="1400"/>
              <a:t>Rule 4a: If a job uses up an entire time slice while running, its priority is reduced (i.e., it moves down one queue).</a:t>
            </a:r>
            <a:endParaRPr sz="1400"/>
          </a:p>
          <a:p>
            <a:pPr marL="914400" lvl="1" indent="-317500" algn="l" rtl="0">
              <a:spcBef>
                <a:spcPts val="0"/>
              </a:spcBef>
              <a:spcAft>
                <a:spcPts val="0"/>
              </a:spcAft>
              <a:buSzPts val="1400"/>
              <a:buChar char="○"/>
            </a:pPr>
            <a:r>
              <a:rPr lang="en" sz="1400"/>
              <a:t>Rule 4b: If a job gives up the CPU before the time slice is up, it stays at the same priority level.</a:t>
            </a:r>
            <a:endParaRPr sz="14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5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Example 1: A Single Long-Running Job</a:t>
            </a:r>
            <a:endParaRPr/>
          </a:p>
        </p:txBody>
      </p:sp>
      <p:sp>
        <p:nvSpPr>
          <p:cNvPr id="417" name="Google Shape;417;p58"/>
          <p:cNvSpPr txBox="1">
            <a:spLocks noGrp="1"/>
          </p:cNvSpPr>
          <p:nvPr>
            <p:ph type="body" idx="1"/>
          </p:nvPr>
        </p:nvSpPr>
        <p:spPr>
          <a:xfrm>
            <a:off x="1297500" y="1167425"/>
            <a:ext cx="7038900" cy="29112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sz="1600"/>
              <a:t>Let’s look at some examples. First, we’ll look at what happens when there has been a long running job in the system. Figure 8.2 shows what happens to this job over time in a three-queue scheduler. </a:t>
            </a:r>
            <a:endParaRPr sz="1600"/>
          </a:p>
          <a:p>
            <a:pPr marL="457200" lvl="0" indent="-330200" algn="l" rtl="0">
              <a:spcBef>
                <a:spcPts val="0"/>
              </a:spcBef>
              <a:spcAft>
                <a:spcPts val="0"/>
              </a:spcAft>
              <a:buSzPts val="1600"/>
              <a:buChar char="●"/>
            </a:pPr>
            <a:r>
              <a:rPr lang="en" sz="1600"/>
              <a:t>As you can see in the example, the job enters at the highest priority (Q2). After a single time-slice of 10 ms, the scheduler reduces the job’s priority by one, and thus the job is on Q1. After running at Q1 for a time slice, the job is finally lowered to the lowest priority in the system (Q0), where it remains. Pretty simple, no? </a:t>
            </a:r>
            <a:endParaRPr sz="16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5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423" name="Google Shape;423;p5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424" name="Google Shape;424;p59"/>
          <p:cNvPicPr preferRelativeResize="0"/>
          <p:nvPr/>
        </p:nvPicPr>
        <p:blipFill>
          <a:blip r:embed="rId3">
            <a:alphaModFix/>
          </a:blip>
          <a:stretch>
            <a:fillRect/>
          </a:stretch>
        </p:blipFill>
        <p:spPr>
          <a:xfrm>
            <a:off x="2526784" y="1421921"/>
            <a:ext cx="4234726" cy="282985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6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Example 2: Along Came A Short Job (1)</a:t>
            </a:r>
            <a:endParaRPr/>
          </a:p>
        </p:txBody>
      </p:sp>
      <p:sp>
        <p:nvSpPr>
          <p:cNvPr id="430" name="Google Shape;430;p60"/>
          <p:cNvSpPr txBox="1">
            <a:spLocks noGrp="1"/>
          </p:cNvSpPr>
          <p:nvPr>
            <p:ph type="body" idx="1"/>
          </p:nvPr>
        </p:nvSpPr>
        <p:spPr>
          <a:xfrm>
            <a:off x="1297500" y="1075775"/>
            <a:ext cx="7038900" cy="34029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Now let’s look at a more complicated example, and hopefully see how MLFQ tries to approximate SJF. In this example, there are two jobs: A, which is a long-running CPU-intensive job, and B, which is a short-running interactive job.</a:t>
            </a:r>
            <a:endParaRPr sz="1600"/>
          </a:p>
          <a:p>
            <a:pPr marL="457200" lvl="0" indent="-330200" algn="l" rtl="0">
              <a:spcBef>
                <a:spcPts val="0"/>
              </a:spcBef>
              <a:spcAft>
                <a:spcPts val="0"/>
              </a:spcAft>
              <a:buSzPts val="1600"/>
              <a:buChar char="●"/>
            </a:pPr>
            <a:r>
              <a:rPr lang="en" sz="1600"/>
              <a:t> Assume A has been running for some time, and then B arrives. What will happen? Will MLFQ approximate SJF for B? </a:t>
            </a:r>
            <a:endParaRPr sz="1600"/>
          </a:p>
          <a:p>
            <a:pPr marL="457200" lvl="0" indent="-330200" algn="l" rtl="0">
              <a:spcBef>
                <a:spcPts val="0"/>
              </a:spcBef>
              <a:spcAft>
                <a:spcPts val="0"/>
              </a:spcAft>
              <a:buSzPts val="1600"/>
              <a:buChar char="●"/>
            </a:pPr>
            <a:r>
              <a:rPr lang="en" sz="1600"/>
              <a:t>Figure 8.3 plots the results of this scenario. A (shown in black) is running along in the lowest-priority queue (as would any long-running CPU intensive jobs); B (shown in gray) arrives at time T = 100, and thus is inserted into the highest queue; as its run-time is short (only 20 ms), B completes before reaching the bottom queue, in two time slices; then A resumes running (at low priority).</a:t>
            </a:r>
            <a:endParaRPr sz="16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6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436" name="Google Shape;436;p6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437" name="Google Shape;437;p61"/>
          <p:cNvPicPr preferRelativeResize="0"/>
          <p:nvPr/>
        </p:nvPicPr>
        <p:blipFill>
          <a:blip r:embed="rId3">
            <a:alphaModFix/>
          </a:blip>
          <a:stretch>
            <a:fillRect/>
          </a:stretch>
        </p:blipFill>
        <p:spPr>
          <a:xfrm>
            <a:off x="1566863" y="371475"/>
            <a:ext cx="6010275" cy="4400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Workload Assumptions (2)</a:t>
            </a:r>
            <a:endParaRPr/>
          </a:p>
        </p:txBody>
      </p:sp>
      <p:sp>
        <p:nvSpPr>
          <p:cNvPr id="160" name="Google Shape;160;p17"/>
          <p:cNvSpPr txBox="1">
            <a:spLocks noGrp="1"/>
          </p:cNvSpPr>
          <p:nvPr>
            <p:ph type="body" idx="1"/>
          </p:nvPr>
        </p:nvSpPr>
        <p:spPr>
          <a:xfrm>
            <a:off x="1297500" y="983925"/>
            <a:ext cx="7038900" cy="3494700"/>
          </a:xfrm>
          <a:prstGeom prst="rect">
            <a:avLst/>
          </a:prstGeom>
        </p:spPr>
        <p:txBody>
          <a:bodyPr spcFirstLastPara="1" wrap="square" lIns="91425" tIns="91425" rIns="91425" bIns="91425" anchor="t" anchorCtr="0">
            <a:normAutofit/>
          </a:bodyPr>
          <a:lstStyle/>
          <a:p>
            <a:pPr marL="457200" lvl="0" indent="-355600" algn="l" rtl="0">
              <a:spcBef>
                <a:spcPts val="0"/>
              </a:spcBef>
              <a:spcAft>
                <a:spcPts val="0"/>
              </a:spcAft>
              <a:buSzPts val="2000"/>
              <a:buChar char="●"/>
            </a:pPr>
            <a:r>
              <a:rPr lang="en" sz="2000"/>
              <a:t>We will make the following assumptions about the processes, sometimes called </a:t>
            </a:r>
            <a:r>
              <a:rPr lang="en" sz="2000" b="1" u="sng"/>
              <a:t>jobs</a:t>
            </a:r>
            <a:r>
              <a:rPr lang="en" sz="2000"/>
              <a:t>, that are running in the system: </a:t>
            </a:r>
            <a:endParaRPr sz="2000"/>
          </a:p>
          <a:p>
            <a:pPr marL="457200" lvl="0" indent="-355600" algn="l" rtl="0">
              <a:spcBef>
                <a:spcPts val="0"/>
              </a:spcBef>
              <a:spcAft>
                <a:spcPts val="0"/>
              </a:spcAft>
              <a:buSzPts val="2000"/>
              <a:buAutoNum type="arabicPeriod"/>
            </a:pPr>
            <a:r>
              <a:rPr lang="en" sz="2000"/>
              <a:t>Each job runs for the same amount of time. </a:t>
            </a:r>
            <a:endParaRPr sz="2000"/>
          </a:p>
          <a:p>
            <a:pPr marL="457200" lvl="0" indent="-355600" algn="l" rtl="0">
              <a:spcBef>
                <a:spcPts val="0"/>
              </a:spcBef>
              <a:spcAft>
                <a:spcPts val="0"/>
              </a:spcAft>
              <a:buSzPts val="2000"/>
              <a:buAutoNum type="arabicPeriod"/>
            </a:pPr>
            <a:r>
              <a:rPr lang="en" sz="2000"/>
              <a:t>All jobs arrive at the same time. </a:t>
            </a:r>
            <a:endParaRPr sz="2000"/>
          </a:p>
          <a:p>
            <a:pPr marL="457200" lvl="0" indent="-355600" algn="l" rtl="0">
              <a:spcBef>
                <a:spcPts val="0"/>
              </a:spcBef>
              <a:spcAft>
                <a:spcPts val="0"/>
              </a:spcAft>
              <a:buSzPts val="2000"/>
              <a:buAutoNum type="arabicPeriod"/>
            </a:pPr>
            <a:r>
              <a:rPr lang="en" sz="2000"/>
              <a:t>Once started, each job runs to completion. </a:t>
            </a:r>
            <a:endParaRPr sz="2000"/>
          </a:p>
          <a:p>
            <a:pPr marL="457200" lvl="0" indent="-355600" algn="l" rtl="0">
              <a:spcBef>
                <a:spcPts val="0"/>
              </a:spcBef>
              <a:spcAft>
                <a:spcPts val="0"/>
              </a:spcAft>
              <a:buSzPts val="2000"/>
              <a:buAutoNum type="arabicPeriod"/>
            </a:pPr>
            <a:r>
              <a:rPr lang="en" sz="2000"/>
              <a:t>All jobs only use the CPU (i.e., they perform no I/O) </a:t>
            </a:r>
            <a:endParaRPr sz="2000"/>
          </a:p>
          <a:p>
            <a:pPr marL="457200" lvl="0" indent="-355600" algn="l" rtl="0">
              <a:spcBef>
                <a:spcPts val="0"/>
              </a:spcBef>
              <a:spcAft>
                <a:spcPts val="0"/>
              </a:spcAft>
              <a:buSzPts val="2000"/>
              <a:buAutoNum type="arabicPeriod"/>
            </a:pPr>
            <a:r>
              <a:rPr lang="en" sz="2000"/>
              <a:t>The run-time of each job is known. </a:t>
            </a:r>
            <a:endParaRPr sz="20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6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Example 2: Along Came A Short Job (2)</a:t>
            </a:r>
            <a:endParaRPr/>
          </a:p>
        </p:txBody>
      </p:sp>
      <p:sp>
        <p:nvSpPr>
          <p:cNvPr id="443" name="Google Shape;443;p62"/>
          <p:cNvSpPr txBox="1">
            <a:spLocks noGrp="1"/>
          </p:cNvSpPr>
          <p:nvPr>
            <p:ph type="body" idx="1"/>
          </p:nvPr>
        </p:nvSpPr>
        <p:spPr>
          <a:xfrm>
            <a:off x="1297500" y="1023300"/>
            <a:ext cx="7038900" cy="34554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sz="1600"/>
              <a:t>From this example, you can hopefully understand one of the major goals of the algorithm: because </a:t>
            </a:r>
            <a:r>
              <a:rPr lang="en" sz="1600" i="1" u="sng"/>
              <a:t>it doesn’t know whether a job will be a short job or a long-running job,</a:t>
            </a:r>
            <a:r>
              <a:rPr lang="en" sz="1600"/>
              <a:t> </a:t>
            </a:r>
            <a:r>
              <a:rPr lang="en" sz="1600" b="1"/>
              <a:t>it first assumes it might be a short job, thus giving the job high priority. </a:t>
            </a:r>
            <a:endParaRPr sz="1600" b="1"/>
          </a:p>
          <a:p>
            <a:pPr marL="457200" lvl="0" indent="-330200" algn="l" rtl="0">
              <a:spcBef>
                <a:spcPts val="0"/>
              </a:spcBef>
              <a:spcAft>
                <a:spcPts val="0"/>
              </a:spcAft>
              <a:buSzPts val="1600"/>
              <a:buChar char="●"/>
            </a:pPr>
            <a:r>
              <a:rPr lang="en" sz="1600"/>
              <a:t>If it actually is a short job, it will run quickly and complete; if it is not a short job, it will slowly move down the queues, and thus soon prove itself to be a long-running more batch-like process. In this manner, </a:t>
            </a:r>
            <a:r>
              <a:rPr lang="en" sz="1600" b="1" u="sng"/>
              <a:t>MLFQ approximates SJF</a:t>
            </a:r>
            <a:r>
              <a:rPr lang="en" sz="1600"/>
              <a:t>. </a:t>
            </a:r>
            <a:endParaRPr sz="16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6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Example 3: What About I/O?</a:t>
            </a:r>
            <a:endParaRPr/>
          </a:p>
        </p:txBody>
      </p:sp>
      <p:sp>
        <p:nvSpPr>
          <p:cNvPr id="449" name="Google Shape;449;p63"/>
          <p:cNvSpPr txBox="1">
            <a:spLocks noGrp="1"/>
          </p:cNvSpPr>
          <p:nvPr>
            <p:ph type="body" idx="1"/>
          </p:nvPr>
        </p:nvSpPr>
        <p:spPr>
          <a:xfrm>
            <a:off x="1297500" y="1069200"/>
            <a:ext cx="7038900" cy="34095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 sz="1500"/>
              <a:t>Let’s now look at an example with some I/O. As Rule 4b states above, if a process gives up the processor before using up its time slice, we keep it at the same priority level. The intent of this rule is simple: if an interactive job, for example, is doing a lot of I/O (say by waiting for user input from the keyboard or mouse), it will relinquish the CPU before its time slice is complete; in such case, we don’t wish to penalize the job and thus simply keep it at the same level. </a:t>
            </a:r>
            <a:endParaRPr sz="1500"/>
          </a:p>
          <a:p>
            <a:pPr marL="457200" lvl="0" indent="-323850" algn="l" rtl="0">
              <a:spcBef>
                <a:spcPts val="0"/>
              </a:spcBef>
              <a:spcAft>
                <a:spcPts val="0"/>
              </a:spcAft>
              <a:buSzPts val="1500"/>
              <a:buChar char="●"/>
            </a:pPr>
            <a:r>
              <a:rPr lang="en" sz="1500"/>
              <a:t>Figure 8.4 shows an example of how this works, with an interactive job B (shown in gray) that needs the CPU only for 1 ms before performing an I/O competing for the CPU with a long-running batch job A (shown in black). The MLFQ approach keeps B at the highest priority because B keeps releasing the CPU; if B is an interactive job, MLFQ further achieves its goal of running interactive jobs quickly.</a:t>
            </a:r>
            <a:endParaRPr sz="15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6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455" name="Google Shape;455;p6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456" name="Google Shape;456;p64"/>
          <p:cNvPicPr preferRelativeResize="0"/>
          <p:nvPr/>
        </p:nvPicPr>
        <p:blipFill>
          <a:blip r:embed="rId3">
            <a:alphaModFix/>
          </a:blip>
          <a:stretch>
            <a:fillRect/>
          </a:stretch>
        </p:blipFill>
        <p:spPr>
          <a:xfrm>
            <a:off x="895350" y="676275"/>
            <a:ext cx="7353300" cy="379095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6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Problems With Our Current MLFQ (1)</a:t>
            </a:r>
            <a:endParaRPr/>
          </a:p>
        </p:txBody>
      </p:sp>
      <p:sp>
        <p:nvSpPr>
          <p:cNvPr id="462" name="Google Shape;462;p65"/>
          <p:cNvSpPr txBox="1">
            <a:spLocks noGrp="1"/>
          </p:cNvSpPr>
          <p:nvPr>
            <p:ph type="body" idx="1"/>
          </p:nvPr>
        </p:nvSpPr>
        <p:spPr>
          <a:xfrm>
            <a:off x="1297500" y="990500"/>
            <a:ext cx="7038900" cy="34884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We thus have a basic MLFQ. It seems to do a fairly good job, sharing the CPU fairly between long-running jobs, and letting short or I/O-intensive interactive jobs run quickly. Unfortunately, the approach we have developed thus far contains serious flaws. Can you think of any? มีช่องโหว่?</a:t>
            </a:r>
            <a:endParaRPr sz="1600"/>
          </a:p>
          <a:p>
            <a:pPr marL="457200" lvl="0" indent="-330200" algn="l" rtl="0">
              <a:spcBef>
                <a:spcPts val="0"/>
              </a:spcBef>
              <a:spcAft>
                <a:spcPts val="0"/>
              </a:spcAft>
              <a:buSzPts val="1600"/>
              <a:buChar char="●"/>
            </a:pPr>
            <a:r>
              <a:rPr lang="en" sz="1600"/>
              <a:t>First, there is the problem of </a:t>
            </a:r>
            <a:r>
              <a:rPr lang="en" sz="1600" b="1" i="1" u="sng"/>
              <a:t>starvation</a:t>
            </a:r>
            <a:r>
              <a:rPr lang="en" sz="1600"/>
              <a:t>: if there are “too many” interactive jobs in the system, they will combine to consume all CPU time, and thus long-running jobs will never receive any CPU time (they starve). We’d like to make some progress on these jobs even in this scenario. </a:t>
            </a:r>
            <a:endParaRPr sz="1600"/>
          </a:p>
          <a:p>
            <a:pPr marL="457200" lvl="0" indent="-330200" algn="l" rtl="0">
              <a:spcBef>
                <a:spcPts val="0"/>
              </a:spcBef>
              <a:spcAft>
                <a:spcPts val="0"/>
              </a:spcAft>
              <a:buSzPts val="1600"/>
              <a:buChar char="●"/>
            </a:pPr>
            <a:r>
              <a:rPr lang="en" sz="1600"/>
              <a:t>Second, a smart user could rewrite their program to game the scheduler. Gaming the scheduler generally refers to the idea of doing something sneaky to trick the scheduler into giving you more than your fair share of the resource. </a:t>
            </a:r>
            <a:endParaRPr sz="16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6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Problems With Our Current MLFQ (2)</a:t>
            </a:r>
            <a:endParaRPr/>
          </a:p>
        </p:txBody>
      </p:sp>
      <p:sp>
        <p:nvSpPr>
          <p:cNvPr id="468" name="Google Shape;468;p66"/>
          <p:cNvSpPr txBox="1">
            <a:spLocks noGrp="1"/>
          </p:cNvSpPr>
          <p:nvPr>
            <p:ph type="body" idx="1"/>
          </p:nvPr>
        </p:nvSpPr>
        <p:spPr>
          <a:xfrm>
            <a:off x="1297500" y="990500"/>
            <a:ext cx="7038900" cy="34884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The algorithm we have described is susceptible(อ่อนไหว) to the following attack: </a:t>
            </a:r>
            <a:endParaRPr sz="1600"/>
          </a:p>
          <a:p>
            <a:pPr marL="457200" lvl="0" indent="-330200" algn="l" rtl="0">
              <a:spcBef>
                <a:spcPts val="0"/>
              </a:spcBef>
              <a:spcAft>
                <a:spcPts val="0"/>
              </a:spcAft>
              <a:buSzPts val="1600"/>
              <a:buChar char="●"/>
            </a:pPr>
            <a:r>
              <a:rPr lang="en" sz="1600"/>
              <a:t>before the time slice is over, issue an I/O operation (to some file you don’t care about) and thus relinquish the CPU; doing so allows you to remain in the same queue, and thus gain a higher percentage of CPU time. </a:t>
            </a:r>
            <a:endParaRPr sz="1600"/>
          </a:p>
          <a:p>
            <a:pPr marL="457200" lvl="0" indent="-330200" algn="l" rtl="0">
              <a:spcBef>
                <a:spcPts val="0"/>
              </a:spcBef>
              <a:spcAft>
                <a:spcPts val="0"/>
              </a:spcAft>
              <a:buSzPts val="1600"/>
              <a:buChar char="●"/>
            </a:pPr>
            <a:r>
              <a:rPr lang="en" sz="1600"/>
              <a:t>When done right ทำเสร็จ 99% ของ timeslice (e.g., by running for 99% of a time slice before relinquishing the CPU), a job could nearly monopolize the CPU. ยึดครอง CPU</a:t>
            </a:r>
            <a:endParaRPr sz="1600"/>
          </a:p>
          <a:p>
            <a:pPr marL="457200" lvl="0" indent="-330200" algn="l" rtl="0">
              <a:spcBef>
                <a:spcPts val="0"/>
              </a:spcBef>
              <a:spcAft>
                <a:spcPts val="0"/>
              </a:spcAft>
              <a:buSzPts val="1600"/>
              <a:buChar char="●"/>
            </a:pPr>
            <a:r>
              <a:rPr lang="en" sz="1600"/>
              <a:t>Finally, a program may change its behavior over time; what was CPU bound may transition to a phase of interactivity.  ต้องเปลี่ยนโปรแกรมเพื่อให้เป็นแบบ interactivity เพื่อได้รันมากขึ้น</a:t>
            </a:r>
            <a:endParaRPr sz="1600"/>
          </a:p>
          <a:p>
            <a:pPr marL="457200" lvl="0" indent="-330200" algn="l" rtl="0">
              <a:spcBef>
                <a:spcPts val="0"/>
              </a:spcBef>
              <a:spcAft>
                <a:spcPts val="0"/>
              </a:spcAft>
              <a:buSzPts val="1600"/>
              <a:buChar char="●"/>
            </a:pPr>
            <a:r>
              <a:rPr lang="en" sz="1600"/>
              <a:t>With our current approach, such a job would be out of luck and not be treated like the other interactive jobs in the system.</a:t>
            </a:r>
            <a:endParaRPr sz="16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6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474" name="Google Shape;474;p6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475" name="Google Shape;475;p67"/>
          <p:cNvPicPr preferRelativeResize="0"/>
          <p:nvPr/>
        </p:nvPicPr>
        <p:blipFill>
          <a:blip r:embed="rId3">
            <a:alphaModFix/>
          </a:blip>
          <a:stretch>
            <a:fillRect/>
          </a:stretch>
        </p:blipFill>
        <p:spPr>
          <a:xfrm>
            <a:off x="238125" y="847725"/>
            <a:ext cx="8667750" cy="344805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6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Attempt #2: The Priority Boost (1)</a:t>
            </a:r>
            <a:endParaRPr/>
          </a:p>
        </p:txBody>
      </p:sp>
      <p:sp>
        <p:nvSpPr>
          <p:cNvPr id="481" name="Google Shape;481;p68"/>
          <p:cNvSpPr txBox="1">
            <a:spLocks noGrp="1"/>
          </p:cNvSpPr>
          <p:nvPr>
            <p:ph type="body" idx="1"/>
          </p:nvPr>
        </p:nvSpPr>
        <p:spPr>
          <a:xfrm>
            <a:off x="1297500" y="997050"/>
            <a:ext cx="7038900" cy="34818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 sz="1500"/>
              <a:t>Let’s try to change the rules and see if we can avoid the problem of starvation. What could we do in order to guarantee that CPU-bound jobs will make some progress (even if it is not much?). </a:t>
            </a:r>
            <a:endParaRPr sz="1500"/>
          </a:p>
          <a:p>
            <a:pPr marL="457200" lvl="0" indent="-323850" algn="l" rtl="0">
              <a:spcBef>
                <a:spcPts val="0"/>
              </a:spcBef>
              <a:spcAft>
                <a:spcPts val="0"/>
              </a:spcAft>
              <a:buSzPts val="1500"/>
              <a:buChar char="●"/>
            </a:pPr>
            <a:r>
              <a:rPr lang="en" sz="1500"/>
              <a:t>The simple idea here is to periodically boost the priority of all the jobs in system. There are many ways to achieve this, but let’s just do something simple: throw them all in the topmost queue; hence, a new rule:</a:t>
            </a:r>
            <a:endParaRPr sz="1500"/>
          </a:p>
          <a:p>
            <a:pPr marL="914400" lvl="1" indent="-311150" algn="l" rtl="0">
              <a:spcBef>
                <a:spcPts val="0"/>
              </a:spcBef>
              <a:spcAft>
                <a:spcPts val="0"/>
              </a:spcAft>
              <a:buSzPts val="1300"/>
              <a:buChar char="○"/>
            </a:pPr>
            <a:r>
              <a:rPr lang="en" sz="1300"/>
              <a:t>Rule 5: After some time period S, move all the jobs in the system to the topmost queue.</a:t>
            </a:r>
            <a:endParaRPr sz="1300"/>
          </a:p>
          <a:p>
            <a:pPr marL="457200" lvl="0" indent="-323850" algn="l" rtl="0">
              <a:spcBef>
                <a:spcPts val="0"/>
              </a:spcBef>
              <a:spcAft>
                <a:spcPts val="0"/>
              </a:spcAft>
              <a:buSzPts val="1500"/>
              <a:buChar char="●"/>
            </a:pPr>
            <a:r>
              <a:rPr lang="en" sz="1500"/>
              <a:t>Our new rule solves two problems at once. </a:t>
            </a:r>
            <a:endParaRPr sz="1500"/>
          </a:p>
          <a:p>
            <a:pPr marL="914400" lvl="1" indent="-311150" algn="l" rtl="0">
              <a:spcBef>
                <a:spcPts val="0"/>
              </a:spcBef>
              <a:spcAft>
                <a:spcPts val="0"/>
              </a:spcAft>
              <a:buSzPts val="1300"/>
              <a:buChar char="○"/>
            </a:pPr>
            <a:r>
              <a:rPr lang="en" sz="1300"/>
              <a:t>First, processes are guaranteed not to starve: by sitting in the top queue, a job will share the CPU with other high-priority jobs in a round-robin fashion, and thus eventually receive service. </a:t>
            </a:r>
            <a:endParaRPr sz="1300"/>
          </a:p>
          <a:p>
            <a:pPr marL="914400" lvl="1" indent="-311150" algn="l" rtl="0">
              <a:spcBef>
                <a:spcPts val="0"/>
              </a:spcBef>
              <a:spcAft>
                <a:spcPts val="0"/>
              </a:spcAft>
              <a:buSzPts val="1300"/>
              <a:buChar char="○"/>
            </a:pPr>
            <a:r>
              <a:rPr lang="en" sz="1300"/>
              <a:t>Second, if a CPU-bound job has </a:t>
            </a:r>
            <a:r>
              <a:rPr lang="en" sz="1300" i="1" u="sng"/>
              <a:t>become interactive</a:t>
            </a:r>
            <a:r>
              <a:rPr lang="en" sz="1300"/>
              <a:t>, the scheduler treats it properly once it has received the priority boost.</a:t>
            </a:r>
            <a:endParaRPr sz="13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6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Attempt #2: The Priority Boost (2)</a:t>
            </a:r>
            <a:endParaRPr/>
          </a:p>
        </p:txBody>
      </p:sp>
      <p:sp>
        <p:nvSpPr>
          <p:cNvPr id="487" name="Google Shape;487;p69"/>
          <p:cNvSpPr txBox="1">
            <a:spLocks noGrp="1"/>
          </p:cNvSpPr>
          <p:nvPr>
            <p:ph type="body" idx="1"/>
          </p:nvPr>
        </p:nvSpPr>
        <p:spPr>
          <a:xfrm>
            <a:off x="1297500" y="1049525"/>
            <a:ext cx="7038900" cy="39423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Let’s see an example. In this scenario, we just show the behavior of a long-running job when competing for the CPU with two short-running interactive jobs. Two graphs are shown in Figure 8.5. </a:t>
            </a:r>
            <a:endParaRPr/>
          </a:p>
          <a:p>
            <a:pPr marL="457200" lvl="0" indent="-311150" algn="l" rtl="0">
              <a:spcBef>
                <a:spcPts val="0"/>
              </a:spcBef>
              <a:spcAft>
                <a:spcPts val="0"/>
              </a:spcAft>
              <a:buSzPts val="1300"/>
              <a:buChar char="●"/>
            </a:pPr>
            <a:r>
              <a:rPr lang="en"/>
              <a:t>On the left, there is no priority boost, and thus the long-running job gets starved once the two short jobs arrive; </a:t>
            </a:r>
            <a:endParaRPr/>
          </a:p>
          <a:p>
            <a:pPr marL="457200" lvl="0" indent="-311150" algn="l" rtl="0">
              <a:spcBef>
                <a:spcPts val="0"/>
              </a:spcBef>
              <a:spcAft>
                <a:spcPts val="0"/>
              </a:spcAft>
              <a:buSzPts val="1300"/>
              <a:buChar char="●"/>
            </a:pPr>
            <a:r>
              <a:rPr lang="en"/>
              <a:t>On the right, there is a priority boost every 50 ms (which is likely too small of a value, but used here for the example), and thus we at least guarantee that the long-running job will make some progress, getting boosted to the highest priority every 50 ms and thus getting to run periodically.</a:t>
            </a:r>
            <a:endParaRPr/>
          </a:p>
          <a:p>
            <a:pPr marL="457200" lvl="0" indent="-311150" algn="l" rtl="0">
              <a:spcBef>
                <a:spcPts val="0"/>
              </a:spcBef>
              <a:spcAft>
                <a:spcPts val="0"/>
              </a:spcAft>
              <a:buSzPts val="1300"/>
              <a:buChar char="●"/>
            </a:pPr>
            <a:r>
              <a:rPr lang="en"/>
              <a:t>Of course, the addition of the time period S leads to the obvious question: what should S be set to? John Ousterhout, a well-regarded systems researcher [O11], used to call such values in systems </a:t>
            </a:r>
            <a:r>
              <a:rPr lang="en" b="1" u="sng"/>
              <a:t>voo-doo constants</a:t>
            </a:r>
            <a:r>
              <a:rPr lang="en"/>
              <a:t>, because they seemed to require some form of black magic to set them correctly. </a:t>
            </a:r>
            <a:endParaRPr/>
          </a:p>
          <a:p>
            <a:pPr marL="457200" lvl="0" indent="-311150" algn="l" rtl="0">
              <a:spcBef>
                <a:spcPts val="0"/>
              </a:spcBef>
              <a:spcAft>
                <a:spcPts val="0"/>
              </a:spcAft>
              <a:buSzPts val="1300"/>
              <a:buChar char="●"/>
            </a:pPr>
            <a:r>
              <a:rPr lang="en"/>
              <a:t>Unfortunately, S has that flavor. If it is set too high, long-running jobs could starve; too low, and interactive jobs may not get a proper share of the CPU.</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7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493" name="Google Shape;493;p7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494" name="Google Shape;494;p70"/>
          <p:cNvPicPr preferRelativeResize="0"/>
          <p:nvPr/>
        </p:nvPicPr>
        <p:blipFill>
          <a:blip r:embed="rId3">
            <a:alphaModFix/>
          </a:blip>
          <a:stretch>
            <a:fillRect/>
          </a:stretch>
        </p:blipFill>
        <p:spPr>
          <a:xfrm>
            <a:off x="886625" y="789138"/>
            <a:ext cx="7620000" cy="3971925"/>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7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Attempt #3: Better Accounting (1)</a:t>
            </a:r>
            <a:endParaRPr/>
          </a:p>
        </p:txBody>
      </p:sp>
      <p:sp>
        <p:nvSpPr>
          <p:cNvPr id="500" name="Google Shape;500;p71"/>
          <p:cNvSpPr txBox="1">
            <a:spLocks noGrp="1"/>
          </p:cNvSpPr>
          <p:nvPr>
            <p:ph type="body" idx="1"/>
          </p:nvPr>
        </p:nvSpPr>
        <p:spPr>
          <a:xfrm>
            <a:off x="1297500" y="997050"/>
            <a:ext cx="7038900" cy="34818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We now have one more problem to solve: how to prevent gaming of our scheduler? The real culprit here, as you might have guessed, are Rules 4a and 4b, which let a job retain its priority by relinquishing the CPU before the time slice expires. So what should we do?</a:t>
            </a:r>
            <a:endParaRPr sz="1600"/>
          </a:p>
          <a:p>
            <a:pPr marL="457200" lvl="0" indent="-330200" algn="l" rtl="0">
              <a:spcBef>
                <a:spcPts val="0"/>
              </a:spcBef>
              <a:spcAft>
                <a:spcPts val="0"/>
              </a:spcAft>
              <a:buSzPts val="1600"/>
              <a:buChar char="●"/>
            </a:pPr>
            <a:r>
              <a:rPr lang="en" sz="1600"/>
              <a:t>The solution here is to perform better </a:t>
            </a:r>
            <a:r>
              <a:rPr lang="en" sz="1600" b="1" u="sng"/>
              <a:t>accounting</a:t>
            </a:r>
            <a:r>
              <a:rPr lang="en" sz="1600"/>
              <a:t> of CPU time at each level of the MLFQ. Instead of forgetting how much of a time slice a process used at a given level, the scheduler should keep track; once a process has used its </a:t>
            </a:r>
            <a:r>
              <a:rPr lang="en" sz="1600" b="1" i="1" u="sng"/>
              <a:t>allotment</a:t>
            </a:r>
            <a:r>
              <a:rPr lang="en" sz="1600"/>
              <a:t>, it is demoted to the next priority queue. Whether it uses the time slice in one long burst or many small ones does not matter. We thus rewrite Rules 4a and 4b to the following single rule: </a:t>
            </a:r>
            <a:endParaRPr sz="1600"/>
          </a:p>
          <a:p>
            <a:pPr marL="914400" lvl="1" indent="-317500" algn="l" rtl="0">
              <a:spcBef>
                <a:spcPts val="0"/>
              </a:spcBef>
              <a:spcAft>
                <a:spcPts val="0"/>
              </a:spcAft>
              <a:buSzPts val="1400"/>
              <a:buChar char="○"/>
            </a:pPr>
            <a:r>
              <a:rPr lang="en" sz="1400"/>
              <a:t> Rule 4: Once a job uses up its time allotment at a given level (regardless of how many times it has given up the CPU), its priority is reduced (i.e., it moves down one queue).</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Scheduling Metrics (1)</a:t>
            </a:r>
            <a:endParaRPr/>
          </a:p>
        </p:txBody>
      </p:sp>
      <p:sp>
        <p:nvSpPr>
          <p:cNvPr id="166" name="Google Shape;166;p18"/>
          <p:cNvSpPr txBox="1">
            <a:spLocks noGrp="1"/>
          </p:cNvSpPr>
          <p:nvPr>
            <p:ph type="body" idx="1"/>
          </p:nvPr>
        </p:nvSpPr>
        <p:spPr>
          <a:xfrm>
            <a:off x="1297500" y="1003600"/>
            <a:ext cx="7038900" cy="34752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Beyond making workload assumptions, we also need one more thing to enable us to compare different scheduling policies: </a:t>
            </a:r>
            <a:r>
              <a:rPr lang="en" sz="1600" b="1" u="sng"/>
              <a:t>a scheduling metric.</a:t>
            </a:r>
            <a:endParaRPr sz="1600" b="1" u="sng"/>
          </a:p>
          <a:p>
            <a:pPr marL="457200" lvl="0" indent="-330200" algn="l" rtl="0">
              <a:spcBef>
                <a:spcPts val="0"/>
              </a:spcBef>
              <a:spcAft>
                <a:spcPts val="0"/>
              </a:spcAft>
              <a:buSzPts val="1600"/>
              <a:buChar char="●"/>
            </a:pPr>
            <a:r>
              <a:rPr lang="en" sz="1600" b="1"/>
              <a:t> </a:t>
            </a:r>
            <a:r>
              <a:rPr lang="en" sz="1600"/>
              <a:t>A metric is just something that we use to measure something, and there are a number of different metrics that make sense in scheduling. </a:t>
            </a:r>
            <a:endParaRPr sz="1600"/>
          </a:p>
          <a:p>
            <a:pPr marL="457200" lvl="0" indent="-330200" algn="l" rtl="0">
              <a:spcBef>
                <a:spcPts val="0"/>
              </a:spcBef>
              <a:spcAft>
                <a:spcPts val="0"/>
              </a:spcAft>
              <a:buSzPts val="1600"/>
              <a:buChar char="●"/>
            </a:pPr>
            <a:r>
              <a:rPr lang="en" sz="1600"/>
              <a:t>For now, however, let us also simplify our life by simply having a single metric: </a:t>
            </a:r>
            <a:r>
              <a:rPr lang="en" sz="1600" b="1" u="sng"/>
              <a:t>turnaround time</a:t>
            </a:r>
            <a:r>
              <a:rPr lang="en" sz="1600"/>
              <a:t>. (เวลาแล้วเสร็จ)</a:t>
            </a:r>
            <a:endParaRPr sz="1600"/>
          </a:p>
          <a:p>
            <a:pPr marL="457200" lvl="0" indent="-330200" algn="l" rtl="0">
              <a:spcBef>
                <a:spcPts val="0"/>
              </a:spcBef>
              <a:spcAft>
                <a:spcPts val="0"/>
              </a:spcAft>
              <a:buSzPts val="1600"/>
              <a:buChar char="●"/>
            </a:pPr>
            <a:r>
              <a:rPr lang="en" sz="1600"/>
              <a:t>The turnaround time of a job is defined as the time at which the job completes minus the time at which the job arrived in the system. More formally, the turnaround time T</a:t>
            </a:r>
            <a:r>
              <a:rPr lang="en" sz="1600" baseline="-25000"/>
              <a:t>turnaround</a:t>
            </a:r>
            <a:r>
              <a:rPr lang="en" sz="1600"/>
              <a:t> is:  T</a:t>
            </a:r>
            <a:r>
              <a:rPr lang="en" sz="1600" baseline="-25000"/>
              <a:t>turnaround</a:t>
            </a:r>
            <a:r>
              <a:rPr lang="en" sz="1600"/>
              <a:t> = T</a:t>
            </a:r>
            <a:r>
              <a:rPr lang="en" sz="1600" baseline="-25000"/>
              <a:t>completion</a:t>
            </a:r>
            <a:r>
              <a:rPr lang="en" sz="1600"/>
              <a:t> − T</a:t>
            </a:r>
            <a:r>
              <a:rPr lang="en" sz="1600" baseline="-25000"/>
              <a:t>arrival</a:t>
            </a:r>
            <a:endParaRPr sz="1600"/>
          </a:p>
          <a:p>
            <a:pPr marL="457200" lvl="0" indent="-330200" algn="l" rtl="0">
              <a:spcBef>
                <a:spcPts val="0"/>
              </a:spcBef>
              <a:spcAft>
                <a:spcPts val="0"/>
              </a:spcAft>
              <a:buSzPts val="1600"/>
              <a:buChar char="●"/>
            </a:pPr>
            <a:r>
              <a:rPr lang="en" sz="1600"/>
              <a:t>Because we have assumed that all jobs arrive at the same time, for now T</a:t>
            </a:r>
            <a:r>
              <a:rPr lang="en" sz="1600" baseline="-25000"/>
              <a:t>arrival</a:t>
            </a:r>
            <a:r>
              <a:rPr lang="en" sz="1600"/>
              <a:t> = 0 and hence T</a:t>
            </a:r>
            <a:r>
              <a:rPr lang="en" sz="1600" baseline="-25000"/>
              <a:t>turnaround</a:t>
            </a:r>
            <a:r>
              <a:rPr lang="en" sz="1600"/>
              <a:t> = T</a:t>
            </a:r>
            <a:r>
              <a:rPr lang="en" sz="1600" baseline="-25000"/>
              <a:t>completion</a:t>
            </a:r>
            <a:r>
              <a:rPr lang="en" sz="1600"/>
              <a:t>. This fact will change as we relax the aforementioned assumptions.</a:t>
            </a:r>
            <a:endParaRPr sz="1600"/>
          </a:p>
          <a:p>
            <a:pPr marL="457200" lvl="0" indent="0" algn="l" rtl="0">
              <a:spcBef>
                <a:spcPts val="1200"/>
              </a:spcBef>
              <a:spcAft>
                <a:spcPts val="1200"/>
              </a:spcAft>
              <a:buNone/>
            </a:pPr>
            <a:endParaRPr sz="160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7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Attempt #3: Better Accounting (2)</a:t>
            </a:r>
            <a:endParaRPr/>
          </a:p>
        </p:txBody>
      </p:sp>
      <p:sp>
        <p:nvSpPr>
          <p:cNvPr id="506" name="Google Shape;506;p72"/>
          <p:cNvSpPr txBox="1">
            <a:spLocks noGrp="1"/>
          </p:cNvSpPr>
          <p:nvPr>
            <p:ph type="body" idx="1"/>
          </p:nvPr>
        </p:nvSpPr>
        <p:spPr>
          <a:xfrm>
            <a:off x="1297500" y="1036400"/>
            <a:ext cx="7038900" cy="34425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sz="1600"/>
              <a:t>Let’s look at an example. Figure 8.6  shows what happens when a workload tries to game the scheduler with the old Rules 4a and 4b (on the left) as well the new anti-gaming Rule 4. Without any protection from gaming, a process can issue an I/O just before a time slice ends and thus dominate CPU time. </a:t>
            </a:r>
            <a:endParaRPr sz="1600"/>
          </a:p>
          <a:p>
            <a:pPr marL="457200" lvl="0" indent="-330200" algn="l" rtl="0">
              <a:spcBef>
                <a:spcPts val="0"/>
              </a:spcBef>
              <a:spcAft>
                <a:spcPts val="0"/>
              </a:spcAft>
              <a:buSzPts val="1600"/>
              <a:buChar char="●"/>
            </a:pPr>
            <a:r>
              <a:rPr lang="en" sz="1600"/>
              <a:t>With such protections in place, regardless of the I/O behavior of the process, it slowly moves down the queues, and thus cannot gain an unfair share of the CPU.</a:t>
            </a:r>
            <a:endParaRPr sz="160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7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512" name="Google Shape;512;p73"/>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513" name="Google Shape;513;p73"/>
          <p:cNvPicPr preferRelativeResize="0"/>
          <p:nvPr/>
        </p:nvPicPr>
        <p:blipFill>
          <a:blip r:embed="rId3">
            <a:alphaModFix/>
          </a:blip>
          <a:stretch>
            <a:fillRect/>
          </a:stretch>
        </p:blipFill>
        <p:spPr>
          <a:xfrm>
            <a:off x="897363" y="709700"/>
            <a:ext cx="7439025" cy="382905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7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Tuning MLFQ And Other Issues (1)</a:t>
            </a:r>
            <a:endParaRPr/>
          </a:p>
        </p:txBody>
      </p:sp>
      <p:sp>
        <p:nvSpPr>
          <p:cNvPr id="519" name="Google Shape;519;p74"/>
          <p:cNvSpPr txBox="1">
            <a:spLocks noGrp="1"/>
          </p:cNvSpPr>
          <p:nvPr>
            <p:ph type="body" idx="1"/>
          </p:nvPr>
        </p:nvSpPr>
        <p:spPr>
          <a:xfrm>
            <a:off x="1297500" y="1029850"/>
            <a:ext cx="7038900" cy="34488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sz="1600"/>
              <a:t>A few other issues arise with MLFQ scheduling. </a:t>
            </a:r>
            <a:endParaRPr sz="1600"/>
          </a:p>
          <a:p>
            <a:pPr marL="457200" lvl="0" indent="-330200" algn="l" rtl="0">
              <a:spcBef>
                <a:spcPts val="0"/>
              </a:spcBef>
              <a:spcAft>
                <a:spcPts val="0"/>
              </a:spcAft>
              <a:buSzPts val="1600"/>
              <a:buChar char="●"/>
            </a:pPr>
            <a:r>
              <a:rPr lang="en" sz="1600"/>
              <a:t>One big question is how to parameterize such a scheduler. </a:t>
            </a:r>
            <a:endParaRPr sz="1600"/>
          </a:p>
          <a:p>
            <a:pPr marL="457200" lvl="0" indent="-330200" algn="l" rtl="0">
              <a:spcBef>
                <a:spcPts val="0"/>
              </a:spcBef>
              <a:spcAft>
                <a:spcPts val="0"/>
              </a:spcAft>
              <a:buSzPts val="1600"/>
              <a:buChar char="●"/>
            </a:pPr>
            <a:r>
              <a:rPr lang="en" sz="1600"/>
              <a:t>For example, how many queues should there be? How big should the time slice be per queue? How often should priority be boosted in order to avoid starvation and account for changes in behavior? </a:t>
            </a:r>
            <a:endParaRPr sz="1600"/>
          </a:p>
          <a:p>
            <a:pPr marL="457200" lvl="0" indent="-330200" algn="l" rtl="0">
              <a:spcBef>
                <a:spcPts val="0"/>
              </a:spcBef>
              <a:spcAft>
                <a:spcPts val="0"/>
              </a:spcAft>
              <a:buSzPts val="1600"/>
              <a:buChar char="●"/>
            </a:pPr>
            <a:r>
              <a:rPr lang="en" sz="1600"/>
              <a:t>There are no easy answers to these questions, and thus only some experience with workloads and subsequent tuning of the scheduler will lead to a satisfactory balance.</a:t>
            </a:r>
            <a:endParaRPr sz="160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p7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525" name="Google Shape;525;p7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526" name="Google Shape;526;p75"/>
          <p:cNvPicPr preferRelativeResize="0"/>
          <p:nvPr/>
        </p:nvPicPr>
        <p:blipFill>
          <a:blip r:embed="rId3">
            <a:alphaModFix/>
          </a:blip>
          <a:stretch>
            <a:fillRect/>
          </a:stretch>
        </p:blipFill>
        <p:spPr>
          <a:xfrm>
            <a:off x="361950" y="933450"/>
            <a:ext cx="8420100" cy="327660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7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Tuning MLFQ And Other Issues (2)</a:t>
            </a:r>
            <a:endParaRPr/>
          </a:p>
        </p:txBody>
      </p:sp>
      <p:sp>
        <p:nvSpPr>
          <p:cNvPr id="532" name="Google Shape;532;p7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sz="1600"/>
              <a:t>For example, most MLFQ variants allow for varying time-slice length across different queues. The high-priority queues are usually given short time slices; they are comprised of interactive jobs, after all, and thus quickly alternating between them makes sense (e.g., 10 or fewer milliseconds). The low-priority queues, in contrast, contain long-running jobs that are CPU-bound; hence, longer time slices work well (e.g., 100s of ms). Figure 8.7 shows an example in which two jobs run for 20 ms at the highest queue (with a 10-ms time slice), 40 ms in the middle (20-ms time slice), and with a 40-ms time slice at the lowest.</a:t>
            </a:r>
            <a:endParaRPr sz="160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7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538" name="Google Shape;538;p7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539" name="Google Shape;539;p77"/>
          <p:cNvPicPr preferRelativeResize="0"/>
          <p:nvPr/>
        </p:nvPicPr>
        <p:blipFill>
          <a:blip r:embed="rId3">
            <a:alphaModFix/>
          </a:blip>
          <a:stretch>
            <a:fillRect/>
          </a:stretch>
        </p:blipFill>
        <p:spPr>
          <a:xfrm>
            <a:off x="1366925" y="769975"/>
            <a:ext cx="6515100" cy="3905250"/>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7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Tuning MLFQ And Other Issues (3)</a:t>
            </a:r>
            <a:endParaRPr/>
          </a:p>
        </p:txBody>
      </p:sp>
      <p:sp>
        <p:nvSpPr>
          <p:cNvPr id="545" name="Google Shape;545;p7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The Solaris MLFQ implementation — the Time-Sharing scheduling class, or TS — is particularly easy to configure; it provides a set of tables that determine exactly how the priority of a process is altered throughout its lifetime, how long each time slice is, and how often to boost the priority of a job [AD00]; an administrator can muck with this table in order to make the scheduler behave in different ways. </a:t>
            </a:r>
            <a:endParaRPr sz="1600"/>
          </a:p>
          <a:p>
            <a:pPr marL="457200" lvl="0" indent="-330200" algn="l" rtl="0">
              <a:spcBef>
                <a:spcPts val="0"/>
              </a:spcBef>
              <a:spcAft>
                <a:spcPts val="0"/>
              </a:spcAft>
              <a:buSzPts val="1600"/>
              <a:buChar char="●"/>
            </a:pPr>
            <a:r>
              <a:rPr lang="en" sz="1600"/>
              <a:t>Default values for the table are 60 queues, with slowly increasing time-slice lengths from 20 milliseconds (highest priority) to a few hundred milliseconds (lowest), and priorities boosted around every 1 second or so.</a:t>
            </a:r>
            <a:endParaRPr sz="160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7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Tuning MLFQ And Other Issues (4)</a:t>
            </a:r>
            <a:endParaRPr/>
          </a:p>
        </p:txBody>
      </p:sp>
      <p:sp>
        <p:nvSpPr>
          <p:cNvPr id="551" name="Google Shape;551;p79"/>
          <p:cNvSpPr txBox="1">
            <a:spLocks noGrp="1"/>
          </p:cNvSpPr>
          <p:nvPr>
            <p:ph type="body" idx="1"/>
          </p:nvPr>
        </p:nvSpPr>
        <p:spPr>
          <a:xfrm>
            <a:off x="1297500" y="1003600"/>
            <a:ext cx="7038900" cy="36735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 sz="1400"/>
              <a:t>Other MLFQ schedulers don’t use a table or the exact rules described in this chapter; rather they adjust priorities using mathematical formulae.</a:t>
            </a:r>
            <a:endParaRPr sz="1400"/>
          </a:p>
          <a:p>
            <a:pPr marL="457200" lvl="0" indent="-317500" algn="l" rtl="0">
              <a:spcBef>
                <a:spcPts val="0"/>
              </a:spcBef>
              <a:spcAft>
                <a:spcPts val="0"/>
              </a:spcAft>
              <a:buSzPts val="1400"/>
              <a:buChar char="●"/>
            </a:pPr>
            <a:r>
              <a:rPr lang="en" sz="1400"/>
              <a:t> For example, the FreeBSD scheduler (version 4.3) uses a formula to calculate the current priority level of a job, basing it on how much CPU the process has used [LM+89]; in addition, usage is decayed over time, providing the desired priority boost in a different manner than described herein. See Epema’s paper for an excellent overview of such decay-usage algorithms and their properties [E95]. </a:t>
            </a:r>
            <a:endParaRPr sz="1400"/>
          </a:p>
          <a:p>
            <a:pPr marL="457200" lvl="0" indent="-317500" algn="l" rtl="0">
              <a:spcBef>
                <a:spcPts val="0"/>
              </a:spcBef>
              <a:spcAft>
                <a:spcPts val="0"/>
              </a:spcAft>
              <a:buSzPts val="1400"/>
              <a:buChar char="●"/>
            </a:pPr>
            <a:r>
              <a:rPr lang="en" sz="1400"/>
              <a:t>Finally, many schedulers have a few other features that you might encounter. For example, some schedulers </a:t>
            </a:r>
            <a:r>
              <a:rPr lang="en" sz="1400" u="sng"/>
              <a:t>reserve the highest priority levels for operating system work</a:t>
            </a:r>
            <a:r>
              <a:rPr lang="en" sz="1400"/>
              <a:t>; thus typical user jobs can never obtain the highest levels of priority in the system. Some systems also allow some user advice to help set priorities; for example, by using the command-line utility</a:t>
            </a:r>
            <a:r>
              <a:rPr lang="en" sz="1400" i="1" u="sng"/>
              <a:t> nice</a:t>
            </a:r>
            <a:r>
              <a:rPr lang="en" sz="1400"/>
              <a:t> you can increase or decrease the priority of a job (somewhat) and thus increase or decrease its chances of running at any given time. See the man page for more.</a:t>
            </a:r>
            <a:endParaRPr sz="140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Google Shape;556;p8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557" name="Google Shape;557;p8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558" name="Google Shape;558;p80"/>
          <p:cNvPicPr preferRelativeResize="0"/>
          <p:nvPr/>
        </p:nvPicPr>
        <p:blipFill>
          <a:blip r:embed="rId3">
            <a:alphaModFix/>
          </a:blip>
          <a:stretch>
            <a:fillRect/>
          </a:stretch>
        </p:blipFill>
        <p:spPr>
          <a:xfrm>
            <a:off x="314325" y="1066800"/>
            <a:ext cx="8515350" cy="3009900"/>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8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MLFQ: Summary (1)</a:t>
            </a:r>
            <a:endParaRPr/>
          </a:p>
        </p:txBody>
      </p:sp>
      <p:sp>
        <p:nvSpPr>
          <p:cNvPr id="564" name="Google Shape;564;p81"/>
          <p:cNvSpPr txBox="1">
            <a:spLocks noGrp="1"/>
          </p:cNvSpPr>
          <p:nvPr>
            <p:ph type="body" idx="1"/>
          </p:nvPr>
        </p:nvSpPr>
        <p:spPr>
          <a:xfrm>
            <a:off x="1297500" y="1042975"/>
            <a:ext cx="7038900" cy="3876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We have described a scheduling approach known as the Multi-Level Feedback Queue (MLFQ). Hopefully you can now see why it is called that: it has multiple levels of queues, and uses feedback to determine the priority of a given job. History is its guide: pay attention to how jobs behave over time and treat them accordingly. The refined set of MLFQ rules, spread throughout the chapter, are reproduced here for your viewing pleasure: </a:t>
            </a:r>
            <a:endParaRPr/>
          </a:p>
          <a:p>
            <a:pPr marL="0" lvl="0" indent="0" algn="l" rtl="0">
              <a:spcBef>
                <a:spcPts val="1200"/>
              </a:spcBef>
              <a:spcAft>
                <a:spcPts val="0"/>
              </a:spcAft>
              <a:buNone/>
            </a:pPr>
            <a:r>
              <a:rPr lang="en"/>
              <a:t>• Rule 1: If Priority(A) &gt; Priority(B), A runs (B doesn’t). </a:t>
            </a:r>
            <a:endParaRPr/>
          </a:p>
          <a:p>
            <a:pPr marL="0" lvl="0" indent="0" algn="l" rtl="0">
              <a:spcBef>
                <a:spcPts val="1200"/>
              </a:spcBef>
              <a:spcAft>
                <a:spcPts val="0"/>
              </a:spcAft>
              <a:buNone/>
            </a:pPr>
            <a:r>
              <a:rPr lang="en"/>
              <a:t>• Rule 2: If Priority(A) = Priority(B), A &amp; B run in round-robin fashion using the time slice (quantum length) of the given queue. </a:t>
            </a:r>
            <a:endParaRPr/>
          </a:p>
          <a:p>
            <a:pPr marL="0" lvl="0" indent="0" algn="l" rtl="0">
              <a:spcBef>
                <a:spcPts val="1200"/>
              </a:spcBef>
              <a:spcAft>
                <a:spcPts val="0"/>
              </a:spcAft>
              <a:buNone/>
            </a:pPr>
            <a:r>
              <a:rPr lang="en"/>
              <a:t>• Rule 3: When a job enters the system, it is placed at the highest priority (the topmost queue).</a:t>
            </a:r>
            <a:endParaRPr/>
          </a:p>
          <a:p>
            <a:pPr marL="0" lvl="0" indent="0" algn="l" rtl="0">
              <a:spcBef>
                <a:spcPts val="1200"/>
              </a:spcBef>
              <a:spcAft>
                <a:spcPts val="0"/>
              </a:spcAft>
              <a:buNone/>
            </a:pPr>
            <a:r>
              <a:rPr lang="en"/>
              <a:t> • Rule 4: Once a job uses up its time allotment at a given level (regardless of how many times it has given up the CPU), its priority is reduced (i.e., it moves down one queue). </a:t>
            </a:r>
            <a:endParaRPr/>
          </a:p>
          <a:p>
            <a:pPr marL="0" lvl="0" indent="0" algn="l" rtl="0">
              <a:spcBef>
                <a:spcPts val="1200"/>
              </a:spcBef>
              <a:spcAft>
                <a:spcPts val="1200"/>
              </a:spcAft>
              <a:buNone/>
            </a:pPr>
            <a:r>
              <a:rPr lang="en"/>
              <a:t>• Rule 5: After some time period S, move all the jobs in the system to the topmost queue.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Scheduling Metrics (2)</a:t>
            </a:r>
            <a:endParaRPr/>
          </a:p>
        </p:txBody>
      </p:sp>
      <p:sp>
        <p:nvSpPr>
          <p:cNvPr id="172" name="Google Shape;172;p19"/>
          <p:cNvSpPr txBox="1">
            <a:spLocks noGrp="1"/>
          </p:cNvSpPr>
          <p:nvPr>
            <p:ph type="body" idx="1"/>
          </p:nvPr>
        </p:nvSpPr>
        <p:spPr>
          <a:xfrm>
            <a:off x="1297500" y="1029850"/>
            <a:ext cx="7038900" cy="34488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1800"/>
              <a:t>You should note that turnaround time is a performance metric, which will be our primary focus this chapter. </a:t>
            </a:r>
            <a:endParaRPr sz="1800"/>
          </a:p>
          <a:p>
            <a:pPr marL="457200" lvl="0" indent="-342900" algn="l" rtl="0">
              <a:spcBef>
                <a:spcPts val="0"/>
              </a:spcBef>
              <a:spcAft>
                <a:spcPts val="0"/>
              </a:spcAft>
              <a:buSzPts val="1800"/>
              <a:buChar char="●"/>
            </a:pPr>
            <a:r>
              <a:rPr lang="en" sz="1800"/>
              <a:t>Another metric of interest is </a:t>
            </a:r>
            <a:r>
              <a:rPr lang="en" sz="1800" b="1" u="sng"/>
              <a:t>fairness</a:t>
            </a:r>
            <a:r>
              <a:rPr lang="en" sz="1800"/>
              <a:t>, as measured (for example) by Jain’s Fairness Index [J91]. </a:t>
            </a:r>
            <a:endParaRPr sz="1800"/>
          </a:p>
          <a:p>
            <a:pPr marL="457200" lvl="0" indent="-342900" algn="l" rtl="0">
              <a:spcBef>
                <a:spcPts val="0"/>
              </a:spcBef>
              <a:spcAft>
                <a:spcPts val="0"/>
              </a:spcAft>
              <a:buSzPts val="1800"/>
              <a:buChar char="●"/>
            </a:pPr>
            <a:r>
              <a:rPr lang="en" sz="1800"/>
              <a:t>Performance and fairness are often at odds(ที่ขัดแย้ง) in scheduling; a scheduler.</a:t>
            </a:r>
            <a:endParaRPr sz="1800"/>
          </a:p>
          <a:p>
            <a:pPr marL="457200" lvl="0" indent="-342900" algn="l" rtl="0">
              <a:spcBef>
                <a:spcPts val="0"/>
              </a:spcBef>
              <a:spcAft>
                <a:spcPts val="0"/>
              </a:spcAft>
              <a:buSzPts val="1800"/>
              <a:buChar char="●"/>
            </a:pPr>
            <a:r>
              <a:rPr lang="en" sz="1800"/>
              <a:t>For example, may optimize performance but at the cost of preventing a few jobs from running, thus decreasing fairness. This conundrum(ปัญหาที่ยากซับซ้อน) shows us that life isn’t always perfect.</a:t>
            </a:r>
            <a:endParaRPr sz="180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69" name="Google Shape;569;p8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MLFQ: Summary (2)</a:t>
            </a:r>
            <a:endParaRPr/>
          </a:p>
        </p:txBody>
      </p:sp>
      <p:sp>
        <p:nvSpPr>
          <p:cNvPr id="570" name="Google Shape;570;p82"/>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Char char="●"/>
            </a:pPr>
            <a:r>
              <a:rPr lang="en" sz="1500"/>
              <a:t>MLFQ is interesting for the following reason: instead of demanding a priori knowledge of the nature of a job, it observes the execution of a job and prioritizes it accordingly.</a:t>
            </a:r>
            <a:endParaRPr sz="1500"/>
          </a:p>
          <a:p>
            <a:pPr marL="457200" lvl="0" indent="-323850" algn="l" rtl="0">
              <a:spcBef>
                <a:spcPts val="0"/>
              </a:spcBef>
              <a:spcAft>
                <a:spcPts val="0"/>
              </a:spcAft>
              <a:buSzPts val="1500"/>
              <a:buChar char="●"/>
            </a:pPr>
            <a:r>
              <a:rPr lang="en" sz="1500"/>
              <a:t> In this way, it manages to achieve the best of both worlds: it can deliver excellent overall performance (similar to SJF/STCF) for short-running interactive jobs, and is fair and makes progress for long-running CPU-intensive workloads. </a:t>
            </a:r>
            <a:endParaRPr sz="1500"/>
          </a:p>
          <a:p>
            <a:pPr marL="457200" lvl="0" indent="-323850" algn="l" rtl="0">
              <a:spcBef>
                <a:spcPts val="0"/>
              </a:spcBef>
              <a:spcAft>
                <a:spcPts val="0"/>
              </a:spcAft>
              <a:buSzPts val="1500"/>
              <a:buChar char="●"/>
            </a:pPr>
            <a:r>
              <a:rPr lang="en" sz="1500"/>
              <a:t>For this reason, many systems, including BSD UNIX derivatives [LM+89, B86], Solaris [M06], and Windows NT and subsequent Windows operating systems [CS97] use a form of MLFQ as their base scheduler.</a:t>
            </a:r>
            <a:endParaRPr sz="150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8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Lottery Scheduling</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Google Shape;580;p8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Scheduling: Proportional Share </a:t>
            </a:r>
            <a:endParaRPr/>
          </a:p>
        </p:txBody>
      </p:sp>
      <p:sp>
        <p:nvSpPr>
          <p:cNvPr id="581" name="Google Shape;581;p84"/>
          <p:cNvSpPr txBox="1">
            <a:spLocks noGrp="1"/>
          </p:cNvSpPr>
          <p:nvPr>
            <p:ph type="body" idx="1"/>
          </p:nvPr>
        </p:nvSpPr>
        <p:spPr>
          <a:xfrm>
            <a:off x="1297500" y="1003600"/>
            <a:ext cx="7038900" cy="34752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 sz="1500"/>
              <a:t>In this chapter, we’ll examine a different type of scheduler known as a proportional-share scheduler, also sometimes referred to as a fair-share scheduler. </a:t>
            </a:r>
            <a:endParaRPr sz="1500"/>
          </a:p>
          <a:p>
            <a:pPr marL="457200" lvl="0" indent="-323850" algn="l" rtl="0">
              <a:spcBef>
                <a:spcPts val="0"/>
              </a:spcBef>
              <a:spcAft>
                <a:spcPts val="0"/>
              </a:spcAft>
              <a:buSzPts val="1500"/>
              <a:buChar char="●"/>
            </a:pPr>
            <a:r>
              <a:rPr lang="en" sz="1500"/>
              <a:t>Proportional-share is based around a simple concept: instead of optimizing for turnaround or response time, a scheduler might</a:t>
            </a:r>
            <a:r>
              <a:rPr lang="en" sz="1500" b="1" u="sng"/>
              <a:t> instead try to guarantee that each job obtain a certain percentage of CPU time</a:t>
            </a:r>
            <a:r>
              <a:rPr lang="en" sz="1500"/>
              <a:t>. </a:t>
            </a:r>
            <a:endParaRPr sz="1500"/>
          </a:p>
          <a:p>
            <a:pPr marL="457200" lvl="0" indent="-323850" algn="l" rtl="0">
              <a:spcBef>
                <a:spcPts val="0"/>
              </a:spcBef>
              <a:spcAft>
                <a:spcPts val="0"/>
              </a:spcAft>
              <a:buSzPts val="1500"/>
              <a:buChar char="●"/>
            </a:pPr>
            <a:r>
              <a:rPr lang="en" sz="1500"/>
              <a:t>An excellent early example of proportional-share scheduling is found in research by Waldspurger and Weihl [WW94], and is known as lottery scheduling; </a:t>
            </a:r>
            <a:endParaRPr sz="1500"/>
          </a:p>
          <a:p>
            <a:pPr marL="457200" lvl="0" indent="-323850" algn="l" rtl="0">
              <a:spcBef>
                <a:spcPts val="0"/>
              </a:spcBef>
              <a:spcAft>
                <a:spcPts val="0"/>
              </a:spcAft>
              <a:buSzPts val="1500"/>
              <a:buChar char="●"/>
            </a:pPr>
            <a:r>
              <a:rPr lang="en" sz="1500"/>
              <a:t>however, the idea is certainly older [KL88]. The basic idea is quite simple: every so often, hold a lottery to determine which process should get to run next; processes that should run more often should be given more chances to win the lottery. Easy, no? Now, onto the details! But not before our crux:</a:t>
            </a:r>
            <a:endParaRPr sz="150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p8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587" name="Google Shape;587;p8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588" name="Google Shape;588;p85"/>
          <p:cNvPicPr preferRelativeResize="0"/>
          <p:nvPr/>
        </p:nvPicPr>
        <p:blipFill>
          <a:blip r:embed="rId3">
            <a:alphaModFix/>
          </a:blip>
          <a:stretch>
            <a:fillRect/>
          </a:stretch>
        </p:blipFill>
        <p:spPr>
          <a:xfrm>
            <a:off x="985838" y="1804988"/>
            <a:ext cx="7172325" cy="1533525"/>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86"/>
          <p:cNvSpPr txBox="1">
            <a:spLocks noGrp="1"/>
          </p:cNvSpPr>
          <p:nvPr>
            <p:ph type="title"/>
          </p:nvPr>
        </p:nvSpPr>
        <p:spPr>
          <a:xfrm>
            <a:off x="1297500" y="393750"/>
            <a:ext cx="74070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 Basic Concept: Tickets Represent Your Share (1)</a:t>
            </a:r>
            <a:endParaRPr/>
          </a:p>
        </p:txBody>
      </p:sp>
      <p:sp>
        <p:nvSpPr>
          <p:cNvPr id="594" name="Google Shape;594;p86"/>
          <p:cNvSpPr txBox="1">
            <a:spLocks noGrp="1"/>
          </p:cNvSpPr>
          <p:nvPr>
            <p:ph type="body" idx="1"/>
          </p:nvPr>
        </p:nvSpPr>
        <p:spPr>
          <a:xfrm>
            <a:off x="1297500" y="977375"/>
            <a:ext cx="7038900" cy="39948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Underlying lottery scheduling is one very basic concept: tickets, which are used to represent the share of a resource that a process (or user or whatever) should receive. The percent of tickets that a process has represents its share of the system resource in question.</a:t>
            </a:r>
            <a:endParaRPr/>
          </a:p>
          <a:p>
            <a:pPr marL="457200" lvl="0" indent="-311150" algn="l" rtl="0">
              <a:spcBef>
                <a:spcPts val="0"/>
              </a:spcBef>
              <a:spcAft>
                <a:spcPts val="0"/>
              </a:spcAft>
              <a:buSzPts val="1300"/>
              <a:buChar char="●"/>
            </a:pPr>
            <a:r>
              <a:rPr lang="en"/>
              <a:t>Let’s look at an example. Imagine two processes, A and B, and further that A has 75 tickets while B has only 25. Thus, what we would like is for A to receive 75% of the CPU and B the remaining 25%. </a:t>
            </a:r>
            <a:endParaRPr/>
          </a:p>
          <a:p>
            <a:pPr marL="457200" lvl="0" indent="-311150" algn="l" rtl="0">
              <a:spcBef>
                <a:spcPts val="0"/>
              </a:spcBef>
              <a:spcAft>
                <a:spcPts val="0"/>
              </a:spcAft>
              <a:buSzPts val="1300"/>
              <a:buChar char="●"/>
            </a:pPr>
            <a:r>
              <a:rPr lang="en"/>
              <a:t>Lottery scheduling achieves this probabilistically (but not deterministically) by holding a lottery every so often (say, every time slice). </a:t>
            </a:r>
            <a:endParaRPr/>
          </a:p>
          <a:p>
            <a:pPr marL="457200" lvl="0" indent="-311150" algn="l" rtl="0">
              <a:spcBef>
                <a:spcPts val="0"/>
              </a:spcBef>
              <a:spcAft>
                <a:spcPts val="0"/>
              </a:spcAft>
              <a:buSzPts val="1300"/>
              <a:buChar char="●"/>
            </a:pPr>
            <a:r>
              <a:rPr lang="en"/>
              <a:t>Holding a lottery is straightforward: the scheduler must know how many total tickets there are (in our example, there are 100). </a:t>
            </a:r>
            <a:endParaRPr/>
          </a:p>
          <a:p>
            <a:pPr marL="457200" lvl="0" indent="-311150" algn="l" rtl="0">
              <a:spcBef>
                <a:spcPts val="0"/>
              </a:spcBef>
              <a:spcAft>
                <a:spcPts val="0"/>
              </a:spcAft>
              <a:buSzPts val="1300"/>
              <a:buChar char="●"/>
            </a:pPr>
            <a:r>
              <a:rPr lang="en"/>
              <a:t>The scheduler then picks a winning ticket, which is a number from 0 to 99. </a:t>
            </a:r>
            <a:endParaRPr/>
          </a:p>
          <a:p>
            <a:pPr marL="457200" lvl="0" indent="-311150" algn="l" rtl="0">
              <a:spcBef>
                <a:spcPts val="0"/>
              </a:spcBef>
              <a:spcAft>
                <a:spcPts val="0"/>
              </a:spcAft>
              <a:buSzPts val="1300"/>
              <a:buChar char="●"/>
            </a:pPr>
            <a:r>
              <a:rPr lang="en"/>
              <a:t>Assuming A holds tickets 0 through 74 and B 75 through 99, the winning ticket simply determines whether A or B runs. The scheduler then loads the state of that winning process and runs it. </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p8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600" name="Google Shape;600;p8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601" name="Google Shape;601;p87"/>
          <p:cNvPicPr preferRelativeResize="0"/>
          <p:nvPr/>
        </p:nvPicPr>
        <p:blipFill>
          <a:blip r:embed="rId3">
            <a:alphaModFix/>
          </a:blip>
          <a:stretch>
            <a:fillRect/>
          </a:stretch>
        </p:blipFill>
        <p:spPr>
          <a:xfrm>
            <a:off x="1385888" y="1685925"/>
            <a:ext cx="6372225" cy="1771650"/>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6" name="Google Shape;606;p8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 Basic Concept: Tickets Represent Your Share (2)</a:t>
            </a:r>
            <a:endParaRPr/>
          </a:p>
        </p:txBody>
      </p:sp>
      <p:sp>
        <p:nvSpPr>
          <p:cNvPr id="607" name="Google Shape;607;p8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Char char="●"/>
            </a:pPr>
            <a:r>
              <a:rPr lang="en" sz="1500"/>
              <a:t>As you can see from the example, the use of randomness in lottery scheduling leads to a probabilistic correctness in meeting the desired proportion, but no guarantee. </a:t>
            </a:r>
            <a:endParaRPr sz="1500"/>
          </a:p>
          <a:p>
            <a:pPr marL="457200" lvl="0" indent="-323850" algn="l" rtl="0">
              <a:spcBef>
                <a:spcPts val="0"/>
              </a:spcBef>
              <a:spcAft>
                <a:spcPts val="0"/>
              </a:spcAft>
              <a:buSzPts val="1500"/>
              <a:buChar char="●"/>
            </a:pPr>
            <a:r>
              <a:rPr lang="en" sz="1500"/>
              <a:t>In our example above, B only gets to run 4 out of 20 time slices (20%), instead of the desired 25% allocation.</a:t>
            </a:r>
            <a:r>
              <a:rPr lang="en" sz="1500" i="1"/>
              <a:t> However, the longer these two jobs compete, the more likely they are to achieve the desired percentages. </a:t>
            </a:r>
            <a:endParaRPr sz="1500" i="1"/>
          </a:p>
          <a:p>
            <a:pPr marL="0" lvl="0" indent="0" algn="l" rtl="0">
              <a:spcBef>
                <a:spcPts val="1200"/>
              </a:spcBef>
              <a:spcAft>
                <a:spcPts val="1200"/>
              </a:spcAft>
              <a:buNone/>
            </a:pPr>
            <a:endParaRPr sz="150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8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613" name="Google Shape;613;p8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614" name="Google Shape;614;p89"/>
          <p:cNvPicPr preferRelativeResize="0"/>
          <p:nvPr/>
        </p:nvPicPr>
        <p:blipFill>
          <a:blip r:embed="rId3">
            <a:alphaModFix/>
          </a:blip>
          <a:stretch>
            <a:fillRect/>
          </a:stretch>
        </p:blipFill>
        <p:spPr>
          <a:xfrm>
            <a:off x="1095375" y="1281113"/>
            <a:ext cx="6953250" cy="2581275"/>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9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Ticket Mechanisms (1)</a:t>
            </a:r>
            <a:endParaRPr/>
          </a:p>
        </p:txBody>
      </p:sp>
      <p:sp>
        <p:nvSpPr>
          <p:cNvPr id="620" name="Google Shape;620;p90"/>
          <p:cNvSpPr txBox="1">
            <a:spLocks noGrp="1"/>
          </p:cNvSpPr>
          <p:nvPr>
            <p:ph type="body" idx="1"/>
          </p:nvPr>
        </p:nvSpPr>
        <p:spPr>
          <a:xfrm>
            <a:off x="1297500" y="1029850"/>
            <a:ext cx="7038900" cy="34488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 sz="1500"/>
              <a:t>Lottery scheduling also provides a number of mechanisms to manipulate tickets in different and sometimes useful ways.</a:t>
            </a:r>
            <a:endParaRPr sz="1500"/>
          </a:p>
          <a:p>
            <a:pPr marL="457200" lvl="0" indent="-323850" algn="l" rtl="0">
              <a:spcBef>
                <a:spcPts val="0"/>
              </a:spcBef>
              <a:spcAft>
                <a:spcPts val="0"/>
              </a:spcAft>
              <a:buSzPts val="1500"/>
              <a:buChar char="●"/>
            </a:pPr>
            <a:r>
              <a:rPr lang="en" sz="1500"/>
              <a:t> One way is with the concept of ticket currency.</a:t>
            </a:r>
            <a:endParaRPr sz="1500"/>
          </a:p>
          <a:p>
            <a:pPr marL="457200" lvl="0" indent="-323850" algn="l" rtl="0">
              <a:spcBef>
                <a:spcPts val="0"/>
              </a:spcBef>
              <a:spcAft>
                <a:spcPts val="0"/>
              </a:spcAft>
              <a:buSzPts val="1500"/>
              <a:buChar char="●"/>
            </a:pPr>
            <a:r>
              <a:rPr lang="en" sz="1500"/>
              <a:t> Currency allows a user with a set of tickets to allocate tickets among their own jobs in whatever currency they would like; the system then automatically converts said currency into the correct global value</a:t>
            </a:r>
            <a:endParaRPr sz="1500"/>
          </a:p>
          <a:p>
            <a:pPr marL="457200" lvl="0" indent="-323850" algn="l" rtl="0">
              <a:spcBef>
                <a:spcPts val="0"/>
              </a:spcBef>
              <a:spcAft>
                <a:spcPts val="0"/>
              </a:spcAft>
              <a:buSzPts val="1500"/>
              <a:buChar char="●"/>
            </a:pPr>
            <a:r>
              <a:rPr lang="en" sz="1500"/>
              <a:t>For example, assume users A and B have each been given 100 tickets. </a:t>
            </a:r>
            <a:endParaRPr sz="1500"/>
          </a:p>
          <a:p>
            <a:pPr marL="457200" lvl="0" indent="-323850" algn="l" rtl="0">
              <a:spcBef>
                <a:spcPts val="0"/>
              </a:spcBef>
              <a:spcAft>
                <a:spcPts val="0"/>
              </a:spcAft>
              <a:buSzPts val="1500"/>
              <a:buChar char="●"/>
            </a:pPr>
            <a:r>
              <a:rPr lang="en" sz="1500"/>
              <a:t>User A is running two jobs, A1 and A2, and gives them each 500 tickets (out of 1000 total) in A’s currency. User B is running only 1 job and gives it 10 tickets (out of 10 total). </a:t>
            </a:r>
            <a:endParaRPr sz="1500"/>
          </a:p>
          <a:p>
            <a:pPr marL="457200" lvl="0" indent="-323850" algn="l" rtl="0">
              <a:spcBef>
                <a:spcPts val="0"/>
              </a:spcBef>
              <a:spcAft>
                <a:spcPts val="0"/>
              </a:spcAft>
              <a:buSzPts val="1500"/>
              <a:buChar char="●"/>
            </a:pPr>
            <a:r>
              <a:rPr lang="en" sz="1500"/>
              <a:t>The system converts A1’s and A2’s allocation from 500 each in A’s currency to 50 each in the global currency; </a:t>
            </a:r>
            <a:endParaRPr sz="1500"/>
          </a:p>
          <a:p>
            <a:pPr marL="457200" lvl="0" indent="-323850" algn="l" rtl="0">
              <a:spcBef>
                <a:spcPts val="0"/>
              </a:spcBef>
              <a:spcAft>
                <a:spcPts val="0"/>
              </a:spcAft>
              <a:buSzPts val="1500"/>
              <a:buChar char="●"/>
            </a:pPr>
            <a:r>
              <a:rPr lang="en" sz="1500"/>
              <a:t>similarly, B1’s 10 tickets is converted to 100 tickets. The lottery is then held over the global ticket currency (200 total) to determine which job runs. </a:t>
            </a:r>
            <a:endParaRPr sz="150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Google Shape;625;p9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Ticket Mechanisms (2)</a:t>
            </a:r>
            <a:endParaRPr/>
          </a:p>
        </p:txBody>
      </p:sp>
      <p:sp>
        <p:nvSpPr>
          <p:cNvPr id="626" name="Google Shape;626;p9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627" name="Google Shape;627;p91"/>
          <p:cNvPicPr preferRelativeResize="0"/>
          <p:nvPr/>
        </p:nvPicPr>
        <p:blipFill>
          <a:blip r:embed="rId3">
            <a:alphaModFix/>
          </a:blip>
          <a:stretch>
            <a:fillRect/>
          </a:stretch>
        </p:blipFill>
        <p:spPr>
          <a:xfrm>
            <a:off x="966788" y="2176463"/>
            <a:ext cx="7210425" cy="790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First In, First Out (FIFO) (1)</a:t>
            </a:r>
            <a:endParaRPr/>
          </a:p>
        </p:txBody>
      </p:sp>
      <p:sp>
        <p:nvSpPr>
          <p:cNvPr id="178" name="Google Shape;178;p20"/>
          <p:cNvSpPr txBox="1">
            <a:spLocks noGrp="1"/>
          </p:cNvSpPr>
          <p:nvPr>
            <p:ph type="body" idx="1"/>
          </p:nvPr>
        </p:nvSpPr>
        <p:spPr>
          <a:xfrm>
            <a:off x="1297500" y="1010175"/>
            <a:ext cx="7038900" cy="34686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sz="1600"/>
              <a:t>The most basic algorithm we can implement is known as </a:t>
            </a:r>
            <a:r>
              <a:rPr lang="en" sz="1600" b="1" u="sng"/>
              <a:t>First In, First Out (FIFO) </a:t>
            </a:r>
            <a:r>
              <a:rPr lang="en" sz="1600"/>
              <a:t>scheduling or sometimes </a:t>
            </a:r>
            <a:r>
              <a:rPr lang="en" sz="1600" b="1" u="sng"/>
              <a:t>First Come, First Served (FCFS).</a:t>
            </a:r>
            <a:endParaRPr sz="1600" b="1" u="sng"/>
          </a:p>
          <a:p>
            <a:pPr marL="457200" lvl="0" indent="-330200" algn="l" rtl="0">
              <a:spcBef>
                <a:spcPts val="0"/>
              </a:spcBef>
              <a:spcAft>
                <a:spcPts val="0"/>
              </a:spcAft>
              <a:buSzPts val="1600"/>
              <a:buChar char="●"/>
            </a:pPr>
            <a:r>
              <a:rPr lang="en" sz="1600"/>
              <a:t>FIFO has a number of positive properties: it is clearly simple and thus easy to implement. And, given our assumptions, it works pretty well.</a:t>
            </a:r>
            <a:endParaRPr sz="1600"/>
          </a:p>
          <a:p>
            <a:pPr marL="457200" lvl="0" indent="-330200" algn="l" rtl="0">
              <a:spcBef>
                <a:spcPts val="0"/>
              </a:spcBef>
              <a:spcAft>
                <a:spcPts val="0"/>
              </a:spcAft>
              <a:buSzPts val="1600"/>
              <a:buChar char="●"/>
            </a:pPr>
            <a:r>
              <a:rPr lang="en" sz="1600"/>
              <a:t>Let’s do a quick example together. Imagine </a:t>
            </a:r>
            <a:r>
              <a:rPr lang="en" sz="1600" b="1" u="sng"/>
              <a:t>three jobs</a:t>
            </a:r>
            <a:r>
              <a:rPr lang="en" sz="1600"/>
              <a:t> arrive in the system, A, B, and C, at roughly the same time (T</a:t>
            </a:r>
            <a:r>
              <a:rPr lang="en" sz="1600" baseline="-25000"/>
              <a:t>arrival</a:t>
            </a:r>
            <a:r>
              <a:rPr lang="en" sz="1600"/>
              <a:t> = 0). </a:t>
            </a:r>
            <a:endParaRPr sz="1600"/>
          </a:p>
          <a:p>
            <a:pPr marL="457200" lvl="0" indent="-330200" algn="l" rtl="0">
              <a:spcBef>
                <a:spcPts val="0"/>
              </a:spcBef>
              <a:spcAft>
                <a:spcPts val="0"/>
              </a:spcAft>
              <a:buSzPts val="1600"/>
              <a:buChar char="●"/>
            </a:pPr>
            <a:r>
              <a:rPr lang="en" sz="1600"/>
              <a:t>Because FIFO has to put some job first, let’s assume that while they all arrived simultaneously, A arrived just a hair before B which arrived just a hair before C. </a:t>
            </a:r>
            <a:endParaRPr sz="1600"/>
          </a:p>
          <a:p>
            <a:pPr marL="457200" lvl="0" indent="-330200" algn="l" rtl="0">
              <a:spcBef>
                <a:spcPts val="0"/>
              </a:spcBef>
              <a:spcAft>
                <a:spcPts val="0"/>
              </a:spcAft>
              <a:buSzPts val="1600"/>
              <a:buChar char="●"/>
            </a:pPr>
            <a:r>
              <a:rPr lang="en" sz="1600"/>
              <a:t>Assume also that each job runs for </a:t>
            </a:r>
            <a:r>
              <a:rPr lang="en" sz="1600" b="1" u="sng"/>
              <a:t>10 seconds</a:t>
            </a:r>
            <a:r>
              <a:rPr lang="en" sz="1600"/>
              <a:t>. What will the average turnaround time be for these jobs?</a:t>
            </a:r>
            <a:endParaRPr sz="160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sp>
        <p:nvSpPr>
          <p:cNvPr id="632" name="Google Shape;632;p9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Ticket Mechanisms (3)</a:t>
            </a:r>
            <a:endParaRPr/>
          </a:p>
        </p:txBody>
      </p:sp>
      <p:sp>
        <p:nvSpPr>
          <p:cNvPr id="633" name="Google Shape;633;p92"/>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Char char="●"/>
            </a:pPr>
            <a:r>
              <a:rPr lang="en" sz="1500"/>
              <a:t>Another useful mechanism is </a:t>
            </a:r>
            <a:r>
              <a:rPr lang="en" sz="1500" b="1" i="1" u="sng"/>
              <a:t>ticket transfer</a:t>
            </a:r>
            <a:r>
              <a:rPr lang="en" sz="1500"/>
              <a:t>. With transfers, a process can temporarily hand off its tickets to another process. </a:t>
            </a:r>
            <a:endParaRPr sz="1500"/>
          </a:p>
          <a:p>
            <a:pPr marL="457200" lvl="0" indent="-323850" algn="l" rtl="0">
              <a:spcBef>
                <a:spcPts val="0"/>
              </a:spcBef>
              <a:spcAft>
                <a:spcPts val="0"/>
              </a:spcAft>
              <a:buSzPts val="1500"/>
              <a:buChar char="●"/>
            </a:pPr>
            <a:r>
              <a:rPr lang="en" sz="1500"/>
              <a:t>This ability is especially useful in a client/server setting, where a client process sends a message to a server asking it to do some work on the client’s behalf. </a:t>
            </a:r>
            <a:endParaRPr sz="1500"/>
          </a:p>
          <a:p>
            <a:pPr marL="457200" lvl="0" indent="-323850" algn="l" rtl="0">
              <a:spcBef>
                <a:spcPts val="0"/>
              </a:spcBef>
              <a:spcAft>
                <a:spcPts val="0"/>
              </a:spcAft>
              <a:buSzPts val="1500"/>
              <a:buChar char="●"/>
            </a:pPr>
            <a:r>
              <a:rPr lang="en" sz="1500"/>
              <a:t>To speed up the work, the client can pass the tickets to the server and thus try to maximize the performance of the server while the server is handling the client’s request. When finished, the server then transfers the tickets back to the client and all is as before. </a:t>
            </a:r>
            <a:endParaRPr sz="150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637"/>
        <p:cNvGrpSpPr/>
        <p:nvPr/>
      </p:nvGrpSpPr>
      <p:grpSpPr>
        <a:xfrm>
          <a:off x="0" y="0"/>
          <a:ext cx="0" cy="0"/>
          <a:chOff x="0" y="0"/>
          <a:chExt cx="0" cy="0"/>
        </a:xfrm>
      </p:grpSpPr>
      <p:sp>
        <p:nvSpPr>
          <p:cNvPr id="638" name="Google Shape;638;p9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Ticket Mechanisms (4)</a:t>
            </a:r>
            <a:endParaRPr/>
          </a:p>
        </p:txBody>
      </p:sp>
      <p:sp>
        <p:nvSpPr>
          <p:cNvPr id="639" name="Google Shape;639;p93"/>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Char char="●"/>
            </a:pPr>
            <a:r>
              <a:rPr lang="en" sz="1500"/>
              <a:t>Finally, </a:t>
            </a:r>
            <a:r>
              <a:rPr lang="en" sz="1500" b="1" i="1" u="sng"/>
              <a:t>ticket inflation</a:t>
            </a:r>
            <a:r>
              <a:rPr lang="en" sz="1500"/>
              <a:t> can sometimes be a useful technique.</a:t>
            </a:r>
            <a:endParaRPr sz="1500"/>
          </a:p>
          <a:p>
            <a:pPr marL="457200" lvl="0" indent="-323850" algn="l" rtl="0">
              <a:spcBef>
                <a:spcPts val="0"/>
              </a:spcBef>
              <a:spcAft>
                <a:spcPts val="0"/>
              </a:spcAft>
              <a:buSzPts val="1500"/>
              <a:buChar char="●"/>
            </a:pPr>
            <a:r>
              <a:rPr lang="en" sz="1500"/>
              <a:t>With inflation, a process can temporarily raise or lower the number of tickets it owns. Of course, in a competitive scenario with processes that do not trust one another, this makes little sense; one greedy process could give itself a vast number of tickets and take over the machine. </a:t>
            </a:r>
            <a:endParaRPr sz="1500"/>
          </a:p>
          <a:p>
            <a:pPr marL="457200" lvl="0" indent="-323850" algn="l" rtl="0">
              <a:spcBef>
                <a:spcPts val="0"/>
              </a:spcBef>
              <a:spcAft>
                <a:spcPts val="0"/>
              </a:spcAft>
              <a:buSzPts val="1500"/>
              <a:buChar char="●"/>
            </a:pPr>
            <a:r>
              <a:rPr lang="en" sz="1500"/>
              <a:t>Rather, inflation can be applied in an environment where a group of processes trust one another; in such a case, if any one process knows it needs more CPU time, it can boost its ticket value as a way to reflect that need to the system, all without communicating with any other processes.</a:t>
            </a:r>
            <a:endParaRPr sz="150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4" name="Google Shape;644;p9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Implementation (1)</a:t>
            </a:r>
            <a:endParaRPr/>
          </a:p>
        </p:txBody>
      </p:sp>
      <p:sp>
        <p:nvSpPr>
          <p:cNvPr id="645" name="Google Shape;645;p94"/>
          <p:cNvSpPr txBox="1">
            <a:spLocks noGrp="1"/>
          </p:cNvSpPr>
          <p:nvPr>
            <p:ph type="body" idx="1"/>
          </p:nvPr>
        </p:nvSpPr>
        <p:spPr>
          <a:xfrm>
            <a:off x="1297500" y="1364200"/>
            <a:ext cx="7038900" cy="29112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Char char="●"/>
            </a:pPr>
            <a:r>
              <a:rPr lang="en" sz="1500"/>
              <a:t>Probably the most amazing thing about lottery scheduling is the simplicity of its implementation. All you need is a </a:t>
            </a:r>
            <a:r>
              <a:rPr lang="en" sz="1500" u="sng"/>
              <a:t>good random number generator </a:t>
            </a:r>
            <a:r>
              <a:rPr lang="en" sz="1500"/>
              <a:t>to pick the winning ticket, a data structure to track the processes of the system (e.g., a list), and the total number of tickets.</a:t>
            </a:r>
            <a:endParaRPr sz="1500"/>
          </a:p>
          <a:p>
            <a:pPr marL="457200" lvl="0" indent="-323850" algn="l" rtl="0">
              <a:spcBef>
                <a:spcPts val="0"/>
              </a:spcBef>
              <a:spcAft>
                <a:spcPts val="0"/>
              </a:spcAft>
              <a:buSzPts val="1500"/>
              <a:buChar char="●"/>
            </a:pPr>
            <a:r>
              <a:rPr lang="en" sz="1500"/>
              <a:t> Let’s assume we keep the processes in a list. Here is an example comprised of three processes, A, B, and C, each with some number of tickets</a:t>
            </a:r>
            <a:endParaRPr sz="1500"/>
          </a:p>
        </p:txBody>
      </p:sp>
      <p:pic>
        <p:nvPicPr>
          <p:cNvPr id="646" name="Google Shape;646;p94"/>
          <p:cNvPicPr preferRelativeResize="0"/>
          <p:nvPr/>
        </p:nvPicPr>
        <p:blipFill>
          <a:blip r:embed="rId3">
            <a:alphaModFix/>
          </a:blip>
          <a:stretch>
            <a:fillRect/>
          </a:stretch>
        </p:blipFill>
        <p:spPr>
          <a:xfrm>
            <a:off x="2397963" y="3260663"/>
            <a:ext cx="5095875" cy="904875"/>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650"/>
        <p:cNvGrpSpPr/>
        <p:nvPr/>
      </p:nvGrpSpPr>
      <p:grpSpPr>
        <a:xfrm>
          <a:off x="0" y="0"/>
          <a:ext cx="0" cy="0"/>
          <a:chOff x="0" y="0"/>
          <a:chExt cx="0" cy="0"/>
        </a:xfrm>
      </p:grpSpPr>
      <p:sp>
        <p:nvSpPr>
          <p:cNvPr id="651" name="Google Shape;651;p9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Implementation (2)</a:t>
            </a:r>
            <a:endParaRPr/>
          </a:p>
        </p:txBody>
      </p:sp>
      <p:sp>
        <p:nvSpPr>
          <p:cNvPr id="652" name="Google Shape;652;p95"/>
          <p:cNvSpPr txBox="1">
            <a:spLocks noGrp="1"/>
          </p:cNvSpPr>
          <p:nvPr>
            <p:ph type="body" idx="1"/>
          </p:nvPr>
        </p:nvSpPr>
        <p:spPr>
          <a:xfrm>
            <a:off x="1297500" y="977375"/>
            <a:ext cx="7038900" cy="35013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 sz="1500"/>
              <a:t>To make a scheduling decision, we first have to pick a random number (the winner) from the total number of tickets (400)2 Let’s say we pick the number 300. Then, we simply traverse the list, with a simple counter used to help us find the winner (Figure 9.1).</a:t>
            </a:r>
            <a:endParaRPr sz="1500"/>
          </a:p>
          <a:p>
            <a:pPr marL="457200" lvl="0" indent="-323850" algn="l" rtl="0">
              <a:spcBef>
                <a:spcPts val="0"/>
              </a:spcBef>
              <a:spcAft>
                <a:spcPts val="0"/>
              </a:spcAft>
              <a:buSzPts val="1500"/>
              <a:buChar char="●"/>
            </a:pPr>
            <a:r>
              <a:rPr lang="en" sz="1500"/>
              <a:t>The code walks the list of processes, adding each ticket value to </a:t>
            </a:r>
            <a:r>
              <a:rPr lang="en" sz="1500" i="1"/>
              <a:t>counter</a:t>
            </a:r>
            <a:r>
              <a:rPr lang="en" sz="1500"/>
              <a:t> until the value exceeds </a:t>
            </a:r>
            <a:r>
              <a:rPr lang="en" sz="1500" i="1"/>
              <a:t>winner</a:t>
            </a:r>
            <a:r>
              <a:rPr lang="en" sz="1500"/>
              <a:t>. </a:t>
            </a:r>
            <a:endParaRPr sz="1500"/>
          </a:p>
          <a:p>
            <a:pPr marL="457200" lvl="0" indent="-323850" algn="l" rtl="0">
              <a:spcBef>
                <a:spcPts val="0"/>
              </a:spcBef>
              <a:spcAft>
                <a:spcPts val="0"/>
              </a:spcAft>
              <a:buSzPts val="1500"/>
              <a:buChar char="●"/>
            </a:pPr>
            <a:r>
              <a:rPr lang="en" sz="1500"/>
              <a:t>Once that is the case, the current list element is the winner. </a:t>
            </a:r>
            <a:endParaRPr sz="1500"/>
          </a:p>
          <a:p>
            <a:pPr marL="457200" lvl="0" indent="-323850" algn="l" rtl="0">
              <a:spcBef>
                <a:spcPts val="0"/>
              </a:spcBef>
              <a:spcAft>
                <a:spcPts val="0"/>
              </a:spcAft>
              <a:buSzPts val="1500"/>
              <a:buChar char="●"/>
            </a:pPr>
            <a:r>
              <a:rPr lang="en" sz="1500"/>
              <a:t>With our example of the winning ticket being </a:t>
            </a:r>
            <a:r>
              <a:rPr lang="en" sz="1500" b="1" u="sng"/>
              <a:t>300</a:t>
            </a:r>
            <a:r>
              <a:rPr lang="en" sz="1500"/>
              <a:t>, the following takes place.</a:t>
            </a:r>
            <a:endParaRPr sz="1500"/>
          </a:p>
          <a:p>
            <a:pPr marL="457200" lvl="0" indent="-323850" algn="l" rtl="0">
              <a:spcBef>
                <a:spcPts val="0"/>
              </a:spcBef>
              <a:spcAft>
                <a:spcPts val="0"/>
              </a:spcAft>
              <a:buSzPts val="1500"/>
              <a:buChar char="●"/>
            </a:pPr>
            <a:r>
              <a:rPr lang="en" sz="1500"/>
              <a:t> First, </a:t>
            </a:r>
            <a:r>
              <a:rPr lang="en" sz="1500" i="1"/>
              <a:t>counter</a:t>
            </a:r>
            <a:r>
              <a:rPr lang="en" sz="1500"/>
              <a:t> is incremented to 100 to account for A’s tickets; because 100 is less than 300, the loop continues. Then </a:t>
            </a:r>
            <a:r>
              <a:rPr lang="en" sz="1500" i="1"/>
              <a:t>counter</a:t>
            </a:r>
            <a:r>
              <a:rPr lang="en" sz="1500"/>
              <a:t> would be updated to 150 (B’s tickets), still less than 300 and thus again we continue. </a:t>
            </a:r>
            <a:endParaRPr sz="1500"/>
          </a:p>
          <a:p>
            <a:pPr marL="457200" lvl="0" indent="-323850" algn="l" rtl="0">
              <a:spcBef>
                <a:spcPts val="0"/>
              </a:spcBef>
              <a:spcAft>
                <a:spcPts val="0"/>
              </a:spcAft>
              <a:buSzPts val="1500"/>
              <a:buChar char="●"/>
            </a:pPr>
            <a:r>
              <a:rPr lang="en" sz="1500"/>
              <a:t>Finally, </a:t>
            </a:r>
            <a:r>
              <a:rPr lang="en" sz="1500" i="1"/>
              <a:t>counter</a:t>
            </a:r>
            <a:r>
              <a:rPr lang="en" sz="1500"/>
              <a:t> is updated to 400 (clearly greater than 300), and thus we break out of the loop with </a:t>
            </a:r>
            <a:r>
              <a:rPr lang="en" sz="1500" i="1"/>
              <a:t>current</a:t>
            </a:r>
            <a:r>
              <a:rPr lang="en" sz="1500"/>
              <a:t> pointing at C (the winner)</a:t>
            </a:r>
            <a:endParaRPr sz="150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57" name="Google Shape;657;p9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658" name="Google Shape;658;p9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659" name="Google Shape;659;p96"/>
          <p:cNvPicPr preferRelativeResize="0"/>
          <p:nvPr/>
        </p:nvPicPr>
        <p:blipFill>
          <a:blip r:embed="rId3">
            <a:alphaModFix/>
          </a:blip>
          <a:stretch>
            <a:fillRect/>
          </a:stretch>
        </p:blipFill>
        <p:spPr>
          <a:xfrm>
            <a:off x="757238" y="723900"/>
            <a:ext cx="7629525" cy="3695700"/>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4" name="Google Shape;664;p9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Implementation (3)</a:t>
            </a:r>
            <a:endParaRPr/>
          </a:p>
        </p:txBody>
      </p:sp>
      <p:sp>
        <p:nvSpPr>
          <p:cNvPr id="665" name="Google Shape;665;p9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sz="1600"/>
              <a:t>To make this process most efficient, it might generally be best to organize the list in sorted order, from the highest number of tickets to the lowest. </a:t>
            </a:r>
            <a:endParaRPr sz="1600"/>
          </a:p>
          <a:p>
            <a:pPr marL="457200" lvl="0" indent="-330200" algn="l" rtl="0">
              <a:spcBef>
                <a:spcPts val="0"/>
              </a:spcBef>
              <a:spcAft>
                <a:spcPts val="0"/>
              </a:spcAft>
              <a:buSzPts val="1600"/>
              <a:buChar char="●"/>
            </a:pPr>
            <a:r>
              <a:rPr lang="en" sz="1600" u="sng"/>
              <a:t>The ordering does not affect the correctness of the algorithm</a:t>
            </a:r>
            <a:r>
              <a:rPr lang="en" sz="1600"/>
              <a:t>; however, it does ensure in </a:t>
            </a:r>
            <a:r>
              <a:rPr lang="en" sz="1600" u="sng"/>
              <a:t>general that the fewest number of list iterations are taken</a:t>
            </a:r>
            <a:r>
              <a:rPr lang="en" sz="1600"/>
              <a:t>, especially if there are </a:t>
            </a:r>
            <a:r>
              <a:rPr lang="en" sz="1600" u="sng"/>
              <a:t>a few processes that possess most of the tickets</a:t>
            </a:r>
            <a:r>
              <a:rPr lang="en" sz="1600"/>
              <a:t>.</a:t>
            </a:r>
            <a:endParaRPr sz="160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669"/>
        <p:cNvGrpSpPr/>
        <p:nvPr/>
      </p:nvGrpSpPr>
      <p:grpSpPr>
        <a:xfrm>
          <a:off x="0" y="0"/>
          <a:ext cx="0" cy="0"/>
          <a:chOff x="0" y="0"/>
          <a:chExt cx="0" cy="0"/>
        </a:xfrm>
      </p:grpSpPr>
      <p:sp>
        <p:nvSpPr>
          <p:cNvPr id="670" name="Google Shape;670;p9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An Example (1) </a:t>
            </a:r>
            <a:endParaRPr/>
          </a:p>
        </p:txBody>
      </p:sp>
      <p:sp>
        <p:nvSpPr>
          <p:cNvPr id="671" name="Google Shape;671;p98"/>
          <p:cNvSpPr txBox="1">
            <a:spLocks noGrp="1"/>
          </p:cNvSpPr>
          <p:nvPr>
            <p:ph type="body" idx="1"/>
          </p:nvPr>
        </p:nvSpPr>
        <p:spPr>
          <a:xfrm>
            <a:off x="1297500" y="1036400"/>
            <a:ext cx="7038900" cy="34425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 sz="1500"/>
              <a:t>To make the dynamics of lottery scheduling more understandable, we now perform a brief study of the completion time of two jobs competing against one another, each with the same number of tickets (100) and same run time (R, which we will vary).</a:t>
            </a:r>
            <a:endParaRPr sz="1500"/>
          </a:p>
          <a:p>
            <a:pPr marL="457200" lvl="0" indent="-323850" algn="l" rtl="0">
              <a:spcBef>
                <a:spcPts val="0"/>
              </a:spcBef>
              <a:spcAft>
                <a:spcPts val="0"/>
              </a:spcAft>
              <a:buSzPts val="1500"/>
              <a:buChar char="●"/>
            </a:pPr>
            <a:r>
              <a:rPr lang="en" sz="1500"/>
              <a:t>In this scenario, we’d like for each job to finish at roughly the same time, but due to the randomness of lottery scheduling, sometimes one job finishes before the other. To quantify this difference, we define a simple</a:t>
            </a:r>
            <a:r>
              <a:rPr lang="en" sz="1500" b="1" u="sng"/>
              <a:t> fairness metric, F</a:t>
            </a:r>
            <a:r>
              <a:rPr lang="en" sz="1500"/>
              <a:t> which is simply the time the </a:t>
            </a:r>
            <a:r>
              <a:rPr lang="en" sz="1500" i="1" u="sng"/>
              <a:t>first job completes divided by the time that the second job completes. </a:t>
            </a:r>
            <a:endParaRPr sz="1500" i="1" u="sng"/>
          </a:p>
          <a:p>
            <a:pPr marL="457200" lvl="0" indent="-323850" algn="l" rtl="0">
              <a:spcBef>
                <a:spcPts val="0"/>
              </a:spcBef>
              <a:spcAft>
                <a:spcPts val="0"/>
              </a:spcAft>
              <a:buSzPts val="1500"/>
              <a:buChar char="●"/>
            </a:pPr>
            <a:r>
              <a:rPr lang="en" sz="1500"/>
              <a:t>For example, if R = 10, and the first job finishes at time 10 (and the second job at 20), F = 10/20 = 0.5. </a:t>
            </a:r>
            <a:endParaRPr sz="1500"/>
          </a:p>
          <a:p>
            <a:pPr marL="457200" lvl="0" indent="-323850" algn="l" rtl="0">
              <a:spcBef>
                <a:spcPts val="0"/>
              </a:spcBef>
              <a:spcAft>
                <a:spcPts val="0"/>
              </a:spcAft>
              <a:buSzPts val="1500"/>
              <a:buChar char="●"/>
            </a:pPr>
            <a:r>
              <a:rPr lang="en" sz="1500"/>
              <a:t>When both jobs finish at nearly the same time, F will be quite close to 1. In this scenario, that is our goal: a perfectly fair scheduler would achieve F = 1.</a:t>
            </a:r>
            <a:endParaRPr sz="150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676" name="Google Shape;676;p9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An Example (2) </a:t>
            </a:r>
            <a:endParaRPr/>
          </a:p>
        </p:txBody>
      </p:sp>
      <p:sp>
        <p:nvSpPr>
          <p:cNvPr id="677" name="Google Shape;677;p99"/>
          <p:cNvSpPr txBox="1">
            <a:spLocks noGrp="1"/>
          </p:cNvSpPr>
          <p:nvPr>
            <p:ph type="body" idx="1"/>
          </p:nvPr>
        </p:nvSpPr>
        <p:spPr>
          <a:xfrm>
            <a:off x="1297500" y="1116150"/>
            <a:ext cx="70389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Figure 9.2 plots the average fairness as the length of the two jobs (R) is varied from 1 to 1000 over thirty trials (results are generated via the simulator provided at the end of the chapter). </a:t>
            </a:r>
            <a:endParaRPr/>
          </a:p>
          <a:p>
            <a:pPr marL="457200" lvl="0" indent="-311150" algn="l" rtl="0">
              <a:spcBef>
                <a:spcPts val="0"/>
              </a:spcBef>
              <a:spcAft>
                <a:spcPts val="0"/>
              </a:spcAft>
              <a:buSzPts val="1300"/>
              <a:buChar char="●"/>
            </a:pPr>
            <a:r>
              <a:rPr lang="en"/>
              <a:t>As you can see from the graph, when the job length is not very long, average fairness can be quite low. </a:t>
            </a:r>
            <a:endParaRPr/>
          </a:p>
          <a:p>
            <a:pPr marL="457200" lvl="0" indent="-311150" algn="l" rtl="0">
              <a:spcBef>
                <a:spcPts val="0"/>
              </a:spcBef>
              <a:spcAft>
                <a:spcPts val="0"/>
              </a:spcAft>
              <a:buSzPts val="1300"/>
              <a:buChar char="●"/>
            </a:pPr>
            <a:r>
              <a:rPr lang="en"/>
              <a:t>Only as the jobs run for a significant number of time slices does the lottery scheduler approach the desired fair outcome.</a:t>
            </a:r>
            <a:endParaRPr/>
          </a:p>
        </p:txBody>
      </p:sp>
      <p:pic>
        <p:nvPicPr>
          <p:cNvPr id="678" name="Google Shape;678;p99"/>
          <p:cNvPicPr preferRelativeResize="0"/>
          <p:nvPr/>
        </p:nvPicPr>
        <p:blipFill>
          <a:blip r:embed="rId3">
            <a:alphaModFix/>
          </a:blip>
          <a:stretch>
            <a:fillRect/>
          </a:stretch>
        </p:blipFill>
        <p:spPr>
          <a:xfrm>
            <a:off x="3437300" y="2807495"/>
            <a:ext cx="2759300" cy="2290000"/>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682"/>
        <p:cNvGrpSpPr/>
        <p:nvPr/>
      </p:nvGrpSpPr>
      <p:grpSpPr>
        <a:xfrm>
          <a:off x="0" y="0"/>
          <a:ext cx="0" cy="0"/>
          <a:chOff x="0" y="0"/>
          <a:chExt cx="0" cy="0"/>
        </a:xfrm>
      </p:grpSpPr>
      <p:sp>
        <p:nvSpPr>
          <p:cNvPr id="683" name="Google Shape;683;p10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How To Assign Tickets?</a:t>
            </a:r>
            <a:endParaRPr/>
          </a:p>
        </p:txBody>
      </p:sp>
      <p:sp>
        <p:nvSpPr>
          <p:cNvPr id="684" name="Google Shape;684;p100"/>
          <p:cNvSpPr txBox="1">
            <a:spLocks noGrp="1"/>
          </p:cNvSpPr>
          <p:nvPr>
            <p:ph type="body" idx="1"/>
          </p:nvPr>
        </p:nvSpPr>
        <p:spPr>
          <a:xfrm>
            <a:off x="1297500" y="1062650"/>
            <a:ext cx="7038900" cy="34161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sz="1600"/>
              <a:t>One problem we have not addressed with lottery scheduling is: how to assign tickets to jobs? This problem is a tough one, because of course how the system behaves is strongly dependent on how tickets are allocated. </a:t>
            </a:r>
            <a:endParaRPr sz="1600"/>
          </a:p>
          <a:p>
            <a:pPr marL="457200" lvl="0" indent="-330200" algn="l" rtl="0">
              <a:spcBef>
                <a:spcPts val="0"/>
              </a:spcBef>
              <a:spcAft>
                <a:spcPts val="0"/>
              </a:spcAft>
              <a:buSzPts val="1600"/>
              <a:buChar char="●"/>
            </a:pPr>
            <a:r>
              <a:rPr lang="en" sz="1600"/>
              <a:t>One approach is to assume that the users know best; in such a case, each user is handed some number of tickets, and a user can allocate tickets to any jobs they run as desired. However, this solution is a non solution: it really doesn’t tell you what to do. Thus, given a set of jobs, the “ticket-assignment problem” remains open.</a:t>
            </a:r>
            <a:endParaRPr sz="160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89" name="Google Shape;689;p10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 Stride Scheduling (1)</a:t>
            </a:r>
            <a:endParaRPr/>
          </a:p>
        </p:txBody>
      </p:sp>
      <p:sp>
        <p:nvSpPr>
          <p:cNvPr id="690" name="Google Shape;690;p101"/>
          <p:cNvSpPr txBox="1">
            <a:spLocks noGrp="1"/>
          </p:cNvSpPr>
          <p:nvPr>
            <p:ph type="body" idx="1"/>
          </p:nvPr>
        </p:nvSpPr>
        <p:spPr>
          <a:xfrm>
            <a:off x="1297500" y="1056075"/>
            <a:ext cx="7038900" cy="34227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sz="1600"/>
              <a:t>You might also be wondering: why use randomness at all? As we saw above, while randomness gets us a simple (and approximately correct) scheduler,</a:t>
            </a:r>
            <a:r>
              <a:rPr lang="en" sz="1600" b="1" u="sng"/>
              <a:t> it occasionally will not deliver the exact right proportions</a:t>
            </a:r>
            <a:r>
              <a:rPr lang="en" sz="1600"/>
              <a:t>, especially over</a:t>
            </a:r>
            <a:r>
              <a:rPr lang="en" sz="1600" b="1" i="1" u="sng"/>
              <a:t> short time scales</a:t>
            </a:r>
            <a:r>
              <a:rPr lang="en" sz="1600"/>
              <a:t>.</a:t>
            </a:r>
            <a:endParaRPr sz="1600"/>
          </a:p>
          <a:p>
            <a:pPr marL="457200" lvl="0" indent="-330200" algn="l" rtl="0">
              <a:spcBef>
                <a:spcPts val="0"/>
              </a:spcBef>
              <a:spcAft>
                <a:spcPts val="0"/>
              </a:spcAft>
              <a:buSzPts val="1600"/>
              <a:buChar char="●"/>
            </a:pPr>
            <a:r>
              <a:rPr lang="en" sz="1600"/>
              <a:t> For this reason, Waldspurger invented stride scheduling, a deterministic fair-share scheduler [W95].</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First In, First Out (FIFO) (2)</a:t>
            </a:r>
            <a:endParaRPr/>
          </a:p>
        </p:txBody>
      </p:sp>
      <p:sp>
        <p:nvSpPr>
          <p:cNvPr id="184" name="Google Shape;184;p2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85" name="Google Shape;185;p21"/>
          <p:cNvPicPr preferRelativeResize="0"/>
          <p:nvPr/>
        </p:nvPicPr>
        <p:blipFill>
          <a:blip r:embed="rId3">
            <a:alphaModFix/>
          </a:blip>
          <a:stretch>
            <a:fillRect/>
          </a:stretch>
        </p:blipFill>
        <p:spPr>
          <a:xfrm>
            <a:off x="1092150" y="1461050"/>
            <a:ext cx="7353300" cy="3124200"/>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694"/>
        <p:cNvGrpSpPr/>
        <p:nvPr/>
      </p:nvGrpSpPr>
      <p:grpSpPr>
        <a:xfrm>
          <a:off x="0" y="0"/>
          <a:ext cx="0" cy="0"/>
          <a:chOff x="0" y="0"/>
          <a:chExt cx="0" cy="0"/>
        </a:xfrm>
      </p:grpSpPr>
      <p:sp>
        <p:nvSpPr>
          <p:cNvPr id="695" name="Google Shape;695;p10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Stride Scheduling (2)</a:t>
            </a:r>
            <a:endParaRPr/>
          </a:p>
        </p:txBody>
      </p:sp>
      <p:sp>
        <p:nvSpPr>
          <p:cNvPr id="696" name="Google Shape;696;p102"/>
          <p:cNvSpPr txBox="1">
            <a:spLocks noGrp="1"/>
          </p:cNvSpPr>
          <p:nvPr>
            <p:ph type="body" idx="1"/>
          </p:nvPr>
        </p:nvSpPr>
        <p:spPr>
          <a:xfrm>
            <a:off x="1297500" y="1154475"/>
            <a:ext cx="7038900" cy="33243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sz="1600"/>
              <a:t>Stride scheduling is also straightforward. </a:t>
            </a:r>
            <a:endParaRPr sz="1600"/>
          </a:p>
          <a:p>
            <a:pPr marL="457200" lvl="0" indent="-330200" algn="l" rtl="0">
              <a:spcBef>
                <a:spcPts val="0"/>
              </a:spcBef>
              <a:spcAft>
                <a:spcPts val="0"/>
              </a:spcAft>
              <a:buSzPts val="1600"/>
              <a:buChar char="●"/>
            </a:pPr>
            <a:r>
              <a:rPr lang="en" sz="1600"/>
              <a:t>Each job in the system has a stride, which is inverse in proportion to the number of tickets it has. </a:t>
            </a:r>
            <a:endParaRPr sz="1600"/>
          </a:p>
          <a:p>
            <a:pPr marL="457200" lvl="0" indent="-330200" algn="l" rtl="0">
              <a:spcBef>
                <a:spcPts val="0"/>
              </a:spcBef>
              <a:spcAft>
                <a:spcPts val="0"/>
              </a:spcAft>
              <a:buSzPts val="1600"/>
              <a:buChar char="●"/>
            </a:pPr>
            <a:r>
              <a:rPr lang="en" sz="1600"/>
              <a:t>In our example above, with jobs A, B, and C, with 100, 50, and 250 tickets, respectively, we can compute the stride of each by dividing some large number by the number of tickets each process has been assigned. </a:t>
            </a:r>
            <a:endParaRPr sz="1600"/>
          </a:p>
          <a:p>
            <a:pPr marL="457200" lvl="0" indent="-330200" algn="l" rtl="0">
              <a:spcBef>
                <a:spcPts val="0"/>
              </a:spcBef>
              <a:spcAft>
                <a:spcPts val="0"/>
              </a:spcAft>
              <a:buSzPts val="1600"/>
              <a:buChar char="●"/>
            </a:pPr>
            <a:r>
              <a:rPr lang="en" sz="1600"/>
              <a:t>For example, if we divide 10,000 by each of those ticket values, we obtain the following stride values for A, B, and C: 100, 200, and 40. </a:t>
            </a:r>
            <a:endParaRPr sz="1600"/>
          </a:p>
          <a:p>
            <a:pPr marL="457200" lvl="0" indent="-330200" algn="l" rtl="0">
              <a:spcBef>
                <a:spcPts val="0"/>
              </a:spcBef>
              <a:spcAft>
                <a:spcPts val="0"/>
              </a:spcAft>
              <a:buSzPts val="1600"/>
              <a:buChar char="●"/>
            </a:pPr>
            <a:r>
              <a:rPr lang="en" sz="1600"/>
              <a:t>We call this value the stride of each process; every time a process runs, we will increment a counter for it (called its pass value) by its stride to track its global progress. </a:t>
            </a:r>
            <a:endParaRPr sz="160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Google Shape;701;p103"/>
          <p:cNvSpPr txBox="1">
            <a:spLocks noGrp="1"/>
          </p:cNvSpPr>
          <p:nvPr>
            <p:ph type="title"/>
          </p:nvPr>
        </p:nvSpPr>
        <p:spPr>
          <a:xfrm>
            <a:off x="1204465" y="367169"/>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Stride Scheduling (3)</a:t>
            </a:r>
            <a:endParaRPr/>
          </a:p>
        </p:txBody>
      </p:sp>
      <p:sp>
        <p:nvSpPr>
          <p:cNvPr id="702" name="Google Shape;702;p103"/>
          <p:cNvSpPr txBox="1">
            <a:spLocks noGrp="1"/>
          </p:cNvSpPr>
          <p:nvPr>
            <p:ph type="body" idx="1"/>
          </p:nvPr>
        </p:nvSpPr>
        <p:spPr>
          <a:xfrm>
            <a:off x="1297500" y="1174150"/>
            <a:ext cx="7038900" cy="33045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Char char="●"/>
            </a:pPr>
            <a:r>
              <a:rPr lang="en" sz="1500"/>
              <a:t>The scheduler then uses the stride and pass to determine which process should run next. The basic idea is simple: at any given time, pick the process to run that has the lowest pass value so far; when you run a process, increment its pass counter by its stride. A pseudocode implementation is provided by Waldspurger [W95]:</a:t>
            </a:r>
            <a:endParaRPr sz="1500"/>
          </a:p>
        </p:txBody>
      </p:sp>
      <p:pic>
        <p:nvPicPr>
          <p:cNvPr id="703" name="Google Shape;703;p103"/>
          <p:cNvPicPr preferRelativeResize="0"/>
          <p:nvPr/>
        </p:nvPicPr>
        <p:blipFill>
          <a:blip r:embed="rId3">
            <a:alphaModFix/>
          </a:blip>
          <a:stretch>
            <a:fillRect/>
          </a:stretch>
        </p:blipFill>
        <p:spPr>
          <a:xfrm>
            <a:off x="1416625" y="2927500"/>
            <a:ext cx="6743700" cy="1085850"/>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708" name="Google Shape;708;p10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Stride Scheduling (4)</a:t>
            </a:r>
            <a:endParaRPr/>
          </a:p>
        </p:txBody>
      </p:sp>
      <p:sp>
        <p:nvSpPr>
          <p:cNvPr id="709" name="Google Shape;709;p104"/>
          <p:cNvSpPr txBox="1">
            <a:spLocks noGrp="1"/>
          </p:cNvSpPr>
          <p:nvPr>
            <p:ph type="body" idx="1"/>
          </p:nvPr>
        </p:nvSpPr>
        <p:spPr>
          <a:xfrm>
            <a:off x="1297500" y="1016725"/>
            <a:ext cx="7038900" cy="34620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In our example, we start with three processes (A, B, and C), with stride values of 100, 200, and 40, and all with pass values initially at 0. </a:t>
            </a:r>
            <a:endParaRPr/>
          </a:p>
          <a:p>
            <a:pPr marL="457200" lvl="0" indent="-311150" algn="l" rtl="0">
              <a:spcBef>
                <a:spcPts val="0"/>
              </a:spcBef>
              <a:spcAft>
                <a:spcPts val="0"/>
              </a:spcAft>
              <a:buSzPts val="1300"/>
              <a:buChar char="●"/>
            </a:pPr>
            <a:r>
              <a:rPr lang="en"/>
              <a:t>Thus, at first, any of the processes might run, as their pass values are equally low. Assume we pick A (arbitrarily; any of the processes with equal low pass values can be chosen). </a:t>
            </a:r>
            <a:endParaRPr/>
          </a:p>
          <a:p>
            <a:pPr marL="457200" lvl="0" indent="-311150" algn="l" rtl="0">
              <a:spcBef>
                <a:spcPts val="0"/>
              </a:spcBef>
              <a:spcAft>
                <a:spcPts val="0"/>
              </a:spcAft>
              <a:buSzPts val="1300"/>
              <a:buChar char="●"/>
            </a:pPr>
            <a:r>
              <a:rPr lang="en"/>
              <a:t>A runs; when finished with the time slice, we update its pass value to 100. Then we run B, whose pass value is then set to 200. </a:t>
            </a:r>
            <a:endParaRPr/>
          </a:p>
          <a:p>
            <a:pPr marL="457200" lvl="0" indent="-311150" algn="l" rtl="0">
              <a:spcBef>
                <a:spcPts val="0"/>
              </a:spcBef>
              <a:spcAft>
                <a:spcPts val="0"/>
              </a:spcAft>
              <a:buSzPts val="1300"/>
              <a:buChar char="●"/>
            </a:pPr>
            <a:r>
              <a:rPr lang="en"/>
              <a:t>Finally, we run C, whose pass value is incremented to 40. At this point, the algorithm will pick the lowest pass value, which is C’s, and run it, updating its pass to 80 (C’s stride is 40, as you recall). </a:t>
            </a:r>
            <a:endParaRPr/>
          </a:p>
          <a:p>
            <a:pPr marL="457200" lvl="0" indent="-311150" algn="l" rtl="0">
              <a:spcBef>
                <a:spcPts val="0"/>
              </a:spcBef>
              <a:spcAft>
                <a:spcPts val="0"/>
              </a:spcAft>
              <a:buSzPts val="1300"/>
              <a:buChar char="●"/>
            </a:pPr>
            <a:r>
              <a:rPr lang="en"/>
              <a:t>Then C will run again (still the lowest pass value), raising its pass to 120. </a:t>
            </a:r>
            <a:endParaRPr/>
          </a:p>
          <a:p>
            <a:pPr marL="457200" lvl="0" indent="-311150" algn="l" rtl="0">
              <a:spcBef>
                <a:spcPts val="0"/>
              </a:spcBef>
              <a:spcAft>
                <a:spcPts val="0"/>
              </a:spcAft>
              <a:buSzPts val="1300"/>
              <a:buChar char="●"/>
            </a:pPr>
            <a:r>
              <a:rPr lang="en"/>
              <a:t>A will run now, updating its pass to 200 (now equal to B’s). Then C will run twice more, updating its pass to 160 then 200. At this point, all pass values are equal again, and the process will repeat, ad infinitum. </a:t>
            </a:r>
            <a:endParaRPr/>
          </a:p>
          <a:p>
            <a:pPr marL="457200" lvl="0" indent="-311150" algn="l" rtl="0">
              <a:spcBef>
                <a:spcPts val="0"/>
              </a:spcBef>
              <a:spcAft>
                <a:spcPts val="0"/>
              </a:spcAft>
              <a:buSzPts val="1300"/>
              <a:buChar char="●"/>
            </a:pPr>
            <a:r>
              <a:rPr lang="en"/>
              <a:t>Figure 9.3 traces the behavior of the scheduler over time. </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713"/>
        <p:cNvGrpSpPr/>
        <p:nvPr/>
      </p:nvGrpSpPr>
      <p:grpSpPr>
        <a:xfrm>
          <a:off x="0" y="0"/>
          <a:ext cx="0" cy="0"/>
          <a:chOff x="0" y="0"/>
          <a:chExt cx="0" cy="0"/>
        </a:xfrm>
      </p:grpSpPr>
      <p:sp>
        <p:nvSpPr>
          <p:cNvPr id="714" name="Google Shape;714;p10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715" name="Google Shape;715;p10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716" name="Google Shape;716;p105"/>
          <p:cNvPicPr preferRelativeResize="0"/>
          <p:nvPr/>
        </p:nvPicPr>
        <p:blipFill>
          <a:blip r:embed="rId3">
            <a:alphaModFix/>
          </a:blip>
          <a:stretch>
            <a:fillRect/>
          </a:stretch>
        </p:blipFill>
        <p:spPr>
          <a:xfrm>
            <a:off x="1803550" y="1119188"/>
            <a:ext cx="5943600" cy="2905125"/>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720"/>
        <p:cNvGrpSpPr/>
        <p:nvPr/>
      </p:nvGrpSpPr>
      <p:grpSpPr>
        <a:xfrm>
          <a:off x="0" y="0"/>
          <a:ext cx="0" cy="0"/>
          <a:chOff x="0" y="0"/>
          <a:chExt cx="0" cy="0"/>
        </a:xfrm>
      </p:grpSpPr>
      <p:sp>
        <p:nvSpPr>
          <p:cNvPr id="721" name="Google Shape;721;p10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Stride Scheduling (5)</a:t>
            </a:r>
            <a:endParaRPr/>
          </a:p>
        </p:txBody>
      </p:sp>
      <p:sp>
        <p:nvSpPr>
          <p:cNvPr id="722" name="Google Shape;722;p106"/>
          <p:cNvSpPr txBox="1">
            <a:spLocks noGrp="1"/>
          </p:cNvSpPr>
          <p:nvPr>
            <p:ph type="body" idx="1"/>
          </p:nvPr>
        </p:nvSpPr>
        <p:spPr>
          <a:xfrm>
            <a:off x="1297500" y="1102000"/>
            <a:ext cx="7038900" cy="3376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a:t>As we can see from the figure, C ran five times, A twice, and B just once, exactly in proportion to their ticket values of 250, 100, and 50.</a:t>
            </a:r>
            <a:endParaRPr sz="1400"/>
          </a:p>
          <a:p>
            <a:pPr marL="457200" lvl="0" indent="-317500" algn="l" rtl="0">
              <a:spcBef>
                <a:spcPts val="0"/>
              </a:spcBef>
              <a:spcAft>
                <a:spcPts val="0"/>
              </a:spcAft>
              <a:buSzPts val="1400"/>
              <a:buChar char="●"/>
            </a:pPr>
            <a:r>
              <a:rPr lang="en" sz="1400"/>
              <a:t> Lottery scheduling achieves the proportions probabilistically over time; stride scheduling gets them exactly right at the end of each scheduling cycle.</a:t>
            </a:r>
            <a:endParaRPr sz="1400"/>
          </a:p>
          <a:p>
            <a:pPr marL="457200" lvl="0" indent="-317500" algn="l" rtl="0">
              <a:spcBef>
                <a:spcPts val="0"/>
              </a:spcBef>
              <a:spcAft>
                <a:spcPts val="0"/>
              </a:spcAft>
              <a:buSzPts val="1400"/>
              <a:buChar char="●"/>
            </a:pPr>
            <a:r>
              <a:rPr lang="en" sz="1400"/>
              <a:t>So you might be wondering: given the precision of stride scheduling, why use lottery scheduling at all? Well, lottery scheduling has one nice property that stride scheduling does not: no global state. </a:t>
            </a:r>
            <a:endParaRPr sz="1400"/>
          </a:p>
          <a:p>
            <a:pPr marL="457200" lvl="0" indent="-317500" algn="l" rtl="0">
              <a:spcBef>
                <a:spcPts val="0"/>
              </a:spcBef>
              <a:spcAft>
                <a:spcPts val="0"/>
              </a:spcAft>
              <a:buSzPts val="1400"/>
              <a:buChar char="●"/>
            </a:pPr>
            <a:r>
              <a:rPr lang="en" sz="1400"/>
              <a:t>Imagine a new job enters in the middle of our stride scheduling example above; what should its pass value be? Should it be set to 0? If so, it will monopolize the CPU. </a:t>
            </a:r>
            <a:endParaRPr sz="1400"/>
          </a:p>
          <a:p>
            <a:pPr marL="457200" lvl="0" indent="-317500" algn="l" rtl="0">
              <a:spcBef>
                <a:spcPts val="0"/>
              </a:spcBef>
              <a:spcAft>
                <a:spcPts val="0"/>
              </a:spcAft>
              <a:buSzPts val="1400"/>
              <a:buChar char="●"/>
            </a:pPr>
            <a:r>
              <a:rPr lang="en" sz="1400"/>
              <a:t>With lottery scheduling, there is no global state per process; we simply add a new process with whatever tickets it has, update the single global variable to track how many total tickets we have, and go from there. In this way, lottery makes it much easier to incorporate new processes in a sensible manner. </a:t>
            </a:r>
            <a:endParaRPr sz="140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726"/>
        <p:cNvGrpSpPr/>
        <p:nvPr/>
      </p:nvGrpSpPr>
      <p:grpSpPr>
        <a:xfrm>
          <a:off x="0" y="0"/>
          <a:ext cx="0" cy="0"/>
          <a:chOff x="0" y="0"/>
          <a:chExt cx="0" cy="0"/>
        </a:xfrm>
      </p:grpSpPr>
      <p:sp>
        <p:nvSpPr>
          <p:cNvPr id="727" name="Google Shape;727;p10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 Linux Completely Fair Scheduler (CFS)</a:t>
            </a:r>
            <a:endParaRPr/>
          </a:p>
        </p:txBody>
      </p:sp>
      <p:sp>
        <p:nvSpPr>
          <p:cNvPr id="728" name="Google Shape;728;p107"/>
          <p:cNvSpPr txBox="1">
            <a:spLocks noGrp="1"/>
          </p:cNvSpPr>
          <p:nvPr>
            <p:ph type="body" idx="1"/>
          </p:nvPr>
        </p:nvSpPr>
        <p:spPr>
          <a:xfrm>
            <a:off x="1297500" y="1056075"/>
            <a:ext cx="7038900" cy="34293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 sz="1500"/>
              <a:t>Despite these earlier works in fair-share scheduling, the current Linux approach achieves similar goals in an alternate manner. </a:t>
            </a:r>
            <a:endParaRPr sz="1500"/>
          </a:p>
          <a:p>
            <a:pPr marL="457200" lvl="0" indent="-323850" algn="l" rtl="0">
              <a:spcBef>
                <a:spcPts val="0"/>
              </a:spcBef>
              <a:spcAft>
                <a:spcPts val="0"/>
              </a:spcAft>
              <a:buSzPts val="1500"/>
              <a:buChar char="●"/>
            </a:pPr>
            <a:r>
              <a:rPr lang="en" sz="1500"/>
              <a:t>The scheduler, entitled the Completely Fair Scheduler (or CFS) [J09], implements fairshare scheduling, but does so in a highly efficient and scalable manner</a:t>
            </a:r>
            <a:endParaRPr sz="1500"/>
          </a:p>
          <a:p>
            <a:pPr marL="457200" lvl="0" indent="-323850" algn="l" rtl="0">
              <a:spcBef>
                <a:spcPts val="0"/>
              </a:spcBef>
              <a:spcAft>
                <a:spcPts val="0"/>
              </a:spcAft>
              <a:buSzPts val="1500"/>
              <a:buChar char="●"/>
            </a:pPr>
            <a:r>
              <a:rPr lang="en" sz="1500"/>
              <a:t>To achieve its efficiency goals, CFS aims to spend very little time making scheduling decisions, through both its inherent design and its clever use of data structures well-suited to the task.</a:t>
            </a:r>
            <a:endParaRPr sz="1500"/>
          </a:p>
          <a:p>
            <a:pPr marL="457200" lvl="0" indent="-323850" algn="l" rtl="0">
              <a:spcBef>
                <a:spcPts val="0"/>
              </a:spcBef>
              <a:spcAft>
                <a:spcPts val="0"/>
              </a:spcAft>
              <a:buSzPts val="1500"/>
              <a:buChar char="●"/>
            </a:pPr>
            <a:r>
              <a:rPr lang="en" sz="1500"/>
              <a:t>Recent studies have shown that scheduler efficiency is surprisingly important; specifically, in a study of Google data centers, Kanev et al. show that even after aggressive optimization, scheduling uses about 5% of overall datacenter CPU time. </a:t>
            </a:r>
            <a:endParaRPr sz="1500"/>
          </a:p>
          <a:p>
            <a:pPr marL="457200" lvl="0" indent="-323850" algn="l" rtl="0">
              <a:spcBef>
                <a:spcPts val="0"/>
              </a:spcBef>
              <a:spcAft>
                <a:spcPts val="0"/>
              </a:spcAft>
              <a:buSzPts val="1500"/>
              <a:buChar char="●"/>
            </a:pPr>
            <a:r>
              <a:rPr lang="en" sz="1500"/>
              <a:t>Reducing that overhead as much as possible is thus a key goal in modern scheduler architecture.</a:t>
            </a:r>
            <a:endParaRPr sz="150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3" name="Google Shape;733;p10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Basic Operation (1)</a:t>
            </a:r>
            <a:endParaRPr/>
          </a:p>
        </p:txBody>
      </p:sp>
      <p:sp>
        <p:nvSpPr>
          <p:cNvPr id="734" name="Google Shape;734;p108"/>
          <p:cNvSpPr txBox="1">
            <a:spLocks noGrp="1"/>
          </p:cNvSpPr>
          <p:nvPr>
            <p:ph type="body" idx="1"/>
          </p:nvPr>
        </p:nvSpPr>
        <p:spPr>
          <a:xfrm>
            <a:off x="1297500" y="1042975"/>
            <a:ext cx="7038900" cy="34359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 sz="1500"/>
              <a:t>Whereas most schedulers are based around the concept of a fixed time slice, CFS operates a bit differently. Its goal is simple: to fairly divide a CPU evenly among all competing processes. It does so through a simple counting-based technique known as </a:t>
            </a:r>
            <a:r>
              <a:rPr lang="en" sz="1500" b="1"/>
              <a:t>virtual runtime (vruntime).</a:t>
            </a:r>
            <a:endParaRPr sz="1500" b="1"/>
          </a:p>
          <a:p>
            <a:pPr marL="457200" lvl="0" indent="-323850" algn="l" rtl="0">
              <a:spcBef>
                <a:spcPts val="0"/>
              </a:spcBef>
              <a:spcAft>
                <a:spcPts val="0"/>
              </a:spcAft>
              <a:buSzPts val="1500"/>
              <a:buChar char="●"/>
            </a:pPr>
            <a:r>
              <a:rPr lang="en" sz="1500"/>
              <a:t>As each process runs, it accumulates vruntime. In the most basic case, each process’s </a:t>
            </a:r>
            <a:r>
              <a:rPr lang="en" sz="1500" i="1"/>
              <a:t>vruntime</a:t>
            </a:r>
            <a:r>
              <a:rPr lang="en" sz="1500"/>
              <a:t> increases at the same rate, in proportion with physical (real) time. When a scheduling decision occurs, CFS will pick the process with the lowest </a:t>
            </a:r>
            <a:r>
              <a:rPr lang="en" sz="1500" i="1"/>
              <a:t>vruntime</a:t>
            </a:r>
            <a:r>
              <a:rPr lang="en" sz="1500"/>
              <a:t> to run next.</a:t>
            </a:r>
            <a:endParaRPr sz="1500"/>
          </a:p>
          <a:p>
            <a:pPr marL="457200" lvl="0" indent="-323850" algn="l" rtl="0">
              <a:spcBef>
                <a:spcPts val="0"/>
              </a:spcBef>
              <a:spcAft>
                <a:spcPts val="0"/>
              </a:spcAft>
              <a:buSzPts val="1500"/>
              <a:buChar char="●"/>
            </a:pPr>
            <a:r>
              <a:rPr lang="en" sz="1500"/>
              <a:t>This raises a question: how does the scheduler know when to stop the currently running process, and run the next one? The tension here is clear: if CFS switches too often, fairness is increased, as CFS will ensure that each process receives its share of CPU even over miniscule time windows, but at the cost of performance (too much context switching); if CFS switches less often, performance is increased (reduced context switching), but at the cost of near-term fairness.</a:t>
            </a:r>
            <a:endParaRPr sz="150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738"/>
        <p:cNvGrpSpPr/>
        <p:nvPr/>
      </p:nvGrpSpPr>
      <p:grpSpPr>
        <a:xfrm>
          <a:off x="0" y="0"/>
          <a:ext cx="0" cy="0"/>
          <a:chOff x="0" y="0"/>
          <a:chExt cx="0" cy="0"/>
        </a:xfrm>
      </p:grpSpPr>
      <p:sp>
        <p:nvSpPr>
          <p:cNvPr id="739" name="Google Shape;739;p10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Basic Operation (2)</a:t>
            </a:r>
            <a:endParaRPr/>
          </a:p>
        </p:txBody>
      </p:sp>
      <p:sp>
        <p:nvSpPr>
          <p:cNvPr id="740" name="Google Shape;740;p109"/>
          <p:cNvSpPr txBox="1">
            <a:spLocks noGrp="1"/>
          </p:cNvSpPr>
          <p:nvPr>
            <p:ph type="body" idx="1"/>
          </p:nvPr>
        </p:nvSpPr>
        <p:spPr>
          <a:xfrm>
            <a:off x="1297500" y="1042975"/>
            <a:ext cx="7038900" cy="38571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 sz="1400"/>
              <a:t>CFS manages this tension through various control parameters. The first is </a:t>
            </a:r>
            <a:r>
              <a:rPr lang="en" sz="1400" b="1"/>
              <a:t>sched_latency</a:t>
            </a:r>
            <a:r>
              <a:rPr lang="en" sz="1400"/>
              <a:t>. CFS uses this value to determine how long one process should run before considering a switch (effectively determining its time slice but in a dynamic fashion). A typical </a:t>
            </a:r>
            <a:r>
              <a:rPr lang="en" sz="1400" b="1"/>
              <a:t>sched_latency</a:t>
            </a:r>
            <a:r>
              <a:rPr lang="en" sz="1400"/>
              <a:t> value is 48 (milliseconds)</a:t>
            </a:r>
            <a:endParaRPr sz="1400"/>
          </a:p>
          <a:p>
            <a:pPr marL="457200" lvl="0" indent="-317500" algn="l" rtl="0">
              <a:spcBef>
                <a:spcPts val="0"/>
              </a:spcBef>
              <a:spcAft>
                <a:spcPts val="0"/>
              </a:spcAft>
              <a:buSzPts val="1400"/>
              <a:buChar char="●"/>
            </a:pPr>
            <a:r>
              <a:rPr lang="en" sz="1400"/>
              <a:t>CFS divides this value by the number (n) of processes running on the CPU to determine the time slice for a process, and thus ensures that over this period of time, CFS will be completely fair.</a:t>
            </a:r>
            <a:endParaRPr sz="1400"/>
          </a:p>
          <a:p>
            <a:pPr marL="457200" lvl="0" indent="-317500" algn="l" rtl="0">
              <a:spcBef>
                <a:spcPts val="0"/>
              </a:spcBef>
              <a:spcAft>
                <a:spcPts val="0"/>
              </a:spcAft>
              <a:buSzPts val="1400"/>
              <a:buChar char="●"/>
            </a:pPr>
            <a:r>
              <a:rPr lang="en" sz="1400"/>
              <a:t>For example, if there are n = 4 processes running, CFS divides the value of sched latency by n to arrive at a per-process time slice of 12 ms. </a:t>
            </a:r>
            <a:endParaRPr sz="1400"/>
          </a:p>
          <a:p>
            <a:pPr marL="457200" lvl="0" indent="-317500" algn="l" rtl="0">
              <a:spcBef>
                <a:spcPts val="0"/>
              </a:spcBef>
              <a:spcAft>
                <a:spcPts val="0"/>
              </a:spcAft>
              <a:buSzPts val="1400"/>
              <a:buChar char="●"/>
            </a:pPr>
            <a:r>
              <a:rPr lang="en" sz="1400"/>
              <a:t>CFS then schedules the first job and runs it until it has used 12 ms of (virtual) runtime, and then checks to see if there is a job with lower vruntime to run instead. </a:t>
            </a:r>
            <a:endParaRPr sz="1400"/>
          </a:p>
          <a:p>
            <a:pPr marL="457200" lvl="0" indent="-317500" algn="l" rtl="0">
              <a:spcBef>
                <a:spcPts val="0"/>
              </a:spcBef>
              <a:spcAft>
                <a:spcPts val="0"/>
              </a:spcAft>
              <a:buSzPts val="1400"/>
              <a:buChar char="●"/>
            </a:pPr>
            <a:r>
              <a:rPr lang="en" sz="1400"/>
              <a:t>In this case, there is, and CFS would switch to one of the three other jobs, and so forth. Figure 9.4 shows an example where the four jobs (A, B, C, D) each run for two time slices in this fashion; two of them (C, D) then complete, leaving just two remaining, which then each run for 24 ms in round-robin fashion. </a:t>
            </a:r>
            <a:endParaRPr sz="140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744"/>
        <p:cNvGrpSpPr/>
        <p:nvPr/>
      </p:nvGrpSpPr>
      <p:grpSpPr>
        <a:xfrm>
          <a:off x="0" y="0"/>
          <a:ext cx="0" cy="0"/>
          <a:chOff x="0" y="0"/>
          <a:chExt cx="0" cy="0"/>
        </a:xfrm>
      </p:grpSpPr>
      <p:sp>
        <p:nvSpPr>
          <p:cNvPr id="745" name="Google Shape;745;p11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746" name="Google Shape;746;p11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747" name="Google Shape;747;p110"/>
          <p:cNvPicPr preferRelativeResize="0"/>
          <p:nvPr/>
        </p:nvPicPr>
        <p:blipFill>
          <a:blip r:embed="rId3">
            <a:alphaModFix/>
          </a:blip>
          <a:stretch>
            <a:fillRect/>
          </a:stretch>
        </p:blipFill>
        <p:spPr>
          <a:xfrm>
            <a:off x="2423838" y="1597875"/>
            <a:ext cx="4676775" cy="2000250"/>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p11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Basic Operation (3)</a:t>
            </a:r>
            <a:endParaRPr/>
          </a:p>
        </p:txBody>
      </p:sp>
      <p:sp>
        <p:nvSpPr>
          <p:cNvPr id="753" name="Google Shape;753;p111"/>
          <p:cNvSpPr txBox="1">
            <a:spLocks noGrp="1"/>
          </p:cNvSpPr>
          <p:nvPr>
            <p:ph type="body" idx="1"/>
          </p:nvPr>
        </p:nvSpPr>
        <p:spPr>
          <a:xfrm>
            <a:off x="1297500" y="1023100"/>
            <a:ext cx="7038900" cy="38178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 sz="1500"/>
              <a:t>But what if there are “too many” processes running? Wouldn’t that lead to too small of a time slice, and thus too many context switches? Good question! And the answer is yes.</a:t>
            </a:r>
            <a:endParaRPr sz="1500"/>
          </a:p>
          <a:p>
            <a:pPr marL="457200" lvl="0" indent="-323850" algn="l" rtl="0">
              <a:spcBef>
                <a:spcPts val="0"/>
              </a:spcBef>
              <a:spcAft>
                <a:spcPts val="0"/>
              </a:spcAft>
              <a:buSzPts val="1500"/>
              <a:buChar char="●"/>
            </a:pPr>
            <a:r>
              <a:rPr lang="en" sz="1500"/>
              <a:t>To address this issue, CFS adds another parameter, </a:t>
            </a:r>
            <a:r>
              <a:rPr lang="en" sz="1500" b="1"/>
              <a:t>min_granularity</a:t>
            </a:r>
            <a:r>
              <a:rPr lang="en" sz="1500"/>
              <a:t>, which is usually set to a value like 6 ms. CFS will never set the time slice of a process to less than this value, ensuring that not too much time is spent in scheduling overhead.</a:t>
            </a:r>
            <a:endParaRPr sz="1500"/>
          </a:p>
          <a:p>
            <a:pPr marL="457200" lvl="0" indent="-323850" algn="l" rtl="0">
              <a:spcBef>
                <a:spcPts val="0"/>
              </a:spcBef>
              <a:spcAft>
                <a:spcPts val="0"/>
              </a:spcAft>
              <a:buSzPts val="1500"/>
              <a:buChar char="●"/>
            </a:pPr>
            <a:r>
              <a:rPr lang="en" sz="1500"/>
              <a:t>For example, if there are ten processes running, our original calculation would divide sched latency by ten to determine the time slice (result: 4.8 ms). However, because of min granularity, CFS will set the time slice of each process to 6 ms instead. </a:t>
            </a:r>
            <a:endParaRPr sz="1500"/>
          </a:p>
          <a:p>
            <a:pPr marL="457200" lvl="0" indent="-323850" algn="l" rtl="0">
              <a:spcBef>
                <a:spcPts val="0"/>
              </a:spcBef>
              <a:spcAft>
                <a:spcPts val="0"/>
              </a:spcAft>
              <a:buSzPts val="1500"/>
              <a:buChar char="●"/>
            </a:pPr>
            <a:r>
              <a:rPr lang="en" sz="1500"/>
              <a:t>Although CFS won’t (quite) be perfectly fair over the target scheduling latency (sched latency) of 48 ms, it will be close, while still achieving high CPU efficiency.</a:t>
            </a:r>
            <a:endParaRPr sz="1500"/>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682DBEC47E544DADC51900F88AF720" ma:contentTypeVersion="6" ma:contentTypeDescription="Create a new document." ma:contentTypeScope="" ma:versionID="a101eb5293d461441cfabca3214c6915">
  <xsd:schema xmlns:xsd="http://www.w3.org/2001/XMLSchema" xmlns:xs="http://www.w3.org/2001/XMLSchema" xmlns:p="http://schemas.microsoft.com/office/2006/metadata/properties" xmlns:ns2="0a3259fd-4e2f-4643-8452-d7bf78f9336b" xmlns:ns3="5d49634f-a406-43fe-a841-a9bd234c31ce" targetNamespace="http://schemas.microsoft.com/office/2006/metadata/properties" ma:root="true" ma:fieldsID="f555bdc0d42218c70394da614d54d3bf" ns2:_="" ns3:_="">
    <xsd:import namespace="0a3259fd-4e2f-4643-8452-d7bf78f9336b"/>
    <xsd:import namespace="5d49634f-a406-43fe-a841-a9bd234c31c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3259fd-4e2f-4643-8452-d7bf78f9336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d49634f-a406-43fe-a841-a9bd234c31ce"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40CACC1-C5F8-4A7B-8720-9E2768236E64}"/>
</file>

<file path=customXml/itemProps2.xml><?xml version="1.0" encoding="utf-8"?>
<ds:datastoreItem xmlns:ds="http://schemas.openxmlformats.org/officeDocument/2006/customXml" ds:itemID="{FCDCE0A4-9085-46E1-AD8F-6A1943C44D3A}">
  <ds:schemaRefs>
    <ds:schemaRef ds:uri="http://schemas.microsoft.com/sharepoint/v3/contenttype/forms"/>
  </ds:schemaRefs>
</ds:datastoreItem>
</file>

<file path=customXml/itemProps3.xml><?xml version="1.0" encoding="utf-8"?>
<ds:datastoreItem xmlns:ds="http://schemas.openxmlformats.org/officeDocument/2006/customXml" ds:itemID="{11BF9CEE-3021-4FCC-8241-B8A3F65A1864}"/>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115</Slides>
  <Notes>115</Notes>
  <HiddenSlides>0</HiddenSlides>
  <ScaleCrop>false</ScaleCrop>
  <HeadingPairs>
    <vt:vector size="4" baseType="variant">
      <vt:variant>
        <vt:lpstr>Theme</vt:lpstr>
      </vt:variant>
      <vt:variant>
        <vt:i4>1</vt:i4>
      </vt:variant>
      <vt:variant>
        <vt:lpstr>Slide Titles</vt:lpstr>
      </vt:variant>
      <vt:variant>
        <vt:i4>115</vt:i4>
      </vt:variant>
    </vt:vector>
  </HeadingPairs>
  <TitlesOfParts>
    <vt:vector size="116" baseType="lpstr">
      <vt:lpstr>Focus</vt:lpstr>
      <vt:lpstr>Operating System Week 3 - CPU Scheduling, Multi-level Feedback, Lottery Scheduling</vt:lpstr>
      <vt:lpstr>Scheduling : Introduction (1)</vt:lpstr>
      <vt:lpstr>Scheduling : Introduction (2)</vt:lpstr>
      <vt:lpstr>Workload Assumptions (1)</vt:lpstr>
      <vt:lpstr>Workload Assumptions (2)</vt:lpstr>
      <vt:lpstr>Scheduling Metrics (1)</vt:lpstr>
      <vt:lpstr>Scheduling Metrics (2)</vt:lpstr>
      <vt:lpstr>First In, First Out (FIFO) (1)</vt:lpstr>
      <vt:lpstr>First In, First Out (FIFO) (2)</vt:lpstr>
      <vt:lpstr>First In, First Out (FIFO) (3)</vt:lpstr>
      <vt:lpstr>First In, First Out (FIFO) (4)</vt:lpstr>
      <vt:lpstr>First In, First Out (FIFO) (5)</vt:lpstr>
      <vt:lpstr>Shortest Job First (SJF) (1)</vt:lpstr>
      <vt:lpstr>Shortest Job First (SJF) (2)</vt:lpstr>
      <vt:lpstr>Shortest Job First (SJF) (3)</vt:lpstr>
      <vt:lpstr>Shortest Job First (SJF) (4)</vt:lpstr>
      <vt:lpstr>Shortest Job First (SJF) (5)</vt:lpstr>
      <vt:lpstr>Shortest Job First (SJF) (6)</vt:lpstr>
      <vt:lpstr>Shortest Time-to-Completion First (STCF) (1)</vt:lpstr>
      <vt:lpstr>Shortest Time-to-Completion First (STCF) (2)</vt:lpstr>
      <vt:lpstr>Shortest Time-to-Completion First (STCF) (3)</vt:lpstr>
      <vt:lpstr>A New Metric: Response Time (1)</vt:lpstr>
      <vt:lpstr>A New Metric: Response Time (2)</vt:lpstr>
      <vt:lpstr>A New Metric: Response Time (3)</vt:lpstr>
      <vt:lpstr>Round Robin (1)</vt:lpstr>
      <vt:lpstr>Round Robin (2)</vt:lpstr>
      <vt:lpstr>PowerPoint Presentation</vt:lpstr>
      <vt:lpstr>Round Robin (3)</vt:lpstr>
      <vt:lpstr>Round Robin (4)</vt:lpstr>
      <vt:lpstr>Round Robin (5)</vt:lpstr>
      <vt:lpstr> Incorporating I/O (1)</vt:lpstr>
      <vt:lpstr>Incorporating I/O (2)</vt:lpstr>
      <vt:lpstr>PowerPoint Presentation</vt:lpstr>
      <vt:lpstr>Incorporating I/O (3)</vt:lpstr>
      <vt:lpstr>No More Oracle</vt:lpstr>
      <vt:lpstr>Summary</vt:lpstr>
      <vt:lpstr>The Multi-Level Feedback Queue</vt:lpstr>
      <vt:lpstr>The Multi-Level Feedback Queue (1)</vt:lpstr>
      <vt:lpstr>The Multi-Level Feedback Queue (2)</vt:lpstr>
      <vt:lpstr>PowerPoint Presentation</vt:lpstr>
      <vt:lpstr>MLFQ: Basic Rules (1)</vt:lpstr>
      <vt:lpstr>MLFQ: Basic Rules (2)</vt:lpstr>
      <vt:lpstr>MLFQ: Basic Rules (3)</vt:lpstr>
      <vt:lpstr>PowerPoint Presentation</vt:lpstr>
      <vt:lpstr>Attempt #1: How To Change Priority (1)</vt:lpstr>
      <vt:lpstr>Example 1: A Single Long-Running Job</vt:lpstr>
      <vt:lpstr>PowerPoint Presentation</vt:lpstr>
      <vt:lpstr>Example 2: Along Came A Short Job (1)</vt:lpstr>
      <vt:lpstr>PowerPoint Presentation</vt:lpstr>
      <vt:lpstr>Example 2: Along Came A Short Job (2)</vt:lpstr>
      <vt:lpstr>Example 3: What About I/O?</vt:lpstr>
      <vt:lpstr>PowerPoint Presentation</vt:lpstr>
      <vt:lpstr>Problems With Our Current MLFQ (1)</vt:lpstr>
      <vt:lpstr>Problems With Our Current MLFQ (2)</vt:lpstr>
      <vt:lpstr>PowerPoint Presentation</vt:lpstr>
      <vt:lpstr>Attempt #2: The Priority Boost (1)</vt:lpstr>
      <vt:lpstr>Attempt #2: The Priority Boost (2)</vt:lpstr>
      <vt:lpstr>PowerPoint Presentation</vt:lpstr>
      <vt:lpstr>Attempt #3: Better Accounting (1)</vt:lpstr>
      <vt:lpstr>Attempt #3: Better Accounting (2)</vt:lpstr>
      <vt:lpstr>PowerPoint Presentation</vt:lpstr>
      <vt:lpstr>Tuning MLFQ And Other Issues (1)</vt:lpstr>
      <vt:lpstr>PowerPoint Presentation</vt:lpstr>
      <vt:lpstr>Tuning MLFQ And Other Issues (2)</vt:lpstr>
      <vt:lpstr>PowerPoint Presentation</vt:lpstr>
      <vt:lpstr>Tuning MLFQ And Other Issues (3)</vt:lpstr>
      <vt:lpstr>Tuning MLFQ And Other Issues (4)</vt:lpstr>
      <vt:lpstr>PowerPoint Presentation</vt:lpstr>
      <vt:lpstr>MLFQ: Summary (1)</vt:lpstr>
      <vt:lpstr>MLFQ: Summary (2)</vt:lpstr>
      <vt:lpstr>Lottery Scheduling</vt:lpstr>
      <vt:lpstr>Scheduling: Proportional Share </vt:lpstr>
      <vt:lpstr>PowerPoint Presentation</vt:lpstr>
      <vt:lpstr> Basic Concept: Tickets Represent Your Share (1)</vt:lpstr>
      <vt:lpstr>PowerPoint Presentation</vt:lpstr>
      <vt:lpstr> Basic Concept: Tickets Represent Your Share (2)</vt:lpstr>
      <vt:lpstr>PowerPoint Presentation</vt:lpstr>
      <vt:lpstr>Ticket Mechanisms (1)</vt:lpstr>
      <vt:lpstr>Ticket Mechanisms (2)</vt:lpstr>
      <vt:lpstr>Ticket Mechanisms (3)</vt:lpstr>
      <vt:lpstr>Ticket Mechanisms (4)</vt:lpstr>
      <vt:lpstr>Implementation (1)</vt:lpstr>
      <vt:lpstr>Implementation (2)</vt:lpstr>
      <vt:lpstr>PowerPoint Presentation</vt:lpstr>
      <vt:lpstr>Implementation (3)</vt:lpstr>
      <vt:lpstr>An Example (1) </vt:lpstr>
      <vt:lpstr>An Example (2) </vt:lpstr>
      <vt:lpstr>How To Assign Tickets?</vt:lpstr>
      <vt:lpstr> Stride Scheduling (1)</vt:lpstr>
      <vt:lpstr>Stride Scheduling (2)</vt:lpstr>
      <vt:lpstr>Stride Scheduling (3)</vt:lpstr>
      <vt:lpstr>Stride Scheduling (4)</vt:lpstr>
      <vt:lpstr>PowerPoint Presentation</vt:lpstr>
      <vt:lpstr>Stride Scheduling (5)</vt:lpstr>
      <vt:lpstr>The Linux Completely Fair Scheduler (CFS)</vt:lpstr>
      <vt:lpstr>Basic Operation (1)</vt:lpstr>
      <vt:lpstr>Basic Operation (2)</vt:lpstr>
      <vt:lpstr>PowerPoint Presentation</vt:lpstr>
      <vt:lpstr>Basic Operation (3)</vt:lpstr>
      <vt:lpstr>Basic Operation (4)</vt:lpstr>
      <vt:lpstr>Weighting (Niceness) (1)</vt:lpstr>
      <vt:lpstr>Weighting (Niceness) (2)</vt:lpstr>
      <vt:lpstr>Weighting (Niceness) (3)</vt:lpstr>
      <vt:lpstr>Weighting (Niceness) (4)</vt:lpstr>
      <vt:lpstr>Using Red-Black Trees (1)</vt:lpstr>
      <vt:lpstr>Using Red-Black Trees (2)</vt:lpstr>
      <vt:lpstr>PowerPoint Presentation</vt:lpstr>
      <vt:lpstr>PowerPoint Presentation</vt:lpstr>
      <vt:lpstr>Dealing With I/O And Sleeping Processes </vt:lpstr>
      <vt:lpstr>Other CFS Fun</vt:lpstr>
      <vt:lpstr>Summary (1)</vt:lpstr>
      <vt:lpstr>Summary (2)</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 Week 3 - CPU Scheduling, Multi-level Feedback, Lottery Scheduling</dc:title>
  <cp:revision>1</cp:revision>
  <dcterms:modified xsi:type="dcterms:W3CDTF">2022-08-12T07:32:42Z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0x01010003682DBEC47E544DADC51900F88AF720</vt:lpwstr>
  </property>
</Properties>
</file>