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6" r:id="rId2"/>
    <p:sldId id="313" r:id="rId3"/>
    <p:sldId id="386" r:id="rId4"/>
    <p:sldId id="391" r:id="rId5"/>
    <p:sldId id="389" r:id="rId6"/>
    <p:sldId id="392" r:id="rId7"/>
    <p:sldId id="393" r:id="rId8"/>
    <p:sldId id="390" r:id="rId9"/>
    <p:sldId id="394" r:id="rId10"/>
    <p:sldId id="384" r:id="rId11"/>
    <p:sldId id="387" r:id="rId12"/>
    <p:sldId id="403" r:id="rId13"/>
    <p:sldId id="404" r:id="rId14"/>
    <p:sldId id="405" r:id="rId15"/>
    <p:sldId id="399" r:id="rId16"/>
    <p:sldId id="395" r:id="rId17"/>
    <p:sldId id="401" r:id="rId18"/>
    <p:sldId id="396" r:id="rId19"/>
    <p:sldId id="397" r:id="rId20"/>
    <p:sldId id="400" r:id="rId21"/>
    <p:sldId id="385" r:id="rId22"/>
    <p:sldId id="388" r:id="rId23"/>
    <p:sldId id="382" r:id="rId24"/>
    <p:sldId id="30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C2522A-7989-4575-B0B4-EC1DA616278F}">
          <p14:sldIdLst>
            <p14:sldId id="306"/>
            <p14:sldId id="313"/>
            <p14:sldId id="386"/>
            <p14:sldId id="391"/>
            <p14:sldId id="389"/>
            <p14:sldId id="392"/>
            <p14:sldId id="393"/>
            <p14:sldId id="390"/>
            <p14:sldId id="394"/>
            <p14:sldId id="384"/>
            <p14:sldId id="387"/>
            <p14:sldId id="403"/>
            <p14:sldId id="404"/>
            <p14:sldId id="405"/>
            <p14:sldId id="399"/>
            <p14:sldId id="395"/>
            <p14:sldId id="401"/>
            <p14:sldId id="396"/>
            <p14:sldId id="397"/>
            <p14:sldId id="400"/>
            <p14:sldId id="385"/>
            <p14:sldId id="388"/>
            <p14:sldId id="382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6D8A1"/>
    <a:srgbClr val="50FACD"/>
    <a:srgbClr val="95F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5567" autoAdjust="0"/>
  </p:normalViewPr>
  <p:slideViewPr>
    <p:cSldViewPr snapToGrid="0">
      <p:cViewPr>
        <p:scale>
          <a:sx n="80" d="100"/>
          <a:sy n="80" d="100"/>
        </p:scale>
        <p:origin x="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1262-F4E0-4701-A89D-EA3A56110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/>
          <a:stretch>
            <a:fillRect/>
          </a:stretch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Universally_unique_identifi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890346" y="-182150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57226" y="2021409"/>
            <a:ext cx="6525232" cy="2664891"/>
            <a:chOff x="721325" y="2135709"/>
            <a:chExt cx="5386378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386378" cy="1356972"/>
              <a:chOff x="721325" y="2135709"/>
              <a:chExt cx="5386378" cy="13569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5628" y="2258596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000" b="1" dirty="0" smtClean="0">
                    <a:solidFill>
                      <a:srgbClr val="384956"/>
                    </a:solidFill>
                    <a:latin typeface="+mn-ea"/>
                    <a:cs typeface="Arial" panose="020B0604020202020204"/>
                  </a:rPr>
                  <a:t>培训</a:t>
                </a:r>
                <a:endParaRPr lang="zh-CN" altLang="en-US" sz="60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32241" y="3112112"/>
                <a:ext cx="4765493" cy="38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2F2F2"/>
                    </a:solidFill>
                    <a:latin typeface="+mn-ea"/>
                  </a:rPr>
                  <a:t>下载工具和配置文件说明</a:t>
                </a: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326108" y="5270637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/>
              </a:rPr>
              <a:t>讲师：彭香飞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84189"/>
            <a:ext cx="82296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目录</a:t>
            </a:r>
            <a:endParaRPr 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5188" y="1989138"/>
            <a:ext cx="7643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1 </a:t>
            </a:r>
            <a:r>
              <a:rPr lang="zh-CN" altLang="en-US" dirty="0" smtClean="0"/>
              <a:t>高通</a:t>
            </a:r>
            <a:r>
              <a:rPr lang="en-US" altLang="zh-CN" dirty="0" smtClean="0"/>
              <a:t>QFIL</a:t>
            </a:r>
            <a:r>
              <a:rPr lang="zh-CN" altLang="en-US" dirty="0" smtClean="0"/>
              <a:t>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下载配置文件</a:t>
            </a:r>
            <a:r>
              <a:rPr lang="zh-CN" altLang="en-US" b="1" dirty="0" smtClean="0">
                <a:solidFill>
                  <a:srgbClr val="00B050"/>
                </a:solidFill>
              </a:rPr>
              <a:t>说明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fastboot</a:t>
            </a:r>
            <a:r>
              <a:rPr lang="en-US" altLang="zh-CN" dirty="0"/>
              <a:t> </a:t>
            </a:r>
            <a:r>
              <a:rPr lang="zh-CN" altLang="en-US" dirty="0" smtClean="0"/>
              <a:t>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参考文档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77789"/>
            <a:ext cx="10922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8"/>
          <p:cNvSpPr txBox="1"/>
          <p:nvPr/>
        </p:nvSpPr>
        <p:spPr>
          <a:xfrm>
            <a:off x="8373570" y="6947890"/>
            <a:ext cx="248443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2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下载的配置文件就是下载时可能选择到的那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文件，还有编译时会用到</a:t>
            </a:r>
            <a:r>
              <a:rPr lang="en-US" altLang="zh-CN" dirty="0" smtClean="0"/>
              <a:t>contents.xml</a:t>
            </a:r>
            <a:r>
              <a:rPr lang="zh-CN" altLang="en-US" dirty="0" smtClean="0"/>
              <a:t>和分区表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rawprogram_unsparse.xml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rawprogram_unsparse_without_QCN.xml </a:t>
            </a:r>
            <a:r>
              <a:rPr lang="zh-CN" altLang="en-US" dirty="0" smtClean="0"/>
              <a:t>的区别只在于</a:t>
            </a:r>
            <a:r>
              <a:rPr lang="en-US" altLang="zh-CN" dirty="0" err="1" smtClean="0"/>
              <a:t>without_QCN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fsg,modemst1,modemst2</a:t>
            </a:r>
            <a:r>
              <a:rPr lang="zh-CN" altLang="en-US" dirty="0" smtClean="0"/>
              <a:t>这三个分区是空的，没有下载镜像，所以手机里的不会被覆盖，这三个分区存储的是</a:t>
            </a:r>
            <a:r>
              <a:rPr lang="en-US" altLang="zh-CN" dirty="0" smtClean="0"/>
              <a:t>modem</a:t>
            </a:r>
            <a:r>
              <a:rPr lang="zh-CN" altLang="en-US" dirty="0" smtClean="0"/>
              <a:t>用的存储分区，里边包含</a:t>
            </a:r>
            <a:r>
              <a:rPr lang="en-US" altLang="zh-CN" dirty="0" smtClean="0"/>
              <a:t>QCN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rawprogram0.xml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rawprogram_unsparse_without_QCN.xml</a:t>
            </a:r>
            <a:r>
              <a:rPr lang="zh-CN" altLang="en-US" dirty="0" smtClean="0"/>
              <a:t>区别在于</a:t>
            </a:r>
            <a:r>
              <a:rPr lang="en-US" altLang="zh-CN" dirty="0" err="1" smtClean="0"/>
              <a:t>unsparse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rawprogram0.xml</a:t>
            </a:r>
            <a:r>
              <a:rPr lang="zh-CN" altLang="en-US" dirty="0" smtClean="0"/>
              <a:t>中的分区和镜像包没有分包压缩，而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userdata.img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cache.img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persist.img</a:t>
            </a:r>
            <a:r>
              <a:rPr lang="zh-CN" altLang="en-US" dirty="0" smtClean="0"/>
              <a:t>这些镜像在</a:t>
            </a:r>
            <a:r>
              <a:rPr lang="en-US" altLang="zh-CN" dirty="0" smtClean="0"/>
              <a:t>rawprogram_unsparse.xml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rawprogram_unsparse_without_QCN.xml</a:t>
            </a:r>
            <a:r>
              <a:rPr lang="zh-CN" altLang="en-US" dirty="0" smtClean="0"/>
              <a:t>中是被分解、稀疏了的。不过为什么分解的缘由，没有深究过。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rawprogram2.xml </a:t>
            </a:r>
            <a:r>
              <a:rPr lang="zh-CN" altLang="en-US" dirty="0" smtClean="0"/>
              <a:t>中只包含</a:t>
            </a:r>
            <a:r>
              <a:rPr lang="en-US" altLang="zh-CN" dirty="0" smtClean="0"/>
              <a:t>CDT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gpt_main2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gpt_backup2</a:t>
            </a:r>
            <a:r>
              <a:rPr lang="zh-CN" altLang="en-US" dirty="0" smtClean="0"/>
              <a:t>三个镜像，这部分内容一般第一次下载后都不会再去变更它们，除非</a:t>
            </a:r>
            <a:r>
              <a:rPr lang="en-US" altLang="zh-CN" dirty="0" err="1" smtClean="0"/>
              <a:t>cdt</a:t>
            </a:r>
            <a:r>
              <a:rPr lang="zh-CN" altLang="en-US" dirty="0" smtClean="0"/>
              <a:t>的信息变更，所以，也可以不用重复下载。</a:t>
            </a:r>
            <a:endParaRPr lang="en-US" altLang="zh-CN" dirty="0" smtClean="0"/>
          </a:p>
          <a:p>
            <a:r>
              <a:rPr lang="en-US" altLang="zh-CN" dirty="0" smtClean="0"/>
              <a:t>       GPT</a:t>
            </a:r>
            <a:r>
              <a:rPr lang="zh-CN" altLang="en-US" dirty="0" smtClean="0"/>
              <a:t>的含义是</a:t>
            </a:r>
            <a:r>
              <a:rPr lang="en-US" altLang="zh-CN" dirty="0" smtClean="0"/>
              <a:t>GUID 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的缩写，是我们现在项目上使用的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中定义基于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的分区表标准，它可支持的分区数大，分区空间大。最直观就是在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中可以看到有个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数据项，这个数据项是分区类型的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，每个分区</a:t>
            </a:r>
            <a:r>
              <a:rPr lang="zh-CN" altLang="en-US" dirty="0"/>
              <a:t>也</a:t>
            </a:r>
            <a:r>
              <a:rPr lang="zh-CN" altLang="en-US" dirty="0" smtClean="0"/>
              <a:t>都有一个唯一的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618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r>
              <a:rPr lang="zh-CN" altLang="en-US" dirty="0" smtClean="0"/>
              <a:t>简述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6768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如右图</a:t>
            </a:r>
            <a:r>
              <a:rPr lang="en-US" altLang="zh-CN" dirty="0" smtClean="0"/>
              <a:t>GPT</a:t>
            </a:r>
            <a:r>
              <a:rPr lang="zh-CN" altLang="en-US" dirty="0" smtClean="0"/>
              <a:t>分区表为了冗余保护，在磁盘的头部和尾部分别保存</a:t>
            </a:r>
            <a:r>
              <a:rPr lang="zh-CN" altLang="en-US" dirty="0" smtClean="0"/>
              <a:t>了</a:t>
            </a:r>
            <a:r>
              <a:rPr lang="zh-CN" altLang="en-US" dirty="0"/>
              <a:t>一个</a:t>
            </a:r>
            <a:r>
              <a:rPr lang="en-US" altLang="zh-CN" dirty="0" smtClean="0"/>
              <a:t>GPT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primary GPT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出现异常，可以从</a:t>
            </a:r>
            <a:r>
              <a:rPr lang="en-US" altLang="zh-CN" dirty="0" smtClean="0"/>
              <a:t>secondary GPT</a:t>
            </a:r>
            <a:r>
              <a:rPr lang="zh-CN" altLang="en-US" dirty="0" smtClean="0"/>
              <a:t>中恢复</a:t>
            </a:r>
            <a:r>
              <a:rPr lang="zh-CN" altLang="en-US" dirty="0"/>
              <a:t>，</a:t>
            </a:r>
            <a:r>
              <a:rPr lang="en-US" altLang="zh-CN" dirty="0" smtClean="0"/>
              <a:t>LBA0</a:t>
            </a:r>
            <a:r>
              <a:rPr lang="zh-CN" altLang="en-US" dirty="0" smtClean="0"/>
              <a:t>是为了与遗留的</a:t>
            </a:r>
            <a:r>
              <a:rPr lang="en-US" altLang="zh-CN" dirty="0" smtClean="0"/>
              <a:t>MBR</a:t>
            </a:r>
            <a:r>
              <a:rPr lang="zh-CN" altLang="en-US" dirty="0" smtClean="0"/>
              <a:t>分区格式兼容，为了避免误操作导致分区表被破坏，里边的值是</a:t>
            </a:r>
            <a:r>
              <a:rPr lang="en-US" altLang="zh-CN" dirty="0" smtClean="0"/>
              <a:t>0xEE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接下来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LBA</a:t>
            </a:r>
            <a:r>
              <a:rPr lang="zh-CN" altLang="en-US" dirty="0" smtClean="0"/>
              <a:t>是主</a:t>
            </a:r>
            <a:r>
              <a:rPr lang="en-US" altLang="zh-CN" dirty="0" smtClean="0"/>
              <a:t>GPT</a:t>
            </a:r>
            <a:r>
              <a:rPr lang="zh-CN" altLang="en-US" dirty="0" smtClean="0"/>
              <a:t>的内容，包括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GPT 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entry(</a:t>
            </a:r>
            <a:r>
              <a:rPr lang="zh-CN" altLang="en-US" dirty="0" smtClean="0"/>
              <a:t>说明最多支持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个分区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LBA</a:t>
            </a:r>
            <a:r>
              <a:rPr lang="zh-CN" altLang="en-US" dirty="0" smtClean="0"/>
              <a:t>是备份</a:t>
            </a:r>
            <a:r>
              <a:rPr lang="en-US" altLang="zh-CN" dirty="0" smtClean="0"/>
              <a:t>GPT</a:t>
            </a:r>
            <a:r>
              <a:rPr lang="zh-CN" altLang="en-US" dirty="0" smtClean="0"/>
              <a:t>的内容，</a:t>
            </a:r>
            <a:r>
              <a:rPr lang="en-US" altLang="zh-CN" dirty="0" smtClean="0"/>
              <a:t>LBA-1</a:t>
            </a:r>
            <a:r>
              <a:rPr lang="zh-CN" altLang="en-US" dirty="0" smtClean="0"/>
              <a:t>，指的是最后一个</a:t>
            </a:r>
            <a:r>
              <a:rPr lang="en-US" altLang="zh-CN" dirty="0" smtClean="0"/>
              <a:t>LBA</a:t>
            </a:r>
            <a:r>
              <a:rPr lang="zh-CN" altLang="en-US" dirty="0" smtClean="0"/>
              <a:t>，存储格式上稍微有点差异，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在最后。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Header</a:t>
            </a:r>
            <a:r>
              <a:rPr lang="zh-CN" altLang="en-US" dirty="0" smtClean="0"/>
              <a:t>中包含了该硬盘的空间大小、</a:t>
            </a:r>
            <a:r>
              <a:rPr lang="en-US" altLang="zh-CN" dirty="0" smtClean="0"/>
              <a:t>GUID, </a:t>
            </a:r>
            <a:r>
              <a:rPr lang="zh-CN" altLang="en-US" dirty="0" smtClean="0"/>
              <a:t>分区表的使用情况，配置信息的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校验值等信息。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个字节，每个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中保存一个分区的状态信息，包括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个字节分区类型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个字节分区的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个字节起始</a:t>
            </a:r>
            <a:r>
              <a:rPr lang="en-US" altLang="zh-CN" dirty="0" smtClean="0"/>
              <a:t>LBA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个字节终止</a:t>
            </a:r>
            <a:r>
              <a:rPr lang="en-US" altLang="zh-CN" dirty="0" smtClean="0"/>
              <a:t>LBA</a:t>
            </a:r>
            <a:r>
              <a:rPr lang="zh-CN" altLang="en-US" dirty="0" smtClean="0"/>
              <a:t>，还有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个字节分区表名（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码）以及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个字节的属性。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30" y="1210634"/>
            <a:ext cx="39814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178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r>
              <a:rPr lang="zh-CN" altLang="en-US" dirty="0" smtClean="0"/>
              <a:t>简述</a:t>
            </a:r>
            <a:r>
              <a:rPr lang="en-US" altLang="zh-CN" dirty="0" smtClean="0"/>
              <a:t>(cont.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90" y="1468397"/>
            <a:ext cx="7981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6904" y="1468397"/>
            <a:ext cx="279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GPT header</a:t>
            </a:r>
            <a:r>
              <a:rPr lang="zh-CN" altLang="en-US" dirty="0" smtClean="0"/>
              <a:t>的数据结构，</a:t>
            </a:r>
            <a:endParaRPr lang="en-US" altLang="zh-CN" dirty="0" smtClean="0"/>
          </a:p>
          <a:p>
            <a:r>
              <a:rPr lang="zh-CN" altLang="en-US" dirty="0" smtClean="0"/>
              <a:t>如右图所示。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864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GPT</a:t>
            </a:r>
            <a:r>
              <a:rPr lang="zh-CN" altLang="en-US" dirty="0"/>
              <a:t>简述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9697" y="1579419"/>
            <a:ext cx="4220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具体分区类型的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，可参考高通文档</a:t>
            </a:r>
            <a:r>
              <a:rPr lang="en-US" altLang="zh-CN" dirty="0" smtClean="0"/>
              <a:t>80-N7350-1 C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wiki </a:t>
            </a:r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en.wikipedia.org/wiki/Universally_unique_identifier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右图</a:t>
            </a:r>
            <a:r>
              <a:rPr lang="zh-CN" altLang="en-US" dirty="0"/>
              <a:t>为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GUID type</a:t>
            </a:r>
            <a:r>
              <a:rPr lang="zh-CN" altLang="en-US" dirty="0" smtClean="0"/>
              <a:t>，有部分分区在我们的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中用到了。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21817"/>
            <a:ext cx="66484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36" y="4676775"/>
            <a:ext cx="80867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14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partition </a:t>
            </a:r>
            <a:r>
              <a:rPr lang="zh-CN" altLang="en-US" dirty="0" smtClean="0"/>
              <a:t>数据项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partition.xml</a:t>
            </a:r>
            <a:r>
              <a:rPr lang="zh-CN" altLang="en-US" dirty="0"/>
              <a:t>在</a:t>
            </a:r>
            <a:r>
              <a:rPr lang="zh-CN" altLang="en-US" dirty="0" smtClean="0"/>
              <a:t>工程的具体路径如</a:t>
            </a:r>
            <a:r>
              <a:rPr lang="en-US" altLang="zh-CN" dirty="0"/>
              <a:t>MSM8937.LA.3.0\common\</a:t>
            </a:r>
            <a:r>
              <a:rPr lang="en-US" altLang="zh-CN" dirty="0" err="1"/>
              <a:t>config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，具体包含如下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WRITE_PROTECT_BOUNDARY_IN_KB</a:t>
            </a:r>
            <a:r>
              <a:rPr lang="zh-CN" altLang="en-US" dirty="0" smtClean="0"/>
              <a:t>，如果写保护被使能的话，这个值用于说明</a:t>
            </a:r>
            <a:r>
              <a:rPr lang="en-US" altLang="zh-CN" dirty="0" smtClean="0"/>
              <a:t>EMMC</a:t>
            </a:r>
            <a:r>
              <a:rPr lang="zh-CN" altLang="en-US" dirty="0" smtClean="0"/>
              <a:t>可支持的写保护大小，可能需要根据实际使用的存储芯片客制化该项；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GROW_LAST_PARTITION_TO_FILL_DISK</a:t>
            </a:r>
            <a:r>
              <a:rPr lang="zh-CN" altLang="en-US" dirty="0" smtClean="0"/>
              <a:t>，如果设置为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，则最后一个分区会扩展并包含所有剩余的物理存储空间，否则，则按实际配置划分，如果有剩余物理存储空间的话，将仍保持未格式化的空状态；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label</a:t>
            </a:r>
            <a:r>
              <a:rPr lang="zh-CN" altLang="en-US" dirty="0" smtClean="0"/>
              <a:t>，</a:t>
            </a:r>
            <a:r>
              <a:rPr lang="zh-CN" altLang="en-US" dirty="0"/>
              <a:t>这是此分区存储在</a:t>
            </a:r>
            <a:r>
              <a:rPr lang="en-US" altLang="zh-CN" dirty="0"/>
              <a:t>GPT</a:t>
            </a:r>
            <a:r>
              <a:rPr lang="zh-CN" altLang="en-US" dirty="0"/>
              <a:t>中的</a:t>
            </a:r>
            <a:r>
              <a:rPr lang="zh-CN" altLang="en-US" dirty="0" smtClean="0"/>
              <a:t>名称，最大可以是</a:t>
            </a:r>
            <a:r>
              <a:rPr lang="en-US" altLang="zh-CN" dirty="0" smtClean="0"/>
              <a:t>36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字符；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size_in_kb</a:t>
            </a:r>
            <a:r>
              <a:rPr lang="zh-CN" altLang="en-US" dirty="0" smtClean="0"/>
              <a:t>，</a:t>
            </a:r>
            <a:r>
              <a:rPr lang="zh-CN" altLang="en-US" dirty="0"/>
              <a:t>此分区的</a:t>
            </a:r>
            <a:r>
              <a:rPr lang="zh-CN" altLang="en-US" dirty="0" smtClean="0"/>
              <a:t>大小，单位是</a:t>
            </a:r>
            <a:r>
              <a:rPr lang="en-US" altLang="zh-CN" dirty="0" err="1" smtClean="0"/>
              <a:t>kB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type</a:t>
            </a:r>
            <a:r>
              <a:rPr lang="zh-CN" altLang="en-US" dirty="0" smtClean="0"/>
              <a:t>，</a:t>
            </a:r>
            <a:r>
              <a:rPr lang="zh-CN" altLang="en-US" dirty="0"/>
              <a:t>此</a:t>
            </a:r>
            <a:r>
              <a:rPr lang="zh-CN" altLang="en-US" dirty="0" smtClean="0"/>
              <a:t>分区类型的</a:t>
            </a:r>
            <a:r>
              <a:rPr lang="en-US" altLang="zh-CN" dirty="0"/>
              <a:t>GUID</a:t>
            </a:r>
            <a:r>
              <a:rPr lang="zh-CN" altLang="en-US" dirty="0"/>
              <a:t>；它用于以代码的形式标识分区类型，因此不得更改现有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；调整分区的大小时也不要变更；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bootable</a:t>
            </a:r>
            <a:r>
              <a:rPr lang="zh-CN" altLang="en-US" dirty="0" smtClean="0"/>
              <a:t>，</a:t>
            </a:r>
            <a:r>
              <a:rPr lang="zh-CN" altLang="en-US" dirty="0"/>
              <a:t>如果设置为</a:t>
            </a:r>
            <a:r>
              <a:rPr lang="en-US" altLang="zh-CN" dirty="0"/>
              <a:t>TRUE</a:t>
            </a:r>
            <a:r>
              <a:rPr lang="zh-CN" altLang="en-US" dirty="0"/>
              <a:t>，则设置</a:t>
            </a:r>
            <a:r>
              <a:rPr lang="en-US" altLang="zh-CN" dirty="0"/>
              <a:t>GPT</a:t>
            </a:r>
            <a:r>
              <a:rPr lang="zh-CN" altLang="en-US" dirty="0"/>
              <a:t>中的可启动</a:t>
            </a:r>
            <a:r>
              <a:rPr lang="zh-CN" altLang="en-US" dirty="0" smtClean="0"/>
              <a:t>标记；因此</a:t>
            </a:r>
            <a:r>
              <a:rPr lang="zh-CN" altLang="en-US" dirty="0"/>
              <a:t>，启动加载程序</a:t>
            </a:r>
            <a:r>
              <a:rPr lang="zh-CN" altLang="en-US" dirty="0" smtClean="0"/>
              <a:t>知道其</a:t>
            </a:r>
            <a:r>
              <a:rPr lang="zh-CN" altLang="en-US" dirty="0"/>
              <a:t>应在此分区中查找有效的启动映像；仅针对</a:t>
            </a:r>
            <a:r>
              <a:rPr lang="en-US" altLang="zh-CN" dirty="0"/>
              <a:t>SBL1</a:t>
            </a:r>
            <a:r>
              <a:rPr lang="zh-CN" altLang="en-US" dirty="0"/>
              <a:t>设置此</a:t>
            </a:r>
            <a:r>
              <a:rPr lang="zh-CN" altLang="en-US" dirty="0" smtClean="0"/>
              <a:t>项；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readonly</a:t>
            </a:r>
            <a:r>
              <a:rPr lang="zh-CN" altLang="en-US" dirty="0" smtClean="0"/>
              <a:t>，</a:t>
            </a:r>
            <a:r>
              <a:rPr lang="zh-CN" altLang="en-US" dirty="0"/>
              <a:t>如果此分区应处于写保护状态，则将此项设置为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filename</a:t>
            </a:r>
            <a:r>
              <a:rPr lang="zh-CN" altLang="en-US" dirty="0" smtClean="0"/>
              <a:t>，要写入到分区的镜像名；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sparse</a:t>
            </a:r>
            <a:r>
              <a:rPr lang="zh-CN" altLang="en-US" dirty="0" smtClean="0"/>
              <a:t>，是否是分解、疏散的。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0" y="5862328"/>
            <a:ext cx="112585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767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Rawprogram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如示例，具体包含如下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SECTOR_SIZE_IN_BYTES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有多少个字节</a:t>
            </a:r>
            <a:r>
              <a:rPr lang="en-US" altLang="zh-CN" dirty="0" smtClean="0"/>
              <a:t>byte;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file_sector_offset</a:t>
            </a:r>
            <a:r>
              <a:rPr lang="zh-CN" altLang="en-US" dirty="0" smtClean="0"/>
              <a:t>，指明开始写入到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的偏移，默认为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，代表整个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都写入；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filename</a:t>
            </a:r>
            <a:r>
              <a:rPr lang="zh-CN" altLang="en-US" dirty="0" smtClean="0"/>
              <a:t>，下载文件的文件名，如果为空，则该分区不写入，维持原状；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label</a:t>
            </a:r>
            <a:r>
              <a:rPr lang="zh-CN" altLang="en-US" dirty="0" smtClean="0"/>
              <a:t>，标签，仅用作分区名的区分，在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上可能会打印，没有什么实际作用；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num_partition_sectors</a:t>
            </a:r>
            <a:r>
              <a:rPr lang="zh-CN" altLang="en-US" dirty="0" smtClean="0"/>
              <a:t>，是根据分区的</a:t>
            </a:r>
            <a:r>
              <a:rPr lang="en-US" altLang="zh-CN" dirty="0" err="1" smtClean="0"/>
              <a:t>size_in_kb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SECTOR_SIZE_IN_BYTES</a:t>
            </a:r>
            <a:r>
              <a:rPr lang="zh-CN" altLang="en-US" dirty="0" smtClean="0"/>
              <a:t>同步计算更新的，不用修改，如示例因为</a:t>
            </a:r>
            <a:r>
              <a:rPr lang="en-US" altLang="zh-CN" dirty="0" smtClean="0"/>
              <a:t>sector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512 Byte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sector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 86016 * 2 = 172032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physical_partition_number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physical </a:t>
            </a:r>
            <a:r>
              <a:rPr lang="en-US" altLang="zh-CN" dirty="0"/>
              <a:t>partition </a:t>
            </a:r>
            <a:r>
              <a:rPr lang="en-US" altLang="zh-CN" dirty="0" smtClean="0"/>
              <a:t>number in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，通常只有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size_in_KB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得到的该分区的最大存储空间，当要下载的文件大于这个分区大小时，</a:t>
            </a:r>
            <a:r>
              <a:rPr lang="en-US" altLang="zh-CN" dirty="0" err="1" smtClean="0"/>
              <a:t>programer</a:t>
            </a:r>
            <a:r>
              <a:rPr lang="zh-CN" altLang="en-US" dirty="0" smtClean="0"/>
              <a:t>下载的时候会报错；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sparse</a:t>
            </a:r>
            <a:r>
              <a:rPr lang="zh-CN" altLang="en-US" dirty="0" smtClean="0"/>
              <a:t>，来自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，一般也就</a:t>
            </a:r>
            <a:r>
              <a:rPr lang="en-US" altLang="zh-CN" dirty="0" smtClean="0"/>
              <a:t>system </a:t>
            </a:r>
            <a:r>
              <a:rPr lang="en-US" altLang="zh-CN" dirty="0" err="1" smtClean="0"/>
              <a:t>userdata</a:t>
            </a:r>
            <a:r>
              <a:rPr lang="en-US" altLang="zh-CN" dirty="0" smtClean="0"/>
              <a:t> cache persist recovery</a:t>
            </a:r>
            <a:r>
              <a:rPr lang="zh-CN" altLang="en-US" dirty="0" smtClean="0"/>
              <a:t>这几个分区才会</a:t>
            </a:r>
            <a:r>
              <a:rPr lang="en-US" altLang="zh-CN" dirty="0" smtClean="0"/>
              <a:t>sparse(</a:t>
            </a:r>
            <a:r>
              <a:rPr lang="zh-CN" altLang="en-US" dirty="0" smtClean="0"/>
              <a:t>个人理解为分解压缩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start_byte_hex</a:t>
            </a:r>
            <a:r>
              <a:rPr lang="zh-CN" altLang="en-US" dirty="0" smtClean="0"/>
              <a:t>，起始字节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start_sector</a:t>
            </a:r>
            <a:r>
              <a:rPr lang="zh-CN" altLang="en-US" dirty="0" smtClean="0"/>
              <a:t>，起始</a:t>
            </a:r>
            <a:r>
              <a:rPr lang="en-US" altLang="zh-CN" dirty="0" smtClean="0"/>
              <a:t>sector;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NUM_DISK_SECTORS</a:t>
            </a:r>
            <a:r>
              <a:rPr lang="en-US" altLang="zh-CN" dirty="0" smtClean="0"/>
              <a:t> ,EMMC</a:t>
            </a:r>
            <a:r>
              <a:rPr lang="zh-CN" altLang="en-US" dirty="0" smtClean="0"/>
              <a:t>总的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数，这个工具会自己计算，通过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gpt_main0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sector0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34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上，而</a:t>
            </a:r>
            <a:r>
              <a:rPr lang="en-US" altLang="zh-CN" dirty="0" err="1" smtClean="0"/>
              <a:t>gpt_backup</a:t>
            </a:r>
            <a:r>
              <a:rPr lang="zh-CN" altLang="en-US" dirty="0" smtClean="0"/>
              <a:t>在最后的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6128905"/>
            <a:ext cx="9915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3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Rawprogram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如示例，具体包含如下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SECTOR_SIZE_IN_BYTES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有多少个字节</a:t>
            </a:r>
            <a:r>
              <a:rPr lang="en-US" altLang="zh-CN" dirty="0" smtClean="0"/>
              <a:t>byte;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file_sector_offset</a:t>
            </a:r>
            <a:r>
              <a:rPr lang="zh-CN" altLang="en-US" dirty="0" smtClean="0"/>
              <a:t>，指明开始写入到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的偏移，默认为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，代表整个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都写入；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filename</a:t>
            </a:r>
            <a:r>
              <a:rPr lang="zh-CN" altLang="en-US" dirty="0" smtClean="0"/>
              <a:t>，下载文件的文件名，如果为空，则该分区不写入，维持原状；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label</a:t>
            </a:r>
            <a:r>
              <a:rPr lang="zh-CN" altLang="en-US" dirty="0" smtClean="0"/>
              <a:t>，标签，仅用作分区名的区分，在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上可能会打印，没有什么实际作用；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num_partition_sectors</a:t>
            </a:r>
            <a:r>
              <a:rPr lang="zh-CN" altLang="en-US" dirty="0" smtClean="0"/>
              <a:t>，是根据分区的</a:t>
            </a:r>
            <a:r>
              <a:rPr lang="en-US" altLang="zh-CN" dirty="0" err="1" smtClean="0"/>
              <a:t>size_in_kb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SECTOR_SIZE_IN_BYTES</a:t>
            </a:r>
            <a:r>
              <a:rPr lang="zh-CN" altLang="en-US" dirty="0" smtClean="0"/>
              <a:t>同步计算更新的，不用修改，如示例因为</a:t>
            </a:r>
            <a:r>
              <a:rPr lang="en-US" altLang="zh-CN" dirty="0" smtClean="0"/>
              <a:t>sector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512 Byte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sector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 86016 * 2 = 172032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physical_partition_number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physical </a:t>
            </a:r>
            <a:r>
              <a:rPr lang="en-US" altLang="zh-CN" dirty="0"/>
              <a:t>partition </a:t>
            </a:r>
            <a:r>
              <a:rPr lang="en-US" altLang="zh-CN" dirty="0" smtClean="0"/>
              <a:t>number in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，通常只有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size_in_KB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得到的该分区的最大存储空间，当要下载的文件大于这个分区大小时，</a:t>
            </a:r>
            <a:r>
              <a:rPr lang="en-US" altLang="zh-CN" dirty="0" err="1" smtClean="0"/>
              <a:t>programer</a:t>
            </a:r>
            <a:r>
              <a:rPr lang="zh-CN" altLang="en-US" dirty="0" smtClean="0"/>
              <a:t>下载的时候会报错；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sparse</a:t>
            </a:r>
            <a:r>
              <a:rPr lang="zh-CN" altLang="en-US" dirty="0" smtClean="0"/>
              <a:t>，来自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，一般也就</a:t>
            </a:r>
            <a:r>
              <a:rPr lang="en-US" altLang="zh-CN" dirty="0" smtClean="0"/>
              <a:t>system </a:t>
            </a:r>
            <a:r>
              <a:rPr lang="en-US" altLang="zh-CN" dirty="0" err="1" smtClean="0"/>
              <a:t>userdata</a:t>
            </a:r>
            <a:r>
              <a:rPr lang="en-US" altLang="zh-CN" dirty="0" smtClean="0"/>
              <a:t> cache persist recovery</a:t>
            </a:r>
            <a:r>
              <a:rPr lang="zh-CN" altLang="en-US" dirty="0" smtClean="0"/>
              <a:t>这几个分区才会</a:t>
            </a:r>
            <a:r>
              <a:rPr lang="en-US" altLang="zh-CN" dirty="0" smtClean="0"/>
              <a:t>sparse(</a:t>
            </a:r>
            <a:r>
              <a:rPr lang="zh-CN" altLang="en-US" dirty="0" smtClean="0"/>
              <a:t>个人理解为分解压缩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start_byte_hex</a:t>
            </a:r>
            <a:r>
              <a:rPr lang="zh-CN" altLang="en-US" dirty="0" smtClean="0"/>
              <a:t>，起始字节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start_sector</a:t>
            </a:r>
            <a:r>
              <a:rPr lang="zh-CN" altLang="en-US" dirty="0" smtClean="0"/>
              <a:t>，起始</a:t>
            </a:r>
            <a:r>
              <a:rPr lang="en-US" altLang="zh-CN" dirty="0" smtClean="0"/>
              <a:t>sector;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NUM_DISK_SECTORS</a:t>
            </a:r>
            <a:r>
              <a:rPr lang="en-US" altLang="zh-CN" dirty="0" smtClean="0"/>
              <a:t> ,EMMC</a:t>
            </a:r>
            <a:r>
              <a:rPr lang="zh-CN" altLang="en-US" dirty="0" smtClean="0"/>
              <a:t>总的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数，这个工具会自己计算，通过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gpt_main0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sector0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34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上，而</a:t>
            </a:r>
            <a:r>
              <a:rPr lang="en-US" altLang="zh-CN" dirty="0" err="1" smtClean="0"/>
              <a:t>gpt_backup</a:t>
            </a:r>
            <a:r>
              <a:rPr lang="zh-CN" altLang="en-US" dirty="0" smtClean="0"/>
              <a:t>在最后的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6128905"/>
            <a:ext cx="9915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473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Patch xml</a:t>
            </a:r>
            <a:r>
              <a:rPr lang="zh-CN" altLang="en-US" dirty="0" smtClean="0"/>
              <a:t>数据项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patch0.xml</a:t>
            </a:r>
            <a:r>
              <a:rPr lang="zh-CN" altLang="en-US" dirty="0"/>
              <a:t>是用于修补</a:t>
            </a:r>
            <a:r>
              <a:rPr lang="en-US" altLang="zh-CN" dirty="0"/>
              <a:t>GPT</a:t>
            </a:r>
            <a:r>
              <a:rPr lang="zh-CN" altLang="en-US" dirty="0"/>
              <a:t>和备份</a:t>
            </a:r>
            <a:r>
              <a:rPr lang="en-US" altLang="zh-CN" dirty="0"/>
              <a:t>GPT</a:t>
            </a:r>
            <a:r>
              <a:rPr lang="zh-CN" altLang="en-US" dirty="0"/>
              <a:t>中的</a:t>
            </a:r>
            <a:r>
              <a:rPr lang="en-US" altLang="zh-CN" dirty="0"/>
              <a:t>CRC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 smtClean="0"/>
              <a:t>数据项说明如下：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byte_offset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/>
              <a:t>，开始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起始偏移字节，需要小于等于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的大小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size_in_bytes</a:t>
            </a:r>
            <a:endParaRPr lang="zh-CN" altLang="en-US" dirty="0"/>
          </a:p>
          <a:p>
            <a:r>
              <a:rPr lang="en-US" altLang="zh-CN" dirty="0">
                <a:solidFill>
                  <a:srgbClr val="00B050"/>
                </a:solidFill>
              </a:rPr>
              <a:t>filename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分文件名和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两种，对</a:t>
            </a:r>
            <a:r>
              <a:rPr lang="en-US" altLang="zh-CN" dirty="0" err="1" smtClean="0"/>
              <a:t>start_sector</a:t>
            </a:r>
            <a:r>
              <a:rPr lang="zh-CN" altLang="en-US" dirty="0" smtClean="0"/>
              <a:t>大含义有区别；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physical_partition_number</a:t>
            </a:r>
            <a:r>
              <a:rPr lang="zh-CN" altLang="en-US" dirty="0" smtClean="0"/>
              <a:t>，只有两个值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patch0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编译生成的</a:t>
            </a:r>
            <a:r>
              <a:rPr lang="en-US" altLang="zh-CN" dirty="0" smtClean="0"/>
              <a:t>rawprogram0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patch2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boot_image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BOOT1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partition.xml</a:t>
            </a:r>
            <a:r>
              <a:rPr lang="zh-CN" altLang="en-US" dirty="0" smtClean="0"/>
              <a:t>编译生成的</a:t>
            </a:r>
            <a:r>
              <a:rPr lang="en-US" altLang="zh-CN" dirty="0" smtClean="0"/>
              <a:t>rawprogram2 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size_in_bytes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的数据的长度，一般为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个字节或者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个字节，多为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的值；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start_sector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为文件名时，</a:t>
            </a:r>
            <a:r>
              <a:rPr lang="en-US" altLang="zh-CN" dirty="0" err="1" smtClean="0"/>
              <a:t>start_sector</a:t>
            </a:r>
            <a:r>
              <a:rPr lang="zh-CN" altLang="en-US" dirty="0" smtClean="0"/>
              <a:t>指代从文件起始的偏移量，如果</a:t>
            </a:r>
            <a:r>
              <a:rPr lang="en-US" altLang="zh-CN" dirty="0" smtClean="0"/>
              <a:t>filename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rgbClr val="00B050"/>
                </a:solidFill>
              </a:rPr>
              <a:t>DISK</a:t>
            </a:r>
            <a:r>
              <a:rPr lang="zh-CN" altLang="en-US" dirty="0" smtClean="0"/>
              <a:t>，则指代实际分区表上的</a:t>
            </a:r>
            <a:r>
              <a:rPr lang="en-US" altLang="zh-CN" dirty="0" smtClean="0"/>
              <a:t>sector ID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value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写入的数据，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个字节或者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个字节；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what </a:t>
            </a:r>
            <a:r>
              <a:rPr lang="zh-CN" altLang="en-US" dirty="0" smtClean="0"/>
              <a:t>，仅用于说明具体写入的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数据是什么，对实际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没有什么作用。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52802"/>
            <a:ext cx="10058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3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各分区功能说明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gpt_main0.bin gpt_backup0.bin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common\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\partition.xml</a:t>
            </a:r>
            <a:r>
              <a:rPr lang="zh-CN" altLang="en-US" dirty="0"/>
              <a:t>编译生成的</a:t>
            </a:r>
            <a:r>
              <a:rPr lang="en-US" altLang="zh-CN" dirty="0" err="1"/>
              <a:t>gpt</a:t>
            </a:r>
            <a:r>
              <a:rPr lang="zh-CN" altLang="en-US" dirty="0" smtClean="0"/>
              <a:t>表，前者是主</a:t>
            </a:r>
            <a:r>
              <a:rPr lang="en-US" altLang="zh-CN" dirty="0" smtClean="0"/>
              <a:t>GPT</a:t>
            </a:r>
            <a:r>
              <a:rPr lang="zh-CN" altLang="en-US" dirty="0" smtClean="0"/>
              <a:t>，后者是备份</a:t>
            </a:r>
            <a:r>
              <a:rPr lang="en-US" altLang="zh-CN" dirty="0" smtClean="0"/>
              <a:t>GPT,</a:t>
            </a:r>
            <a:r>
              <a:rPr lang="zh-CN" altLang="en-US" dirty="0" smtClean="0"/>
              <a:t>一个存储在头，一个存储在最后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gpt_main2.bin </a:t>
            </a:r>
            <a:r>
              <a:rPr lang="en-US" altLang="zh-CN" dirty="0">
                <a:solidFill>
                  <a:srgbClr val="00B050"/>
                </a:solidFill>
              </a:rPr>
              <a:t>gpt_backup2.bin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boot_images</a:t>
            </a:r>
            <a:r>
              <a:rPr lang="en-US" altLang="zh-CN" dirty="0" smtClean="0"/>
              <a:t>\core\boot\secboot3\scripts\partition.xml</a:t>
            </a:r>
            <a:r>
              <a:rPr lang="zh-CN" altLang="en-US" dirty="0" smtClean="0"/>
              <a:t>编译生成的</a:t>
            </a:r>
            <a:r>
              <a:rPr lang="en-US" altLang="zh-CN" dirty="0" err="1" smtClean="0"/>
              <a:t>gpt</a:t>
            </a:r>
            <a:r>
              <a:rPr lang="zh-CN" altLang="en-US" dirty="0" smtClean="0"/>
              <a:t>表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modem</a:t>
            </a:r>
            <a:r>
              <a:rPr lang="zh-CN" altLang="en-US" dirty="0" smtClean="0"/>
              <a:t>，烧入</a:t>
            </a:r>
            <a:r>
              <a:rPr lang="en-US" altLang="zh-CN" dirty="0" smtClean="0"/>
              <a:t>NON-</a:t>
            </a:r>
            <a:r>
              <a:rPr lang="en-US" altLang="zh-CN" dirty="0" err="1" smtClean="0"/>
              <a:t>HLOS.bin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modem</a:t>
            </a:r>
            <a:r>
              <a:rPr lang="zh-CN" altLang="en-US" dirty="0" smtClean="0"/>
              <a:t>的主要镜像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fsg</a:t>
            </a:r>
            <a:r>
              <a:rPr lang="en-US" altLang="zh-CN" dirty="0" smtClean="0"/>
              <a:t> , </a:t>
            </a:r>
            <a:r>
              <a:rPr lang="en-US" altLang="zh-CN" dirty="0"/>
              <a:t>Modem Golden</a:t>
            </a:r>
            <a:r>
              <a:rPr lang="zh-CN" altLang="en-US" dirty="0"/>
              <a:t>文件系统 </a:t>
            </a:r>
            <a:r>
              <a:rPr lang="en-US" altLang="zh-CN" dirty="0"/>
              <a:t>– </a:t>
            </a:r>
            <a:r>
              <a:rPr lang="zh-CN" altLang="en-US" dirty="0"/>
              <a:t>出厂时，所有</a:t>
            </a:r>
            <a:r>
              <a:rPr lang="en-US" altLang="zh-CN" dirty="0"/>
              <a:t>EFS</a:t>
            </a:r>
            <a:r>
              <a:rPr lang="zh-CN" altLang="en-US" dirty="0"/>
              <a:t>项目的</a:t>
            </a:r>
            <a:r>
              <a:rPr lang="en-US" altLang="zh-CN" dirty="0"/>
              <a:t>Golden</a:t>
            </a:r>
            <a:r>
              <a:rPr lang="zh-CN" altLang="en-US" dirty="0"/>
              <a:t>副本都将在</a:t>
            </a:r>
            <a:r>
              <a:rPr lang="zh-CN" altLang="en-US" dirty="0" smtClean="0"/>
              <a:t>此处进行</a:t>
            </a:r>
            <a:r>
              <a:rPr lang="zh-CN" altLang="en-US" dirty="0"/>
              <a:t>备份，以防</a:t>
            </a:r>
            <a:r>
              <a:rPr lang="en-US" altLang="zh-CN" dirty="0"/>
              <a:t>FS1</a:t>
            </a:r>
            <a:r>
              <a:rPr lang="zh-CN" altLang="en-US" dirty="0"/>
              <a:t>或</a:t>
            </a:r>
            <a:r>
              <a:rPr lang="en-US" altLang="zh-CN" dirty="0"/>
              <a:t>FS2</a:t>
            </a:r>
            <a:r>
              <a:rPr lang="zh-CN" altLang="en-US" dirty="0"/>
              <a:t>损坏需要恢复到出厂状态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modemst1, modemst2</a:t>
            </a:r>
            <a:r>
              <a:rPr lang="en-US" altLang="zh-CN" dirty="0" smtClean="0"/>
              <a:t>,  Modem</a:t>
            </a:r>
            <a:r>
              <a:rPr lang="zh-CN" altLang="en-US" dirty="0"/>
              <a:t>文件系统分区，其中存储了所有</a:t>
            </a:r>
            <a:r>
              <a:rPr lang="en-US" altLang="zh-CN" dirty="0"/>
              <a:t>EFS</a:t>
            </a:r>
            <a:r>
              <a:rPr lang="zh-CN" altLang="en-US" dirty="0"/>
              <a:t>和</a:t>
            </a:r>
            <a:r>
              <a:rPr lang="en-US" altLang="zh-CN" dirty="0"/>
              <a:t>NV</a:t>
            </a:r>
            <a:r>
              <a:rPr lang="zh-CN" altLang="en-US" dirty="0"/>
              <a:t>项目；</a:t>
            </a:r>
            <a:r>
              <a:rPr lang="en-US" altLang="zh-CN" dirty="0"/>
              <a:t>FS1</a:t>
            </a:r>
            <a:r>
              <a:rPr lang="zh-CN" altLang="en-US" dirty="0"/>
              <a:t>和</a:t>
            </a:r>
            <a:r>
              <a:rPr lang="en-US" altLang="zh-CN" dirty="0"/>
              <a:t>FS2</a:t>
            </a:r>
            <a:r>
              <a:rPr lang="zh-CN" altLang="en-US" dirty="0"/>
              <a:t>保持同步</a:t>
            </a:r>
            <a:r>
              <a:rPr lang="zh-CN" altLang="en-US" dirty="0" smtClean="0"/>
              <a:t>，任何</a:t>
            </a:r>
            <a:r>
              <a:rPr lang="zh-CN" altLang="en-US" dirty="0"/>
              <a:t>一项进行了更新，另一项也会进行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fsc</a:t>
            </a:r>
            <a:r>
              <a:rPr lang="en-US" altLang="zh-CN" dirty="0" smtClean="0"/>
              <a:t> ,</a:t>
            </a:r>
            <a:r>
              <a:rPr lang="en-US" altLang="zh-CN" dirty="0"/>
              <a:t> Modem</a:t>
            </a:r>
            <a:r>
              <a:rPr lang="zh-CN" altLang="en-US" dirty="0"/>
              <a:t>标记分区，用于存储</a:t>
            </a:r>
            <a:r>
              <a:rPr lang="en-US" altLang="zh-CN" dirty="0"/>
              <a:t>Modem</a:t>
            </a:r>
            <a:r>
              <a:rPr lang="zh-CN" altLang="en-US" dirty="0"/>
              <a:t>状态</a:t>
            </a:r>
            <a:r>
              <a:rPr lang="zh-CN" altLang="en-US" dirty="0" smtClean="0"/>
              <a:t>标记，一般没有用。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ssd</a:t>
            </a:r>
            <a:r>
              <a:rPr lang="zh-CN" altLang="en-US" dirty="0" smtClean="0"/>
              <a:t>，</a:t>
            </a:r>
            <a:r>
              <a:rPr lang="zh-CN" altLang="en-US" dirty="0"/>
              <a:t>安全软件下载分区；</a:t>
            </a:r>
            <a:r>
              <a:rPr lang="en-US" altLang="zh-CN" dirty="0"/>
              <a:t>SSD</a:t>
            </a:r>
            <a:r>
              <a:rPr lang="zh-CN" altLang="en-US" dirty="0"/>
              <a:t>密钥存储在此分区中用于执行映像加密，此密钥在</a:t>
            </a:r>
            <a:r>
              <a:rPr lang="zh-CN" altLang="en-US" dirty="0" smtClean="0"/>
              <a:t>工厂</a:t>
            </a:r>
            <a:r>
              <a:rPr lang="zh-CN" altLang="en-US" dirty="0"/>
              <a:t>时已进行</a:t>
            </a:r>
            <a:r>
              <a:rPr lang="zh-CN" altLang="en-US" dirty="0" smtClean="0"/>
              <a:t>配置。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DDR</a:t>
            </a:r>
            <a:r>
              <a:rPr lang="zh-CN" altLang="en-US" dirty="0" smtClean="0"/>
              <a:t>，</a:t>
            </a:r>
            <a:r>
              <a:rPr lang="zh-CN" altLang="en-US" dirty="0"/>
              <a:t>双倍数据速率</a:t>
            </a:r>
            <a:r>
              <a:rPr lang="en-US" altLang="zh-CN" dirty="0"/>
              <a:t>(DDR)</a:t>
            </a:r>
            <a:r>
              <a:rPr lang="zh-CN" altLang="en-US" dirty="0"/>
              <a:t>定型数据分区，用于存储后续启动所需的定型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sbl1</a:t>
            </a:r>
            <a:r>
              <a:rPr lang="zh-CN" altLang="en-US" dirty="0" smtClean="0"/>
              <a:t>，</a:t>
            </a:r>
            <a:r>
              <a:rPr lang="en-US" altLang="zh-CN" dirty="0"/>
              <a:t>sbl1.mbn</a:t>
            </a:r>
            <a:r>
              <a:rPr lang="zh-CN" altLang="en-US" dirty="0"/>
              <a:t>二级启动加载程序，</a:t>
            </a:r>
            <a:r>
              <a:rPr lang="en-US" altLang="zh-CN" dirty="0"/>
              <a:t>PBL</a:t>
            </a:r>
            <a:r>
              <a:rPr lang="zh-CN" altLang="en-US" dirty="0"/>
              <a:t>之后运行的第一个</a:t>
            </a:r>
            <a:r>
              <a:rPr lang="zh-CN" altLang="en-US" dirty="0" smtClean="0"/>
              <a:t>映像。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sbl1bak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sbl1</a:t>
            </a:r>
            <a:r>
              <a:rPr lang="zh-CN" altLang="en-US" dirty="0" smtClean="0"/>
              <a:t>的镜像备份分区。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rpm</a:t>
            </a:r>
            <a:r>
              <a:rPr lang="zh-CN" altLang="en-US" dirty="0" smtClean="0"/>
              <a:t>，</a:t>
            </a:r>
            <a:r>
              <a:rPr lang="en-US" altLang="zh-CN" dirty="0" err="1"/>
              <a:t>rpm.mbn</a:t>
            </a:r>
            <a:r>
              <a:rPr lang="en-US" altLang="zh-CN" dirty="0"/>
              <a:t> – </a:t>
            </a:r>
            <a:r>
              <a:rPr lang="zh-CN" altLang="en-US" dirty="0"/>
              <a:t>远程电源管理器，用于执行电源</a:t>
            </a:r>
            <a:r>
              <a:rPr lang="zh-CN" altLang="en-US" dirty="0" smtClean="0"/>
              <a:t>管理。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rpmbak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rpm</a:t>
            </a:r>
            <a:r>
              <a:rPr lang="zh-CN" altLang="en-US" dirty="0" smtClean="0"/>
              <a:t>的镜像备份分区。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tz</a:t>
            </a:r>
            <a:r>
              <a:rPr lang="zh-CN" altLang="en-US" dirty="0" smtClean="0"/>
              <a:t>，</a:t>
            </a:r>
            <a:r>
              <a:rPr lang="en-US" altLang="zh-CN" dirty="0" err="1"/>
              <a:t>tz.mbn</a:t>
            </a:r>
            <a:r>
              <a:rPr lang="en-US" altLang="zh-CN" dirty="0"/>
              <a:t> – </a:t>
            </a:r>
            <a:r>
              <a:rPr lang="en-US" altLang="zh-CN" dirty="0" err="1"/>
              <a:t>TrustZone</a:t>
            </a:r>
            <a:r>
              <a:rPr lang="zh-CN" altLang="en-US" dirty="0"/>
              <a:t>核心安全</a:t>
            </a:r>
            <a:r>
              <a:rPr lang="zh-CN" altLang="en-US" dirty="0" smtClean="0"/>
              <a:t>映像。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devcfg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trustzone</a:t>
            </a:r>
            <a:r>
              <a:rPr lang="zh-CN" altLang="en-US" dirty="0" smtClean="0"/>
              <a:t>编译生成的一些与设备配置相关的镜像。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833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84189"/>
            <a:ext cx="82296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目录</a:t>
            </a:r>
            <a:endParaRPr 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5188" y="1989138"/>
            <a:ext cx="7643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B050"/>
                </a:solidFill>
              </a:rPr>
              <a:t>1 </a:t>
            </a:r>
            <a:r>
              <a:rPr lang="zh-CN" altLang="en-US" b="1" dirty="0" smtClean="0">
                <a:solidFill>
                  <a:srgbClr val="00B050"/>
                </a:solidFill>
              </a:rPr>
              <a:t>高通</a:t>
            </a:r>
            <a:r>
              <a:rPr lang="en-US" altLang="zh-CN" b="1" dirty="0" smtClean="0">
                <a:solidFill>
                  <a:srgbClr val="00B050"/>
                </a:solidFill>
              </a:rPr>
              <a:t>QFIL</a:t>
            </a:r>
            <a:r>
              <a:rPr lang="zh-CN" altLang="en-US" b="1" dirty="0" smtClean="0">
                <a:solidFill>
                  <a:srgbClr val="00B050"/>
                </a:solidFill>
              </a:rPr>
              <a:t>下载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zh-CN" altLang="en-US" dirty="0"/>
              <a:t>下载配置文件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参考文档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77789"/>
            <a:ext cx="10922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8"/>
          <p:cNvSpPr txBox="1"/>
          <p:nvPr/>
        </p:nvSpPr>
        <p:spPr>
          <a:xfrm>
            <a:off x="8373570" y="6947890"/>
            <a:ext cx="248443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各分区功能说明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下载配置文件说明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cdt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/>
              <a:t>里边存储的是</a:t>
            </a:r>
            <a:r>
              <a:rPr lang="en-US" altLang="zh-CN" dirty="0" err="1" smtClean="0"/>
              <a:t>platform_id</a:t>
            </a:r>
            <a:r>
              <a:rPr lang="zh-CN" altLang="en-US" dirty="0" smtClean="0"/>
              <a:t>等重要信息，直接关系到后续加载的</a:t>
            </a:r>
            <a:r>
              <a:rPr lang="en-US" altLang="zh-CN" dirty="0" err="1" smtClean="0"/>
              <a:t>dts</a:t>
            </a:r>
            <a:r>
              <a:rPr lang="zh-CN" altLang="en-US" dirty="0" smtClean="0"/>
              <a:t>树使用的对不对。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splash</a:t>
            </a:r>
            <a:r>
              <a:rPr lang="zh-CN" altLang="en-US" dirty="0" smtClean="0"/>
              <a:t>，客制化的开机动画存储镜像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aboot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emmc_appsboot.mbn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lk</a:t>
            </a:r>
            <a:r>
              <a:rPr lang="en-US" altLang="zh-CN" dirty="0" smtClean="0"/>
              <a:t> (little kernel)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boot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boot.img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recovery</a:t>
            </a:r>
            <a:r>
              <a:rPr lang="zh-CN" altLang="en-US" dirty="0" smtClean="0"/>
              <a:t>，回复出厂设置功能的镜像包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system</a:t>
            </a:r>
            <a:r>
              <a:rPr lang="zh-CN" altLang="en-US" dirty="0" smtClean="0"/>
              <a:t>，安卓系统镜像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persist</a:t>
            </a:r>
            <a:r>
              <a:rPr lang="zh-CN" altLang="en-US" dirty="0" smtClean="0"/>
              <a:t>，保存系统默认属性以及开机后定义和更新后的属性的镜像分区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userdata</a:t>
            </a:r>
            <a:r>
              <a:rPr lang="zh-CN" altLang="en-US" dirty="0" smtClean="0"/>
              <a:t>，用户数据分区，</a:t>
            </a:r>
            <a:r>
              <a:rPr lang="zh-CN" altLang="en-US" dirty="0"/>
              <a:t>存储所有用户</a:t>
            </a:r>
            <a:r>
              <a:rPr lang="zh-CN" altLang="en-US" dirty="0" smtClean="0"/>
              <a:t>数据包括数据库和一些设置信息，恢复出场设置清除的就是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r>
              <a:rPr lang="zh-CN" altLang="en-US" dirty="0" smtClean="0"/>
              <a:t>还有部分分区的具体功能暂时我这里也不确定，还没有具体去查资料。</a:t>
            </a:r>
            <a:endParaRPr lang="en-US" altLang="zh-CN" dirty="0" smtClean="0"/>
          </a:p>
          <a:p>
            <a:r>
              <a:rPr lang="zh-CN" altLang="en-US" dirty="0" smtClean="0"/>
              <a:t>另外像</a:t>
            </a:r>
            <a:r>
              <a:rPr lang="en-US" altLang="zh-CN" dirty="0" smtClean="0"/>
              <a:t>sbl1bak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rpmbak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devcfgbak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abootbak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tzbak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cmnlibbak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keymasterbak</a:t>
            </a:r>
            <a:r>
              <a:rPr lang="zh-CN" altLang="en-US" dirty="0" smtClean="0"/>
              <a:t>这些备份分区，平时都没有什么用，仅用于当进入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FOTA</a:t>
            </a:r>
            <a:r>
              <a:rPr lang="zh-CN" altLang="en-US" dirty="0" smtClean="0"/>
              <a:t>升级时，如果在升级这些关键分区时，如果出现了异常导致升级失败时，可以通过备份分区的数据恢复回来，以免出现升级失败系统无法起来、变砖的情况。当</a:t>
            </a:r>
            <a:r>
              <a:rPr lang="en-US" altLang="zh-CN" dirty="0" smtClean="0"/>
              <a:t>FOTA</a:t>
            </a:r>
            <a:r>
              <a:rPr lang="zh-CN" altLang="en-US" dirty="0" smtClean="0"/>
              <a:t>升级成功之后，</a:t>
            </a:r>
            <a:r>
              <a:rPr lang="en-US" altLang="zh-CN" dirty="0" err="1" smtClean="0"/>
              <a:t>bak</a:t>
            </a:r>
            <a:r>
              <a:rPr lang="zh-CN" altLang="en-US" dirty="0" smtClean="0"/>
              <a:t>分区才会更新到与</a:t>
            </a:r>
            <a:r>
              <a:rPr lang="en-US" altLang="zh-CN" dirty="0" smtClean="0"/>
              <a:t>FOTA</a:t>
            </a:r>
            <a:r>
              <a:rPr lang="zh-CN" altLang="en-US" dirty="0" smtClean="0"/>
              <a:t>升级更新的分区一致。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328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84189"/>
            <a:ext cx="82296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目录</a:t>
            </a:r>
            <a:endParaRPr 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5188" y="1989138"/>
            <a:ext cx="7643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1 </a:t>
            </a:r>
            <a:r>
              <a:rPr lang="zh-CN" altLang="en-US" dirty="0" smtClean="0"/>
              <a:t>高通</a:t>
            </a:r>
            <a:r>
              <a:rPr lang="en-US" altLang="zh-CN" dirty="0" smtClean="0"/>
              <a:t>QFIL</a:t>
            </a:r>
            <a:r>
              <a:rPr lang="zh-CN" altLang="en-US" dirty="0" smtClean="0"/>
              <a:t>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2</a:t>
            </a:r>
            <a:r>
              <a:rPr lang="zh-CN" altLang="en-US" dirty="0"/>
              <a:t>下载配置文件说明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B050"/>
                </a:solidFill>
              </a:rPr>
              <a:t>3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fastboot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</a:rPr>
              <a:t>下载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参考文档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77789"/>
            <a:ext cx="10922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8"/>
          <p:cNvSpPr txBox="1"/>
          <p:nvPr/>
        </p:nvSpPr>
        <p:spPr>
          <a:xfrm>
            <a:off x="8373570" y="6947890"/>
            <a:ext cx="248443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2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Fastboot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模块调试时可以使用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只更新具体指定的分区，可以节省编译、下载、启动的时间。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参考</a:t>
            </a:r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开机状态下</a:t>
            </a:r>
            <a:r>
              <a:rPr lang="en-US" altLang="zh-CN" dirty="0" smtClean="0"/>
              <a:t>,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reboot 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，手机重启进入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device </a:t>
            </a:r>
            <a:r>
              <a:rPr lang="zh-CN" altLang="en-US" dirty="0" smtClean="0"/>
              <a:t>，查看进入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的设备，确认手机以进入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</a:t>
            </a:r>
            <a:r>
              <a:rPr lang="en-US" altLang="zh-CN" dirty="0" err="1"/>
              <a:t>oem</a:t>
            </a:r>
            <a:r>
              <a:rPr lang="en-US" altLang="zh-CN" dirty="0"/>
              <a:t> unlock   , </a:t>
            </a:r>
            <a:r>
              <a:rPr lang="zh-CN" altLang="en-US" dirty="0"/>
              <a:t>解锁</a:t>
            </a:r>
            <a:r>
              <a:rPr lang="en-US" altLang="zh-CN" dirty="0" err="1"/>
              <a:t>oem</a:t>
            </a:r>
            <a:r>
              <a:rPr lang="zh-CN" altLang="en-US" dirty="0"/>
              <a:t>的</a:t>
            </a:r>
            <a:r>
              <a:rPr lang="en-US" altLang="zh-CN" dirty="0" err="1"/>
              <a:t>fastboot</a:t>
            </a:r>
            <a:r>
              <a:rPr lang="zh-CN" altLang="en-US" dirty="0"/>
              <a:t>锁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版本默认是锁了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刷机功能的，需要输入指令或者特殊方式解锁；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erase </a:t>
            </a:r>
            <a:r>
              <a:rPr lang="zh-CN" altLang="en-US" dirty="0" smtClean="0"/>
              <a:t>分区名</a:t>
            </a:r>
            <a:r>
              <a:rPr lang="en-US" altLang="zh-CN" dirty="0" smtClean="0"/>
              <a:t>     ,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擦除指定分区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flash </a:t>
            </a:r>
            <a:r>
              <a:rPr lang="zh-CN" altLang="en-US" dirty="0" smtClean="0"/>
              <a:t>分区名 镜像路径和名称     ，将指定路径和名称的镜像烧入指定分区中；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format </a:t>
            </a:r>
            <a:r>
              <a:rPr lang="zh-CN" altLang="en-US" dirty="0" smtClean="0"/>
              <a:t>分区名    ，格式化分区，可以带参数文件系统类型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fs_type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，分区大小</a:t>
            </a:r>
            <a:r>
              <a:rPr lang="en-US" altLang="zh-CN" dirty="0" smtClean="0"/>
              <a:t>(size)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reboot    </a:t>
            </a:r>
            <a:r>
              <a:rPr lang="zh-CN" altLang="en-US" dirty="0" smtClean="0"/>
              <a:t>，手机正常重启；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help         ,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工具的帮助说明；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具体示例，如更新</a:t>
            </a:r>
            <a:r>
              <a:rPr lang="en-US" altLang="zh-CN" dirty="0" smtClean="0"/>
              <a:t>modem: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erase modem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flash modem NON-</a:t>
            </a:r>
            <a:r>
              <a:rPr lang="en-US" altLang="zh-CN" dirty="0" err="1" smtClean="0"/>
              <a:t>HLOS.bin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擦除</a:t>
            </a:r>
            <a:r>
              <a:rPr lang="en-US" altLang="zh-CN" dirty="0" smtClean="0"/>
              <a:t>QCN: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erase </a:t>
            </a:r>
            <a:r>
              <a:rPr lang="en-US" altLang="zh-CN" dirty="0" err="1" smtClean="0"/>
              <a:t>fsg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erase modemst1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erase modemst2</a:t>
            </a:r>
          </a:p>
        </p:txBody>
      </p:sp>
    </p:spTree>
    <p:extLst>
      <p:ext uri="{BB962C8B-B14F-4D97-AF65-F5344CB8AC3E}">
        <p14:creationId xmlns:p14="http://schemas.microsoft.com/office/powerpoint/2010/main" val="1418618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10331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80-N7350-1C Application Note: </a:t>
            </a:r>
            <a:r>
              <a:rPr lang="en-US" altLang="zh-CN" dirty="0" err="1"/>
              <a:t>Guid</a:t>
            </a:r>
            <a:r>
              <a:rPr lang="en-US" altLang="zh-CN" dirty="0"/>
              <a:t> Partition Tables and Programming</a:t>
            </a:r>
          </a:p>
          <a:p>
            <a:r>
              <a:rPr lang="en-US" altLang="zh-CN" dirty="0" smtClean="0"/>
              <a:t>80-N4584-1 </a:t>
            </a:r>
            <a:r>
              <a:rPr lang="en-US" altLang="zh-CN" i="1" dirty="0" err="1" smtClean="0"/>
              <a:t>eMMC</a:t>
            </a:r>
            <a:r>
              <a:rPr lang="en-US" altLang="zh-CN" i="1" dirty="0" smtClean="0"/>
              <a:t> Partition </a:t>
            </a:r>
            <a:r>
              <a:rPr lang="en-US" altLang="zh-CN" i="1" dirty="0"/>
              <a:t>Tables and Raw Programming </a:t>
            </a:r>
            <a:endParaRPr lang="en-US" altLang="zh-CN" dirty="0"/>
          </a:p>
          <a:p>
            <a:r>
              <a:rPr lang="en-US" altLang="zh-CN" dirty="0" smtClean="0"/>
              <a:t>80-N1218-1 </a:t>
            </a:r>
            <a:r>
              <a:rPr lang="en-US" altLang="zh-CN" i="1" dirty="0" smtClean="0"/>
              <a:t>DDR </a:t>
            </a:r>
            <a:r>
              <a:rPr lang="en-US" altLang="zh-CN" i="1" dirty="0"/>
              <a:t>SDRAM CDT/ECDT User Guide </a:t>
            </a:r>
            <a:endParaRPr lang="en-US" altLang="zh-CN" i="1" dirty="0" smtClean="0"/>
          </a:p>
          <a:p>
            <a:r>
              <a:rPr lang="en-US" altLang="zh-CN" dirty="0" smtClean="0"/>
              <a:t>80-N3411-1 </a:t>
            </a:r>
            <a:r>
              <a:rPr lang="en-US" altLang="zh-CN" i="1" dirty="0" smtClean="0"/>
              <a:t>Software </a:t>
            </a:r>
            <a:r>
              <a:rPr lang="en-US" altLang="zh-CN" i="1" dirty="0"/>
              <a:t>Configuration Data Table (CDT) </a:t>
            </a:r>
            <a:endParaRPr lang="en-US" altLang="zh-CN" i="1" dirty="0" smtClean="0"/>
          </a:p>
          <a:p>
            <a:r>
              <a:rPr lang="en-US" altLang="zh-CN" dirty="0" smtClean="0"/>
              <a:t>80-P2485-1D MSM8937/MSM8953/MSM8940/MSM8917 </a:t>
            </a:r>
            <a:r>
              <a:rPr lang="en-US" altLang="zh-CN" dirty="0"/>
              <a:t>Boot Architecture </a:t>
            </a:r>
            <a:r>
              <a:rPr lang="en-US" altLang="zh-CN" dirty="0" smtClean="0"/>
              <a:t>Overview</a:t>
            </a:r>
            <a:endParaRPr lang="zh-CN" altLang="en-US" dirty="0"/>
          </a:p>
          <a:p>
            <a:r>
              <a:rPr lang="en-US" altLang="zh-CN" dirty="0"/>
              <a:t>80-NN120-1SC Qualcomm </a:t>
            </a:r>
            <a:r>
              <a:rPr lang="zh-CN" altLang="en-US" dirty="0"/>
              <a:t>闪存镜像导入 </a:t>
            </a:r>
            <a:r>
              <a:rPr lang="en-US" altLang="zh-CN" dirty="0"/>
              <a:t>(QFIL)</a:t>
            </a:r>
            <a:r>
              <a:rPr lang="zh-CN" altLang="en-US" dirty="0"/>
              <a:t>用户指南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5998310" cy="2507729"/>
            <a:chOff x="721325" y="2135709"/>
            <a:chExt cx="5295456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295456" cy="1749801"/>
              <a:chOff x="721325" y="2135709"/>
              <a:chExt cx="5295456" cy="1749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44706" y="2280458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202" y="3171827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感谢聆听！</a:t>
                </a: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下载软件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5" y="1448790"/>
            <a:ext cx="33197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QFIL</a:t>
            </a:r>
            <a:r>
              <a:rPr lang="zh-CN" altLang="en-US" dirty="0" smtClean="0"/>
              <a:t>下载界面如右图，通常的下载步骤是：选择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口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Flat Build -&gt;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Programmer </a:t>
            </a:r>
            <a:r>
              <a:rPr lang="en-US" altLang="zh-CN" dirty="0" err="1" smtClean="0"/>
              <a:t>mbn</a:t>
            </a:r>
            <a:r>
              <a:rPr lang="zh-CN" altLang="en-US" dirty="0" smtClean="0"/>
              <a:t>文件所在的路径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加载下载时要选择的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配置文件，最后执行</a:t>
            </a:r>
            <a:r>
              <a:rPr lang="en-US" altLang="zh-CN" dirty="0" smtClean="0"/>
              <a:t>download.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QFIL</a:t>
            </a:r>
            <a:r>
              <a:rPr lang="zh-CN" altLang="en-US" dirty="0" smtClean="0"/>
              <a:t>使用的是手机的</a:t>
            </a:r>
            <a:r>
              <a:rPr lang="en-US" altLang="zh-CN" dirty="0" smtClean="0"/>
              <a:t>EDL</a:t>
            </a:r>
            <a:r>
              <a:rPr lang="zh-CN" altLang="en-US" dirty="0" smtClean="0"/>
              <a:t>紧急下载模式进行下载的。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手机可以在开机状态下直接下载，由</a:t>
            </a:r>
            <a:r>
              <a:rPr lang="en-US" altLang="zh-CN" dirty="0" smtClean="0"/>
              <a:t>QFIL</a:t>
            </a:r>
            <a:r>
              <a:rPr lang="zh-CN" altLang="en-US" dirty="0" smtClean="0"/>
              <a:t>通过高通的</a:t>
            </a:r>
            <a:r>
              <a:rPr lang="en-US" altLang="zh-CN" dirty="0" smtClean="0"/>
              <a:t>HS-USB </a:t>
            </a:r>
            <a:r>
              <a:rPr lang="en-US" altLang="zh-CN" dirty="0" err="1" smtClean="0"/>
              <a:t>Diag</a:t>
            </a:r>
            <a:r>
              <a:rPr lang="zh-CN" altLang="en-US" dirty="0" smtClean="0"/>
              <a:t>口自动将手机切换到</a:t>
            </a:r>
            <a:r>
              <a:rPr lang="en-US" altLang="zh-CN" dirty="0" smtClean="0"/>
              <a:t>EDL</a:t>
            </a:r>
            <a:r>
              <a:rPr lang="zh-CN" altLang="en-US" dirty="0" smtClean="0"/>
              <a:t>紧急下载模式。</a:t>
            </a:r>
            <a:endParaRPr lang="en-US" altLang="zh-CN" dirty="0" smtClean="0"/>
          </a:p>
          <a:p>
            <a:r>
              <a:rPr lang="zh-CN" altLang="en-US" dirty="0" smtClean="0"/>
              <a:t>      也可以通过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reboot </a:t>
            </a:r>
            <a:r>
              <a:rPr lang="en-US" altLang="zh-CN" dirty="0" err="1" smtClean="0"/>
              <a:t>edl</a:t>
            </a:r>
            <a:r>
              <a:rPr lang="zh-CN" altLang="en-US" dirty="0" smtClean="0"/>
              <a:t>，先手动切换到</a:t>
            </a:r>
            <a:r>
              <a:rPr lang="en-US" altLang="zh-CN" dirty="0" smtClean="0"/>
              <a:t>EDL</a:t>
            </a:r>
            <a:r>
              <a:rPr lang="zh-CN" altLang="en-US" dirty="0" smtClean="0"/>
              <a:t>紧急下载模式。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或者是关机状态下通过组合按键、短接测试点的方式进入</a:t>
            </a:r>
            <a:r>
              <a:rPr lang="en-US" altLang="zh-CN" dirty="0" smtClean="0"/>
              <a:t>EDL</a:t>
            </a:r>
            <a:r>
              <a:rPr lang="zh-CN" altLang="en-US" dirty="0" smtClean="0"/>
              <a:t>紧急下载模式。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66" y="1448790"/>
            <a:ext cx="7620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18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7527" y="1448790"/>
            <a:ext cx="3402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关于关机组合按键进入</a:t>
            </a:r>
            <a:r>
              <a:rPr lang="en-US" altLang="zh-CN" dirty="0" smtClean="0"/>
              <a:t>EDL</a:t>
            </a:r>
            <a:r>
              <a:rPr lang="zh-CN" altLang="en-US" dirty="0" smtClean="0"/>
              <a:t>有两种，共同的前提是下载前要先拔插下电池，确保机器是完全没有启动的。一个是按住上下两个音量键不放，再接着连接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线；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一个是短接测试点，</a:t>
            </a:r>
            <a:r>
              <a:rPr lang="en-US" altLang="zh-CN" dirty="0" smtClean="0"/>
              <a:t>8937 Maui</a:t>
            </a:r>
            <a:r>
              <a:rPr lang="zh-CN" altLang="en-US" dirty="0" smtClean="0"/>
              <a:t>项目上的测试点是</a:t>
            </a:r>
            <a:r>
              <a:rPr lang="en-US" altLang="zh-CN" dirty="0" smtClean="0"/>
              <a:t>VRG + FORCE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FORCE DOWNLOAD</a:t>
            </a:r>
            <a:r>
              <a:rPr lang="zh-CN" altLang="en-US" dirty="0" smtClean="0"/>
              <a:t>强制下载，当下载失败变砖或者音量键的都不起效的时候，就只有短接测试点强制下载了。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右图即是手机已经切换至</a:t>
            </a:r>
            <a:r>
              <a:rPr lang="en-US" altLang="zh-CN" dirty="0" smtClean="0"/>
              <a:t>EDL</a:t>
            </a:r>
            <a:r>
              <a:rPr lang="zh-CN" altLang="en-US" dirty="0" smtClean="0"/>
              <a:t>模式显示的端</a:t>
            </a:r>
            <a:r>
              <a:rPr lang="zh-CN" altLang="en-US" dirty="0"/>
              <a:t>口</a:t>
            </a:r>
            <a:r>
              <a:rPr lang="en-US" altLang="zh-CN" dirty="0" err="1" smtClean="0"/>
              <a:t>QDLoader</a:t>
            </a:r>
            <a:r>
              <a:rPr lang="en-US" altLang="zh-CN" dirty="0" smtClean="0"/>
              <a:t> 9008.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25" y="1448790"/>
            <a:ext cx="7620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915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3355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对于</a:t>
            </a:r>
            <a:r>
              <a:rPr lang="en-US" altLang="zh-CN" dirty="0"/>
              <a:t>Flat Build</a:t>
            </a:r>
            <a:r>
              <a:rPr lang="zh-CN" altLang="en-US" dirty="0"/>
              <a:t>和</a:t>
            </a:r>
            <a:r>
              <a:rPr lang="en-US" altLang="zh-CN" dirty="0"/>
              <a:t>Meta Build</a:t>
            </a:r>
            <a:r>
              <a:rPr lang="zh-CN" altLang="en-US" dirty="0"/>
              <a:t>的区别，我的理解是</a:t>
            </a:r>
            <a:r>
              <a:rPr lang="en-US" altLang="zh-CN" dirty="0"/>
              <a:t>Flat Build</a:t>
            </a:r>
            <a:r>
              <a:rPr lang="zh-CN" altLang="en-US" dirty="0"/>
              <a:t>是打包发布出来了的</a:t>
            </a:r>
            <a:r>
              <a:rPr lang="en-US" altLang="zh-CN" dirty="0"/>
              <a:t>bin</a:t>
            </a:r>
            <a:r>
              <a:rPr lang="zh-CN" altLang="en-US" dirty="0"/>
              <a:t>档，而</a:t>
            </a:r>
            <a:r>
              <a:rPr lang="en-US" altLang="zh-CN" dirty="0"/>
              <a:t>Meta Build</a:t>
            </a:r>
            <a:r>
              <a:rPr lang="zh-CN" altLang="en-US" dirty="0"/>
              <a:t>是调试用途而没有提取打包压缩的，</a:t>
            </a:r>
            <a:r>
              <a:rPr lang="en-US" altLang="zh-CN" dirty="0"/>
              <a:t>Meta Build</a:t>
            </a:r>
            <a:r>
              <a:rPr lang="zh-CN" altLang="en-US" dirty="0"/>
              <a:t>选择的下载路径是工程源码的</a:t>
            </a:r>
            <a:r>
              <a:rPr lang="en-US" altLang="zh-CN" dirty="0"/>
              <a:t>contents.xml</a:t>
            </a:r>
            <a:r>
              <a:rPr lang="zh-CN" altLang="en-US" dirty="0"/>
              <a:t>，具体编译时的步骤和命令没有区别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另外</a:t>
            </a:r>
            <a:r>
              <a:rPr lang="en-US" altLang="zh-CN" dirty="0"/>
              <a:t>rawprogram2.xml</a:t>
            </a:r>
            <a:r>
              <a:rPr lang="zh-CN" altLang="en-US" dirty="0"/>
              <a:t>和</a:t>
            </a:r>
            <a:r>
              <a:rPr lang="en-US" altLang="zh-CN" dirty="0"/>
              <a:t>patch2.xml</a:t>
            </a:r>
            <a:r>
              <a:rPr lang="zh-CN" altLang="en-US" dirty="0"/>
              <a:t>不在</a:t>
            </a:r>
            <a:r>
              <a:rPr lang="en-US" altLang="zh-CN" dirty="0" err="1"/>
              <a:t>Downlod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配置中，所以</a:t>
            </a:r>
            <a:r>
              <a:rPr lang="en-US" altLang="zh-CN" dirty="0"/>
              <a:t>Meta Build</a:t>
            </a:r>
            <a:r>
              <a:rPr lang="zh-CN" altLang="en-US" dirty="0"/>
              <a:t>不会下载</a:t>
            </a:r>
            <a:r>
              <a:rPr lang="en-US" altLang="zh-CN" dirty="0"/>
              <a:t>CDT.</a:t>
            </a:r>
          </a:p>
          <a:p>
            <a:r>
              <a:rPr lang="en-US" altLang="zh-CN" dirty="0"/>
              <a:t>      QFIL</a:t>
            </a:r>
            <a:r>
              <a:rPr lang="zh-CN" altLang="en-US" dirty="0"/>
              <a:t>的</a:t>
            </a:r>
            <a:r>
              <a:rPr lang="en-US" altLang="zh-CN" dirty="0"/>
              <a:t>Tools</a:t>
            </a:r>
            <a:r>
              <a:rPr lang="zh-CN" altLang="en-US" dirty="0"/>
              <a:t>菜单中有</a:t>
            </a:r>
            <a:r>
              <a:rPr lang="en-US" altLang="zh-CN" dirty="0"/>
              <a:t>5</a:t>
            </a:r>
            <a:r>
              <a:rPr lang="zh-CN" altLang="en-US" dirty="0"/>
              <a:t>个工具，不过这些工具基本不用，</a:t>
            </a:r>
            <a:r>
              <a:rPr lang="en-US" altLang="zh-CN" dirty="0" err="1"/>
              <a:t>FlatMeta</a:t>
            </a:r>
            <a:r>
              <a:rPr lang="en-US" altLang="zh-CN" dirty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Meta Build</a:t>
            </a:r>
            <a:r>
              <a:rPr lang="zh-CN" altLang="en-US" dirty="0" smtClean="0"/>
              <a:t>的各个目录的镜像文件统一平展到一个指定的文件夹。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448790"/>
            <a:ext cx="75247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125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3355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对于</a:t>
            </a:r>
            <a:r>
              <a:rPr lang="en-US" altLang="zh-CN" dirty="0"/>
              <a:t>Flat Build</a:t>
            </a:r>
            <a:r>
              <a:rPr lang="zh-CN" altLang="en-US" dirty="0"/>
              <a:t>和</a:t>
            </a:r>
            <a:r>
              <a:rPr lang="en-US" altLang="zh-CN" dirty="0"/>
              <a:t>Meta Build</a:t>
            </a:r>
            <a:r>
              <a:rPr lang="zh-CN" altLang="en-US" dirty="0"/>
              <a:t>的区别，我的理解是</a:t>
            </a:r>
            <a:r>
              <a:rPr lang="en-US" altLang="zh-CN" dirty="0"/>
              <a:t>Flat Build</a:t>
            </a:r>
            <a:r>
              <a:rPr lang="zh-CN" altLang="en-US" dirty="0"/>
              <a:t>是打包发布出来了的</a:t>
            </a:r>
            <a:r>
              <a:rPr lang="en-US" altLang="zh-CN" dirty="0"/>
              <a:t>bin</a:t>
            </a:r>
            <a:r>
              <a:rPr lang="zh-CN" altLang="en-US" dirty="0"/>
              <a:t>档，而</a:t>
            </a:r>
            <a:r>
              <a:rPr lang="en-US" altLang="zh-CN" dirty="0"/>
              <a:t>Meta Build</a:t>
            </a:r>
            <a:r>
              <a:rPr lang="zh-CN" altLang="en-US" dirty="0"/>
              <a:t>是调试用途而没有提取打包压缩的，</a:t>
            </a:r>
            <a:r>
              <a:rPr lang="en-US" altLang="zh-CN" dirty="0"/>
              <a:t>Meta Build</a:t>
            </a:r>
            <a:r>
              <a:rPr lang="zh-CN" altLang="en-US" dirty="0"/>
              <a:t>选择的下载路径</a:t>
            </a:r>
            <a:r>
              <a:rPr lang="zh-CN" altLang="en-US" dirty="0" smtClean="0"/>
              <a:t>是工程源码的</a:t>
            </a:r>
            <a:r>
              <a:rPr lang="en-US" altLang="zh-CN" dirty="0"/>
              <a:t>contents.xml</a:t>
            </a:r>
            <a:r>
              <a:rPr lang="zh-CN" altLang="en-US" dirty="0"/>
              <a:t>，具体编译时的步骤和命令没有区别。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另外</a:t>
            </a:r>
            <a:r>
              <a:rPr lang="en-US" altLang="zh-CN" dirty="0" smtClean="0"/>
              <a:t>rawprogram2.xml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patch2.xml</a:t>
            </a:r>
            <a:r>
              <a:rPr lang="zh-CN" altLang="en-US" dirty="0" smtClean="0"/>
              <a:t>不在</a:t>
            </a:r>
            <a:r>
              <a:rPr lang="en-US" altLang="zh-CN" dirty="0" err="1" smtClean="0"/>
              <a:t>Downlod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配置中，所以</a:t>
            </a:r>
            <a:r>
              <a:rPr lang="en-US" altLang="zh-CN" dirty="0" smtClean="0"/>
              <a:t>Meta Build</a:t>
            </a:r>
            <a:r>
              <a:rPr lang="zh-CN" altLang="en-US" dirty="0" smtClean="0"/>
              <a:t>不会下载</a:t>
            </a:r>
            <a:r>
              <a:rPr lang="en-US" altLang="zh-CN" dirty="0" smtClean="0"/>
              <a:t>CDT.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QFIL</a:t>
            </a:r>
            <a:r>
              <a:rPr lang="zh-CN" altLang="en-US" dirty="0"/>
              <a:t>的</a:t>
            </a:r>
            <a:r>
              <a:rPr lang="en-US" altLang="zh-CN" dirty="0"/>
              <a:t>Tools</a:t>
            </a:r>
            <a:r>
              <a:rPr lang="zh-CN" altLang="en-US" dirty="0"/>
              <a:t>菜单中有</a:t>
            </a:r>
            <a:r>
              <a:rPr lang="en-US" altLang="zh-CN" dirty="0"/>
              <a:t>5</a:t>
            </a:r>
            <a:r>
              <a:rPr lang="zh-CN" altLang="en-US" dirty="0"/>
              <a:t>个工具，不过这些工具基本不用，</a:t>
            </a:r>
            <a:r>
              <a:rPr lang="en-US" altLang="zh-CN" dirty="0" err="1"/>
              <a:t>FlatMeta</a:t>
            </a:r>
            <a:r>
              <a:rPr lang="en-US" altLang="zh-CN" dirty="0"/>
              <a:t> Build</a:t>
            </a:r>
            <a:r>
              <a:rPr lang="zh-CN" altLang="en-US" dirty="0"/>
              <a:t>可以将</a:t>
            </a:r>
            <a:r>
              <a:rPr lang="en-US" altLang="zh-CN" dirty="0"/>
              <a:t>Meta Build</a:t>
            </a:r>
            <a:r>
              <a:rPr lang="zh-CN" altLang="en-US" dirty="0"/>
              <a:t>的各个目录的镜像文件统一平展到一个指定的文件夹。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16" y="1386631"/>
            <a:ext cx="75247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16" y="1448790"/>
            <a:ext cx="7620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43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3355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QCN </a:t>
            </a:r>
            <a:r>
              <a:rPr lang="en-US" altLang="zh-CN" dirty="0"/>
              <a:t>backup restore</a:t>
            </a:r>
            <a:r>
              <a:rPr lang="zh-CN" altLang="en-US" dirty="0"/>
              <a:t>测试同事升降级版本时使用的居多，备份和恢复</a:t>
            </a:r>
            <a:r>
              <a:rPr lang="en-US" altLang="zh-CN" dirty="0"/>
              <a:t>QCN</a:t>
            </a:r>
            <a:r>
              <a:rPr lang="zh-CN" altLang="en-US" dirty="0"/>
              <a:t>也可以使用</a:t>
            </a:r>
            <a:r>
              <a:rPr lang="en-US" altLang="zh-CN" dirty="0"/>
              <a:t>Software download</a:t>
            </a:r>
            <a:r>
              <a:rPr lang="zh-CN" altLang="en-US" dirty="0"/>
              <a:t>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QCN backup restore, </a:t>
            </a:r>
            <a:r>
              <a:rPr lang="zh-CN" altLang="en-US" dirty="0"/>
              <a:t>一</a:t>
            </a:r>
            <a:r>
              <a:rPr lang="zh-CN" altLang="en-US" dirty="0" smtClean="0"/>
              <a:t>个是注意单双卡，双卡项目记得勾选使能双卡，另一个是</a:t>
            </a:r>
            <a:r>
              <a:rPr lang="en-US" altLang="zh-CN" dirty="0" smtClean="0"/>
              <a:t>SPC Code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000000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SPC Code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modem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NV</a:t>
            </a:r>
            <a:r>
              <a:rPr lang="zh-CN" altLang="en-US" dirty="0" smtClean="0"/>
              <a:t>中存储的一个对</a:t>
            </a:r>
            <a:r>
              <a:rPr lang="en-US" altLang="zh-CN" dirty="0" smtClean="0"/>
              <a:t>QCN</a:t>
            </a:r>
            <a:r>
              <a:rPr lang="zh-CN" altLang="en-US" dirty="0" smtClean="0"/>
              <a:t>信息保护的锁，有的客户项目有要求会客制化这个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正确是前提条件。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Restore</a:t>
            </a:r>
            <a:r>
              <a:rPr lang="zh-CN" altLang="en-US" dirty="0" smtClean="0"/>
              <a:t>也一样。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底下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有实时的进度和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，具体哪些</a:t>
            </a:r>
            <a:r>
              <a:rPr lang="en-US" altLang="zh-CN" dirty="0" smtClean="0"/>
              <a:t>NV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EFS</a:t>
            </a:r>
            <a:r>
              <a:rPr lang="zh-CN" altLang="en-US" dirty="0" smtClean="0"/>
              <a:t>文件被备份或者恢复。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66" y="1448790"/>
            <a:ext cx="7620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894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412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QFIL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个工具，除了</a:t>
            </a:r>
            <a:r>
              <a:rPr lang="en-US" altLang="zh-CN" dirty="0" smtClean="0"/>
              <a:t>QCN backup restore</a:t>
            </a:r>
            <a:r>
              <a:rPr lang="zh-CN" altLang="en-US" dirty="0" smtClean="0"/>
              <a:t>外，其他很少会使用</a:t>
            </a:r>
            <a:r>
              <a:rPr lang="zh-CN" altLang="en-US" dirty="0"/>
              <a:t>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Partition Manager</a:t>
            </a:r>
            <a:r>
              <a:rPr lang="zh-CN" altLang="en-US" dirty="0" smtClean="0"/>
              <a:t>可用来查看手机单体的</a:t>
            </a:r>
            <a:r>
              <a:rPr lang="en-US" altLang="zh-CN" dirty="0" smtClean="0"/>
              <a:t>EMMC</a:t>
            </a:r>
            <a:r>
              <a:rPr lang="zh-CN" altLang="en-US" dirty="0" smtClean="0"/>
              <a:t>分区表情况，也支持编辑调整分区</a:t>
            </a:r>
            <a:r>
              <a:rPr lang="zh-CN" altLang="en-US" dirty="0"/>
              <a:t>数据，读出整个</a:t>
            </a:r>
            <a:r>
              <a:rPr lang="zh-CN" altLang="en-US" dirty="0" smtClean="0"/>
              <a:t>分区的数据保存到本地，或者替换加载一个新的镜像以及擦除整个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LBA</a:t>
            </a:r>
            <a:r>
              <a:rPr lang="zh-CN" altLang="en-US" dirty="0" smtClean="0"/>
              <a:t>是</a:t>
            </a:r>
            <a:r>
              <a:rPr lang="en-US" altLang="zh-CN" dirty="0"/>
              <a:t>Logical Block </a:t>
            </a:r>
            <a:r>
              <a:rPr lang="en-US" altLang="zh-CN" dirty="0" smtClean="0"/>
              <a:t>Addressing</a:t>
            </a:r>
            <a:r>
              <a:rPr lang="zh-CN" altLang="en-US" dirty="0" smtClean="0"/>
              <a:t>的缩写，大小也是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个字节，和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有对应关系，可以视为同一个概念。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Read Data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Load Image</a:t>
            </a:r>
            <a:r>
              <a:rPr lang="zh-CN" altLang="en-US" dirty="0" smtClean="0"/>
              <a:t>对于分析单体分区镜像是否损坏可能会有点用处。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66" y="1448790"/>
            <a:ext cx="66103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66" y="5261140"/>
            <a:ext cx="59245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125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QFIL</a:t>
            </a:r>
            <a:r>
              <a:rPr lang="zh-CN" altLang="en-US" dirty="0"/>
              <a:t>下载</a:t>
            </a:r>
            <a:r>
              <a:rPr lang="zh-CN" altLang="en-US" dirty="0" smtClean="0"/>
              <a:t>软件</a:t>
            </a:r>
            <a:r>
              <a:rPr lang="en-US" altLang="zh-CN" dirty="0"/>
              <a:t>(cont.)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1448790"/>
            <a:ext cx="65076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Download Configuration, </a:t>
            </a:r>
            <a:r>
              <a:rPr lang="zh-CN" altLang="en-US" dirty="0" smtClean="0"/>
              <a:t>如右图，有些默认配置都不需要变更，如下载协议，设备类型，校验模式等。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我们可以配置的，比如下载完自动重启、自动备份和恢复</a:t>
            </a:r>
            <a:r>
              <a:rPr lang="en-US" altLang="zh-CN" dirty="0" smtClean="0"/>
              <a:t>QCN</a:t>
            </a:r>
            <a:r>
              <a:rPr lang="zh-CN" altLang="en-US" dirty="0" smtClean="0"/>
              <a:t>，格式化下载</a:t>
            </a:r>
            <a:r>
              <a:rPr lang="en-US" altLang="zh-CN" dirty="0" smtClean="0"/>
              <a:t>(Erase All Before </a:t>
            </a:r>
            <a:r>
              <a:rPr lang="en-US" altLang="zh-CN" dirty="0" err="1" smtClean="0"/>
              <a:t>Downlod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具体下载时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文件的选择，</a:t>
            </a:r>
            <a:r>
              <a:rPr lang="en-US" altLang="zh-CN" dirty="0"/>
              <a:t>rawprogram_unsparse.xml + </a:t>
            </a:r>
            <a:r>
              <a:rPr lang="en-US" altLang="zh-CN" dirty="0" smtClean="0"/>
              <a:t>rawprogram2.xml </a:t>
            </a:r>
            <a:r>
              <a:rPr lang="zh-CN" altLang="en-US" dirty="0" smtClean="0"/>
              <a:t>是格式化下载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会擦除</a:t>
            </a:r>
            <a:r>
              <a:rPr lang="en-US" altLang="zh-CN" dirty="0" smtClean="0"/>
              <a:t>QCN</a:t>
            </a:r>
            <a:r>
              <a:rPr lang="zh-CN" altLang="en-US" dirty="0" smtClean="0"/>
              <a:t>分区，格式化</a:t>
            </a:r>
            <a:r>
              <a:rPr lang="en-US" altLang="zh-CN" dirty="0" smtClean="0"/>
              <a:t>NV</a:t>
            </a:r>
            <a:r>
              <a:rPr lang="zh-CN" altLang="en-US" dirty="0" smtClean="0"/>
              <a:t>和校准参数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rawprogram_unsparse_without_QCN.xml + rawprogram2.xml </a:t>
            </a:r>
            <a:r>
              <a:rPr lang="zh-CN" altLang="en-US" dirty="0" smtClean="0"/>
              <a:t>不会动</a:t>
            </a:r>
            <a:r>
              <a:rPr lang="en-US" altLang="zh-CN" dirty="0" smtClean="0"/>
              <a:t>QCN</a:t>
            </a:r>
            <a:r>
              <a:rPr lang="zh-CN" altLang="en-US" dirty="0" smtClean="0"/>
              <a:t>的三个分区，一般调试都是建议使用</a:t>
            </a:r>
            <a:r>
              <a:rPr lang="en-US" altLang="zh-CN" dirty="0" err="1" smtClean="0"/>
              <a:t>without_QCN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下载，不然机器就需要重新跑校准。</a:t>
            </a:r>
            <a:r>
              <a:rPr lang="en-US" altLang="zh-CN" dirty="0" smtClean="0"/>
              <a:t>Rawprogram_unsparse_without_QCN.xml</a:t>
            </a:r>
            <a:r>
              <a:rPr lang="zh-CN" altLang="en-US" dirty="0" smtClean="0"/>
              <a:t>不是高通的编译自动生成的，而是我们在</a:t>
            </a:r>
            <a:r>
              <a:rPr lang="en-US" altLang="zh-CN" dirty="0" smtClean="0"/>
              <a:t>envsetup.sh</a:t>
            </a:r>
            <a:r>
              <a:rPr lang="zh-CN" altLang="en-US" dirty="0" smtClean="0"/>
              <a:t>中定义打包时自己添加的。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patch0.xml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patch2.xml</a:t>
            </a:r>
            <a:r>
              <a:rPr lang="zh-CN" altLang="en-US" dirty="0" smtClean="0"/>
              <a:t>是和</a:t>
            </a:r>
            <a:r>
              <a:rPr lang="en-US" altLang="zh-CN" dirty="0" err="1" smtClean="0"/>
              <a:t>rawprogram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配合使用的，</a:t>
            </a:r>
            <a:r>
              <a:rPr lang="en-US" altLang="zh-CN" dirty="0" err="1" smtClean="0"/>
              <a:t>rawprogram_unsparse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without_QCN</a:t>
            </a:r>
            <a:r>
              <a:rPr lang="zh-CN" altLang="en-US" dirty="0" smtClean="0"/>
              <a:t>都是属于</a:t>
            </a:r>
            <a:r>
              <a:rPr lang="en-US" altLang="zh-CN" dirty="0" smtClean="0"/>
              <a:t>rawprogram0 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patch0,rawprogram2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patch2</a:t>
            </a:r>
            <a:r>
              <a:rPr lang="zh-CN" altLang="en-US" dirty="0" smtClean="0"/>
              <a:t>，下载时根据选择</a:t>
            </a:r>
            <a:r>
              <a:rPr lang="en-US" altLang="zh-CN" dirty="0" err="1" smtClean="0"/>
              <a:t>rawprogram</a:t>
            </a:r>
            <a:r>
              <a:rPr lang="zh-CN" altLang="en-US" dirty="0" smtClean="0"/>
              <a:t>选择相应的</a:t>
            </a:r>
            <a:r>
              <a:rPr lang="en-US" altLang="zh-CN" dirty="0" smtClean="0"/>
              <a:t>patch xml</a:t>
            </a:r>
            <a:r>
              <a:rPr lang="zh-CN" altLang="en-US" dirty="0" smtClean="0"/>
              <a:t>文件。其后面带的数字</a:t>
            </a:r>
            <a:r>
              <a:rPr lang="en-US" altLang="zh-CN" dirty="0" smtClean="0"/>
              <a:t>0,2</a:t>
            </a:r>
            <a:r>
              <a:rPr lang="zh-CN" altLang="en-US" dirty="0"/>
              <a:t>指</a:t>
            </a:r>
            <a:r>
              <a:rPr lang="zh-CN" altLang="en-US" dirty="0" smtClean="0"/>
              <a:t>代的是</a:t>
            </a:r>
            <a:r>
              <a:rPr lang="en-US" altLang="zh-CN" dirty="0" err="1" smtClean="0"/>
              <a:t>physical_partition_number</a:t>
            </a:r>
            <a:r>
              <a:rPr lang="zh-CN" altLang="en-US" dirty="0" smtClean="0"/>
              <a:t>，具体的说明见下节。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21" y="1448790"/>
            <a:ext cx="37147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819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3206</Words>
  <Application>Microsoft Office PowerPoint</Application>
  <PresentationFormat>自定义</PresentationFormat>
  <Paragraphs>205</Paragraphs>
  <Slides>24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511</cp:revision>
  <dcterms:created xsi:type="dcterms:W3CDTF">2015-10-12T02:05:00Z</dcterms:created>
  <dcterms:modified xsi:type="dcterms:W3CDTF">2017-08-02T03:53:45Z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