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6" r:id="rId2"/>
    <p:sldId id="342" r:id="rId3"/>
    <p:sldId id="285" r:id="rId4"/>
    <p:sldId id="286" r:id="rId5"/>
    <p:sldId id="310" r:id="rId6"/>
    <p:sldId id="316" r:id="rId7"/>
    <p:sldId id="311" r:id="rId8"/>
    <p:sldId id="317" r:id="rId9"/>
    <p:sldId id="318" r:id="rId10"/>
    <p:sldId id="319" r:id="rId11"/>
    <p:sldId id="289" r:id="rId12"/>
    <p:sldId id="264" r:id="rId13"/>
    <p:sldId id="312" r:id="rId14"/>
    <p:sldId id="313" r:id="rId15"/>
    <p:sldId id="320" r:id="rId16"/>
    <p:sldId id="321" r:id="rId17"/>
    <p:sldId id="322" r:id="rId18"/>
    <p:sldId id="333" r:id="rId19"/>
    <p:sldId id="343" r:id="rId20"/>
    <p:sldId id="344" r:id="rId21"/>
    <p:sldId id="338" r:id="rId22"/>
    <p:sldId id="332" r:id="rId23"/>
    <p:sldId id="293" r:id="rId24"/>
    <p:sldId id="323" r:id="rId25"/>
    <p:sldId id="314" r:id="rId26"/>
    <p:sldId id="315" r:id="rId27"/>
    <p:sldId id="324" r:id="rId28"/>
    <p:sldId id="329" r:id="rId29"/>
    <p:sldId id="339" r:id="rId30"/>
    <p:sldId id="341" r:id="rId31"/>
    <p:sldId id="30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13C2522A-7989-4575-B0B4-EC1DA616278F}">
          <p14:sldIdLst>
            <p14:sldId id="306"/>
            <p14:sldId id="285"/>
            <p14:sldId id="286"/>
            <p14:sldId id="288"/>
            <p14:sldId id="289"/>
            <p14:sldId id="264"/>
            <p14:sldId id="290"/>
            <p14:sldId id="291"/>
            <p14:sldId id="292"/>
            <p14:sldId id="293"/>
            <p14:sldId id="296"/>
            <p14:sldId id="297"/>
            <p14:sldId id="300"/>
            <p14:sldId id="308"/>
            <p14:sldId id="309"/>
            <p14:sldId id="30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BFBFBF"/>
    <a:srgbClr val="06D8A1"/>
    <a:srgbClr val="50FACD"/>
    <a:srgbClr val="95FA5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01" autoAdjust="0"/>
    <p:restoredTop sz="95567" autoAdjust="0"/>
  </p:normalViewPr>
  <p:slideViewPr>
    <p:cSldViewPr snapToGrid="0">
      <p:cViewPr varScale="1">
        <p:scale>
          <a:sx n="85" d="100"/>
          <a:sy n="85" d="100"/>
        </p:scale>
        <p:origin x="-28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1A2E1-2896-457B-A507-39020BBC28D7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68D95-4E9A-4E78-9C0D-BDA88A4F0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084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95759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787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78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9575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78988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787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78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787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787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78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78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53388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E6DEF-1EB9-46E8-8A13-C77D28B2E931}" type="datetimeFigureOut">
              <a:rPr lang="zh-CN" altLang="en-US"/>
              <a:pPr>
                <a:defRPr/>
              </a:pPr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75F1D-1CB9-41FA-A29E-CDBBBB7722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6938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699"/>
          <a:stretch/>
        </p:blipFill>
        <p:spPr>
          <a:xfrm>
            <a:off x="-76200" y="-28224"/>
            <a:ext cx="12268200" cy="68862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305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 userDrawn="1"/>
        </p:nvCxnSpPr>
        <p:spPr>
          <a:xfrm>
            <a:off x="1053184" y="1387596"/>
            <a:ext cx="302986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7784" y="517371"/>
            <a:ext cx="3975100" cy="346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027785" y="864098"/>
            <a:ext cx="3975100" cy="403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69665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085437" y="2246093"/>
            <a:ext cx="3975100" cy="624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zh-CN" smtClean="0"/>
              <a:t>PART</a:t>
            </a:r>
            <a:endParaRPr kumimoji="1" lang="zh-CN" altLang="en-US" dirty="0"/>
          </a:p>
        </p:txBody>
      </p:sp>
      <p:cxnSp>
        <p:nvCxnSpPr>
          <p:cNvPr id="9" name="直接连接符 36"/>
          <p:cNvCxnSpPr/>
          <p:nvPr userDrawn="1"/>
        </p:nvCxnSpPr>
        <p:spPr>
          <a:xfrm>
            <a:off x="4121191" y="3773959"/>
            <a:ext cx="401955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85436" y="3010026"/>
            <a:ext cx="5630063" cy="624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点击此处添加简短介绍。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5503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055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7799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05598"/>
          </a:xfrm>
          <a:prstGeom prst="rect">
            <a:avLst/>
          </a:prstGeom>
        </p:spPr>
      </p:pic>
      <p:cxnSp>
        <p:nvCxnSpPr>
          <p:cNvPr id="3" name="直接连接符 18"/>
          <p:cNvCxnSpPr/>
          <p:nvPr userDrawn="1"/>
        </p:nvCxnSpPr>
        <p:spPr>
          <a:xfrm>
            <a:off x="1053184" y="1387596"/>
            <a:ext cx="302986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7784" y="517371"/>
            <a:ext cx="3975100" cy="346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027785" y="864098"/>
            <a:ext cx="3975100" cy="403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52573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007" b="7620"/>
          <a:stretch/>
        </p:blipFill>
        <p:spPr>
          <a:xfrm>
            <a:off x="0" y="-19050"/>
            <a:ext cx="12192000" cy="6877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073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007" b="7620"/>
          <a:stretch/>
        </p:blipFill>
        <p:spPr>
          <a:xfrm>
            <a:off x="0" y="-19050"/>
            <a:ext cx="12192000" cy="687705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18"/>
          <p:cNvCxnSpPr/>
          <p:nvPr userDrawn="1"/>
        </p:nvCxnSpPr>
        <p:spPr>
          <a:xfrm>
            <a:off x="1053184" y="1387596"/>
            <a:ext cx="302986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7784" y="517371"/>
            <a:ext cx="3975100" cy="346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027785" y="864098"/>
            <a:ext cx="3975100" cy="403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317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39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533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0193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63" r:id="rId4"/>
    <p:sldLayoutId id="2147483657" r:id="rId5"/>
    <p:sldLayoutId id="2147483664" r:id="rId6"/>
    <p:sldLayoutId id="2147483658" r:id="rId7"/>
    <p:sldLayoutId id="2147483665" r:id="rId8"/>
    <p:sldLayoutId id="2147483659" r:id="rId9"/>
    <p:sldLayoutId id="214748366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szgit@10.240.2.41:msm8909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6935"/>
          <a:stretch/>
        </p:blipFill>
        <p:spPr>
          <a:xfrm>
            <a:off x="3652840" y="-163743"/>
            <a:ext cx="9023658" cy="7256099"/>
          </a:xfrm>
          <a:prstGeom prst="rect">
            <a:avLst/>
          </a:prstGeom>
          <a:effectLst>
            <a:softEdge rad="1270000"/>
          </a:effectLst>
        </p:spPr>
      </p:pic>
      <p:grpSp>
        <p:nvGrpSpPr>
          <p:cNvPr id="17" name="组合 16"/>
          <p:cNvGrpSpPr/>
          <p:nvPr/>
        </p:nvGrpSpPr>
        <p:grpSpPr>
          <a:xfrm>
            <a:off x="645651" y="1986685"/>
            <a:ext cx="6478934" cy="2699616"/>
            <a:chOff x="711770" y="2110452"/>
            <a:chExt cx="5348161" cy="1963592"/>
          </a:xfrm>
        </p:grpSpPr>
        <p:sp>
          <p:nvSpPr>
            <p:cNvPr id="10" name="矩形 9"/>
            <p:cNvSpPr/>
            <p:nvPr/>
          </p:nvSpPr>
          <p:spPr>
            <a:xfrm>
              <a:off x="721325" y="3171827"/>
              <a:ext cx="3864963" cy="90221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11770" y="2110452"/>
              <a:ext cx="5348161" cy="1637091"/>
              <a:chOff x="711770" y="2110452"/>
              <a:chExt cx="5348161" cy="163709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11770" y="2110452"/>
                <a:ext cx="5107977" cy="828084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/>
              <a:lstStyle/>
              <a:p>
                <a:pPr algn="ctr"/>
                <a:endParaRPr kumimoji="1" lang="zh-CN" altLang="en-US" sz="6000" dirty="0">
                  <a:solidFill>
                    <a:srgbClr val="E95454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887856" y="2208082"/>
                <a:ext cx="5172075" cy="738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6000" b="1" dirty="0" smtClean="0">
                    <a:solidFill>
                      <a:srgbClr val="384956"/>
                    </a:solidFill>
                    <a:latin typeface="+mn-ea"/>
                    <a:cs typeface="Arial"/>
                  </a:rPr>
                  <a:t>培训</a:t>
                </a:r>
                <a:endParaRPr lang="zh-CN" altLang="en-US" sz="6000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46248" y="3187883"/>
                <a:ext cx="4539785" cy="55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b="1" dirty="0" smtClean="0">
                    <a:solidFill>
                      <a:srgbClr val="F2F2F2"/>
                    </a:solidFill>
                    <a:latin typeface="+mn-ea"/>
                  </a:rPr>
                  <a:t>代码管理流程与规范</a:t>
                </a:r>
                <a:endParaRPr lang="zh-CN" altLang="en-US" sz="4400" b="1" dirty="0">
                  <a:solidFill>
                    <a:srgbClr val="F2F2F2"/>
                  </a:solidFill>
                  <a:latin typeface="+mn-ea"/>
                </a:endParaRPr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>
            <a:off x="2705306" y="5338082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/>
              </a:rPr>
              <a:t>讲师：杨岚岚</a:t>
            </a:r>
            <a:endParaRPr kumimoji="1"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9" y="76039"/>
            <a:ext cx="1457193" cy="10118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96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1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3975100" cy="403777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注意事项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769433" y="1884556"/>
            <a:ext cx="9824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(1)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注释的第一行为全英文，第二行空行，第三行开始写中文描述。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+mn-ea"/>
                <a:cs typeface="宋体" pitchFamily="2" charset="-122"/>
              </a:rPr>
              <a:t>    (2)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研发工程师需按照模板将注释信息填写完整，不能不填，或填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NA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和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null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等无意义的字符，代码评审的负责人需严格审核代码和提交规范。 </a:t>
            </a:r>
          </a:p>
        </p:txBody>
      </p:sp>
    </p:spTree>
    <p:extLst>
      <p:ext uri="{BB962C8B-B14F-4D97-AF65-F5344CB8AC3E}">
        <p14:creationId xmlns=""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accent2"/>
                </a:solidFill>
              </a:rPr>
              <a:t>PART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TWO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085436" y="3010026"/>
            <a:ext cx="5630063" cy="669876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  <a:ea typeface="+mn-ea"/>
                <a:cs typeface=""/>
              </a:rPr>
              <a:t>Git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  <a:ea typeface="+mn-ea"/>
                <a:cs typeface=""/>
              </a:rPr>
              <a:t>分支管理策略</a:t>
            </a:r>
            <a:endParaRPr lang="en-US" altLang="zh-CN" sz="3600" b="1" dirty="0">
              <a:solidFill>
                <a:schemeClr val="accent2"/>
              </a:solidFill>
              <a:latin typeface="+mn-ea"/>
              <a:ea typeface="+mn-ea"/>
              <a:cs typeface=""/>
            </a:endParaRPr>
          </a:p>
        </p:txBody>
      </p:sp>
      <p:grpSp>
        <p:nvGrpSpPr>
          <p:cNvPr id="84" name="组 83"/>
          <p:cNvGrpSpPr/>
          <p:nvPr/>
        </p:nvGrpSpPr>
        <p:grpSpPr>
          <a:xfrm>
            <a:off x="1145730" y="988054"/>
            <a:ext cx="2866893" cy="4404217"/>
            <a:chOff x="1145730" y="988054"/>
            <a:chExt cx="3375137" cy="5184998"/>
          </a:xfrm>
        </p:grpSpPr>
        <p:grpSp>
          <p:nvGrpSpPr>
            <p:cNvPr id="30" name="组合 2"/>
            <p:cNvGrpSpPr/>
            <p:nvPr/>
          </p:nvGrpSpPr>
          <p:grpSpPr>
            <a:xfrm>
              <a:off x="1444987" y="1266312"/>
              <a:ext cx="2832600" cy="4628481"/>
              <a:chOff x="716766" y="736383"/>
              <a:chExt cx="3046471" cy="4977948"/>
            </a:xfrm>
          </p:grpSpPr>
          <p:sp>
            <p:nvSpPr>
              <p:cNvPr id="31" name="等腰三角形 60"/>
              <p:cNvSpPr/>
              <p:nvPr/>
            </p:nvSpPr>
            <p:spPr>
              <a:xfrm rot="4162658">
                <a:off x="722645" y="780603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61"/>
              <p:cNvSpPr/>
              <p:nvPr/>
            </p:nvSpPr>
            <p:spPr>
              <a:xfrm rot="7782167">
                <a:off x="1024508" y="1133980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62"/>
              <p:cNvSpPr/>
              <p:nvPr/>
            </p:nvSpPr>
            <p:spPr>
              <a:xfrm rot="11457533">
                <a:off x="1325280" y="1043057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63"/>
              <p:cNvSpPr/>
              <p:nvPr/>
            </p:nvSpPr>
            <p:spPr>
              <a:xfrm rot="7782167">
                <a:off x="1739898" y="1257642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64"/>
              <p:cNvSpPr/>
              <p:nvPr/>
            </p:nvSpPr>
            <p:spPr>
              <a:xfrm rot="7782167">
                <a:off x="2457105" y="1381302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65"/>
              <p:cNvSpPr/>
              <p:nvPr/>
            </p:nvSpPr>
            <p:spPr>
              <a:xfrm rot="11457533">
                <a:off x="2040668" y="1153047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66"/>
              <p:cNvSpPr/>
              <p:nvPr/>
            </p:nvSpPr>
            <p:spPr>
              <a:xfrm rot="11418892">
                <a:off x="2761871" y="1287407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67"/>
              <p:cNvSpPr/>
              <p:nvPr/>
            </p:nvSpPr>
            <p:spPr>
              <a:xfrm rot="7782167">
                <a:off x="3166281" y="1515454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68"/>
              <p:cNvSpPr/>
              <p:nvPr/>
            </p:nvSpPr>
            <p:spPr>
              <a:xfrm rot="7782167">
                <a:off x="2707092" y="2045788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69"/>
              <p:cNvSpPr/>
              <p:nvPr/>
            </p:nvSpPr>
            <p:spPr>
              <a:xfrm rot="11418892">
                <a:off x="3011238" y="1958441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70"/>
              <p:cNvSpPr/>
              <p:nvPr/>
            </p:nvSpPr>
            <p:spPr>
              <a:xfrm rot="7782167">
                <a:off x="2243349" y="2591275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71"/>
              <p:cNvSpPr/>
              <p:nvPr/>
            </p:nvSpPr>
            <p:spPr>
              <a:xfrm rot="11418892">
                <a:off x="2550628" y="2479628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72"/>
              <p:cNvSpPr/>
              <p:nvPr/>
            </p:nvSpPr>
            <p:spPr>
              <a:xfrm rot="7782167">
                <a:off x="1778149" y="3121104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73"/>
              <p:cNvSpPr/>
              <p:nvPr/>
            </p:nvSpPr>
            <p:spPr>
              <a:xfrm rot="11418892">
                <a:off x="2087622" y="3030021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74"/>
              <p:cNvSpPr/>
              <p:nvPr/>
            </p:nvSpPr>
            <p:spPr>
              <a:xfrm rot="7782167">
                <a:off x="1326458" y="3655139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等腰三角形 75"/>
              <p:cNvSpPr/>
              <p:nvPr/>
            </p:nvSpPr>
            <p:spPr>
              <a:xfrm rot="11418892">
                <a:off x="1635931" y="3564056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等腰三角形 76"/>
              <p:cNvSpPr/>
              <p:nvPr/>
            </p:nvSpPr>
            <p:spPr>
              <a:xfrm rot="7782167">
                <a:off x="863654" y="4200802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等腰三角形 77"/>
              <p:cNvSpPr/>
              <p:nvPr/>
            </p:nvSpPr>
            <p:spPr>
              <a:xfrm rot="11418892">
                <a:off x="1173127" y="4095431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等腰三角形 78"/>
              <p:cNvSpPr/>
              <p:nvPr/>
            </p:nvSpPr>
            <p:spPr>
              <a:xfrm rot="4162658">
                <a:off x="972013" y="1451379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等腰三角形 79"/>
              <p:cNvSpPr/>
              <p:nvPr/>
            </p:nvSpPr>
            <p:spPr>
              <a:xfrm rot="7782167">
                <a:off x="1138428" y="4862220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等腰三角形 80"/>
              <p:cNvSpPr/>
              <p:nvPr/>
            </p:nvSpPr>
            <p:spPr>
              <a:xfrm rot="11418892">
                <a:off x="716766" y="4641096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81"/>
              <p:cNvSpPr/>
              <p:nvPr/>
            </p:nvSpPr>
            <p:spPr>
              <a:xfrm rot="11418892">
                <a:off x="1465496" y="4778469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等腰三角形 82"/>
              <p:cNvSpPr/>
              <p:nvPr/>
            </p:nvSpPr>
            <p:spPr>
              <a:xfrm rot="7782167">
                <a:off x="1889313" y="4996942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等腰三角形 83"/>
              <p:cNvSpPr/>
              <p:nvPr/>
            </p:nvSpPr>
            <p:spPr>
              <a:xfrm rot="11418892">
                <a:off x="2202093" y="4898903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等腰三角形 84"/>
              <p:cNvSpPr/>
              <p:nvPr/>
            </p:nvSpPr>
            <p:spPr>
              <a:xfrm rot="7782167">
                <a:off x="2617478" y="5117376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等腰三角形 85"/>
              <p:cNvSpPr/>
              <p:nvPr/>
            </p:nvSpPr>
            <p:spPr>
              <a:xfrm rot="11418892">
                <a:off x="2930258" y="5019337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86"/>
            <p:cNvGrpSpPr/>
            <p:nvPr/>
          </p:nvGrpSpPr>
          <p:grpSpPr>
            <a:xfrm>
              <a:off x="1145730" y="988054"/>
              <a:ext cx="3375137" cy="5184998"/>
              <a:chOff x="716766" y="736383"/>
              <a:chExt cx="3046471" cy="4977948"/>
            </a:xfrm>
            <a:noFill/>
          </p:grpSpPr>
          <p:sp>
            <p:nvSpPr>
              <p:cNvPr id="58" name="等腰三角形 87"/>
              <p:cNvSpPr/>
              <p:nvPr/>
            </p:nvSpPr>
            <p:spPr>
              <a:xfrm rot="4162658">
                <a:off x="722645" y="780603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等腰三角形 88"/>
              <p:cNvSpPr/>
              <p:nvPr/>
            </p:nvSpPr>
            <p:spPr>
              <a:xfrm rot="7782167">
                <a:off x="1024508" y="1133980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等腰三角形 89"/>
              <p:cNvSpPr/>
              <p:nvPr/>
            </p:nvSpPr>
            <p:spPr>
              <a:xfrm rot="11457533">
                <a:off x="1325280" y="1043057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等腰三角形 90"/>
              <p:cNvSpPr/>
              <p:nvPr/>
            </p:nvSpPr>
            <p:spPr>
              <a:xfrm rot="7782167">
                <a:off x="1739898" y="1257642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等腰三角形 91"/>
              <p:cNvSpPr/>
              <p:nvPr/>
            </p:nvSpPr>
            <p:spPr>
              <a:xfrm rot="7782167">
                <a:off x="2457105" y="1381302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等腰三角形 92"/>
              <p:cNvSpPr/>
              <p:nvPr/>
            </p:nvSpPr>
            <p:spPr>
              <a:xfrm rot="11457533">
                <a:off x="2040668" y="1153047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等腰三角形 93"/>
              <p:cNvSpPr/>
              <p:nvPr/>
            </p:nvSpPr>
            <p:spPr>
              <a:xfrm rot="11418892">
                <a:off x="2761871" y="1287407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等腰三角形 94"/>
              <p:cNvSpPr/>
              <p:nvPr/>
            </p:nvSpPr>
            <p:spPr>
              <a:xfrm rot="7782167">
                <a:off x="3166281" y="1515454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等腰三角形 95"/>
              <p:cNvSpPr/>
              <p:nvPr/>
            </p:nvSpPr>
            <p:spPr>
              <a:xfrm rot="7782167">
                <a:off x="2707092" y="2045788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等腰三角形 96"/>
              <p:cNvSpPr/>
              <p:nvPr/>
            </p:nvSpPr>
            <p:spPr>
              <a:xfrm rot="11418892">
                <a:off x="3011238" y="1958441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等腰三角形 97"/>
              <p:cNvSpPr/>
              <p:nvPr/>
            </p:nvSpPr>
            <p:spPr>
              <a:xfrm rot="7782167">
                <a:off x="2243349" y="2591275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等腰三角形 98"/>
              <p:cNvSpPr/>
              <p:nvPr/>
            </p:nvSpPr>
            <p:spPr>
              <a:xfrm rot="11418892">
                <a:off x="2550628" y="2479628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等腰三角形 99"/>
              <p:cNvSpPr/>
              <p:nvPr/>
            </p:nvSpPr>
            <p:spPr>
              <a:xfrm rot="7782167">
                <a:off x="1778149" y="3121104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等腰三角形 100"/>
              <p:cNvSpPr/>
              <p:nvPr/>
            </p:nvSpPr>
            <p:spPr>
              <a:xfrm rot="11418892">
                <a:off x="2087622" y="3030021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等腰三角形 101"/>
              <p:cNvSpPr/>
              <p:nvPr/>
            </p:nvSpPr>
            <p:spPr>
              <a:xfrm rot="7782167">
                <a:off x="1326458" y="3655139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等腰三角形 102"/>
              <p:cNvSpPr/>
              <p:nvPr/>
            </p:nvSpPr>
            <p:spPr>
              <a:xfrm rot="11418892">
                <a:off x="1635931" y="3564056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等腰三角形 103"/>
              <p:cNvSpPr/>
              <p:nvPr/>
            </p:nvSpPr>
            <p:spPr>
              <a:xfrm rot="7782167">
                <a:off x="863654" y="4200802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等腰三角形 104"/>
              <p:cNvSpPr/>
              <p:nvPr/>
            </p:nvSpPr>
            <p:spPr>
              <a:xfrm rot="11418892">
                <a:off x="1173127" y="4095431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等腰三角形 105"/>
              <p:cNvSpPr/>
              <p:nvPr/>
            </p:nvSpPr>
            <p:spPr>
              <a:xfrm rot="4162658">
                <a:off x="972013" y="1451379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等腰三角形 106"/>
              <p:cNvSpPr/>
              <p:nvPr/>
            </p:nvSpPr>
            <p:spPr>
              <a:xfrm rot="7782167">
                <a:off x="1138428" y="4862220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等腰三角形 107"/>
              <p:cNvSpPr/>
              <p:nvPr/>
            </p:nvSpPr>
            <p:spPr>
              <a:xfrm rot="11418892">
                <a:off x="716766" y="4641096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等腰三角形 108"/>
              <p:cNvSpPr/>
              <p:nvPr/>
            </p:nvSpPr>
            <p:spPr>
              <a:xfrm rot="11418892">
                <a:off x="1465496" y="4778469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等腰三角形 109"/>
              <p:cNvSpPr/>
              <p:nvPr/>
            </p:nvSpPr>
            <p:spPr>
              <a:xfrm rot="7782167">
                <a:off x="1889313" y="4996942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等腰三角形 110"/>
              <p:cNvSpPr/>
              <p:nvPr/>
            </p:nvSpPr>
            <p:spPr>
              <a:xfrm rot="11418892">
                <a:off x="2202093" y="4898903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等腰三角形 111"/>
              <p:cNvSpPr/>
              <p:nvPr/>
            </p:nvSpPr>
            <p:spPr>
              <a:xfrm rot="7782167">
                <a:off x="2617478" y="5117376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等腰三角形 112"/>
              <p:cNvSpPr/>
              <p:nvPr/>
            </p:nvSpPr>
            <p:spPr>
              <a:xfrm rot="11418892">
                <a:off x="2930258" y="5019337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501105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8" name="等腰三角形 7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pic>
        <p:nvPicPr>
          <p:cNvPr id="57" name="图片 56" descr="git分支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554" y="938562"/>
            <a:ext cx="747589" cy="2551770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58" name="图片 57" descr="git分支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675" y="2047992"/>
            <a:ext cx="455530" cy="2546310"/>
          </a:xfrm>
          <a:prstGeom prst="rect">
            <a:avLst/>
          </a:prstGeom>
        </p:spPr>
      </p:pic>
      <p:pic>
        <p:nvPicPr>
          <p:cNvPr id="59" name="图片 58" descr="git分支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345" y="3409256"/>
            <a:ext cx="543856" cy="2090824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873081" y="423748"/>
            <a:ext cx="157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Calibri" pitchFamily="34" charset="0"/>
                <a:cs typeface="Calibri" pitchFamily="34" charset="0"/>
              </a:rPr>
              <a:t>基线分支</a:t>
            </a:r>
            <a:endParaRPr lang="zh-CN" altLang="en-US" sz="24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rot="10800000" flipV="1">
            <a:off x="4171230" y="1717287"/>
            <a:ext cx="1036388" cy="297251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5921297" y="2442117"/>
            <a:ext cx="1091546" cy="509937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42477" y="1817647"/>
            <a:ext cx="147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alibri" pitchFamily="34" charset="0"/>
                <a:cs typeface="Calibri" pitchFamily="34" charset="0"/>
              </a:rPr>
              <a:t>drive-only</a:t>
            </a:r>
            <a:endParaRPr lang="zh-CN" altLang="en-US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523463" y="2988527"/>
            <a:ext cx="136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客户分支</a:t>
            </a:r>
            <a:endParaRPr lang="zh-CN" altLang="en-US" b="1" dirty="0"/>
          </a:p>
        </p:txBody>
      </p:sp>
      <p:pic>
        <p:nvPicPr>
          <p:cNvPr id="76" name="图片 75" descr="特性分支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0035" y="4806987"/>
            <a:ext cx="367022" cy="757471"/>
          </a:xfrm>
          <a:prstGeom prst="rect">
            <a:avLst/>
          </a:prstGeom>
        </p:spPr>
      </p:pic>
      <p:cxnSp>
        <p:nvCxnSpPr>
          <p:cNvPr id="77" name="直接箭头连接符 76"/>
          <p:cNvCxnSpPr/>
          <p:nvPr/>
        </p:nvCxnSpPr>
        <p:spPr>
          <a:xfrm>
            <a:off x="7322633" y="4401015"/>
            <a:ext cx="1091546" cy="509937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8" name="图片 77" descr="特性分支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8620" y="5561555"/>
            <a:ext cx="367022" cy="757471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348546" y="4412166"/>
            <a:ext cx="136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特性分支</a:t>
            </a:r>
            <a:endParaRPr lang="zh-CN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215483" y="903249"/>
            <a:ext cx="181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/>
                </a:solidFill>
              </a:rPr>
              <a:t>分支图解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pic>
        <p:nvPicPr>
          <p:cNvPr id="44" name="图片 43" descr="分支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2722" y="6305024"/>
            <a:ext cx="370311" cy="3387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9856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8" name="等腰三角形 7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70879" y="858643"/>
            <a:ext cx="187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/>
                </a:solidFill>
              </a:rPr>
              <a:t>基线分支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613317" y="1851102"/>
            <a:ext cx="92946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基线分支名：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master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BSP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和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APP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进行基线开发都在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master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分支上，编译时用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launch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选择工程代码进行编译。 </a:t>
            </a:r>
          </a:p>
        </p:txBody>
      </p:sp>
    </p:spTree>
    <p:extLst>
      <p:ext uri="{BB962C8B-B14F-4D97-AF65-F5344CB8AC3E}">
        <p14:creationId xmlns="" xmlns:p14="http://schemas.microsoft.com/office/powerpoint/2010/main" val="2069856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8" name="等腰三角形 7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114579" y="869123"/>
            <a:ext cx="25179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rgbClr val="00B0F0"/>
                </a:solidFill>
                <a:latin typeface="+mn-ea"/>
              </a:rPr>
              <a:t>driver_only</a:t>
            </a:r>
            <a:r>
              <a:rPr lang="zh-CN" altLang="en-US" sz="2400" b="1" dirty="0" smtClean="0">
                <a:solidFill>
                  <a:srgbClr val="00B0F0"/>
                </a:solidFill>
                <a:latin typeface="+mn-ea"/>
              </a:rPr>
              <a:t>分支</a:t>
            </a:r>
            <a:endParaRPr lang="zh-CN" altLang="en-US" sz="2400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6603" y="1747168"/>
            <a:ext cx="89172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driver_only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分支名：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driver_only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</a:t>
            </a:r>
          </a:p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zh-CN" altLang="en-US" sz="2400" dirty="0" smtClean="0">
                <a:latin typeface="+mn-ea"/>
              </a:rPr>
              <a:t>当在基线分支上发布第一个版本后，需拉出</a:t>
            </a:r>
            <a:r>
              <a:rPr lang="en-US" altLang="zh-CN" sz="2400" dirty="0" err="1" smtClean="0">
                <a:latin typeface="+mn-ea"/>
              </a:rPr>
              <a:t>driver_only</a:t>
            </a:r>
            <a:r>
              <a:rPr lang="zh-CN" altLang="en-US" sz="2400" dirty="0" smtClean="0">
                <a:latin typeface="+mn-ea"/>
              </a:rPr>
              <a:t>的分支，分支名称即为</a:t>
            </a:r>
            <a:r>
              <a:rPr lang="en-US" altLang="zh-CN" sz="2400" dirty="0" err="1" smtClean="0">
                <a:latin typeface="+mn-ea"/>
              </a:rPr>
              <a:t>driver_only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zh-CN" altLang="en-US" sz="2400" dirty="0" smtClean="0">
                <a:latin typeface="+mn-ea"/>
              </a:rPr>
              <a:t>注意，</a:t>
            </a:r>
            <a:r>
              <a:rPr lang="en-US" altLang="zh-CN" sz="2400" dirty="0" err="1" smtClean="0">
                <a:latin typeface="+mn-ea"/>
              </a:rPr>
              <a:t>driver_only</a:t>
            </a:r>
            <a:r>
              <a:rPr lang="zh-CN" altLang="en-US" sz="2400" dirty="0" smtClean="0">
                <a:latin typeface="+mn-ea"/>
              </a:rPr>
              <a:t>分支后续允许新的提交，但仅限于合入驱动相关的修改。 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9856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8" name="等腰三角形 7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114966" y="902578"/>
            <a:ext cx="1483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2"/>
                </a:solidFill>
              </a:rPr>
              <a:t>客户分支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653546" y="1820328"/>
            <a:ext cx="916178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客户分支名：软件代号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_for_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客户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+mn-ea"/>
                <a:cs typeface="宋体" pitchFamily="2" charset="-122"/>
              </a:rPr>
              <a:t>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客户分支从基线分支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master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上拉出。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示例：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rlc06a-s17b_for_reliance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+mn-ea"/>
                <a:cs typeface="宋体" pitchFamily="2" charset="-122"/>
              </a:rPr>
              <a:t>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此分支名即表示软件代号为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rlc06a-s17b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，客户是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reliance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。 </a:t>
            </a:r>
          </a:p>
        </p:txBody>
      </p:sp>
    </p:spTree>
    <p:extLst>
      <p:ext uri="{BB962C8B-B14F-4D97-AF65-F5344CB8AC3E}">
        <p14:creationId xmlns="" xmlns:p14="http://schemas.microsoft.com/office/powerpoint/2010/main" val="2069856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8" name="等腰三角形 7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114966" y="902578"/>
            <a:ext cx="1483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2"/>
                </a:solidFill>
              </a:rPr>
              <a:t>特性分支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798654" y="1794076"/>
            <a:ext cx="838007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特性分支名：基准分支名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_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特定功能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特性分支命名要体现分支的特定功能，例如，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cts test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专用的分支需在基准分支的后面加上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cts_test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关键字。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比如，以客户分支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rlc06a-s17b_for_reliance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为基准分支拉出特性分支，则特性分支的名称为：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rlc06a-s17b_for_reliance_cts_test </a:t>
            </a:r>
          </a:p>
        </p:txBody>
      </p:sp>
    </p:spTree>
    <p:extLst>
      <p:ext uri="{BB962C8B-B14F-4D97-AF65-F5344CB8AC3E}">
        <p14:creationId xmlns="" xmlns:p14="http://schemas.microsoft.com/office/powerpoint/2010/main" val="2069856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8" name="等腰三角形 7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114966" y="902578"/>
            <a:ext cx="1483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注意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833377" y="2081327"/>
            <a:ext cx="90745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imSun-ExtB" pitchFamily="49" charset="-122"/>
                <a:ea typeface="SimSun-ExtB" pitchFamily="49" charset="-122"/>
                <a:cs typeface="宋体" pitchFamily="2" charset="-122"/>
              </a:rPr>
              <a:t>注意，除软件代号外，其他关键字的间隔符默认为下划线”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imSun-ExtB" pitchFamily="49" charset="-122"/>
                <a:ea typeface="SimSun-ExtB" pitchFamily="49" charset="-122"/>
                <a:cs typeface="宋体" pitchFamily="2" charset="-122"/>
              </a:rPr>
              <a:t>_”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imSun-ExtB" pitchFamily="49" charset="-122"/>
                <a:ea typeface="SimSun-ExtB" pitchFamily="49" charset="-122"/>
                <a:cs typeface="宋体" pitchFamily="2" charset="-122"/>
              </a:rPr>
              <a:t>。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imSun-ExtB" pitchFamily="49" charset="-122"/>
                <a:ea typeface="SimSun-ExtB" pitchFamily="49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069856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accent2"/>
                </a:solidFill>
              </a:rPr>
              <a:t>PART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THREE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091973" y="2923893"/>
            <a:ext cx="5630063" cy="62410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sz="3600" b="1" dirty="0" smtClean="0">
                <a:solidFill>
                  <a:schemeClr val="accent2"/>
                </a:solidFill>
                <a:latin typeface="+mn-ea"/>
                <a:ea typeface="+mn-ea"/>
                <a:cs typeface=""/>
              </a:rPr>
              <a:t>权限申请流程</a:t>
            </a:r>
            <a:endParaRPr lang="en-US" altLang="zh-CN" sz="3600" b="1" dirty="0">
              <a:solidFill>
                <a:schemeClr val="accent2"/>
              </a:solidFill>
              <a:latin typeface="+mn-ea"/>
              <a:ea typeface="+mn-ea"/>
              <a:cs typeface="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302934" y="938070"/>
            <a:ext cx="2681283" cy="4768018"/>
            <a:chOff x="3696511" y="270041"/>
            <a:chExt cx="3111694" cy="5533401"/>
          </a:xfrm>
        </p:grpSpPr>
        <p:grpSp>
          <p:nvGrpSpPr>
            <p:cNvPr id="5" name="组合 3"/>
            <p:cNvGrpSpPr/>
            <p:nvPr/>
          </p:nvGrpSpPr>
          <p:grpSpPr>
            <a:xfrm>
              <a:off x="3951865" y="525789"/>
              <a:ext cx="2791834" cy="4964607"/>
              <a:chOff x="1437265" y="964428"/>
              <a:chExt cx="2791834" cy="4964607"/>
            </a:xfrm>
          </p:grpSpPr>
          <p:sp>
            <p:nvSpPr>
              <p:cNvPr id="86" name="等腰三角形 58"/>
              <p:cNvSpPr/>
              <p:nvPr/>
            </p:nvSpPr>
            <p:spPr>
              <a:xfrm rot="4487488">
                <a:off x="1393298" y="1511358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等腰三角形 59"/>
              <p:cNvSpPr/>
              <p:nvPr/>
            </p:nvSpPr>
            <p:spPr>
              <a:xfrm rot="8090669">
                <a:off x="1472295" y="1209464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等腰三角形 113"/>
              <p:cNvSpPr/>
              <p:nvPr/>
            </p:nvSpPr>
            <p:spPr>
              <a:xfrm rot="8090669">
                <a:off x="2168788" y="1367818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等腰三角形 114"/>
              <p:cNvSpPr/>
              <p:nvPr/>
            </p:nvSpPr>
            <p:spPr>
              <a:xfrm rot="4392924">
                <a:off x="1885028" y="1008395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等腰三角形 115"/>
              <p:cNvSpPr/>
              <p:nvPr/>
            </p:nvSpPr>
            <p:spPr>
              <a:xfrm rot="4392924">
                <a:off x="2581518" y="1145180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等腰三角形 116"/>
              <p:cNvSpPr/>
              <p:nvPr/>
            </p:nvSpPr>
            <p:spPr>
              <a:xfrm rot="8090669">
                <a:off x="2865743" y="1503071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等腰三角形 117"/>
              <p:cNvSpPr/>
              <p:nvPr/>
            </p:nvSpPr>
            <p:spPr>
              <a:xfrm rot="4392924">
                <a:off x="3278473" y="1294947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等腰三角形 118"/>
              <p:cNvSpPr/>
              <p:nvPr/>
            </p:nvSpPr>
            <p:spPr>
              <a:xfrm rot="4392924">
                <a:off x="3450215" y="1953342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等腰三角形 119"/>
              <p:cNvSpPr/>
              <p:nvPr/>
            </p:nvSpPr>
            <p:spPr>
              <a:xfrm rot="8090669">
                <a:off x="3047382" y="2175713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等腰三角形 120"/>
              <p:cNvSpPr/>
              <p:nvPr/>
            </p:nvSpPr>
            <p:spPr>
              <a:xfrm rot="4392924">
                <a:off x="2968890" y="2467553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等腰三角形 121"/>
              <p:cNvSpPr/>
              <p:nvPr/>
            </p:nvSpPr>
            <p:spPr>
              <a:xfrm rot="8090669">
                <a:off x="2567616" y="2692998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等腰三角形 122"/>
              <p:cNvSpPr/>
              <p:nvPr/>
            </p:nvSpPr>
            <p:spPr>
              <a:xfrm rot="8090669">
                <a:off x="3555221" y="1664415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等腰三角形 123"/>
              <p:cNvSpPr/>
              <p:nvPr/>
            </p:nvSpPr>
            <p:spPr>
              <a:xfrm rot="8090669">
                <a:off x="2742513" y="3374345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等腰三角形 124"/>
              <p:cNvSpPr/>
              <p:nvPr/>
            </p:nvSpPr>
            <p:spPr>
              <a:xfrm rot="4392924">
                <a:off x="2472275" y="2995253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等腰三角形 125"/>
              <p:cNvSpPr/>
              <p:nvPr/>
            </p:nvSpPr>
            <p:spPr>
              <a:xfrm rot="8090669">
                <a:off x="2052914" y="3200587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等腰三角形 126"/>
              <p:cNvSpPr/>
              <p:nvPr/>
            </p:nvSpPr>
            <p:spPr>
              <a:xfrm rot="8090669">
                <a:off x="3635543" y="4290129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等腰三角形 127"/>
              <p:cNvSpPr/>
              <p:nvPr/>
            </p:nvSpPr>
            <p:spPr>
              <a:xfrm rot="4392924">
                <a:off x="3163627" y="3188965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等腰三角形 128"/>
              <p:cNvSpPr/>
              <p:nvPr/>
            </p:nvSpPr>
            <p:spPr>
              <a:xfrm rot="8090669">
                <a:off x="3435637" y="3578886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等腰三角形 129"/>
              <p:cNvSpPr/>
              <p:nvPr/>
            </p:nvSpPr>
            <p:spPr>
              <a:xfrm rot="4392924">
                <a:off x="3375492" y="3888981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等腰三角形 130"/>
              <p:cNvSpPr/>
              <p:nvPr/>
            </p:nvSpPr>
            <p:spPr>
              <a:xfrm rot="8090669">
                <a:off x="3158925" y="4813392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等腰三角形 131"/>
              <p:cNvSpPr/>
              <p:nvPr/>
            </p:nvSpPr>
            <p:spPr>
              <a:xfrm rot="4392924">
                <a:off x="3568271" y="4606266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等腰三角形 132"/>
              <p:cNvSpPr/>
              <p:nvPr/>
            </p:nvSpPr>
            <p:spPr>
              <a:xfrm rot="4392924">
                <a:off x="3073673" y="5122154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等腰三角形 133"/>
              <p:cNvSpPr/>
              <p:nvPr/>
            </p:nvSpPr>
            <p:spPr>
              <a:xfrm rot="4392924">
                <a:off x="2371809" y="4986745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等腰三角形 134"/>
              <p:cNvSpPr/>
              <p:nvPr/>
            </p:nvSpPr>
            <p:spPr>
              <a:xfrm rot="8090669">
                <a:off x="2657243" y="5335478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等腰三角形 135"/>
              <p:cNvSpPr/>
              <p:nvPr/>
            </p:nvSpPr>
            <p:spPr>
              <a:xfrm rot="8090669">
                <a:off x="1954051" y="5157408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等腰三角形 136"/>
              <p:cNvSpPr/>
              <p:nvPr/>
            </p:nvSpPr>
            <p:spPr>
              <a:xfrm rot="4392924">
                <a:off x="1669576" y="4796993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137"/>
            <p:cNvGrpSpPr/>
            <p:nvPr/>
          </p:nvGrpSpPr>
          <p:grpSpPr>
            <a:xfrm>
              <a:off x="3696511" y="270041"/>
              <a:ext cx="3111694" cy="5533401"/>
              <a:chOff x="1437265" y="964428"/>
              <a:chExt cx="2791834" cy="4964607"/>
            </a:xfrm>
            <a:noFill/>
          </p:grpSpPr>
          <p:sp>
            <p:nvSpPr>
              <p:cNvPr id="113" name="等腰三角形 138"/>
              <p:cNvSpPr/>
              <p:nvPr/>
            </p:nvSpPr>
            <p:spPr>
              <a:xfrm rot="4487488">
                <a:off x="1393298" y="1511358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等腰三角形 139"/>
              <p:cNvSpPr/>
              <p:nvPr/>
            </p:nvSpPr>
            <p:spPr>
              <a:xfrm rot="8090669">
                <a:off x="1472295" y="1209464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等腰三角形 140"/>
              <p:cNvSpPr/>
              <p:nvPr/>
            </p:nvSpPr>
            <p:spPr>
              <a:xfrm rot="8090669">
                <a:off x="2168788" y="1367818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等腰三角形 141"/>
              <p:cNvSpPr/>
              <p:nvPr/>
            </p:nvSpPr>
            <p:spPr>
              <a:xfrm rot="4392924">
                <a:off x="1885028" y="1008395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等腰三角形 142"/>
              <p:cNvSpPr/>
              <p:nvPr/>
            </p:nvSpPr>
            <p:spPr>
              <a:xfrm rot="4392924">
                <a:off x="2581518" y="1145180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等腰三角形 143"/>
              <p:cNvSpPr/>
              <p:nvPr/>
            </p:nvSpPr>
            <p:spPr>
              <a:xfrm rot="8090669">
                <a:off x="2865743" y="1503071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等腰三角形 144"/>
              <p:cNvSpPr/>
              <p:nvPr/>
            </p:nvSpPr>
            <p:spPr>
              <a:xfrm rot="4392924">
                <a:off x="3278473" y="1294947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等腰三角形 145"/>
              <p:cNvSpPr/>
              <p:nvPr/>
            </p:nvSpPr>
            <p:spPr>
              <a:xfrm rot="4392924">
                <a:off x="3450215" y="1953342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等腰三角形 146"/>
              <p:cNvSpPr/>
              <p:nvPr/>
            </p:nvSpPr>
            <p:spPr>
              <a:xfrm rot="8090669">
                <a:off x="3047382" y="2175713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等腰三角形 147"/>
              <p:cNvSpPr/>
              <p:nvPr/>
            </p:nvSpPr>
            <p:spPr>
              <a:xfrm rot="4392924">
                <a:off x="2968890" y="2467553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等腰三角形 148"/>
              <p:cNvSpPr/>
              <p:nvPr/>
            </p:nvSpPr>
            <p:spPr>
              <a:xfrm rot="8090669">
                <a:off x="2567616" y="2692998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等腰三角形 149"/>
              <p:cNvSpPr/>
              <p:nvPr/>
            </p:nvSpPr>
            <p:spPr>
              <a:xfrm rot="8090669">
                <a:off x="3555221" y="1664415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等腰三角形 150"/>
              <p:cNvSpPr/>
              <p:nvPr/>
            </p:nvSpPr>
            <p:spPr>
              <a:xfrm rot="8090669">
                <a:off x="2742513" y="3374345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等腰三角形 151"/>
              <p:cNvSpPr/>
              <p:nvPr/>
            </p:nvSpPr>
            <p:spPr>
              <a:xfrm rot="4392924">
                <a:off x="2472275" y="2995253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等腰三角形 152"/>
              <p:cNvSpPr/>
              <p:nvPr/>
            </p:nvSpPr>
            <p:spPr>
              <a:xfrm rot="8090669">
                <a:off x="2052914" y="3200587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等腰三角形 153"/>
              <p:cNvSpPr/>
              <p:nvPr/>
            </p:nvSpPr>
            <p:spPr>
              <a:xfrm rot="8090669">
                <a:off x="3635543" y="4290129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等腰三角形 154"/>
              <p:cNvSpPr/>
              <p:nvPr/>
            </p:nvSpPr>
            <p:spPr>
              <a:xfrm rot="4392924">
                <a:off x="3163627" y="3188965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等腰三角形 155"/>
              <p:cNvSpPr/>
              <p:nvPr/>
            </p:nvSpPr>
            <p:spPr>
              <a:xfrm rot="8090669">
                <a:off x="3435637" y="3578886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等腰三角形 156"/>
              <p:cNvSpPr/>
              <p:nvPr/>
            </p:nvSpPr>
            <p:spPr>
              <a:xfrm rot="4392924">
                <a:off x="3375492" y="3888981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等腰三角形 157"/>
              <p:cNvSpPr/>
              <p:nvPr/>
            </p:nvSpPr>
            <p:spPr>
              <a:xfrm rot="8090669">
                <a:off x="3158925" y="4813392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等腰三角形 158"/>
              <p:cNvSpPr/>
              <p:nvPr/>
            </p:nvSpPr>
            <p:spPr>
              <a:xfrm rot="4392924">
                <a:off x="3568271" y="4606266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等腰三角形 159"/>
              <p:cNvSpPr/>
              <p:nvPr/>
            </p:nvSpPr>
            <p:spPr>
              <a:xfrm rot="4392924">
                <a:off x="3073673" y="5122154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等腰三角形 160"/>
              <p:cNvSpPr/>
              <p:nvPr/>
            </p:nvSpPr>
            <p:spPr>
              <a:xfrm rot="4392924">
                <a:off x="2371809" y="4986745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等腰三角形 161"/>
              <p:cNvSpPr/>
              <p:nvPr/>
            </p:nvSpPr>
            <p:spPr>
              <a:xfrm rot="8090669">
                <a:off x="2657243" y="5335478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等腰三角形 162"/>
              <p:cNvSpPr/>
              <p:nvPr/>
            </p:nvSpPr>
            <p:spPr>
              <a:xfrm rot="8090669">
                <a:off x="1954051" y="5157408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等腰三角形 163"/>
              <p:cNvSpPr/>
              <p:nvPr/>
            </p:nvSpPr>
            <p:spPr>
              <a:xfrm rot="4392924">
                <a:off x="1669576" y="4796993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719100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7"/>
          <p:cNvGrpSpPr/>
          <p:nvPr/>
        </p:nvGrpSpPr>
        <p:grpSpPr>
          <a:xfrm>
            <a:off x="303048" y="270527"/>
            <a:ext cx="667586" cy="1187142"/>
            <a:chOff x="1437265" y="964428"/>
            <a:chExt cx="2791834" cy="4964607"/>
          </a:xfrm>
          <a:noFill/>
        </p:grpSpPr>
        <p:sp>
          <p:nvSpPr>
            <p:cNvPr id="54" name="等腰三角形 48"/>
            <p:cNvSpPr/>
            <p:nvPr/>
          </p:nvSpPr>
          <p:spPr>
            <a:xfrm rot="4487488">
              <a:off x="1393298" y="151135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49"/>
            <p:cNvSpPr/>
            <p:nvPr/>
          </p:nvSpPr>
          <p:spPr>
            <a:xfrm rot="8090669">
              <a:off x="1472295" y="120946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0"/>
            <p:cNvSpPr/>
            <p:nvPr/>
          </p:nvSpPr>
          <p:spPr>
            <a:xfrm rot="8090669">
              <a:off x="2168788" y="136781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1"/>
            <p:cNvSpPr/>
            <p:nvPr/>
          </p:nvSpPr>
          <p:spPr>
            <a:xfrm rot="4392924">
              <a:off x="1885028" y="100839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2"/>
            <p:cNvSpPr/>
            <p:nvPr/>
          </p:nvSpPr>
          <p:spPr>
            <a:xfrm rot="4392924">
              <a:off x="2581518" y="1145180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3"/>
            <p:cNvSpPr/>
            <p:nvPr/>
          </p:nvSpPr>
          <p:spPr>
            <a:xfrm rot="8090669">
              <a:off x="2865743" y="150307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4"/>
            <p:cNvSpPr/>
            <p:nvPr/>
          </p:nvSpPr>
          <p:spPr>
            <a:xfrm rot="4392924">
              <a:off x="3278473" y="129494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55"/>
            <p:cNvSpPr/>
            <p:nvPr/>
          </p:nvSpPr>
          <p:spPr>
            <a:xfrm rot="4392924">
              <a:off x="3450215" y="195334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56"/>
            <p:cNvSpPr/>
            <p:nvPr/>
          </p:nvSpPr>
          <p:spPr>
            <a:xfrm rot="8090669">
              <a:off x="3047382" y="217571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57"/>
            <p:cNvSpPr/>
            <p:nvPr/>
          </p:nvSpPr>
          <p:spPr>
            <a:xfrm rot="4392924">
              <a:off x="2968890" y="24675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58"/>
            <p:cNvSpPr/>
            <p:nvPr/>
          </p:nvSpPr>
          <p:spPr>
            <a:xfrm rot="8090669">
              <a:off x="2567616" y="269299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59"/>
            <p:cNvSpPr/>
            <p:nvPr/>
          </p:nvSpPr>
          <p:spPr>
            <a:xfrm rot="8090669">
              <a:off x="3555221" y="166441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0"/>
            <p:cNvSpPr/>
            <p:nvPr/>
          </p:nvSpPr>
          <p:spPr>
            <a:xfrm rot="8090669">
              <a:off x="2742513" y="33743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1"/>
            <p:cNvSpPr/>
            <p:nvPr/>
          </p:nvSpPr>
          <p:spPr>
            <a:xfrm rot="4392924">
              <a:off x="2472275" y="29952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2"/>
            <p:cNvSpPr/>
            <p:nvPr/>
          </p:nvSpPr>
          <p:spPr>
            <a:xfrm rot="8090669">
              <a:off x="2052914" y="320058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3"/>
            <p:cNvSpPr/>
            <p:nvPr/>
          </p:nvSpPr>
          <p:spPr>
            <a:xfrm rot="8090669">
              <a:off x="3635543" y="4290129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4"/>
            <p:cNvSpPr/>
            <p:nvPr/>
          </p:nvSpPr>
          <p:spPr>
            <a:xfrm rot="4392924">
              <a:off x="3163627" y="318896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65"/>
            <p:cNvSpPr/>
            <p:nvPr/>
          </p:nvSpPr>
          <p:spPr>
            <a:xfrm rot="8090669">
              <a:off x="3435637" y="357888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66"/>
            <p:cNvSpPr/>
            <p:nvPr/>
          </p:nvSpPr>
          <p:spPr>
            <a:xfrm rot="4392924">
              <a:off x="3375492" y="388898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67"/>
            <p:cNvSpPr/>
            <p:nvPr/>
          </p:nvSpPr>
          <p:spPr>
            <a:xfrm rot="8090669">
              <a:off x="3158925" y="481339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68"/>
            <p:cNvSpPr/>
            <p:nvPr/>
          </p:nvSpPr>
          <p:spPr>
            <a:xfrm rot="4392924">
              <a:off x="3568271" y="460626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69"/>
            <p:cNvSpPr/>
            <p:nvPr/>
          </p:nvSpPr>
          <p:spPr>
            <a:xfrm rot="4392924">
              <a:off x="3073673" y="512215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70"/>
            <p:cNvSpPr/>
            <p:nvPr/>
          </p:nvSpPr>
          <p:spPr>
            <a:xfrm rot="4392924">
              <a:off x="2371809" y="49867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1"/>
            <p:cNvSpPr/>
            <p:nvPr/>
          </p:nvSpPr>
          <p:spPr>
            <a:xfrm rot="8090669">
              <a:off x="2657243" y="533547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72"/>
            <p:cNvSpPr/>
            <p:nvPr/>
          </p:nvSpPr>
          <p:spPr>
            <a:xfrm rot="8090669">
              <a:off x="1954051" y="515740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3"/>
            <p:cNvSpPr/>
            <p:nvPr/>
          </p:nvSpPr>
          <p:spPr>
            <a:xfrm rot="4392924">
              <a:off x="1669576" y="479699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45"/>
          <p:cNvCxnSpPr/>
          <p:nvPr/>
        </p:nvCxnSpPr>
        <p:spPr>
          <a:xfrm>
            <a:off x="6915150" y="3431112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206996" y="837956"/>
            <a:ext cx="3435556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cs typeface=""/>
              </a:rPr>
              <a:t>创建分支及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+mn-ea"/>
                <a:cs typeface=""/>
              </a:rPr>
              <a:t>jenkins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cs typeface=""/>
              </a:rPr>
              <a:t>任务</a:t>
            </a:r>
            <a:endParaRPr lang="en-US" altLang="zh-CN" sz="2400" b="1" dirty="0">
              <a:solidFill>
                <a:schemeClr val="accent2"/>
              </a:solidFill>
              <a:latin typeface="+mn-ea"/>
              <a:cs typeface=""/>
            </a:endParaRPr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B.R.</a:t>
            </a: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李俊</a:t>
            </a: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CKT SZ APP</a:t>
            </a: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802887" y="2018371"/>
          <a:ext cx="9355874" cy="2899317"/>
        </p:xfrm>
        <a:graphic>
          <a:graphicData uri="http://schemas.openxmlformats.org/drawingml/2006/table">
            <a:tbl>
              <a:tblPr/>
              <a:tblGrid>
                <a:gridCol w="1884557"/>
                <a:gridCol w="2152188"/>
                <a:gridCol w="1633420"/>
                <a:gridCol w="3685709"/>
              </a:tblGrid>
              <a:tr h="483754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000000"/>
                          </a:solidFill>
                          <a:latin typeface="Calibri"/>
                          <a:ea typeface="微软雅黑"/>
                          <a:cs typeface="Times New Roman"/>
                        </a:rPr>
                        <a:t>软件配置管理新建仓库及分支申请单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064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rgbClr val="000000"/>
                          </a:solidFill>
                          <a:latin typeface="Calibri"/>
                          <a:ea typeface="微软雅黑"/>
                          <a:cs typeface="Times New Roman"/>
                        </a:rPr>
                        <a:t>工程名称：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CC"/>
                          </a:solidFill>
                          <a:latin typeface="微软雅黑"/>
                          <a:ea typeface="宋体"/>
                          <a:cs typeface="Times New Roman"/>
                        </a:rPr>
                        <a:t>msm8909m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783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rgbClr val="000000"/>
                          </a:solidFill>
                          <a:latin typeface="Calibri"/>
                          <a:ea typeface="微软雅黑"/>
                          <a:cs typeface="Times New Roman"/>
                        </a:rPr>
                        <a:t>基线分支</a:t>
                      </a:r>
                      <a:r>
                        <a:rPr lang="zh-CN" sz="1100" b="1" kern="100" dirty="0" smtClean="0">
                          <a:solidFill>
                            <a:srgbClr val="000000"/>
                          </a:solidFill>
                          <a:latin typeface="Calibri"/>
                          <a:ea typeface="微软雅黑"/>
                          <a:cs typeface="Times New Roman"/>
                        </a:rPr>
                        <a:t>名称</a:t>
                      </a:r>
                      <a:r>
                        <a:rPr lang="zh-CN" altLang="en-US" sz="1100" b="1" kern="100" dirty="0" smtClean="0">
                          <a:solidFill>
                            <a:srgbClr val="000000"/>
                          </a:solidFill>
                          <a:latin typeface="Calibri"/>
                          <a:ea typeface="微软雅黑"/>
                          <a:cs typeface="Times New Roman"/>
                        </a:rPr>
                        <a:t>及</a:t>
                      </a:r>
                      <a:r>
                        <a:rPr lang="zh-CN" sz="1100" b="1" kern="100" dirty="0" smtClean="0">
                          <a:solidFill>
                            <a:srgbClr val="000000"/>
                          </a:solidFill>
                          <a:latin typeface="Calibri"/>
                          <a:ea typeface="微软雅黑"/>
                          <a:cs typeface="Times New Roman"/>
                        </a:rPr>
                        <a:t>节点</a:t>
                      </a:r>
                      <a:r>
                        <a:rPr lang="zh-CN" sz="1100" b="1" kern="100" dirty="0">
                          <a:solidFill>
                            <a:srgbClr val="000000"/>
                          </a:solidFill>
                          <a:latin typeface="Calibri"/>
                          <a:ea typeface="微软雅黑"/>
                          <a:cs typeface="Times New Roman"/>
                        </a:rPr>
                        <a:t>：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3_rlc05a-s16a_msm8909-la-1-3_amss_oem_standard_for_reliance _for_1335_IPS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268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rgbClr val="000000"/>
                          </a:solidFill>
                          <a:latin typeface="Calibri"/>
                          <a:ea typeface="微软雅黑"/>
                          <a:cs typeface="Times New Roman"/>
                        </a:rPr>
                        <a:t>需要创建的分支名称：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3_rlc05a-s25a_msm8909-la-1-3_amss_oem_standard_for_reliance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489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rgbClr val="000000"/>
                          </a:solidFill>
                          <a:latin typeface="Calibri"/>
                          <a:ea typeface="微软雅黑"/>
                          <a:cs typeface="Times New Roman"/>
                        </a:rPr>
                        <a:t>需要开通权限人员：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solidFill>
                            <a:srgbClr val="0000FF"/>
                          </a:solidFill>
                          <a:latin typeface="Calibri"/>
                          <a:ea typeface="宋体"/>
                          <a:cs typeface="Times New Roman"/>
                        </a:rPr>
                        <a:t>所有</a:t>
                      </a:r>
                      <a:r>
                        <a:rPr lang="en-US" sz="1000" kern="100" dirty="0">
                          <a:solidFill>
                            <a:srgbClr val="0000FF"/>
                          </a:solidFill>
                          <a:latin typeface="Arial"/>
                          <a:ea typeface="宋体"/>
                          <a:cs typeface="Times New Roman"/>
                        </a:rPr>
                        <a:t>app</a:t>
                      </a:r>
                      <a:r>
                        <a:rPr lang="zh-CN" sz="1000" kern="100" dirty="0">
                          <a:solidFill>
                            <a:srgbClr val="0000FF"/>
                          </a:solidFill>
                          <a:latin typeface="Calibri"/>
                          <a:ea typeface="宋体"/>
                          <a:cs typeface="Times New Roman"/>
                        </a:rPr>
                        <a:t>开发人员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950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rgbClr val="000000"/>
                          </a:solidFill>
                          <a:latin typeface="Calibri"/>
                          <a:ea typeface="微软雅黑"/>
                          <a:cs typeface="Times New Roman"/>
                        </a:rPr>
                        <a:t>是否创建</a:t>
                      </a:r>
                      <a:r>
                        <a:rPr lang="en-US" sz="1100" b="1" kern="100" dirty="0" err="1">
                          <a:solidFill>
                            <a:srgbClr val="000000"/>
                          </a:solidFill>
                          <a:latin typeface="Calibri"/>
                          <a:ea typeface="微软雅黑"/>
                          <a:cs typeface="Times New Roman"/>
                        </a:rPr>
                        <a:t>jenkins</a:t>
                      </a:r>
                      <a:r>
                        <a:rPr lang="zh-CN" sz="1100" b="1" kern="100" dirty="0">
                          <a:solidFill>
                            <a:srgbClr val="000000"/>
                          </a:solidFill>
                          <a:latin typeface="Calibri"/>
                          <a:ea typeface="微软雅黑"/>
                          <a:cs typeface="Times New Roman"/>
                        </a:rPr>
                        <a:t>编译任务：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CC"/>
                          </a:solidFill>
                          <a:latin typeface="微软雅黑"/>
                          <a:ea typeface="宋体"/>
                          <a:cs typeface="Times New Roman"/>
                        </a:rPr>
                        <a:t>YES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rgbClr val="000000"/>
                          </a:solidFill>
                          <a:latin typeface="Calibri"/>
                          <a:ea typeface="微软雅黑"/>
                          <a:cs typeface="Times New Roman"/>
                        </a:rPr>
                        <a:t>软件代号：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FF"/>
                          </a:solidFill>
                          <a:latin typeface="Arial"/>
                          <a:ea typeface="宋体"/>
                          <a:cs typeface="Times New Roman"/>
                        </a:rPr>
                        <a:t>RLC05A-S25A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42366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2"/>
          <p:cNvSpPr txBox="1">
            <a:spLocks/>
          </p:cNvSpPr>
          <p:nvPr/>
        </p:nvSpPr>
        <p:spPr>
          <a:xfrm>
            <a:off x="1081574" y="769968"/>
            <a:ext cx="2213420" cy="682314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目录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8" name="六边形 27"/>
          <p:cNvSpPr/>
          <p:nvPr/>
        </p:nvSpPr>
        <p:spPr>
          <a:xfrm>
            <a:off x="1623848" y="2506717"/>
            <a:ext cx="677918" cy="536027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29" name="圆角矩形 28"/>
          <p:cNvSpPr/>
          <p:nvPr/>
        </p:nvSpPr>
        <p:spPr>
          <a:xfrm>
            <a:off x="2307020" y="2543503"/>
            <a:ext cx="6127531" cy="4992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547478" y="1683065"/>
            <a:ext cx="260438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 smtClean="0">
                <a:cs typeface=""/>
              </a:rPr>
              <a:t>代码提交规范</a:t>
            </a:r>
            <a:endParaRPr lang="en-US" altLang="zh-CN" sz="2400" b="1" dirty="0">
              <a:cs typeface="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59910" y="2513381"/>
            <a:ext cx="3004548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dirty="0" err="1" smtClean="0">
                <a:latin typeface="+mn-ea"/>
                <a:cs typeface=""/>
              </a:rPr>
              <a:t>Git</a:t>
            </a:r>
            <a:r>
              <a:rPr lang="zh-CN" altLang="en-US" sz="2400" b="1" dirty="0" smtClean="0">
                <a:latin typeface="+mn-ea"/>
                <a:cs typeface=""/>
              </a:rPr>
              <a:t>分支管理策略</a:t>
            </a:r>
            <a:endParaRPr lang="en-US" altLang="zh-CN" sz="2400" b="1" dirty="0">
              <a:latin typeface="+mn-ea"/>
              <a:cs typeface="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06566" y="4165431"/>
            <a:ext cx="40841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dirty="0" err="1" smtClean="0">
                <a:latin typeface="+mn-ea"/>
                <a:cs typeface=""/>
              </a:rPr>
              <a:t>Gerrit</a:t>
            </a:r>
            <a:r>
              <a:rPr lang="zh-CN" altLang="en-US" sz="2400" b="1" dirty="0" smtClean="0">
                <a:latin typeface="+mn-ea"/>
                <a:cs typeface=""/>
              </a:rPr>
              <a:t>评审流程与规范</a:t>
            </a:r>
            <a:endParaRPr lang="en-US" altLang="zh-CN" sz="2400" b="1" dirty="0">
              <a:latin typeface="+mn-ea"/>
              <a:cs typeface="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54015" y="3340367"/>
            <a:ext cx="3069020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+mn-ea"/>
                <a:cs typeface=""/>
              </a:rPr>
              <a:t>权限申请流程</a:t>
            </a:r>
            <a:endParaRPr lang="en-US" altLang="zh-CN" sz="2400" b="1" dirty="0">
              <a:latin typeface="+mn-ea"/>
              <a:cs typeface="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24383" y="4979985"/>
            <a:ext cx="411095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cs typeface=""/>
              </a:rPr>
              <a:t>Bugzilla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cs typeface=""/>
              </a:rPr>
              <a:t>研发处理规范</a:t>
            </a:r>
            <a:endParaRPr lang="en-US" altLang="zh-CN" sz="2400" b="1" dirty="0">
              <a:solidFill>
                <a:srgbClr val="000000"/>
              </a:solidFill>
              <a:latin typeface="+mn-ea"/>
              <a:cs typeface=""/>
            </a:endParaRPr>
          </a:p>
        </p:txBody>
      </p:sp>
      <p:sp>
        <p:nvSpPr>
          <p:cNvPr id="36" name="六边形 35"/>
          <p:cNvSpPr/>
          <p:nvPr/>
        </p:nvSpPr>
        <p:spPr>
          <a:xfrm>
            <a:off x="1587062" y="1681655"/>
            <a:ext cx="677918" cy="536027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37" name="圆角矩形 36"/>
          <p:cNvSpPr/>
          <p:nvPr/>
        </p:nvSpPr>
        <p:spPr>
          <a:xfrm>
            <a:off x="2254468" y="1702676"/>
            <a:ext cx="6127531" cy="4992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37"/>
          <p:cNvSpPr/>
          <p:nvPr/>
        </p:nvSpPr>
        <p:spPr>
          <a:xfrm>
            <a:off x="1613338" y="3347544"/>
            <a:ext cx="677918" cy="536027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39" name="圆角矩形 38"/>
          <p:cNvSpPr/>
          <p:nvPr/>
        </p:nvSpPr>
        <p:spPr>
          <a:xfrm>
            <a:off x="2359573" y="5008180"/>
            <a:ext cx="6127531" cy="4992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六边形 39"/>
          <p:cNvSpPr/>
          <p:nvPr/>
        </p:nvSpPr>
        <p:spPr>
          <a:xfrm>
            <a:off x="1639615" y="4177862"/>
            <a:ext cx="677918" cy="536027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41" name="六边形 40"/>
          <p:cNvSpPr/>
          <p:nvPr/>
        </p:nvSpPr>
        <p:spPr>
          <a:xfrm>
            <a:off x="1671144" y="5013434"/>
            <a:ext cx="677918" cy="536027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43" name="圆角矩形 42"/>
          <p:cNvSpPr/>
          <p:nvPr/>
        </p:nvSpPr>
        <p:spPr>
          <a:xfrm>
            <a:off x="2307019" y="4183118"/>
            <a:ext cx="6127531" cy="4992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275489" y="3363311"/>
            <a:ext cx="6127531" cy="4992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396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7"/>
          <p:cNvGrpSpPr/>
          <p:nvPr/>
        </p:nvGrpSpPr>
        <p:grpSpPr>
          <a:xfrm>
            <a:off x="303048" y="270527"/>
            <a:ext cx="667586" cy="1187142"/>
            <a:chOff x="1437265" y="964428"/>
            <a:chExt cx="2791834" cy="4964607"/>
          </a:xfrm>
          <a:noFill/>
        </p:grpSpPr>
        <p:sp>
          <p:nvSpPr>
            <p:cNvPr id="54" name="等腰三角形 48"/>
            <p:cNvSpPr/>
            <p:nvPr/>
          </p:nvSpPr>
          <p:spPr>
            <a:xfrm rot="4487488">
              <a:off x="1393298" y="151135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49"/>
            <p:cNvSpPr/>
            <p:nvPr/>
          </p:nvSpPr>
          <p:spPr>
            <a:xfrm rot="8090669">
              <a:off x="1472295" y="120946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0"/>
            <p:cNvSpPr/>
            <p:nvPr/>
          </p:nvSpPr>
          <p:spPr>
            <a:xfrm rot="8090669">
              <a:off x="2168788" y="136781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1"/>
            <p:cNvSpPr/>
            <p:nvPr/>
          </p:nvSpPr>
          <p:spPr>
            <a:xfrm rot="4392924">
              <a:off x="1885028" y="100839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2"/>
            <p:cNvSpPr/>
            <p:nvPr/>
          </p:nvSpPr>
          <p:spPr>
            <a:xfrm rot="4392924">
              <a:off x="2581518" y="1145180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3"/>
            <p:cNvSpPr/>
            <p:nvPr/>
          </p:nvSpPr>
          <p:spPr>
            <a:xfrm rot="8090669">
              <a:off x="2865743" y="150307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4"/>
            <p:cNvSpPr/>
            <p:nvPr/>
          </p:nvSpPr>
          <p:spPr>
            <a:xfrm rot="4392924">
              <a:off x="3278473" y="129494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55"/>
            <p:cNvSpPr/>
            <p:nvPr/>
          </p:nvSpPr>
          <p:spPr>
            <a:xfrm rot="4392924">
              <a:off x="3450215" y="195334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56"/>
            <p:cNvSpPr/>
            <p:nvPr/>
          </p:nvSpPr>
          <p:spPr>
            <a:xfrm rot="8090669">
              <a:off x="3047382" y="217571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57"/>
            <p:cNvSpPr/>
            <p:nvPr/>
          </p:nvSpPr>
          <p:spPr>
            <a:xfrm rot="4392924">
              <a:off x="2968890" y="24675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58"/>
            <p:cNvSpPr/>
            <p:nvPr/>
          </p:nvSpPr>
          <p:spPr>
            <a:xfrm rot="8090669">
              <a:off x="2567616" y="269299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59"/>
            <p:cNvSpPr/>
            <p:nvPr/>
          </p:nvSpPr>
          <p:spPr>
            <a:xfrm rot="8090669">
              <a:off x="3555221" y="166441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0"/>
            <p:cNvSpPr/>
            <p:nvPr/>
          </p:nvSpPr>
          <p:spPr>
            <a:xfrm rot="8090669">
              <a:off x="2742513" y="33743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1"/>
            <p:cNvSpPr/>
            <p:nvPr/>
          </p:nvSpPr>
          <p:spPr>
            <a:xfrm rot="4392924">
              <a:off x="2472275" y="29952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2"/>
            <p:cNvSpPr/>
            <p:nvPr/>
          </p:nvSpPr>
          <p:spPr>
            <a:xfrm rot="8090669">
              <a:off x="2052914" y="320058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3"/>
            <p:cNvSpPr/>
            <p:nvPr/>
          </p:nvSpPr>
          <p:spPr>
            <a:xfrm rot="8090669">
              <a:off x="3635543" y="4290129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4"/>
            <p:cNvSpPr/>
            <p:nvPr/>
          </p:nvSpPr>
          <p:spPr>
            <a:xfrm rot="4392924">
              <a:off x="3163627" y="318896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65"/>
            <p:cNvSpPr/>
            <p:nvPr/>
          </p:nvSpPr>
          <p:spPr>
            <a:xfrm rot="8090669">
              <a:off x="3435637" y="357888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66"/>
            <p:cNvSpPr/>
            <p:nvPr/>
          </p:nvSpPr>
          <p:spPr>
            <a:xfrm rot="4392924">
              <a:off x="3375492" y="388898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67"/>
            <p:cNvSpPr/>
            <p:nvPr/>
          </p:nvSpPr>
          <p:spPr>
            <a:xfrm rot="8090669">
              <a:off x="3158925" y="481339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68"/>
            <p:cNvSpPr/>
            <p:nvPr/>
          </p:nvSpPr>
          <p:spPr>
            <a:xfrm rot="4392924">
              <a:off x="3568271" y="460626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69"/>
            <p:cNvSpPr/>
            <p:nvPr/>
          </p:nvSpPr>
          <p:spPr>
            <a:xfrm rot="4392924">
              <a:off x="3073673" y="512215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70"/>
            <p:cNvSpPr/>
            <p:nvPr/>
          </p:nvSpPr>
          <p:spPr>
            <a:xfrm rot="4392924">
              <a:off x="2371809" y="49867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1"/>
            <p:cNvSpPr/>
            <p:nvPr/>
          </p:nvSpPr>
          <p:spPr>
            <a:xfrm rot="8090669">
              <a:off x="2657243" y="533547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72"/>
            <p:cNvSpPr/>
            <p:nvPr/>
          </p:nvSpPr>
          <p:spPr>
            <a:xfrm rot="8090669">
              <a:off x="1954051" y="515740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3"/>
            <p:cNvSpPr/>
            <p:nvPr/>
          </p:nvSpPr>
          <p:spPr>
            <a:xfrm rot="4392924">
              <a:off x="1669576" y="479699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45"/>
          <p:cNvCxnSpPr/>
          <p:nvPr/>
        </p:nvCxnSpPr>
        <p:spPr>
          <a:xfrm>
            <a:off x="6915150" y="3431112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206996" y="837956"/>
            <a:ext cx="2031325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cs typeface=""/>
              </a:rPr>
              <a:t>申请分支权限</a:t>
            </a:r>
            <a:endParaRPr lang="en-US" altLang="zh-CN" sz="2400" b="1" dirty="0">
              <a:solidFill>
                <a:schemeClr val="accent2"/>
              </a:solidFill>
              <a:latin typeface="+mn-ea"/>
              <a:cs typeface=""/>
            </a:endParaRPr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B.R.</a:t>
            </a: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李俊</a:t>
            </a: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CKT SZ APP</a:t>
            </a: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182030" y="2007220"/>
          <a:ext cx="8977970" cy="2556800"/>
        </p:xfrm>
        <a:graphic>
          <a:graphicData uri="http://schemas.openxmlformats.org/drawingml/2006/table">
            <a:tbl>
              <a:tblPr/>
              <a:tblGrid>
                <a:gridCol w="1682709"/>
                <a:gridCol w="4753703"/>
                <a:gridCol w="1682050"/>
                <a:gridCol w="859508"/>
              </a:tblGrid>
              <a:tr h="497158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000000"/>
                          </a:solidFill>
                          <a:latin typeface="Calibri"/>
                          <a:ea typeface="微软雅黑"/>
                          <a:cs typeface="Times New Roman"/>
                        </a:rPr>
                        <a:t>软件配置管理权限申请单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546" marR="64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2558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rgbClr val="000000"/>
                          </a:solidFill>
                          <a:latin typeface="Calibri"/>
                          <a:ea typeface="微软雅黑"/>
                          <a:cs typeface="Times New Roman"/>
                        </a:rPr>
                        <a:t>申请人公钥：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546" marR="64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err="1" smtClean="0">
                          <a:latin typeface="Calibri"/>
                          <a:ea typeface="宋体"/>
                          <a:cs typeface="Times New Roman"/>
                        </a:rPr>
                        <a:t>lanlan.yang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546" marR="64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rgbClr val="000000"/>
                          </a:solidFill>
                          <a:latin typeface="Calibri"/>
                          <a:ea typeface="微软雅黑"/>
                          <a:cs typeface="Times New Roman"/>
                        </a:rPr>
                        <a:t>是否新员工：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546" marR="64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CC"/>
                          </a:solidFill>
                          <a:latin typeface="微软雅黑"/>
                          <a:ea typeface="宋体"/>
                          <a:cs typeface="Times New Roman"/>
                        </a:rPr>
                        <a:t>NO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546" marR="64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902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rgbClr val="000000"/>
                          </a:solidFill>
                          <a:latin typeface="Calibri"/>
                          <a:ea typeface="微软雅黑"/>
                          <a:cs typeface="Times New Roman"/>
                        </a:rPr>
                        <a:t>仓库及分支：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546" marR="64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0000CC"/>
                          </a:solidFill>
                          <a:latin typeface="微软雅黑"/>
                          <a:ea typeface="宋体"/>
                          <a:cs typeface="Times New Roman"/>
                        </a:rPr>
                        <a:t>git</a:t>
                      </a:r>
                      <a:r>
                        <a:rPr lang="en-US" sz="1200" kern="100" dirty="0">
                          <a:solidFill>
                            <a:srgbClr val="0000CC"/>
                          </a:solidFill>
                          <a:latin typeface="微软雅黑"/>
                          <a:ea typeface="宋体"/>
                          <a:cs typeface="Times New Roman"/>
                        </a:rPr>
                        <a:t> clone </a:t>
                      </a:r>
                      <a:r>
                        <a:rPr lang="en-US" sz="1200" u="sng" kern="100" dirty="0">
                          <a:solidFill>
                            <a:srgbClr val="0000CC"/>
                          </a:solidFill>
                          <a:latin typeface="微软雅黑"/>
                          <a:ea typeface="宋体"/>
                          <a:cs typeface="Times New Roman"/>
                          <a:hlinkClick r:id="rId4"/>
                        </a:rPr>
                        <a:t>szgit@10.240.2.41:msm8909m</a:t>
                      </a:r>
                      <a:r>
                        <a:rPr lang="en-US" sz="1200" kern="100" dirty="0">
                          <a:solidFill>
                            <a:srgbClr val="0000CC"/>
                          </a:solidFill>
                          <a:latin typeface="微软雅黑"/>
                          <a:ea typeface="宋体"/>
                          <a:cs typeface="Times New Roman"/>
                        </a:rPr>
                        <a:t>  </a:t>
                      </a:r>
                      <a:r>
                        <a:rPr lang="zh-CN" sz="1200" kern="100" dirty="0">
                          <a:solidFill>
                            <a:srgbClr val="0000CC"/>
                          </a:solidFill>
                          <a:latin typeface="Calibri"/>
                          <a:ea typeface="微软雅黑"/>
                          <a:cs typeface="Times New Roman"/>
                        </a:rPr>
                        <a:t>–</a:t>
                      </a:r>
                      <a:r>
                        <a:rPr lang="en-US" sz="1200" kern="100" dirty="0">
                          <a:solidFill>
                            <a:srgbClr val="0000CC"/>
                          </a:solidFill>
                          <a:latin typeface="Calibri"/>
                          <a:ea typeface="微软雅黑"/>
                          <a:cs typeface="Times New Roman"/>
                        </a:rPr>
                        <a:t>b 2_rlc01a-s00a_msm8909-la-1-3_amss_standard_for_ckt</a:t>
                      </a:r>
                      <a:br>
                        <a:rPr lang="en-US" sz="1200" kern="100" dirty="0">
                          <a:solidFill>
                            <a:srgbClr val="0000CC"/>
                          </a:solidFill>
                          <a:latin typeface="Calibri"/>
                          <a:ea typeface="微软雅黑"/>
                          <a:cs typeface="Times New Roman"/>
                        </a:rPr>
                      </a:b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546" marR="64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9503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rgbClr val="000000"/>
                          </a:solidFill>
                          <a:latin typeface="Calibri"/>
                          <a:ea typeface="微软雅黑"/>
                          <a:cs typeface="Times New Roman"/>
                        </a:rPr>
                        <a:t>权限类型：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546" marR="64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CC"/>
                          </a:solidFill>
                          <a:latin typeface="微软雅黑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546" marR="64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000000"/>
                          </a:solidFill>
                          <a:latin typeface="Calibri"/>
                          <a:ea typeface="微软雅黑"/>
                          <a:cs typeface="Times New Roman"/>
                        </a:rPr>
                        <a:t>审批人：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546" marR="64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solidFill>
                            <a:srgbClr val="0000CC"/>
                          </a:solidFill>
                          <a:latin typeface="Calibri"/>
                          <a:ea typeface="微软雅黑"/>
                          <a:cs typeface="Times New Roman"/>
                        </a:rPr>
                        <a:t>王志利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546" marR="64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42366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7"/>
          <p:cNvGrpSpPr/>
          <p:nvPr/>
        </p:nvGrpSpPr>
        <p:grpSpPr>
          <a:xfrm>
            <a:off x="303048" y="270527"/>
            <a:ext cx="667586" cy="1187142"/>
            <a:chOff x="1437265" y="964428"/>
            <a:chExt cx="2791834" cy="4964607"/>
          </a:xfrm>
          <a:noFill/>
        </p:grpSpPr>
        <p:sp>
          <p:nvSpPr>
            <p:cNvPr id="54" name="等腰三角形 48"/>
            <p:cNvSpPr/>
            <p:nvPr/>
          </p:nvSpPr>
          <p:spPr>
            <a:xfrm rot="4487488">
              <a:off x="1393298" y="151135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49"/>
            <p:cNvSpPr/>
            <p:nvPr/>
          </p:nvSpPr>
          <p:spPr>
            <a:xfrm rot="8090669">
              <a:off x="1472295" y="120946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0"/>
            <p:cNvSpPr/>
            <p:nvPr/>
          </p:nvSpPr>
          <p:spPr>
            <a:xfrm rot="8090669">
              <a:off x="2168788" y="136781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1"/>
            <p:cNvSpPr/>
            <p:nvPr/>
          </p:nvSpPr>
          <p:spPr>
            <a:xfrm rot="4392924">
              <a:off x="1885028" y="100839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2"/>
            <p:cNvSpPr/>
            <p:nvPr/>
          </p:nvSpPr>
          <p:spPr>
            <a:xfrm rot="4392924">
              <a:off x="2581518" y="1145180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3"/>
            <p:cNvSpPr/>
            <p:nvPr/>
          </p:nvSpPr>
          <p:spPr>
            <a:xfrm rot="8090669">
              <a:off x="2865743" y="150307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4"/>
            <p:cNvSpPr/>
            <p:nvPr/>
          </p:nvSpPr>
          <p:spPr>
            <a:xfrm rot="4392924">
              <a:off x="3278473" y="129494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55"/>
            <p:cNvSpPr/>
            <p:nvPr/>
          </p:nvSpPr>
          <p:spPr>
            <a:xfrm rot="4392924">
              <a:off x="3450215" y="195334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56"/>
            <p:cNvSpPr/>
            <p:nvPr/>
          </p:nvSpPr>
          <p:spPr>
            <a:xfrm rot="8090669">
              <a:off x="3047382" y="217571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57"/>
            <p:cNvSpPr/>
            <p:nvPr/>
          </p:nvSpPr>
          <p:spPr>
            <a:xfrm rot="4392924">
              <a:off x="2968890" y="24675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58"/>
            <p:cNvSpPr/>
            <p:nvPr/>
          </p:nvSpPr>
          <p:spPr>
            <a:xfrm rot="8090669">
              <a:off x="2567616" y="269299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59"/>
            <p:cNvSpPr/>
            <p:nvPr/>
          </p:nvSpPr>
          <p:spPr>
            <a:xfrm rot="8090669">
              <a:off x="3555221" y="166441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0"/>
            <p:cNvSpPr/>
            <p:nvPr/>
          </p:nvSpPr>
          <p:spPr>
            <a:xfrm rot="8090669">
              <a:off x="2742513" y="33743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1"/>
            <p:cNvSpPr/>
            <p:nvPr/>
          </p:nvSpPr>
          <p:spPr>
            <a:xfrm rot="4392924">
              <a:off x="2472275" y="29952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2"/>
            <p:cNvSpPr/>
            <p:nvPr/>
          </p:nvSpPr>
          <p:spPr>
            <a:xfrm rot="8090669">
              <a:off x="2052914" y="320058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3"/>
            <p:cNvSpPr/>
            <p:nvPr/>
          </p:nvSpPr>
          <p:spPr>
            <a:xfrm rot="8090669">
              <a:off x="3635543" y="4290129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4"/>
            <p:cNvSpPr/>
            <p:nvPr/>
          </p:nvSpPr>
          <p:spPr>
            <a:xfrm rot="4392924">
              <a:off x="3163627" y="318896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65"/>
            <p:cNvSpPr/>
            <p:nvPr/>
          </p:nvSpPr>
          <p:spPr>
            <a:xfrm rot="8090669">
              <a:off x="3435637" y="357888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66"/>
            <p:cNvSpPr/>
            <p:nvPr/>
          </p:nvSpPr>
          <p:spPr>
            <a:xfrm rot="4392924">
              <a:off x="3375492" y="388898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67"/>
            <p:cNvSpPr/>
            <p:nvPr/>
          </p:nvSpPr>
          <p:spPr>
            <a:xfrm rot="8090669">
              <a:off x="3158925" y="481339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68"/>
            <p:cNvSpPr/>
            <p:nvPr/>
          </p:nvSpPr>
          <p:spPr>
            <a:xfrm rot="4392924">
              <a:off x="3568271" y="460626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69"/>
            <p:cNvSpPr/>
            <p:nvPr/>
          </p:nvSpPr>
          <p:spPr>
            <a:xfrm rot="4392924">
              <a:off x="3073673" y="512215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70"/>
            <p:cNvSpPr/>
            <p:nvPr/>
          </p:nvSpPr>
          <p:spPr>
            <a:xfrm rot="4392924">
              <a:off x="2371809" y="49867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1"/>
            <p:cNvSpPr/>
            <p:nvPr/>
          </p:nvSpPr>
          <p:spPr>
            <a:xfrm rot="8090669">
              <a:off x="2657243" y="533547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72"/>
            <p:cNvSpPr/>
            <p:nvPr/>
          </p:nvSpPr>
          <p:spPr>
            <a:xfrm rot="8090669">
              <a:off x="1954051" y="515740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3"/>
            <p:cNvSpPr/>
            <p:nvPr/>
          </p:nvSpPr>
          <p:spPr>
            <a:xfrm rot="4392924">
              <a:off x="1669576" y="479699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45"/>
          <p:cNvCxnSpPr/>
          <p:nvPr/>
        </p:nvCxnSpPr>
        <p:spPr>
          <a:xfrm>
            <a:off x="6915150" y="3431112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206996" y="837956"/>
            <a:ext cx="2031325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cs typeface=""/>
              </a:rPr>
              <a:t>权限申请说明</a:t>
            </a:r>
            <a:endParaRPr lang="en-US" altLang="zh-CN" sz="2400" b="1" dirty="0">
              <a:solidFill>
                <a:schemeClr val="accent2"/>
              </a:solidFill>
              <a:latin typeface="+mn-ea"/>
              <a:cs typeface=""/>
            </a:endParaRPr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B.R.</a:t>
            </a: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李俊</a:t>
            </a: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CKT SZ APP</a:t>
            </a: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4400" y="1954923"/>
            <a:ext cx="8166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    研发工程师申请创建分支和</a:t>
            </a:r>
            <a:r>
              <a:rPr lang="en-US" altLang="zh-CN" sz="2400" dirty="0" err="1" smtClean="0">
                <a:latin typeface="+mn-ea"/>
              </a:rPr>
              <a:t>jenkins</a:t>
            </a:r>
            <a:r>
              <a:rPr lang="zh-CN" altLang="en-US" sz="2400" dirty="0" smtClean="0">
                <a:latin typeface="+mn-ea"/>
              </a:rPr>
              <a:t>编译任务及分支读写权限需要发邮件申请，主送给</a:t>
            </a:r>
            <a:r>
              <a:rPr lang="en-US" altLang="zh-CN" sz="2400" dirty="0" smtClean="0">
                <a:latin typeface="+mn-ea"/>
              </a:rPr>
              <a:t>SCM</a:t>
            </a:r>
            <a:r>
              <a:rPr lang="zh-CN" altLang="en-US" sz="2400" dirty="0" smtClean="0">
                <a:latin typeface="+mn-ea"/>
              </a:rPr>
              <a:t>，并抄送给</a:t>
            </a:r>
            <a:r>
              <a:rPr lang="en-US" altLang="zh-CN" sz="2400" dirty="0" smtClean="0">
                <a:latin typeface="+mn-ea"/>
              </a:rPr>
              <a:t>SWPM</a:t>
            </a:r>
            <a:r>
              <a:rPr lang="zh-CN" altLang="en-US" sz="2400" dirty="0" smtClean="0">
                <a:latin typeface="+mn-ea"/>
              </a:rPr>
              <a:t>及上级领导，邮件内容请按照上述两个模板填写清楚。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2366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accent2"/>
                </a:solidFill>
              </a:rPr>
              <a:t>PART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THREE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074285" y="2943119"/>
            <a:ext cx="5630063" cy="624107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  <a:ea typeface="+mn-ea"/>
                <a:cs typeface=""/>
              </a:rPr>
              <a:t>Gerrit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  <a:ea typeface="+mn-ea"/>
                <a:cs typeface=""/>
              </a:rPr>
              <a:t>评审流程与规范</a:t>
            </a:r>
            <a:endParaRPr lang="en-US" altLang="zh-CN" sz="3600" b="1" dirty="0">
              <a:solidFill>
                <a:schemeClr val="accent2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63" name="组 4"/>
          <p:cNvGrpSpPr/>
          <p:nvPr/>
        </p:nvGrpSpPr>
        <p:grpSpPr>
          <a:xfrm>
            <a:off x="901787" y="1035424"/>
            <a:ext cx="3183649" cy="4361407"/>
            <a:chOff x="833045" y="527464"/>
            <a:chExt cx="3907808" cy="5353461"/>
          </a:xfrm>
        </p:grpSpPr>
        <p:grpSp>
          <p:nvGrpSpPr>
            <p:cNvPr id="64" name="组合 63"/>
            <p:cNvGrpSpPr/>
            <p:nvPr/>
          </p:nvGrpSpPr>
          <p:grpSpPr>
            <a:xfrm>
              <a:off x="1250420" y="1125863"/>
              <a:ext cx="3165769" cy="4336919"/>
              <a:chOff x="926571" y="692282"/>
              <a:chExt cx="3792028" cy="5194849"/>
            </a:xfrm>
          </p:grpSpPr>
          <p:sp>
            <p:nvSpPr>
              <p:cNvPr id="151" name="等腰三角形 150"/>
              <p:cNvSpPr/>
              <p:nvPr/>
            </p:nvSpPr>
            <p:spPr>
              <a:xfrm rot="9010236">
                <a:off x="926571" y="3375544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等腰三角形 151"/>
              <p:cNvSpPr/>
              <p:nvPr/>
            </p:nvSpPr>
            <p:spPr>
              <a:xfrm rot="5400000">
                <a:off x="2480991" y="1418935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等腰三角形 152"/>
              <p:cNvSpPr/>
              <p:nvPr/>
            </p:nvSpPr>
            <p:spPr>
              <a:xfrm rot="5400000">
                <a:off x="1361567" y="3295289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等腰三角形 153"/>
              <p:cNvSpPr/>
              <p:nvPr/>
            </p:nvSpPr>
            <p:spPr>
              <a:xfrm rot="5400000">
                <a:off x="1362608" y="2638821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等腰三角形 154"/>
              <p:cNvSpPr/>
              <p:nvPr/>
            </p:nvSpPr>
            <p:spPr>
              <a:xfrm rot="9010236">
                <a:off x="1522702" y="3039911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等腰三角形 67"/>
              <p:cNvSpPr/>
              <p:nvPr/>
            </p:nvSpPr>
            <p:spPr>
              <a:xfrm rot="9010236">
                <a:off x="2044010" y="3357297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等腰三角形 68"/>
              <p:cNvSpPr/>
              <p:nvPr/>
            </p:nvSpPr>
            <p:spPr>
              <a:xfrm rot="5591464">
                <a:off x="2434095" y="3930499"/>
                <a:ext cx="595411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等腰三角形 69"/>
              <p:cNvSpPr/>
              <p:nvPr/>
            </p:nvSpPr>
            <p:spPr>
              <a:xfrm rot="9010236">
                <a:off x="2604273" y="3659030"/>
                <a:ext cx="572130" cy="534633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等腰三角形 70"/>
              <p:cNvSpPr/>
              <p:nvPr/>
            </p:nvSpPr>
            <p:spPr>
              <a:xfrm rot="5400000">
                <a:off x="3025894" y="3573919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等腰三角形 71"/>
              <p:cNvSpPr/>
              <p:nvPr/>
            </p:nvSpPr>
            <p:spPr>
              <a:xfrm rot="9010236">
                <a:off x="3163654" y="3997918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等腰三角形 72"/>
              <p:cNvSpPr/>
              <p:nvPr/>
            </p:nvSpPr>
            <p:spPr>
              <a:xfrm rot="5400000">
                <a:off x="2449679" y="721484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等腰三角形 73"/>
              <p:cNvSpPr/>
              <p:nvPr/>
            </p:nvSpPr>
            <p:spPr>
              <a:xfrm rot="9010236">
                <a:off x="2609473" y="1136406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等腰三角形 74"/>
              <p:cNvSpPr/>
              <p:nvPr/>
            </p:nvSpPr>
            <p:spPr>
              <a:xfrm rot="5400000">
                <a:off x="3584568" y="3867384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等腰三角形 75"/>
              <p:cNvSpPr/>
              <p:nvPr/>
            </p:nvSpPr>
            <p:spPr>
              <a:xfrm rot="9010236">
                <a:off x="3746502" y="3621425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等腰三角形 76"/>
              <p:cNvSpPr/>
              <p:nvPr/>
            </p:nvSpPr>
            <p:spPr>
              <a:xfrm rot="9010236">
                <a:off x="1509669" y="2391682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等腰三角形 77"/>
              <p:cNvSpPr/>
              <p:nvPr/>
            </p:nvSpPr>
            <p:spPr>
              <a:xfrm rot="5400000">
                <a:off x="1924938" y="2337139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等腰三角形 78"/>
              <p:cNvSpPr/>
              <p:nvPr/>
            </p:nvSpPr>
            <p:spPr>
              <a:xfrm rot="5400000">
                <a:off x="1924938" y="1660371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等腰三角形 79"/>
              <p:cNvSpPr/>
              <p:nvPr/>
            </p:nvSpPr>
            <p:spPr>
              <a:xfrm rot="9010236">
                <a:off x="2065722" y="2073844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等腰三角形 80"/>
              <p:cNvSpPr/>
              <p:nvPr/>
            </p:nvSpPr>
            <p:spPr>
              <a:xfrm rot="9010236">
                <a:off x="2073746" y="1407865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等腰三角形 81"/>
              <p:cNvSpPr/>
              <p:nvPr/>
            </p:nvSpPr>
            <p:spPr>
              <a:xfrm rot="5400000">
                <a:off x="3033073" y="1028244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等腰三角形 82"/>
              <p:cNvSpPr/>
              <p:nvPr/>
            </p:nvSpPr>
            <p:spPr>
              <a:xfrm rot="9010236">
                <a:off x="3162544" y="1444524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等腰三角形 83"/>
              <p:cNvSpPr/>
              <p:nvPr/>
            </p:nvSpPr>
            <p:spPr>
              <a:xfrm rot="5400000">
                <a:off x="3033073" y="1708717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等腰三角形 84"/>
              <p:cNvSpPr/>
              <p:nvPr/>
            </p:nvSpPr>
            <p:spPr>
              <a:xfrm rot="9010236">
                <a:off x="3162544" y="2110503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等腰三角形 85"/>
              <p:cNvSpPr/>
              <p:nvPr/>
            </p:nvSpPr>
            <p:spPr>
              <a:xfrm rot="5400000">
                <a:off x="3033073" y="2374697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等腰三角形 86"/>
              <p:cNvSpPr/>
              <p:nvPr/>
            </p:nvSpPr>
            <p:spPr>
              <a:xfrm rot="9010236">
                <a:off x="3162544" y="2776482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等腰三角形 87"/>
              <p:cNvSpPr/>
              <p:nvPr/>
            </p:nvSpPr>
            <p:spPr>
              <a:xfrm rot="5400000">
                <a:off x="3033073" y="3001789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等腰三角形 88"/>
              <p:cNvSpPr/>
              <p:nvPr/>
            </p:nvSpPr>
            <p:spPr>
              <a:xfrm rot="9010236">
                <a:off x="3162544" y="3403575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等腰三角形 89"/>
              <p:cNvSpPr/>
              <p:nvPr/>
            </p:nvSpPr>
            <p:spPr>
              <a:xfrm rot="5400000">
                <a:off x="3018785" y="4239898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等腰三角形 90"/>
              <p:cNvSpPr/>
              <p:nvPr/>
            </p:nvSpPr>
            <p:spPr>
              <a:xfrm rot="9010236">
                <a:off x="3133968" y="4670260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等腰三角形 91"/>
              <p:cNvSpPr/>
              <p:nvPr/>
            </p:nvSpPr>
            <p:spPr>
              <a:xfrm rot="5400000">
                <a:off x="3014898" y="4942247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等腰三角形 92"/>
              <p:cNvSpPr/>
              <p:nvPr/>
            </p:nvSpPr>
            <p:spPr>
              <a:xfrm rot="9010236">
                <a:off x="3144369" y="5373405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等腰三角形 93"/>
              <p:cNvSpPr/>
              <p:nvPr/>
            </p:nvSpPr>
            <p:spPr>
              <a:xfrm rot="5400000">
                <a:off x="4175671" y="3502260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等腰三角形 94"/>
              <p:cNvSpPr/>
              <p:nvPr/>
            </p:nvSpPr>
            <p:spPr>
              <a:xfrm rot="5400000">
                <a:off x="1874313" y="3604216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95"/>
            <p:cNvGrpSpPr/>
            <p:nvPr/>
          </p:nvGrpSpPr>
          <p:grpSpPr>
            <a:xfrm>
              <a:off x="833046" y="527463"/>
              <a:ext cx="3907811" cy="5353456"/>
              <a:chOff x="926571" y="692282"/>
              <a:chExt cx="3792028" cy="5194849"/>
            </a:xfrm>
            <a:noFill/>
          </p:grpSpPr>
          <p:sp>
            <p:nvSpPr>
              <p:cNvPr id="66" name="等腰三角形 96"/>
              <p:cNvSpPr/>
              <p:nvPr/>
            </p:nvSpPr>
            <p:spPr>
              <a:xfrm rot="9010236">
                <a:off x="926571" y="3375544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等腰三角形 97"/>
              <p:cNvSpPr/>
              <p:nvPr/>
            </p:nvSpPr>
            <p:spPr>
              <a:xfrm rot="5400000">
                <a:off x="2480991" y="1418935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等腰三角形 98"/>
              <p:cNvSpPr/>
              <p:nvPr/>
            </p:nvSpPr>
            <p:spPr>
              <a:xfrm rot="5400000">
                <a:off x="1361567" y="3295289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等腰三角形 99"/>
              <p:cNvSpPr/>
              <p:nvPr/>
            </p:nvSpPr>
            <p:spPr>
              <a:xfrm rot="5400000">
                <a:off x="1362608" y="2638821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等腰三角形 100"/>
              <p:cNvSpPr/>
              <p:nvPr/>
            </p:nvSpPr>
            <p:spPr>
              <a:xfrm rot="9010236">
                <a:off x="1522702" y="3039911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等腰三角形 101"/>
              <p:cNvSpPr/>
              <p:nvPr/>
            </p:nvSpPr>
            <p:spPr>
              <a:xfrm rot="9010236">
                <a:off x="2044010" y="3357297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等腰三角形 102"/>
              <p:cNvSpPr/>
              <p:nvPr/>
            </p:nvSpPr>
            <p:spPr>
              <a:xfrm rot="5591464">
                <a:off x="2434095" y="3930499"/>
                <a:ext cx="595411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等腰三角形 103"/>
              <p:cNvSpPr/>
              <p:nvPr/>
            </p:nvSpPr>
            <p:spPr>
              <a:xfrm rot="9010236">
                <a:off x="2604273" y="3659030"/>
                <a:ext cx="572130" cy="534633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等腰三角形 104"/>
              <p:cNvSpPr/>
              <p:nvPr/>
            </p:nvSpPr>
            <p:spPr>
              <a:xfrm rot="5400000">
                <a:off x="3025894" y="3573919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等腰三角形 105"/>
              <p:cNvSpPr/>
              <p:nvPr/>
            </p:nvSpPr>
            <p:spPr>
              <a:xfrm rot="9010236">
                <a:off x="3163654" y="3997918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等腰三角形 106"/>
              <p:cNvSpPr/>
              <p:nvPr/>
            </p:nvSpPr>
            <p:spPr>
              <a:xfrm rot="5400000">
                <a:off x="2449679" y="721484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等腰三角形 107"/>
              <p:cNvSpPr/>
              <p:nvPr/>
            </p:nvSpPr>
            <p:spPr>
              <a:xfrm rot="9010236">
                <a:off x="2609473" y="1136406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等腰三角形 108"/>
              <p:cNvSpPr/>
              <p:nvPr/>
            </p:nvSpPr>
            <p:spPr>
              <a:xfrm rot="5400000">
                <a:off x="3584568" y="3867384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等腰三角形 109"/>
              <p:cNvSpPr/>
              <p:nvPr/>
            </p:nvSpPr>
            <p:spPr>
              <a:xfrm rot="9010236">
                <a:off x="3746502" y="3621425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等腰三角形 110"/>
              <p:cNvSpPr/>
              <p:nvPr/>
            </p:nvSpPr>
            <p:spPr>
              <a:xfrm rot="9010236">
                <a:off x="1509669" y="2391682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等腰三角形 111"/>
              <p:cNvSpPr/>
              <p:nvPr/>
            </p:nvSpPr>
            <p:spPr>
              <a:xfrm rot="5400000">
                <a:off x="1924938" y="2337139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等腰三角形 112"/>
              <p:cNvSpPr/>
              <p:nvPr/>
            </p:nvSpPr>
            <p:spPr>
              <a:xfrm rot="5400000">
                <a:off x="1924938" y="1660371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等腰三角形 164"/>
              <p:cNvSpPr/>
              <p:nvPr/>
            </p:nvSpPr>
            <p:spPr>
              <a:xfrm rot="9010236">
                <a:off x="2065722" y="2073844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等腰三角形 165"/>
              <p:cNvSpPr/>
              <p:nvPr/>
            </p:nvSpPr>
            <p:spPr>
              <a:xfrm rot="9010236">
                <a:off x="2073746" y="1407865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等腰三角形 166"/>
              <p:cNvSpPr/>
              <p:nvPr/>
            </p:nvSpPr>
            <p:spPr>
              <a:xfrm rot="5400000">
                <a:off x="3033073" y="1028244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等腰三角形 167"/>
              <p:cNvSpPr/>
              <p:nvPr/>
            </p:nvSpPr>
            <p:spPr>
              <a:xfrm rot="9010236">
                <a:off x="3162544" y="1444524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等腰三角形 168"/>
              <p:cNvSpPr/>
              <p:nvPr/>
            </p:nvSpPr>
            <p:spPr>
              <a:xfrm rot="5400000">
                <a:off x="3033073" y="1708717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等腰三角形 169"/>
              <p:cNvSpPr/>
              <p:nvPr/>
            </p:nvSpPr>
            <p:spPr>
              <a:xfrm rot="9010236">
                <a:off x="3162544" y="2110503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等腰三角形 170"/>
              <p:cNvSpPr/>
              <p:nvPr/>
            </p:nvSpPr>
            <p:spPr>
              <a:xfrm rot="5400000">
                <a:off x="3033073" y="2374697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等腰三角形 171"/>
              <p:cNvSpPr/>
              <p:nvPr/>
            </p:nvSpPr>
            <p:spPr>
              <a:xfrm rot="9010236">
                <a:off x="3162544" y="2776482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等腰三角形 172"/>
              <p:cNvSpPr/>
              <p:nvPr/>
            </p:nvSpPr>
            <p:spPr>
              <a:xfrm rot="5400000">
                <a:off x="3033073" y="3001789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等腰三角形 173"/>
              <p:cNvSpPr/>
              <p:nvPr/>
            </p:nvSpPr>
            <p:spPr>
              <a:xfrm rot="9010236">
                <a:off x="3162544" y="3403575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等腰三角形 174"/>
              <p:cNvSpPr/>
              <p:nvPr/>
            </p:nvSpPr>
            <p:spPr>
              <a:xfrm rot="5400000">
                <a:off x="3018785" y="4239898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等腰三角形 175"/>
              <p:cNvSpPr/>
              <p:nvPr/>
            </p:nvSpPr>
            <p:spPr>
              <a:xfrm rot="9010236">
                <a:off x="3133968" y="4670260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等腰三角形 176"/>
              <p:cNvSpPr/>
              <p:nvPr/>
            </p:nvSpPr>
            <p:spPr>
              <a:xfrm rot="5400000">
                <a:off x="3014898" y="4942247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等腰三角形 177"/>
              <p:cNvSpPr/>
              <p:nvPr/>
            </p:nvSpPr>
            <p:spPr>
              <a:xfrm rot="9010236">
                <a:off x="3144369" y="5373405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等腰三角形 178"/>
              <p:cNvSpPr/>
              <p:nvPr/>
            </p:nvSpPr>
            <p:spPr>
              <a:xfrm rot="5400000">
                <a:off x="4175671" y="3502260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等腰三角形 179"/>
              <p:cNvSpPr/>
              <p:nvPr/>
            </p:nvSpPr>
            <p:spPr>
              <a:xfrm rot="5400000">
                <a:off x="1874313" y="3604216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99719100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连接符 45"/>
          <p:cNvCxnSpPr/>
          <p:nvPr/>
        </p:nvCxnSpPr>
        <p:spPr>
          <a:xfrm>
            <a:off x="6915150" y="3431112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206996" y="837956"/>
            <a:ext cx="2031325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cs typeface=""/>
              </a:rPr>
              <a:t>代码评审目的</a:t>
            </a:r>
            <a:endParaRPr lang="en-US" altLang="zh-CN" sz="2400" b="1" dirty="0">
              <a:solidFill>
                <a:schemeClr val="accent2"/>
              </a:solidFill>
              <a:latin typeface="+mn-ea"/>
              <a:cs typeface="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25062" y="2147527"/>
            <a:ext cx="91702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    为了提升软件代码质量，引入</a:t>
            </a:r>
            <a:r>
              <a:rPr lang="en-US" altLang="zh-CN" sz="2400" dirty="0" err="1" smtClean="0"/>
              <a:t>Gerrit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代码评审系统对工程师的每一次代码提交进行同行交叉评审，并对代码评审做如下规范。</a:t>
            </a:r>
            <a:endParaRPr lang="zh-CN" altLang="en-US" sz="2400" dirty="0"/>
          </a:p>
        </p:txBody>
      </p:sp>
      <p:grpSp>
        <p:nvGrpSpPr>
          <p:cNvPr id="112" name="组合 4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113" name="等腰三角形 5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等腰三角形 6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等腰三角形 7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等腰三角形 8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等腰三角形 9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等腰三角形 10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等腰三角形 11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等腰三角形 12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13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等腰三角形 14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等腰三角形 15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等腰三角形 16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等腰三角形 17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等腰三角形 18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等腰三角形 19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等腰三角形 20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21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22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等腰三角形 23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等腰三角形 24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等腰三角形 25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等腰三角形 26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等腰三角形 27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等腰三角形 28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等腰三角形 29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等腰三角形 30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31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32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等腰三角形 33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等腰三角形 34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等腰三角形 35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等腰三角形 36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等腰三角形 37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42366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连接符 45"/>
          <p:cNvCxnSpPr/>
          <p:nvPr/>
        </p:nvCxnSpPr>
        <p:spPr>
          <a:xfrm>
            <a:off x="6915150" y="3431112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206996" y="837956"/>
            <a:ext cx="2031325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accent2"/>
                </a:solidFill>
                <a:latin typeface="+mn-ea"/>
                <a:cs typeface=""/>
              </a:rPr>
              <a:t>代码评审流程</a:t>
            </a:r>
            <a:endParaRPr lang="en-US" altLang="zh-CN" sz="2400" b="1" dirty="0">
              <a:solidFill>
                <a:schemeClr val="accent2"/>
              </a:solidFill>
              <a:latin typeface="+mn-ea"/>
              <a:cs typeface="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266497" y="2000043"/>
            <a:ext cx="91387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、代码</a:t>
            </a:r>
            <a:r>
              <a:rPr lang="en-US" altLang="zh-CN" sz="2400" dirty="0" smtClean="0">
                <a:latin typeface="+mn-ea"/>
              </a:rPr>
              <a:t>Review</a:t>
            </a:r>
            <a:r>
              <a:rPr lang="zh-CN" altLang="en-US" sz="2400" dirty="0" smtClean="0">
                <a:latin typeface="+mn-ea"/>
              </a:rPr>
              <a:t>以分组的形式进行，每组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人，互相</a:t>
            </a:r>
            <a:r>
              <a:rPr lang="en-US" altLang="zh-CN" sz="2400" dirty="0" smtClean="0">
                <a:latin typeface="+mn-ea"/>
              </a:rPr>
              <a:t>Review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Review</a:t>
            </a:r>
            <a:r>
              <a:rPr lang="zh-CN" altLang="en-US" sz="2400" dirty="0" smtClean="0">
                <a:latin typeface="+mn-ea"/>
              </a:rPr>
              <a:t>是软件工程师的工作职责之一，代码作者和评审者都要对代码质量负责，作者负主要责任，评审者负次要责任；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grpSp>
        <p:nvGrpSpPr>
          <p:cNvPr id="34" name="组合 4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35" name="等腰三角形 5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6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7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8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9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10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11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12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13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14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15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16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17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18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19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20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21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22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23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24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25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6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27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28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29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30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31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32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33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34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35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36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等腰三角形 37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42366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连接符 45"/>
          <p:cNvCxnSpPr/>
          <p:nvPr/>
        </p:nvCxnSpPr>
        <p:spPr>
          <a:xfrm>
            <a:off x="6915150" y="3431112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993228" y="1497723"/>
            <a:ext cx="980615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+mn-ea"/>
                <a:cs typeface="宋体" pitchFamily="2" charset="-122"/>
              </a:rPr>
              <a:t> 2</a:t>
            </a:r>
            <a:r>
              <a:rPr lang="zh-CN" altLang="en-US" sz="2400" dirty="0" smtClean="0">
                <a:latin typeface="+mn-ea"/>
                <a:cs typeface="宋体" pitchFamily="2" charset="-122"/>
              </a:rPr>
              <a:t>、</a:t>
            </a:r>
            <a:r>
              <a:rPr lang="en-US" altLang="zh-CN" sz="2400" dirty="0" smtClean="0">
                <a:latin typeface="+mn-ea"/>
                <a:cs typeface="宋体" pitchFamily="2" charset="-122"/>
              </a:rPr>
              <a:t>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Gerrit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系统评审时，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需遵照以下规则，回答三个问题</a:t>
            </a:r>
            <a:r>
              <a:rPr lang="en-US" altLang="zh-CN" sz="2400" dirty="0" smtClean="0">
                <a:latin typeface="+mn-ea"/>
                <a:cs typeface="宋体" pitchFamily="2" charset="-122"/>
              </a:rPr>
              <a:t>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/>
            </a:r>
            <a:b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</a:b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+mn-ea"/>
                <a:cs typeface="宋体" pitchFamily="2" charset="-122"/>
              </a:rPr>
              <a:t>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a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、代码能够工作么？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 </a:t>
            </a:r>
            <a:b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</a:b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+mn-ea"/>
                <a:cs typeface="宋体" pitchFamily="2" charset="-122"/>
              </a:rPr>
              <a:t>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b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、代码实现的预期功能是啥？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/>
            </a:r>
            <a:b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</a:b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+mn-ea"/>
                <a:cs typeface="宋体" pitchFamily="2" charset="-122"/>
              </a:rPr>
              <a:t>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c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、是否了解作者的修改逻辑？请按照自己的理解概括；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/>
            </a:r>
            <a:b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</a:b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+mn-ea"/>
                <a:cs typeface="宋体" pitchFamily="2" charset="-122"/>
              </a:rPr>
              <a:t>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以上问题评审者需要在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Comment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中作为必填项填写，每个问题注明问题号，单独一行（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Comment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中加入一空行），请严格执行。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66647" y="788274"/>
            <a:ext cx="247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/>
                </a:solidFill>
              </a:rPr>
              <a:t>代码评审流程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grpSp>
        <p:nvGrpSpPr>
          <p:cNvPr id="33" name="组合 4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34" name="等腰三角形 5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6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7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8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9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10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11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12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13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14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15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16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17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18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19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20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21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22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23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24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25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26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27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28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9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30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31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32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33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34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35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36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37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42366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连接符 45"/>
          <p:cNvCxnSpPr/>
          <p:nvPr/>
        </p:nvCxnSpPr>
        <p:spPr>
          <a:xfrm>
            <a:off x="6915150" y="3431112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166647" y="788274"/>
            <a:ext cx="247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/>
                </a:solidFill>
              </a:rPr>
              <a:t>代码评审流程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5421" y="1977498"/>
            <a:ext cx="75306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、小组</a:t>
            </a:r>
            <a:r>
              <a:rPr lang="en-US" altLang="zh-CN" sz="2400" dirty="0" smtClean="0">
                <a:latin typeface="+mn-ea"/>
              </a:rPr>
              <a:t>leader </a:t>
            </a:r>
            <a:r>
              <a:rPr lang="zh-CN" altLang="en-US" sz="2400" dirty="0" smtClean="0">
                <a:latin typeface="+mn-ea"/>
              </a:rPr>
              <a:t>需不定期检查</a:t>
            </a:r>
            <a:r>
              <a:rPr lang="en-US" altLang="zh-CN" sz="2400" dirty="0" err="1" smtClean="0">
                <a:latin typeface="+mn-ea"/>
              </a:rPr>
              <a:t>Gerrit</a:t>
            </a:r>
            <a:r>
              <a:rPr lang="en-US" altLang="zh-CN" sz="2400" dirty="0" smtClean="0">
                <a:latin typeface="+mn-ea"/>
              </a:rPr>
              <a:t> comment</a:t>
            </a:r>
            <a:r>
              <a:rPr lang="zh-CN" altLang="en-US" sz="2400" dirty="0" smtClean="0">
                <a:latin typeface="+mn-ea"/>
              </a:rPr>
              <a:t>是否有按照如上要求执行，及时纠偏；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961696" y="3421117"/>
            <a:ext cx="10105697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4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、晚上加班，周末加班，评审小组人不在的情况下，可通过如下两种方式处理：</a:t>
            </a:r>
            <a:endParaRPr lang="en-US" altLang="zh-CN" sz="2400" dirty="0" smtClean="0"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a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、找在公司的同事按照以上规则评审代码；</a:t>
            </a:r>
            <a:b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</a:b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b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、通知评审小组人员，使用其账号评审代码，上班后按照如上要求补上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comment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；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34" name="组合 4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35" name="等腰三角形 5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6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7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8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9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10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11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12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13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14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15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16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17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18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19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20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21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22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23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24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25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26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27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8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29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30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31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32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33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34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35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36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37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42366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连接符 45"/>
          <p:cNvCxnSpPr/>
          <p:nvPr/>
        </p:nvCxnSpPr>
        <p:spPr>
          <a:xfrm>
            <a:off x="6915150" y="3431112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182413" y="788274"/>
            <a:ext cx="247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/>
                </a:solidFill>
              </a:rPr>
              <a:t>代码评审示例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pic>
        <p:nvPicPr>
          <p:cNvPr id="34" name="图片 33" descr="gerrit评审示例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168" y="1580986"/>
            <a:ext cx="8500735" cy="3543904"/>
          </a:xfrm>
          <a:prstGeom prst="rect">
            <a:avLst/>
          </a:prstGeom>
        </p:spPr>
      </p:pic>
      <p:grpSp>
        <p:nvGrpSpPr>
          <p:cNvPr id="35" name="组合 4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36" name="等腰三角形 5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6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7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8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9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10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11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12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13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14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15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16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17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18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19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20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21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22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23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24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25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26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7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28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29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30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31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32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33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34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35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36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37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42366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accent2"/>
                </a:solidFill>
              </a:rPr>
              <a:t>PART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FOUR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err="1" smtClean="0">
                <a:solidFill>
                  <a:schemeClr val="accent2"/>
                </a:solidFill>
                <a:latin typeface="+mn-ea"/>
                <a:ea typeface="+mn-ea"/>
                <a:cs typeface=""/>
              </a:rPr>
              <a:t>Bugzilla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  <a:ea typeface="+mn-ea"/>
                <a:cs typeface=""/>
              </a:rPr>
              <a:t>研发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  <a:cs typeface=""/>
              </a:rPr>
              <a:t>处理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  <a:ea typeface="+mn-ea"/>
                <a:cs typeface=""/>
              </a:rPr>
              <a:t>规范</a:t>
            </a:r>
            <a:endParaRPr lang="en-US" altLang="zh-CN" sz="3600" b="1" dirty="0">
              <a:solidFill>
                <a:schemeClr val="accent2"/>
              </a:solidFill>
              <a:latin typeface="+mn-ea"/>
              <a:ea typeface="+mn-ea"/>
              <a:cs typeface="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grpSp>
        <p:nvGrpSpPr>
          <p:cNvPr id="85" name="组合 84"/>
          <p:cNvGrpSpPr/>
          <p:nvPr/>
        </p:nvGrpSpPr>
        <p:grpSpPr>
          <a:xfrm>
            <a:off x="639289" y="1319415"/>
            <a:ext cx="2546767" cy="4367238"/>
            <a:chOff x="1094264" y="1463020"/>
            <a:chExt cx="2546767" cy="4367238"/>
          </a:xfrm>
        </p:grpSpPr>
        <p:grpSp>
          <p:nvGrpSpPr>
            <p:cNvPr id="88" name="组合 120"/>
            <p:cNvGrpSpPr/>
            <p:nvPr/>
          </p:nvGrpSpPr>
          <p:grpSpPr>
            <a:xfrm rot="20015365">
              <a:off x="1094266" y="1863298"/>
              <a:ext cx="2415945" cy="3966956"/>
              <a:chOff x="482423" y="1420389"/>
              <a:chExt cx="2415945" cy="3966956"/>
            </a:xfrm>
          </p:grpSpPr>
          <p:sp>
            <p:nvSpPr>
              <p:cNvPr id="97" name="等腰三角形 118"/>
              <p:cNvSpPr/>
              <p:nvPr/>
            </p:nvSpPr>
            <p:spPr>
              <a:xfrm rot="4392924">
                <a:off x="2171635" y="1862847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等腰三角形 119"/>
              <p:cNvSpPr/>
              <p:nvPr/>
            </p:nvSpPr>
            <p:spPr>
              <a:xfrm rot="8090669">
                <a:off x="1824522" y="2054459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等腰三角形 120"/>
              <p:cNvSpPr/>
              <p:nvPr/>
            </p:nvSpPr>
            <p:spPr>
              <a:xfrm rot="4392924">
                <a:off x="1756887" y="2305932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等腰三角形 121"/>
              <p:cNvSpPr/>
              <p:nvPr/>
            </p:nvSpPr>
            <p:spPr>
              <a:xfrm rot="8090669">
                <a:off x="1411117" y="2500193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等腰三角形 122"/>
              <p:cNvSpPr/>
              <p:nvPr/>
            </p:nvSpPr>
            <p:spPr>
              <a:xfrm rot="8090669">
                <a:off x="2262116" y="1613884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等腰三角形 123"/>
              <p:cNvSpPr/>
              <p:nvPr/>
            </p:nvSpPr>
            <p:spPr>
              <a:xfrm rot="8090669">
                <a:off x="1561822" y="3087296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等腰三角形 124"/>
              <p:cNvSpPr/>
              <p:nvPr/>
            </p:nvSpPr>
            <p:spPr>
              <a:xfrm rot="4392924">
                <a:off x="1328964" y="2760640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等腰三角形 125"/>
              <p:cNvSpPr/>
              <p:nvPr/>
            </p:nvSpPr>
            <p:spPr>
              <a:xfrm rot="8090669">
                <a:off x="967609" y="2937572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等腰三角形 126"/>
              <p:cNvSpPr/>
              <p:nvPr/>
            </p:nvSpPr>
            <p:spPr>
              <a:xfrm rot="8090669">
                <a:off x="2331328" y="3876408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等腰三角形 127"/>
              <p:cNvSpPr/>
              <p:nvPr/>
            </p:nvSpPr>
            <p:spPr>
              <a:xfrm rot="4392924">
                <a:off x="1924688" y="2927558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等腰三角形 128"/>
              <p:cNvSpPr/>
              <p:nvPr/>
            </p:nvSpPr>
            <p:spPr>
              <a:xfrm rot="8090669">
                <a:off x="2159073" y="3263545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等腰三角形 129"/>
              <p:cNvSpPr/>
              <p:nvPr/>
            </p:nvSpPr>
            <p:spPr>
              <a:xfrm rot="4392924">
                <a:off x="2107247" y="3530747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等腰三角形 130"/>
              <p:cNvSpPr/>
              <p:nvPr/>
            </p:nvSpPr>
            <p:spPr>
              <a:xfrm rot="8090669">
                <a:off x="1920636" y="4327293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等腰三角形 131"/>
              <p:cNvSpPr/>
              <p:nvPr/>
            </p:nvSpPr>
            <p:spPr>
              <a:xfrm rot="4392924">
                <a:off x="2273361" y="4148817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等腰三角形 132"/>
              <p:cNvSpPr/>
              <p:nvPr/>
            </p:nvSpPr>
            <p:spPr>
              <a:xfrm rot="4392924">
                <a:off x="1847176" y="4593347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等腰三角形 133"/>
              <p:cNvSpPr/>
              <p:nvPr/>
            </p:nvSpPr>
            <p:spPr>
              <a:xfrm rot="4392924">
                <a:off x="1242394" y="4476668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等腰三角形 134"/>
              <p:cNvSpPr/>
              <p:nvPr/>
            </p:nvSpPr>
            <p:spPr>
              <a:xfrm rot="8090669">
                <a:off x="1488347" y="4777164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等腰三角形 135"/>
              <p:cNvSpPr/>
              <p:nvPr/>
            </p:nvSpPr>
            <p:spPr>
              <a:xfrm rot="8090669">
                <a:off x="882421" y="4623725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等腰三角形 136"/>
              <p:cNvSpPr/>
              <p:nvPr/>
            </p:nvSpPr>
            <p:spPr>
              <a:xfrm rot="4392924">
                <a:off x="637295" y="4313163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等腰三角形 145"/>
              <p:cNvSpPr/>
              <p:nvPr/>
            </p:nvSpPr>
            <p:spPr>
              <a:xfrm rot="4392924">
                <a:off x="2150325" y="1740102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等腰三角形 146"/>
              <p:cNvSpPr/>
              <p:nvPr/>
            </p:nvSpPr>
            <p:spPr>
              <a:xfrm rot="8090669">
                <a:off x="1763444" y="1953667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等腰三角形 147"/>
              <p:cNvSpPr/>
              <p:nvPr/>
            </p:nvSpPr>
            <p:spPr>
              <a:xfrm rot="4392924">
                <a:off x="1688060" y="2233951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等腰三角形 148"/>
              <p:cNvSpPr/>
              <p:nvPr/>
            </p:nvSpPr>
            <p:spPr>
              <a:xfrm rot="8090669">
                <a:off x="1302675" y="2450469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等腰三角形 149"/>
              <p:cNvSpPr/>
              <p:nvPr/>
            </p:nvSpPr>
            <p:spPr>
              <a:xfrm rot="8090669">
                <a:off x="2251173" y="1462616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等腰三角形 150"/>
              <p:cNvSpPr/>
              <p:nvPr/>
            </p:nvSpPr>
            <p:spPr>
              <a:xfrm rot="8090669">
                <a:off x="1470647" y="3104836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等腰三角形 151"/>
              <p:cNvSpPr/>
              <p:nvPr/>
            </p:nvSpPr>
            <p:spPr>
              <a:xfrm rot="4392924">
                <a:off x="1211110" y="2740755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等腰三角形 152"/>
              <p:cNvSpPr/>
              <p:nvPr/>
            </p:nvSpPr>
            <p:spPr>
              <a:xfrm rot="8090669">
                <a:off x="808355" y="2937958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等腰三角形 153"/>
              <p:cNvSpPr/>
              <p:nvPr/>
            </p:nvSpPr>
            <p:spPr>
              <a:xfrm rot="8090669">
                <a:off x="2328315" y="3984357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等腰三角形 154"/>
              <p:cNvSpPr/>
              <p:nvPr/>
            </p:nvSpPr>
            <p:spPr>
              <a:xfrm rot="4392924">
                <a:off x="1875086" y="2926797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等腰三角形 155"/>
              <p:cNvSpPr/>
              <p:nvPr/>
            </p:nvSpPr>
            <p:spPr>
              <a:xfrm rot="8090669">
                <a:off x="2136325" y="3301277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等腰三角形 156"/>
              <p:cNvSpPr/>
              <p:nvPr/>
            </p:nvSpPr>
            <p:spPr>
              <a:xfrm rot="4392924">
                <a:off x="2078561" y="3599093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等腰三角形 157"/>
              <p:cNvSpPr/>
              <p:nvPr/>
            </p:nvSpPr>
            <p:spPr>
              <a:xfrm rot="8090669">
                <a:off x="1870570" y="4486899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等腰三角形 158"/>
              <p:cNvSpPr/>
              <p:nvPr/>
            </p:nvSpPr>
            <p:spPr>
              <a:xfrm rot="4392924">
                <a:off x="2263706" y="4287975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等腰三角形 159"/>
              <p:cNvSpPr/>
              <p:nvPr/>
            </p:nvSpPr>
            <p:spPr>
              <a:xfrm rot="4392924">
                <a:off x="1788694" y="4783435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等腰三角形 160"/>
              <p:cNvSpPr/>
              <p:nvPr/>
            </p:nvSpPr>
            <p:spPr>
              <a:xfrm rot="4392924">
                <a:off x="1114622" y="4653388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等腰三角形 162"/>
              <p:cNvSpPr/>
              <p:nvPr/>
            </p:nvSpPr>
            <p:spPr>
              <a:xfrm rot="8090669">
                <a:off x="713406" y="4817293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等腰三角形 163"/>
              <p:cNvSpPr/>
              <p:nvPr/>
            </p:nvSpPr>
            <p:spPr>
              <a:xfrm rot="4392924">
                <a:off x="440196" y="4471150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121"/>
            <p:cNvGrpSpPr/>
            <p:nvPr/>
          </p:nvGrpSpPr>
          <p:grpSpPr>
            <a:xfrm>
              <a:off x="2171341" y="1463020"/>
              <a:ext cx="1469690" cy="925227"/>
              <a:chOff x="6124026" y="1205844"/>
              <a:chExt cx="1469690" cy="925227"/>
            </a:xfrm>
          </p:grpSpPr>
          <p:sp>
            <p:nvSpPr>
              <p:cNvPr id="90" name="等腰三角形 89"/>
              <p:cNvSpPr/>
              <p:nvPr/>
            </p:nvSpPr>
            <p:spPr>
              <a:xfrm rot="18009046">
                <a:off x="6129171" y="1352860"/>
                <a:ext cx="674947" cy="58185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等腰三角形 90"/>
              <p:cNvSpPr/>
              <p:nvPr/>
            </p:nvSpPr>
            <p:spPr>
              <a:xfrm rot="18009046">
                <a:off x="6887206" y="1352860"/>
                <a:ext cx="674947" cy="58185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等腰三角形 24"/>
              <p:cNvSpPr/>
              <p:nvPr/>
            </p:nvSpPr>
            <p:spPr>
              <a:xfrm rot="18009046">
                <a:off x="6064136" y="1265734"/>
                <a:ext cx="868397" cy="748618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等腰三角形 26"/>
              <p:cNvSpPr/>
              <p:nvPr/>
            </p:nvSpPr>
            <p:spPr>
              <a:xfrm rot="18009046">
                <a:off x="6990140" y="1402187"/>
                <a:ext cx="680630" cy="526522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4" name="组合 126"/>
              <p:cNvGrpSpPr/>
              <p:nvPr/>
            </p:nvGrpSpPr>
            <p:grpSpPr>
              <a:xfrm>
                <a:off x="6588101" y="1459428"/>
                <a:ext cx="934898" cy="671643"/>
                <a:chOff x="6588101" y="1459428"/>
                <a:chExt cx="934898" cy="671643"/>
              </a:xfrm>
            </p:grpSpPr>
            <p:sp>
              <p:nvSpPr>
                <p:cNvPr id="95" name="等腰三角形 94"/>
                <p:cNvSpPr/>
                <p:nvPr/>
              </p:nvSpPr>
              <p:spPr>
                <a:xfrm>
                  <a:off x="6588101" y="1503405"/>
                  <a:ext cx="674947" cy="581851"/>
                </a:xfrm>
                <a:prstGeom prst="triangl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等腰三角形 25"/>
                <p:cNvSpPr/>
                <p:nvPr/>
              </p:nvSpPr>
              <p:spPr>
                <a:xfrm>
                  <a:off x="6654602" y="1459428"/>
                  <a:ext cx="868397" cy="671643"/>
                </a:xfrm>
                <a:prstGeom prst="triangl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174552078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7783" y="786785"/>
            <a:ext cx="3512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/>
                </a:solidFill>
              </a:rPr>
              <a:t>Bugzilla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处理规范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" name="组合 78"/>
          <p:cNvGrpSpPr/>
          <p:nvPr/>
        </p:nvGrpSpPr>
        <p:grpSpPr>
          <a:xfrm>
            <a:off x="0" y="215829"/>
            <a:ext cx="788276" cy="1502613"/>
            <a:chOff x="1094264" y="1463020"/>
            <a:chExt cx="2546767" cy="4367238"/>
          </a:xfrm>
        </p:grpSpPr>
        <p:grpSp>
          <p:nvGrpSpPr>
            <p:cNvPr id="3" name="组合 120"/>
            <p:cNvGrpSpPr/>
            <p:nvPr/>
          </p:nvGrpSpPr>
          <p:grpSpPr>
            <a:xfrm rot="20015365">
              <a:off x="1094266" y="1863298"/>
              <a:ext cx="2415945" cy="3966956"/>
              <a:chOff x="482423" y="1420389"/>
              <a:chExt cx="2415945" cy="3966956"/>
            </a:xfrm>
          </p:grpSpPr>
          <p:sp>
            <p:nvSpPr>
              <p:cNvPr id="97" name="等腰三角形 118"/>
              <p:cNvSpPr/>
              <p:nvPr/>
            </p:nvSpPr>
            <p:spPr>
              <a:xfrm rot="4392924">
                <a:off x="2171635" y="1862847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等腰三角形 119"/>
              <p:cNvSpPr/>
              <p:nvPr/>
            </p:nvSpPr>
            <p:spPr>
              <a:xfrm rot="8090669">
                <a:off x="1824522" y="2054459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等腰三角形 120"/>
              <p:cNvSpPr/>
              <p:nvPr/>
            </p:nvSpPr>
            <p:spPr>
              <a:xfrm rot="4392924">
                <a:off x="1756887" y="2305932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等腰三角形 121"/>
              <p:cNvSpPr/>
              <p:nvPr/>
            </p:nvSpPr>
            <p:spPr>
              <a:xfrm rot="8090669">
                <a:off x="1411117" y="2500193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等腰三角形 122"/>
              <p:cNvSpPr/>
              <p:nvPr/>
            </p:nvSpPr>
            <p:spPr>
              <a:xfrm rot="8090669">
                <a:off x="2262116" y="1613884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等腰三角形 123"/>
              <p:cNvSpPr/>
              <p:nvPr/>
            </p:nvSpPr>
            <p:spPr>
              <a:xfrm rot="8090669">
                <a:off x="1561822" y="3087296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等腰三角形 124"/>
              <p:cNvSpPr/>
              <p:nvPr/>
            </p:nvSpPr>
            <p:spPr>
              <a:xfrm rot="4392924">
                <a:off x="1328964" y="2760640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等腰三角形 125"/>
              <p:cNvSpPr/>
              <p:nvPr/>
            </p:nvSpPr>
            <p:spPr>
              <a:xfrm rot="8090669">
                <a:off x="967609" y="2937572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等腰三角形 126"/>
              <p:cNvSpPr/>
              <p:nvPr/>
            </p:nvSpPr>
            <p:spPr>
              <a:xfrm rot="8090669">
                <a:off x="2331328" y="3876408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等腰三角形 127"/>
              <p:cNvSpPr/>
              <p:nvPr/>
            </p:nvSpPr>
            <p:spPr>
              <a:xfrm rot="4392924">
                <a:off x="1924688" y="2927558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等腰三角形 128"/>
              <p:cNvSpPr/>
              <p:nvPr/>
            </p:nvSpPr>
            <p:spPr>
              <a:xfrm rot="8090669">
                <a:off x="2159073" y="3263545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等腰三角形 129"/>
              <p:cNvSpPr/>
              <p:nvPr/>
            </p:nvSpPr>
            <p:spPr>
              <a:xfrm rot="4392924">
                <a:off x="2107247" y="3530747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等腰三角形 130"/>
              <p:cNvSpPr/>
              <p:nvPr/>
            </p:nvSpPr>
            <p:spPr>
              <a:xfrm rot="8090669">
                <a:off x="1920636" y="4327293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等腰三角形 131"/>
              <p:cNvSpPr/>
              <p:nvPr/>
            </p:nvSpPr>
            <p:spPr>
              <a:xfrm rot="4392924">
                <a:off x="2273361" y="4148817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等腰三角形 132"/>
              <p:cNvSpPr/>
              <p:nvPr/>
            </p:nvSpPr>
            <p:spPr>
              <a:xfrm rot="4392924">
                <a:off x="1847176" y="4593347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等腰三角形 133"/>
              <p:cNvSpPr/>
              <p:nvPr/>
            </p:nvSpPr>
            <p:spPr>
              <a:xfrm rot="4392924">
                <a:off x="1242394" y="4476668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等腰三角形 134"/>
              <p:cNvSpPr/>
              <p:nvPr/>
            </p:nvSpPr>
            <p:spPr>
              <a:xfrm rot="8090669">
                <a:off x="1488347" y="4777164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等腰三角形 135"/>
              <p:cNvSpPr/>
              <p:nvPr/>
            </p:nvSpPr>
            <p:spPr>
              <a:xfrm rot="8090669">
                <a:off x="882421" y="4623725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等腰三角形 136"/>
              <p:cNvSpPr/>
              <p:nvPr/>
            </p:nvSpPr>
            <p:spPr>
              <a:xfrm rot="4392924">
                <a:off x="637295" y="4313163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等腰三角形 145"/>
              <p:cNvSpPr/>
              <p:nvPr/>
            </p:nvSpPr>
            <p:spPr>
              <a:xfrm rot="4392924">
                <a:off x="2150325" y="1740102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等腰三角形 146"/>
              <p:cNvSpPr/>
              <p:nvPr/>
            </p:nvSpPr>
            <p:spPr>
              <a:xfrm rot="8090669">
                <a:off x="1763444" y="1953667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等腰三角形 147"/>
              <p:cNvSpPr/>
              <p:nvPr/>
            </p:nvSpPr>
            <p:spPr>
              <a:xfrm rot="4392924">
                <a:off x="1688060" y="2233951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等腰三角形 148"/>
              <p:cNvSpPr/>
              <p:nvPr/>
            </p:nvSpPr>
            <p:spPr>
              <a:xfrm rot="8090669">
                <a:off x="1302675" y="2450469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等腰三角形 149"/>
              <p:cNvSpPr/>
              <p:nvPr/>
            </p:nvSpPr>
            <p:spPr>
              <a:xfrm rot="8090669">
                <a:off x="2251173" y="1462616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等腰三角形 150"/>
              <p:cNvSpPr/>
              <p:nvPr/>
            </p:nvSpPr>
            <p:spPr>
              <a:xfrm rot="8090669">
                <a:off x="1470647" y="3104836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等腰三角形 151"/>
              <p:cNvSpPr/>
              <p:nvPr/>
            </p:nvSpPr>
            <p:spPr>
              <a:xfrm rot="4392924">
                <a:off x="1211110" y="2740755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等腰三角形 152"/>
              <p:cNvSpPr/>
              <p:nvPr/>
            </p:nvSpPr>
            <p:spPr>
              <a:xfrm rot="8090669">
                <a:off x="808355" y="2937958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等腰三角形 153"/>
              <p:cNvSpPr/>
              <p:nvPr/>
            </p:nvSpPr>
            <p:spPr>
              <a:xfrm rot="8090669">
                <a:off x="2328315" y="3984357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等腰三角形 154"/>
              <p:cNvSpPr/>
              <p:nvPr/>
            </p:nvSpPr>
            <p:spPr>
              <a:xfrm rot="4392924">
                <a:off x="1875086" y="2926797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等腰三角形 155"/>
              <p:cNvSpPr/>
              <p:nvPr/>
            </p:nvSpPr>
            <p:spPr>
              <a:xfrm rot="8090669">
                <a:off x="2136325" y="3301277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等腰三角形 156"/>
              <p:cNvSpPr/>
              <p:nvPr/>
            </p:nvSpPr>
            <p:spPr>
              <a:xfrm rot="4392924">
                <a:off x="2078561" y="3599093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等腰三角形 157"/>
              <p:cNvSpPr/>
              <p:nvPr/>
            </p:nvSpPr>
            <p:spPr>
              <a:xfrm rot="8090669">
                <a:off x="1870570" y="4486899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等腰三角形 158"/>
              <p:cNvSpPr/>
              <p:nvPr/>
            </p:nvSpPr>
            <p:spPr>
              <a:xfrm rot="4392924">
                <a:off x="2263706" y="4287975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等腰三角形 159"/>
              <p:cNvSpPr/>
              <p:nvPr/>
            </p:nvSpPr>
            <p:spPr>
              <a:xfrm rot="4392924">
                <a:off x="1788694" y="4783435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等腰三角形 160"/>
              <p:cNvSpPr/>
              <p:nvPr/>
            </p:nvSpPr>
            <p:spPr>
              <a:xfrm rot="4392924">
                <a:off x="1114622" y="4653388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等腰三角形 162"/>
              <p:cNvSpPr/>
              <p:nvPr/>
            </p:nvSpPr>
            <p:spPr>
              <a:xfrm rot="8090669">
                <a:off x="713406" y="4817293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等腰三角形 163"/>
              <p:cNvSpPr/>
              <p:nvPr/>
            </p:nvSpPr>
            <p:spPr>
              <a:xfrm rot="4392924">
                <a:off x="440196" y="4471150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121"/>
            <p:cNvGrpSpPr/>
            <p:nvPr/>
          </p:nvGrpSpPr>
          <p:grpSpPr>
            <a:xfrm>
              <a:off x="2171341" y="1463020"/>
              <a:ext cx="1469690" cy="925227"/>
              <a:chOff x="6124026" y="1205844"/>
              <a:chExt cx="1469690" cy="925227"/>
            </a:xfrm>
          </p:grpSpPr>
          <p:sp>
            <p:nvSpPr>
              <p:cNvPr id="90" name="等腰三角形 89"/>
              <p:cNvSpPr/>
              <p:nvPr/>
            </p:nvSpPr>
            <p:spPr>
              <a:xfrm rot="18009046">
                <a:off x="6129171" y="1352860"/>
                <a:ext cx="674947" cy="58185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等腰三角形 90"/>
              <p:cNvSpPr/>
              <p:nvPr/>
            </p:nvSpPr>
            <p:spPr>
              <a:xfrm rot="18009046">
                <a:off x="6887206" y="1352860"/>
                <a:ext cx="674947" cy="58185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等腰三角形 24"/>
              <p:cNvSpPr/>
              <p:nvPr/>
            </p:nvSpPr>
            <p:spPr>
              <a:xfrm rot="18009046">
                <a:off x="6064136" y="1265734"/>
                <a:ext cx="868397" cy="748618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等腰三角形 26"/>
              <p:cNvSpPr/>
              <p:nvPr/>
            </p:nvSpPr>
            <p:spPr>
              <a:xfrm rot="18009046">
                <a:off x="6990140" y="1402187"/>
                <a:ext cx="680630" cy="526522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" name="组合 126"/>
              <p:cNvGrpSpPr/>
              <p:nvPr/>
            </p:nvGrpSpPr>
            <p:grpSpPr>
              <a:xfrm>
                <a:off x="6588101" y="1459428"/>
                <a:ext cx="934898" cy="671643"/>
                <a:chOff x="6588101" y="1459428"/>
                <a:chExt cx="934898" cy="671643"/>
              </a:xfrm>
            </p:grpSpPr>
            <p:sp>
              <p:nvSpPr>
                <p:cNvPr id="95" name="等腰三角形 94"/>
                <p:cNvSpPr/>
                <p:nvPr/>
              </p:nvSpPr>
              <p:spPr>
                <a:xfrm>
                  <a:off x="6588101" y="1503405"/>
                  <a:ext cx="674947" cy="581851"/>
                </a:xfrm>
                <a:prstGeom prst="triangl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等腰三角形 25"/>
                <p:cNvSpPr/>
                <p:nvPr/>
              </p:nvSpPr>
              <p:spPr>
                <a:xfrm>
                  <a:off x="6654602" y="1459428"/>
                  <a:ext cx="868397" cy="671643"/>
                </a:xfrm>
                <a:prstGeom prst="triangl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197" name="图片 1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473529" y="2073729"/>
            <a:ext cx="111931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研发处理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bug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格式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研发工程时解决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bug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后，登录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bugzilla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处理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bug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，修改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bug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状态为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Fixe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状态时，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需将解决该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bug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的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git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代码注释完整拷贝过来，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如下页，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应包含至少以下信息。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29697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accent2"/>
                </a:solidFill>
              </a:rPr>
              <a:t>PART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ONE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085436" y="3010026"/>
            <a:ext cx="5630063" cy="681028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sz="3600" b="1" dirty="0" smtClean="0">
                <a:solidFill>
                  <a:schemeClr val="accent2"/>
                </a:solidFill>
                <a:latin typeface="Century Gothic"/>
                <a:ea typeface="微软雅黑"/>
                <a:cs typeface=""/>
              </a:rPr>
              <a:t>代码提交规范</a:t>
            </a:r>
            <a:endParaRPr lang="en-US" altLang="zh-CN" sz="3600" b="1" dirty="0">
              <a:solidFill>
                <a:schemeClr val="accent2"/>
              </a:solidFill>
              <a:latin typeface="Century Gothic"/>
              <a:ea typeface="微软雅黑"/>
              <a:cs typeface="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1507052" y="981635"/>
            <a:ext cx="2092878" cy="4648530"/>
            <a:chOff x="1328989" y="586137"/>
            <a:chExt cx="2270941" cy="5044028"/>
          </a:xfrm>
        </p:grpSpPr>
        <p:grpSp>
          <p:nvGrpSpPr>
            <p:cNvPr id="4" name="组合 18"/>
            <p:cNvGrpSpPr/>
            <p:nvPr/>
          </p:nvGrpSpPr>
          <p:grpSpPr>
            <a:xfrm>
              <a:off x="1725863" y="872689"/>
              <a:ext cx="1765051" cy="4750499"/>
              <a:chOff x="4983413" y="872689"/>
              <a:chExt cx="1765051" cy="4750499"/>
            </a:xfrm>
          </p:grpSpPr>
          <p:sp>
            <p:nvSpPr>
              <p:cNvPr id="5" name="等腰三角形 4"/>
              <p:cNvSpPr/>
              <p:nvPr/>
            </p:nvSpPr>
            <p:spPr>
              <a:xfrm rot="19791212">
                <a:off x="4983413" y="1644262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等腰三角形 5"/>
              <p:cNvSpPr/>
              <p:nvPr/>
            </p:nvSpPr>
            <p:spPr>
              <a:xfrm rot="1814340">
                <a:off x="5329449" y="1258814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19809562">
                <a:off x="5691495" y="1266622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809046">
                <a:off x="6016092" y="872689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1809046">
                <a:off x="6016092" y="1676768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5400000">
                <a:off x="5852738" y="2174744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1809046">
                <a:off x="6016092" y="2499297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5400000">
                <a:off x="5852738" y="2997274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1809046">
                <a:off x="6016092" y="3326491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5400000">
                <a:off x="5852738" y="3824468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809046">
                <a:off x="6016092" y="4161721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5400000">
                <a:off x="5852738" y="4659697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1809046">
                <a:off x="6016092" y="4991833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33"/>
            <p:cNvGrpSpPr/>
            <p:nvPr/>
          </p:nvGrpSpPr>
          <p:grpSpPr>
            <a:xfrm>
              <a:off x="1328989" y="586137"/>
              <a:ext cx="2270941" cy="5044028"/>
              <a:chOff x="8582019" y="872689"/>
              <a:chExt cx="1765051" cy="3920387"/>
            </a:xfrm>
          </p:grpSpPr>
          <p:sp>
            <p:nvSpPr>
              <p:cNvPr id="19" name="等腰三角形 20"/>
              <p:cNvSpPr/>
              <p:nvPr/>
            </p:nvSpPr>
            <p:spPr>
              <a:xfrm rot="19791212">
                <a:off x="8582019" y="1644262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1"/>
              <p:cNvSpPr/>
              <p:nvPr/>
            </p:nvSpPr>
            <p:spPr>
              <a:xfrm rot="1814340">
                <a:off x="8928055" y="1258814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2"/>
              <p:cNvSpPr/>
              <p:nvPr/>
            </p:nvSpPr>
            <p:spPr>
              <a:xfrm rot="19809562">
                <a:off x="9290101" y="1266622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3"/>
              <p:cNvSpPr/>
              <p:nvPr/>
            </p:nvSpPr>
            <p:spPr>
              <a:xfrm rot="1809046">
                <a:off x="9614698" y="872689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4"/>
              <p:cNvSpPr/>
              <p:nvPr/>
            </p:nvSpPr>
            <p:spPr>
              <a:xfrm rot="1809046">
                <a:off x="9614698" y="1676768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5"/>
              <p:cNvSpPr/>
              <p:nvPr/>
            </p:nvSpPr>
            <p:spPr>
              <a:xfrm rot="5400000">
                <a:off x="9451344" y="2174744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6"/>
              <p:cNvSpPr/>
              <p:nvPr/>
            </p:nvSpPr>
            <p:spPr>
              <a:xfrm rot="1809046">
                <a:off x="9614698" y="2499297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7"/>
              <p:cNvSpPr/>
              <p:nvPr/>
            </p:nvSpPr>
            <p:spPr>
              <a:xfrm rot="5400000">
                <a:off x="9451344" y="2997274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8"/>
              <p:cNvSpPr/>
              <p:nvPr/>
            </p:nvSpPr>
            <p:spPr>
              <a:xfrm rot="1809046">
                <a:off x="9614698" y="3326491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9"/>
              <p:cNvSpPr/>
              <p:nvPr/>
            </p:nvSpPr>
            <p:spPr>
              <a:xfrm rot="5400000">
                <a:off x="9451344" y="3824468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30"/>
              <p:cNvSpPr/>
              <p:nvPr/>
            </p:nvSpPr>
            <p:spPr>
              <a:xfrm rot="1809046">
                <a:off x="9614698" y="4161721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5096752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7783" y="786785"/>
            <a:ext cx="3512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/>
                </a:solidFill>
              </a:rPr>
              <a:t>Bugzilla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处理规范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" name="组合 78"/>
          <p:cNvGrpSpPr/>
          <p:nvPr/>
        </p:nvGrpSpPr>
        <p:grpSpPr>
          <a:xfrm>
            <a:off x="0" y="215829"/>
            <a:ext cx="788276" cy="1502613"/>
            <a:chOff x="1094264" y="1463020"/>
            <a:chExt cx="2546767" cy="4367238"/>
          </a:xfrm>
        </p:grpSpPr>
        <p:grpSp>
          <p:nvGrpSpPr>
            <p:cNvPr id="3" name="组合 120"/>
            <p:cNvGrpSpPr/>
            <p:nvPr/>
          </p:nvGrpSpPr>
          <p:grpSpPr>
            <a:xfrm rot="20015365">
              <a:off x="1094266" y="1863298"/>
              <a:ext cx="2415945" cy="3966956"/>
              <a:chOff x="482423" y="1420389"/>
              <a:chExt cx="2415945" cy="3966956"/>
            </a:xfrm>
          </p:grpSpPr>
          <p:sp>
            <p:nvSpPr>
              <p:cNvPr id="97" name="等腰三角形 118"/>
              <p:cNvSpPr/>
              <p:nvPr/>
            </p:nvSpPr>
            <p:spPr>
              <a:xfrm rot="4392924">
                <a:off x="2171635" y="1862847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等腰三角形 119"/>
              <p:cNvSpPr/>
              <p:nvPr/>
            </p:nvSpPr>
            <p:spPr>
              <a:xfrm rot="8090669">
                <a:off x="1824522" y="2054459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等腰三角形 120"/>
              <p:cNvSpPr/>
              <p:nvPr/>
            </p:nvSpPr>
            <p:spPr>
              <a:xfrm rot="4392924">
                <a:off x="1756887" y="2305932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等腰三角形 121"/>
              <p:cNvSpPr/>
              <p:nvPr/>
            </p:nvSpPr>
            <p:spPr>
              <a:xfrm rot="8090669">
                <a:off x="1411117" y="2500193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等腰三角形 122"/>
              <p:cNvSpPr/>
              <p:nvPr/>
            </p:nvSpPr>
            <p:spPr>
              <a:xfrm rot="8090669">
                <a:off x="2262116" y="1613884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等腰三角形 123"/>
              <p:cNvSpPr/>
              <p:nvPr/>
            </p:nvSpPr>
            <p:spPr>
              <a:xfrm rot="8090669">
                <a:off x="1561822" y="3087296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等腰三角形 124"/>
              <p:cNvSpPr/>
              <p:nvPr/>
            </p:nvSpPr>
            <p:spPr>
              <a:xfrm rot="4392924">
                <a:off x="1328964" y="2760640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等腰三角形 125"/>
              <p:cNvSpPr/>
              <p:nvPr/>
            </p:nvSpPr>
            <p:spPr>
              <a:xfrm rot="8090669">
                <a:off x="967609" y="2937572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等腰三角形 126"/>
              <p:cNvSpPr/>
              <p:nvPr/>
            </p:nvSpPr>
            <p:spPr>
              <a:xfrm rot="8090669">
                <a:off x="2331328" y="3876408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等腰三角形 127"/>
              <p:cNvSpPr/>
              <p:nvPr/>
            </p:nvSpPr>
            <p:spPr>
              <a:xfrm rot="4392924">
                <a:off x="1924688" y="2927558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等腰三角形 128"/>
              <p:cNvSpPr/>
              <p:nvPr/>
            </p:nvSpPr>
            <p:spPr>
              <a:xfrm rot="8090669">
                <a:off x="2159073" y="3263545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等腰三角形 129"/>
              <p:cNvSpPr/>
              <p:nvPr/>
            </p:nvSpPr>
            <p:spPr>
              <a:xfrm rot="4392924">
                <a:off x="2107247" y="3530747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等腰三角形 130"/>
              <p:cNvSpPr/>
              <p:nvPr/>
            </p:nvSpPr>
            <p:spPr>
              <a:xfrm rot="8090669">
                <a:off x="1920636" y="4327293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等腰三角形 131"/>
              <p:cNvSpPr/>
              <p:nvPr/>
            </p:nvSpPr>
            <p:spPr>
              <a:xfrm rot="4392924">
                <a:off x="2273361" y="4148817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等腰三角形 132"/>
              <p:cNvSpPr/>
              <p:nvPr/>
            </p:nvSpPr>
            <p:spPr>
              <a:xfrm rot="4392924">
                <a:off x="1847176" y="4593347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等腰三角形 133"/>
              <p:cNvSpPr/>
              <p:nvPr/>
            </p:nvSpPr>
            <p:spPr>
              <a:xfrm rot="4392924">
                <a:off x="1242394" y="4476668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等腰三角形 134"/>
              <p:cNvSpPr/>
              <p:nvPr/>
            </p:nvSpPr>
            <p:spPr>
              <a:xfrm rot="8090669">
                <a:off x="1488347" y="4777164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等腰三角形 135"/>
              <p:cNvSpPr/>
              <p:nvPr/>
            </p:nvSpPr>
            <p:spPr>
              <a:xfrm rot="8090669">
                <a:off x="882421" y="4623725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等腰三角形 136"/>
              <p:cNvSpPr/>
              <p:nvPr/>
            </p:nvSpPr>
            <p:spPr>
              <a:xfrm rot="4392924">
                <a:off x="637295" y="4313163"/>
                <a:ext cx="549341" cy="473570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等腰三角形 145"/>
              <p:cNvSpPr/>
              <p:nvPr/>
            </p:nvSpPr>
            <p:spPr>
              <a:xfrm rot="4392924">
                <a:off x="2150325" y="1740102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等腰三角形 146"/>
              <p:cNvSpPr/>
              <p:nvPr/>
            </p:nvSpPr>
            <p:spPr>
              <a:xfrm rot="8090669">
                <a:off x="1763444" y="1953667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等腰三角形 147"/>
              <p:cNvSpPr/>
              <p:nvPr/>
            </p:nvSpPr>
            <p:spPr>
              <a:xfrm rot="4392924">
                <a:off x="1688060" y="2233951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等腰三角形 148"/>
              <p:cNvSpPr/>
              <p:nvPr/>
            </p:nvSpPr>
            <p:spPr>
              <a:xfrm rot="8090669">
                <a:off x="1302675" y="2450469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等腰三角形 149"/>
              <p:cNvSpPr/>
              <p:nvPr/>
            </p:nvSpPr>
            <p:spPr>
              <a:xfrm rot="8090669">
                <a:off x="2251173" y="1462616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等腰三角形 150"/>
              <p:cNvSpPr/>
              <p:nvPr/>
            </p:nvSpPr>
            <p:spPr>
              <a:xfrm rot="8090669">
                <a:off x="1470647" y="3104836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等腰三角形 151"/>
              <p:cNvSpPr/>
              <p:nvPr/>
            </p:nvSpPr>
            <p:spPr>
              <a:xfrm rot="4392924">
                <a:off x="1211110" y="2740755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等腰三角形 152"/>
              <p:cNvSpPr/>
              <p:nvPr/>
            </p:nvSpPr>
            <p:spPr>
              <a:xfrm rot="8090669">
                <a:off x="808355" y="2937958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等腰三角形 153"/>
              <p:cNvSpPr/>
              <p:nvPr/>
            </p:nvSpPr>
            <p:spPr>
              <a:xfrm rot="8090669">
                <a:off x="2328315" y="3984357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等腰三角形 154"/>
              <p:cNvSpPr/>
              <p:nvPr/>
            </p:nvSpPr>
            <p:spPr>
              <a:xfrm rot="4392924">
                <a:off x="1875086" y="2926797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等腰三角形 155"/>
              <p:cNvSpPr/>
              <p:nvPr/>
            </p:nvSpPr>
            <p:spPr>
              <a:xfrm rot="8090669">
                <a:off x="2136325" y="3301277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等腰三角形 156"/>
              <p:cNvSpPr/>
              <p:nvPr/>
            </p:nvSpPr>
            <p:spPr>
              <a:xfrm rot="4392924">
                <a:off x="2078561" y="3599093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等腰三角形 157"/>
              <p:cNvSpPr/>
              <p:nvPr/>
            </p:nvSpPr>
            <p:spPr>
              <a:xfrm rot="8090669">
                <a:off x="1870570" y="4486899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等腰三角形 158"/>
              <p:cNvSpPr/>
              <p:nvPr/>
            </p:nvSpPr>
            <p:spPr>
              <a:xfrm rot="4392924">
                <a:off x="2263706" y="4287975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等腰三角形 159"/>
              <p:cNvSpPr/>
              <p:nvPr/>
            </p:nvSpPr>
            <p:spPr>
              <a:xfrm rot="4392924">
                <a:off x="1788694" y="4783435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等腰三角形 160"/>
              <p:cNvSpPr/>
              <p:nvPr/>
            </p:nvSpPr>
            <p:spPr>
              <a:xfrm rot="4392924">
                <a:off x="1114622" y="4653388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等腰三角形 162"/>
              <p:cNvSpPr/>
              <p:nvPr/>
            </p:nvSpPr>
            <p:spPr>
              <a:xfrm rot="8090669">
                <a:off x="713406" y="4817293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等腰三角形 163"/>
              <p:cNvSpPr/>
              <p:nvPr/>
            </p:nvSpPr>
            <p:spPr>
              <a:xfrm rot="4392924">
                <a:off x="440196" y="4471150"/>
                <a:ext cx="612279" cy="527826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121"/>
            <p:cNvGrpSpPr/>
            <p:nvPr/>
          </p:nvGrpSpPr>
          <p:grpSpPr>
            <a:xfrm>
              <a:off x="2171341" y="1463020"/>
              <a:ext cx="1469690" cy="925227"/>
              <a:chOff x="6124026" y="1205844"/>
              <a:chExt cx="1469690" cy="925227"/>
            </a:xfrm>
          </p:grpSpPr>
          <p:sp>
            <p:nvSpPr>
              <p:cNvPr id="90" name="等腰三角形 89"/>
              <p:cNvSpPr/>
              <p:nvPr/>
            </p:nvSpPr>
            <p:spPr>
              <a:xfrm rot="18009046">
                <a:off x="6129171" y="1352860"/>
                <a:ext cx="674947" cy="58185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等腰三角形 90"/>
              <p:cNvSpPr/>
              <p:nvPr/>
            </p:nvSpPr>
            <p:spPr>
              <a:xfrm rot="18009046">
                <a:off x="6887206" y="1352860"/>
                <a:ext cx="674947" cy="58185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等腰三角形 24"/>
              <p:cNvSpPr/>
              <p:nvPr/>
            </p:nvSpPr>
            <p:spPr>
              <a:xfrm rot="18009046">
                <a:off x="6064136" y="1265734"/>
                <a:ext cx="868397" cy="748618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等腰三角形 26"/>
              <p:cNvSpPr/>
              <p:nvPr/>
            </p:nvSpPr>
            <p:spPr>
              <a:xfrm rot="18009046">
                <a:off x="6990140" y="1402187"/>
                <a:ext cx="680630" cy="526522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" name="组合 126"/>
              <p:cNvGrpSpPr/>
              <p:nvPr/>
            </p:nvGrpSpPr>
            <p:grpSpPr>
              <a:xfrm>
                <a:off x="6588101" y="1459428"/>
                <a:ext cx="934898" cy="671643"/>
                <a:chOff x="6588101" y="1459428"/>
                <a:chExt cx="934898" cy="671643"/>
              </a:xfrm>
            </p:grpSpPr>
            <p:sp>
              <p:nvSpPr>
                <p:cNvPr id="95" name="等腰三角形 94"/>
                <p:cNvSpPr/>
                <p:nvPr/>
              </p:nvSpPr>
              <p:spPr>
                <a:xfrm>
                  <a:off x="6588101" y="1503405"/>
                  <a:ext cx="674947" cy="581851"/>
                </a:xfrm>
                <a:prstGeom prst="triangl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等腰三角形 25"/>
                <p:cNvSpPr/>
                <p:nvPr/>
              </p:nvSpPr>
              <p:spPr>
                <a:xfrm>
                  <a:off x="6654602" y="1459428"/>
                  <a:ext cx="868397" cy="671643"/>
                </a:xfrm>
                <a:prstGeom prst="triangl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197" name="图片 1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489294" y="1821479"/>
            <a:ext cx="944298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commit ……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Author ……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Date ……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[bug id][ project][ module]summary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【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问题描述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】……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【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原因分析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】……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【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解决方案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】……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【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修改模块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】……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【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影响模块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】……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【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测试建议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】…… </a:t>
            </a:r>
          </a:p>
        </p:txBody>
      </p:sp>
    </p:spTree>
    <p:extLst>
      <p:ext uri="{BB962C8B-B14F-4D97-AF65-F5344CB8AC3E}">
        <p14:creationId xmlns="" xmlns:p14="http://schemas.microsoft.com/office/powerpoint/2010/main" val="12029697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6935"/>
          <a:stretch/>
        </p:blipFill>
        <p:spPr>
          <a:xfrm>
            <a:off x="3652840" y="-163743"/>
            <a:ext cx="9023658" cy="7256099"/>
          </a:xfrm>
          <a:prstGeom prst="rect">
            <a:avLst/>
          </a:prstGeom>
          <a:effectLst>
            <a:softEdge rad="1270000"/>
          </a:effectLst>
        </p:spPr>
      </p:pic>
      <p:grpSp>
        <p:nvGrpSpPr>
          <p:cNvPr id="17" name="组合 16"/>
          <p:cNvGrpSpPr/>
          <p:nvPr/>
        </p:nvGrpSpPr>
        <p:grpSpPr>
          <a:xfrm>
            <a:off x="916840" y="2007121"/>
            <a:ext cx="5998310" cy="2507729"/>
            <a:chOff x="721325" y="2135709"/>
            <a:chExt cx="5295456" cy="1938335"/>
          </a:xfrm>
        </p:grpSpPr>
        <p:sp>
          <p:nvSpPr>
            <p:cNvPr id="10" name="矩形 9"/>
            <p:cNvSpPr/>
            <p:nvPr/>
          </p:nvSpPr>
          <p:spPr>
            <a:xfrm>
              <a:off x="721325" y="3171827"/>
              <a:ext cx="3864963" cy="90221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21325" y="2135709"/>
              <a:ext cx="5295456" cy="1749801"/>
              <a:chOff x="721325" y="2135709"/>
              <a:chExt cx="5295456" cy="174980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21325" y="2135709"/>
                <a:ext cx="5107976" cy="103611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/>
              <a:lstStyle/>
              <a:p>
                <a:pPr algn="ctr"/>
                <a:endParaRPr kumimoji="1" lang="zh-CN" altLang="en-US">
                  <a:solidFill>
                    <a:srgbClr val="E95454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844706" y="2280458"/>
                <a:ext cx="5172075" cy="785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0" b="1" dirty="0">
                    <a:solidFill>
                      <a:srgbClr val="384956"/>
                    </a:solidFill>
                    <a:latin typeface="Arial"/>
                    <a:ea typeface="宋体"/>
                    <a:cs typeface="Arial"/>
                  </a:rPr>
                  <a:t>THANK</a:t>
                </a:r>
                <a:r>
                  <a:rPr kumimoji="1" lang="zh-CN" altLang="en-US" sz="6000" b="1" dirty="0">
                    <a:solidFill>
                      <a:srgbClr val="384956"/>
                    </a:solidFill>
                    <a:latin typeface="Arial"/>
                    <a:ea typeface="宋体"/>
                    <a:cs typeface="Arial"/>
                  </a:rPr>
                  <a:t> </a:t>
                </a:r>
                <a:r>
                  <a:rPr kumimoji="1" lang="en-US" altLang="zh-CN" sz="6000" b="1" dirty="0">
                    <a:solidFill>
                      <a:srgbClr val="384956"/>
                    </a:solidFill>
                    <a:latin typeface="Arial"/>
                    <a:ea typeface="宋体"/>
                    <a:cs typeface="Arial"/>
                  </a:rPr>
                  <a:t>YOU!</a:t>
                </a:r>
                <a:endParaRPr kumimoji="1" lang="zh-CN" altLang="en-US" sz="6000" b="1" dirty="0">
                  <a:solidFill>
                    <a:srgbClr val="384956"/>
                  </a:solidFill>
                  <a:latin typeface="Arial"/>
                  <a:ea typeface="宋体"/>
                  <a:cs typeface="Arial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916202" y="3171827"/>
                <a:ext cx="3741582" cy="713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5400" b="1" dirty="0">
                    <a:solidFill>
                      <a:srgbClr val="384956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感谢聆听！</a:t>
                </a:r>
              </a:p>
            </p:txBody>
          </p:sp>
        </p:grp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9" y="76039"/>
            <a:ext cx="1457193" cy="10118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75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accent2"/>
                </a:solidFill>
              </a:rPr>
              <a:t>代码提交类别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929267" y="1723083"/>
            <a:ext cx="83373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    开发工程师提交的代码主要分为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bug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feature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patch</a:t>
            </a:r>
            <a:r>
              <a:rPr lang="zh-CN" altLang="en-US" sz="2400" dirty="0" smtClean="0">
                <a:latin typeface="+mn-ea"/>
              </a:rPr>
              <a:t>三类，因此对这三种类型的代码提交格式做了约束。 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accent2"/>
                </a:solidFill>
              </a:rPr>
              <a:t>代码提交模板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986390" y="1875098"/>
            <a:ext cx="544786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(1)bug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提交模板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[bug id][ project][ module]summary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 smtClean="0"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【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问题描述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】……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【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原因分析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】……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【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解决方案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】……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【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修改模块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】……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【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影响模块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】……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【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测试建议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】…… </a:t>
            </a:r>
          </a:p>
        </p:txBody>
      </p:sp>
    </p:spTree>
    <p:extLst>
      <p:ext uri="{BB962C8B-B14F-4D97-AF65-F5344CB8AC3E}">
        <p14:creationId xmlns=""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accent2"/>
                </a:solidFill>
              </a:rPr>
              <a:t>代码提交模板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28907" y="1614014"/>
            <a:ext cx="1044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    bug id</a:t>
            </a:r>
            <a:r>
              <a:rPr lang="en-US" altLang="zh-CN" sz="2400" dirty="0" smtClean="0">
                <a:latin typeface="+mn-ea"/>
              </a:rPr>
              <a:t>: </a:t>
            </a:r>
            <a:r>
              <a:rPr lang="zh-CN" altLang="en-US" sz="2400" dirty="0" smtClean="0">
                <a:latin typeface="+mn-ea"/>
              </a:rPr>
              <a:t>对应</a:t>
            </a:r>
            <a:r>
              <a:rPr lang="en-US" altLang="zh-CN" sz="2400" dirty="0" err="1" smtClean="0">
                <a:latin typeface="+mn-ea"/>
              </a:rPr>
              <a:t>bugzilla</a:t>
            </a:r>
            <a:r>
              <a:rPr lang="zh-CN" altLang="en-US" sz="2400" dirty="0" smtClean="0">
                <a:latin typeface="+mn-ea"/>
              </a:rPr>
              <a:t>系统上的问题单号。</a:t>
            </a:r>
            <a:r>
              <a:rPr lang="en-US" altLang="zh-CN" sz="2400" dirty="0" smtClean="0">
                <a:latin typeface="+mn-ea"/>
              </a:rPr>
              <a:t>V1</a:t>
            </a:r>
            <a:r>
              <a:rPr lang="zh-CN" altLang="en-US" sz="2400" dirty="0" smtClean="0">
                <a:latin typeface="+mn-ea"/>
              </a:rPr>
              <a:t>版本之前，研发可以不用在</a:t>
            </a:r>
            <a:r>
              <a:rPr lang="en-US" altLang="zh-CN" sz="2400" dirty="0" err="1" smtClean="0">
                <a:latin typeface="+mn-ea"/>
              </a:rPr>
              <a:t>bugzilla</a:t>
            </a:r>
            <a:r>
              <a:rPr lang="zh-CN" altLang="en-US" sz="2400" dirty="0" smtClean="0">
                <a:latin typeface="+mn-ea"/>
              </a:rPr>
              <a:t>系统上提单，</a:t>
            </a:r>
            <a:r>
              <a:rPr lang="en-US" altLang="zh-CN" sz="2400" dirty="0" smtClean="0">
                <a:latin typeface="+mn-ea"/>
              </a:rPr>
              <a:t>V1</a:t>
            </a:r>
            <a:r>
              <a:rPr lang="zh-CN" altLang="en-US" sz="2400" dirty="0" smtClean="0">
                <a:latin typeface="+mn-ea"/>
              </a:rPr>
              <a:t>版本之后，研发发现的</a:t>
            </a:r>
            <a:r>
              <a:rPr lang="en-US" altLang="zh-CN" sz="2400" dirty="0" smtClean="0">
                <a:latin typeface="+mn-ea"/>
              </a:rPr>
              <a:t>bug</a:t>
            </a:r>
            <a:r>
              <a:rPr lang="zh-CN" altLang="en-US" sz="2400" dirty="0" smtClean="0">
                <a:latin typeface="+mn-ea"/>
              </a:rPr>
              <a:t>，必须自己 提单到</a:t>
            </a:r>
            <a:r>
              <a:rPr lang="en-US" altLang="zh-CN" sz="2400" dirty="0" err="1" smtClean="0">
                <a:latin typeface="+mn-ea"/>
              </a:rPr>
              <a:t>bugzilla</a:t>
            </a:r>
            <a:r>
              <a:rPr lang="zh-CN" altLang="en-US" sz="2400" dirty="0" smtClean="0">
                <a:latin typeface="+mn-ea"/>
              </a:rPr>
              <a:t>系统。</a:t>
            </a:r>
            <a:r>
              <a:rPr lang="en-US" altLang="zh-CN" sz="2400" dirty="0" smtClean="0">
                <a:latin typeface="+mn-ea"/>
              </a:rPr>
              <a:t>V1</a:t>
            </a:r>
            <a:r>
              <a:rPr lang="zh-CN" altLang="en-US" sz="2400" dirty="0" smtClean="0">
                <a:latin typeface="+mn-ea"/>
              </a:rPr>
              <a:t>版本发布时，软件</a:t>
            </a:r>
            <a:r>
              <a:rPr lang="en-US" altLang="zh-CN" sz="2400" dirty="0" smtClean="0">
                <a:latin typeface="+mn-ea"/>
              </a:rPr>
              <a:t>PM</a:t>
            </a:r>
            <a:r>
              <a:rPr lang="zh-CN" altLang="en-US" sz="2400" dirty="0" smtClean="0">
                <a:latin typeface="+mn-ea"/>
              </a:rPr>
              <a:t>或</a:t>
            </a:r>
            <a:r>
              <a:rPr lang="en-US" altLang="zh-CN" sz="2400" dirty="0" smtClean="0">
                <a:latin typeface="+mn-ea"/>
              </a:rPr>
              <a:t>SPL</a:t>
            </a:r>
            <a:r>
              <a:rPr lang="zh-CN" altLang="en-US" sz="2400" dirty="0" smtClean="0">
                <a:latin typeface="+mn-ea"/>
              </a:rPr>
              <a:t>需通知到项目相关的所有研发工程师，自提单由测试部验证、关闭。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  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project</a:t>
            </a:r>
            <a:r>
              <a:rPr lang="en-US" altLang="zh-CN" sz="2400" dirty="0" smtClean="0">
                <a:latin typeface="+mn-ea"/>
              </a:rPr>
              <a:t>: </a:t>
            </a:r>
            <a:r>
              <a:rPr lang="zh-CN" altLang="en-US" sz="2400" dirty="0" smtClean="0">
                <a:latin typeface="+mn-ea"/>
              </a:rPr>
              <a:t>具体项目填软件代号，如</a:t>
            </a:r>
            <a:r>
              <a:rPr lang="en-US" altLang="zh-CN" sz="2400" dirty="0" smtClean="0">
                <a:latin typeface="+mn-ea"/>
              </a:rPr>
              <a:t>RLC01A-S00A</a:t>
            </a:r>
            <a:r>
              <a:rPr lang="zh-CN" altLang="en-US" sz="2400" dirty="0" smtClean="0">
                <a:latin typeface="+mn-ea"/>
              </a:rPr>
              <a:t>； 共性问题写平台名称，比如</a:t>
            </a:r>
            <a:r>
              <a:rPr lang="en-US" altLang="zh-CN" sz="2400" dirty="0" smtClean="0">
                <a:latin typeface="+mn-ea"/>
              </a:rPr>
              <a:t>mtk6737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  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module</a:t>
            </a:r>
            <a:r>
              <a:rPr lang="en-US" altLang="zh-CN" sz="2400" dirty="0" smtClean="0">
                <a:latin typeface="+mn-ea"/>
              </a:rPr>
              <a:t>: </a:t>
            </a:r>
            <a:r>
              <a:rPr lang="zh-CN" altLang="en-US" sz="2400" dirty="0" smtClean="0">
                <a:latin typeface="+mn-ea"/>
              </a:rPr>
              <a:t>修改的代码所属模块，例如</a:t>
            </a:r>
            <a:r>
              <a:rPr lang="en-US" altLang="zh-CN" sz="2400" dirty="0" smtClean="0">
                <a:latin typeface="+mn-ea"/>
              </a:rPr>
              <a:t>camera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headset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err="1" smtClean="0">
                <a:latin typeface="+mn-ea"/>
              </a:rPr>
              <a:t>bluetoot</a:t>
            </a:r>
            <a:r>
              <a:rPr lang="zh-CN" altLang="en-US" sz="2400" dirty="0" smtClean="0">
                <a:latin typeface="+mn-ea"/>
              </a:rPr>
              <a:t>等。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  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summary</a:t>
            </a:r>
            <a:r>
              <a:rPr lang="zh-CN" altLang="en-US" sz="2400" dirty="0" smtClean="0">
                <a:latin typeface="+mn-ea"/>
              </a:rPr>
              <a:t>：概述此次代码修改所解决的问题。重要提醒，每一个</a:t>
            </a:r>
            <a:r>
              <a:rPr lang="en-US" altLang="zh-CN" sz="2400" dirty="0" smtClean="0">
                <a:latin typeface="+mn-ea"/>
              </a:rPr>
              <a:t>【】</a:t>
            </a:r>
            <a:r>
              <a:rPr lang="zh-CN" altLang="en-US" sz="2400" dirty="0" smtClean="0">
                <a:latin typeface="+mn-ea"/>
              </a:rPr>
              <a:t>选项后面的内容都需填写完整。 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1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3975100" cy="403777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accent2"/>
                </a:solidFill>
              </a:rPr>
              <a:t>代码提交模板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054424" y="1609304"/>
            <a:ext cx="760343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(2)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需求提交模板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[feature id][ project][ module]summary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【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需求描述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】……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【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原因分析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】……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【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解决方案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】……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【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修改模块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】……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【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影响模块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】……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【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测试建议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】…… 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49548" y="5155393"/>
            <a:ext cx="92245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此处的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feature id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即为需求提单到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bugzilla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系统上的的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id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号，所有的需求都需提单到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bugzilla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系统，因此此处的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id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为必填项，其他的选项就不再赘述了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。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1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3975100" cy="403777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accent2"/>
                </a:solidFill>
              </a:rPr>
              <a:t>代码提交模板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969167" y="1884980"/>
            <a:ext cx="8741991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(3)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补丁提交模板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[patch id][ project][module]summary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【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补丁描述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】……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【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原因分析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】……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【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解决方案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】……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【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修改模块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】……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【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影响模块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】……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【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测试建议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】……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367071" y="6430634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1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27785" y="864098"/>
            <a:ext cx="3975100" cy="40377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代码提交示范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5904" y="1527047"/>
            <a:ext cx="5787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以</a:t>
            </a:r>
            <a:r>
              <a:rPr lang="en-US" altLang="zh-CN" sz="2400" dirty="0" smtClean="0">
                <a:latin typeface="+mn-ea"/>
              </a:rPr>
              <a:t>bug</a:t>
            </a:r>
            <a:r>
              <a:rPr lang="zh-CN" altLang="en-US" sz="2400" dirty="0" smtClean="0">
                <a:latin typeface="+mn-ea"/>
              </a:rPr>
              <a:t>提交为例，下面为</a:t>
            </a:r>
            <a:r>
              <a:rPr lang="en-US" altLang="zh-CN" sz="2400" dirty="0" smtClean="0">
                <a:latin typeface="+mn-ea"/>
              </a:rPr>
              <a:t>bug</a:t>
            </a:r>
            <a:r>
              <a:rPr lang="zh-CN" altLang="en-US" sz="2400" dirty="0" smtClean="0">
                <a:latin typeface="+mn-ea"/>
              </a:rPr>
              <a:t>提交示范。 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4661" y="2093517"/>
            <a:ext cx="107126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n-ea"/>
              </a:rPr>
              <a:t>[bug 47835] [BINGO01A-S00A]] [headset] Conference call, A and B in the call, C is held, long press the headset key to hang up </a:t>
            </a:r>
            <a:r>
              <a:rPr lang="en-US" dirty="0" err="1" smtClean="0">
                <a:latin typeface="+mn-ea"/>
              </a:rPr>
              <a:t>B,but</a:t>
            </a:r>
            <a:r>
              <a:rPr lang="en-US" dirty="0" smtClean="0">
                <a:latin typeface="+mn-ea"/>
              </a:rPr>
              <a:t> C is still held .</a:t>
            </a:r>
            <a:endParaRPr lang="zh-CN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 </a:t>
            </a:r>
            <a:endParaRPr lang="zh-CN" altLang="en-US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【</a:t>
            </a:r>
            <a:r>
              <a:rPr lang="zh-CN" altLang="en-US" dirty="0" smtClean="0">
                <a:latin typeface="+mn-ea"/>
              </a:rPr>
              <a:t>问题描述</a:t>
            </a:r>
            <a:r>
              <a:rPr lang="en-US" altLang="zh-CN" dirty="0" smtClean="0">
                <a:latin typeface="+mn-ea"/>
              </a:rPr>
              <a:t>】</a:t>
            </a:r>
            <a:r>
              <a:rPr lang="zh-CN" altLang="en-US" dirty="0" smtClean="0">
                <a:latin typeface="+mn-ea"/>
              </a:rPr>
              <a:t>添加两个通话，一个是激活的状态，一个是</a:t>
            </a:r>
            <a:r>
              <a:rPr lang="en-US" dirty="0" smtClean="0">
                <a:latin typeface="+mn-ea"/>
              </a:rPr>
              <a:t>hold</a:t>
            </a:r>
            <a:r>
              <a:rPr lang="zh-CN" altLang="en-US" dirty="0" smtClean="0">
                <a:latin typeface="+mn-ea"/>
              </a:rPr>
              <a:t>状态，长按耳机挂掉当前激活的通话，后台</a:t>
            </a:r>
            <a:r>
              <a:rPr lang="en-US" dirty="0" smtClean="0">
                <a:latin typeface="+mn-ea"/>
              </a:rPr>
              <a:t>hold</a:t>
            </a:r>
            <a:r>
              <a:rPr lang="zh-CN" altLang="en-US" dirty="0" smtClean="0">
                <a:latin typeface="+mn-ea"/>
              </a:rPr>
              <a:t>状态的通话不会自动激活</a:t>
            </a:r>
          </a:p>
          <a:p>
            <a:r>
              <a:rPr lang="en-US" altLang="zh-CN" dirty="0" smtClean="0">
                <a:latin typeface="+mn-ea"/>
              </a:rPr>
              <a:t>【</a:t>
            </a:r>
            <a:r>
              <a:rPr lang="zh-CN" altLang="en-US" dirty="0" smtClean="0">
                <a:latin typeface="+mn-ea"/>
              </a:rPr>
              <a:t>原因分析</a:t>
            </a:r>
            <a:r>
              <a:rPr lang="en-US" altLang="zh-CN" dirty="0" smtClean="0">
                <a:latin typeface="+mn-ea"/>
              </a:rPr>
              <a:t>】</a:t>
            </a:r>
            <a:r>
              <a:rPr lang="zh-CN" altLang="en-US" dirty="0" smtClean="0">
                <a:latin typeface="+mn-ea"/>
              </a:rPr>
              <a:t>代码本身没有做处理，长按耳机后，只是挂掉了当前的通话</a:t>
            </a:r>
          </a:p>
          <a:p>
            <a:r>
              <a:rPr lang="en-US" altLang="zh-CN" dirty="0" smtClean="0">
                <a:latin typeface="+mn-ea"/>
              </a:rPr>
              <a:t>【</a:t>
            </a:r>
            <a:r>
              <a:rPr lang="zh-CN" altLang="en-US" dirty="0" smtClean="0">
                <a:latin typeface="+mn-ea"/>
              </a:rPr>
              <a:t>解决方案</a:t>
            </a:r>
            <a:r>
              <a:rPr lang="en-US" altLang="zh-CN" dirty="0" smtClean="0">
                <a:latin typeface="+mn-ea"/>
              </a:rPr>
              <a:t>】</a:t>
            </a:r>
            <a:r>
              <a:rPr lang="zh-CN" altLang="en-US" dirty="0" smtClean="0">
                <a:latin typeface="+mn-ea"/>
              </a:rPr>
              <a:t>挂断当前通话之后，从</a:t>
            </a:r>
            <a:r>
              <a:rPr lang="en-US" dirty="0" err="1" smtClean="0">
                <a:latin typeface="+mn-ea"/>
              </a:rPr>
              <a:t>calllist</a:t>
            </a:r>
            <a:r>
              <a:rPr lang="zh-CN" altLang="en-US" dirty="0" smtClean="0">
                <a:latin typeface="+mn-ea"/>
              </a:rPr>
              <a:t>中获取第一个</a:t>
            </a:r>
            <a:r>
              <a:rPr lang="en-US" dirty="0" smtClean="0">
                <a:latin typeface="+mn-ea"/>
              </a:rPr>
              <a:t>hold</a:t>
            </a:r>
            <a:r>
              <a:rPr lang="zh-CN" altLang="en-US" dirty="0" smtClean="0">
                <a:latin typeface="+mn-ea"/>
              </a:rPr>
              <a:t>状态的通话，通话不为空，则激活该通话</a:t>
            </a:r>
          </a:p>
          <a:p>
            <a:r>
              <a:rPr lang="en-US" altLang="zh-CN" dirty="0" smtClean="0">
                <a:latin typeface="+mn-ea"/>
              </a:rPr>
              <a:t>【</a:t>
            </a:r>
            <a:r>
              <a:rPr lang="zh-CN" altLang="en-US" dirty="0" smtClean="0">
                <a:latin typeface="+mn-ea"/>
              </a:rPr>
              <a:t>修改模块</a:t>
            </a:r>
            <a:r>
              <a:rPr lang="en-US" altLang="zh-CN" dirty="0" smtClean="0">
                <a:latin typeface="+mn-ea"/>
              </a:rPr>
              <a:t>】</a:t>
            </a:r>
            <a:r>
              <a:rPr lang="en-US" dirty="0" smtClean="0">
                <a:latin typeface="+mn-ea"/>
              </a:rPr>
              <a:t>Telecomm</a:t>
            </a:r>
            <a:endParaRPr lang="zh-CN" altLang="en-US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【</a:t>
            </a:r>
            <a:r>
              <a:rPr lang="zh-CN" altLang="en-US" dirty="0" smtClean="0">
                <a:latin typeface="+mn-ea"/>
              </a:rPr>
              <a:t>影响模块</a:t>
            </a:r>
            <a:r>
              <a:rPr lang="en-US" altLang="zh-CN" dirty="0" smtClean="0">
                <a:latin typeface="+mn-ea"/>
              </a:rPr>
              <a:t>】</a:t>
            </a:r>
            <a:r>
              <a:rPr lang="en-US" dirty="0" smtClean="0">
                <a:latin typeface="+mn-ea"/>
              </a:rPr>
              <a:t>Telecomm</a:t>
            </a:r>
            <a:endParaRPr lang="zh-CN" altLang="en-US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【</a:t>
            </a:r>
            <a:r>
              <a:rPr lang="zh-CN" altLang="en-US" dirty="0" smtClean="0">
                <a:latin typeface="+mn-ea"/>
              </a:rPr>
              <a:t>测试建议</a:t>
            </a:r>
            <a:r>
              <a:rPr lang="en-US" altLang="zh-CN" dirty="0" smtClean="0">
                <a:latin typeface="+mn-ea"/>
              </a:rPr>
              <a:t>】</a:t>
            </a:r>
            <a:r>
              <a:rPr lang="zh-CN" altLang="en-US" dirty="0" smtClean="0">
                <a:latin typeface="+mn-ea"/>
              </a:rPr>
              <a:t>注意验证单个通话以及多个通话的情况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74">
      <a:dk1>
        <a:srgbClr val="000000"/>
      </a:dk1>
      <a:lt1>
        <a:srgbClr val="FFFFFF"/>
      </a:lt1>
      <a:dk2>
        <a:srgbClr val="F1B015"/>
      </a:dk2>
      <a:lt2>
        <a:srgbClr val="FF7F01"/>
      </a:lt2>
      <a:accent1>
        <a:srgbClr val="00BFC3"/>
      </a:accent1>
      <a:accent2>
        <a:srgbClr val="0096FF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1189</Words>
  <Application>Microsoft Office PowerPoint</Application>
  <PresentationFormat>自定义</PresentationFormat>
  <Paragraphs>206</Paragraphs>
  <Slides>31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USER</cp:lastModifiedBy>
  <cp:revision>179</cp:revision>
  <dcterms:created xsi:type="dcterms:W3CDTF">2015-10-12T02:05:46Z</dcterms:created>
  <dcterms:modified xsi:type="dcterms:W3CDTF">2017-07-11T10:02:51Z</dcterms:modified>
</cp:coreProperties>
</file>