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06" r:id="rId2"/>
    <p:sldId id="285" r:id="rId3"/>
    <p:sldId id="286" r:id="rId4"/>
    <p:sldId id="319" r:id="rId5"/>
    <p:sldId id="322" r:id="rId6"/>
    <p:sldId id="323" r:id="rId7"/>
    <p:sldId id="320" r:id="rId8"/>
    <p:sldId id="321" r:id="rId9"/>
    <p:sldId id="310" r:id="rId10"/>
    <p:sldId id="311" r:id="rId11"/>
    <p:sldId id="312" r:id="rId12"/>
    <p:sldId id="313" r:id="rId13"/>
    <p:sldId id="318" r:id="rId14"/>
    <p:sldId id="354" r:id="rId15"/>
    <p:sldId id="314" r:id="rId16"/>
    <p:sldId id="316" r:id="rId17"/>
    <p:sldId id="317" r:id="rId18"/>
    <p:sldId id="324" r:id="rId19"/>
    <p:sldId id="325" r:id="rId20"/>
    <p:sldId id="326" r:id="rId21"/>
    <p:sldId id="328" r:id="rId22"/>
    <p:sldId id="327" r:id="rId23"/>
    <p:sldId id="348" r:id="rId24"/>
    <p:sldId id="349" r:id="rId25"/>
    <p:sldId id="350" r:id="rId26"/>
    <p:sldId id="352" r:id="rId27"/>
    <p:sldId id="351" r:id="rId28"/>
    <p:sldId id="353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0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C2522A-7989-4575-B0B4-EC1DA616278F}">
          <p14:sldIdLst>
            <p14:sldId id="306"/>
            <p14:sldId id="285"/>
            <p14:sldId id="286"/>
            <p14:sldId id="319"/>
            <p14:sldId id="322"/>
            <p14:sldId id="323"/>
            <p14:sldId id="320"/>
            <p14:sldId id="321"/>
            <p14:sldId id="310"/>
            <p14:sldId id="311"/>
            <p14:sldId id="312"/>
            <p14:sldId id="313"/>
            <p14:sldId id="318"/>
            <p14:sldId id="354"/>
            <p14:sldId id="314"/>
            <p14:sldId id="316"/>
            <p14:sldId id="317"/>
            <p14:sldId id="324"/>
            <p14:sldId id="325"/>
            <p14:sldId id="326"/>
            <p14:sldId id="328"/>
            <p14:sldId id="327"/>
            <p14:sldId id="348"/>
            <p14:sldId id="349"/>
            <p14:sldId id="350"/>
            <p14:sldId id="352"/>
            <p14:sldId id="351"/>
            <p14:sldId id="353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BFBF"/>
    <a:srgbClr val="06D8A1"/>
    <a:srgbClr val="50FACD"/>
    <a:srgbClr val="95F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1" autoAdjust="0"/>
    <p:restoredTop sz="95567" autoAdjust="0"/>
  </p:normalViewPr>
  <p:slideViewPr>
    <p:cSldViewPr snapToGrid="0">
      <p:cViewPr varScale="1">
        <p:scale>
          <a:sx n="109" d="100"/>
          <a:sy n="109" d="100"/>
        </p:scale>
        <p:origin x="6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A2E1-2896-457B-A507-39020BBC28D7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8D95-4E9A-4E78-9C0D-BDA88A4F0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4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5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8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3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6DEF-1EB9-46E8-8A13-C77D28B2E931}" type="datetimeFigureOut">
              <a:rPr lang="zh-CN" altLang="en-US"/>
              <a:pPr>
                <a:defRPr/>
              </a:pPr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75F1D-1CB9-41FA-A29E-CDBBBB7722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/>
          <a:stretch/>
        </p:blipFill>
        <p:spPr>
          <a:xfrm>
            <a:off x="-76200" y="-28224"/>
            <a:ext cx="12268200" cy="68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66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085437" y="2246093"/>
            <a:ext cx="3975100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cxnSp>
        <p:nvCxnSpPr>
          <p:cNvPr id="9" name="直接连接符 36"/>
          <p:cNvCxnSpPr/>
          <p:nvPr userDrawn="1"/>
        </p:nvCxnSpPr>
        <p:spPr>
          <a:xfrm>
            <a:off x="4121191" y="3773959"/>
            <a:ext cx="401955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85436" y="3010026"/>
            <a:ext cx="5630063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点击此处添加简短介绍。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  <p:cxnSp>
        <p:nvCxnSpPr>
          <p:cNvPr id="3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3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9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3" r:id="rId4"/>
    <p:sldLayoutId id="2147483657" r:id="rId5"/>
    <p:sldLayoutId id="2147483664" r:id="rId6"/>
    <p:sldLayoutId id="2147483658" r:id="rId7"/>
    <p:sldLayoutId id="2147483665" r:id="rId8"/>
    <p:sldLayoutId id="2147483659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5"/>
          <a:stretch/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657225" y="2021409"/>
            <a:ext cx="6509189" cy="2664891"/>
            <a:chOff x="721324" y="2135709"/>
            <a:chExt cx="5373135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737691" cy="9022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4" y="2135709"/>
              <a:ext cx="5373135" cy="1736674"/>
              <a:chOff x="721324" y="2135709"/>
              <a:chExt cx="5373135" cy="173667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4" y="2135709"/>
                <a:ext cx="4951619" cy="10361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 sz="6000" dirty="0">
                  <a:solidFill>
                    <a:srgbClr val="E95454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22384" y="2307311"/>
                <a:ext cx="5172075" cy="7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/>
                  <a:t>Log</a:t>
                </a:r>
                <a:r>
                  <a:rPr lang="zh-CN" altLang="en-US" sz="6000" dirty="0"/>
                  <a:t>分析方法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32240" y="3133630"/>
                <a:ext cx="3526776" cy="7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专业技能篇</a:t>
                </a: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2318445" y="5124749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/>
              </a:rPr>
              <a:t>讲师：秦珊珊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0162" y="1581297"/>
            <a:ext cx="88523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我们在使用</a:t>
            </a:r>
            <a:r>
              <a:rPr lang="en-US" altLang="zh-CN" sz="2000" dirty="0" err="1"/>
              <a:t>logcat</a:t>
            </a:r>
            <a:r>
              <a:rPr lang="en-US" altLang="zh-CN" sz="2000" dirty="0"/>
              <a:t> </a:t>
            </a:r>
            <a:r>
              <a:rPr lang="zh-CN" altLang="en-US" sz="2000" dirty="0"/>
              <a:t>抓取日志的时候</a:t>
            </a:r>
            <a:r>
              <a:rPr lang="en-US" altLang="zh-CN" sz="2000" dirty="0"/>
              <a:t>, </a:t>
            </a:r>
            <a:r>
              <a:rPr lang="zh-CN" altLang="en-US" sz="2000" dirty="0"/>
              <a:t>可以指定</a:t>
            </a:r>
            <a:r>
              <a:rPr lang="en-US" altLang="zh-CN" sz="2000" dirty="0"/>
              <a:t>buffer</a:t>
            </a:r>
            <a:r>
              <a:rPr lang="zh-CN" altLang="en-US" sz="2000" dirty="0"/>
              <a:t>，来请求不同的环形缓冲区 </a:t>
            </a:r>
            <a:r>
              <a:rPr lang="en-US" altLang="zh-CN" sz="2000" dirty="0"/>
              <a:t>('main', 'system', 'radio', 'events',</a:t>
            </a:r>
            <a:r>
              <a:rPr lang="zh-CN" altLang="en-US" sz="2000" dirty="0"/>
              <a:t>默认为</a:t>
            </a:r>
            <a:r>
              <a:rPr lang="en-US" altLang="zh-CN" sz="2000" dirty="0"/>
              <a:t>"-b main -b system")</a:t>
            </a:r>
            <a:r>
              <a:rPr lang="zh-CN" altLang="en-US" sz="2000" dirty="0"/>
              <a:t>，因为</a:t>
            </a:r>
            <a:r>
              <a:rPr lang="en-US" altLang="zh-CN" sz="2000" dirty="0"/>
              <a:t>Android</a:t>
            </a:r>
            <a:r>
              <a:rPr lang="zh-CN" altLang="en-US" sz="2000" dirty="0"/>
              <a:t>日志系统为日志消息保持了多个循环缓冲区，而且不是所有的消息都被发送到默认缓冲区，要想查看这些附加的缓冲区，可以使用</a:t>
            </a:r>
            <a:r>
              <a:rPr lang="en-US" altLang="zh-CN" sz="2000" dirty="0"/>
              <a:t>-b </a:t>
            </a:r>
            <a:r>
              <a:rPr lang="zh-CN" altLang="en-US" sz="2000" dirty="0"/>
              <a:t>选项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main</a:t>
            </a:r>
            <a:r>
              <a:rPr lang="en-US" altLang="zh-CN" sz="2000" dirty="0"/>
              <a:t>     — </a:t>
            </a:r>
            <a:r>
              <a:rPr lang="zh-CN" altLang="en-US" sz="2000" dirty="0"/>
              <a:t>查看主缓冲区 </a:t>
            </a:r>
            <a:r>
              <a:rPr lang="en-US" altLang="zh-CN" sz="2000" dirty="0"/>
              <a:t>(</a:t>
            </a:r>
            <a:r>
              <a:rPr lang="zh-CN" altLang="en-US" sz="2000" dirty="0"/>
              <a:t>默认缓冲区</a:t>
            </a:r>
            <a:r>
              <a:rPr lang="en-US" altLang="zh-CN" sz="2000" dirty="0"/>
              <a:t>)</a:t>
            </a:r>
            <a:r>
              <a:rPr lang="zh-CN" altLang="en-US" sz="2000" dirty="0"/>
              <a:t>　　　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radio</a:t>
            </a:r>
            <a:r>
              <a:rPr lang="en-US" altLang="zh-CN" sz="2000" dirty="0"/>
              <a:t>     — </a:t>
            </a:r>
            <a:r>
              <a:rPr lang="zh-CN" altLang="en-US" sz="2000" dirty="0"/>
              <a:t>查看包含在无线</a:t>
            </a:r>
            <a:r>
              <a:rPr lang="en-US" altLang="zh-CN" sz="2000" dirty="0"/>
              <a:t>/</a:t>
            </a:r>
            <a:r>
              <a:rPr lang="zh-CN" altLang="en-US" sz="2000" dirty="0"/>
              <a:t>电话相关的缓冲区消息　　　</a:t>
            </a:r>
            <a:br>
              <a:rPr lang="zh-CN" altLang="en-US" sz="2000" dirty="0"/>
            </a:b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events</a:t>
            </a:r>
            <a:r>
              <a:rPr lang="en-US" altLang="zh-CN" sz="2000" dirty="0"/>
              <a:t>    — </a:t>
            </a:r>
            <a:r>
              <a:rPr lang="zh-CN" altLang="en-US" sz="2000" dirty="0"/>
              <a:t>查看事件相关的消息</a:t>
            </a:r>
            <a:endParaRPr lang="en-US" altLang="zh-CN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21" name="等腰三角形 20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</a:pP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5" y="1581297"/>
            <a:ext cx="8466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的</a:t>
            </a:r>
            <a:r>
              <a:rPr lang="en-US" altLang="zh-CN" sz="2400" dirty="0"/>
              <a:t>log</a:t>
            </a:r>
            <a:r>
              <a:rPr lang="zh-CN" altLang="en-US" sz="2400" dirty="0"/>
              <a:t>文件分为实时打印的，还有状态信息的两种：</a:t>
            </a:r>
            <a:endParaRPr lang="en-US" altLang="zh-CN" sz="2400" dirty="0"/>
          </a:p>
          <a:p>
            <a:endParaRPr lang="en-US" altLang="zh-CN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19" name="等腰三角形 18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27785" y="2361682"/>
            <a:ext cx="3648657" cy="286232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实时打印的主要有：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logcat main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logcat radio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logcat events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Tcpdump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高通平台的</a:t>
            </a:r>
            <a:r>
              <a:rPr lang="en-US" altLang="zh-CN" sz="2000" dirty="0"/>
              <a:t>QXDM</a:t>
            </a:r>
            <a:r>
              <a:rPr lang="zh-CN" altLang="en-US" sz="2000" dirty="0"/>
              <a:t>日志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6053917" y="2361682"/>
            <a:ext cx="3714027" cy="286232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状态信息的有：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dmesg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dumpstate</a:t>
            </a:r>
            <a:r>
              <a:rPr lang="en-US" altLang="zh-CN" sz="20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dumpsys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bugreport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5" y="1445668"/>
            <a:ext cx="8406064" cy="1418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常用的实时打印的命令：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------</a:t>
            </a:r>
            <a:r>
              <a:rPr lang="en-US" sz="2000" dirty="0" err="1"/>
              <a:t>adb</a:t>
            </a:r>
            <a:r>
              <a:rPr lang="en-US" sz="2000" dirty="0"/>
              <a:t> </a:t>
            </a:r>
            <a:r>
              <a:rPr lang="en-US" sz="2000" dirty="0" err="1"/>
              <a:t>logcat</a:t>
            </a:r>
            <a:r>
              <a:rPr lang="en-US" sz="2000" dirty="0"/>
              <a:t> -b main -v time </a:t>
            </a:r>
            <a:r>
              <a:rPr lang="zh-CN" altLang="en-US" sz="2000" dirty="0"/>
              <a:t>打印应用程序的</a:t>
            </a:r>
            <a:r>
              <a:rPr lang="en-US" sz="2000" dirty="0"/>
              <a:t>log</a:t>
            </a:r>
            <a:br>
              <a:rPr lang="en-US" sz="2000" dirty="0"/>
            </a:b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413" y="2409712"/>
            <a:ext cx="10715123" cy="415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组合 19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21" name="等腰三角形 20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973243" y="1433555"/>
            <a:ext cx="92895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------</a:t>
            </a:r>
            <a:r>
              <a:rPr lang="en-US" sz="2000" dirty="0" err="1"/>
              <a:t>adb</a:t>
            </a:r>
            <a:r>
              <a:rPr lang="en-US" sz="2000" dirty="0"/>
              <a:t> </a:t>
            </a:r>
            <a:r>
              <a:rPr lang="en-US" sz="2000" dirty="0" err="1"/>
              <a:t>logcat</a:t>
            </a:r>
            <a:r>
              <a:rPr lang="en-US" sz="2000" dirty="0"/>
              <a:t> -b radio -v time </a:t>
            </a:r>
            <a:r>
              <a:rPr lang="zh-CN" altLang="en-US" sz="2000" dirty="0"/>
              <a:t>打印射频相关的</a:t>
            </a:r>
            <a:r>
              <a:rPr lang="en-US" sz="2000" dirty="0" err="1"/>
              <a:t>log，SIM</a:t>
            </a:r>
            <a:r>
              <a:rPr lang="en-US" sz="2000" dirty="0"/>
              <a:t> STK</a:t>
            </a:r>
            <a:r>
              <a:rPr lang="zh-CN" altLang="en-US" sz="2000" dirty="0"/>
              <a:t>也会在里面，</a:t>
            </a:r>
            <a:r>
              <a:rPr lang="en-US" sz="2000" dirty="0"/>
              <a:t>modem</a:t>
            </a:r>
            <a:r>
              <a:rPr lang="zh-CN" altLang="en-US" sz="2000" dirty="0"/>
              <a:t>相关的</a:t>
            </a:r>
            <a:r>
              <a:rPr lang="en-US" sz="2000" dirty="0"/>
              <a:t>AT command</a:t>
            </a:r>
            <a:r>
              <a:rPr lang="zh-CN" altLang="en-US" sz="2000" dirty="0"/>
              <a:t>等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118" y="2474259"/>
            <a:ext cx="11314113" cy="405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组合 20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22" name="等腰三角形 21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0161" y="1481248"/>
            <a:ext cx="108347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状态信息，</a:t>
            </a:r>
            <a:r>
              <a:rPr lang="en-US" sz="2000" dirty="0" err="1"/>
              <a:t>bugreport</a:t>
            </a:r>
            <a:r>
              <a:rPr lang="zh-CN" altLang="en-US" sz="2000" dirty="0"/>
              <a:t>是完整的设备状态</a:t>
            </a:r>
            <a:r>
              <a:rPr lang="en-US" altLang="zh-CN" sz="2000" dirty="0"/>
              <a:t>log</a:t>
            </a:r>
            <a:r>
              <a:rPr lang="zh-CN" altLang="en-US" sz="2000" dirty="0"/>
              <a:t>信息，里面包含有</a:t>
            </a:r>
            <a:r>
              <a:rPr lang="en-US" sz="2000" dirty="0" err="1"/>
              <a:t>dmesg,dumpstate</a:t>
            </a:r>
            <a:r>
              <a:rPr lang="zh-CN" altLang="en-US" sz="2000" dirty="0"/>
              <a:t>和</a:t>
            </a:r>
            <a:r>
              <a:rPr lang="en-US" sz="2000" dirty="0" err="1"/>
              <a:t>dumpsys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------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dmesg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2000" dirty="0"/>
              <a:t>是</a:t>
            </a:r>
            <a:r>
              <a:rPr lang="en-US" sz="2000" dirty="0"/>
              <a:t>kernel</a:t>
            </a:r>
            <a:r>
              <a:rPr lang="zh-CN" altLang="en-US" sz="2000" dirty="0"/>
              <a:t>的</a:t>
            </a:r>
            <a:r>
              <a:rPr lang="en-US" sz="2000" dirty="0"/>
              <a:t>log，</a:t>
            </a:r>
            <a:r>
              <a:rPr lang="zh-CN" altLang="en-US" sz="2000" dirty="0"/>
              <a:t>凡是跟</a:t>
            </a:r>
            <a:r>
              <a:rPr lang="en-US" sz="2000" dirty="0"/>
              <a:t>kernel</a:t>
            </a:r>
            <a:r>
              <a:rPr lang="zh-CN" altLang="en-US" sz="2000" dirty="0"/>
              <a:t>相关的，比如</a:t>
            </a:r>
            <a:r>
              <a:rPr lang="en-US" sz="2000" dirty="0"/>
              <a:t>driver</a:t>
            </a:r>
            <a:r>
              <a:rPr lang="zh-CN" altLang="en-US" sz="2000" dirty="0"/>
              <a:t>出了问题（相机，蓝牙，</a:t>
            </a:r>
            <a:r>
              <a:rPr lang="en-US" sz="2000" dirty="0" err="1"/>
              <a:t>usb</a:t>
            </a:r>
            <a:r>
              <a:rPr lang="en-US" sz="2000" dirty="0"/>
              <a:t>，</a:t>
            </a:r>
            <a:r>
              <a:rPr lang="zh-CN" altLang="en-US" sz="2000" dirty="0"/>
              <a:t>启动等等）</a:t>
            </a:r>
            <a:br>
              <a:rPr lang="zh-CN" altLang="en-US" sz="2000" dirty="0"/>
            </a:br>
            <a:r>
              <a:rPr lang="en-US" altLang="zh-CN" sz="2000" dirty="0"/>
              <a:t>------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dumpstate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2000" dirty="0"/>
              <a:t>是系统状态信息，里面比较全，包括手机当前的内存信息，</a:t>
            </a:r>
            <a:r>
              <a:rPr lang="en-US" sz="2000" dirty="0"/>
              <a:t>CPU</a:t>
            </a:r>
            <a:r>
              <a:rPr lang="zh-CN" altLang="en-US" sz="2000" dirty="0"/>
              <a:t>信息，</a:t>
            </a:r>
            <a:r>
              <a:rPr lang="en-US" sz="2000" dirty="0"/>
              <a:t>logcat</a:t>
            </a:r>
            <a:r>
              <a:rPr lang="zh-CN" altLang="en-US" sz="2000" dirty="0"/>
              <a:t>缓存，</a:t>
            </a:r>
            <a:r>
              <a:rPr lang="en-US" sz="2000" dirty="0"/>
              <a:t>kernel</a:t>
            </a:r>
            <a:r>
              <a:rPr lang="zh-CN" altLang="en-US" sz="2000" dirty="0"/>
              <a:t>缓存等等</a:t>
            </a:r>
            <a:br>
              <a:rPr lang="zh-CN" altLang="en-US" sz="2000" dirty="0"/>
            </a:br>
            <a:r>
              <a:rPr lang="en-US" altLang="zh-CN" sz="2000" dirty="0"/>
              <a:t>------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adb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shell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dumpsys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2000" dirty="0"/>
              <a:t>这个是关于系统</a:t>
            </a:r>
            <a:r>
              <a:rPr lang="en-US" sz="2000" dirty="0"/>
              <a:t>service</a:t>
            </a:r>
            <a:r>
              <a:rPr lang="zh-CN" altLang="en-US" sz="2000" dirty="0"/>
              <a:t>的内容都在这里面。这个命令还有更详尽的用法，比如</a:t>
            </a:r>
            <a:r>
              <a:rPr lang="en-US" sz="2000" dirty="0" err="1"/>
              <a:t>adb</a:t>
            </a:r>
            <a:r>
              <a:rPr lang="en-US" sz="2000" dirty="0"/>
              <a:t> shell </a:t>
            </a:r>
            <a:r>
              <a:rPr lang="en-US" sz="2000" dirty="0" err="1"/>
              <a:t>dumpsys</a:t>
            </a:r>
            <a:r>
              <a:rPr lang="en-US" sz="2000" dirty="0"/>
              <a:t> </a:t>
            </a:r>
            <a:r>
              <a:rPr lang="en-US" sz="2000" dirty="0" err="1"/>
              <a:t>meminfo</a:t>
            </a:r>
            <a:r>
              <a:rPr lang="en-US" sz="2000" dirty="0"/>
              <a:t> system</a:t>
            </a:r>
            <a:r>
              <a:rPr lang="zh-CN" altLang="en-US" sz="2000" dirty="0"/>
              <a:t>是查看</a:t>
            </a:r>
            <a:r>
              <a:rPr lang="en-US" sz="2000" dirty="0"/>
              <a:t>system</a:t>
            </a:r>
            <a:r>
              <a:rPr lang="zh-CN" altLang="en-US" sz="2000" dirty="0"/>
              <a:t>这个</a:t>
            </a:r>
            <a:r>
              <a:rPr lang="en-US" sz="2000" dirty="0"/>
              <a:t>process</a:t>
            </a:r>
            <a:r>
              <a:rPr lang="zh-CN" altLang="en-US" sz="2000" dirty="0"/>
              <a:t>的内存信息。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19" name="等腰三角形 18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72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19" name="等腰三角形 18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027785" y="1577476"/>
            <a:ext cx="98266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tcpdump</a:t>
            </a:r>
            <a:r>
              <a:rPr lang="en-US" altLang="zh-CN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tcpdump</a:t>
            </a:r>
            <a:r>
              <a:rPr lang="zh-CN" altLang="en-US" sz="2000" dirty="0"/>
              <a:t>是很有用的，对于 </a:t>
            </a:r>
            <a:r>
              <a:rPr lang="en-US" altLang="zh-CN" sz="2000" dirty="0"/>
              <a:t>TCP/IP </a:t>
            </a:r>
            <a:r>
              <a:rPr lang="zh-CN" altLang="en-US" sz="2000" dirty="0"/>
              <a:t>协议相关的都可以使用这个来抓，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tcpdump</a:t>
            </a:r>
            <a:r>
              <a:rPr lang="en-US" altLang="zh-CN" sz="2000" dirty="0"/>
              <a:t> -s 10000 -w /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capture.pcap</a:t>
            </a:r>
            <a:r>
              <a:rPr lang="en-US" altLang="zh-CN" sz="2000" dirty="0"/>
              <a:t> ，</a:t>
            </a:r>
            <a:r>
              <a:rPr lang="zh-CN" altLang="en-US" sz="2000" dirty="0"/>
              <a:t>比如抓 </a:t>
            </a:r>
            <a:r>
              <a:rPr lang="en-US" altLang="zh-CN" sz="2000" dirty="0"/>
              <a:t>mms </a:t>
            </a:r>
            <a:r>
              <a:rPr lang="zh-CN" altLang="en-US" sz="2000" dirty="0"/>
              <a:t>下载的时候的 </a:t>
            </a:r>
            <a:r>
              <a:rPr lang="en-US" altLang="zh-CN" sz="2000" dirty="0"/>
              <a:t>UA profile ， browser </a:t>
            </a:r>
            <a:r>
              <a:rPr lang="zh-CN" altLang="en-US" sz="2000" dirty="0"/>
              <a:t>上网的时候，使用 </a:t>
            </a:r>
            <a:r>
              <a:rPr lang="en-US" altLang="zh-CN" sz="2000" dirty="0"/>
              <a:t>proxy </a:t>
            </a:r>
            <a:r>
              <a:rPr lang="zh-CN" altLang="en-US" sz="2000" dirty="0"/>
              <a:t>的 </a:t>
            </a:r>
            <a:r>
              <a:rPr lang="en-US" altLang="zh-CN" sz="2000" dirty="0"/>
              <a:t>APN </a:t>
            </a:r>
            <a:r>
              <a:rPr lang="zh-CN" altLang="en-US" sz="2000" dirty="0"/>
              <a:t>下载， </a:t>
            </a:r>
            <a:r>
              <a:rPr lang="en-US" altLang="zh-CN" sz="2000" dirty="0"/>
              <a:t>streaming </a:t>
            </a:r>
            <a:r>
              <a:rPr lang="zh-CN" altLang="en-US" sz="2000" dirty="0"/>
              <a:t>的相关内容包括 </a:t>
            </a:r>
            <a:r>
              <a:rPr lang="en-US" altLang="zh-CN" sz="2000" dirty="0"/>
              <a:t>UA profile </a:t>
            </a:r>
            <a:r>
              <a:rPr lang="zh-CN" altLang="en-US" sz="20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0162" y="1658716"/>
            <a:ext cx="9633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kmsg</a:t>
            </a:r>
            <a:r>
              <a:rPr lang="en-US" altLang="zh-CN" sz="2000" dirty="0"/>
              <a:t> </a:t>
            </a:r>
            <a:r>
              <a:rPr lang="zh-CN" altLang="en-US" sz="2000" dirty="0"/>
              <a:t>抓取</a:t>
            </a:r>
            <a:br>
              <a:rPr lang="zh-CN" altLang="en-US" sz="2000" dirty="0"/>
            </a:br>
            <a:r>
              <a:rPr lang="en-US" altLang="zh-CN" sz="2000" dirty="0" err="1"/>
              <a:t>adb</a:t>
            </a:r>
            <a:r>
              <a:rPr lang="en-US" altLang="zh-CN" sz="2000" dirty="0"/>
              <a:t> shell cat /proc/</a:t>
            </a:r>
            <a:r>
              <a:rPr lang="en-US" altLang="zh-CN" sz="2000" dirty="0" err="1"/>
              <a:t>kmsg</a:t>
            </a:r>
            <a:r>
              <a:rPr lang="en-US" altLang="zh-CN" sz="2000" dirty="0"/>
              <a:t> &gt; kmsg.txt </a:t>
            </a:r>
            <a:r>
              <a:rPr lang="zh-CN" altLang="en-US" sz="2000" dirty="0"/>
              <a:t>，打开后查 </a:t>
            </a:r>
            <a:r>
              <a:rPr lang="en-US" altLang="zh-CN" sz="2000" dirty="0" err="1"/>
              <a:t>msm_kgsl</a:t>
            </a:r>
            <a:r>
              <a:rPr lang="en-US" altLang="zh-CN" sz="2000" dirty="0"/>
              <a:t> </a:t>
            </a:r>
            <a:r>
              <a:rPr lang="zh-CN" altLang="en-US" sz="2000" dirty="0"/>
              <a:t>字段</a:t>
            </a:r>
            <a:br>
              <a:rPr lang="zh-CN" altLang="en-US" sz="2000" dirty="0"/>
            </a:br>
            <a:r>
              <a:rPr lang="zh-CN" altLang="en-US" sz="2000" dirty="0"/>
              <a:t>说明：用于检索用 </a:t>
            </a:r>
            <a:r>
              <a:rPr lang="en-US" altLang="zh-CN" sz="2000" dirty="0" err="1"/>
              <a:t>printk</a:t>
            </a:r>
            <a:r>
              <a:rPr lang="en-US" altLang="zh-CN" sz="2000" dirty="0"/>
              <a:t> </a:t>
            </a:r>
            <a:r>
              <a:rPr lang="zh-CN" altLang="en-US" sz="2000" dirty="0"/>
              <a:t>生成的内核消息。任何时刻只能有一个具有超级用户权限的进程可以读取这个文件。也可以用系统调用 </a:t>
            </a:r>
            <a:r>
              <a:rPr lang="en-US" altLang="zh-CN" sz="2000" dirty="0" err="1"/>
              <a:t>syslog</a:t>
            </a:r>
            <a:r>
              <a:rPr lang="en-US" altLang="zh-CN" sz="2000" dirty="0"/>
              <a:t> </a:t>
            </a:r>
            <a:r>
              <a:rPr lang="zh-CN" altLang="en-US" sz="2000" dirty="0"/>
              <a:t>检索这些消息。通常使用工具 </a:t>
            </a:r>
            <a:r>
              <a:rPr lang="en-US" altLang="zh-CN" sz="2000" dirty="0" err="1"/>
              <a:t>dmesg</a:t>
            </a:r>
            <a:r>
              <a:rPr lang="en-US" altLang="zh-CN" sz="2000" dirty="0"/>
              <a:t> </a:t>
            </a:r>
            <a:r>
              <a:rPr lang="zh-CN" altLang="en-US" sz="2000" dirty="0"/>
              <a:t>或守护进程 </a:t>
            </a:r>
            <a:r>
              <a:rPr lang="en-US" altLang="zh-CN" sz="2000" dirty="0" err="1"/>
              <a:t>klogd</a:t>
            </a:r>
            <a:r>
              <a:rPr lang="en-US" altLang="zh-CN" sz="2000" dirty="0"/>
              <a:t> </a:t>
            </a:r>
            <a:r>
              <a:rPr lang="zh-CN" altLang="en-US" sz="2000" dirty="0"/>
              <a:t>检索这些消息。 </a:t>
            </a:r>
            <a:r>
              <a:rPr lang="en-US" altLang="zh-CN" sz="2000" dirty="0"/>
              <a:t>proc </a:t>
            </a:r>
            <a:r>
              <a:rPr lang="zh-CN" altLang="en-US" sz="2000" dirty="0"/>
              <a:t>是一个内存文件系统 </a:t>
            </a:r>
            <a:r>
              <a:rPr lang="en-US" altLang="zh-CN" sz="2000" dirty="0"/>
              <a:t>, </a:t>
            </a:r>
            <a:r>
              <a:rPr lang="zh-CN" altLang="en-US" sz="2000" dirty="0"/>
              <a:t>每次读文件 </a:t>
            </a:r>
            <a:r>
              <a:rPr lang="en-US" altLang="zh-CN" sz="2000" dirty="0" err="1"/>
              <a:t>kmsg</a:t>
            </a:r>
            <a:r>
              <a:rPr lang="en-US" altLang="zh-CN" sz="2000" dirty="0"/>
              <a:t> </a:t>
            </a:r>
            <a:r>
              <a:rPr lang="zh-CN" altLang="en-US" sz="2000" dirty="0"/>
              <a:t>实际是内核内部的循环缓冲区 </a:t>
            </a:r>
            <a:r>
              <a:rPr lang="en-US" altLang="zh-CN" sz="2000" dirty="0"/>
              <a:t>, </a:t>
            </a:r>
            <a:r>
              <a:rPr lang="zh-CN" altLang="en-US" sz="2000" dirty="0"/>
              <a:t>每读过后 </a:t>
            </a:r>
            <a:r>
              <a:rPr lang="en-US" altLang="zh-CN" sz="2000" dirty="0"/>
              <a:t>,</a:t>
            </a:r>
            <a:r>
              <a:rPr lang="zh-CN" altLang="en-US" sz="2000" dirty="0"/>
              <a:t>循环缓冲区的东西就被认为已经处理过了 </a:t>
            </a:r>
            <a:r>
              <a:rPr lang="en-US" altLang="zh-CN" sz="2000" dirty="0"/>
              <a:t>( </a:t>
            </a:r>
            <a:r>
              <a:rPr lang="zh-CN" altLang="en-US" sz="2000" dirty="0"/>
              <a:t>也就是变成无效内容 </a:t>
            </a:r>
            <a:r>
              <a:rPr lang="en-US" altLang="zh-CN" sz="2000" dirty="0"/>
              <a:t>), </a:t>
            </a:r>
            <a:r>
              <a:rPr lang="zh-CN" altLang="en-US" sz="2000" dirty="0"/>
              <a:t>所以你再次读为空是很正常的 为什么会这样处理呢 </a:t>
            </a:r>
            <a:r>
              <a:rPr lang="en-US" altLang="zh-CN" sz="2000" dirty="0"/>
              <a:t>, </a:t>
            </a:r>
            <a:r>
              <a:rPr lang="zh-CN" altLang="en-US" sz="2000" dirty="0"/>
              <a:t>循环缓冲区大小有限 </a:t>
            </a:r>
            <a:r>
              <a:rPr lang="en-US" altLang="zh-CN" sz="2000" dirty="0"/>
              <a:t>, </a:t>
            </a:r>
            <a:r>
              <a:rPr lang="zh-CN" altLang="en-US" sz="2000" dirty="0"/>
              <a:t>内核又随时可能往里面写东西 </a:t>
            </a:r>
            <a:r>
              <a:rPr lang="en-US" altLang="zh-CN" sz="2000" dirty="0"/>
              <a:t>, </a:t>
            </a:r>
            <a:r>
              <a:rPr lang="zh-CN" altLang="en-US" sz="2000" dirty="0"/>
              <a:t>所以这样处理很正常 </a:t>
            </a:r>
            <a:r>
              <a:rPr lang="en-US" altLang="zh-CN" sz="2000" dirty="0"/>
              <a:t>. </a:t>
            </a:r>
            <a:r>
              <a:rPr lang="zh-CN" altLang="en-US" sz="2000" dirty="0"/>
              <a:t>你去查一下 </a:t>
            </a:r>
            <a:r>
              <a:rPr lang="en-US" altLang="zh-CN" sz="2000" dirty="0"/>
              <a:t>/proc/</a:t>
            </a:r>
            <a:r>
              <a:rPr lang="en-US" altLang="zh-CN" sz="2000" dirty="0" err="1"/>
              <a:t>kmsg</a:t>
            </a:r>
            <a:r>
              <a:rPr lang="en-US" altLang="zh-CN" sz="2000" dirty="0"/>
              <a:t> </a:t>
            </a:r>
            <a:r>
              <a:rPr lang="zh-CN" altLang="en-US" sz="2000" dirty="0"/>
              <a:t>的信息有没有跟系统日志关联 </a:t>
            </a:r>
            <a:r>
              <a:rPr lang="en-US" altLang="zh-CN" sz="2000" dirty="0"/>
              <a:t>, </a:t>
            </a:r>
            <a:r>
              <a:rPr lang="zh-CN" altLang="en-US" sz="2000" dirty="0"/>
              <a:t>如果有的话 </a:t>
            </a:r>
            <a:r>
              <a:rPr lang="en-US" altLang="zh-CN" sz="2000" dirty="0"/>
              <a:t>, </a:t>
            </a:r>
            <a:r>
              <a:rPr lang="zh-CN" altLang="en-US" sz="2000" dirty="0"/>
              <a:t>你就可以读日志文件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19" name="等腰三角形 18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0162" y="1698358"/>
            <a:ext cx="9391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dmsg</a:t>
            </a:r>
            <a:r>
              <a:rPr lang="en-US" sz="2000" dirty="0"/>
              <a:t> </a:t>
            </a:r>
            <a:r>
              <a:rPr lang="zh-CN" altLang="en-US" sz="2000" dirty="0"/>
              <a:t>抓取</a:t>
            </a:r>
            <a:br>
              <a:rPr lang="zh-CN" altLang="en-US" sz="2000" dirty="0"/>
            </a:br>
            <a:r>
              <a:rPr lang="en-US" altLang="zh-CN" sz="2000" dirty="0" err="1"/>
              <a:t>a</a:t>
            </a:r>
            <a:r>
              <a:rPr lang="en-US" sz="2000" dirty="0" err="1"/>
              <a:t>db</a:t>
            </a:r>
            <a:r>
              <a:rPr lang="en-US" sz="2000" dirty="0"/>
              <a:t> shell </a:t>
            </a:r>
            <a:r>
              <a:rPr lang="en-US" sz="2000" dirty="0" err="1"/>
              <a:t>dmesg</a:t>
            </a:r>
            <a:r>
              <a:rPr lang="en-US" sz="2000" dirty="0"/>
              <a:t> &gt; dmesg.txt</a:t>
            </a:r>
            <a:br>
              <a:rPr lang="en-US" sz="2000" dirty="0"/>
            </a:br>
            <a:r>
              <a:rPr lang="zh-CN" altLang="en-US" sz="2000" dirty="0"/>
              <a:t>说明： </a:t>
            </a:r>
            <a:r>
              <a:rPr lang="en-US" sz="2000" dirty="0" err="1"/>
              <a:t>dmesg</a:t>
            </a:r>
            <a:r>
              <a:rPr lang="en-US" sz="2000" dirty="0"/>
              <a:t> </a:t>
            </a:r>
            <a:r>
              <a:rPr lang="zh-CN" altLang="en-US" sz="2000" dirty="0"/>
              <a:t>用来显示开机信息， </a:t>
            </a:r>
            <a:r>
              <a:rPr lang="en-US" sz="2000" dirty="0"/>
              <a:t>kernel </a:t>
            </a:r>
            <a:r>
              <a:rPr lang="zh-CN" altLang="en-US" sz="2000" dirty="0"/>
              <a:t>会将开机信息存储在 </a:t>
            </a:r>
            <a:r>
              <a:rPr lang="en-US" sz="2000" dirty="0"/>
              <a:t>ring buffer </a:t>
            </a:r>
            <a:r>
              <a:rPr lang="zh-CN" altLang="en-US" sz="2000" dirty="0"/>
              <a:t>中。您若是开机时来不及查看信息，可利用 </a:t>
            </a:r>
            <a:r>
              <a:rPr lang="en-US" sz="2000" dirty="0" err="1"/>
              <a:t>dmesg</a:t>
            </a:r>
            <a:r>
              <a:rPr lang="en-US" sz="2000" dirty="0"/>
              <a:t> </a:t>
            </a:r>
            <a:r>
              <a:rPr lang="zh-CN" altLang="en-US" sz="2000" dirty="0"/>
              <a:t>来查看。 </a:t>
            </a:r>
            <a:r>
              <a:rPr lang="en-US" sz="2000" dirty="0" err="1"/>
              <a:t>dmesg</a:t>
            </a:r>
            <a:r>
              <a:rPr lang="en-US" sz="2000" dirty="0"/>
              <a:t> </a:t>
            </a:r>
            <a:r>
              <a:rPr lang="zh-CN" altLang="en-US" sz="2000" dirty="0"/>
              <a:t>是 </a:t>
            </a:r>
            <a:r>
              <a:rPr lang="en-US" sz="2000" dirty="0"/>
              <a:t>kernel </a:t>
            </a:r>
            <a:r>
              <a:rPr lang="zh-CN" altLang="en-US" sz="2000" dirty="0"/>
              <a:t>的 </a:t>
            </a:r>
            <a:r>
              <a:rPr lang="en-US" sz="2000" dirty="0"/>
              <a:t>log ，</a:t>
            </a:r>
            <a:r>
              <a:rPr lang="zh-CN" altLang="en-US" sz="2000" dirty="0"/>
              <a:t>凡是跟 </a:t>
            </a:r>
            <a:r>
              <a:rPr lang="en-US" sz="2000" dirty="0"/>
              <a:t>kernel </a:t>
            </a:r>
            <a:r>
              <a:rPr lang="zh-CN" altLang="en-US" sz="2000" dirty="0"/>
              <a:t>相关的，比如</a:t>
            </a:r>
            <a:r>
              <a:rPr lang="en-US" sz="2000" dirty="0"/>
              <a:t>driver </a:t>
            </a:r>
            <a:r>
              <a:rPr lang="zh-CN" altLang="en-US" sz="2000" dirty="0"/>
              <a:t>出了问题（相机，蓝牙， </a:t>
            </a:r>
            <a:r>
              <a:rPr lang="en-US" sz="2000" dirty="0" err="1"/>
              <a:t>usb</a:t>
            </a:r>
            <a:r>
              <a:rPr lang="en-US" sz="2000" dirty="0"/>
              <a:t> ，</a:t>
            </a:r>
            <a:r>
              <a:rPr lang="zh-CN" altLang="en-US" sz="2000" dirty="0"/>
              <a:t>启动，等等）开机信息亦保存在 </a:t>
            </a:r>
            <a:r>
              <a:rPr lang="en-US" altLang="zh-CN" sz="2000" dirty="0"/>
              <a:t>/</a:t>
            </a:r>
            <a:r>
              <a:rPr lang="en-US" sz="2000" dirty="0" err="1"/>
              <a:t>var</a:t>
            </a:r>
            <a:r>
              <a:rPr lang="en-US" sz="2000" dirty="0"/>
              <a:t>/log </a:t>
            </a:r>
            <a:r>
              <a:rPr lang="zh-CN" altLang="en-US" sz="2000" dirty="0"/>
              <a:t>目录中，名称为</a:t>
            </a:r>
            <a:r>
              <a:rPr lang="en-US" sz="2000" dirty="0" err="1"/>
              <a:t>dmesg</a:t>
            </a:r>
            <a:r>
              <a:rPr lang="en-US" sz="2000" dirty="0"/>
              <a:t> </a:t>
            </a:r>
            <a:r>
              <a:rPr lang="zh-CN" altLang="en-US" sz="2000" dirty="0"/>
              <a:t>的文件里。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19" name="等腰三角形 18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sz="3200" b="1" dirty="0">
              <a:solidFill>
                <a:srgbClr val="7030A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02934" y="938070"/>
            <a:ext cx="2681283" cy="4768018"/>
            <a:chOff x="3696511" y="270041"/>
            <a:chExt cx="3111694" cy="5533401"/>
          </a:xfrm>
        </p:grpSpPr>
        <p:grpSp>
          <p:nvGrpSpPr>
            <p:cNvPr id="5" name="组合 3"/>
            <p:cNvGrpSpPr/>
            <p:nvPr/>
          </p:nvGrpSpPr>
          <p:grpSpPr>
            <a:xfrm>
              <a:off x="3951865" y="525789"/>
              <a:ext cx="2791834" cy="4964607"/>
              <a:chOff x="1437265" y="964428"/>
              <a:chExt cx="2791834" cy="4964607"/>
            </a:xfrm>
          </p:grpSpPr>
          <p:sp>
            <p:nvSpPr>
              <p:cNvPr id="86" name="等腰三角形 58"/>
              <p:cNvSpPr/>
              <p:nvPr/>
            </p:nvSpPr>
            <p:spPr>
              <a:xfrm rot="4487488">
                <a:off x="1393298" y="151135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等腰三角形 59"/>
              <p:cNvSpPr/>
              <p:nvPr/>
            </p:nvSpPr>
            <p:spPr>
              <a:xfrm rot="8090669">
                <a:off x="1472295" y="1209464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113"/>
              <p:cNvSpPr/>
              <p:nvPr/>
            </p:nvSpPr>
            <p:spPr>
              <a:xfrm rot="8090669">
                <a:off x="2168788" y="136781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114"/>
              <p:cNvSpPr/>
              <p:nvPr/>
            </p:nvSpPr>
            <p:spPr>
              <a:xfrm rot="4392924">
                <a:off x="1885028" y="100839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115"/>
              <p:cNvSpPr/>
              <p:nvPr/>
            </p:nvSpPr>
            <p:spPr>
              <a:xfrm rot="4392924">
                <a:off x="2581518" y="1145180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116"/>
              <p:cNvSpPr/>
              <p:nvPr/>
            </p:nvSpPr>
            <p:spPr>
              <a:xfrm rot="8090669">
                <a:off x="2865743" y="1503071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等腰三角形 117"/>
              <p:cNvSpPr/>
              <p:nvPr/>
            </p:nvSpPr>
            <p:spPr>
              <a:xfrm rot="4392924">
                <a:off x="3278473" y="1294947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118"/>
              <p:cNvSpPr/>
              <p:nvPr/>
            </p:nvSpPr>
            <p:spPr>
              <a:xfrm rot="4392924">
                <a:off x="3450215" y="1953342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等腰三角形 119"/>
              <p:cNvSpPr/>
              <p:nvPr/>
            </p:nvSpPr>
            <p:spPr>
              <a:xfrm rot="8090669">
                <a:off x="3047382" y="217571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120"/>
              <p:cNvSpPr/>
              <p:nvPr/>
            </p:nvSpPr>
            <p:spPr>
              <a:xfrm rot="4392924">
                <a:off x="2968890" y="246755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121"/>
              <p:cNvSpPr/>
              <p:nvPr/>
            </p:nvSpPr>
            <p:spPr>
              <a:xfrm rot="8090669">
                <a:off x="2567616" y="269299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等腰三角形 122"/>
              <p:cNvSpPr/>
              <p:nvPr/>
            </p:nvSpPr>
            <p:spPr>
              <a:xfrm rot="8090669">
                <a:off x="3555221" y="166441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123"/>
              <p:cNvSpPr/>
              <p:nvPr/>
            </p:nvSpPr>
            <p:spPr>
              <a:xfrm rot="8090669">
                <a:off x="2742513" y="337434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等腰三角形 124"/>
              <p:cNvSpPr/>
              <p:nvPr/>
            </p:nvSpPr>
            <p:spPr>
              <a:xfrm rot="4392924">
                <a:off x="2472275" y="299525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等腰三角形 125"/>
              <p:cNvSpPr/>
              <p:nvPr/>
            </p:nvSpPr>
            <p:spPr>
              <a:xfrm rot="8090669">
                <a:off x="2052914" y="3200587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26"/>
              <p:cNvSpPr/>
              <p:nvPr/>
            </p:nvSpPr>
            <p:spPr>
              <a:xfrm rot="8090669">
                <a:off x="3635543" y="4290129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27"/>
              <p:cNvSpPr/>
              <p:nvPr/>
            </p:nvSpPr>
            <p:spPr>
              <a:xfrm rot="4392924">
                <a:off x="3163627" y="318896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28"/>
              <p:cNvSpPr/>
              <p:nvPr/>
            </p:nvSpPr>
            <p:spPr>
              <a:xfrm rot="8090669">
                <a:off x="3435637" y="3578886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29"/>
              <p:cNvSpPr/>
              <p:nvPr/>
            </p:nvSpPr>
            <p:spPr>
              <a:xfrm rot="4392924">
                <a:off x="3375492" y="3888981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30"/>
              <p:cNvSpPr/>
              <p:nvPr/>
            </p:nvSpPr>
            <p:spPr>
              <a:xfrm rot="8090669">
                <a:off x="3158925" y="4813392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等腰三角形 131"/>
              <p:cNvSpPr/>
              <p:nvPr/>
            </p:nvSpPr>
            <p:spPr>
              <a:xfrm rot="4392924">
                <a:off x="3568271" y="4606266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等腰三角形 132"/>
              <p:cNvSpPr/>
              <p:nvPr/>
            </p:nvSpPr>
            <p:spPr>
              <a:xfrm rot="4392924">
                <a:off x="3073673" y="5122154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等腰三角形 133"/>
              <p:cNvSpPr/>
              <p:nvPr/>
            </p:nvSpPr>
            <p:spPr>
              <a:xfrm rot="4392924">
                <a:off x="2371809" y="498674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34"/>
              <p:cNvSpPr/>
              <p:nvPr/>
            </p:nvSpPr>
            <p:spPr>
              <a:xfrm rot="8090669">
                <a:off x="2657243" y="533547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35"/>
              <p:cNvSpPr/>
              <p:nvPr/>
            </p:nvSpPr>
            <p:spPr>
              <a:xfrm rot="8090669">
                <a:off x="1954051" y="515740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36"/>
              <p:cNvSpPr/>
              <p:nvPr/>
            </p:nvSpPr>
            <p:spPr>
              <a:xfrm rot="4392924">
                <a:off x="1669576" y="479699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37"/>
            <p:cNvGrpSpPr/>
            <p:nvPr/>
          </p:nvGrpSpPr>
          <p:grpSpPr>
            <a:xfrm>
              <a:off x="3696511" y="270041"/>
              <a:ext cx="3111694" cy="5533401"/>
              <a:chOff x="1437265" y="964428"/>
              <a:chExt cx="2791834" cy="4964607"/>
            </a:xfrm>
            <a:noFill/>
          </p:grpSpPr>
          <p:sp>
            <p:nvSpPr>
              <p:cNvPr id="113" name="等腰三角形 138"/>
              <p:cNvSpPr/>
              <p:nvPr/>
            </p:nvSpPr>
            <p:spPr>
              <a:xfrm rot="4487488">
                <a:off x="1393298" y="151135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等腰三角形 139"/>
              <p:cNvSpPr/>
              <p:nvPr/>
            </p:nvSpPr>
            <p:spPr>
              <a:xfrm rot="8090669">
                <a:off x="1472295" y="1209464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等腰三角形 140"/>
              <p:cNvSpPr/>
              <p:nvPr/>
            </p:nvSpPr>
            <p:spPr>
              <a:xfrm rot="8090669">
                <a:off x="2168788" y="136781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41"/>
              <p:cNvSpPr/>
              <p:nvPr/>
            </p:nvSpPr>
            <p:spPr>
              <a:xfrm rot="4392924">
                <a:off x="1885028" y="100839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等腰三角形 142"/>
              <p:cNvSpPr/>
              <p:nvPr/>
            </p:nvSpPr>
            <p:spPr>
              <a:xfrm rot="4392924">
                <a:off x="2581518" y="1145180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等腰三角形 143"/>
              <p:cNvSpPr/>
              <p:nvPr/>
            </p:nvSpPr>
            <p:spPr>
              <a:xfrm rot="8090669">
                <a:off x="2865743" y="1503071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44"/>
              <p:cNvSpPr/>
              <p:nvPr/>
            </p:nvSpPr>
            <p:spPr>
              <a:xfrm rot="4392924">
                <a:off x="3278473" y="1294947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等腰三角形 145"/>
              <p:cNvSpPr/>
              <p:nvPr/>
            </p:nvSpPr>
            <p:spPr>
              <a:xfrm rot="4392924">
                <a:off x="3450215" y="1953342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等腰三角形 146"/>
              <p:cNvSpPr/>
              <p:nvPr/>
            </p:nvSpPr>
            <p:spPr>
              <a:xfrm rot="8090669">
                <a:off x="3047382" y="217571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47"/>
              <p:cNvSpPr/>
              <p:nvPr/>
            </p:nvSpPr>
            <p:spPr>
              <a:xfrm rot="4392924">
                <a:off x="2968890" y="246755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等腰三角形 148"/>
              <p:cNvSpPr/>
              <p:nvPr/>
            </p:nvSpPr>
            <p:spPr>
              <a:xfrm rot="8090669">
                <a:off x="2567616" y="269299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等腰三角形 149"/>
              <p:cNvSpPr/>
              <p:nvPr/>
            </p:nvSpPr>
            <p:spPr>
              <a:xfrm rot="8090669">
                <a:off x="3555221" y="166441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等腰三角形 150"/>
              <p:cNvSpPr/>
              <p:nvPr/>
            </p:nvSpPr>
            <p:spPr>
              <a:xfrm rot="8090669">
                <a:off x="2742513" y="337434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等腰三角形 151"/>
              <p:cNvSpPr/>
              <p:nvPr/>
            </p:nvSpPr>
            <p:spPr>
              <a:xfrm rot="4392924">
                <a:off x="2472275" y="299525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等腰三角形 152"/>
              <p:cNvSpPr/>
              <p:nvPr/>
            </p:nvSpPr>
            <p:spPr>
              <a:xfrm rot="8090669">
                <a:off x="2052914" y="3200587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等腰三角形 153"/>
              <p:cNvSpPr/>
              <p:nvPr/>
            </p:nvSpPr>
            <p:spPr>
              <a:xfrm rot="8090669">
                <a:off x="3635543" y="4290129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等腰三角形 154"/>
              <p:cNvSpPr/>
              <p:nvPr/>
            </p:nvSpPr>
            <p:spPr>
              <a:xfrm rot="4392924">
                <a:off x="3163627" y="318896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等腰三角形 155"/>
              <p:cNvSpPr/>
              <p:nvPr/>
            </p:nvSpPr>
            <p:spPr>
              <a:xfrm rot="8090669">
                <a:off x="3435637" y="3578886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等腰三角形 156"/>
              <p:cNvSpPr/>
              <p:nvPr/>
            </p:nvSpPr>
            <p:spPr>
              <a:xfrm rot="4392924">
                <a:off x="3375492" y="3888981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等腰三角形 157"/>
              <p:cNvSpPr/>
              <p:nvPr/>
            </p:nvSpPr>
            <p:spPr>
              <a:xfrm rot="8090669">
                <a:off x="3158925" y="4813392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等腰三角形 158"/>
              <p:cNvSpPr/>
              <p:nvPr/>
            </p:nvSpPr>
            <p:spPr>
              <a:xfrm rot="4392924">
                <a:off x="3568271" y="4606266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等腰三角形 159"/>
              <p:cNvSpPr/>
              <p:nvPr/>
            </p:nvSpPr>
            <p:spPr>
              <a:xfrm rot="4392924">
                <a:off x="3073673" y="5122154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等腰三角形 160"/>
              <p:cNvSpPr/>
              <p:nvPr/>
            </p:nvSpPr>
            <p:spPr>
              <a:xfrm rot="4392924">
                <a:off x="2371809" y="498674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等腰三角形 161"/>
              <p:cNvSpPr/>
              <p:nvPr/>
            </p:nvSpPr>
            <p:spPr>
              <a:xfrm rot="8090669">
                <a:off x="2657243" y="533547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等腰三角形 162"/>
              <p:cNvSpPr/>
              <p:nvPr/>
            </p:nvSpPr>
            <p:spPr>
              <a:xfrm rot="8090669">
                <a:off x="1954051" y="515740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等腰三角形 163"/>
              <p:cNvSpPr/>
              <p:nvPr/>
            </p:nvSpPr>
            <p:spPr>
              <a:xfrm rot="4392924">
                <a:off x="1669576" y="479699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91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6" y="1752146"/>
            <a:ext cx="58302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MTK</a:t>
            </a:r>
            <a:r>
              <a:rPr lang="zh-CN" altLang="en-US" sz="2000" dirty="0"/>
              <a:t>平台集成了一个自带的应用：</a:t>
            </a:r>
            <a:r>
              <a:rPr lang="en-US" altLang="zh-CN" sz="2000" dirty="0" err="1"/>
              <a:t>MTKLogger</a:t>
            </a:r>
            <a:r>
              <a:rPr lang="zh-CN" altLang="en-US" sz="2000" dirty="0"/>
              <a:t>，该应用可以抓取所有的</a:t>
            </a:r>
            <a:r>
              <a:rPr lang="en-US" altLang="zh-CN" sz="2000" dirty="0"/>
              <a:t>log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用户可以进入工程模式打开，工程版本默认开启。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应用主界面如右图。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界面中同时显示了</a:t>
            </a:r>
            <a:r>
              <a:rPr lang="en-US" altLang="zh-CN" sz="2000" dirty="0"/>
              <a:t>log</a:t>
            </a:r>
            <a:r>
              <a:rPr lang="zh-CN" altLang="en-US" sz="2000" dirty="0"/>
              <a:t>抓取后保存的目录。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通过点击下方中间的图标可以开启和关闭</a:t>
            </a:r>
            <a:r>
              <a:rPr lang="en-US" altLang="zh-CN" sz="2000" dirty="0"/>
              <a:t>log</a:t>
            </a:r>
            <a:r>
              <a:rPr lang="zh-CN" altLang="en-US" sz="2000" dirty="0"/>
              <a:t>的抓取。</a:t>
            </a:r>
            <a:endParaRPr lang="en-US" altLang="zh-CN" sz="2000" dirty="0"/>
          </a:p>
        </p:txBody>
      </p:sp>
      <p:grpSp>
        <p:nvGrpSpPr>
          <p:cNvPr id="45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1868" y="1390009"/>
            <a:ext cx="3110484" cy="504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85436" y="3070184"/>
            <a:ext cx="5630063" cy="62410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系统介绍</a:t>
            </a:r>
            <a:endParaRPr lang="en-US" altLang="zh-CN" sz="3200" b="1" dirty="0">
              <a:solidFill>
                <a:srgbClr val="7030A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1507052" y="981635"/>
            <a:ext cx="2092878" cy="4648530"/>
            <a:chOff x="1328989" y="586137"/>
            <a:chExt cx="2270941" cy="5044028"/>
          </a:xfrm>
        </p:grpSpPr>
        <p:grpSp>
          <p:nvGrpSpPr>
            <p:cNvPr id="4" name="组合 18"/>
            <p:cNvGrpSpPr/>
            <p:nvPr/>
          </p:nvGrpSpPr>
          <p:grpSpPr>
            <a:xfrm>
              <a:off x="1725863" y="872689"/>
              <a:ext cx="1765051" cy="4750499"/>
              <a:chOff x="4983413" y="872689"/>
              <a:chExt cx="1765051" cy="4750499"/>
            </a:xfrm>
          </p:grpSpPr>
          <p:sp>
            <p:nvSpPr>
              <p:cNvPr id="5" name="等腰三角形 4"/>
              <p:cNvSpPr/>
              <p:nvPr/>
            </p:nvSpPr>
            <p:spPr>
              <a:xfrm rot="19791212">
                <a:off x="4983413" y="1644262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814340">
                <a:off x="5329449" y="125881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9809562">
                <a:off x="5691495" y="1266622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809046">
                <a:off x="6016092" y="872689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809046">
                <a:off x="6016092" y="1676768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5852738" y="217474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809046">
                <a:off x="6016092" y="2499297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852738" y="299727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809046">
                <a:off x="6016092" y="3326491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5852738" y="3824468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809046">
                <a:off x="6016092" y="4161721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5852738" y="4659697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809046">
                <a:off x="6016092" y="4991833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33"/>
            <p:cNvGrpSpPr/>
            <p:nvPr/>
          </p:nvGrpSpPr>
          <p:grpSpPr>
            <a:xfrm>
              <a:off x="1328989" y="586137"/>
              <a:ext cx="2270941" cy="5044028"/>
              <a:chOff x="8582019" y="872689"/>
              <a:chExt cx="1765051" cy="3920387"/>
            </a:xfrm>
          </p:grpSpPr>
          <p:sp>
            <p:nvSpPr>
              <p:cNvPr id="19" name="等腰三角形 20"/>
              <p:cNvSpPr/>
              <p:nvPr/>
            </p:nvSpPr>
            <p:spPr>
              <a:xfrm rot="19791212">
                <a:off x="8582019" y="1644262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1"/>
              <p:cNvSpPr/>
              <p:nvPr/>
            </p:nvSpPr>
            <p:spPr>
              <a:xfrm rot="1814340">
                <a:off x="8928055" y="125881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2"/>
              <p:cNvSpPr/>
              <p:nvPr/>
            </p:nvSpPr>
            <p:spPr>
              <a:xfrm rot="19809562">
                <a:off x="9290101" y="1266622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3"/>
              <p:cNvSpPr/>
              <p:nvPr/>
            </p:nvSpPr>
            <p:spPr>
              <a:xfrm rot="1809046">
                <a:off x="9614698" y="872689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4"/>
              <p:cNvSpPr/>
              <p:nvPr/>
            </p:nvSpPr>
            <p:spPr>
              <a:xfrm rot="1809046">
                <a:off x="9614698" y="1676768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5"/>
              <p:cNvSpPr/>
              <p:nvPr/>
            </p:nvSpPr>
            <p:spPr>
              <a:xfrm rot="5400000">
                <a:off x="9451344" y="217474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6"/>
              <p:cNvSpPr/>
              <p:nvPr/>
            </p:nvSpPr>
            <p:spPr>
              <a:xfrm rot="1809046">
                <a:off x="9614698" y="2499297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7"/>
              <p:cNvSpPr/>
              <p:nvPr/>
            </p:nvSpPr>
            <p:spPr>
              <a:xfrm rot="5400000">
                <a:off x="9451344" y="299727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8"/>
              <p:cNvSpPr/>
              <p:nvPr/>
            </p:nvSpPr>
            <p:spPr>
              <a:xfrm rot="1809046">
                <a:off x="9614698" y="3326491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9"/>
              <p:cNvSpPr/>
              <p:nvPr/>
            </p:nvSpPr>
            <p:spPr>
              <a:xfrm rot="5400000">
                <a:off x="9451344" y="3824468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30"/>
              <p:cNvSpPr/>
              <p:nvPr/>
            </p:nvSpPr>
            <p:spPr>
              <a:xfrm rot="1809046">
                <a:off x="9614698" y="4161721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5" y="1762904"/>
            <a:ext cx="5133476" cy="280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设置界面，可以设置开启抓取哪一些</a:t>
            </a:r>
            <a:r>
              <a:rPr lang="en-US" altLang="zh-CN" sz="2000" dirty="0"/>
              <a:t>log</a:t>
            </a:r>
            <a:r>
              <a:rPr lang="zh-CN" altLang="en-US" sz="2000" dirty="0"/>
              <a:t>，包括：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MobileLog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ModemLog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NetworkLog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GPSLog</a:t>
            </a:r>
            <a:endParaRPr lang="en-US" altLang="zh-CN" sz="2000" dirty="0"/>
          </a:p>
        </p:txBody>
      </p:sp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533" y="1381446"/>
            <a:ext cx="3302598" cy="485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4204" y="1582261"/>
            <a:ext cx="2839453" cy="504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6791" y="1582261"/>
            <a:ext cx="2970279" cy="505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556084"/>
            <a:ext cx="2835406" cy="500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0580" y="1556084"/>
            <a:ext cx="2812849" cy="500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0818" y="1556084"/>
            <a:ext cx="2831432" cy="503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27785" y="1558508"/>
            <a:ext cx="9428648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MTK</a:t>
            </a:r>
            <a:r>
              <a:rPr lang="zh-CN" altLang="en-US" sz="2000" dirty="0"/>
              <a:t>平台的</a:t>
            </a:r>
            <a:r>
              <a:rPr lang="en-US" altLang="zh-CN" sz="2000" dirty="0"/>
              <a:t>modem log</a:t>
            </a:r>
            <a:r>
              <a:rPr lang="zh-CN" altLang="en-US" sz="2000" dirty="0"/>
              <a:t>有</a:t>
            </a:r>
            <a:r>
              <a:rPr lang="en-US" altLang="zh-CN" sz="2000" dirty="0"/>
              <a:t>2</a:t>
            </a:r>
            <a:r>
              <a:rPr lang="zh-CN" altLang="en-US" sz="2000" dirty="0"/>
              <a:t>种抓取方式：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6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、使用</a:t>
            </a:r>
            <a:r>
              <a:rPr lang="en-US" altLang="zh-CN" sz="2000" b="1" dirty="0" err="1">
                <a:solidFill>
                  <a:schemeClr val="accent5">
                    <a:lumMod val="50000"/>
                  </a:schemeClr>
                </a:solidFill>
              </a:rPr>
              <a:t>MTKLogger</a:t>
            </a:r>
            <a:r>
              <a:rPr lang="zh-CN" altLang="en-US" sz="2000" dirty="0"/>
              <a:t>工具中抓取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在设置中打开</a:t>
            </a:r>
            <a:r>
              <a:rPr lang="en-US" altLang="zh-CN" sz="2000" dirty="0" err="1"/>
              <a:t>ModemLog</a:t>
            </a:r>
            <a:r>
              <a:rPr lang="zh-CN" altLang="en-US" sz="2000" dirty="0"/>
              <a:t>的开关，并设置</a:t>
            </a:r>
            <a:r>
              <a:rPr lang="en-US" altLang="zh-CN" sz="2000" dirty="0"/>
              <a:t>Md1 Log Mode</a:t>
            </a:r>
            <a:r>
              <a:rPr lang="zh-CN" altLang="en-US" sz="2000" dirty="0"/>
              <a:t>为</a:t>
            </a:r>
            <a:r>
              <a:rPr lang="en-US" altLang="zh-CN" sz="2000" dirty="0"/>
              <a:t>SD </a:t>
            </a:r>
            <a:r>
              <a:rPr lang="en-US" altLang="zh-CN" sz="2000" dirty="0" err="1"/>
              <a:t>Mode;log</a:t>
            </a:r>
            <a:r>
              <a:rPr lang="zh-CN" altLang="en-US" sz="2000" dirty="0"/>
              <a:t>的抓取直接在</a:t>
            </a:r>
            <a:r>
              <a:rPr lang="en-US" altLang="zh-CN" sz="2000" dirty="0" err="1"/>
              <a:t>MTKLogger</a:t>
            </a:r>
            <a:r>
              <a:rPr lang="zh-CN" altLang="en-US" sz="2000" dirty="0"/>
              <a:t>中控制，抓取的</a:t>
            </a:r>
            <a:r>
              <a:rPr lang="en-US" altLang="zh-CN" sz="2000" dirty="0"/>
              <a:t>modem log</a:t>
            </a:r>
            <a:r>
              <a:rPr lang="zh-CN" altLang="en-US" sz="2000" dirty="0"/>
              <a:t>是</a:t>
            </a:r>
            <a:r>
              <a:rPr lang="en-US" altLang="zh-CN" sz="2000" dirty="0"/>
              <a:t>.</a:t>
            </a:r>
            <a:r>
              <a:rPr lang="en-US" altLang="zh-CN" sz="2000" dirty="0" err="1"/>
              <a:t>muxz</a:t>
            </a:r>
            <a:r>
              <a:rPr lang="zh-CN" altLang="en-US" sz="2000" dirty="0"/>
              <a:t>格式的文件，需要使用</a:t>
            </a:r>
            <a:r>
              <a:rPr lang="en-US" altLang="zh-CN" sz="2000" dirty="0"/>
              <a:t>ELT</a:t>
            </a:r>
            <a:r>
              <a:rPr lang="zh-CN" altLang="en-US" sz="2000" dirty="0"/>
              <a:t>工具来打开查看。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、直接连接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ELT</a:t>
            </a:r>
            <a:r>
              <a:rPr lang="zh-CN" altLang="en-US" sz="2000" dirty="0"/>
              <a:t>工具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这个需要将</a:t>
            </a:r>
            <a:r>
              <a:rPr lang="en-US" altLang="zh-CN" sz="2000" dirty="0" err="1"/>
              <a:t>MTKLogger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ModemLog</a:t>
            </a:r>
            <a:r>
              <a:rPr lang="zh-CN" altLang="en-US" sz="2000" dirty="0"/>
              <a:t>的</a:t>
            </a:r>
            <a:r>
              <a:rPr lang="en-US" altLang="zh-CN" sz="2000" dirty="0"/>
              <a:t>Md1 Log Mode</a:t>
            </a:r>
            <a:r>
              <a:rPr lang="zh-CN" altLang="en-US" sz="2000" dirty="0"/>
              <a:t>设置为</a:t>
            </a:r>
            <a:r>
              <a:rPr lang="en-US" altLang="zh-CN" sz="2000" dirty="0"/>
              <a:t>USB Mode</a:t>
            </a:r>
            <a:r>
              <a:rPr lang="zh-CN" altLang="en-US" sz="2000" dirty="0"/>
              <a:t>，这种情况下直接在</a:t>
            </a:r>
            <a:r>
              <a:rPr lang="en-US" altLang="zh-CN" sz="2000" dirty="0"/>
              <a:t>ELT</a:t>
            </a:r>
            <a:r>
              <a:rPr lang="zh-CN" altLang="en-US" sz="2000" dirty="0"/>
              <a:t>工具中抓取保存即可。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481826"/>
            <a:ext cx="6438022" cy="510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481827"/>
            <a:ext cx="6472052" cy="51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472" y="2493818"/>
            <a:ext cx="51911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8387" y="1520041"/>
            <a:ext cx="6616112" cy="483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627850"/>
            <a:ext cx="7412677" cy="500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MTK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46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27785" y="1590781"/>
            <a:ext cx="4383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选择菜单</a:t>
            </a:r>
            <a:r>
              <a:rPr lang="en-US" altLang="zh-CN" sz="2000" dirty="0"/>
              <a:t>Control-&gt;Set Target Filter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在这里设置输出</a:t>
            </a:r>
            <a:r>
              <a:rPr lang="en-US" altLang="zh-CN" sz="2000" dirty="0"/>
              <a:t>log</a:t>
            </a:r>
            <a:r>
              <a:rPr lang="zh-CN" altLang="en-US" sz="2000" dirty="0"/>
              <a:t>的</a:t>
            </a:r>
            <a:r>
              <a:rPr lang="en-US" altLang="zh-CN" sz="2000" dirty="0"/>
              <a:t>filter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8104" y="1223793"/>
            <a:ext cx="6307219" cy="531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sz="3200" b="1" dirty="0">
              <a:solidFill>
                <a:srgbClr val="7030A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4" name="组 4"/>
          <p:cNvGrpSpPr/>
          <p:nvPr/>
        </p:nvGrpSpPr>
        <p:grpSpPr>
          <a:xfrm>
            <a:off x="901787" y="1035424"/>
            <a:ext cx="3183649" cy="4361407"/>
            <a:chOff x="833045" y="527464"/>
            <a:chExt cx="3907808" cy="5353461"/>
          </a:xfrm>
        </p:grpSpPr>
        <p:grpSp>
          <p:nvGrpSpPr>
            <p:cNvPr id="5" name="组合 2"/>
            <p:cNvGrpSpPr/>
            <p:nvPr/>
          </p:nvGrpSpPr>
          <p:grpSpPr>
            <a:xfrm>
              <a:off x="1250421" y="1125864"/>
              <a:ext cx="3165773" cy="4336918"/>
              <a:chOff x="926571" y="692282"/>
              <a:chExt cx="3792028" cy="5194849"/>
            </a:xfrm>
          </p:grpSpPr>
          <p:sp>
            <p:nvSpPr>
              <p:cNvPr id="61" name="等腰三角形 60"/>
              <p:cNvSpPr/>
              <p:nvPr/>
            </p:nvSpPr>
            <p:spPr>
              <a:xfrm rot="9010236">
                <a:off x="926571" y="33755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 rot="5400000">
                <a:off x="2480991" y="141893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5400000">
                <a:off x="1361567" y="329528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1362608" y="263882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9010236">
                <a:off x="1522702" y="303991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等腰三角形 67"/>
              <p:cNvSpPr/>
              <p:nvPr/>
            </p:nvSpPr>
            <p:spPr>
              <a:xfrm rot="9010236">
                <a:off x="2044010" y="335729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68"/>
              <p:cNvSpPr/>
              <p:nvPr/>
            </p:nvSpPr>
            <p:spPr>
              <a:xfrm rot="5591464">
                <a:off x="2434095" y="3930499"/>
                <a:ext cx="595411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69"/>
              <p:cNvSpPr/>
              <p:nvPr/>
            </p:nvSpPr>
            <p:spPr>
              <a:xfrm rot="9010236">
                <a:off x="2604273" y="3659030"/>
                <a:ext cx="572130" cy="534633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70"/>
              <p:cNvSpPr/>
              <p:nvPr/>
            </p:nvSpPr>
            <p:spPr>
              <a:xfrm rot="5400000">
                <a:off x="3025894" y="357391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71"/>
              <p:cNvSpPr/>
              <p:nvPr/>
            </p:nvSpPr>
            <p:spPr>
              <a:xfrm rot="9010236">
                <a:off x="3163654" y="3997918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等腰三角形 72"/>
              <p:cNvSpPr/>
              <p:nvPr/>
            </p:nvSpPr>
            <p:spPr>
              <a:xfrm rot="5400000">
                <a:off x="2449679" y="72148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3"/>
              <p:cNvSpPr/>
              <p:nvPr/>
            </p:nvSpPr>
            <p:spPr>
              <a:xfrm rot="9010236">
                <a:off x="2609473" y="1136406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4"/>
              <p:cNvSpPr/>
              <p:nvPr/>
            </p:nvSpPr>
            <p:spPr>
              <a:xfrm rot="5400000">
                <a:off x="3584568" y="386738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75"/>
              <p:cNvSpPr/>
              <p:nvPr/>
            </p:nvSpPr>
            <p:spPr>
              <a:xfrm rot="9010236">
                <a:off x="3746502" y="362142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76"/>
              <p:cNvSpPr/>
              <p:nvPr/>
            </p:nvSpPr>
            <p:spPr>
              <a:xfrm rot="9010236">
                <a:off x="1509669" y="2391682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7"/>
              <p:cNvSpPr/>
              <p:nvPr/>
            </p:nvSpPr>
            <p:spPr>
              <a:xfrm rot="5400000">
                <a:off x="1924938" y="233713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78"/>
              <p:cNvSpPr/>
              <p:nvPr/>
            </p:nvSpPr>
            <p:spPr>
              <a:xfrm rot="5400000">
                <a:off x="1924938" y="166037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79"/>
              <p:cNvSpPr/>
              <p:nvPr/>
            </p:nvSpPr>
            <p:spPr>
              <a:xfrm rot="9010236">
                <a:off x="2065722" y="20738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80"/>
              <p:cNvSpPr/>
              <p:nvPr/>
            </p:nvSpPr>
            <p:spPr>
              <a:xfrm rot="9010236">
                <a:off x="2073746" y="140786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81"/>
              <p:cNvSpPr/>
              <p:nvPr/>
            </p:nvSpPr>
            <p:spPr>
              <a:xfrm rot="5400000">
                <a:off x="3033073" y="10282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82"/>
              <p:cNvSpPr/>
              <p:nvPr/>
            </p:nvSpPr>
            <p:spPr>
              <a:xfrm rot="9010236">
                <a:off x="3162544" y="144452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83"/>
              <p:cNvSpPr/>
              <p:nvPr/>
            </p:nvSpPr>
            <p:spPr>
              <a:xfrm rot="5400000">
                <a:off x="3033073" y="170871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84"/>
              <p:cNvSpPr/>
              <p:nvPr/>
            </p:nvSpPr>
            <p:spPr>
              <a:xfrm rot="9010236">
                <a:off x="3162544" y="2110503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等腰三角形 85"/>
              <p:cNvSpPr/>
              <p:nvPr/>
            </p:nvSpPr>
            <p:spPr>
              <a:xfrm rot="5400000">
                <a:off x="3033073" y="237469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等腰三角形 86"/>
              <p:cNvSpPr/>
              <p:nvPr/>
            </p:nvSpPr>
            <p:spPr>
              <a:xfrm rot="9010236">
                <a:off x="3162544" y="2776482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等腰三角形 87"/>
              <p:cNvSpPr/>
              <p:nvPr/>
            </p:nvSpPr>
            <p:spPr>
              <a:xfrm rot="5400000">
                <a:off x="3033073" y="300178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等腰三角形 88"/>
              <p:cNvSpPr/>
              <p:nvPr/>
            </p:nvSpPr>
            <p:spPr>
              <a:xfrm rot="9010236">
                <a:off x="3162544" y="340357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等腰三角形 89"/>
              <p:cNvSpPr/>
              <p:nvPr/>
            </p:nvSpPr>
            <p:spPr>
              <a:xfrm rot="5400000">
                <a:off x="3018785" y="4239898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等腰三角形 90"/>
              <p:cNvSpPr/>
              <p:nvPr/>
            </p:nvSpPr>
            <p:spPr>
              <a:xfrm rot="9010236">
                <a:off x="3133968" y="4670260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等腰三角形 91"/>
              <p:cNvSpPr/>
              <p:nvPr/>
            </p:nvSpPr>
            <p:spPr>
              <a:xfrm rot="5400000">
                <a:off x="3014898" y="494224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等腰三角形 92"/>
              <p:cNvSpPr/>
              <p:nvPr/>
            </p:nvSpPr>
            <p:spPr>
              <a:xfrm rot="9010236">
                <a:off x="3144369" y="537340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等腰三角形 93"/>
              <p:cNvSpPr/>
              <p:nvPr/>
            </p:nvSpPr>
            <p:spPr>
              <a:xfrm rot="5400000">
                <a:off x="4175671" y="3502260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等腰三角形 94"/>
              <p:cNvSpPr/>
              <p:nvPr/>
            </p:nvSpPr>
            <p:spPr>
              <a:xfrm rot="5400000">
                <a:off x="1874313" y="3604216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95"/>
            <p:cNvGrpSpPr/>
            <p:nvPr/>
          </p:nvGrpSpPr>
          <p:grpSpPr>
            <a:xfrm>
              <a:off x="833045" y="527464"/>
              <a:ext cx="3907808" cy="5353461"/>
              <a:chOff x="926571" y="692282"/>
              <a:chExt cx="3792028" cy="5194849"/>
            </a:xfrm>
            <a:noFill/>
          </p:grpSpPr>
          <p:sp>
            <p:nvSpPr>
              <p:cNvPr id="150" name="等腰三角形 96"/>
              <p:cNvSpPr/>
              <p:nvPr/>
            </p:nvSpPr>
            <p:spPr>
              <a:xfrm rot="9010236">
                <a:off x="926571" y="33755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等腰三角形 97"/>
              <p:cNvSpPr/>
              <p:nvPr/>
            </p:nvSpPr>
            <p:spPr>
              <a:xfrm rot="5400000">
                <a:off x="2480991" y="141893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等腰三角形 98"/>
              <p:cNvSpPr/>
              <p:nvPr/>
            </p:nvSpPr>
            <p:spPr>
              <a:xfrm rot="5400000">
                <a:off x="1361567" y="329528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等腰三角形 99"/>
              <p:cNvSpPr/>
              <p:nvPr/>
            </p:nvSpPr>
            <p:spPr>
              <a:xfrm rot="5400000">
                <a:off x="1362608" y="263882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等腰三角形 100"/>
              <p:cNvSpPr/>
              <p:nvPr/>
            </p:nvSpPr>
            <p:spPr>
              <a:xfrm rot="9010236">
                <a:off x="1522702" y="303991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等腰三角形 101"/>
              <p:cNvSpPr/>
              <p:nvPr/>
            </p:nvSpPr>
            <p:spPr>
              <a:xfrm rot="9010236">
                <a:off x="2044010" y="335729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等腰三角形 102"/>
              <p:cNvSpPr/>
              <p:nvPr/>
            </p:nvSpPr>
            <p:spPr>
              <a:xfrm rot="5591464">
                <a:off x="2434095" y="3930499"/>
                <a:ext cx="595411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等腰三角形 103"/>
              <p:cNvSpPr/>
              <p:nvPr/>
            </p:nvSpPr>
            <p:spPr>
              <a:xfrm rot="9010236">
                <a:off x="2604273" y="3659030"/>
                <a:ext cx="572130" cy="534633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等腰三角形 104"/>
              <p:cNvSpPr/>
              <p:nvPr/>
            </p:nvSpPr>
            <p:spPr>
              <a:xfrm rot="5400000">
                <a:off x="3025894" y="357391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等腰三角形 105"/>
              <p:cNvSpPr/>
              <p:nvPr/>
            </p:nvSpPr>
            <p:spPr>
              <a:xfrm rot="9010236">
                <a:off x="3163654" y="3997918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等腰三角形 106"/>
              <p:cNvSpPr/>
              <p:nvPr/>
            </p:nvSpPr>
            <p:spPr>
              <a:xfrm rot="5400000">
                <a:off x="2449679" y="72148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等腰三角形 107"/>
              <p:cNvSpPr/>
              <p:nvPr/>
            </p:nvSpPr>
            <p:spPr>
              <a:xfrm rot="9010236">
                <a:off x="2609473" y="1136406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等腰三角形 108"/>
              <p:cNvSpPr/>
              <p:nvPr/>
            </p:nvSpPr>
            <p:spPr>
              <a:xfrm rot="5400000">
                <a:off x="3584568" y="386738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109"/>
              <p:cNvSpPr/>
              <p:nvPr/>
            </p:nvSpPr>
            <p:spPr>
              <a:xfrm rot="9010236">
                <a:off x="3746502" y="362142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110"/>
              <p:cNvSpPr/>
              <p:nvPr/>
            </p:nvSpPr>
            <p:spPr>
              <a:xfrm rot="9010236">
                <a:off x="1509669" y="2391682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111"/>
              <p:cNvSpPr/>
              <p:nvPr/>
            </p:nvSpPr>
            <p:spPr>
              <a:xfrm rot="5400000">
                <a:off x="1924938" y="233713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等腰三角形 112"/>
              <p:cNvSpPr/>
              <p:nvPr/>
            </p:nvSpPr>
            <p:spPr>
              <a:xfrm rot="5400000">
                <a:off x="1924938" y="166037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等腰三角形 164"/>
              <p:cNvSpPr/>
              <p:nvPr/>
            </p:nvSpPr>
            <p:spPr>
              <a:xfrm rot="9010236">
                <a:off x="2065722" y="20738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等腰三角形 165"/>
              <p:cNvSpPr/>
              <p:nvPr/>
            </p:nvSpPr>
            <p:spPr>
              <a:xfrm rot="9010236">
                <a:off x="2073746" y="140786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166"/>
              <p:cNvSpPr/>
              <p:nvPr/>
            </p:nvSpPr>
            <p:spPr>
              <a:xfrm rot="5400000">
                <a:off x="3033073" y="10282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167"/>
              <p:cNvSpPr/>
              <p:nvPr/>
            </p:nvSpPr>
            <p:spPr>
              <a:xfrm rot="9010236">
                <a:off x="3162544" y="144452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等腰三角形 168"/>
              <p:cNvSpPr/>
              <p:nvPr/>
            </p:nvSpPr>
            <p:spPr>
              <a:xfrm rot="5400000">
                <a:off x="3033073" y="170871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等腰三角形 169"/>
              <p:cNvSpPr/>
              <p:nvPr/>
            </p:nvSpPr>
            <p:spPr>
              <a:xfrm rot="9010236">
                <a:off x="3162544" y="2110503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等腰三角形 170"/>
              <p:cNvSpPr/>
              <p:nvPr/>
            </p:nvSpPr>
            <p:spPr>
              <a:xfrm rot="5400000">
                <a:off x="3033073" y="237469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71"/>
              <p:cNvSpPr/>
              <p:nvPr/>
            </p:nvSpPr>
            <p:spPr>
              <a:xfrm rot="9010236">
                <a:off x="3162544" y="2776482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172"/>
              <p:cNvSpPr/>
              <p:nvPr/>
            </p:nvSpPr>
            <p:spPr>
              <a:xfrm rot="5400000">
                <a:off x="3033073" y="300178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等腰三角形 173"/>
              <p:cNvSpPr/>
              <p:nvPr/>
            </p:nvSpPr>
            <p:spPr>
              <a:xfrm rot="9010236">
                <a:off x="3162544" y="340357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等腰三角形 174"/>
              <p:cNvSpPr/>
              <p:nvPr/>
            </p:nvSpPr>
            <p:spPr>
              <a:xfrm rot="5400000">
                <a:off x="3018785" y="4239898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等腰三角形 175"/>
              <p:cNvSpPr/>
              <p:nvPr/>
            </p:nvSpPr>
            <p:spPr>
              <a:xfrm rot="9010236">
                <a:off x="3133968" y="4670260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等腰三角形 176"/>
              <p:cNvSpPr/>
              <p:nvPr/>
            </p:nvSpPr>
            <p:spPr>
              <a:xfrm rot="5400000">
                <a:off x="3014898" y="494224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7"/>
              <p:cNvSpPr/>
              <p:nvPr/>
            </p:nvSpPr>
            <p:spPr>
              <a:xfrm rot="9010236">
                <a:off x="3144369" y="537340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等腰三角形 178"/>
              <p:cNvSpPr/>
              <p:nvPr/>
            </p:nvSpPr>
            <p:spPr>
              <a:xfrm rot="5400000">
                <a:off x="4175671" y="3502260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等腰三角形 179"/>
              <p:cNvSpPr/>
              <p:nvPr/>
            </p:nvSpPr>
            <p:spPr>
              <a:xfrm rot="5400000">
                <a:off x="1874313" y="3604216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0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系统介绍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411704" y="1752146"/>
            <a:ext cx="8637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在软件开发过程中，</a:t>
            </a:r>
            <a:r>
              <a:rPr lang="en-US" altLang="zh-CN" sz="2400" b="1" dirty="0">
                <a:solidFill>
                  <a:srgbClr val="FF0000"/>
                </a:solidFill>
              </a:rPr>
              <a:t>LOG</a:t>
            </a:r>
            <a:r>
              <a:rPr lang="zh-CN" altLang="en-US" sz="2400" dirty="0"/>
              <a:t>是广泛使用的用来记录程序执行过程的机制，它既可以用于程序调试，也可以用于产品运行使用中的事件记录。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b="1" dirty="0">
                <a:hlinkClick r:id="rId3" tooltip="Android知识库"/>
              </a:rPr>
              <a:t>Android</a:t>
            </a:r>
            <a:r>
              <a:rPr lang="zh-CN" altLang="en-US" sz="2400" dirty="0"/>
              <a:t>系统中，提供了简单、便利的</a:t>
            </a:r>
            <a:r>
              <a:rPr lang="en-US" altLang="zh-CN" sz="2400" dirty="0"/>
              <a:t>LOG</a:t>
            </a:r>
            <a:r>
              <a:rPr lang="zh-CN" altLang="en-US" sz="2400" dirty="0"/>
              <a:t>机制，开发人员可以方便地使用。</a:t>
            </a: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5" y="1541125"/>
            <a:ext cx="5470359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一般情况下，在高通平台上抓取上层的</a:t>
            </a:r>
            <a:r>
              <a:rPr lang="en-US" altLang="zh-CN" sz="2000" dirty="0"/>
              <a:t>app log</a:t>
            </a:r>
            <a:r>
              <a:rPr lang="zh-CN" altLang="en-US" sz="2000" dirty="0"/>
              <a:t>和</a:t>
            </a:r>
            <a:r>
              <a:rPr lang="en-US" altLang="zh-CN" sz="2000" dirty="0"/>
              <a:t>radio log</a:t>
            </a:r>
            <a:r>
              <a:rPr lang="zh-CN" altLang="en-US" sz="2000" dirty="0"/>
              <a:t>使用命令行即可。</a:t>
            </a:r>
            <a:endParaRPr lang="en-US" altLang="zh-C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6313" y="1402366"/>
            <a:ext cx="2831431" cy="497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1027785" y="2678012"/>
            <a:ext cx="5470359" cy="1418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例如：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adb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logcat</a:t>
            </a:r>
            <a:r>
              <a:rPr lang="en-US" altLang="zh-CN" sz="2000" dirty="0"/>
              <a:t> –b main &gt; main.txt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adb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logcat</a:t>
            </a:r>
            <a:r>
              <a:rPr lang="en-US" altLang="zh-CN" sz="2000" dirty="0"/>
              <a:t> –b radio &gt; radio.txt</a:t>
            </a: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5" y="1636191"/>
            <a:ext cx="8430128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高通平台上抓取</a:t>
            </a:r>
            <a:r>
              <a:rPr lang="en-US" altLang="zh-CN" sz="2000" dirty="0"/>
              <a:t>modem log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bt</a:t>
            </a:r>
            <a:r>
              <a:rPr lang="en-US" altLang="zh-CN" sz="2000" dirty="0"/>
              <a:t> log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gps</a:t>
            </a:r>
            <a:r>
              <a:rPr lang="zh-CN" altLang="en-US" sz="2000" dirty="0"/>
              <a:t>等</a:t>
            </a:r>
            <a:r>
              <a:rPr lang="en-US" altLang="zh-CN" sz="2000" dirty="0"/>
              <a:t>log</a:t>
            </a:r>
            <a:r>
              <a:rPr lang="zh-CN" altLang="en-US" sz="2000" dirty="0"/>
              <a:t>时需要用到高通平台的一个工具</a:t>
            </a:r>
            <a:r>
              <a:rPr lang="en-US" altLang="zh-CN" sz="2000" dirty="0"/>
              <a:t>QXDM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1027785" y="2850134"/>
            <a:ext cx="85895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QXDM</a:t>
            </a:r>
            <a:r>
              <a:rPr lang="zh-CN" altLang="en-US" sz="2000" dirty="0"/>
              <a:t>（</a:t>
            </a:r>
            <a:r>
              <a:rPr lang="en-US" altLang="zh-CN" sz="2000" dirty="0"/>
              <a:t>The QUALCOMM  Extensible Diagnostic Monitor</a:t>
            </a:r>
            <a:r>
              <a:rPr lang="zh-CN" altLang="en-US" sz="2000" dirty="0"/>
              <a:t>）是高通公司（</a:t>
            </a:r>
            <a:r>
              <a:rPr lang="en-US" altLang="zh-CN" sz="2000" dirty="0"/>
              <a:t>Qualcomm</a:t>
            </a:r>
            <a:r>
              <a:rPr lang="zh-CN" altLang="en-US" sz="2000" dirty="0"/>
              <a:t>）公司发布的可以对手机终端所发数据进行跟踪有效工具，通过对数据的分析可以诊断信令流程、分析数据包的正确与否等。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5" y="1642965"/>
            <a:ext cx="9342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QXDM Pro</a:t>
            </a:r>
            <a:r>
              <a:rPr lang="zh-CN" altLang="en-US" sz="2000" dirty="0"/>
              <a:t>的安装需要</a:t>
            </a:r>
            <a:r>
              <a:rPr lang="en-US" altLang="zh-CN" sz="2000" dirty="0"/>
              <a:t>IE6.0</a:t>
            </a:r>
            <a:r>
              <a:rPr lang="zh-CN" altLang="en-US" sz="2000" dirty="0"/>
              <a:t>以上的版本和</a:t>
            </a:r>
            <a:r>
              <a:rPr lang="en-US" altLang="zh-CN" sz="2000" dirty="0"/>
              <a:t>QPST Server v2.7, Build 200</a:t>
            </a:r>
            <a:r>
              <a:rPr lang="zh-CN" altLang="en-US" sz="2000" dirty="0"/>
              <a:t>以上的版本。</a:t>
            </a:r>
            <a:endParaRPr lang="en-US" altLang="zh-CN" sz="2000" dirty="0"/>
          </a:p>
        </p:txBody>
      </p:sp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1027785" y="2218110"/>
            <a:ext cx="10155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QXDM</a:t>
            </a:r>
            <a:r>
              <a:rPr lang="zh-CN" altLang="en-US" sz="2000" dirty="0"/>
              <a:t>安装完成以后需要激活，并且过一段时间就会过期，需要重新下载安装和激活。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3846" y="2870044"/>
            <a:ext cx="5749533" cy="37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内容占位符 2"/>
          <p:cNvSpPr>
            <a:spLocks noChangeArrowheads="1"/>
          </p:cNvSpPr>
          <p:nvPr/>
        </p:nvSpPr>
        <p:spPr bwMode="auto">
          <a:xfrm>
            <a:off x="7298560" y="3763106"/>
            <a:ext cx="3071812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sym typeface="Arial" charset="0"/>
              </a:rPr>
              <a:t>User ID: </a:t>
            </a:r>
            <a:r>
              <a:rPr lang="en-US" altLang="zh-CN" sz="2000" dirty="0" err="1">
                <a:solidFill>
                  <a:srgbClr val="000000"/>
                </a:solidFill>
                <a:sym typeface="Arial" charset="0"/>
              </a:rPr>
              <a:t>CkTelecom</a:t>
            </a:r>
            <a:r>
              <a:rPr lang="en-US" altLang="zh-CN" sz="2000" dirty="0">
                <a:solidFill>
                  <a:srgbClr val="000000"/>
                </a:solidFill>
                <a:sym typeface="Arial" charset="0"/>
              </a:rPr>
              <a:t> </a:t>
            </a:r>
            <a:endParaRPr lang="zh-CN" altLang="en-US" sz="2000" dirty="0">
              <a:solidFill>
                <a:srgbClr val="000000"/>
              </a:solidFill>
              <a:sym typeface="Arial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sym typeface="Arial" charset="0"/>
              </a:rPr>
              <a:t>Password: XieL1205 </a:t>
            </a:r>
            <a:endParaRPr lang="zh-CN" altLang="en-US" sz="2000" dirty="0">
              <a:solidFill>
                <a:srgbClr val="000000"/>
              </a:solidFill>
              <a:sym typeface="Arial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sym typeface="Arial" charset="0"/>
              </a:rPr>
              <a:t>Admin Key: 4022</a:t>
            </a:r>
            <a:endParaRPr lang="zh-CN" altLang="en-US" sz="2000" dirty="0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513152"/>
            <a:ext cx="4134008" cy="481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58589" y="1513151"/>
            <a:ext cx="6358892" cy="47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482946"/>
            <a:ext cx="6922116" cy="52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9763" y="1382074"/>
            <a:ext cx="396282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矩形 49"/>
          <p:cNvSpPr/>
          <p:nvPr/>
        </p:nvSpPr>
        <p:spPr>
          <a:xfrm>
            <a:off x="1027785" y="1513153"/>
            <a:ext cx="54302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由于手机输出的</a:t>
            </a:r>
            <a:r>
              <a:rPr lang="en-US" altLang="zh-CN" sz="2000" dirty="0"/>
              <a:t>log</a:t>
            </a:r>
            <a:r>
              <a:rPr lang="zh-CN" altLang="en-US" sz="2000" dirty="0"/>
              <a:t>数据量非常大，因此有必要对输出的</a:t>
            </a:r>
            <a:r>
              <a:rPr lang="en-US" altLang="zh-CN" sz="2000" dirty="0"/>
              <a:t>log</a:t>
            </a:r>
            <a:r>
              <a:rPr lang="zh-CN" altLang="en-US" sz="2000" dirty="0"/>
              <a:t>信息进行过滤，便于保存和分析。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配置文件：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安装</a:t>
            </a:r>
            <a:r>
              <a:rPr lang="en-US" altLang="zh-CN" sz="2000" dirty="0"/>
              <a:t>QXDM</a:t>
            </a:r>
            <a:r>
              <a:rPr lang="zh-CN" altLang="en-US" sz="2000" dirty="0"/>
              <a:t>之后会在</a:t>
            </a:r>
            <a:r>
              <a:rPr lang="en-US" altLang="zh-CN" sz="2000" dirty="0"/>
              <a:t>C:\ProgramData\Qualcomm\QXDM\Config\Qualcomm DMC Library\Primary</a:t>
            </a:r>
            <a:r>
              <a:rPr lang="zh-CN" altLang="en-US" sz="2000" dirty="0"/>
              <a:t>生成一个默认的配置文件</a:t>
            </a:r>
            <a:r>
              <a:rPr lang="en-US" altLang="zh-CN" sz="2000" dirty="0"/>
              <a:t>Default.dmc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一般情况下，使用默认的</a:t>
            </a:r>
            <a:r>
              <a:rPr lang="en-US" altLang="zh-CN" sz="2000" dirty="0" err="1"/>
              <a:t>dmc</a:t>
            </a:r>
            <a:r>
              <a:rPr lang="zh-CN" altLang="en-US" sz="2000" dirty="0"/>
              <a:t>文件即可。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433870"/>
            <a:ext cx="8058327" cy="527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7273" y="1402366"/>
            <a:ext cx="3893713" cy="469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1027785" y="1724764"/>
            <a:ext cx="4965031" cy="326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打开</a:t>
            </a:r>
            <a:r>
              <a:rPr lang="en-US" altLang="zh-CN" sz="2000" dirty="0"/>
              <a:t>log</a:t>
            </a:r>
            <a:r>
              <a:rPr lang="zh-CN" altLang="en-US" sz="2000" dirty="0"/>
              <a:t>文件；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新建</a:t>
            </a:r>
            <a:r>
              <a:rPr lang="en-US" altLang="zh-CN" sz="2000" dirty="0"/>
              <a:t>log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保存</a:t>
            </a:r>
            <a:r>
              <a:rPr lang="en-US" altLang="zh-CN" sz="2000" dirty="0"/>
              <a:t>log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重播</a:t>
            </a:r>
            <a:r>
              <a:rPr lang="en-US" altLang="zh-CN" sz="2000" dirty="0"/>
              <a:t>log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Log</a:t>
            </a:r>
            <a:r>
              <a:rPr lang="zh-CN" altLang="en-US" sz="2000" dirty="0"/>
              <a:t>的保存设置。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QXDM</a:t>
            </a:r>
            <a:r>
              <a:rPr lang="zh-CN" altLang="en-US" sz="2000" dirty="0"/>
              <a:t>保存的</a:t>
            </a:r>
            <a:r>
              <a:rPr lang="en-US" altLang="zh-CN" sz="2000" dirty="0"/>
              <a:t>log</a:t>
            </a:r>
            <a:r>
              <a:rPr lang="zh-CN" altLang="en-US" sz="2000" dirty="0"/>
              <a:t>文件格式为</a:t>
            </a:r>
            <a:r>
              <a:rPr lang="en-US" altLang="zh-CN" sz="2000" dirty="0"/>
              <a:t>.</a:t>
            </a:r>
            <a:r>
              <a:rPr lang="en-US" altLang="zh-CN" sz="2000" dirty="0" err="1"/>
              <a:t>isf</a:t>
            </a:r>
            <a:r>
              <a:rPr lang="zh-CN" altLang="en-US" sz="2000" dirty="0"/>
              <a:t>格式。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9932" y="1402366"/>
            <a:ext cx="4385510" cy="497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矩形 52"/>
          <p:cNvSpPr/>
          <p:nvPr/>
        </p:nvSpPr>
        <p:spPr>
          <a:xfrm>
            <a:off x="1027785" y="1843098"/>
            <a:ext cx="47003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View-Common</a:t>
            </a:r>
            <a:r>
              <a:rPr lang="zh-CN" altLang="en-US" sz="2000" dirty="0"/>
              <a:t>中包含了常用的一些</a:t>
            </a:r>
            <a:r>
              <a:rPr lang="en-US" altLang="zh-CN" sz="2000" dirty="0"/>
              <a:t>View</a:t>
            </a:r>
            <a:r>
              <a:rPr lang="zh-CN" altLang="en-US" sz="2000" dirty="0"/>
              <a:t>类型。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Item View</a:t>
            </a:r>
            <a:r>
              <a:rPr lang="zh-CN" altLang="en-US" sz="2000" dirty="0"/>
              <a:t>：</a:t>
            </a:r>
            <a:r>
              <a:rPr lang="en-US" altLang="zh-CN" sz="2000" dirty="0"/>
              <a:t>Item View</a:t>
            </a:r>
            <a:r>
              <a:rPr lang="zh-CN" altLang="en-US" sz="2000" dirty="0"/>
              <a:t>会抓取设备打印的全部数据。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accent5">
                    <a:lumMod val="50000"/>
                  </a:schemeClr>
                </a:solidFill>
              </a:rPr>
              <a:t>Filered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 View</a:t>
            </a:r>
            <a:r>
              <a:rPr lang="zh-CN" altLang="en-US" sz="2000" dirty="0"/>
              <a:t>：基于</a:t>
            </a:r>
            <a:r>
              <a:rPr lang="en-US" altLang="zh-CN" sz="2000" dirty="0"/>
              <a:t>Item View</a:t>
            </a:r>
            <a:r>
              <a:rPr lang="zh-CN" altLang="en-US" sz="2000" dirty="0"/>
              <a:t>通过关键字匹配或者基于条件过滤生成。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1027785" y="1649460"/>
            <a:ext cx="4700336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Item View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Item View</a:t>
            </a:r>
            <a:r>
              <a:rPr lang="zh-CN" altLang="en-US" sz="2000" dirty="0"/>
              <a:t>会抓取设备打印的全部数据。</a:t>
            </a:r>
            <a:endParaRPr lang="en-US" altLang="zh-CN" sz="2000" dirty="0"/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4752" y="1402366"/>
            <a:ext cx="4563196" cy="496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系统介绍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5" y="3279818"/>
            <a:ext cx="10579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sz="2000" b="1" dirty="0">
                <a:hlinkClick r:id="rId3" tooltip="Android知识库"/>
              </a:rPr>
              <a:t>Android</a:t>
            </a:r>
            <a:r>
              <a:rPr lang="zh-CN" altLang="en-US" sz="2000" dirty="0"/>
              <a:t>中支持</a:t>
            </a:r>
            <a:r>
              <a:rPr lang="en-US" altLang="zh-CN" sz="2000" dirty="0"/>
              <a:t>6</a:t>
            </a:r>
            <a:r>
              <a:rPr lang="zh-CN" altLang="en-US" sz="2000" dirty="0"/>
              <a:t>种</a:t>
            </a:r>
            <a:r>
              <a:rPr lang="en-US" sz="2000" dirty="0"/>
              <a:t>Log</a:t>
            </a:r>
            <a:r>
              <a:rPr lang="zh-CN" altLang="en-US" sz="2000" dirty="0"/>
              <a:t>类型，分别为</a:t>
            </a:r>
            <a:r>
              <a:rPr lang="en-US" sz="2000" dirty="0" err="1"/>
              <a:t>Verbose，Info，Debug，Warn，Error</a:t>
            </a:r>
            <a:r>
              <a:rPr lang="zh-CN" altLang="en-US" sz="2000" dirty="0"/>
              <a:t>和</a:t>
            </a:r>
            <a:r>
              <a:rPr lang="en-US" sz="2000" dirty="0"/>
              <a:t>Assert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158617" y="3818806"/>
            <a:ext cx="8405327" cy="2631490"/>
          </a:xfrm>
          <a:prstGeom prst="rect">
            <a:avLst/>
          </a:prstGeom>
          <a:ln w="31750" cap="rnd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verbose</a:t>
            </a:r>
            <a:r>
              <a:rPr lang="en-US" altLang="zh-CN" dirty="0"/>
              <a:t> </a:t>
            </a:r>
            <a:r>
              <a:rPr lang="zh-CN" altLang="en-US" dirty="0"/>
              <a:t>：冗余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debug</a:t>
            </a:r>
            <a:r>
              <a:rPr lang="zh-CN" altLang="en-US" dirty="0"/>
              <a:t>：  调试信息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Info</a:t>
            </a:r>
            <a:r>
              <a:rPr lang="zh-CN" altLang="en-US" dirty="0"/>
              <a:t>：普通信息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warning</a:t>
            </a:r>
            <a:r>
              <a:rPr lang="en-US" altLang="zh-CN" dirty="0"/>
              <a:t> </a:t>
            </a:r>
            <a:r>
              <a:rPr lang="zh-CN" altLang="en-US" dirty="0"/>
              <a:t>：警告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error</a:t>
            </a:r>
            <a:r>
              <a:rPr lang="zh-CN" altLang="en-US" dirty="0"/>
              <a:t>：错误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assert</a:t>
            </a:r>
            <a:r>
              <a:rPr lang="zh-CN" altLang="en-US" dirty="0"/>
              <a:t>：断言</a:t>
            </a:r>
          </a:p>
        </p:txBody>
      </p:sp>
      <p:sp>
        <p:nvSpPr>
          <p:cNvPr id="19" name="矩形 18"/>
          <p:cNvSpPr/>
          <p:nvPr/>
        </p:nvSpPr>
        <p:spPr>
          <a:xfrm>
            <a:off x="1027785" y="1355605"/>
            <a:ext cx="96448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Android</a:t>
            </a:r>
            <a:r>
              <a:rPr lang="zh-CN" altLang="en-US" sz="2000" dirty="0"/>
              <a:t>自身提供了一个日志工具类，那就是</a:t>
            </a:r>
            <a:r>
              <a:rPr lang="en-US" sz="2000" dirty="0" err="1"/>
              <a:t>android.util.Log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\frameworks\base\core\java\android\</a:t>
            </a:r>
            <a:r>
              <a:rPr lang="en-US" sz="2000" dirty="0" err="1"/>
              <a:t>util</a:t>
            </a:r>
            <a:r>
              <a:rPr lang="en-US" sz="2000" dirty="0"/>
              <a:t>\Log.java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使用很简单，例如：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Log.i</a:t>
            </a:r>
            <a:r>
              <a:rPr lang="en-US" sz="2000" dirty="0"/>
              <a:t>(LOGTAG, "</a:t>
            </a:r>
            <a:r>
              <a:rPr lang="en-US" sz="2000" dirty="0" err="1"/>
              <a:t>onCreate</a:t>
            </a:r>
            <a:r>
              <a:rPr lang="en-US" sz="2000" dirty="0"/>
              <a:t>");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3883630" y="3786507"/>
            <a:ext cx="6096000" cy="2535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Log.v()</a:t>
            </a:r>
            <a:r>
              <a:rPr lang="zh-CN" altLang="en-US" dirty="0"/>
              <a:t>：用来记录</a:t>
            </a:r>
            <a:r>
              <a:rPr lang="en-US" altLang="zh-CN" dirty="0"/>
              <a:t>Verbose</a:t>
            </a:r>
            <a:r>
              <a:rPr lang="zh-CN" altLang="en-US" dirty="0"/>
              <a:t>类型日志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Log.d</a:t>
            </a:r>
            <a:r>
              <a:rPr lang="en-US" altLang="zh-CN" dirty="0"/>
              <a:t>()</a:t>
            </a:r>
            <a:r>
              <a:rPr lang="zh-CN" altLang="en-US" dirty="0"/>
              <a:t>：用来记录</a:t>
            </a:r>
            <a:r>
              <a:rPr lang="en-US" altLang="zh-CN" dirty="0"/>
              <a:t>Debug</a:t>
            </a:r>
            <a:r>
              <a:rPr lang="zh-CN" altLang="en-US" dirty="0"/>
              <a:t>类型日志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Log.i</a:t>
            </a:r>
            <a:r>
              <a:rPr lang="en-US" altLang="zh-CN" dirty="0"/>
              <a:t>()</a:t>
            </a:r>
            <a:r>
              <a:rPr lang="zh-CN" altLang="en-US" dirty="0"/>
              <a:t>：用来记录</a:t>
            </a:r>
            <a:r>
              <a:rPr lang="en-US" altLang="zh-CN" dirty="0"/>
              <a:t>Info</a:t>
            </a:r>
            <a:r>
              <a:rPr lang="zh-CN" altLang="en-US" dirty="0"/>
              <a:t>类型日志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Log.w</a:t>
            </a:r>
            <a:r>
              <a:rPr lang="en-US" altLang="zh-CN" dirty="0"/>
              <a:t>()</a:t>
            </a:r>
            <a:r>
              <a:rPr lang="zh-CN" altLang="en-US" dirty="0"/>
              <a:t>：用来记录</a:t>
            </a:r>
            <a:r>
              <a:rPr lang="en-US" altLang="zh-CN" dirty="0"/>
              <a:t>Warn</a:t>
            </a:r>
            <a:r>
              <a:rPr lang="zh-CN" altLang="en-US" dirty="0"/>
              <a:t>类型日志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Log.e</a:t>
            </a:r>
            <a:r>
              <a:rPr lang="en-US" altLang="zh-CN" dirty="0"/>
              <a:t>()</a:t>
            </a:r>
            <a:r>
              <a:rPr lang="zh-CN" altLang="en-US" dirty="0"/>
              <a:t>：用来记录</a:t>
            </a:r>
            <a:r>
              <a:rPr lang="en-US" altLang="zh-CN" dirty="0"/>
              <a:t>Error</a:t>
            </a:r>
            <a:r>
              <a:rPr lang="zh-CN" altLang="en-US" dirty="0"/>
              <a:t>类型日志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Log.wtf()</a:t>
            </a:r>
            <a:r>
              <a:rPr lang="zh-CN" altLang="en-US" dirty="0"/>
              <a:t>：用来记录</a:t>
            </a:r>
            <a:r>
              <a:rPr lang="en-US" altLang="zh-CN" dirty="0"/>
              <a:t>Assert</a:t>
            </a:r>
            <a:r>
              <a:rPr lang="zh-CN" altLang="en-US" dirty="0"/>
              <a:t>类型日志</a:t>
            </a: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507820"/>
            <a:ext cx="8137730" cy="518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1027785" y="1660218"/>
            <a:ext cx="3677651" cy="142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Filered</a:t>
            </a:r>
            <a:r>
              <a:rPr lang="en-US" altLang="zh-CN" sz="2000" dirty="0"/>
              <a:t> View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基于别的</a:t>
            </a:r>
            <a:r>
              <a:rPr lang="en-US" altLang="zh-CN" sz="2000" dirty="0"/>
              <a:t>View</a:t>
            </a:r>
            <a:r>
              <a:rPr lang="zh-CN" altLang="en-US" sz="2000" dirty="0"/>
              <a:t>通过关键字匹配或者条件过滤生成。</a:t>
            </a:r>
            <a:endParaRPr lang="en-US" altLang="zh-CN" sz="2000" dirty="0"/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508" y="1402366"/>
            <a:ext cx="6577012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490606"/>
            <a:ext cx="8030154" cy="514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1027785" y="1821583"/>
            <a:ext cx="1076259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Log Packets</a:t>
            </a:r>
            <a:r>
              <a:rPr lang="zh-CN" altLang="en-US" sz="2000" dirty="0"/>
              <a:t>：查看信令流程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Log Packets(OTA)</a:t>
            </a:r>
            <a:r>
              <a:rPr lang="zh-CN" altLang="en-US" sz="2000" dirty="0"/>
              <a:t>：查看空口信令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Message Packets</a:t>
            </a:r>
            <a:r>
              <a:rPr lang="zh-CN" altLang="en-US" sz="2000" dirty="0"/>
              <a:t>：查看设备各个子层的信息，也就是各个模块中添加的</a:t>
            </a:r>
            <a:r>
              <a:rPr lang="en-US" altLang="zh-CN" sz="2000" dirty="0"/>
              <a:t>debug trace</a:t>
            </a:r>
            <a:r>
              <a:rPr lang="zh-CN" altLang="en-US" sz="2000" dirty="0"/>
              <a:t>消息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513152"/>
            <a:ext cx="7653636" cy="523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4" y="1513153"/>
            <a:ext cx="7567576" cy="52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6" y="1513153"/>
            <a:ext cx="7599848" cy="5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4530804" cy="40377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高通平台上</a:t>
            </a: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的获取和分析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1502706"/>
            <a:ext cx="7895723" cy="524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5"/>
          <a:stretch/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916840" y="2007121"/>
            <a:ext cx="6267251" cy="2507729"/>
            <a:chOff x="721325" y="2135709"/>
            <a:chExt cx="5532884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739710" cy="9022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532884" cy="1818724"/>
              <a:chOff x="721325" y="2135709"/>
              <a:chExt cx="5532884" cy="181872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074237" cy="10361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>
                  <a:solidFill>
                    <a:srgbClr val="E95454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82134" y="2273343"/>
                <a:ext cx="5172075" cy="78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THANK</a:t>
                </a:r>
                <a:r>
                  <a:rPr kumimoji="1" lang="zh-CN" altLang="en-US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 </a:t>
                </a:r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YOU!</a:t>
                </a:r>
                <a:endParaRPr kumimoji="1" lang="zh-CN" altLang="en-US" sz="6000" b="1" dirty="0">
                  <a:solidFill>
                    <a:srgbClr val="384956"/>
                  </a:solidFill>
                  <a:latin typeface="Arial"/>
                  <a:ea typeface="宋体"/>
                  <a:cs typeface="Arial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82134" y="3240750"/>
                <a:ext cx="3741582" cy="7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384956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感谢聆听！</a:t>
                </a:r>
              </a:p>
            </p:txBody>
          </p: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系统介绍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6217" y="2204451"/>
            <a:ext cx="7933335" cy="43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1027785" y="1634659"/>
            <a:ext cx="8213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android.util.Log</a:t>
            </a:r>
            <a:r>
              <a:rPr lang="zh-CN" altLang="en-US" sz="2000" dirty="0"/>
              <a:t>类提供的</a:t>
            </a:r>
            <a:r>
              <a:rPr lang="en-US" sz="2000" dirty="0"/>
              <a:t>static</a:t>
            </a:r>
            <a:r>
              <a:rPr lang="zh-CN" altLang="en-US" sz="2000" dirty="0"/>
              <a:t>方法列举如下：</a:t>
            </a: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系统介绍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027785" y="1656032"/>
            <a:ext cx="10407594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参数</a:t>
            </a:r>
            <a:r>
              <a:rPr lang="en-US" altLang="zh-CN" sz="2000" dirty="0"/>
              <a:t>tag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msg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tr</a:t>
            </a:r>
            <a:r>
              <a:rPr lang="zh-CN" altLang="en-US" sz="2000" dirty="0"/>
              <a:t>的含义如下：</a:t>
            </a:r>
            <a:endParaRPr lang="en-US" altLang="zh-CN" sz="2000" dirty="0"/>
          </a:p>
          <a:p>
            <a:endParaRPr lang="zh-CN" altLang="en-US" sz="8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</a:rPr>
              <a:t>tag</a:t>
            </a:r>
            <a:r>
              <a:rPr lang="zh-CN" altLang="en-US" sz="2000" dirty="0"/>
              <a:t>：日志的标签，通常用来标识日志的来源，例如可以用应用名作为</a:t>
            </a:r>
            <a:r>
              <a:rPr lang="en-US" altLang="zh-CN" sz="2000" dirty="0"/>
              <a:t>tag</a:t>
            </a:r>
            <a:r>
              <a:rPr lang="zh-CN" altLang="en-US" sz="2000" dirty="0"/>
              <a:t>表示该日志是由某个应用记录的，也可以使用</a:t>
            </a:r>
            <a:r>
              <a:rPr lang="en-US" altLang="zh-CN" sz="2000" dirty="0"/>
              <a:t>Activity</a:t>
            </a:r>
            <a:r>
              <a:rPr lang="zh-CN" altLang="en-US" sz="2000" dirty="0"/>
              <a:t>或者类名作为</a:t>
            </a:r>
            <a:r>
              <a:rPr lang="en-US" altLang="zh-CN" sz="2000" dirty="0"/>
              <a:t>tag</a:t>
            </a:r>
            <a:r>
              <a:rPr lang="zh-CN" altLang="en-US" sz="2000" dirty="0"/>
              <a:t>表示产生该日志信息的类。</a:t>
            </a:r>
            <a:r>
              <a:rPr lang="en-US" altLang="zh-CN" sz="2000" dirty="0"/>
              <a:t>tag</a:t>
            </a:r>
            <a:r>
              <a:rPr lang="zh-CN" altLang="en-US" sz="2000" dirty="0"/>
              <a:t>还可以很方便的用来筛选日志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sz="500" dirty="0"/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7030A0"/>
                </a:solidFill>
              </a:rPr>
              <a:t>msg</a:t>
            </a:r>
            <a:r>
              <a:rPr lang="zh-CN" altLang="en-US" sz="2000" dirty="0"/>
              <a:t>：日志的具体内容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600" dirty="0"/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7030A0"/>
                </a:solidFill>
              </a:rPr>
              <a:t>tr</a:t>
            </a:r>
            <a:r>
              <a:rPr lang="zh-CN" altLang="en-US" sz="2000" dirty="0"/>
              <a:t>：需要记录在日志中的异常对象，会记录该异常对象中的</a:t>
            </a:r>
            <a:r>
              <a:rPr lang="en-US" altLang="zh-CN" sz="2000" dirty="0"/>
              <a:t>message</a:t>
            </a:r>
            <a:r>
              <a:rPr lang="zh-CN" altLang="en-US" sz="2000" dirty="0"/>
              <a:t>以及该异常产生时的函数堆栈。 </a:t>
            </a:r>
            <a:br>
              <a:rPr lang="zh-CN" altLang="en-US" sz="2000" dirty="0"/>
            </a:br>
            <a:r>
              <a:rPr lang="zh-CN" altLang="en-US" sz="2000" dirty="0"/>
              <a:t>如下两行代码在</a:t>
            </a:r>
            <a:r>
              <a:rPr lang="en-US" altLang="zh-CN" sz="2000" dirty="0"/>
              <a:t>Eclipse</a:t>
            </a:r>
            <a:r>
              <a:rPr lang="zh-CN" altLang="en-US" sz="2000" dirty="0"/>
              <a:t>中显示的日志信息如图所示。</a:t>
            </a: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系统介绍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85" y="2291379"/>
            <a:ext cx="10320072" cy="296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1027785" y="1652892"/>
            <a:ext cx="8213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输出的</a:t>
            </a:r>
            <a:r>
              <a:rPr lang="en-US" altLang="zh-CN" sz="2000" dirty="0"/>
              <a:t>log</a:t>
            </a:r>
            <a:r>
              <a:rPr lang="zh-CN" altLang="en-US" sz="2000" dirty="0"/>
              <a:t>实例：</a:t>
            </a: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sz="3200" b="1" dirty="0">
                <a:solidFill>
                  <a:srgbClr val="7030A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sz="3200" b="1" dirty="0">
              <a:solidFill>
                <a:srgbClr val="7030A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4" name="组 83"/>
          <p:cNvGrpSpPr/>
          <p:nvPr/>
        </p:nvGrpSpPr>
        <p:grpSpPr>
          <a:xfrm>
            <a:off x="1145730" y="988054"/>
            <a:ext cx="2866893" cy="4404217"/>
            <a:chOff x="1145730" y="988054"/>
            <a:chExt cx="3375137" cy="5184998"/>
          </a:xfrm>
        </p:grpSpPr>
        <p:grpSp>
          <p:nvGrpSpPr>
            <p:cNvPr id="5" name="组合 2"/>
            <p:cNvGrpSpPr/>
            <p:nvPr/>
          </p:nvGrpSpPr>
          <p:grpSpPr>
            <a:xfrm>
              <a:off x="1444987" y="1266312"/>
              <a:ext cx="2832600" cy="4628481"/>
              <a:chOff x="716766" y="736383"/>
              <a:chExt cx="3046471" cy="4977948"/>
            </a:xfrm>
          </p:grpSpPr>
          <p:sp>
            <p:nvSpPr>
              <p:cNvPr id="31" name="等腰三角形 60"/>
              <p:cNvSpPr/>
              <p:nvPr/>
            </p:nvSpPr>
            <p:spPr>
              <a:xfrm rot="4162658">
                <a:off x="722645" y="780603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61"/>
              <p:cNvSpPr/>
              <p:nvPr/>
            </p:nvSpPr>
            <p:spPr>
              <a:xfrm rot="7782167">
                <a:off x="1024508" y="1133980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62"/>
              <p:cNvSpPr/>
              <p:nvPr/>
            </p:nvSpPr>
            <p:spPr>
              <a:xfrm rot="11457533">
                <a:off x="1325280" y="104305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63"/>
              <p:cNvSpPr/>
              <p:nvPr/>
            </p:nvSpPr>
            <p:spPr>
              <a:xfrm rot="7782167">
                <a:off x="1739898" y="125764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64"/>
              <p:cNvSpPr/>
              <p:nvPr/>
            </p:nvSpPr>
            <p:spPr>
              <a:xfrm rot="7782167">
                <a:off x="2457105" y="138130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65"/>
              <p:cNvSpPr/>
              <p:nvPr/>
            </p:nvSpPr>
            <p:spPr>
              <a:xfrm rot="11457533">
                <a:off x="2040668" y="115304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66"/>
              <p:cNvSpPr/>
              <p:nvPr/>
            </p:nvSpPr>
            <p:spPr>
              <a:xfrm rot="11418892">
                <a:off x="2761871" y="128740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67"/>
              <p:cNvSpPr/>
              <p:nvPr/>
            </p:nvSpPr>
            <p:spPr>
              <a:xfrm rot="7782167">
                <a:off x="3166281" y="1515454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68"/>
              <p:cNvSpPr/>
              <p:nvPr/>
            </p:nvSpPr>
            <p:spPr>
              <a:xfrm rot="7782167">
                <a:off x="2707092" y="2045788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69"/>
              <p:cNvSpPr/>
              <p:nvPr/>
            </p:nvSpPr>
            <p:spPr>
              <a:xfrm rot="11418892">
                <a:off x="3011238" y="195844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70"/>
              <p:cNvSpPr/>
              <p:nvPr/>
            </p:nvSpPr>
            <p:spPr>
              <a:xfrm rot="7782167">
                <a:off x="2243349" y="2591275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71"/>
              <p:cNvSpPr/>
              <p:nvPr/>
            </p:nvSpPr>
            <p:spPr>
              <a:xfrm rot="11418892">
                <a:off x="2550628" y="2479628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72"/>
              <p:cNvSpPr/>
              <p:nvPr/>
            </p:nvSpPr>
            <p:spPr>
              <a:xfrm rot="7782167">
                <a:off x="1778149" y="3121104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73"/>
              <p:cNvSpPr/>
              <p:nvPr/>
            </p:nvSpPr>
            <p:spPr>
              <a:xfrm rot="11418892">
                <a:off x="2087622" y="303002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74"/>
              <p:cNvSpPr/>
              <p:nvPr/>
            </p:nvSpPr>
            <p:spPr>
              <a:xfrm rot="7782167">
                <a:off x="1326458" y="365513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75"/>
              <p:cNvSpPr/>
              <p:nvPr/>
            </p:nvSpPr>
            <p:spPr>
              <a:xfrm rot="11418892">
                <a:off x="1635931" y="356405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76"/>
              <p:cNvSpPr/>
              <p:nvPr/>
            </p:nvSpPr>
            <p:spPr>
              <a:xfrm rot="7782167">
                <a:off x="863654" y="420080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77"/>
              <p:cNvSpPr/>
              <p:nvPr/>
            </p:nvSpPr>
            <p:spPr>
              <a:xfrm rot="11418892">
                <a:off x="1173127" y="409543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78"/>
              <p:cNvSpPr/>
              <p:nvPr/>
            </p:nvSpPr>
            <p:spPr>
              <a:xfrm rot="4162658">
                <a:off x="972013" y="145137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79"/>
              <p:cNvSpPr/>
              <p:nvPr/>
            </p:nvSpPr>
            <p:spPr>
              <a:xfrm rot="7782167">
                <a:off x="1138428" y="4862220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80"/>
              <p:cNvSpPr/>
              <p:nvPr/>
            </p:nvSpPr>
            <p:spPr>
              <a:xfrm rot="11418892">
                <a:off x="716766" y="464109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81"/>
              <p:cNvSpPr/>
              <p:nvPr/>
            </p:nvSpPr>
            <p:spPr>
              <a:xfrm rot="11418892">
                <a:off x="1465496" y="477846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82"/>
              <p:cNvSpPr/>
              <p:nvPr/>
            </p:nvSpPr>
            <p:spPr>
              <a:xfrm rot="7782167">
                <a:off x="1889313" y="499694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83"/>
              <p:cNvSpPr/>
              <p:nvPr/>
            </p:nvSpPr>
            <p:spPr>
              <a:xfrm rot="11418892">
                <a:off x="2202093" y="4898903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84"/>
              <p:cNvSpPr/>
              <p:nvPr/>
            </p:nvSpPr>
            <p:spPr>
              <a:xfrm rot="7782167">
                <a:off x="2617478" y="511737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85"/>
              <p:cNvSpPr/>
              <p:nvPr/>
            </p:nvSpPr>
            <p:spPr>
              <a:xfrm rot="11418892">
                <a:off x="2930258" y="501933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86"/>
            <p:cNvGrpSpPr/>
            <p:nvPr/>
          </p:nvGrpSpPr>
          <p:grpSpPr>
            <a:xfrm>
              <a:off x="1145730" y="988054"/>
              <a:ext cx="3375137" cy="5184998"/>
              <a:chOff x="716766" y="736383"/>
              <a:chExt cx="3046471" cy="4977948"/>
            </a:xfrm>
            <a:noFill/>
          </p:grpSpPr>
          <p:sp>
            <p:nvSpPr>
              <p:cNvPr id="58" name="等腰三角形 87"/>
              <p:cNvSpPr/>
              <p:nvPr/>
            </p:nvSpPr>
            <p:spPr>
              <a:xfrm rot="4162658">
                <a:off x="722645" y="780603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88"/>
              <p:cNvSpPr/>
              <p:nvPr/>
            </p:nvSpPr>
            <p:spPr>
              <a:xfrm rot="7782167">
                <a:off x="1024508" y="1133980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89"/>
              <p:cNvSpPr/>
              <p:nvPr/>
            </p:nvSpPr>
            <p:spPr>
              <a:xfrm rot="11457533">
                <a:off x="1325280" y="104305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90"/>
              <p:cNvSpPr/>
              <p:nvPr/>
            </p:nvSpPr>
            <p:spPr>
              <a:xfrm rot="7782167">
                <a:off x="1739898" y="125764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91"/>
              <p:cNvSpPr/>
              <p:nvPr/>
            </p:nvSpPr>
            <p:spPr>
              <a:xfrm rot="7782167">
                <a:off x="2457105" y="138130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92"/>
              <p:cNvSpPr/>
              <p:nvPr/>
            </p:nvSpPr>
            <p:spPr>
              <a:xfrm rot="11457533">
                <a:off x="2040668" y="115304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93"/>
              <p:cNvSpPr/>
              <p:nvPr/>
            </p:nvSpPr>
            <p:spPr>
              <a:xfrm rot="11418892">
                <a:off x="2761871" y="128740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94"/>
              <p:cNvSpPr/>
              <p:nvPr/>
            </p:nvSpPr>
            <p:spPr>
              <a:xfrm rot="7782167">
                <a:off x="3166281" y="1515454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等腰三角形 95"/>
              <p:cNvSpPr/>
              <p:nvPr/>
            </p:nvSpPr>
            <p:spPr>
              <a:xfrm rot="7782167">
                <a:off x="2707092" y="2045788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96"/>
              <p:cNvSpPr/>
              <p:nvPr/>
            </p:nvSpPr>
            <p:spPr>
              <a:xfrm rot="11418892">
                <a:off x="3011238" y="195844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97"/>
              <p:cNvSpPr/>
              <p:nvPr/>
            </p:nvSpPr>
            <p:spPr>
              <a:xfrm rot="7782167">
                <a:off x="2243349" y="2591275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98"/>
              <p:cNvSpPr/>
              <p:nvPr/>
            </p:nvSpPr>
            <p:spPr>
              <a:xfrm rot="11418892">
                <a:off x="2550628" y="2479628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99"/>
              <p:cNvSpPr/>
              <p:nvPr/>
            </p:nvSpPr>
            <p:spPr>
              <a:xfrm rot="7782167">
                <a:off x="1778149" y="3121104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等腰三角形 100"/>
              <p:cNvSpPr/>
              <p:nvPr/>
            </p:nvSpPr>
            <p:spPr>
              <a:xfrm rot="11418892">
                <a:off x="2087622" y="303002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101"/>
              <p:cNvSpPr/>
              <p:nvPr/>
            </p:nvSpPr>
            <p:spPr>
              <a:xfrm rot="7782167">
                <a:off x="1326458" y="365513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102"/>
              <p:cNvSpPr/>
              <p:nvPr/>
            </p:nvSpPr>
            <p:spPr>
              <a:xfrm rot="11418892">
                <a:off x="1635931" y="356405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103"/>
              <p:cNvSpPr/>
              <p:nvPr/>
            </p:nvSpPr>
            <p:spPr>
              <a:xfrm rot="7782167">
                <a:off x="863654" y="420080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104"/>
              <p:cNvSpPr/>
              <p:nvPr/>
            </p:nvSpPr>
            <p:spPr>
              <a:xfrm rot="11418892">
                <a:off x="1173127" y="409543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105"/>
              <p:cNvSpPr/>
              <p:nvPr/>
            </p:nvSpPr>
            <p:spPr>
              <a:xfrm rot="4162658">
                <a:off x="972013" y="145137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106"/>
              <p:cNvSpPr/>
              <p:nvPr/>
            </p:nvSpPr>
            <p:spPr>
              <a:xfrm rot="7782167">
                <a:off x="1138428" y="4862220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107"/>
              <p:cNvSpPr/>
              <p:nvPr/>
            </p:nvSpPr>
            <p:spPr>
              <a:xfrm rot="11418892">
                <a:off x="716766" y="464109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108"/>
              <p:cNvSpPr/>
              <p:nvPr/>
            </p:nvSpPr>
            <p:spPr>
              <a:xfrm rot="11418892">
                <a:off x="1465496" y="477846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109"/>
              <p:cNvSpPr/>
              <p:nvPr/>
            </p:nvSpPr>
            <p:spPr>
              <a:xfrm rot="7782167">
                <a:off x="1889313" y="499694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110"/>
              <p:cNvSpPr/>
              <p:nvPr/>
            </p:nvSpPr>
            <p:spPr>
              <a:xfrm rot="11418892">
                <a:off x="2202093" y="4898903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111"/>
              <p:cNvSpPr/>
              <p:nvPr/>
            </p:nvSpPr>
            <p:spPr>
              <a:xfrm rot="7782167">
                <a:off x="2617478" y="511737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112"/>
              <p:cNvSpPr/>
              <p:nvPr/>
            </p:nvSpPr>
            <p:spPr>
              <a:xfrm rot="11418892">
                <a:off x="2930258" y="501933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11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Android log</a:t>
            </a: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信息的获取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027785" y="1481248"/>
            <a:ext cx="75277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中可以将不同的</a:t>
            </a:r>
            <a:r>
              <a:rPr lang="en-US" altLang="zh-CN" sz="2000" dirty="0"/>
              <a:t>log</a:t>
            </a:r>
            <a:r>
              <a:rPr lang="zh-CN" altLang="en-US" sz="2000" dirty="0"/>
              <a:t>写入不同的设备，共有</a:t>
            </a:r>
            <a:r>
              <a:rPr lang="en-US" sz="2000" dirty="0"/>
              <a:t>/dev/log/system,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/dev/log/main,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/dev/log/radio,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/dev/log/events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四种类型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其中默认</a:t>
            </a:r>
            <a:r>
              <a:rPr lang="en-US" sz="2000" dirty="0" err="1"/>
              <a:t>Log.v</a:t>
            </a:r>
            <a:r>
              <a:rPr lang="zh-CN" altLang="en-US" sz="2000" dirty="0"/>
              <a:t>等写入</a:t>
            </a:r>
            <a:r>
              <a:rPr lang="en-US" altLang="zh-CN" sz="2000" dirty="0"/>
              <a:t>/</a:t>
            </a:r>
            <a:r>
              <a:rPr lang="en-US" sz="2000" dirty="0"/>
              <a:t>dev/log/main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  Slog</a:t>
            </a:r>
            <a:r>
              <a:rPr lang="zh-CN" altLang="en-US" sz="2000" dirty="0"/>
              <a:t>写入</a:t>
            </a:r>
            <a:r>
              <a:rPr lang="en-US" altLang="zh-CN" sz="2000" dirty="0"/>
              <a:t>/</a:t>
            </a:r>
            <a:r>
              <a:rPr lang="en-US" sz="2000" dirty="0"/>
              <a:t>dev/log/system</a:t>
            </a:r>
            <a:r>
              <a:rPr lang="zh-CN" altLang="en-US" sz="2000" dirty="0"/>
              <a:t>中。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52" name="等腰三角形 51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74">
      <a:dk1>
        <a:srgbClr val="000000"/>
      </a:dk1>
      <a:lt1>
        <a:srgbClr val="FFFFFF"/>
      </a:lt1>
      <a:dk2>
        <a:srgbClr val="F1B015"/>
      </a:dk2>
      <a:lt2>
        <a:srgbClr val="FF7F01"/>
      </a:lt2>
      <a:accent1>
        <a:srgbClr val="00BFC3"/>
      </a:accent1>
      <a:accent2>
        <a:srgbClr val="0096FF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1841</Words>
  <Application>Microsoft Office PowerPoint</Application>
  <PresentationFormat>宽屏</PresentationFormat>
  <Paragraphs>223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宋体</vt:lpstr>
      <vt:lpstr>Microsoft YaHei</vt:lpstr>
      <vt:lpstr>Microsoft YaHei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秦珊珊</cp:lastModifiedBy>
  <cp:revision>323</cp:revision>
  <dcterms:created xsi:type="dcterms:W3CDTF">2015-10-12T02:05:46Z</dcterms:created>
  <dcterms:modified xsi:type="dcterms:W3CDTF">2017-05-31T08:35:33Z</dcterms:modified>
</cp:coreProperties>
</file>