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0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0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3C2522A-7989-4575-B0B4-EC1DA616278F}">
          <p14:sldIdLst>
            <p14:sldId id="306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FBFBF"/>
    <a:srgbClr val="06D8A1"/>
    <a:srgbClr val="50FACD"/>
    <a:srgbClr val="95F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1" autoAdjust="0"/>
    <p:restoredTop sz="95567" autoAdjust="0"/>
  </p:normalViewPr>
  <p:slideViewPr>
    <p:cSldViewPr snapToGrid="0">
      <p:cViewPr>
        <p:scale>
          <a:sx n="80" d="100"/>
          <a:sy n="80" d="100"/>
        </p:scale>
        <p:origin x="-78" y="-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1A2E1-2896-457B-A507-39020BBC28D7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68D95-4E9A-4E78-9C0D-BDA88A4F0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6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E6DEF-1EB9-46E8-8A13-C77D28B2E931}" type="datetimeFigureOut">
              <a:rPr lang="zh-CN" altLang="en-US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75F1D-1CB9-41FA-A29E-CDBBBB7722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9"/>
          <a:stretch>
            <a:fillRect/>
          </a:stretch>
        </p:blipFill>
        <p:spPr>
          <a:xfrm>
            <a:off x="-76200" y="-28224"/>
            <a:ext cx="12268200" cy="688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 userDrawn="1"/>
        </p:nvCxnSpPr>
        <p:spPr>
          <a:xfrm>
            <a:off x="1053184" y="1387596"/>
            <a:ext cx="302986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7784" y="517371"/>
            <a:ext cx="3975100" cy="346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027785" y="864098"/>
            <a:ext cx="3975100" cy="403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085437" y="2246093"/>
            <a:ext cx="3975100" cy="624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smtClean="0"/>
              <a:t>PART</a:t>
            </a:r>
            <a:endParaRPr kumimoji="1" lang="zh-CN" altLang="en-US" dirty="0"/>
          </a:p>
        </p:txBody>
      </p:sp>
      <p:cxnSp>
        <p:nvCxnSpPr>
          <p:cNvPr id="9" name="直接连接符 36"/>
          <p:cNvCxnSpPr/>
          <p:nvPr userDrawn="1"/>
        </p:nvCxnSpPr>
        <p:spPr>
          <a:xfrm>
            <a:off x="4121191" y="3773959"/>
            <a:ext cx="401955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85436" y="3010026"/>
            <a:ext cx="5630063" cy="624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点击此处添加简短介绍。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5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5598"/>
          </a:xfrm>
          <a:prstGeom prst="rect">
            <a:avLst/>
          </a:prstGeom>
        </p:spPr>
      </p:pic>
      <p:cxnSp>
        <p:nvCxnSpPr>
          <p:cNvPr id="3" name="直接连接符 18"/>
          <p:cNvCxnSpPr/>
          <p:nvPr userDrawn="1"/>
        </p:nvCxnSpPr>
        <p:spPr>
          <a:xfrm>
            <a:off x="1053184" y="1387596"/>
            <a:ext cx="302986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7784" y="517371"/>
            <a:ext cx="3975100" cy="346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027785" y="864098"/>
            <a:ext cx="3975100" cy="403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7" b="7620"/>
          <a:stretch>
            <a:fillRect/>
          </a:stretch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7" b="7620"/>
          <a:stretch>
            <a:fillRect/>
          </a:stretch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18"/>
          <p:cNvCxnSpPr/>
          <p:nvPr userDrawn="1"/>
        </p:nvCxnSpPr>
        <p:spPr>
          <a:xfrm>
            <a:off x="1053184" y="1387596"/>
            <a:ext cx="302986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7784" y="517371"/>
            <a:ext cx="3975100" cy="346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027785" y="864098"/>
            <a:ext cx="3975100" cy="403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tp://10.240.3.16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0.240.2.6:8080/view/list8909m/job/MSM_8909M_AP_WITH_MODEM_RLC05A-S25A_for_reliance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tp://10.240.3.16/MSM8909/UDON02A/UDON02A-S00A_CKT_L90EN_110_160202.rar" TargetMode="External"/><Relationship Id="rId2" Type="http://schemas.openxmlformats.org/officeDocument/2006/relationships/hyperlink" Target="ftp://10.240.3.16/MSM8909/UDON02A/UDON02A-S00A_CKT_L90EN_110_160202.rar&#65307;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plm.ck-telecom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5"/>
          <a:stretch>
            <a:fillRect/>
          </a:stretch>
        </p:blipFill>
        <p:spPr>
          <a:xfrm>
            <a:off x="3652840" y="-163743"/>
            <a:ext cx="9023658" cy="7256099"/>
          </a:xfrm>
          <a:prstGeom prst="rect">
            <a:avLst/>
          </a:prstGeom>
          <a:effectLst>
            <a:softEdge rad="1270000"/>
          </a:effectLst>
        </p:spPr>
      </p:pic>
      <p:grpSp>
        <p:nvGrpSpPr>
          <p:cNvPr id="17" name="组合 16"/>
          <p:cNvGrpSpPr/>
          <p:nvPr/>
        </p:nvGrpSpPr>
        <p:grpSpPr>
          <a:xfrm>
            <a:off x="657226" y="2021409"/>
            <a:ext cx="6525232" cy="2664891"/>
            <a:chOff x="721325" y="2135709"/>
            <a:chExt cx="5386378" cy="1938335"/>
          </a:xfrm>
        </p:grpSpPr>
        <p:sp>
          <p:nvSpPr>
            <p:cNvPr id="10" name="矩形 9"/>
            <p:cNvSpPr/>
            <p:nvPr/>
          </p:nvSpPr>
          <p:spPr>
            <a:xfrm>
              <a:off x="721325" y="3171827"/>
              <a:ext cx="3864963" cy="90221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21325" y="2135709"/>
              <a:ext cx="5386378" cy="1715156"/>
              <a:chOff x="721325" y="2135709"/>
              <a:chExt cx="5386378" cy="171515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21325" y="2135709"/>
                <a:ext cx="5107976" cy="103611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/>
              <a:lstStyle/>
              <a:p>
                <a:pPr algn="ctr"/>
                <a:endParaRPr kumimoji="1" lang="zh-CN" altLang="en-US" sz="6000" dirty="0">
                  <a:solidFill>
                    <a:srgbClr val="E95454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35628" y="2258596"/>
                <a:ext cx="5172075" cy="738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6000" b="1" smtClean="0">
                    <a:solidFill>
                      <a:srgbClr val="384956"/>
                    </a:solidFill>
                    <a:latin typeface="+mn-ea"/>
                    <a:cs typeface="Arial" panose="020B0604020202020204"/>
                  </a:rPr>
                  <a:t>培训</a:t>
                </a:r>
                <a:endParaRPr lang="zh-CN" altLang="en-US" sz="60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932241" y="3112112"/>
                <a:ext cx="4794901" cy="738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0" b="1" dirty="0">
                    <a:solidFill>
                      <a:srgbClr val="F2F2F2"/>
                    </a:solidFill>
                    <a:latin typeface="+mn-ea"/>
                  </a:rPr>
                  <a:t>软件发布流程篇</a:t>
                </a:r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2705306" y="5338082"/>
            <a:ext cx="203131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/>
              </a:rPr>
              <a:t>讲师：曾明星</a:t>
            </a:r>
            <a:endParaRPr kumimoji="1"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9" y="76039"/>
            <a:ext cx="1457193" cy="1011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22" y="1461119"/>
            <a:ext cx="10117777" cy="4672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217243" y="923970"/>
            <a:ext cx="93735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sz="2000" dirty="0" smtClean="0">
                <a:latin typeface="+mj-ea"/>
                <a:ea typeface="+mj-ea"/>
              </a:rPr>
              <a:t>3) </a:t>
            </a:r>
            <a:r>
              <a:rPr lang="zh-CN" altLang="en-US" sz="2000" dirty="0" smtClean="0">
                <a:latin typeface="+mj-ea"/>
                <a:ea typeface="+mj-ea"/>
              </a:rPr>
              <a:t>软件</a:t>
            </a:r>
            <a:r>
              <a:rPr lang="zh-CN" altLang="en-US" sz="2000" dirty="0">
                <a:latin typeface="+mj-ea"/>
                <a:ea typeface="+mj-ea"/>
              </a:rPr>
              <a:t>SPL</a:t>
            </a:r>
            <a:r>
              <a:rPr lang="zh-CN" altLang="en-US" sz="2000" dirty="0" smtClean="0">
                <a:latin typeface="+mj-ea"/>
                <a:ea typeface="+mj-ea"/>
              </a:rPr>
              <a:t>审核设定</a:t>
            </a:r>
            <a:r>
              <a:rPr lang="zh-CN" altLang="en-US" sz="2000" dirty="0">
                <a:latin typeface="+mj-ea"/>
                <a:ea typeface="+mj-ea"/>
              </a:rPr>
              <a:t>软件用途</a:t>
            </a:r>
            <a:endParaRPr lang="zh-CN" altLang="en-US" sz="2000" b="1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48" y="98560"/>
            <a:ext cx="1457193" cy="1011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72070" y="6329845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8097" y="6329845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图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7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2157" y="1420971"/>
            <a:ext cx="937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1) 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相关的软件准备完成后，需要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将</a:t>
            </a:r>
            <a:r>
              <a:rPr lang="zh-CN" altLang="zh-CN" dirty="0" smtClean="0"/>
              <a:t>软件</a:t>
            </a:r>
            <a:r>
              <a:rPr lang="zh-CN" altLang="zh-CN" dirty="0"/>
              <a:t>升级包</a:t>
            </a:r>
            <a:r>
              <a:rPr lang="zh-CN" altLang="zh-CN" dirty="0" smtClean="0"/>
              <a:t>存放</a:t>
            </a:r>
            <a:r>
              <a:rPr lang="zh-CN" altLang="en-US" dirty="0" smtClean="0"/>
              <a:t>到公司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上用来备份，</a:t>
            </a:r>
            <a:r>
              <a:rPr lang="zh-CN" altLang="zh-CN" dirty="0" smtClean="0"/>
              <a:t>路径</a:t>
            </a:r>
            <a:r>
              <a:rPr lang="zh-CN" altLang="en-US" dirty="0" smtClean="0"/>
              <a:t>如下  </a:t>
            </a:r>
            <a:r>
              <a:rPr lang="zh-CN" altLang="zh-CN" dirty="0" smtClean="0">
                <a:hlinkClick r:id="rId2"/>
              </a:rPr>
              <a:t>ftp</a:t>
            </a:r>
            <a:r>
              <a:rPr lang="zh-CN" altLang="zh-CN" dirty="0">
                <a:hlinkClick r:id="rId2"/>
              </a:rPr>
              <a:t>://10.240.3.16</a:t>
            </a:r>
            <a:r>
              <a:rPr lang="zh-CN" altLang="zh-CN" dirty="0" smtClean="0">
                <a:hlinkClick r:id="rId2"/>
              </a:rPr>
              <a:t>/</a:t>
            </a:r>
            <a:r>
              <a:rPr lang="en-US" altLang="zh-CN" dirty="0" smtClean="0"/>
              <a:t>  ,</a:t>
            </a:r>
            <a:r>
              <a:rPr lang="zh-CN" altLang="zh-CN" dirty="0"/>
              <a:t>如果是新项目需要在该服务器根目录下新建项目文件夹，如</a:t>
            </a:r>
            <a:r>
              <a:rPr lang="zh-CN" altLang="zh-CN" dirty="0" smtClean="0"/>
              <a:t>：</a:t>
            </a:r>
            <a:r>
              <a:rPr lang="en-US" altLang="zh-CN" dirty="0" smtClean="0"/>
              <a:t>RLC01 </a:t>
            </a:r>
            <a:endParaRPr lang="en-US" altLang="zh-CN" b="1" dirty="0" smtClean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占位符 30"/>
          <p:cNvSpPr txBox="1"/>
          <p:nvPr/>
        </p:nvSpPr>
        <p:spPr>
          <a:xfrm>
            <a:off x="1111665" y="750798"/>
            <a:ext cx="6001654" cy="624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 smtClean="0">
                <a:latin typeface="+mj-ea"/>
                <a:ea typeface="+mj-ea"/>
              </a:rPr>
              <a:t>7.</a:t>
            </a:r>
            <a:r>
              <a:rPr lang="zh-CN" altLang="en-US" sz="3200" b="1" dirty="0" smtClean="0">
                <a:latin typeface="+mj-ea"/>
                <a:ea typeface="+mj-ea"/>
              </a:rPr>
              <a:t> </a:t>
            </a:r>
            <a:r>
              <a:rPr lang="en-US" altLang="zh-CN" sz="3200" b="1" dirty="0" smtClean="0">
                <a:latin typeface="+mj-ea"/>
                <a:ea typeface="+mj-ea"/>
              </a:rPr>
              <a:t> FTP </a:t>
            </a:r>
            <a:r>
              <a:rPr lang="zh-CN" altLang="en-US" sz="3200" b="1" dirty="0" smtClean="0">
                <a:latin typeface="+mj-ea"/>
                <a:ea typeface="+mj-ea"/>
              </a:rPr>
              <a:t>软件</a:t>
            </a:r>
            <a:r>
              <a:rPr lang="zh-CN" altLang="en-US" sz="3200" b="1" dirty="0">
                <a:latin typeface="+mj-ea"/>
                <a:ea typeface="+mj-ea"/>
              </a:rPr>
              <a:t>上传</a:t>
            </a:r>
            <a:r>
              <a:rPr lang="zh-CN" altLang="en-US" sz="3200" b="1" dirty="0" smtClean="0">
                <a:latin typeface="+mj-ea"/>
                <a:ea typeface="+mj-ea"/>
              </a:rPr>
              <a:t>操作指引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6432" y="3188370"/>
            <a:ext cx="98157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1)</a:t>
            </a:r>
            <a:r>
              <a:rPr lang="zh-CN" altLang="zh-CN" dirty="0"/>
              <a:t>软件升级包需要包含软件刷机包，软件发布单，release note表单，数据库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，不同平台要求不一样，下面详细列举 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zh-CN" altLang="zh-CN" b="1" dirty="0" smtClean="0"/>
              <a:t>高</a:t>
            </a:r>
            <a:r>
              <a:rPr lang="zh-CN" altLang="zh-CN" b="1" dirty="0"/>
              <a:t>通平台： </a:t>
            </a:r>
            <a:endParaRPr lang="en-US" altLang="zh-CN" b="1" dirty="0" smtClean="0"/>
          </a:p>
          <a:p>
            <a:r>
              <a:rPr lang="zh-CN" altLang="zh-CN" dirty="0" smtClean="0"/>
              <a:t>A</a:t>
            </a:r>
            <a:r>
              <a:rPr lang="zh-CN" altLang="zh-CN" dirty="0"/>
              <a:t>：刷机包包含编译出的bin档，命名如：UDON02A-S00A_CKT_L90EN_109_160128.bin </a:t>
            </a:r>
            <a:endParaRPr lang="en-US" altLang="zh-CN" dirty="0" smtClean="0"/>
          </a:p>
          <a:p>
            <a:r>
              <a:rPr lang="zh-CN" altLang="zh-CN" dirty="0" smtClean="0"/>
              <a:t>B</a:t>
            </a:r>
            <a:r>
              <a:rPr lang="zh-CN" altLang="zh-CN" dirty="0"/>
              <a:t>：需包含软件发布单，命名如：软件发布通知单_UDON02A-S00A_CKT_L90EN_109_160128.xls </a:t>
            </a:r>
            <a:endParaRPr lang="en-US" altLang="zh-CN" dirty="0" smtClean="0"/>
          </a:p>
          <a:p>
            <a:r>
              <a:rPr lang="zh-CN" altLang="zh-CN" dirty="0" smtClean="0"/>
              <a:t>C</a:t>
            </a:r>
            <a:r>
              <a:rPr lang="zh-CN" altLang="zh-CN" dirty="0"/>
              <a:t>：需包含release note表单，命名如：Release_Notes_UDON02A-S00A_CKT_L90EN_109_160128.xls </a:t>
            </a:r>
            <a:endParaRPr lang="en-US" altLang="zh-CN" dirty="0" smtClean="0"/>
          </a:p>
          <a:p>
            <a:endParaRPr lang="en-US" altLang="zh-CN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b="1" dirty="0" smtClean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占位符 30"/>
          <p:cNvSpPr txBox="1"/>
          <p:nvPr/>
        </p:nvSpPr>
        <p:spPr>
          <a:xfrm>
            <a:off x="1085940" y="2518198"/>
            <a:ext cx="6001654" cy="624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>
                <a:latin typeface="+mj-ea"/>
                <a:ea typeface="+mj-ea"/>
              </a:rPr>
              <a:t>8</a:t>
            </a:r>
            <a:r>
              <a:rPr lang="en-US" altLang="zh-CN" sz="3200" b="1" dirty="0" smtClean="0">
                <a:latin typeface="+mj-ea"/>
                <a:ea typeface="+mj-ea"/>
              </a:rPr>
              <a:t>.  </a:t>
            </a:r>
            <a:r>
              <a:rPr lang="zh-CN" altLang="zh-CN" sz="3200" b="1" dirty="0" smtClean="0"/>
              <a:t>软件</a:t>
            </a:r>
            <a:r>
              <a:rPr lang="zh-CN" altLang="zh-CN" sz="3200" b="1" dirty="0"/>
              <a:t>升级</a:t>
            </a:r>
            <a:r>
              <a:rPr lang="zh-CN" altLang="zh-CN" sz="3200" b="1" dirty="0" smtClean="0"/>
              <a:t>包</a:t>
            </a:r>
            <a:r>
              <a:rPr lang="zh-CN" altLang="en-US" sz="3200" b="1" dirty="0" smtClean="0"/>
              <a:t>制作说明</a:t>
            </a:r>
            <a:endParaRPr lang="zh-CN" altLang="en-US" sz="3200" b="1" dirty="0"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48" y="122310"/>
            <a:ext cx="1457193" cy="10118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72070" y="6329845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2524" y="754001"/>
            <a:ext cx="103196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MTK平台： </a:t>
            </a:r>
            <a:endParaRPr lang="en-US" altLang="zh-CN" b="1" dirty="0" smtClean="0"/>
          </a:p>
          <a:p>
            <a:r>
              <a:rPr lang="zh-CN" altLang="zh-CN" dirty="0" smtClean="0"/>
              <a:t>A</a:t>
            </a:r>
            <a:r>
              <a:rPr lang="zh-CN" altLang="zh-CN" dirty="0"/>
              <a:t>：刷机包包含编译出的bin档，命名如：FAVO02A-S00B_CKT_L52EN_106_150910.bin </a:t>
            </a:r>
            <a:endParaRPr lang="en-US" altLang="zh-CN" dirty="0" smtClean="0"/>
          </a:p>
          <a:p>
            <a:r>
              <a:rPr lang="zh-CN" altLang="zh-CN" dirty="0" smtClean="0"/>
              <a:t>bin</a:t>
            </a:r>
            <a:r>
              <a:rPr lang="zh-CN" altLang="zh-CN" dirty="0"/>
              <a:t>档中需要包含Checksum.ini文件 </a:t>
            </a:r>
            <a:endParaRPr lang="en-US" altLang="zh-CN" dirty="0" smtClean="0"/>
          </a:p>
          <a:p>
            <a:r>
              <a:rPr lang="zh-CN" altLang="zh-CN" dirty="0" smtClean="0"/>
              <a:t>B</a:t>
            </a:r>
            <a:r>
              <a:rPr lang="zh-CN" altLang="zh-CN" dirty="0"/>
              <a:t>：刷机包包含编译出的DATABASE文件，分别包含AP和BP端的DB文件，命名如下： AP_FAVO02A-S00B_CKT_L52EN_106_150910 &amp; BP_FAVO02A-S00B_CKT_L52EN_106_150910 </a:t>
            </a:r>
            <a:endParaRPr lang="en-US" altLang="zh-CN" dirty="0" smtClean="0"/>
          </a:p>
          <a:p>
            <a:r>
              <a:rPr lang="zh-CN" altLang="zh-CN" dirty="0" smtClean="0"/>
              <a:t>C</a:t>
            </a:r>
            <a:r>
              <a:rPr lang="zh-CN" altLang="zh-CN" dirty="0"/>
              <a:t>：需包含软件发布单，命名如：软件发布通知单_FAVO02A-S00B_CKT_L52EN_106_150910.xls </a:t>
            </a:r>
            <a:endParaRPr lang="en-US" altLang="zh-CN" dirty="0" smtClean="0"/>
          </a:p>
          <a:p>
            <a:r>
              <a:rPr lang="zh-CN" altLang="zh-CN" dirty="0" smtClean="0"/>
              <a:t>D</a:t>
            </a:r>
            <a:r>
              <a:rPr lang="zh-CN" altLang="zh-CN" dirty="0"/>
              <a:t>：需包含release note表单，命名如：Release_Notes_FAVO02A-S00B_CKT_L52EN_106_150910.xls </a:t>
            </a:r>
            <a:endParaRPr lang="en-US" altLang="zh-CN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b="1" dirty="0" smtClean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32157" y="4836491"/>
            <a:ext cx="93735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1)  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一个项目启动后，配置管理员都会为每个项目在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服务器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添加一个</a:t>
            </a:r>
            <a:r>
              <a:rPr lang="en-US" altLang="zh-CN" dirty="0" smtClean="0"/>
              <a:t>Jenkins</a:t>
            </a:r>
            <a:r>
              <a:rPr lang="zh-CN" altLang="zh-CN" dirty="0"/>
              <a:t>编译</a:t>
            </a:r>
            <a:r>
              <a:rPr lang="zh-CN" altLang="zh-CN" dirty="0" smtClean="0"/>
              <a:t>任务</a:t>
            </a:r>
            <a:r>
              <a:rPr lang="zh-CN" altLang="en-US" dirty="0" smtClean="0"/>
              <a:t>，软件发布者每次发布版本前，都需要启动服务器相关的</a:t>
            </a:r>
            <a:r>
              <a:rPr lang="en-US" altLang="zh-CN" dirty="0" smtClean="0"/>
              <a:t>Jenkins</a:t>
            </a:r>
            <a:r>
              <a:rPr lang="zh-CN" altLang="zh-CN" dirty="0"/>
              <a:t>编译</a:t>
            </a:r>
            <a:r>
              <a:rPr lang="zh-CN" altLang="zh-CN" dirty="0" smtClean="0"/>
              <a:t>任务</a:t>
            </a:r>
            <a:r>
              <a:rPr lang="en-US" altLang="zh-CN" dirty="0" smtClean="0"/>
              <a:t>,</a:t>
            </a:r>
            <a:r>
              <a:rPr lang="zh-CN" altLang="en-US" dirty="0" smtClean="0"/>
              <a:t>举例说明，下面就是</a:t>
            </a:r>
            <a:r>
              <a:rPr lang="en-US" altLang="zh-CN" dirty="0" smtClean="0"/>
              <a:t>RLC </a:t>
            </a:r>
            <a:r>
              <a:rPr lang="zh-CN" altLang="en-US" dirty="0" smtClean="0"/>
              <a:t>项目的一个</a:t>
            </a:r>
            <a:r>
              <a:rPr lang="en-US" altLang="zh-CN" dirty="0"/>
              <a:t>Jenkins</a:t>
            </a:r>
            <a:r>
              <a:rPr lang="zh-CN" altLang="zh-CN" dirty="0"/>
              <a:t>编译</a:t>
            </a:r>
            <a:r>
              <a:rPr lang="zh-CN" altLang="zh-CN" dirty="0" smtClean="0"/>
              <a:t>任务</a:t>
            </a:r>
            <a:r>
              <a:rPr lang="zh-CN" altLang="en-US" dirty="0" smtClean="0"/>
              <a:t>： </a:t>
            </a:r>
            <a:r>
              <a:rPr lang="en-US" altLang="zh-CN" u="sng" dirty="0" smtClean="0">
                <a:hlinkClick r:id="rId2"/>
              </a:rPr>
              <a:t>http</a:t>
            </a:r>
            <a:r>
              <a:rPr lang="en-US" altLang="zh-CN" u="sng" dirty="0">
                <a:hlinkClick r:id="rId2"/>
              </a:rPr>
              <a:t>://10.240.2.6:8080/view/list8909m/job/MSM_8909M_AP_WITH_MODEM_RLC05A-S25A_for_reliance</a:t>
            </a:r>
            <a:r>
              <a:rPr lang="en-US" altLang="zh-CN" u="sng" dirty="0" smtClean="0">
                <a:hlinkClick r:id="rId2"/>
              </a:rPr>
              <a:t>/</a:t>
            </a:r>
            <a:r>
              <a:rPr lang="en-US" altLang="zh-CN" u="sng" dirty="0" smtClean="0"/>
              <a:t>   </a:t>
            </a:r>
            <a:r>
              <a:rPr lang="zh-CN" altLang="en-US" dirty="0" smtClean="0"/>
              <a:t>进入</a:t>
            </a:r>
            <a:r>
              <a:rPr lang="zh-CN" altLang="en-US" dirty="0"/>
              <a:t>页面后，界面如下图</a:t>
            </a:r>
            <a:r>
              <a:rPr lang="en-US" altLang="zh-CN" dirty="0" smtClean="0"/>
              <a:t>8</a:t>
            </a:r>
            <a:endParaRPr lang="en-US" altLang="zh-CN" dirty="0"/>
          </a:p>
        </p:txBody>
      </p:sp>
      <p:sp>
        <p:nvSpPr>
          <p:cNvPr id="4" name="文本占位符 30"/>
          <p:cNvSpPr txBox="1"/>
          <p:nvPr/>
        </p:nvSpPr>
        <p:spPr>
          <a:xfrm>
            <a:off x="1266045" y="4090976"/>
            <a:ext cx="7486070" cy="624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>
                <a:latin typeface="+mj-ea"/>
                <a:ea typeface="+mj-ea"/>
              </a:rPr>
              <a:t>9</a:t>
            </a:r>
            <a:r>
              <a:rPr lang="en-US" altLang="zh-CN" sz="3200" b="1" dirty="0" smtClean="0"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latin typeface="+mj-ea"/>
                <a:ea typeface="+mj-ea"/>
              </a:rPr>
              <a:t> </a:t>
            </a:r>
            <a:r>
              <a:rPr lang="en-US" altLang="zh-CN" sz="3200" b="1" dirty="0" smtClean="0">
                <a:latin typeface="+mj-ea"/>
                <a:ea typeface="+mj-ea"/>
              </a:rPr>
              <a:t> </a:t>
            </a:r>
            <a:r>
              <a:rPr lang="zh-CN" altLang="en-US" sz="3200" b="1" dirty="0" smtClean="0">
                <a:latin typeface="+mj-ea"/>
                <a:ea typeface="+mj-ea"/>
              </a:rPr>
              <a:t>启动服务器编译软件的操作指引</a:t>
            </a:r>
            <a:endParaRPr lang="zh-CN" altLang="en-US" sz="3200" b="1" dirty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673" y="122310"/>
            <a:ext cx="1457193" cy="10118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72070" y="6329845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2525" y="3121479"/>
            <a:ext cx="8637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00B050"/>
                </a:solidFill>
              </a:rPr>
              <a:t>备注：不管是高通平台还是MTK平台，发布正式软件时都需要使用user版本进行编译发布。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cuments\SisenMESS\D22511\TempFiles\b212550df7694e0bbe3735067ee00b9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783" y="534391"/>
            <a:ext cx="8858993" cy="218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08097" y="2862345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图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8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3407" y="3297221"/>
            <a:ext cx="937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点击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Build with parameters  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按钮后 ，就会启动服务器编译 。编译完成后，启动编译的工程师会收到相关的邮件，邮件中包含最新软件包下载的路径。如下图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9</a:t>
            </a:r>
            <a:endParaRPr lang="en-US" altLang="zh-CN" b="1" dirty="0" smtClean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28" name="Picture 4" descr="C:\Users\user\Documents\SisenMESS\D22511\TempFiles\2b1d44b83a4f403ebbbf23addfa2e4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783" y="4014802"/>
            <a:ext cx="8810625" cy="20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60497" y="6220995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图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9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73" y="122310"/>
            <a:ext cx="1457193" cy="10118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72070" y="6329845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25282" y="1475866"/>
            <a:ext cx="937353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) </a:t>
            </a:r>
            <a:r>
              <a:rPr lang="zh-CN" altLang="zh-CN" b="1" dirty="0" smtClean="0"/>
              <a:t>软件</a:t>
            </a:r>
            <a:r>
              <a:rPr lang="zh-CN" altLang="zh-CN" b="1" dirty="0"/>
              <a:t>发布邮件</a:t>
            </a:r>
            <a:r>
              <a:rPr lang="zh-CN" altLang="zh-CN" b="1" dirty="0" smtClean="0"/>
              <a:t>内容</a:t>
            </a:r>
            <a:endParaRPr lang="en-US" altLang="zh-CN" b="1" dirty="0" smtClean="0"/>
          </a:p>
          <a:p>
            <a:r>
              <a:rPr lang="zh-CN" altLang="zh-CN" dirty="0" smtClean="0"/>
              <a:t>A:</a:t>
            </a:r>
            <a:r>
              <a:rPr lang="en-US" altLang="zh-CN" dirty="0" smtClean="0"/>
              <a:t> </a:t>
            </a:r>
            <a:r>
              <a:rPr lang="zh-CN" altLang="zh-CN" dirty="0" smtClean="0"/>
              <a:t>需要</a:t>
            </a:r>
            <a:r>
              <a:rPr lang="zh-CN" altLang="zh-CN" dirty="0"/>
              <a:t>包含软件服务器的下载地址：如：</a:t>
            </a:r>
            <a:r>
              <a:rPr lang="zh-CN" altLang="zh-CN" dirty="0">
                <a:hlinkClick r:id="rId2"/>
              </a:rPr>
              <a:t>ftp://10.240.3.16/MSM8909/UDON02A/UDON02A-S00A_CKT_L90EN_110_160202.rar；</a:t>
            </a:r>
            <a:r>
              <a:rPr lang="zh-CN" altLang="zh-CN" dirty="0"/>
              <a:t> B: 需要包含软件发布目的，</a:t>
            </a:r>
            <a:r>
              <a:rPr lang="zh-CN" altLang="zh-CN" dirty="0" smtClean="0"/>
              <a:t>是</a:t>
            </a:r>
            <a:r>
              <a:rPr lang="zh-CN" altLang="en-US" dirty="0" smtClean="0">
                <a:latin typeface="+mj-ea"/>
              </a:rPr>
              <a:t>预</a:t>
            </a:r>
            <a:r>
              <a:rPr lang="zh-CN" altLang="en-US" dirty="0">
                <a:latin typeface="+mj-ea"/>
              </a:rPr>
              <a:t>试制版本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试产</a:t>
            </a:r>
            <a:r>
              <a:rPr lang="zh-CN" altLang="en-US" dirty="0" smtClean="0">
                <a:latin typeface="+mj-ea"/>
              </a:rPr>
              <a:t>版本</a:t>
            </a:r>
            <a:r>
              <a:rPr lang="zh-CN" altLang="en-US" dirty="0">
                <a:latin typeface="+mj-ea"/>
              </a:rPr>
              <a:t>还是</a:t>
            </a:r>
            <a:r>
              <a:rPr lang="zh-CN" altLang="en-US" dirty="0" smtClean="0">
                <a:latin typeface="+mj-ea"/>
              </a:rPr>
              <a:t>迭代版本</a:t>
            </a:r>
            <a:r>
              <a:rPr lang="zh-CN" altLang="zh-CN" dirty="0" smtClean="0"/>
              <a:t>； </a:t>
            </a:r>
            <a:endParaRPr lang="en-US" altLang="zh-CN" dirty="0" smtClean="0"/>
          </a:p>
          <a:p>
            <a:r>
              <a:rPr lang="zh-CN" altLang="zh-CN" dirty="0" smtClean="0"/>
              <a:t>C</a:t>
            </a:r>
            <a:r>
              <a:rPr lang="zh-CN" altLang="zh-CN" dirty="0"/>
              <a:t>: 需在邮件中注明该版本是否有集成天瑞通自动化测试方案； </a:t>
            </a:r>
            <a:endParaRPr lang="en-US" altLang="zh-CN" dirty="0" smtClean="0"/>
          </a:p>
          <a:p>
            <a:r>
              <a:rPr lang="zh-CN" altLang="zh-CN" dirty="0" smtClean="0"/>
              <a:t>D:</a:t>
            </a:r>
            <a:r>
              <a:rPr lang="en-US" altLang="zh-CN" dirty="0" smtClean="0"/>
              <a:t> </a:t>
            </a:r>
            <a:r>
              <a:rPr lang="zh-CN" altLang="zh-CN" dirty="0" smtClean="0"/>
              <a:t>注明</a:t>
            </a:r>
            <a:r>
              <a:rPr lang="zh-CN" altLang="zh-CN" dirty="0"/>
              <a:t>该版本的其他注意事项。</a:t>
            </a:r>
            <a:endParaRPr lang="en-US" altLang="zh-CN" dirty="0"/>
          </a:p>
        </p:txBody>
      </p:sp>
      <p:sp>
        <p:nvSpPr>
          <p:cNvPr id="3" name="文本占位符 30"/>
          <p:cNvSpPr txBox="1"/>
          <p:nvPr/>
        </p:nvSpPr>
        <p:spPr>
          <a:xfrm>
            <a:off x="1159170" y="730351"/>
            <a:ext cx="7486070" cy="624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 smtClean="0">
                <a:latin typeface="+mj-ea"/>
                <a:ea typeface="+mj-ea"/>
              </a:rPr>
              <a:t>10. </a:t>
            </a:r>
            <a:r>
              <a:rPr lang="zh-CN" altLang="zh-CN" sz="3200" b="1" dirty="0" smtClean="0"/>
              <a:t>软件</a:t>
            </a:r>
            <a:r>
              <a:rPr lang="zh-CN" altLang="zh-CN" sz="3200" b="1" dirty="0"/>
              <a:t>发布邮件书写</a:t>
            </a:r>
            <a:r>
              <a:rPr lang="zh-CN" altLang="zh-CN" sz="3200" b="1" dirty="0" smtClean="0"/>
              <a:t>规范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5282" y="3445106"/>
            <a:ext cx="937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2) </a:t>
            </a:r>
            <a:r>
              <a:rPr lang="zh-CN" altLang="zh-CN" b="1" dirty="0" smtClean="0"/>
              <a:t>软件</a:t>
            </a:r>
            <a:r>
              <a:rPr lang="zh-CN" altLang="zh-CN" b="1" dirty="0"/>
              <a:t>发布邮件接收</a:t>
            </a:r>
            <a:r>
              <a:rPr lang="zh-CN" altLang="zh-CN" b="1" dirty="0" smtClean="0"/>
              <a:t>人</a:t>
            </a:r>
            <a:endParaRPr lang="en-US" altLang="zh-CN" b="1" dirty="0" smtClean="0"/>
          </a:p>
          <a:p>
            <a:r>
              <a:rPr lang="en-US" altLang="zh-CN" dirty="0" smtClean="0"/>
              <a:t>  </a:t>
            </a:r>
            <a:r>
              <a:rPr lang="zh-CN" altLang="zh-CN" dirty="0" smtClean="0"/>
              <a:t>软件</a:t>
            </a:r>
            <a:r>
              <a:rPr lang="zh-CN" altLang="zh-CN" dirty="0"/>
              <a:t>发布邮件接收人需要包括TEPM，SWPM，项目PM，team leader，相关开发人员；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358932" y="4428756"/>
            <a:ext cx="93735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zh-CN" altLang="zh-CN" b="1" dirty="0" smtClean="0"/>
              <a:t>软件</a:t>
            </a:r>
            <a:r>
              <a:rPr lang="zh-CN" altLang="zh-CN" b="1" dirty="0"/>
              <a:t>发布邮件</a:t>
            </a:r>
            <a:r>
              <a:rPr lang="zh-CN" altLang="zh-CN" b="1" dirty="0" smtClean="0"/>
              <a:t>范例</a:t>
            </a:r>
            <a:endParaRPr lang="en-US" altLang="zh-CN" b="1" dirty="0" smtClean="0"/>
          </a:p>
          <a:p>
            <a:r>
              <a:rPr lang="zh-CN" altLang="zh-CN" dirty="0"/>
              <a:t>Dear All， </a:t>
            </a:r>
            <a:endParaRPr lang="en-US" altLang="zh-CN" dirty="0" smtClean="0"/>
          </a:p>
          <a:p>
            <a:r>
              <a:rPr lang="zh-CN" altLang="zh-CN" dirty="0" smtClean="0"/>
              <a:t>UDON</a:t>
            </a:r>
            <a:r>
              <a:rPr lang="zh-CN" altLang="zh-CN" dirty="0"/>
              <a:t>02A-S00A系统测试软件UDON02A-S00A_CKT_L90EN_110_160202已发布，请知悉！ 下载地址：</a:t>
            </a:r>
            <a:r>
              <a:rPr lang="zh-CN" altLang="zh-CN" dirty="0">
                <a:hlinkClick r:id="rId3"/>
              </a:rPr>
              <a:t>ftp://10.240.3.16/MSM8909/UDON02A/UDON02A-S00A_CKT_L90EN_110_160202.rar</a:t>
            </a:r>
            <a:r>
              <a:rPr lang="zh-CN" altLang="zh-CN" dirty="0"/>
              <a:t> 请测试部门尽快安排系统测试. </a:t>
            </a:r>
            <a:endParaRPr lang="en-US" altLang="zh-CN" dirty="0" smtClean="0"/>
          </a:p>
          <a:p>
            <a:r>
              <a:rPr lang="zh-CN" altLang="zh-CN" dirty="0" smtClean="0"/>
              <a:t>PS</a:t>
            </a:r>
            <a:r>
              <a:rPr lang="zh-CN" altLang="zh-CN" dirty="0"/>
              <a:t>：该版本有合入天瑞通自动化测试方案 有问题请及时反馈，多谢！ </a:t>
            </a:r>
            <a:endParaRPr lang="en-US" altLang="zh-CN" b="1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548" y="205435"/>
            <a:ext cx="1457193" cy="10118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67070" y="6329845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9656" y="1178991"/>
            <a:ext cx="10086905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)  </a:t>
            </a:r>
            <a:r>
              <a:rPr lang="zh-CN" altLang="zh-CN" b="1" dirty="0" smtClean="0"/>
              <a:t>软件版本</a:t>
            </a:r>
            <a:r>
              <a:rPr lang="zh-CN" altLang="en-US" b="1" dirty="0" smtClean="0"/>
              <a:t>号</a:t>
            </a:r>
            <a:r>
              <a:rPr lang="zh-CN" altLang="zh-CN" b="1" dirty="0" smtClean="0"/>
              <a:t>分</a:t>
            </a:r>
            <a:r>
              <a:rPr lang="zh-CN" altLang="zh-CN" b="1" dirty="0"/>
              <a:t>外部版本、内部</a:t>
            </a:r>
            <a:r>
              <a:rPr lang="zh-CN" altLang="zh-CN" b="1" dirty="0" smtClean="0"/>
              <a:t>版本</a:t>
            </a:r>
            <a:endParaRPr lang="en-US" altLang="zh-CN" b="1" dirty="0" smtClean="0"/>
          </a:p>
          <a:p>
            <a:r>
              <a:rPr lang="zh-CN" altLang="zh-CN" dirty="0" smtClean="0"/>
              <a:t>外部版本</a:t>
            </a:r>
            <a:r>
              <a:rPr lang="zh-CN" altLang="en-US" dirty="0"/>
              <a:t>号</a:t>
            </a:r>
            <a:r>
              <a:rPr lang="zh-CN" altLang="zh-CN" dirty="0" smtClean="0"/>
              <a:t>命名</a:t>
            </a:r>
            <a:r>
              <a:rPr lang="zh-CN" altLang="en-US" dirty="0" smtClean="0"/>
              <a:t>默认</a:t>
            </a:r>
            <a:r>
              <a:rPr lang="zh-CN" altLang="zh-CN" dirty="0" smtClean="0"/>
              <a:t>规则</a:t>
            </a:r>
            <a:r>
              <a:rPr lang="zh-CN" altLang="zh-CN" dirty="0"/>
              <a:t>： </a:t>
            </a:r>
            <a:endParaRPr lang="en-US" altLang="zh-CN" dirty="0" smtClean="0"/>
          </a:p>
          <a:p>
            <a:r>
              <a:rPr lang="zh-CN" altLang="zh-CN" sz="1600" b="1" dirty="0" smtClean="0">
                <a:latin typeface="+mj-ea"/>
                <a:ea typeface="+mj-ea"/>
              </a:rPr>
              <a:t>项目</a:t>
            </a:r>
            <a:r>
              <a:rPr lang="zh-CN" altLang="zh-CN" sz="1600" b="1" dirty="0">
                <a:latin typeface="+mj-ea"/>
                <a:ea typeface="+mj-ea"/>
              </a:rPr>
              <a:t>软件代号_客户_语言标示_版本号_版本发布日期（年月日</a:t>
            </a:r>
            <a:r>
              <a:rPr lang="zh-CN" altLang="zh-CN" sz="1600" b="1" dirty="0" smtClean="0">
                <a:latin typeface="+mj-ea"/>
                <a:ea typeface="+mj-ea"/>
              </a:rPr>
              <a:t>）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endParaRPr lang="en-US" altLang="zh-CN" dirty="0" smtClean="0"/>
          </a:p>
          <a:p>
            <a:r>
              <a:rPr lang="zh-CN" altLang="zh-CN" dirty="0" smtClean="0"/>
              <a:t>内部</a:t>
            </a:r>
            <a:r>
              <a:rPr lang="zh-CN" altLang="zh-CN" dirty="0"/>
              <a:t>版本号命名规则： </a:t>
            </a:r>
            <a:endParaRPr lang="en-US" altLang="zh-CN" dirty="0" smtClean="0"/>
          </a:p>
          <a:p>
            <a:r>
              <a:rPr lang="zh-CN" altLang="zh-CN" sz="1600" b="1" dirty="0" smtClean="0"/>
              <a:t>项目</a:t>
            </a:r>
            <a:r>
              <a:rPr lang="zh-CN" altLang="zh-CN" sz="1600" b="1" dirty="0"/>
              <a:t>软件代号-客户_语言标示_版本号_版本发布日期（年月日时分秒）</a:t>
            </a:r>
            <a:r>
              <a:rPr lang="zh-CN" altLang="zh-CN" sz="1600" dirty="0"/>
              <a:t> </a:t>
            </a:r>
            <a:r>
              <a:rPr lang="zh-CN" altLang="zh-CN" dirty="0"/>
              <a:t>内部版本号同外部版本号仅版本发布日期部分不同，内部版本精确到时分秒。 </a:t>
            </a:r>
            <a:endParaRPr lang="en-US" altLang="zh-CN" dirty="0" smtClean="0"/>
          </a:p>
          <a:p>
            <a:r>
              <a:rPr lang="zh-CN" altLang="zh-CN" dirty="0" smtClean="0"/>
              <a:t>（</a:t>
            </a:r>
            <a:r>
              <a:rPr lang="zh-CN" altLang="en-US" dirty="0" smtClean="0"/>
              <a:t>比</a:t>
            </a:r>
            <a:r>
              <a:rPr lang="zh-CN" altLang="zh-CN" dirty="0" smtClean="0"/>
              <a:t>如</a:t>
            </a:r>
            <a:r>
              <a:rPr lang="zh-CN" altLang="zh-CN" dirty="0"/>
              <a:t>：外部版版X01A-S01A_UTL_L1EN_217_100816 内部版本X01A-S01A_UTL_L1EN_217_100816103020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b="1" dirty="0"/>
              <a:t>项目软件代号</a:t>
            </a:r>
            <a:r>
              <a:rPr lang="zh-CN" altLang="zh-CN" b="1" dirty="0" smtClean="0"/>
              <a:t>：</a:t>
            </a:r>
            <a:r>
              <a:rPr lang="zh-CN" altLang="zh-CN" dirty="0"/>
              <a:t>由项目部统一向部门助理申请后提供给研发部门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b="1" dirty="0"/>
              <a:t>客户代号</a:t>
            </a:r>
            <a:r>
              <a:rPr lang="zh-CN" altLang="zh-CN" b="1" dirty="0" smtClean="0"/>
              <a:t>：</a:t>
            </a:r>
            <a:r>
              <a:rPr lang="zh-CN" altLang="zh-CN" dirty="0"/>
              <a:t>根据《CKT项目关系对照表总表》来定义，如ES、YR等；对于研发过程中还没有客户的直接写CKT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文本占位符 30"/>
          <p:cNvSpPr txBox="1"/>
          <p:nvPr/>
        </p:nvSpPr>
        <p:spPr>
          <a:xfrm>
            <a:off x="624795" y="457226"/>
            <a:ext cx="7486070" cy="624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 smtClean="0">
                <a:latin typeface="+mj-ea"/>
                <a:ea typeface="+mj-ea"/>
              </a:rPr>
              <a:t>11.</a:t>
            </a:r>
            <a:r>
              <a:rPr lang="zh-CN" altLang="zh-CN" sz="3200" b="1" dirty="0"/>
              <a:t>软件</a:t>
            </a:r>
            <a:r>
              <a:rPr lang="zh-CN" altLang="zh-CN" sz="3200" b="1" dirty="0" smtClean="0"/>
              <a:t>版本</a:t>
            </a:r>
            <a:r>
              <a:rPr lang="zh-CN" altLang="en-US" sz="3200" b="1" dirty="0"/>
              <a:t>号</a:t>
            </a:r>
            <a:r>
              <a:rPr lang="zh-CN" altLang="zh-CN" sz="3200" b="1" dirty="0" smtClean="0"/>
              <a:t>命名</a:t>
            </a:r>
            <a:r>
              <a:rPr lang="zh-CN" altLang="zh-CN" sz="3200" b="1" dirty="0"/>
              <a:t>规范</a:t>
            </a:r>
            <a:endParaRPr lang="zh-CN" altLang="en-US" sz="3200" b="1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298" y="122310"/>
            <a:ext cx="1457193" cy="1011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72070" y="6329845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0012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9402" y="570014"/>
            <a:ext cx="87996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zh-CN" b="1" dirty="0"/>
              <a:t>语言标示：</a:t>
            </a:r>
            <a:r>
              <a:rPr lang="zh-CN" altLang="zh-CN" dirty="0"/>
              <a:t>四位字母， XNYY，其中X为L表示Language的缩写；YY表示默认语言，如SM代表简体中文、TR代表繁体中文、RU代表俄文等； N表示有多少种语言，比如，简体中文＋英文，则N等于2，简体中文+俄语+英语，则N等于3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zh-CN" b="1" dirty="0" smtClean="0"/>
              <a:t>版本号：</a:t>
            </a:r>
            <a:r>
              <a:rPr lang="zh-CN" altLang="zh-CN" dirty="0"/>
              <a:t>三位数字， XYY，其中X为1或2 ，其中1代表测试软件，2代表量产软件，YY为版本流水号；Doro客户当有MR软件需求时，X可 以是3,4,5等以此类推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b="1" dirty="0"/>
              <a:t>外部版本发布日期</a:t>
            </a:r>
            <a:r>
              <a:rPr lang="zh-CN" altLang="zh-CN" b="1" dirty="0" smtClean="0"/>
              <a:t>：</a:t>
            </a:r>
            <a:r>
              <a:rPr lang="zh-CN" altLang="zh-CN" dirty="0"/>
              <a:t>六位数字，YYMMDD，第1、2位代表年，第3、4位代表月，第5、6位代表日，如060921； 内部版本发布日期： 十二位数字，YYMMDDHHMMSS，第1、2位代表年，第3、4位代表月，第5、6位代表日，第7、8位代表小时，第9、10位代表分、 第11、12位代表秒，如060921122031；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298" y="146060"/>
            <a:ext cx="1457193" cy="1011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72070" y="6329845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7839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5"/>
          <a:stretch>
            <a:fillRect/>
          </a:stretch>
        </p:blipFill>
        <p:spPr>
          <a:xfrm>
            <a:off x="3652840" y="-163743"/>
            <a:ext cx="9023658" cy="7256099"/>
          </a:xfrm>
          <a:prstGeom prst="rect">
            <a:avLst/>
          </a:prstGeom>
          <a:effectLst>
            <a:softEdge rad="1270000"/>
          </a:effectLst>
        </p:spPr>
      </p:pic>
      <p:grpSp>
        <p:nvGrpSpPr>
          <p:cNvPr id="17" name="组合 16"/>
          <p:cNvGrpSpPr/>
          <p:nvPr/>
        </p:nvGrpSpPr>
        <p:grpSpPr>
          <a:xfrm>
            <a:off x="916840" y="2007121"/>
            <a:ext cx="5998310" cy="2507729"/>
            <a:chOff x="721325" y="2135709"/>
            <a:chExt cx="5295456" cy="1938335"/>
          </a:xfrm>
        </p:grpSpPr>
        <p:sp>
          <p:nvSpPr>
            <p:cNvPr id="10" name="矩形 9"/>
            <p:cNvSpPr/>
            <p:nvPr/>
          </p:nvSpPr>
          <p:spPr>
            <a:xfrm>
              <a:off x="721325" y="3171827"/>
              <a:ext cx="3864963" cy="90221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21325" y="2135709"/>
              <a:ext cx="5295456" cy="1749801"/>
              <a:chOff x="721325" y="2135709"/>
              <a:chExt cx="5295456" cy="174980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21325" y="2135709"/>
                <a:ext cx="5107976" cy="103611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/>
              <a:lstStyle/>
              <a:p>
                <a:pPr algn="ctr"/>
                <a:endParaRPr kumimoji="1" lang="zh-CN" altLang="en-US">
                  <a:solidFill>
                    <a:srgbClr val="E95454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844706" y="2280458"/>
                <a:ext cx="5172075" cy="785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0" b="1" dirty="0">
                    <a:solidFill>
                      <a:srgbClr val="384956"/>
                    </a:solidFill>
                    <a:latin typeface="Arial" panose="020B0604020202020204"/>
                    <a:ea typeface="宋体" panose="02010600030101010101" pitchFamily="2" charset="-122"/>
                    <a:cs typeface="Arial" panose="020B0604020202020204"/>
                  </a:rPr>
                  <a:t>THANK</a:t>
                </a:r>
                <a:r>
                  <a:rPr kumimoji="1" lang="zh-CN" altLang="en-US" sz="6000" b="1" dirty="0">
                    <a:solidFill>
                      <a:srgbClr val="384956"/>
                    </a:solidFill>
                    <a:latin typeface="Arial" panose="020B0604020202020204"/>
                    <a:ea typeface="宋体" panose="02010600030101010101" pitchFamily="2" charset="-122"/>
                    <a:cs typeface="Arial" panose="020B0604020202020204"/>
                  </a:rPr>
                  <a:t> </a:t>
                </a:r>
                <a:r>
                  <a:rPr kumimoji="1" lang="en-US" altLang="zh-CN" sz="6000" b="1" dirty="0">
                    <a:solidFill>
                      <a:srgbClr val="384956"/>
                    </a:solidFill>
                    <a:latin typeface="Arial" panose="020B0604020202020204"/>
                    <a:ea typeface="宋体" panose="02010600030101010101" pitchFamily="2" charset="-122"/>
                    <a:cs typeface="Arial" panose="020B0604020202020204"/>
                  </a:rPr>
                  <a:t>YOU!</a:t>
                </a:r>
                <a:endParaRPr kumimoji="1" lang="zh-CN" altLang="en-US" sz="6000" b="1" dirty="0">
                  <a:solidFill>
                    <a:srgbClr val="384956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916202" y="3171827"/>
                <a:ext cx="3741582" cy="713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5400" b="1" dirty="0">
                    <a:solidFill>
                      <a:srgbClr val="38495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感谢聆听！</a:t>
                </a:r>
              </a:p>
            </p:txBody>
          </p:sp>
        </p:grp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9" y="76039"/>
            <a:ext cx="1457193" cy="1011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938475" y="1799115"/>
            <a:ext cx="5630063" cy="398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ea"/>
              </a:rPr>
              <a:t>1)</a:t>
            </a:r>
            <a:r>
              <a:rPr lang="zh-CN" altLang="en-US" sz="2000" dirty="0" smtClean="0"/>
              <a:t>规定产品中软件版本的各类发布流程</a:t>
            </a:r>
            <a:endParaRPr lang="zh-CN" altLang="en-US" sz="2000" dirty="0"/>
          </a:p>
        </p:txBody>
      </p:sp>
      <p:sp>
        <p:nvSpPr>
          <p:cNvPr id="3" name="文本占位符 30"/>
          <p:cNvSpPr txBox="1"/>
          <p:nvPr/>
        </p:nvSpPr>
        <p:spPr>
          <a:xfrm>
            <a:off x="653470" y="1056258"/>
            <a:ext cx="3975100" cy="624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 smtClean="0">
                <a:latin typeface="+mj-ea"/>
                <a:ea typeface="+mj-ea"/>
              </a:rPr>
              <a:t>1.</a:t>
            </a:r>
            <a:r>
              <a:rPr lang="zh-CN" altLang="en-US" sz="3200" b="1" dirty="0" smtClean="0">
                <a:latin typeface="+mj-ea"/>
                <a:ea typeface="+mj-ea"/>
              </a:rPr>
              <a:t>目的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4" name="文本占位符 1"/>
          <p:cNvSpPr txBox="1"/>
          <p:nvPr/>
        </p:nvSpPr>
        <p:spPr>
          <a:xfrm>
            <a:off x="692065" y="2322611"/>
            <a:ext cx="3975100" cy="6241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 smtClean="0">
                <a:latin typeface="+mj-ea"/>
                <a:ea typeface="+mj-ea"/>
              </a:rPr>
              <a:t>2.</a:t>
            </a:r>
            <a:r>
              <a:rPr lang="zh-CN" altLang="en-US" sz="3200" dirty="0">
                <a:latin typeface="+mj-ea"/>
                <a:ea typeface="+mj-ea"/>
              </a:rPr>
              <a:t>适用范围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5" name="文本占位符 2"/>
          <p:cNvSpPr txBox="1"/>
          <p:nvPr/>
        </p:nvSpPr>
        <p:spPr>
          <a:xfrm>
            <a:off x="962225" y="2872794"/>
            <a:ext cx="7481131" cy="6241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</a:rPr>
              <a:t> 1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适用于产品生命周期内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产品中所有自行开发软件的发布过程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文本占位符 1"/>
          <p:cNvSpPr txBox="1"/>
          <p:nvPr/>
        </p:nvSpPr>
        <p:spPr>
          <a:xfrm>
            <a:off x="666340" y="3591261"/>
            <a:ext cx="3975100" cy="6241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 smtClean="0">
                <a:latin typeface="+mj-ea"/>
                <a:ea typeface="+mj-ea"/>
              </a:rPr>
              <a:t> 3.</a:t>
            </a:r>
            <a:r>
              <a:rPr lang="zh-CN" altLang="en-US" sz="3200" dirty="0" smtClean="0">
                <a:latin typeface="+mj-ea"/>
                <a:ea typeface="+mj-ea"/>
              </a:rPr>
              <a:t>职责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7" name="文本占位符 2"/>
          <p:cNvSpPr txBox="1"/>
          <p:nvPr/>
        </p:nvSpPr>
        <p:spPr>
          <a:xfrm>
            <a:off x="900875" y="4177069"/>
            <a:ext cx="7481131" cy="6241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</a:rPr>
              <a:t> 1)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 客户软件</a:t>
            </a:r>
            <a:r>
              <a:rPr lang="zh-CN" altLang="en-US" sz="2000" dirty="0">
                <a:solidFill>
                  <a:srgbClr val="000000"/>
                </a:solidFill>
                <a:latin typeface="+mj-ea"/>
              </a:rPr>
              <a:t>发布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</a:rPr>
              <a:t>负责人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文本占位符 2"/>
          <p:cNvSpPr txBox="1"/>
          <p:nvPr/>
        </p:nvSpPr>
        <p:spPr>
          <a:xfrm>
            <a:off x="1029525" y="4697594"/>
            <a:ext cx="7481131" cy="6241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</a:rPr>
              <a:t>① 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拟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制软件版本各类发布说明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文本占位符 2"/>
          <p:cNvSpPr txBox="1"/>
          <p:nvPr/>
        </p:nvSpPr>
        <p:spPr>
          <a:xfrm>
            <a:off x="1263073" y="5188855"/>
            <a:ext cx="7481131" cy="5504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+mj-ea"/>
              </a:rPr>
              <a:t> ② 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审核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软件自测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和客户需求自检报告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72071" y="6395009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590" y="122310"/>
            <a:ext cx="1457193" cy="1011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900875" y="804569"/>
            <a:ext cx="7481131" cy="6241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</a:rPr>
              <a:t> 2) 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软件项目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负责人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" name="文本占位符 2"/>
          <p:cNvSpPr txBox="1"/>
          <p:nvPr/>
        </p:nvSpPr>
        <p:spPr>
          <a:xfrm>
            <a:off x="1053275" y="1158844"/>
            <a:ext cx="7481131" cy="6241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</a:rPr>
              <a:t>①  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审核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软件版本各类发布说明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" name="文本占位符 2"/>
          <p:cNvSpPr txBox="1"/>
          <p:nvPr/>
        </p:nvSpPr>
        <p:spPr>
          <a:xfrm>
            <a:off x="1205675" y="1640451"/>
            <a:ext cx="7481131" cy="532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</a:rPr>
              <a:t>②  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批准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软件版本正式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发布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" name="文本占位符 2"/>
          <p:cNvSpPr txBox="1"/>
          <p:nvPr/>
        </p:nvSpPr>
        <p:spPr>
          <a:xfrm>
            <a:off x="997850" y="3414115"/>
            <a:ext cx="9761194" cy="10628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+mj-ea"/>
              </a:rPr>
              <a:t>       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软件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版本发布是依据产品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《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软件开发计划书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》,《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软件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版本发布计划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》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及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最新的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《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软件需求规格说明书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》,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确认某一软件从开发阶段过渡到投入使用阶段的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工作过程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分为</a:t>
            </a:r>
            <a:r>
              <a:rPr lang="zh-CN" altLang="en-US" sz="2000" dirty="0">
                <a:latin typeface="+mj-ea"/>
                <a:ea typeface="+mj-ea"/>
              </a:rPr>
              <a:t>预试制</a:t>
            </a:r>
            <a:r>
              <a:rPr lang="zh-CN" altLang="en-US" sz="2000" dirty="0" smtClean="0">
                <a:latin typeface="+mj-ea"/>
                <a:ea typeface="+mj-ea"/>
              </a:rPr>
              <a:t>版本</a:t>
            </a:r>
            <a:r>
              <a:rPr lang="en-US" altLang="zh-CN" sz="2000" dirty="0" smtClean="0">
                <a:latin typeface="+mj-ea"/>
                <a:ea typeface="+mj-ea"/>
              </a:rPr>
              <a:t>,</a:t>
            </a:r>
            <a:r>
              <a:rPr lang="zh-CN" altLang="en-US" sz="2000" dirty="0">
                <a:latin typeface="+mj-ea"/>
                <a:ea typeface="+mj-ea"/>
              </a:rPr>
              <a:t>试产</a:t>
            </a:r>
            <a:r>
              <a:rPr lang="zh-CN" altLang="en-US" sz="2000" dirty="0" smtClean="0">
                <a:latin typeface="+mj-ea"/>
                <a:ea typeface="+mj-ea"/>
              </a:rPr>
              <a:t>版本</a:t>
            </a:r>
            <a:r>
              <a:rPr lang="en-US" altLang="zh-CN" sz="2000" dirty="0" smtClean="0">
                <a:latin typeface="+mj-ea"/>
                <a:ea typeface="+mj-ea"/>
              </a:rPr>
              <a:t>,</a:t>
            </a:r>
            <a:r>
              <a:rPr lang="zh-CN" altLang="en-US" sz="2000" dirty="0">
                <a:latin typeface="+mj-ea"/>
                <a:ea typeface="+mj-ea"/>
              </a:rPr>
              <a:t>迭代</a:t>
            </a:r>
            <a:r>
              <a:rPr lang="zh-CN" altLang="en-US" sz="2000" dirty="0" smtClean="0">
                <a:latin typeface="+mj-ea"/>
                <a:ea typeface="+mj-ea"/>
              </a:rPr>
              <a:t>版本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三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种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情形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6" name="文本占位符 30"/>
          <p:cNvSpPr txBox="1"/>
          <p:nvPr/>
        </p:nvSpPr>
        <p:spPr>
          <a:xfrm>
            <a:off x="807845" y="2766258"/>
            <a:ext cx="3975100" cy="624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 smtClean="0">
                <a:latin typeface="+mj-ea"/>
                <a:ea typeface="+mj-ea"/>
              </a:rPr>
              <a:t>4.</a:t>
            </a:r>
            <a:r>
              <a:rPr lang="zh-CN" altLang="en-US" sz="3200" b="1" dirty="0" smtClean="0">
                <a:latin typeface="+mj-ea"/>
                <a:ea typeface="+mj-ea"/>
              </a:rPr>
              <a:t>工作流程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1750" y="4515067"/>
            <a:ext cx="93735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) 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预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试制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版本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发布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流程   </a:t>
            </a:r>
            <a:endParaRPr lang="en-US" altLang="zh-CN" dirty="0" smtClean="0">
              <a:solidFill>
                <a:srgbClr val="000000"/>
              </a:solidFill>
              <a:latin typeface="+mj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       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软件开发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负责人根据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软件开发计划书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》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软件版本计划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》,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准备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BIN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软件下载包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,《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软件发布通知单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》,《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Release note》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等 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上传至</a:t>
            </a:r>
            <a:r>
              <a:rPr lang="en-US" altLang="zh-CN" dirty="0" err="1" smtClean="0">
                <a:solidFill>
                  <a:srgbClr val="000000"/>
                </a:solidFill>
                <a:latin typeface="+mj-ea"/>
                <a:ea typeface="+mj-ea"/>
              </a:rPr>
              <a:t>plm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系统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申请</a:t>
            </a:r>
            <a:r>
              <a:rPr lang="zh-CN" altLang="en-US" dirty="0">
                <a:latin typeface="+mj-ea"/>
                <a:ea typeface="+mj-ea"/>
              </a:rPr>
              <a:t>预试制版本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发布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具体操作如下 ：</a:t>
            </a:r>
            <a:r>
              <a:rPr lang="zh-CN" altLang="en-US" dirty="0" smtClean="0">
                <a:latin typeface="+mj-ea"/>
                <a:ea typeface="+mj-ea"/>
              </a:rPr>
              <a:t>发起</a:t>
            </a:r>
            <a:r>
              <a:rPr lang="zh-CN" altLang="en-US" dirty="0">
                <a:latin typeface="+mj-ea"/>
                <a:ea typeface="+mj-ea"/>
              </a:rPr>
              <a:t>上</a:t>
            </a:r>
            <a:r>
              <a:rPr lang="zh-CN" altLang="en-US" dirty="0" smtClean="0">
                <a:latin typeface="+mj-ea"/>
                <a:ea typeface="+mj-ea"/>
              </a:rPr>
              <a:t>传</a:t>
            </a:r>
            <a:r>
              <a:rPr lang="zh-CN" altLang="en-US" dirty="0">
                <a:latin typeface="+mj-ea"/>
                <a:ea typeface="+mj-ea"/>
              </a:rPr>
              <a:t>预</a:t>
            </a:r>
            <a:r>
              <a:rPr lang="zh-CN" altLang="en-US" dirty="0" smtClean="0">
                <a:latin typeface="+mj-ea"/>
                <a:ea typeface="+mj-ea"/>
              </a:rPr>
              <a:t>试制软件</a:t>
            </a:r>
            <a:r>
              <a:rPr lang="zh-CN" altLang="en-US" dirty="0">
                <a:latin typeface="+mj-ea"/>
                <a:ea typeface="+mj-ea"/>
              </a:rPr>
              <a:t>--软件SPL审核---项目经理审核—-软件测试负责人下载、工程部项目工程师</a:t>
            </a:r>
            <a:r>
              <a:rPr lang="zh-CN" altLang="en-US" dirty="0" smtClean="0">
                <a:latin typeface="+mj-ea"/>
                <a:ea typeface="+mj-ea"/>
              </a:rPr>
              <a:t>下载</a:t>
            </a:r>
            <a:endParaRPr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95821" y="6276259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447" y="76039"/>
            <a:ext cx="1457193" cy="1011805"/>
          </a:xfrm>
          <a:prstGeom prst="rect">
            <a:avLst/>
          </a:prstGeom>
        </p:spPr>
      </p:pic>
      <p:sp>
        <p:nvSpPr>
          <p:cNvPr id="10" name="文本占位符 2"/>
          <p:cNvSpPr txBox="1"/>
          <p:nvPr/>
        </p:nvSpPr>
        <p:spPr>
          <a:xfrm>
            <a:off x="1205675" y="2172851"/>
            <a:ext cx="7481131" cy="532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+mj-ea"/>
              </a:rPr>
              <a:t>③</a:t>
            </a:r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制定</a:t>
            </a:r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</a:rPr>
              <a:t>《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软件版本发布计划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1750" y="1546336"/>
            <a:ext cx="93735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2)  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试产版本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发布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流程   </a:t>
            </a:r>
            <a:endParaRPr lang="en-US" altLang="zh-CN" dirty="0" smtClean="0">
              <a:solidFill>
                <a:srgbClr val="000000"/>
              </a:solidFill>
              <a:latin typeface="+mj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       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软件开发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负责人根据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软件开发计划书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》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软件版本计划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》,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准备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BIN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软件下载包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,《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软件发布通知单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》,《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Release note》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等 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上传至</a:t>
            </a:r>
            <a:r>
              <a:rPr lang="en-US" altLang="zh-CN" dirty="0" err="1" smtClean="0">
                <a:solidFill>
                  <a:srgbClr val="000000"/>
                </a:solidFill>
                <a:latin typeface="+mj-ea"/>
                <a:ea typeface="+mj-ea"/>
              </a:rPr>
              <a:t>plm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系统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申请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试产版本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发布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具体操作如下 ：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发起上传试产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版本软件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—-软件SPL审核—-软件测试负责人下载并上传测试报告---测试部经理审核--工程部项目工程师下载</a:t>
            </a:r>
            <a:endParaRPr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7275" y="3384986"/>
            <a:ext cx="9373538" cy="1207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3)  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迭代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版本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发布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流程   </a:t>
            </a:r>
            <a:endParaRPr lang="en-US" altLang="zh-CN" dirty="0" smtClean="0">
              <a:solidFill>
                <a:srgbClr val="000000"/>
              </a:solidFill>
              <a:latin typeface="+mj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       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软件开发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负责人根据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软件开发计划书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》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软件版本计划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》,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准备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BIN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软件下载包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,《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软件发布通知单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》,《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Release note》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等 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上传至</a:t>
            </a:r>
            <a:r>
              <a:rPr lang="en-US" altLang="zh-CN" dirty="0" err="1" smtClean="0">
                <a:solidFill>
                  <a:srgbClr val="000000"/>
                </a:solidFill>
                <a:latin typeface="+mj-ea"/>
                <a:ea typeface="+mj-ea"/>
              </a:rPr>
              <a:t>plm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系统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申请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迭代版本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发布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具体操作如下 ：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发起上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传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迭代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版本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软件—-软件SPL审核—-软件测试负责人下载并上传测试报告 </a:t>
            </a:r>
            <a:endParaRPr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48" y="122310"/>
            <a:ext cx="1457193" cy="10118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72070" y="6329845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0"/>
          <p:cNvSpPr txBox="1"/>
          <p:nvPr/>
        </p:nvSpPr>
        <p:spPr>
          <a:xfrm>
            <a:off x="1111665" y="750798"/>
            <a:ext cx="3975100" cy="624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>
                <a:latin typeface="+mj-ea"/>
                <a:ea typeface="+mj-ea"/>
              </a:rPr>
              <a:t>5</a:t>
            </a:r>
            <a:r>
              <a:rPr lang="en-US" altLang="zh-CN" sz="3200" b="1" dirty="0" smtClean="0"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latin typeface="+mj-ea"/>
                <a:ea typeface="+mj-ea"/>
              </a:rPr>
              <a:t> 文档介绍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1664" y="1374905"/>
            <a:ext cx="9555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)  </a:t>
            </a:r>
            <a:r>
              <a:rPr lang="zh-CN" altLang="en-US" dirty="0" smtClean="0">
                <a:latin typeface="+mj-ea"/>
                <a:ea typeface="+mj-ea"/>
              </a:rPr>
              <a:t>软件发布通知单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 ，该文档由四部分组成：发布说明，容器兼容清单，预测试用例，模版修订记录</a:t>
            </a:r>
            <a:endParaRPr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" name="文本占位符 2"/>
          <p:cNvSpPr txBox="1"/>
          <p:nvPr/>
        </p:nvSpPr>
        <p:spPr>
          <a:xfrm>
            <a:off x="1056409" y="2050889"/>
            <a:ext cx="9610766" cy="10974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</a:rPr>
              <a:t>① </a:t>
            </a:r>
            <a:r>
              <a:rPr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发布说明：用来记录软件和硬件相关的信息，比如软件版本号，发布日期，默认语言等，硬件指项目的配置信息，比如</a:t>
            </a:r>
            <a:r>
              <a:rPr lang="en-US" altLang="zh-CN" sz="1800" dirty="0" smtClean="0">
                <a:solidFill>
                  <a:srgbClr val="000000"/>
                </a:solidFill>
                <a:latin typeface="+mj-ea"/>
                <a:ea typeface="+mj-ea"/>
              </a:rPr>
              <a:t>CPU</a:t>
            </a:r>
            <a:r>
              <a:rPr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，屏幕，内存，摄像头等 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     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文本占位符 2"/>
          <p:cNvSpPr txBox="1"/>
          <p:nvPr/>
        </p:nvSpPr>
        <p:spPr>
          <a:xfrm>
            <a:off x="1193800" y="3070401"/>
            <a:ext cx="8638969" cy="6940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+mj-ea"/>
                <a:ea typeface="+mj-ea"/>
              </a:rPr>
              <a:t>② </a:t>
            </a:r>
            <a:r>
              <a:rPr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容器</a:t>
            </a:r>
            <a:r>
              <a:rPr lang="zh-CN" altLang="en-US" sz="1800" dirty="0">
                <a:solidFill>
                  <a:srgbClr val="000000"/>
                </a:solidFill>
                <a:latin typeface="+mj-ea"/>
                <a:ea typeface="+mj-ea"/>
              </a:rPr>
              <a:t>兼容</a:t>
            </a:r>
            <a:r>
              <a:rPr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清单： 用来记录项目的兼容器件信息。</a:t>
            </a:r>
            <a:endParaRPr lang="en-US" altLang="zh-CN" sz="18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文本占位符 2"/>
          <p:cNvSpPr txBox="1"/>
          <p:nvPr/>
        </p:nvSpPr>
        <p:spPr>
          <a:xfrm>
            <a:off x="1346200" y="3669480"/>
            <a:ext cx="7481131" cy="7006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00"/>
                </a:solidFill>
                <a:latin typeface="+mj-ea"/>
                <a:ea typeface="+mj-ea"/>
              </a:rPr>
              <a:t>③ </a:t>
            </a:r>
            <a:r>
              <a:rPr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预测试用例 ：   记录的是基本功能的测试用例</a:t>
            </a:r>
            <a:endParaRPr lang="en-US" altLang="zh-CN" sz="18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文本占位符 2"/>
          <p:cNvSpPr txBox="1"/>
          <p:nvPr/>
        </p:nvSpPr>
        <p:spPr>
          <a:xfrm>
            <a:off x="1332350" y="4320630"/>
            <a:ext cx="7481131" cy="6768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④</a:t>
            </a:r>
            <a:r>
              <a:rPr lang="en-US" altLang="zh-CN" sz="180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模</a:t>
            </a:r>
            <a:r>
              <a:rPr lang="zh-CN" altLang="en-US" sz="1800" dirty="0">
                <a:solidFill>
                  <a:srgbClr val="000000"/>
                </a:solidFill>
                <a:latin typeface="+mj-ea"/>
                <a:ea typeface="+mj-ea"/>
              </a:rPr>
              <a:t>版修订</a:t>
            </a:r>
            <a:r>
              <a:rPr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记录： 记录的是此文档的修改历史记录</a:t>
            </a:r>
            <a:endParaRPr lang="en-US" altLang="zh-CN" sz="18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4640" y="5091010"/>
            <a:ext cx="9373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en-US" altLang="zh-CN" dirty="0">
                <a:solidFill>
                  <a:srgbClr val="000000"/>
                </a:solidFill>
                <a:latin typeface="+mj-ea"/>
              </a:rPr>
              <a:t>Release note 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，该文档用来记录每次版本修复的问题及相关客户需求的修改</a:t>
            </a:r>
            <a:endParaRPr lang="en-US" altLang="zh-CN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48" y="122310"/>
            <a:ext cx="1457193" cy="10118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72071" y="6323759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2157" y="1420971"/>
            <a:ext cx="937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1) 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进入公司的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PLM  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系统，链接如下 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, </a:t>
            </a:r>
            <a:r>
              <a:rPr lang="zh-CN" altLang="en-US" b="1" dirty="0" smtClean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2"/>
              </a:rPr>
              <a:t>http</a:t>
            </a:r>
            <a:r>
              <a:rPr lang="zh-CN" altLang="en-US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2"/>
              </a:rPr>
              <a:t>://plm.ck-telecom.</a:t>
            </a:r>
            <a:r>
              <a:rPr lang="zh-CN" altLang="en-US" b="1" dirty="0" smtClean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2"/>
              </a:rPr>
              <a:t>com</a:t>
            </a:r>
            <a:r>
              <a:rPr lang="zh-CN" altLang="en-US" b="1" dirty="0" smtClean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举例</a:t>
            </a:r>
            <a:r>
              <a:rPr lang="zh-CN" altLang="en-US" dirty="0">
                <a:solidFill>
                  <a:srgbClr val="000000"/>
                </a:solidFill>
                <a:latin typeface="+mj-ea"/>
              </a:rPr>
              <a:t>介绍在系统上如何发布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软件。进入系统界面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选择新建文档会出现图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</a:rPr>
              <a:t>2 </a:t>
            </a:r>
            <a:endParaRPr lang="en-US" altLang="zh-CN" b="1" dirty="0" smtClean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占位符 30"/>
          <p:cNvSpPr txBox="1"/>
          <p:nvPr/>
        </p:nvSpPr>
        <p:spPr>
          <a:xfrm>
            <a:off x="1111665" y="750798"/>
            <a:ext cx="6001654" cy="624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>
                <a:latin typeface="+mj-ea"/>
                <a:ea typeface="+mj-ea"/>
              </a:rPr>
              <a:t>6</a:t>
            </a:r>
            <a:r>
              <a:rPr lang="en-US" altLang="zh-CN" sz="3200" b="1" dirty="0" smtClean="0">
                <a:latin typeface="+mj-ea"/>
                <a:ea typeface="+mj-ea"/>
              </a:rPr>
              <a:t>.</a:t>
            </a:r>
            <a:r>
              <a:rPr lang="zh-CN" altLang="en-US" sz="3200" b="1" dirty="0" smtClean="0">
                <a:latin typeface="+mj-ea"/>
                <a:ea typeface="+mj-ea"/>
              </a:rPr>
              <a:t> </a:t>
            </a:r>
            <a:r>
              <a:rPr lang="en-US" altLang="zh-CN" sz="3200" b="1" dirty="0" smtClean="0">
                <a:latin typeface="+mj-ea"/>
                <a:ea typeface="+mj-ea"/>
              </a:rPr>
              <a:t>PLM </a:t>
            </a:r>
            <a:r>
              <a:rPr lang="zh-CN" altLang="en-US" sz="3200" b="1" dirty="0" smtClean="0">
                <a:latin typeface="+mj-ea"/>
                <a:ea typeface="+mj-ea"/>
              </a:rPr>
              <a:t>系统软件发布操作指引</a:t>
            </a:r>
            <a:endParaRPr lang="zh-CN" altLang="en-US" sz="3200" b="1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33" y="2447420"/>
            <a:ext cx="6880570" cy="327648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960" y="2790701"/>
            <a:ext cx="3696471" cy="283820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272070" y="6329845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0011" y="5929735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图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72070" y="587034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图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423" y="157935"/>
            <a:ext cx="1457193" cy="1011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53" y="1260925"/>
            <a:ext cx="9032267" cy="460762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431387" y="6107871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图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3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423" y="157935"/>
            <a:ext cx="1457193" cy="1011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72070" y="6329845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1472" y="6105757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图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4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5993" y="971470"/>
            <a:ext cx="9373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zh-CN" altLang="en-US" b="1" dirty="0">
                <a:ea typeface="黑体" panose="02010609060101010101" pitchFamily="49" charset="-122"/>
              </a:rPr>
              <a:t>上传软件并设置参与者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3" y="1571624"/>
            <a:ext cx="5664499" cy="1670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741017" y="5962991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图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5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3" y="3308950"/>
            <a:ext cx="5664499" cy="2559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AutoShape 6"/>
          <p:cNvSpPr/>
          <p:nvPr/>
        </p:nvSpPr>
        <p:spPr>
          <a:xfrm rot="5400000" flipV="1">
            <a:off x="2044370" y="3125231"/>
            <a:ext cx="431800" cy="146050"/>
          </a:xfrm>
          <a:prstGeom prst="rightArrow">
            <a:avLst>
              <a:gd name="adj1" fmla="val 50000"/>
              <a:gd name="adj2" fmla="val 7388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 algn="ctr"/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057" y="3491220"/>
            <a:ext cx="4385525" cy="236518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右箭头 11"/>
          <p:cNvSpPr/>
          <p:nvPr/>
        </p:nvSpPr>
        <p:spPr>
          <a:xfrm>
            <a:off x="6128079" y="4670970"/>
            <a:ext cx="504825" cy="288925"/>
          </a:xfrm>
          <a:prstGeom prst="rightArrow">
            <a:avLst>
              <a:gd name="adj1" fmla="val 50000"/>
              <a:gd name="adj2" fmla="val 4994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40" tIns="45720" rIns="91440" bIns="4572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 algn="ctr" defTabSz="914400"/>
            <a:endParaRPr lang="zh-CN" altLang="zh-CN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553" y="1537731"/>
            <a:ext cx="4528029" cy="187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AutoShape 6"/>
          <p:cNvSpPr/>
          <p:nvPr/>
        </p:nvSpPr>
        <p:spPr>
          <a:xfrm rot="-5400000" flipV="1">
            <a:off x="8711944" y="3451825"/>
            <a:ext cx="431800" cy="146050"/>
          </a:xfrm>
          <a:prstGeom prst="rightArrow">
            <a:avLst>
              <a:gd name="adj1" fmla="val 50000"/>
              <a:gd name="adj2" fmla="val 7388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 algn="ctr"/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48" y="122310"/>
            <a:ext cx="1457193" cy="10118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272070" y="6329845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2070" y="6329845"/>
            <a:ext cx="2780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www.ck-telecom.com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5993" y="971470"/>
            <a:ext cx="93735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sz="2000" dirty="0" smtClean="0">
                <a:latin typeface="+mj-ea"/>
                <a:ea typeface="+mj-ea"/>
              </a:rPr>
              <a:t>3) </a:t>
            </a:r>
            <a:r>
              <a:rPr lang="zh-CN" altLang="en-US" sz="2000" dirty="0" smtClean="0">
                <a:latin typeface="+mj-ea"/>
                <a:ea typeface="+mj-ea"/>
              </a:rPr>
              <a:t>软件</a:t>
            </a:r>
            <a:r>
              <a:rPr lang="zh-CN" altLang="en-US" sz="2000" dirty="0">
                <a:latin typeface="+mj-ea"/>
                <a:ea typeface="+mj-ea"/>
              </a:rPr>
              <a:t>SPL</a:t>
            </a:r>
            <a:r>
              <a:rPr lang="zh-CN" altLang="en-US" sz="2000" dirty="0" smtClean="0">
                <a:latin typeface="+mj-ea"/>
                <a:ea typeface="+mj-ea"/>
              </a:rPr>
              <a:t>审核设定</a:t>
            </a:r>
            <a:r>
              <a:rPr lang="zh-CN" altLang="en-US" sz="2000" dirty="0">
                <a:latin typeface="+mj-ea"/>
                <a:ea typeface="+mj-ea"/>
              </a:rPr>
              <a:t>软件用途</a:t>
            </a:r>
            <a:endParaRPr lang="zh-CN" altLang="en-US" sz="2000" b="1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48" y="122310"/>
            <a:ext cx="1457193" cy="1011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33" y="1739716"/>
            <a:ext cx="9657589" cy="1957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239922" y="40980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图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6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AutoShape 6"/>
          <p:cNvSpPr/>
          <p:nvPr/>
        </p:nvSpPr>
        <p:spPr>
          <a:xfrm rot="5400000" flipV="1">
            <a:off x="5775222" y="3935761"/>
            <a:ext cx="431800" cy="144462"/>
          </a:xfrm>
          <a:prstGeom prst="rightArrow">
            <a:avLst>
              <a:gd name="adj1" fmla="val 50000"/>
              <a:gd name="adj2" fmla="val 7469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 algn="ctr"/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74">
      <a:dk1>
        <a:srgbClr val="000000"/>
      </a:dk1>
      <a:lt1>
        <a:srgbClr val="FFFFFF"/>
      </a:lt1>
      <a:dk2>
        <a:srgbClr val="F1B015"/>
      </a:dk2>
      <a:lt2>
        <a:srgbClr val="FF7F01"/>
      </a:lt2>
      <a:accent1>
        <a:srgbClr val="00BFC3"/>
      </a:accent1>
      <a:accent2>
        <a:srgbClr val="0096FF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1808</Words>
  <Application>Microsoft Office PowerPoint</Application>
  <PresentationFormat>自定义</PresentationFormat>
  <Paragraphs>115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Wilson</cp:lastModifiedBy>
  <cp:revision>180</cp:revision>
  <dcterms:created xsi:type="dcterms:W3CDTF">2015-10-12T02:05:00Z</dcterms:created>
  <dcterms:modified xsi:type="dcterms:W3CDTF">2017-05-27T08:00:09Z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