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7" r:id="rId5"/>
    <p:sldId id="284" r:id="rId6"/>
    <p:sldId id="288" r:id="rId7"/>
    <p:sldId id="285" r:id="rId8"/>
    <p:sldId id="286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59" r:id="rId1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72" y="-84"/>
      </p:cViewPr>
      <p:guideLst>
        <p:guide orient="horz" pos="1835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DACB-69E8-4C7F-93F3-B07201F4F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94CD0-0D73-45F5-89B9-56081E1F42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绩效管理\年终述职\图片1_副本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32" y="-20"/>
            <a:ext cx="9144032" cy="5715020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58851" y="1369209"/>
            <a:ext cx="7026299" cy="1225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4400" b="1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Bugzilla简明使用手册</a:t>
            </a:r>
            <a:endParaRPr sz="4400" b="1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8313" y="2872660"/>
            <a:ext cx="5543847" cy="101974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张玉庆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2017.6.19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8" y="359410"/>
            <a:ext cx="2574290" cy="70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95536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395605" y="345440"/>
            <a:ext cx="3078480" cy="297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各角色日常工作</a:t>
            </a:r>
            <a:endParaRPr kumimoji="0" lang="zh-CN" altLang="en-US" sz="2800" i="0" u="none" strike="noStrike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867410"/>
            <a:ext cx="8338820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Software Team Leader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，软件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审核问题：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检查是否是无效问题？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检查是否是重复问题？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检查信息是否正确，无歧异？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检查结果通过，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Assigne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软件工程师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；不通过，则让测试人员补充更多信息或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标记已解决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主动与测试人员沟通问题；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变更问题状态为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RESOLVED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，按照规范填写处理意见和注释。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技术支持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提供必要开发条件，包括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工具、样机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等；提供技术和人力支持。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INVALID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审核问题是否符合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INVALID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对于争议问题，需与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测试组长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确认后，再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INVALID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95536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395605" y="345440"/>
            <a:ext cx="3078480" cy="297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各角色日常工作</a:t>
            </a:r>
            <a:endParaRPr kumimoji="0" lang="zh-CN" altLang="en-US" sz="2800" i="0" u="none" strike="noStrike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867410"/>
            <a:ext cx="8338820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Software Engineer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，软件工程师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审核问题：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检查是否是无效问题？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检查是否是重复问题？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检查信息是否完整？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检查信息是否正确，无歧异？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检查结果通过，则处理问题；不通过，则和测试人员线下沟通，要求补充更多信息或标记问题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主动与测试人员沟通问题；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变更问题状态为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RESOLVED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按照规范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填写处理意见和注释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遇到困难，主动反馈给软件组长。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INVALID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审核问题是否符合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INVALID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与测试人员沟通确认，通知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软件组长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INVALID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95536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395605" y="345440"/>
            <a:ext cx="3078480" cy="297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各角色日常工作</a:t>
            </a:r>
            <a:endParaRPr kumimoji="0" lang="zh-CN" altLang="en-US" sz="2800" i="0" u="none" strike="noStrike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867410"/>
            <a:ext cx="833882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Project Manager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，测试项目经理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项目管理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测试计划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落实测试任务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监控项目缺陷状态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统计分析缺陷数据，识别主要问题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创建产品和模块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组织评审争议问题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控制问题升降级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关闭问题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95536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395605" y="345440"/>
            <a:ext cx="3078480" cy="297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各角色日常工作</a:t>
            </a:r>
            <a:endParaRPr kumimoji="0" lang="zh-CN" altLang="en-US" sz="2800" i="0" u="none" strike="noStrike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210" y="867410"/>
            <a:ext cx="833882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Software Project Manager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，软件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项目经理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项目管理：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软件版本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监控系统上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缺陷状态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统计分析缺陷数据，识别主要瓶颈点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创建产品和模块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评审问题：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组织评审争议问题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95536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395605" y="345440"/>
            <a:ext cx="3078480" cy="297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FAQ</a:t>
            </a:r>
            <a:endParaRPr kumimoji="0" lang="en-US" altLang="zh-CN" sz="2800" i="0" u="none" strike="noStrike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210" y="867410"/>
            <a:ext cx="8338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http://10.240.3.117:8011/CKTWIKI/index.php/Bugzilla_FAQ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绩效管理\年终述职\图片2_副本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  <p:sp>
        <p:nvSpPr>
          <p:cNvPr id="4" name="文本框 8"/>
          <p:cNvSpPr txBox="1"/>
          <p:nvPr/>
        </p:nvSpPr>
        <p:spPr>
          <a:xfrm>
            <a:off x="428596" y="479561"/>
            <a:ext cx="2143140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西可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3571868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1" descr="p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32" y="2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3"/>
          <p:cNvSpPr>
            <a:spLocks noChangeArrowheads="1"/>
          </p:cNvSpPr>
          <p:nvPr/>
        </p:nvSpPr>
        <p:spPr bwMode="ltGray">
          <a:xfrm rot="5400000">
            <a:off x="-2053877" y="664781"/>
            <a:ext cx="4020343" cy="4770438"/>
          </a:xfrm>
          <a:custGeom>
            <a:avLst/>
            <a:gdLst>
              <a:gd name="T0" fmla="*/ 2412206 w 21600"/>
              <a:gd name="T1" fmla="*/ 0 h 21600"/>
              <a:gd name="T2" fmla="*/ 36183 w 21600"/>
              <a:gd name="T3" fmla="*/ 2349441 h 21600"/>
              <a:gd name="T4" fmla="*/ 2412206 w 21600"/>
              <a:gd name="T5" fmla="*/ 71115 h 21600"/>
              <a:gd name="T6" fmla="*/ 4788229 w 21600"/>
              <a:gd name="T7" fmla="*/ 2349441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C5C5C5"/>
              </a:gs>
              <a:gs pos="50000">
                <a:schemeClr val="bg2"/>
              </a:gs>
              <a:gs pos="100000">
                <a:srgbClr val="C5C5C5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rot="10800000" vert="eaVert" wrap="none" anchor="ctr"/>
          <a:lstStyle/>
          <a:p>
            <a:pPr algn="ctr" eaLnBrk="0" fontAlgn="ctr" hangingPunct="0">
              <a:defRPr/>
            </a:pPr>
            <a:endParaRPr kumimoji="1" lang="zh-CN" altLang="en-US" i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 rot="5400000" flipH="1">
            <a:off x="-1471215" y="1021954"/>
            <a:ext cx="2940844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00CCFF">
                  <a:alpha val="56000"/>
                </a:srgbClr>
              </a:gs>
              <a:gs pos="100000">
                <a:srgbClr val="0099FF"/>
              </a:gs>
            </a:gsLst>
            <a:lin ang="5400000" scaled="1"/>
          </a:gradFill>
          <a:ln w="0" algn="ctr">
            <a:noFill/>
            <a:miter lim="800000"/>
          </a:ln>
        </p:spPr>
        <p:txBody>
          <a:bodyPr rot="10800000" vert="eaVert" wrap="none" anchor="ctr"/>
          <a:lstStyle/>
          <a:p>
            <a:pPr algn="ctr" eaLnBrk="0" fontAlgn="ctr" hangingPunct="0"/>
            <a:endParaRPr kumimoji="1" lang="zh-CN" altLang="zh-CN" i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2700338" y="2381247"/>
            <a:ext cx="4824412" cy="4087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594D4"/>
              </a:gs>
              <a:gs pos="100000">
                <a:srgbClr val="164BB6"/>
              </a:gs>
            </a:gsLst>
            <a:lin ang="5400000" scaled="1"/>
          </a:gradFill>
          <a:ln w="28575" algn="ctr">
            <a:solidFill>
              <a:srgbClr val="DDDDDD"/>
            </a:solidFill>
            <a:round/>
          </a:ln>
        </p:spPr>
        <p:txBody>
          <a:bodyPr wrap="none" anchor="ctr"/>
          <a:lstStyle/>
          <a:p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系统权限管理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gray">
          <a:xfrm>
            <a:off x="2484440" y="3926428"/>
            <a:ext cx="4752975" cy="41936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594D4"/>
              </a:gs>
              <a:gs pos="100000">
                <a:srgbClr val="164BB6"/>
              </a:gs>
            </a:gsLst>
            <a:lin ang="5400000" scaled="1"/>
          </a:gradFill>
          <a:ln w="28575" algn="ctr">
            <a:solidFill>
              <a:srgbClr val="DDDDDD"/>
            </a:solidFill>
            <a:round/>
          </a:ln>
        </p:spPr>
        <p:txBody>
          <a:bodyPr wrap="none" anchor="ctr"/>
          <a:lstStyle/>
          <a:p>
            <a:r>
              <a:rPr lang="zh-CN" altLang="en-US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各角色的日常操作</a:t>
            </a:r>
            <a:endParaRPr lang="zh-CN" altLang="en-US" sz="20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gray">
          <a:xfrm>
            <a:off x="2413000" y="1662902"/>
            <a:ext cx="4895850" cy="4206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594D4"/>
              </a:gs>
              <a:gs pos="100000">
                <a:srgbClr val="164BB6"/>
              </a:gs>
            </a:gsLst>
            <a:lin ang="5400000" scaled="1"/>
          </a:gradFill>
          <a:ln w="28575" algn="ctr">
            <a:solidFill>
              <a:srgbClr val="DDDDDD"/>
            </a:solidFill>
            <a:round/>
          </a:ln>
        </p:spPr>
        <p:txBody>
          <a:bodyPr wrap="none" anchor="ctr"/>
          <a:lstStyle/>
          <a:p>
            <a:pPr algn="l" eaLnBrk="0" hangingPunct="0"/>
            <a:r>
              <a:rPr 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系统角色定义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gray">
          <a:xfrm>
            <a:off x="2746375" y="3151193"/>
            <a:ext cx="4752975" cy="4206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594D4"/>
              </a:gs>
              <a:gs pos="100000">
                <a:srgbClr val="164BB6"/>
              </a:gs>
            </a:gsLst>
            <a:lin ang="5400000" scaled="1"/>
          </a:gradFill>
          <a:ln w="28575" algn="ctr">
            <a:solidFill>
              <a:srgbClr val="DDDDDD"/>
            </a:solidFill>
            <a:round/>
          </a:ln>
        </p:spPr>
        <p:txBody>
          <a:bodyPr wrap="none" anchor="ctr"/>
          <a:lstStyle/>
          <a:p>
            <a:pPr eaLnBrk="0" hangingPunct="0"/>
            <a:r>
              <a:rPr lang="zh-CN" altLang="en-US" sz="20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缺陷生命周期</a:t>
            </a:r>
            <a:endParaRPr lang="zh-CN" altLang="en-US" sz="20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5"/>
          <p:cNvGrpSpPr/>
          <p:nvPr/>
        </p:nvGrpSpPr>
        <p:grpSpPr bwMode="auto">
          <a:xfrm>
            <a:off x="1835150" y="3938323"/>
            <a:ext cx="381000" cy="317500"/>
            <a:chOff x="2078" y="1680"/>
            <a:chExt cx="1615" cy="1615"/>
          </a:xfrm>
        </p:grpSpPr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005353"/>
                </a:gs>
                <a:gs pos="50000">
                  <a:schemeClr val="hlink"/>
                </a:gs>
                <a:gs pos="100000">
                  <a:srgbClr val="005353"/>
                </a:gs>
              </a:gsLst>
              <a:lin ang="189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15"/>
          <p:cNvGrpSpPr/>
          <p:nvPr/>
        </p:nvGrpSpPr>
        <p:grpSpPr bwMode="auto">
          <a:xfrm>
            <a:off x="2124075" y="3218657"/>
            <a:ext cx="381000" cy="317500"/>
            <a:chOff x="2078" y="1680"/>
            <a:chExt cx="1615" cy="1615"/>
          </a:xfrm>
        </p:grpSpPr>
        <p:sp>
          <p:nvSpPr>
            <p:cNvPr id="19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005353"/>
                </a:gs>
                <a:gs pos="50000">
                  <a:schemeClr val="hlink"/>
                </a:gs>
                <a:gs pos="100000">
                  <a:srgbClr val="005353"/>
                </a:gs>
              </a:gsLst>
              <a:lin ang="189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Group 15"/>
          <p:cNvGrpSpPr/>
          <p:nvPr/>
        </p:nvGrpSpPr>
        <p:grpSpPr bwMode="auto">
          <a:xfrm>
            <a:off x="2103438" y="2481792"/>
            <a:ext cx="381000" cy="317500"/>
            <a:chOff x="2078" y="1680"/>
            <a:chExt cx="1615" cy="1615"/>
          </a:xfrm>
        </p:grpSpPr>
        <p:sp>
          <p:nvSpPr>
            <p:cNvPr id="26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005353"/>
                </a:gs>
                <a:gs pos="50000">
                  <a:schemeClr val="hlink"/>
                </a:gs>
                <a:gs pos="100000">
                  <a:srgbClr val="005353"/>
                </a:gs>
              </a:gsLst>
              <a:lin ang="189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Group 15"/>
          <p:cNvGrpSpPr/>
          <p:nvPr/>
        </p:nvGrpSpPr>
        <p:grpSpPr bwMode="auto">
          <a:xfrm>
            <a:off x="1743075" y="1759479"/>
            <a:ext cx="381000" cy="317500"/>
            <a:chOff x="2078" y="1680"/>
            <a:chExt cx="1615" cy="1615"/>
          </a:xfrm>
        </p:grpSpPr>
        <p:sp>
          <p:nvSpPr>
            <p:cNvPr id="33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005353"/>
                </a:gs>
                <a:gs pos="50000">
                  <a:schemeClr val="hlink"/>
                </a:gs>
                <a:gs pos="100000">
                  <a:srgbClr val="005353"/>
                </a:gs>
              </a:gsLst>
              <a:lin ang="189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>
                <a:defRPr/>
              </a:pPr>
              <a:endParaRPr kumimoji="1" lang="zh-CN" altLang="en-US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/>
            <a:lstStyle/>
            <a:p>
              <a:pPr algn="ctr" eaLnBrk="0" fontAlgn="ctr" hangingPunct="0"/>
              <a:endParaRPr kumimoji="1" lang="zh-CN" altLang="zh-CN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179388" y="293688"/>
            <a:ext cx="273685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3200" b="1" i="0" dirty="0" smtClean="0">
                <a:solidFill>
                  <a:srgbClr val="0087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i="0" dirty="0" smtClean="0">
              <a:solidFill>
                <a:srgbClr val="0087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95536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395536" y="345263"/>
            <a:ext cx="2500330" cy="297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角色定义</a:t>
            </a:r>
            <a:endParaRPr kumimoji="0" lang="zh-CN" altLang="en-US" sz="2800" i="0" u="none" strike="noStrike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867410"/>
            <a:ext cx="83388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Admin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Administator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，系统管理员。系统维护。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Engineer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，测试工程师。提交问题。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Team Leader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，测试组长。审核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分配问题。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TPL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Project Manager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，测试项目经理。项目管理。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SPM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Project Manager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，测试项目经理。项目管理。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Team Leader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，测试组长。审核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解决问题。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Engineer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，测试工程师。解决问题。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95536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395536" y="345263"/>
            <a:ext cx="2500330" cy="297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权限管理</a:t>
            </a:r>
            <a:endParaRPr kumimoji="0" lang="zh-CN" altLang="en-US" sz="2800" i="0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867410"/>
            <a:ext cx="83388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在Bugzilla 中，用户权限分为三个级别：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管理员（或者项目组长）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普通用户（或者项目组成员）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系统管理员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具有超级权限，由它来负责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创建用户组和用户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项目管理员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具有具有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创建产品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普通用户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仅负责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角色和权限对应关系如下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27050" y="3394710"/>
          <a:ext cx="8221980" cy="184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465"/>
                <a:gridCol w="3293745"/>
                <a:gridCol w="905510"/>
                <a:gridCol w="904875"/>
                <a:gridCol w="905510"/>
                <a:gridCol w="904875"/>
              </a:tblGrid>
              <a:tr h="230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角色</a:t>
                      </a:r>
                      <a:endParaRPr lang="zh-CN" altLang="en-US" sz="16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Role</a:t>
                      </a:r>
                      <a:endParaRPr lang="en-US" altLang="zh-CN" sz="16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系统权限</a:t>
                      </a:r>
                      <a:endParaRPr lang="zh-CN" altLang="en-US" sz="16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项目权限</a:t>
                      </a:r>
                      <a:endParaRPr lang="zh-CN" altLang="en-US" sz="16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普通权限</a:t>
                      </a:r>
                      <a:endParaRPr lang="zh-CN" altLang="en-US" sz="16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备注</a:t>
                      </a:r>
                      <a:endParaRPr lang="zh-CN" altLang="en-US" sz="16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系统管理员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Admin(Administrator)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测试员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TE(Test Engineer)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测试组长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TTL(Test Team Leader)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测试项目经理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TPM(Test Project Manager)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软件项目经理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SPM(Software Project Manager)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软件组长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STL(Software Team Leader)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软件工程师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SE(Software Engineer)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95536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395536" y="345263"/>
            <a:ext cx="2500330" cy="297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权限管理</a:t>
            </a:r>
            <a:endParaRPr kumimoji="0" lang="zh-CN" altLang="en-US" sz="2800" i="0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867410"/>
            <a:ext cx="83388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组权限，用户权限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，以及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产品权限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，来设定某个角色在某个产品中所具有的权限。三种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权限取最大集合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例如：某个人具有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权限，属于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组，负责产品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那么它在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产品中的权限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=U1+G1+P1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用户默认具有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editbugs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权限且不可删除。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95536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395536" y="345263"/>
            <a:ext cx="2500330" cy="297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缺陷生命周期</a:t>
            </a:r>
            <a:endParaRPr kumimoji="0" lang="zh-CN" altLang="en-US" sz="2800" i="0" u="none" strike="noStrike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96610" y="3615690"/>
            <a:ext cx="1328420" cy="7200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REOPEN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6832600" y="2162810"/>
            <a:ext cx="1328420" cy="7200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CLOSE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10210" y="867410"/>
            <a:ext cx="8338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Bug定义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种状态：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ASSIGNED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RESOLVED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REOPEN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CLOSE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723765" y="2162810"/>
            <a:ext cx="1328420" cy="7200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RESOLVED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488950" y="2163445"/>
            <a:ext cx="1328420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2603500" y="2163445"/>
            <a:ext cx="1328420" cy="7200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ASSIGNED</a:t>
            </a:r>
            <a:endParaRPr lang="en-US" altLang="zh-CN"/>
          </a:p>
        </p:txBody>
      </p:sp>
      <p:sp>
        <p:nvSpPr>
          <p:cNvPr id="23" name="右箭头 22"/>
          <p:cNvSpPr/>
          <p:nvPr/>
        </p:nvSpPr>
        <p:spPr>
          <a:xfrm>
            <a:off x="1817370" y="2343785"/>
            <a:ext cx="79184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3931920" y="2343150"/>
            <a:ext cx="79184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6040755" y="2343150"/>
            <a:ext cx="79184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7680000">
            <a:off x="6887845" y="3093720"/>
            <a:ext cx="79184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3680000">
            <a:off x="5388610" y="3086100"/>
            <a:ext cx="79184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4477385" y="2057400"/>
            <a:ext cx="0" cy="22263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16915" y="4505325"/>
            <a:ext cx="3566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解决问题前，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Assignee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派工作任务，进行线上沟通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29175" y="4505325"/>
            <a:ext cx="3919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解决问题后，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固定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Assignee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为问题解决者。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验证失败，由测试组长负责沟通并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REOPEN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95536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395605" y="345440"/>
            <a:ext cx="3078480" cy="297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缺陷生命周期</a:t>
            </a:r>
            <a:endParaRPr kumimoji="0" lang="zh-CN" altLang="en-US" sz="2800" i="0" u="none" strike="noStrike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867410"/>
            <a:ext cx="833882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处理后的问题，请标记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RESOLVED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，并选择处理意见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FIXED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：已修改的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INVALID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：无效问题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WONTFIX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：不修改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DUPLICATE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：重复问题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WORKSFORME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：无法重现或无法处理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：以后版本解决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n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重复问题，请问题处理人标记，并写清注释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无效问题，请问题处理人与测试人员沟通确认，然后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软件组长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95536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395605" y="345440"/>
            <a:ext cx="3078480" cy="297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各角色日常工作</a:t>
            </a:r>
            <a:endParaRPr kumimoji="0" lang="zh-CN" altLang="en-US" sz="2800" i="0" u="none" strike="noStrike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867410"/>
            <a:ext cx="83388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Engineer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，测试工程师。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检查对比机行为，确认问题是否有效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 Bugzilla 看看你遇到的 Bug 是否已有人报告？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按照提交问题指南（http://10.240.3.155/bugzilla/page.cgi?id=bug-writing.html#）填写必要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新建问题初始状态为New，Assigne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编辑为测试组长，由测试组长审核问题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澄清问题：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必现或高概率问题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需要测试人员补充信息时，测试人员应该在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提供必要信息。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如遇到困难，测试人员应该主动向测试组长寻求帮助。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严禁问题停滞在手上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不处理！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REOPEN问题：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审核问题是否符合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REOPEN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与研发人员沟通确认，通知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测试组长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REOPEN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lum bright="30000"/>
          </a:blip>
          <a:srcRect/>
          <a:stretch>
            <a:fillRect/>
          </a:stretch>
        </p:blipFill>
        <p:spPr bwMode="auto">
          <a:xfrm>
            <a:off x="0" y="-19"/>
            <a:ext cx="9144032" cy="25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17362"/>
            <a:ext cx="9144000" cy="2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8"/>
          <p:cNvSpPr txBox="1"/>
          <p:nvPr/>
        </p:nvSpPr>
        <p:spPr>
          <a:xfrm>
            <a:off x="285720" y="5286392"/>
            <a:ext cx="214314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CKT</a:t>
            </a:r>
            <a:endParaRPr kumimoji="1" lang="zh-CN" altLang="en-US" sz="2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000892" y="5357830"/>
            <a:ext cx="2357454" cy="4124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www.ck-telecom.com</a:t>
            </a:r>
            <a:endParaRPr kumimoji="1"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95536" y="697260"/>
            <a:ext cx="83529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1"/>
          <p:cNvSpPr txBox="1"/>
          <p:nvPr/>
        </p:nvSpPr>
        <p:spPr>
          <a:xfrm>
            <a:off x="395605" y="345440"/>
            <a:ext cx="3078480" cy="297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各角色日常工作</a:t>
            </a:r>
            <a:endParaRPr kumimoji="0" lang="zh-CN" altLang="en-US" sz="2800" i="0" u="none" strike="noStrike" kern="1200" cap="none" spc="0" normalizeH="0" baseline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867410"/>
            <a:ext cx="83388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Team Leader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，测试组长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审核问题：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检查是否是无效问题？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检查是否是重复问题？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检查信息是否填写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完整？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检查信息是否填写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正确，无歧异？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检查结果通过，变更问题状态为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Assigned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Assigne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软件组长；不通过，则让测试人员补充更多信息或标记已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澄清问题：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协调测试人员澄清问题，或本人直接澄清。必现或高概率问题，请推动测试人员在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提供研发需要的补充信息。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REOPEN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检查验证结果，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审核问题是否符合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REOPEN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对于争议问题，需与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软件组长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确认后，再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REOPEN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2760</Words>
  <Application>WPS 演示</Application>
  <PresentationFormat>全屏显示(16:10)</PresentationFormat>
  <Paragraphs>298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黑体</vt:lpstr>
      <vt:lpstr>Calibri</vt:lpstr>
      <vt:lpstr>Wingdings</vt:lpstr>
      <vt:lpstr>Office 主题</vt:lpstr>
      <vt:lpstr>PowerPoint 演示文稿</vt:lpstr>
      <vt:lpstr>PowerPoint 演示文稿</vt:lpstr>
      <vt:lpstr>输入内容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47</cp:revision>
  <dcterms:created xsi:type="dcterms:W3CDTF">2015-11-13T02:03:00Z</dcterms:created>
  <dcterms:modified xsi:type="dcterms:W3CDTF">2017-06-19T13:03:52Z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