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6" r:id="rId2"/>
    <p:sldId id="373" r:id="rId3"/>
    <p:sldId id="374" r:id="rId4"/>
    <p:sldId id="375" r:id="rId5"/>
    <p:sldId id="371" r:id="rId6"/>
    <p:sldId id="389" r:id="rId7"/>
    <p:sldId id="288" r:id="rId8"/>
    <p:sldId id="311" r:id="rId9"/>
    <p:sldId id="387" r:id="rId10"/>
    <p:sldId id="310" r:id="rId11"/>
    <p:sldId id="319" r:id="rId12"/>
    <p:sldId id="388" r:id="rId13"/>
    <p:sldId id="315" r:id="rId14"/>
    <p:sldId id="316" r:id="rId15"/>
    <p:sldId id="321" r:id="rId16"/>
    <p:sldId id="323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3" r:id="rId25"/>
    <p:sldId id="335" r:id="rId26"/>
    <p:sldId id="334" r:id="rId27"/>
    <p:sldId id="347" r:id="rId28"/>
    <p:sldId id="348" r:id="rId29"/>
    <p:sldId id="378" r:id="rId30"/>
    <p:sldId id="346" r:id="rId31"/>
    <p:sldId id="354" r:id="rId32"/>
    <p:sldId id="355" r:id="rId33"/>
    <p:sldId id="350" r:id="rId34"/>
    <p:sldId id="351" r:id="rId35"/>
    <p:sldId id="352" r:id="rId36"/>
    <p:sldId id="384" r:id="rId37"/>
    <p:sldId id="385" r:id="rId38"/>
    <p:sldId id="381" r:id="rId39"/>
    <p:sldId id="382" r:id="rId40"/>
    <p:sldId id="383" r:id="rId41"/>
    <p:sldId id="372" r:id="rId42"/>
    <p:sldId id="379" r:id="rId43"/>
    <p:sldId id="359" r:id="rId44"/>
    <p:sldId id="360" r:id="rId45"/>
    <p:sldId id="361" r:id="rId46"/>
    <p:sldId id="362" r:id="rId47"/>
    <p:sldId id="380" r:id="rId48"/>
    <p:sldId id="289" r:id="rId49"/>
    <p:sldId id="377" r:id="rId50"/>
    <p:sldId id="264" r:id="rId51"/>
    <p:sldId id="364" r:id="rId52"/>
    <p:sldId id="363" r:id="rId53"/>
    <p:sldId id="365" r:id="rId54"/>
    <p:sldId id="366" r:id="rId55"/>
    <p:sldId id="367" r:id="rId56"/>
    <p:sldId id="368" r:id="rId57"/>
    <p:sldId id="369" r:id="rId58"/>
    <p:sldId id="370" r:id="rId59"/>
    <p:sldId id="386" r:id="rId60"/>
    <p:sldId id="30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13C2522A-7989-4575-B0B4-EC1DA616278F}">
          <p14:sldIdLst>
            <p14:sldId id="306"/>
            <p14:sldId id="285"/>
            <p14:sldId id="286"/>
            <p14:sldId id="288"/>
            <p14:sldId id="289"/>
            <p14:sldId id="264"/>
            <p14:sldId id="290"/>
            <p14:sldId id="291"/>
            <p14:sldId id="292"/>
            <p14:sldId id="293"/>
            <p14:sldId id="296"/>
            <p14:sldId id="297"/>
            <p14:sldId id="300"/>
            <p14:sldId id="308"/>
            <p14:sldId id="309"/>
            <p14:sldId id="30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  <a:srgbClr val="DFEDDF"/>
    <a:srgbClr val="E1EBE1"/>
    <a:srgbClr val="50FACD"/>
    <a:srgbClr val="95FA50"/>
    <a:srgbClr val="F2F2F2"/>
    <a:srgbClr val="BFBFBF"/>
    <a:srgbClr val="06D8A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32" autoAdjust="0"/>
    <p:restoredTop sz="95473" autoAdjust="0"/>
  </p:normalViewPr>
  <p:slideViewPr>
    <p:cSldViewPr snapToGrid="0">
      <p:cViewPr varScale="1">
        <p:scale>
          <a:sx n="85" d="100"/>
          <a:sy n="85" d="100"/>
        </p:scale>
        <p:origin x="-18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8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A2E1-2896-457B-A507-39020BBC28D7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8D95-4E9A-4E78-9C0D-BDA88A4F0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84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75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898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38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6DEF-1EB9-46E8-8A13-C77D28B2E931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75F1D-1CB9-41FA-A29E-CDBBBB7722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93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99"/>
          <a:stretch/>
        </p:blipFill>
        <p:spPr>
          <a:xfrm>
            <a:off x="-76200" y="-28224"/>
            <a:ext cx="12268200" cy="6886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6966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5437" y="2246093"/>
            <a:ext cx="3975100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cxnSp>
        <p:nvCxnSpPr>
          <p:cNvPr id="9" name="直接连接符 36"/>
          <p:cNvCxnSpPr/>
          <p:nvPr userDrawn="1"/>
        </p:nvCxnSpPr>
        <p:spPr>
          <a:xfrm>
            <a:off x="4121191" y="3773959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5436" y="3010026"/>
            <a:ext cx="5630063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503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779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cxnSp>
        <p:nvCxnSpPr>
          <p:cNvPr id="3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57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7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31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3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533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19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3" r:id="rId4"/>
    <p:sldLayoutId id="2147483657" r:id="rId5"/>
    <p:sldLayoutId id="2147483664" r:id="rId6"/>
    <p:sldLayoutId id="2147483658" r:id="rId7"/>
    <p:sldLayoutId id="2147483665" r:id="rId8"/>
    <p:sldLayoutId id="2147483659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szgit@10.240.2.41:msm8909.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szgit@10.240.2.41:test_git.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10.240.3.117:8011/CKTWIKI/index.php/%E6%96%87%E4%BB%B6:Gerrit1.j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10.240.3.117:8011/CKTWIKI/index.php/%E6%96%87%E4%BB%B6:Gerrit-download.j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6935"/>
          <a:stretch/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657226" y="2021409"/>
            <a:ext cx="6525232" cy="2664891"/>
            <a:chOff x="721325" y="2135709"/>
            <a:chExt cx="5386378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386378" cy="1491291"/>
              <a:chOff x="721325" y="2135709"/>
              <a:chExt cx="5386378" cy="149129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 sz="6000" dirty="0">
                  <a:solidFill>
                    <a:srgbClr val="E95454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35628" y="2258596"/>
                <a:ext cx="5172075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6000" b="1" dirty="0" smtClean="0">
                    <a:solidFill>
                      <a:srgbClr val="384956"/>
                    </a:solidFill>
                    <a:latin typeface="+mn-ea"/>
                    <a:cs typeface="Arial"/>
                  </a:rPr>
                  <a:t>培训</a:t>
                </a:r>
                <a:endParaRPr lang="zh-CN" altLang="en-US" sz="60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32241" y="3112112"/>
                <a:ext cx="4885432" cy="51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err="1" smtClean="0">
                    <a:solidFill>
                      <a:srgbClr val="F2F2F2"/>
                    </a:solidFill>
                    <a:latin typeface="+mn-ea"/>
                  </a:rPr>
                  <a:t>Git</a:t>
                </a:r>
                <a:r>
                  <a:rPr lang="zh-CN" altLang="en-US" sz="4000" b="1" dirty="0" smtClean="0">
                    <a:solidFill>
                      <a:srgbClr val="F2F2F2"/>
                    </a:solidFill>
                    <a:latin typeface="+mn-ea"/>
                  </a:rPr>
                  <a:t>与</a:t>
                </a:r>
                <a:r>
                  <a:rPr lang="en-US" altLang="zh-CN" sz="4000" b="1" dirty="0" err="1" smtClean="0">
                    <a:solidFill>
                      <a:srgbClr val="F2F2F2"/>
                    </a:solidFill>
                    <a:latin typeface="+mn-ea"/>
                  </a:rPr>
                  <a:t>Gerrit</a:t>
                </a:r>
                <a:r>
                  <a:rPr lang="zh-CN" altLang="en-US" sz="4000" b="1" dirty="0" smtClean="0">
                    <a:solidFill>
                      <a:srgbClr val="F2F2F2"/>
                    </a:solidFill>
                    <a:latin typeface="+mn-ea"/>
                  </a:rPr>
                  <a:t>操作指导</a:t>
                </a:r>
                <a:endParaRPr lang="zh-CN" altLang="en-US" sz="4000" b="1" dirty="0">
                  <a:solidFill>
                    <a:srgbClr val="F2F2F2"/>
                  </a:solidFill>
                  <a:latin typeface="+mn-ea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2705306" y="5338082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/>
              </a:rPr>
              <a:t>讲师：杨岚岚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96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4" y="753035"/>
            <a:ext cx="5373015" cy="591671"/>
          </a:xfrm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accent2"/>
                </a:solidFill>
              </a:rPr>
              <a:t>ssh</a:t>
            </a:r>
            <a:r>
              <a:rPr kumimoji="1" lang="zh-CN" altLang="en-US" sz="3600" dirty="0" smtClean="0">
                <a:solidFill>
                  <a:schemeClr val="accent2"/>
                </a:solidFill>
              </a:rPr>
              <a:t>公钥认证</a:t>
            </a:r>
            <a:endParaRPr kumimoji="1" lang="en-US" altLang="zh-CN" sz="3600" dirty="0" smtClean="0">
              <a:solidFill>
                <a:schemeClr val="accent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22" name="图片 21" descr="ssh认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7" y="1526178"/>
            <a:ext cx="9259979" cy="4843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753035"/>
            <a:ext cx="4938117" cy="591671"/>
          </a:xfrm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accent2"/>
                </a:solidFill>
              </a:rPr>
              <a:t>Git</a:t>
            </a:r>
            <a:r>
              <a:rPr kumimoji="1" lang="zh-CN" altLang="en-US" sz="3600" dirty="0" smtClean="0">
                <a:solidFill>
                  <a:schemeClr val="accent2"/>
                </a:solidFill>
              </a:rPr>
              <a:t>获取版本库</a:t>
            </a:r>
            <a:endParaRPr kumimoji="1" lang="en-US" altLang="zh-CN" sz="3600" dirty="0" smtClean="0">
              <a:solidFill>
                <a:schemeClr val="accent2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37550" y="1585732"/>
            <a:ext cx="77492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获取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仓库有两种方法，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如下所示：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1. 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创建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空仓库，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mkdir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 test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c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d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test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g</a:t>
            </a:r>
            <a:r>
              <a:rPr lang="en-US" altLang="zh-CN" sz="2400" baseline="0" dirty="0" err="1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it</a:t>
            </a:r>
            <a:r>
              <a:rPr lang="en-US" altLang="zh-CN" sz="2400" baseline="0" dirty="0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 init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/>
            </a:r>
            <a:br>
              <a:rPr lang="en-US" altLang="zh-CN" sz="2400" dirty="0" smtClean="0">
                <a:latin typeface="+mn-ea"/>
                <a:cs typeface="宋体" pitchFamily="2" charset="-122"/>
              </a:rPr>
            </a:br>
            <a:r>
              <a:rPr lang="en-US" altLang="zh-CN" sz="2400" dirty="0" smtClean="0">
                <a:latin typeface="+mn-ea"/>
                <a:cs typeface="宋体" pitchFamily="2" charset="-122"/>
              </a:rPr>
              <a:t>2. 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从服务器端下载仓库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clone szgit@10.240.2.41: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msm8909.git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下载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仓库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的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前提是，我们要具备此仓库的可读权限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。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753035"/>
            <a:ext cx="4938117" cy="591671"/>
          </a:xfrm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accent2"/>
                </a:solidFill>
              </a:rPr>
              <a:t>Git</a:t>
            </a:r>
            <a:r>
              <a:rPr kumimoji="1" lang="zh-CN" altLang="en-US" sz="3600" dirty="0" smtClean="0">
                <a:solidFill>
                  <a:schemeClr val="accent2"/>
                </a:solidFill>
              </a:rPr>
              <a:t>版本库的目录结构</a:t>
            </a:r>
            <a:endParaRPr kumimoji="1" lang="en-US" altLang="zh-CN" sz="3600" dirty="0" smtClean="0">
              <a:solidFill>
                <a:schemeClr val="accent2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18" name="图片 17" descr="git版本库目录结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23" y="1824734"/>
            <a:ext cx="9656567" cy="136451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25551" y="3447036"/>
            <a:ext cx="99468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hooks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这个目录存放一些</a:t>
            </a:r>
            <a:r>
              <a:rPr lang="en-US" altLang="zh-CN" dirty="0" smtClean="0">
                <a:latin typeface="+mn-ea"/>
              </a:rPr>
              <a:t>shell</a:t>
            </a:r>
            <a:r>
              <a:rPr lang="zh-CN" altLang="en-US" dirty="0" smtClean="0">
                <a:latin typeface="+mn-ea"/>
              </a:rPr>
              <a:t>脚本，可以设置特定的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 smtClean="0">
                <a:latin typeface="+mn-ea"/>
              </a:rPr>
              <a:t>命令后触发相应的脚本；在搭建</a:t>
            </a:r>
            <a:r>
              <a:rPr lang="en-US" altLang="zh-CN" dirty="0" err="1" smtClean="0">
                <a:latin typeface="+mn-ea"/>
              </a:rPr>
              <a:t>gitweb</a:t>
            </a:r>
            <a:r>
              <a:rPr lang="zh-CN" altLang="en-US" dirty="0" smtClean="0">
                <a:latin typeface="+mn-ea"/>
              </a:rPr>
              <a:t>系统或其他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 smtClean="0">
                <a:latin typeface="+mn-ea"/>
              </a:rPr>
              <a:t>托管系统会经常用到</a:t>
            </a:r>
            <a:r>
              <a:rPr lang="en-US" altLang="zh-CN" dirty="0" smtClean="0">
                <a:latin typeface="+mn-ea"/>
              </a:rPr>
              <a:t>hook script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info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包含仓库的一些信息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objects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所有的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 smtClean="0">
                <a:latin typeface="+mn-ea"/>
              </a:rPr>
              <a:t>对象都会存放在这个目录中，对象的</a:t>
            </a:r>
            <a:r>
              <a:rPr lang="en-US" altLang="zh-CN" dirty="0" smtClean="0">
                <a:latin typeface="+mn-ea"/>
              </a:rPr>
              <a:t>SHA1</a:t>
            </a:r>
            <a:r>
              <a:rPr lang="zh-CN" altLang="en-US" dirty="0" smtClean="0">
                <a:latin typeface="+mn-ea"/>
              </a:rPr>
              <a:t>哈希值的前两位是文件夹名称，后</a:t>
            </a:r>
            <a:r>
              <a:rPr lang="en-US" altLang="zh-CN" dirty="0" smtClean="0">
                <a:latin typeface="+mn-ea"/>
              </a:rPr>
              <a:t>38</a:t>
            </a:r>
            <a:r>
              <a:rPr lang="zh-CN" altLang="en-US" dirty="0" smtClean="0">
                <a:latin typeface="+mn-ea"/>
              </a:rPr>
              <a:t>位作为对象文件名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refs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这个目录一般包括三个子文件夹，</a:t>
            </a:r>
            <a:r>
              <a:rPr lang="en-US" altLang="zh-CN" dirty="0" smtClean="0">
                <a:latin typeface="+mn-ea"/>
              </a:rPr>
              <a:t>heads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remotes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tags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heads</a:t>
            </a:r>
            <a:r>
              <a:rPr lang="zh-CN" altLang="en-US" dirty="0" smtClean="0">
                <a:latin typeface="+mn-ea"/>
              </a:rPr>
              <a:t>中的文件标识了项目中的各个分支指向的当前</a:t>
            </a:r>
            <a:r>
              <a:rPr lang="en-US" altLang="zh-CN" dirty="0" smtClean="0">
                <a:latin typeface="+mn-ea"/>
              </a:rPr>
              <a:t>commit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这个是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 smtClean="0">
                <a:latin typeface="+mn-ea"/>
              </a:rPr>
              <a:t>仓库的配置文件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description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仓库的描述信息，主要给</a:t>
            </a:r>
            <a:r>
              <a:rPr lang="en-US" altLang="zh-CN" dirty="0" err="1" smtClean="0">
                <a:latin typeface="+mn-ea"/>
              </a:rPr>
              <a:t>gitweb</a:t>
            </a:r>
            <a:r>
              <a:rPr lang="zh-CN" altLang="en-US" dirty="0" smtClean="0">
                <a:latin typeface="+mn-ea"/>
              </a:rPr>
              <a:t>等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 smtClean="0">
                <a:latin typeface="+mn-ea"/>
              </a:rPr>
              <a:t>托管系统使用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HEAD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这个文件包含了一个档期分支（</a:t>
            </a:r>
            <a:r>
              <a:rPr lang="en-US" altLang="zh-CN" dirty="0" smtClean="0">
                <a:latin typeface="+mn-ea"/>
              </a:rPr>
              <a:t>branch</a:t>
            </a:r>
            <a:r>
              <a:rPr lang="zh-CN" altLang="en-US" dirty="0" smtClean="0">
                <a:latin typeface="+mn-ea"/>
              </a:rPr>
              <a:t>）的引用，通过这个文件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 smtClean="0">
                <a:latin typeface="+mn-ea"/>
              </a:rPr>
              <a:t>可以得到下一次</a:t>
            </a:r>
            <a:r>
              <a:rPr lang="en-US" altLang="zh-CN" dirty="0" smtClean="0">
                <a:latin typeface="+mn-ea"/>
              </a:rPr>
              <a:t>commit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parent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0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83541" y="763736"/>
            <a:ext cx="5473376" cy="596713"/>
          </a:xfrm>
        </p:spPr>
        <p:txBody>
          <a:bodyPr/>
          <a:lstStyle/>
          <a:p>
            <a:r>
              <a:rPr lang="en-US" altLang="zh-CN" sz="3600" dirty="0" err="1" smtClean="0">
                <a:solidFill>
                  <a:schemeClr val="accent2"/>
                </a:solidFill>
              </a:rPr>
              <a:t>Git</a:t>
            </a:r>
            <a:r>
              <a:rPr lang="zh-CN" altLang="en-US" sz="3600" dirty="0" smtClean="0">
                <a:solidFill>
                  <a:schemeClr val="accent2"/>
                </a:solidFill>
              </a:rPr>
              <a:t>提交</a:t>
            </a:r>
            <a:r>
              <a:rPr lang="zh-CN" altLang="en-US" sz="3600" dirty="0" smtClean="0">
                <a:solidFill>
                  <a:schemeClr val="accent2"/>
                </a:solidFill>
              </a:rPr>
              <a:t>代码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pic>
        <p:nvPicPr>
          <p:cNvPr id="21" name="图片 20" descr="git提交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1" y="1747953"/>
            <a:ext cx="5838825" cy="4343400"/>
          </a:xfrm>
          <a:prstGeom prst="rect">
            <a:avLst/>
          </a:prstGeom>
        </p:spPr>
      </p:pic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913757" y="2230243"/>
            <a:ext cx="4270915" cy="1200329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cs typeface="宋体" pitchFamily="2" charset="-122"/>
              </a:rPr>
              <a:t>从图中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我们看到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本地版本库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，文件流转的三个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为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区域：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工作区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暂存区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版本库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提交代码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98795" y="1710513"/>
            <a:ext cx="1075967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在本地的工作流程如下所示：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1.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在本地工作区对文件进行操作并保存；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2.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将改动保存到暂存区。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常用的命令有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add, git rm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mv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命令。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举例说明：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add file1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；新建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file1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或对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file1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做了修改。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rm file1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;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删除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file1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mv dir1 dir2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或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mv file1 file2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将目录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dir1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重命名为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dir2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或将文件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file1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重命名为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file2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3.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执行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commit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命令，将保存到暂存区的改动提交到本地的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版本库中。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commit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命令的使用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方法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为：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commit -m “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注释” </a:t>
            </a: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status</a:t>
            </a:r>
            <a:endParaRPr lang="zh-CN" altLang="en-US" sz="3600" b="1" dirty="0" smtClean="0">
              <a:solidFill>
                <a:schemeClr val="accent2"/>
              </a:solidFill>
              <a:latin typeface="+mn-ea"/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780586" y="1884557"/>
            <a:ext cx="1083662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cs typeface="宋体" pitchFamily="2" charset="-122"/>
              </a:rPr>
              <a:t>    执行</a:t>
            </a:r>
            <a:r>
              <a:rPr lang="en-US" altLang="zh-CN" sz="2400" dirty="0" err="1" smtClean="0">
                <a:latin typeface="+mn-ea"/>
                <a:cs typeface="宋体" pitchFamily="2" charset="-122"/>
              </a:rPr>
              <a:t>git</a:t>
            </a:r>
            <a:r>
              <a:rPr lang="en-US" altLang="zh-CN" sz="2400" dirty="0" smtClean="0">
                <a:latin typeface="+mn-ea"/>
                <a:cs typeface="宋体" pitchFamily="2" charset="-122"/>
              </a:rPr>
              <a:t> status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命令，会输出一些提示信息，通过</a:t>
            </a:r>
            <a:r>
              <a:rPr lang="zh-CN" altLang="zh-CN" sz="2400" dirty="0" smtClean="0">
                <a:latin typeface="+mn-ea"/>
                <a:cs typeface="宋体" pitchFamily="2" charset="-122"/>
              </a:rPr>
              <a:t>git status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命令，</a:t>
            </a:r>
            <a:endParaRPr lang="en-US" altLang="zh-CN" sz="2400" dirty="0" smtClean="0"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cs typeface="宋体" pitchFamily="2" charset="-122"/>
              </a:rPr>
              <a:t>我们可以得知哪些文件发生了变化，哪些文件还没有添加到</a:t>
            </a:r>
            <a:r>
              <a:rPr lang="zh-CN" altLang="zh-CN" sz="2400" dirty="0" smtClean="0">
                <a:latin typeface="+mn-ea"/>
                <a:cs typeface="宋体" pitchFamily="2" charset="-122"/>
              </a:rPr>
              <a:t>git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仓库</a:t>
            </a:r>
            <a:endParaRPr lang="en-US" altLang="zh-CN" sz="2400" dirty="0" smtClean="0"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cs typeface="宋体" pitchFamily="2" charset="-122"/>
              </a:rPr>
              <a:t>中等等。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在提交代码的过程中，建议大家经常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使用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status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命令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，来确认版本库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状态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并根据提示信息来进行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操作。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 diff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差异比较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616423" y="1819061"/>
            <a:ext cx="100360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  <a:cs typeface="宋体" pitchFamily="2" charset="-122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diff</a:t>
            </a:r>
            <a:r>
              <a:rPr lang="zh-CN" altLang="en-US" sz="2400" dirty="0" smtClean="0">
                <a:latin typeface="+mn-ea"/>
              </a:rPr>
              <a:t>可以比较不同版本间的差异信息，在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操作中经常使用。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基本命令如下所示：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+mn-ea"/>
              </a:rPr>
              <a:t>(1)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diff path </a:t>
            </a:r>
            <a:r>
              <a:rPr lang="zh-CN" altLang="en-US" sz="2400" dirty="0" smtClean="0">
                <a:latin typeface="+mn-ea"/>
              </a:rPr>
              <a:t>；</a:t>
            </a:r>
            <a:r>
              <a:rPr lang="en-US" altLang="zh-CN" sz="2400" dirty="0" smtClean="0">
                <a:latin typeface="+mn-ea"/>
              </a:rPr>
              <a:t>#</a:t>
            </a:r>
            <a:r>
              <a:rPr lang="zh-CN" altLang="en-US" sz="2400" dirty="0" smtClean="0">
                <a:latin typeface="+mn-ea"/>
              </a:rPr>
              <a:t>此处的</a:t>
            </a:r>
            <a:r>
              <a:rPr lang="en-US" altLang="zh-CN" sz="2400" dirty="0" smtClean="0">
                <a:latin typeface="+mn-ea"/>
              </a:rPr>
              <a:t>path</a:t>
            </a:r>
            <a:r>
              <a:rPr lang="zh-CN" altLang="en-US" sz="2400" dirty="0" smtClean="0">
                <a:latin typeface="+mn-ea"/>
              </a:rPr>
              <a:t>代表修改的文件的相对路径，请自行替换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    这个命令最常用，在每次</a:t>
            </a:r>
            <a:r>
              <a:rPr lang="en-US" altLang="zh-CN" sz="2400" dirty="0" smtClean="0">
                <a:latin typeface="+mn-ea"/>
              </a:rPr>
              <a:t>add</a:t>
            </a:r>
            <a:r>
              <a:rPr lang="zh-CN" altLang="en-US" sz="2400" dirty="0" smtClean="0">
                <a:latin typeface="+mn-ea"/>
              </a:rPr>
              <a:t>进入</a:t>
            </a:r>
            <a:r>
              <a:rPr lang="en-US" altLang="zh-CN" sz="2400" dirty="0" smtClean="0">
                <a:latin typeface="+mn-ea"/>
              </a:rPr>
              <a:t>index</a:t>
            </a:r>
            <a:r>
              <a:rPr lang="zh-CN" altLang="en-US" sz="2400" dirty="0" smtClean="0">
                <a:latin typeface="+mn-ea"/>
              </a:rPr>
              <a:t>前会运行这个命令，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查看</a:t>
            </a:r>
            <a:r>
              <a:rPr lang="en-US" altLang="zh-CN" sz="2400" dirty="0" smtClean="0">
                <a:latin typeface="+mn-ea"/>
              </a:rPr>
              <a:t>working directory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index</a:t>
            </a:r>
            <a:r>
              <a:rPr lang="zh-CN" altLang="en-US" sz="2400" dirty="0" smtClean="0">
                <a:latin typeface="+mn-ea"/>
              </a:rPr>
              <a:t>的差异。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diff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差异比较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739086" y="1930574"/>
            <a:ext cx="105304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+mn-ea"/>
              </a:rPr>
              <a:t>(2)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diff --cached path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这个命令初学者不太常用，却非常有用，它表示查看已经</a:t>
            </a:r>
            <a:r>
              <a:rPr lang="en-US" altLang="zh-CN" sz="2400" dirty="0" smtClean="0">
                <a:latin typeface="+mn-ea"/>
              </a:rPr>
              <a:t>add</a:t>
            </a:r>
            <a:r>
              <a:rPr lang="zh-CN" altLang="en-US" sz="2400" dirty="0" smtClean="0">
                <a:latin typeface="+mn-ea"/>
              </a:rPr>
              <a:t>进入</a:t>
            </a:r>
            <a:r>
              <a:rPr lang="en-US" altLang="zh-CN" sz="2400" dirty="0" smtClean="0">
                <a:latin typeface="+mn-ea"/>
              </a:rPr>
              <a:t>index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但是尚未</a:t>
            </a:r>
            <a:r>
              <a:rPr lang="en-US" altLang="zh-CN" sz="2400" dirty="0" smtClean="0">
                <a:latin typeface="+mn-ea"/>
              </a:rPr>
              <a:t>commit</a:t>
            </a:r>
            <a:r>
              <a:rPr lang="zh-CN" altLang="en-US" sz="2400" dirty="0" smtClean="0">
                <a:latin typeface="+mn-ea"/>
              </a:rPr>
              <a:t>的内容同最后一次</a:t>
            </a:r>
            <a:r>
              <a:rPr lang="en-US" altLang="zh-CN" sz="2400" dirty="0" smtClean="0">
                <a:latin typeface="+mn-ea"/>
              </a:rPr>
              <a:t>commit</a:t>
            </a:r>
            <a:r>
              <a:rPr lang="zh-CN" altLang="en-US" sz="2400" dirty="0" smtClean="0">
                <a:latin typeface="+mn-ea"/>
              </a:rPr>
              <a:t>时的内容的差异，即</a:t>
            </a:r>
            <a:r>
              <a:rPr lang="en-US" altLang="zh-CN" sz="2400" dirty="0" smtClean="0">
                <a:latin typeface="+mn-ea"/>
              </a:rPr>
              <a:t>index</a:t>
            </a:r>
            <a:r>
              <a:rPr lang="zh-CN" altLang="en-US" sz="2400" dirty="0" smtClean="0">
                <a:latin typeface="+mn-ea"/>
              </a:rPr>
              <a:t>和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directory</a:t>
            </a:r>
            <a:r>
              <a:rPr lang="zh-CN" altLang="en-US" sz="2400" dirty="0" smtClean="0">
                <a:latin typeface="+mn-ea"/>
              </a:rPr>
              <a:t>的差异</a:t>
            </a:r>
            <a:r>
              <a:rPr lang="zh-CN" altLang="en-US" sz="1000" dirty="0" smtClean="0">
                <a:latin typeface="+mn-ea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diff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差异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比较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716784" y="1785608"/>
            <a:ext cx="9326592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+mn-ea"/>
              </a:rPr>
              <a:t>(3)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diff commit1 commit2 path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    这个命令用来比较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directory</a:t>
            </a:r>
            <a:r>
              <a:rPr lang="zh-CN" altLang="en-US" sz="2400" dirty="0" smtClean="0"/>
              <a:t>中任意两个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之间的差别，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如果想比较任意一个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和最新版的差别， 把其中一个</a:t>
            </a:r>
            <a:r>
              <a:rPr lang="en-US" altLang="zh-CN" sz="2400" dirty="0" smtClean="0"/>
              <a:t>commit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换成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即可。 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查看历史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787078" y="1759352"/>
            <a:ext cx="1068754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查看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的历史记录，有两种方法，一种是用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log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命令来查看，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另一种用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gitk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图形界面。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(1)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log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直接输入命令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log,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显示出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提交记录的提交人，时间，注释和哈希码。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log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后面也可以添加参数，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例如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log -p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–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N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，</a:t>
            </a:r>
            <a:endParaRPr lang="en-US" altLang="zh-CN" sz="2400" dirty="0" smtClean="0"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此处的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N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即是我们要查看的倒数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N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条提交的修改内容。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47886" y="1337720"/>
            <a:ext cx="3975100" cy="62410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PART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ONE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" name="组 29"/>
          <p:cNvGrpSpPr/>
          <p:nvPr/>
        </p:nvGrpSpPr>
        <p:grpSpPr>
          <a:xfrm>
            <a:off x="844900" y="918573"/>
            <a:ext cx="2092878" cy="4648530"/>
            <a:chOff x="1328989" y="586137"/>
            <a:chExt cx="2270941" cy="5044028"/>
          </a:xfrm>
        </p:grpSpPr>
        <p:grpSp>
          <p:nvGrpSpPr>
            <p:cNvPr id="4" name="组合 18"/>
            <p:cNvGrpSpPr/>
            <p:nvPr/>
          </p:nvGrpSpPr>
          <p:grpSpPr>
            <a:xfrm>
              <a:off x="1725863" y="872689"/>
              <a:ext cx="1765051" cy="4750499"/>
              <a:chOff x="4983413" y="872689"/>
              <a:chExt cx="1765051" cy="4750499"/>
            </a:xfrm>
          </p:grpSpPr>
          <p:sp>
            <p:nvSpPr>
              <p:cNvPr id="5" name="等腰三角形 4"/>
              <p:cNvSpPr/>
              <p:nvPr/>
            </p:nvSpPr>
            <p:spPr>
              <a:xfrm rot="19791212">
                <a:off x="4983413" y="164426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814340">
                <a:off x="5329449" y="125881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9809562">
                <a:off x="5691495" y="126662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809046">
                <a:off x="6016092" y="872689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809046">
                <a:off x="6016092" y="16767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5852738" y="217474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809046">
                <a:off x="6016092" y="24992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852738" y="299727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809046">
                <a:off x="6016092" y="332649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5852738" y="38244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809046">
                <a:off x="6016092" y="416172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5852738" y="46596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809046">
                <a:off x="6016092" y="4991833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33"/>
            <p:cNvGrpSpPr/>
            <p:nvPr/>
          </p:nvGrpSpPr>
          <p:grpSpPr>
            <a:xfrm>
              <a:off x="1328989" y="586137"/>
              <a:ext cx="2270941" cy="5044028"/>
              <a:chOff x="8582019" y="872689"/>
              <a:chExt cx="1765051" cy="3920387"/>
            </a:xfrm>
          </p:grpSpPr>
          <p:sp>
            <p:nvSpPr>
              <p:cNvPr id="19" name="等腰三角形 20"/>
              <p:cNvSpPr/>
              <p:nvPr/>
            </p:nvSpPr>
            <p:spPr>
              <a:xfrm rot="19791212">
                <a:off x="8582019" y="164426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1"/>
              <p:cNvSpPr/>
              <p:nvPr/>
            </p:nvSpPr>
            <p:spPr>
              <a:xfrm rot="1814340">
                <a:off x="8928055" y="125881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2"/>
              <p:cNvSpPr/>
              <p:nvPr/>
            </p:nvSpPr>
            <p:spPr>
              <a:xfrm rot="19809562">
                <a:off x="9290101" y="126662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3"/>
              <p:cNvSpPr/>
              <p:nvPr/>
            </p:nvSpPr>
            <p:spPr>
              <a:xfrm rot="1809046">
                <a:off x="9614698" y="872689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4"/>
              <p:cNvSpPr/>
              <p:nvPr/>
            </p:nvSpPr>
            <p:spPr>
              <a:xfrm rot="1809046">
                <a:off x="9614698" y="16767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5"/>
              <p:cNvSpPr/>
              <p:nvPr/>
            </p:nvSpPr>
            <p:spPr>
              <a:xfrm rot="5400000">
                <a:off x="9451344" y="217474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6"/>
              <p:cNvSpPr/>
              <p:nvPr/>
            </p:nvSpPr>
            <p:spPr>
              <a:xfrm rot="1809046">
                <a:off x="9614698" y="2499297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7"/>
              <p:cNvSpPr/>
              <p:nvPr/>
            </p:nvSpPr>
            <p:spPr>
              <a:xfrm rot="5400000">
                <a:off x="9451344" y="299727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8"/>
              <p:cNvSpPr/>
              <p:nvPr/>
            </p:nvSpPr>
            <p:spPr>
              <a:xfrm rot="1809046">
                <a:off x="9614698" y="332649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9"/>
              <p:cNvSpPr/>
              <p:nvPr/>
            </p:nvSpPr>
            <p:spPr>
              <a:xfrm rot="5400000">
                <a:off x="9451344" y="38244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30"/>
              <p:cNvSpPr/>
              <p:nvPr/>
            </p:nvSpPr>
            <p:spPr>
              <a:xfrm rot="1809046">
                <a:off x="9614698" y="416172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201972" y="2759891"/>
            <a:ext cx="539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4800" b="1" dirty="0" smtClean="0">
                <a:solidFill>
                  <a:schemeClr val="accent2"/>
                </a:solidFill>
                <a:latin typeface="+mn-ea"/>
              </a:rPr>
              <a:t>操作指导</a:t>
            </a:r>
            <a:endParaRPr lang="zh-CN" altLang="en-US" sz="4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查看历史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639257" y="1973765"/>
            <a:ext cx="5326002" cy="267765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(2)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itk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图形界面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安装命令是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sudo apt-get install gitk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，</a:t>
            </a:r>
            <a:endParaRPr lang="en-US" altLang="zh-CN" sz="2400" dirty="0" smtClean="0"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安装成功之后，在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仓库里直接执行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gitk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命令，就可调用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gitk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工具。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如图比较直观的看到提交的内容，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注释，提交时间等信息。 </a:t>
            </a:r>
          </a:p>
        </p:txBody>
      </p:sp>
      <p:pic>
        <p:nvPicPr>
          <p:cNvPr id="18" name="图片 17" descr="git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92120" y="1645927"/>
            <a:ext cx="5576074" cy="4258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分支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802888" y="1940312"/>
            <a:ext cx="893930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1.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查看分支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branch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查看本地分支，并能显示出当前的工作分支，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名称前面显示*的分支就是当前分支。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branch -r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列出服务器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库的所有分支；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branch -a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列出本地分支和服务器上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库的所有分支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cs typeface="宋体" pitchFamily="2" charset="-122"/>
              </a:rPr>
              <a:t>新建一个空仓库之后，添加第一个文件，提交到</a:t>
            </a:r>
            <a:r>
              <a:rPr lang="en-US" altLang="zh-CN" sz="2400" dirty="0" err="1" smtClean="0">
                <a:latin typeface="+mn-ea"/>
                <a:cs typeface="宋体" pitchFamily="2" charset="-122"/>
              </a:rPr>
              <a:t>git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仓库，</a:t>
            </a:r>
            <a:endParaRPr lang="en-US" altLang="zh-CN" sz="2400" dirty="0" smtClean="0"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使用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branch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命令，能看到当前的提交就在分支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master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上面。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分支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802888" y="1940312"/>
            <a:ext cx="580960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2.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切换分支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checkout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名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 此命令可以在本地的任意分支之间切换。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分支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835919" y="1733237"/>
            <a:ext cx="94179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3.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创建分支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创建分支有两种方式，如下所示： 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(1)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branch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分支名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虽然创建了分支，但是不会将当前工作分支切换到新创建的分支上，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还需执行命令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checkout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分支名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切换到新分支上去。 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(2)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checout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-b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分支名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    以当前的工作分支为基准，新建一个分支，同时将当前工作分支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切换到新分支上来。 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分支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555585" y="1554395"/>
            <a:ext cx="9109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4.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分支合并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(1)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merge temp </a:t>
            </a:r>
            <a:endParaRPr lang="en-US" altLang="zh-CN" sz="2400" dirty="0" smtClean="0">
              <a:solidFill>
                <a:srgbClr val="FF0000"/>
              </a:solidFill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此命令是将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temp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分支上面的内容合并到当前的工作分支上来。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j-ea"/>
                <a:ea typeface="+mj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分支</a:t>
            </a:r>
            <a:endParaRPr kumimoji="1"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823215" y="1587849"/>
            <a:ext cx="951895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4.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分支合并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(2)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rebase temp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有点类似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merge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，但是两者又有不同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打个比方，你有两个抽屉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，里面都装了衣服，现在想把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中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的衣服放到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中，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merge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是那种横冲直撞型的，拿起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就倒入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面，如果满了（冲突）再一并整理；而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rebase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就很 持家了，它会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一件一件的从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往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中加，会根据一开始放入的时间顺序的来加，如果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满了你可以处理这一件，你可以继续加，或者跳过这一 件，又或者不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加了，把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还原。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所以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merge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适合那种比较琐碎的，简单的合并，系统级的合并还是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rebase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比较好。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3" y="57812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分支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813616" y="1956262"/>
            <a:ext cx="653897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5.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删除分支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branch -d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分支名</a:t>
            </a:r>
            <a:r>
              <a:rPr lang="zh-CN" altLang="en-US" sz="2400" dirty="0" smtClean="0">
                <a:latin typeface="+mn-ea"/>
              </a:rPr>
              <a:t>，删除本地分支。</a:t>
            </a:r>
            <a:endParaRPr lang="en-US" altLang="zh-CN" sz="24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branch -D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分支名</a:t>
            </a:r>
            <a:r>
              <a:rPr lang="zh-CN" altLang="en-US" sz="2400" dirty="0" smtClean="0">
                <a:latin typeface="+mn-ea"/>
              </a:rPr>
              <a:t>，强制删除本地的分支</a:t>
            </a:r>
            <a:r>
              <a:rPr lang="zh-CN" altLang="en-US" sz="2400" dirty="0" smtClean="0"/>
              <a:t>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cherry-pick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940" y="2003646"/>
            <a:ext cx="8125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cherry-pick</a:t>
            </a:r>
            <a:r>
              <a:rPr lang="zh-CN" altLang="en-US" sz="2400" dirty="0" smtClean="0">
                <a:latin typeface="+mn-ea"/>
              </a:rPr>
              <a:t>命令用于将同一个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仓库里其他分支上面的提交选择地合并到当前分支上。    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cherry-pick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commitid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此处的</a:t>
            </a:r>
            <a:r>
              <a:rPr lang="en-US" altLang="zh-CN" sz="2400" dirty="0" err="1" smtClean="0">
                <a:latin typeface="+mn-ea"/>
              </a:rPr>
              <a:t>commitid</a:t>
            </a:r>
            <a:r>
              <a:rPr lang="zh-CN" altLang="en-US" sz="2400" dirty="0" smtClean="0">
                <a:latin typeface="+mn-ea"/>
              </a:rPr>
              <a:t>即为指定某条提交的哈希值。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patch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3124" y="1782927"/>
            <a:ext cx="10020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patch</a:t>
            </a:r>
            <a:r>
              <a:rPr lang="zh-CN" altLang="en-US" sz="2400" dirty="0" smtClean="0">
                <a:latin typeface="+mn-ea"/>
              </a:rPr>
              <a:t>适用于不同版本库之间的交互，尤其适用于参与者众多的大型项目进行的分布式开发。例如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项目本身的代码提交就主要由贡献者通过邮件传递补丁文件来实现。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4655" y="3249120"/>
            <a:ext cx="10020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创建补丁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提供了将提交批量转换为补丁文件的命令：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format-patch -n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commitid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可以为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也可以为其他数字，如果指定只选择一个提交生成补丁文件，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，补丁文件一般后缀都是</a:t>
            </a:r>
            <a:r>
              <a:rPr lang="en-US" altLang="zh-CN" sz="2400" dirty="0" smtClean="0">
                <a:latin typeface="+mn-ea"/>
              </a:rPr>
              <a:t>.patch,</a:t>
            </a:r>
            <a:r>
              <a:rPr lang="zh-CN" altLang="en-US" sz="2400" dirty="0" smtClean="0">
                <a:latin typeface="+mn-ea"/>
              </a:rPr>
              <a:t>每个补丁文件包含一个序号并从提交说明里提取字符串作为文件名。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patch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40779" y="2228451"/>
            <a:ext cx="95305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2.git apply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打补丁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通过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format-patch</a:t>
            </a:r>
            <a:r>
              <a:rPr lang="zh-CN" altLang="en-US" sz="2400" dirty="0" smtClean="0">
                <a:latin typeface="+mn-ea"/>
              </a:rPr>
              <a:t>命令生成的补丁，在打补丁时先将补丁文件拷贝到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仓库，然后使用命令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apply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补丁名， </a:t>
            </a:r>
            <a:r>
              <a:rPr lang="zh-CN" altLang="en-US" sz="2400" dirty="0" smtClean="0">
                <a:latin typeface="+mn-ea"/>
              </a:rPr>
              <a:t>此命令是直接新增一条提交。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执行命令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apply 0001-create-sky.txt.patch</a:t>
            </a: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1574" y="769968"/>
            <a:ext cx="2213420" cy="682314"/>
          </a:xfrm>
          <a:noFill/>
        </p:spPr>
        <p:txBody>
          <a:bodyPr/>
          <a:lstStyle/>
          <a:p>
            <a:r>
              <a:rPr kumimoji="1" lang="zh-CN" altLang="en-US" sz="4400" dirty="0" smtClean="0">
                <a:solidFill>
                  <a:schemeClr val="accent2"/>
                </a:solidFill>
              </a:rPr>
              <a:t>目录</a:t>
            </a:r>
            <a:endParaRPr kumimoji="1" lang="zh-CN" altLang="en-US" sz="4400" dirty="0">
              <a:solidFill>
                <a:schemeClr val="accent2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4" name="六边形 23"/>
          <p:cNvSpPr/>
          <p:nvPr/>
        </p:nvSpPr>
        <p:spPr>
          <a:xfrm>
            <a:off x="1623848" y="2506717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圆角矩形 26"/>
          <p:cNvSpPr/>
          <p:nvPr/>
        </p:nvSpPr>
        <p:spPr>
          <a:xfrm>
            <a:off x="2307020" y="2543503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69780" y="1749972"/>
            <a:ext cx="160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Git</a:t>
            </a:r>
            <a:r>
              <a:rPr lang="zh-CN" altLang="en-US" sz="2400" b="1" dirty="0" smtClean="0">
                <a:latin typeface="+mn-ea"/>
              </a:rPr>
              <a:t>简介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48759" y="2580289"/>
            <a:ext cx="160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Git</a:t>
            </a:r>
            <a:r>
              <a:rPr lang="zh-CN" altLang="en-US" sz="2400" b="1" dirty="0" smtClean="0">
                <a:latin typeface="+mn-ea"/>
              </a:rPr>
              <a:t>安装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06567" y="4198885"/>
            <a:ext cx="3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Git</a:t>
            </a:r>
            <a:r>
              <a:rPr lang="zh-CN" altLang="en-US" sz="2400" b="1" dirty="0" smtClean="0">
                <a:latin typeface="+mn-ea"/>
              </a:rPr>
              <a:t>公钥认证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4015" y="3373821"/>
            <a:ext cx="3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Git</a:t>
            </a:r>
            <a:r>
              <a:rPr lang="zh-CN" altLang="en-US" sz="2400" b="1" dirty="0" smtClean="0">
                <a:latin typeface="+mn-ea"/>
              </a:rPr>
              <a:t>用户设置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0140" y="5013438"/>
            <a:ext cx="3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Git</a:t>
            </a:r>
            <a:r>
              <a:rPr lang="zh-CN" altLang="en-US" sz="2400" b="1" dirty="0" smtClean="0">
                <a:latin typeface="+mn-ea"/>
              </a:rPr>
              <a:t>常用命令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6416" y="5838500"/>
            <a:ext cx="3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Git</a:t>
            </a:r>
            <a:r>
              <a:rPr lang="zh-CN" altLang="en-US" sz="2400" b="1" dirty="0" smtClean="0">
                <a:latin typeface="+mn-ea"/>
              </a:rPr>
              <a:t>协同开发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1587062" y="1681655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41" name="圆角矩形 40"/>
          <p:cNvSpPr/>
          <p:nvPr/>
        </p:nvSpPr>
        <p:spPr>
          <a:xfrm>
            <a:off x="2254468" y="1702676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1613338" y="3347544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43" name="圆角矩形 42"/>
          <p:cNvSpPr/>
          <p:nvPr/>
        </p:nvSpPr>
        <p:spPr>
          <a:xfrm>
            <a:off x="2359573" y="5008180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六边形 46"/>
          <p:cNvSpPr/>
          <p:nvPr/>
        </p:nvSpPr>
        <p:spPr>
          <a:xfrm>
            <a:off x="1639615" y="4177862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8" name="六边形 47"/>
          <p:cNvSpPr/>
          <p:nvPr/>
        </p:nvSpPr>
        <p:spPr>
          <a:xfrm>
            <a:off x="1671144" y="5013434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49" name="六边形 48"/>
          <p:cNvSpPr/>
          <p:nvPr/>
        </p:nvSpPr>
        <p:spPr>
          <a:xfrm>
            <a:off x="1702676" y="5849006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50" name="圆角矩形 49"/>
          <p:cNvSpPr/>
          <p:nvPr/>
        </p:nvSpPr>
        <p:spPr>
          <a:xfrm>
            <a:off x="2307019" y="4183118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275489" y="3363311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2359571" y="5827986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解决冲突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8533" y="1656805"/>
            <a:ext cx="81255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的合并操作非常智能，大部分情况下可以自动合并，但合并难免会产生冲突。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如果两个程序员都修改了同一文件的同一区域，则在合并的时候会遇到冲突而导致合并过程中断。在这种情况下，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会标识出合并冲突，等待用户对冲突做出选择。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   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解决冲突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5909" y="1605775"/>
            <a:ext cx="78170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举例说明，当两个程序员都对文件</a:t>
            </a:r>
            <a:r>
              <a:rPr lang="en-US" altLang="zh-CN" sz="2400" dirty="0" smtClean="0">
                <a:latin typeface="+mn-ea"/>
              </a:rPr>
              <a:t>doc/README.txt</a:t>
            </a:r>
            <a:r>
              <a:rPr lang="zh-CN" altLang="en-US" sz="2400" dirty="0" smtClean="0">
                <a:latin typeface="+mn-ea"/>
              </a:rPr>
              <a:t>文件的第二行做了不同修改，合并时发生冲突，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会给出提示信息，提示我们</a:t>
            </a:r>
            <a:r>
              <a:rPr lang="en-US" altLang="zh-CN" sz="2400" dirty="0" smtClean="0">
                <a:latin typeface="+mn-ea"/>
              </a:rPr>
              <a:t>doc/README.txt</a:t>
            </a:r>
            <a:r>
              <a:rPr lang="zh-CN" altLang="en-US" sz="2400" dirty="0" smtClean="0">
                <a:latin typeface="+mn-ea"/>
              </a:rPr>
              <a:t>文件产生了冲突。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vi doc/README.txt</a:t>
            </a:r>
          </a:p>
          <a:p>
            <a:r>
              <a:rPr lang="en-US" altLang="zh-CN" sz="2400" dirty="0" smtClean="0">
                <a:latin typeface="+mn-ea"/>
              </a:rPr>
              <a:t>    User1 hacked.</a:t>
            </a:r>
          </a:p>
          <a:p>
            <a:r>
              <a:rPr lang="en-US" altLang="zh-CN" sz="2400" dirty="0" smtClean="0">
                <a:latin typeface="+mn-ea"/>
              </a:rPr>
              <a:t>    &lt;&lt;&lt;&lt;&lt;&lt;&lt;HEAD</a:t>
            </a:r>
          </a:p>
          <a:p>
            <a:r>
              <a:rPr lang="en-US" altLang="zh-CN" sz="2400" dirty="0" smtClean="0">
                <a:latin typeface="+mn-ea"/>
              </a:rPr>
              <a:t>    hello,user1.</a:t>
            </a:r>
          </a:p>
          <a:p>
            <a:r>
              <a:rPr lang="en-US" altLang="zh-CN" sz="2400" dirty="0" smtClean="0">
                <a:latin typeface="+mn-ea"/>
              </a:rPr>
              <a:t>    =======</a:t>
            </a:r>
          </a:p>
          <a:p>
            <a:r>
              <a:rPr lang="en-US" altLang="zh-CN" sz="2400" dirty="0" smtClean="0">
                <a:latin typeface="+mn-ea"/>
              </a:rPr>
              <a:t>    hello,user2.</a:t>
            </a:r>
          </a:p>
          <a:p>
            <a:r>
              <a:rPr lang="en-US" altLang="zh-CN" sz="2400" dirty="0" smtClean="0">
                <a:latin typeface="+mn-ea"/>
              </a:rPr>
              <a:t>    &gt;&gt;&gt;&gt;&gt;&gt;&gt;a123390b89…</a:t>
            </a:r>
          </a:p>
          <a:p>
            <a:r>
              <a:rPr lang="en-US" altLang="zh-CN" sz="2400" dirty="0" smtClean="0">
                <a:latin typeface="+mn-ea"/>
              </a:rPr>
              <a:t>    User2 hacked.</a:t>
            </a:r>
          </a:p>
          <a:p>
            <a:r>
              <a:rPr lang="en-US" altLang="zh-CN" sz="2400" dirty="0" smtClean="0">
                <a:latin typeface="+mn-ea"/>
              </a:rPr>
              <a:t>    User2 hacked again.</a:t>
            </a: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解决冲突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5909" y="1605775"/>
            <a:ext cx="78170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打开冲突文件后，我们可以通过下面的符号，很清楚地看到冲突的内容，然后两个程序沟通是保留其中哪一部分，或是都保留，再将标识符号去掉，保存文件，最后将文件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add,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commit </a:t>
            </a:r>
            <a:r>
              <a:rPr lang="zh-CN" altLang="en-US" sz="2400" dirty="0" smtClean="0">
                <a:latin typeface="+mn-ea"/>
              </a:rPr>
              <a:t>提交，就可以解决冲突了。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&lt;&lt;&lt;&lt;&lt;&lt;&lt;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=======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&gt;&gt;&gt;&gt;&gt;&gt;&gt;</a:t>
            </a: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如果不想合并，放弃解决冲突，直接执行命令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reset –hard HAED</a:t>
            </a: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重置就可以了。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stash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0418" y="1660400"/>
            <a:ext cx="72780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如果正在本地工作区进行了一些修改，但是还不想提交时，需要切换分支，可以使用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</a:t>
            </a:r>
            <a:r>
              <a:rPr lang="zh-CN" altLang="en-US" sz="2400" dirty="0" smtClean="0">
                <a:latin typeface="+mn-ea"/>
              </a:rPr>
              <a:t>命令。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</a:t>
            </a:r>
            <a:r>
              <a:rPr lang="zh-CN" altLang="en-US" sz="2400" dirty="0" smtClean="0">
                <a:latin typeface="+mn-ea"/>
              </a:rPr>
              <a:t>的常用操作命令如下：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(1)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stash</a:t>
            </a:r>
          </a:p>
          <a:p>
            <a:r>
              <a:rPr lang="zh-CN" altLang="en-US" sz="2400" dirty="0" smtClean="0">
                <a:latin typeface="+mn-ea"/>
              </a:rPr>
              <a:t>添加改动到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，可以直接执行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</a:t>
            </a:r>
            <a:r>
              <a:rPr lang="zh-CN" altLang="en-US" sz="2400" dirty="0" smtClean="0">
                <a:latin typeface="+mn-ea"/>
              </a:rPr>
              <a:t>命令，也可以添加说明信息。 如下所示：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 save -a "</a:t>
            </a:r>
            <a:r>
              <a:rPr lang="en-US" altLang="zh-CN" sz="2400" dirty="0" err="1" smtClean="0">
                <a:latin typeface="+mn-ea"/>
              </a:rPr>
              <a:t>messeag</a:t>
            </a:r>
            <a:r>
              <a:rPr lang="en-US" altLang="zh-CN" sz="2400" dirty="0" smtClean="0">
                <a:latin typeface="+mn-ea"/>
              </a:rPr>
              <a:t>”</a:t>
            </a:r>
          </a:p>
          <a:p>
            <a:r>
              <a:rPr lang="zh-CN" altLang="en-US" sz="2400" dirty="0" smtClean="0">
                <a:latin typeface="+mn-ea"/>
              </a:rPr>
              <a:t>也可在执行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</a:t>
            </a:r>
            <a:r>
              <a:rPr lang="zh-CN" altLang="en-US" sz="2400" dirty="0" smtClean="0">
                <a:latin typeface="+mn-ea"/>
              </a:rPr>
              <a:t>命令时添加说明。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stash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0418" y="1660400"/>
            <a:ext cx="7278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(2)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stash list</a:t>
            </a:r>
          </a:p>
          <a:p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查看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列表 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(3)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stash pop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恢复改动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如果你要恢复的是最近的一次改动，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 pop</a:t>
            </a:r>
            <a:r>
              <a:rPr lang="zh-CN" altLang="en-US" sz="2400" dirty="0" smtClean="0">
                <a:latin typeface="+mn-ea"/>
              </a:rPr>
              <a:t>即可，这个命令是用的最多的。如果有多次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操作，那就通过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 list</a:t>
            </a:r>
            <a:r>
              <a:rPr lang="zh-CN" altLang="en-US" sz="2400" dirty="0" smtClean="0">
                <a:latin typeface="+mn-ea"/>
              </a:rPr>
              <a:t>查看 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列表，从中选择 你想要</a:t>
            </a:r>
            <a:r>
              <a:rPr lang="en-US" altLang="zh-CN" sz="2400" dirty="0" smtClean="0">
                <a:latin typeface="+mn-ea"/>
              </a:rPr>
              <a:t>pop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，运行命令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 pop stash@{id}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stash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0418" y="1582342"/>
            <a:ext cx="72780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(4)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删除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stash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stash drop &lt;stash@{id}&gt; </a:t>
            </a:r>
          </a:p>
          <a:p>
            <a:r>
              <a:rPr lang="zh-CN" altLang="en-US" sz="2400" dirty="0" smtClean="0">
                <a:latin typeface="+mn-ea"/>
              </a:rPr>
              <a:t>如果不加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编号，默认的就是删除最新的，也就是编号为</a:t>
            </a:r>
            <a:r>
              <a:rPr lang="en-US" altLang="zh-CN" sz="2400" dirty="0" smtClean="0">
                <a:latin typeface="+mn-ea"/>
              </a:rPr>
              <a:t>0</a:t>
            </a:r>
            <a:r>
              <a:rPr lang="zh-CN" altLang="en-US" sz="2400" dirty="0" smtClean="0">
                <a:latin typeface="+mn-ea"/>
              </a:rPr>
              <a:t>的那个，加编号就是删除指定编号的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stash clear </a:t>
            </a:r>
            <a:r>
              <a:rPr lang="zh-CN" altLang="en-US" sz="2400" dirty="0" smtClean="0">
                <a:latin typeface="+mn-ea"/>
              </a:rPr>
              <a:t>是清除所有</a:t>
            </a:r>
            <a:r>
              <a:rPr lang="en-US" altLang="zh-CN" sz="2400" dirty="0" smtClean="0">
                <a:latin typeface="+mn-ea"/>
              </a:rPr>
              <a:t>stash</a:t>
            </a:r>
            <a:r>
              <a:rPr lang="zh-CN" altLang="en-US" sz="2400" dirty="0" smtClean="0">
                <a:latin typeface="+mn-ea"/>
              </a:rPr>
              <a:t>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tag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5132" y="1909550"/>
            <a:ext cx="9671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里程碑即</a:t>
            </a:r>
            <a:r>
              <a:rPr lang="en-US" altLang="zh-CN" sz="2400" dirty="0" smtClean="0">
                <a:latin typeface="+mn-ea"/>
              </a:rPr>
              <a:t>tag,</a:t>
            </a:r>
            <a:r>
              <a:rPr lang="zh-CN" altLang="en-US" sz="2400" dirty="0" smtClean="0">
                <a:latin typeface="+mn-ea"/>
              </a:rPr>
              <a:t>是对提交的</a:t>
            </a:r>
            <a:r>
              <a:rPr lang="zh-CN" altLang="en-US" sz="2400" dirty="0" smtClean="0">
                <a:latin typeface="+mn-ea"/>
              </a:rPr>
              <a:t>命名，用里程碑对应于软件发布的版本号相对于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的提交</a:t>
            </a:r>
            <a:r>
              <a:rPr lang="en-US" altLang="zh-CN" sz="2400" dirty="0" smtClean="0">
                <a:latin typeface="+mn-ea"/>
              </a:rPr>
              <a:t>ID</a:t>
            </a:r>
            <a:r>
              <a:rPr lang="zh-CN" altLang="en-US" sz="2400" dirty="0" smtClean="0">
                <a:latin typeface="+mn-ea"/>
              </a:rPr>
              <a:t>要直观得多。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tag</a:t>
            </a:r>
            <a:r>
              <a:rPr lang="zh-CN" altLang="en-US" sz="2400" dirty="0" smtClean="0">
                <a:latin typeface="+mn-ea"/>
              </a:rPr>
              <a:t>命名为</a:t>
            </a:r>
            <a:r>
              <a:rPr lang="en-US" altLang="zh-CN" sz="2400" dirty="0" smtClean="0">
                <a:latin typeface="+mn-ea"/>
              </a:rPr>
              <a:t>TAG_</a:t>
            </a:r>
            <a:r>
              <a:rPr lang="zh-CN" altLang="en-US" sz="2400" dirty="0" smtClean="0">
                <a:latin typeface="+mn-ea"/>
              </a:rPr>
              <a:t>外部的客户版本号，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例如：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TAG_BINGO02A-S00B_CKT_L91EN_108_170109</a:t>
            </a:r>
          </a:p>
          <a:p>
            <a:r>
              <a:rPr lang="zh-CN" altLang="en-US" sz="2400" dirty="0" smtClean="0">
                <a:latin typeface="+mn-ea"/>
              </a:rPr>
              <a:t>打</a:t>
            </a:r>
            <a:r>
              <a:rPr lang="en-US" altLang="zh-CN" sz="2400" dirty="0" smtClean="0">
                <a:latin typeface="+mn-ea"/>
              </a:rPr>
              <a:t>tag</a:t>
            </a:r>
            <a:r>
              <a:rPr lang="zh-CN" altLang="en-US" sz="2400" dirty="0" smtClean="0">
                <a:latin typeface="+mn-ea"/>
              </a:rPr>
              <a:t>的命令为：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tag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tagname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如果要将</a:t>
            </a:r>
            <a:r>
              <a:rPr lang="en-US" altLang="zh-CN" sz="2400" dirty="0" smtClean="0">
                <a:latin typeface="+mn-ea"/>
              </a:rPr>
              <a:t>tag</a:t>
            </a:r>
            <a:r>
              <a:rPr lang="zh-CN" altLang="en-US" sz="2400" dirty="0" smtClean="0">
                <a:latin typeface="+mn-ea"/>
              </a:rPr>
              <a:t>推送到服务器，执行以下命令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push origin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tagname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3" y="751546"/>
            <a:ext cx="5161143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check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还原文件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0418" y="1582342"/>
            <a:ext cx="10568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当在本地工作区将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版本库管理的文件修改后保存，但是还未提交，又不想要这些修改了，怎么办？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可以直接执行以下命令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checkout filename</a:t>
            </a:r>
          </a:p>
          <a:p>
            <a:r>
              <a:rPr lang="zh-CN" altLang="en-US" sz="2400" dirty="0" smtClean="0">
                <a:latin typeface="+mn-ea"/>
              </a:rPr>
              <a:t>将文件重新从版本库中取出来，覆盖掉未提交的修改。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回退操作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68102" y="1782500"/>
            <a:ext cx="851964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(1)git reset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</a:t>
            </a:r>
            <a:r>
              <a:rPr lang="en-US" altLang="zh-CN" sz="2400" dirty="0" err="1" smtClean="0">
                <a:latin typeface="+mn-ea"/>
                <a:cs typeface="宋体" pitchFamily="2" charset="-122"/>
              </a:rPr>
              <a:t>gt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reset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可以回退文件，也可以回退整个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仓库的版本。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reset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回退文件的操作是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reset HEAD filename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当我们将文件修改添加到暂存区之后，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如果不想提交到版本库，就可以使用此操作。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 reset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回退版本的操作，下面进行详细说明。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常用的操作有：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git reset --soft commitid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或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git reset --soft HEAD^^…^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或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git reset --soft HEAD^N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git reset --hard commitid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git reset --hard HEAD^^…^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或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rPr>
              <a:t>git reset --soft HEAD^N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回退操作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85746" y="1759350"/>
            <a:ext cx="64136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软复位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可以将版本库恢复到指定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commitid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对应的版本，但不会对当前工作区和暂存区的文件进行修改。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硬复位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直接将版本库，暂存区和工作区的文件都恢复到指定版本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commitid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commitid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对应版本库中指定提交的哈希码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值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HEAD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对应的是版本库的最新版本，指向最新的一条提交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参数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HEAD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后面加几个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^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，就表示回退到倒数第几个提交，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^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后面加数字，数字为几，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同样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也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表示倒数第几个提交。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9363" y="2602079"/>
            <a:ext cx="3558988" cy="212365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注意：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cs typeface="宋体" pitchFamily="2" charset="-122"/>
            </a:endParaRPr>
          </a:p>
          <a:p>
            <a:r>
              <a:rPr lang="zh-CN" altLang="zh-CN" dirty="0" smtClean="0">
                <a:latin typeface="+mn-ea"/>
                <a:cs typeface="宋体" pitchFamily="2" charset="-122"/>
              </a:rPr>
              <a:t>git reset</a:t>
            </a:r>
            <a:r>
              <a:rPr lang="zh-CN" altLang="en-US" dirty="0" smtClean="0">
                <a:latin typeface="+mn-ea"/>
                <a:cs typeface="宋体" pitchFamily="2" charset="-122"/>
              </a:rPr>
              <a:t>回退版本的操作仅限于</a:t>
            </a:r>
            <a:endParaRPr lang="en-US" altLang="zh-CN" dirty="0" smtClean="0">
              <a:latin typeface="+mn-ea"/>
              <a:cs typeface="宋体" pitchFamily="2" charset="-122"/>
            </a:endParaRPr>
          </a:p>
          <a:p>
            <a:r>
              <a:rPr lang="zh-CN" altLang="en-US" dirty="0" smtClean="0">
                <a:latin typeface="+mn-ea"/>
                <a:cs typeface="宋体" pitchFamily="2" charset="-122"/>
              </a:rPr>
              <a:t>本地版本库中还未推送到服务器</a:t>
            </a:r>
            <a:endParaRPr lang="en-US" altLang="zh-CN" dirty="0" smtClean="0">
              <a:latin typeface="+mn-ea"/>
              <a:cs typeface="宋体" pitchFamily="2" charset="-122"/>
            </a:endParaRPr>
          </a:p>
          <a:p>
            <a:r>
              <a:rPr lang="zh-CN" altLang="en-US" dirty="0" smtClean="0">
                <a:latin typeface="+mn-ea"/>
                <a:cs typeface="宋体" pitchFamily="2" charset="-122"/>
              </a:rPr>
              <a:t>上</a:t>
            </a:r>
            <a:r>
              <a:rPr lang="zh-CN" altLang="zh-CN" dirty="0" smtClean="0">
                <a:latin typeface="+mn-ea"/>
                <a:cs typeface="宋体" pitchFamily="2" charset="-122"/>
              </a:rPr>
              <a:t>git</a:t>
            </a:r>
            <a:r>
              <a:rPr lang="zh-CN" altLang="en-US" dirty="0" smtClean="0">
                <a:latin typeface="+mn-ea"/>
                <a:cs typeface="宋体" pitchFamily="2" charset="-122"/>
              </a:rPr>
              <a:t>版本库的提交。否则，</a:t>
            </a:r>
            <a:r>
              <a:rPr lang="zh-CN" altLang="zh-CN" dirty="0" smtClean="0">
                <a:latin typeface="+mn-ea"/>
                <a:cs typeface="宋体" pitchFamily="2" charset="-122"/>
              </a:rPr>
              <a:t>git</a:t>
            </a:r>
            <a:r>
              <a:rPr lang="zh-CN" altLang="en-US" dirty="0" smtClean="0">
                <a:latin typeface="+mn-ea"/>
                <a:cs typeface="宋体" pitchFamily="2" charset="-122"/>
              </a:rPr>
              <a:t>会</a:t>
            </a:r>
            <a:endParaRPr lang="en-US" altLang="zh-CN" dirty="0" smtClean="0">
              <a:latin typeface="+mn-ea"/>
              <a:cs typeface="宋体" pitchFamily="2" charset="-122"/>
            </a:endParaRPr>
          </a:p>
          <a:p>
            <a:r>
              <a:rPr lang="zh-CN" altLang="en-US" dirty="0" smtClean="0">
                <a:latin typeface="+mn-ea"/>
                <a:cs typeface="宋体" pitchFamily="2" charset="-122"/>
              </a:rPr>
              <a:t>提示</a:t>
            </a:r>
            <a:r>
              <a:rPr lang="zh-CN" altLang="zh-CN" dirty="0" smtClean="0">
                <a:latin typeface="+mn-ea"/>
                <a:cs typeface="宋体" pitchFamily="2" charset="-122"/>
              </a:rPr>
              <a:t>push</a:t>
            </a:r>
            <a:r>
              <a:rPr lang="zh-CN" altLang="en-US" dirty="0" smtClean="0">
                <a:latin typeface="+mn-ea"/>
                <a:cs typeface="宋体" pitchFamily="2" charset="-122"/>
              </a:rPr>
              <a:t>失败，因为</a:t>
            </a:r>
            <a:r>
              <a:rPr lang="zh-CN" altLang="zh-CN" dirty="0" smtClean="0">
                <a:latin typeface="+mn-ea"/>
                <a:cs typeface="宋体" pitchFamily="2" charset="-122"/>
              </a:rPr>
              <a:t>git</a:t>
            </a:r>
            <a:r>
              <a:rPr lang="zh-CN" altLang="en-US" dirty="0" smtClean="0">
                <a:latin typeface="+mn-ea"/>
                <a:cs typeface="宋体" pitchFamily="2" charset="-122"/>
              </a:rPr>
              <a:t>为了阻止</a:t>
            </a:r>
            <a:endParaRPr lang="en-US" altLang="zh-CN" dirty="0" smtClean="0">
              <a:latin typeface="+mn-ea"/>
              <a:cs typeface="宋体" pitchFamily="2" charset="-122"/>
            </a:endParaRPr>
          </a:p>
          <a:p>
            <a:r>
              <a:rPr lang="zh-CN" altLang="en-US" dirty="0" smtClean="0">
                <a:latin typeface="+mn-ea"/>
                <a:cs typeface="宋体" pitchFamily="2" charset="-122"/>
              </a:rPr>
              <a:t>丢失 服务器中的历史，拒绝用户</a:t>
            </a:r>
            <a:endParaRPr lang="en-US" altLang="zh-CN" dirty="0" smtClean="0">
              <a:latin typeface="+mn-ea"/>
              <a:cs typeface="宋体" pitchFamily="2" charset="-122"/>
            </a:endParaRPr>
          </a:p>
          <a:p>
            <a:r>
              <a:rPr lang="zh-CN" altLang="en-US" dirty="0" smtClean="0">
                <a:latin typeface="+mn-ea"/>
                <a:cs typeface="宋体" pitchFamily="2" charset="-122"/>
              </a:rPr>
              <a:t>推送。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1574" y="769968"/>
            <a:ext cx="2213420" cy="682314"/>
          </a:xfrm>
          <a:noFill/>
        </p:spPr>
        <p:txBody>
          <a:bodyPr/>
          <a:lstStyle/>
          <a:p>
            <a:r>
              <a:rPr kumimoji="1" lang="en-US" altLang="zh-CN" sz="4400" dirty="0" err="1" smtClean="0">
                <a:solidFill>
                  <a:schemeClr val="accent2"/>
                </a:solidFill>
              </a:rPr>
              <a:t>Git</a:t>
            </a:r>
            <a:r>
              <a:rPr kumimoji="1" lang="zh-CN" altLang="en-US" sz="4400" dirty="0" smtClean="0">
                <a:solidFill>
                  <a:schemeClr val="accent2"/>
                </a:solidFill>
              </a:rPr>
              <a:t>简介</a:t>
            </a:r>
            <a:endParaRPr kumimoji="1" lang="zh-CN" altLang="en-US" sz="4400" dirty="0">
              <a:solidFill>
                <a:schemeClr val="accent2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文本框 239"/>
          <p:cNvSpPr txBox="1"/>
          <p:nvPr/>
        </p:nvSpPr>
        <p:spPr>
          <a:xfrm>
            <a:off x="733522" y="1701069"/>
            <a:ext cx="9277581" cy="401340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>
                <a:latin typeface="+mn-ea"/>
                <a:cs typeface=""/>
              </a:rPr>
              <a:t>    </a:t>
            </a:r>
            <a:r>
              <a:rPr lang="en-US" altLang="zh-CN" sz="2800" dirty="0" err="1" smtClean="0">
                <a:latin typeface="+mn-ea"/>
                <a:cs typeface=""/>
              </a:rPr>
              <a:t>Git</a:t>
            </a:r>
            <a:r>
              <a:rPr lang="zh-CN" altLang="en-US" sz="2800" dirty="0" smtClean="0">
                <a:latin typeface="+mn-ea"/>
                <a:cs typeface=""/>
              </a:rPr>
              <a:t>是一种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"/>
              </a:rPr>
              <a:t>分布式</a:t>
            </a:r>
            <a:r>
              <a:rPr lang="zh-CN" altLang="en-US" sz="2800" dirty="0" smtClean="0">
                <a:latin typeface="+mn-ea"/>
                <a:cs typeface=""/>
              </a:rPr>
              <a:t>的版本控制系统，用来管理不断变更的软件版本。</a:t>
            </a:r>
            <a:endParaRPr lang="en-US" altLang="zh-CN" sz="2800" dirty="0" smtClean="0">
              <a:latin typeface="+mn-ea"/>
              <a:cs typeface="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>
                <a:latin typeface="+mn-ea"/>
                <a:cs typeface=""/>
              </a:rPr>
              <a:t>    </a:t>
            </a:r>
            <a:r>
              <a:rPr lang="en-US" altLang="zh-CN" sz="2800" dirty="0" err="1" smtClean="0">
                <a:latin typeface="+mn-ea"/>
                <a:cs typeface=""/>
              </a:rPr>
              <a:t>Git</a:t>
            </a:r>
            <a:r>
              <a:rPr lang="zh-CN" altLang="en-US" sz="2800" dirty="0" smtClean="0">
                <a:latin typeface="+mn-ea"/>
                <a:cs typeface=""/>
              </a:rPr>
              <a:t>是</a:t>
            </a:r>
            <a:r>
              <a:rPr lang="en-US" altLang="zh-CN" sz="2800" dirty="0" smtClean="0">
                <a:latin typeface="+mn-ea"/>
                <a:cs typeface=""/>
              </a:rPr>
              <a:t>Linux </a:t>
            </a:r>
            <a:r>
              <a:rPr lang="en-US" altLang="zh-CN" sz="2800" dirty="0" err="1" smtClean="0">
                <a:latin typeface="+mn-ea"/>
                <a:cs typeface=""/>
              </a:rPr>
              <a:t>Torvalds</a:t>
            </a:r>
            <a:r>
              <a:rPr lang="zh-CN" altLang="en-US" sz="2800" dirty="0" smtClean="0">
                <a:latin typeface="+mn-ea"/>
                <a:cs typeface=""/>
              </a:rPr>
              <a:t>开发的，因此</a:t>
            </a:r>
            <a:r>
              <a:rPr lang="en-US" altLang="zh-CN" sz="2800" dirty="0" err="1" smtClean="0">
                <a:latin typeface="+mn-ea"/>
                <a:cs typeface=""/>
              </a:rPr>
              <a:t>linux</a:t>
            </a:r>
            <a:r>
              <a:rPr lang="zh-CN" altLang="en-US" sz="2800" dirty="0" smtClean="0">
                <a:latin typeface="+mn-ea"/>
                <a:cs typeface=""/>
              </a:rPr>
              <a:t>也采用</a:t>
            </a:r>
            <a:r>
              <a:rPr lang="en-US" altLang="zh-CN" sz="2800" dirty="0" err="1" smtClean="0">
                <a:latin typeface="+mn-ea"/>
                <a:cs typeface=""/>
              </a:rPr>
              <a:t>Git</a:t>
            </a:r>
            <a:r>
              <a:rPr lang="zh-CN" altLang="en-US" sz="2800" dirty="0" smtClean="0">
                <a:latin typeface="+mn-ea"/>
                <a:cs typeface=""/>
              </a:rPr>
              <a:t>作为版本控制系统。</a:t>
            </a:r>
            <a:endParaRPr lang="en-US" altLang="zh-CN" sz="2800" dirty="0" smtClean="0">
              <a:latin typeface="+mn-ea"/>
              <a:cs typeface="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>
                <a:latin typeface="+mn-ea"/>
                <a:cs typeface="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"/>
              </a:rPr>
              <a:t> Android</a:t>
            </a:r>
            <a:r>
              <a:rPr lang="zh-CN" altLang="en-US" sz="2800" dirty="0" smtClean="0">
                <a:latin typeface="+mn-ea"/>
                <a:cs typeface=""/>
              </a:rPr>
              <a:t>是目前最为流行的开源项目之一，而</a:t>
            </a:r>
            <a:r>
              <a:rPr lang="en-US" altLang="zh-CN" sz="2800" dirty="0" smtClean="0">
                <a:latin typeface="+mn-ea"/>
                <a:cs typeface=""/>
              </a:rPr>
              <a:t>Android</a:t>
            </a:r>
            <a:r>
              <a:rPr lang="zh-CN" altLang="en-US" sz="2800" dirty="0" smtClean="0">
                <a:latin typeface="+mn-ea"/>
                <a:cs typeface=""/>
              </a:rPr>
              <a:t>的代码就是用</a:t>
            </a:r>
            <a:r>
              <a:rPr lang="en-US" altLang="zh-CN" sz="2800" dirty="0" err="1" smtClean="0">
                <a:latin typeface="+mn-ea"/>
                <a:cs typeface=""/>
              </a:rPr>
              <a:t>Git</a:t>
            </a:r>
            <a:r>
              <a:rPr lang="zh-CN" altLang="en-US" sz="2800" dirty="0" smtClean="0">
                <a:latin typeface="+mn-ea"/>
                <a:cs typeface=""/>
              </a:rPr>
              <a:t>维护的。</a:t>
            </a:r>
            <a:endParaRPr lang="en-US" altLang="zh-CN" sz="2800" dirty="0" smtClean="0">
              <a:latin typeface="+mn-ea"/>
              <a:cs typeface="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</a:pPr>
            <a:endParaRPr lang="en-US" altLang="zh-CN" sz="2800" dirty="0" smtClean="0">
              <a:solidFill>
                <a:srgbClr val="000000"/>
              </a:solidFill>
              <a:cs typeface="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回退操作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85746" y="1759351"/>
            <a:ext cx="8090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758283" y="1996069"/>
            <a:ext cx="90604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(2)git revert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此命令是将某一条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提交反置，使用方法是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: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git revert commitid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执行以上命令之后，会新增一条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提交，修改的内容与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commitid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完全相反，注释为“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revert “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原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commitid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的注释””。 </a:t>
            </a: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协同开发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图片 18" descr="git图片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67" y="1949998"/>
            <a:ext cx="6610350" cy="3714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协同开发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61" y="1630750"/>
            <a:ext cx="57150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6805962" y="1963725"/>
            <a:ext cx="4088781" cy="230832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团队协作需要共享代码时，常用的命令就是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clone,git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fetch,git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pull,git</a:t>
            </a:r>
            <a:r>
              <a:rPr lang="en-US" altLang="zh-CN" sz="2400" dirty="0" smtClean="0">
                <a:latin typeface="+mn-ea"/>
              </a:rPr>
              <a:t> push</a:t>
            </a:r>
            <a:r>
              <a:rPr lang="zh-CN" altLang="en-US" sz="2400" dirty="0" smtClean="0">
                <a:latin typeface="+mn-ea"/>
              </a:rPr>
              <a:t>等。 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如图，可以看到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本地版本库与代码服务器的关系。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协同开发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7754" y="1596363"/>
            <a:ext cx="9329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(1)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clone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下载仓库代码</a:t>
            </a: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clone </a:t>
            </a:r>
            <a:r>
              <a:rPr lang="en-US" altLang="zh-CN" sz="2400" dirty="0" smtClean="0">
                <a:latin typeface="+mn-ea"/>
                <a:hlinkClick r:id="rId3"/>
              </a:rPr>
              <a:t>szgit@10.240.2.41:msm8909.git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此命令是下载完整的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仓库</a:t>
            </a:r>
            <a:r>
              <a:rPr lang="en-US" altLang="zh-CN" sz="2400" dirty="0" smtClean="0">
                <a:latin typeface="+mn-ea"/>
              </a:rPr>
              <a:t>msm8909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clone szgit@10.240.2.41:msm8909 -b 2_rlc01a-s00a_msm8909-la-1-2_amss_oem_standard_for_ckt </a:t>
            </a:r>
          </a:p>
          <a:p>
            <a:r>
              <a:rPr lang="zh-CN" altLang="en-US" sz="2400" dirty="0" smtClean="0">
                <a:latin typeface="+mn-ea"/>
              </a:rPr>
              <a:t>    此命令</a:t>
            </a:r>
            <a:r>
              <a:rPr lang="zh-CN" altLang="en-US" sz="2400" dirty="0" smtClean="0">
                <a:latin typeface="+mn-ea"/>
              </a:rPr>
              <a:t>是下载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仓库</a:t>
            </a:r>
            <a:r>
              <a:rPr lang="en-US" altLang="zh-CN" sz="2400" dirty="0" smtClean="0">
                <a:latin typeface="+mn-ea"/>
              </a:rPr>
              <a:t>msm8909</a:t>
            </a:r>
            <a:r>
              <a:rPr lang="zh-CN" altLang="en-US" sz="2400" dirty="0" smtClean="0">
                <a:latin typeface="+mn-ea"/>
              </a:rPr>
              <a:t>的分支 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2_rlc01a-s00a_msm8909-la-1-2_amss_oem_standard_for_ckt</a:t>
            </a:r>
          </a:p>
          <a:p>
            <a:r>
              <a:rPr lang="zh-CN" altLang="en-US" sz="2400" dirty="0" smtClean="0">
                <a:latin typeface="+mn-ea"/>
              </a:rPr>
              <a:t>的内容到本地。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协同开发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7754" y="1596363"/>
            <a:ext cx="9329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(2)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fetch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fetch origin master </a:t>
            </a:r>
          </a:p>
          <a:p>
            <a:r>
              <a:rPr lang="zh-CN" altLang="en-US" sz="2400" dirty="0" smtClean="0">
                <a:latin typeface="+mn-ea"/>
              </a:rPr>
              <a:t>    从服务器上的</a:t>
            </a:r>
            <a:r>
              <a:rPr lang="en-US" altLang="zh-CN" sz="2400" dirty="0" smtClean="0">
                <a:latin typeface="+mn-ea"/>
              </a:rPr>
              <a:t>master</a:t>
            </a:r>
            <a:r>
              <a:rPr lang="zh-CN" altLang="en-US" sz="2400" dirty="0" smtClean="0">
                <a:latin typeface="+mn-ea"/>
              </a:rPr>
              <a:t>分支取更新到本地，但并不会自动合并，如果要合并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还需执行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merge origin/master</a:t>
            </a:r>
            <a:r>
              <a:rPr lang="zh-CN" altLang="en-US" sz="2400" dirty="0" smtClean="0">
                <a:latin typeface="+mn-ea"/>
              </a:rPr>
              <a:t>命令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协同开发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7754" y="1596363"/>
            <a:ext cx="9329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(3)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pull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pull origin master</a:t>
            </a: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即是从服务器上的</a:t>
            </a:r>
            <a:r>
              <a:rPr lang="en-US" altLang="zh-CN" sz="2400" dirty="0" smtClean="0">
                <a:latin typeface="+mn-ea"/>
              </a:rPr>
              <a:t>master</a:t>
            </a:r>
            <a:r>
              <a:rPr lang="zh-CN" altLang="en-US" sz="2400" dirty="0" smtClean="0">
                <a:latin typeface="+mn-ea"/>
              </a:rPr>
              <a:t>分支获取代码更新到本地，同时将更新合并到本地的工作分支上来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pull</a:t>
            </a:r>
            <a:r>
              <a:rPr lang="zh-CN" altLang="en-US" sz="2400" dirty="0" smtClean="0">
                <a:latin typeface="+mn-ea"/>
              </a:rPr>
              <a:t>也可不带分支名，直接执行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pull</a:t>
            </a:r>
            <a:r>
              <a:rPr lang="zh-CN" altLang="en-US" sz="2400" dirty="0" smtClean="0">
                <a:latin typeface="+mn-ea"/>
              </a:rPr>
              <a:t>或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pull –rebase</a:t>
            </a:r>
            <a:r>
              <a:rPr lang="zh-CN" altLang="en-US" sz="2400" dirty="0" smtClean="0">
                <a:latin typeface="+mn-ea"/>
              </a:rPr>
              <a:t>命令，表示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更新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版本库中所有分支与服务器同步。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协同开发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7754" y="1596363"/>
            <a:ext cx="9329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(4)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push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push origin master</a:t>
            </a: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是将本地的工作分支推送到服务器上的</a:t>
            </a:r>
            <a:r>
              <a:rPr lang="en-US" altLang="zh-CN" sz="2400" dirty="0" smtClean="0">
                <a:latin typeface="+mn-ea"/>
              </a:rPr>
              <a:t>master</a:t>
            </a:r>
            <a:r>
              <a:rPr lang="zh-CN" altLang="en-US" sz="2400" dirty="0" smtClean="0">
                <a:latin typeface="+mn-ea"/>
              </a:rPr>
              <a:t>分支上去。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请注意，执行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push</a:t>
            </a:r>
            <a:r>
              <a:rPr lang="zh-CN" altLang="en-US" sz="2400" dirty="0" smtClean="0">
                <a:latin typeface="+mn-ea"/>
              </a:rPr>
              <a:t>命令时一定要带上参数</a:t>
            </a:r>
            <a:r>
              <a:rPr lang="zh-CN" altLang="en-US" sz="2400" dirty="0" smtClean="0">
                <a:latin typeface="+mn-ea"/>
              </a:rPr>
              <a:t>，显示</a:t>
            </a:r>
            <a:r>
              <a:rPr lang="zh-CN" altLang="en-US" sz="2400" dirty="0" smtClean="0">
                <a:latin typeface="+mn-ea"/>
              </a:rPr>
              <a:t>地指明将某个分支推送到服务器的对应分支。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7784" y="751546"/>
            <a:ext cx="3975100" cy="597752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测试仓库</a:t>
            </a:r>
            <a:endParaRPr kumimoji="1"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7754" y="1596363"/>
            <a:ext cx="9329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测试仓库的地址为：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clone </a:t>
            </a:r>
            <a:r>
              <a:rPr lang="en-US" altLang="zh-CN" sz="2400" dirty="0" smtClean="0">
                <a:latin typeface="+mn-ea"/>
                <a:hlinkClick r:id="rId3"/>
              </a:rPr>
              <a:t>szgit@10.240.2.41:test_git.git</a:t>
            </a:r>
            <a:r>
              <a:rPr lang="en-US" altLang="zh-CN" sz="2400" dirty="0" smtClean="0">
                <a:latin typeface="+mn-ea"/>
              </a:rPr>
              <a:t> -b master</a:t>
            </a: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PART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TWO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96587" y="2809304"/>
            <a:ext cx="5630063" cy="1272042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4400" b="1" dirty="0" err="1" smtClean="0">
                <a:solidFill>
                  <a:schemeClr val="accent2"/>
                </a:solidFill>
                <a:latin typeface="Century Gothic"/>
                <a:ea typeface="微软雅黑"/>
                <a:cs typeface=""/>
              </a:rPr>
              <a:t>Gerrit</a:t>
            </a:r>
            <a:r>
              <a:rPr lang="zh-CN" altLang="en-US" sz="4400" b="1" dirty="0" smtClean="0">
                <a:solidFill>
                  <a:schemeClr val="accent2"/>
                </a:solidFill>
                <a:latin typeface="Century Gothic"/>
                <a:ea typeface="微软雅黑"/>
                <a:cs typeface=""/>
              </a:rPr>
              <a:t>操作</a:t>
            </a:r>
            <a:r>
              <a:rPr lang="zh-CN" altLang="en-US" sz="4400" b="1" dirty="0" smtClean="0">
                <a:solidFill>
                  <a:schemeClr val="accent2"/>
                </a:solidFill>
                <a:latin typeface="Century Gothic"/>
                <a:ea typeface="微软雅黑"/>
                <a:cs typeface=""/>
              </a:rPr>
              <a:t>指导</a:t>
            </a:r>
            <a:endParaRPr lang="en-US" altLang="zh-CN" sz="4400" b="1" dirty="0">
              <a:solidFill>
                <a:schemeClr val="accent2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84" name="组 83"/>
          <p:cNvGrpSpPr/>
          <p:nvPr/>
        </p:nvGrpSpPr>
        <p:grpSpPr>
          <a:xfrm>
            <a:off x="1145730" y="988054"/>
            <a:ext cx="2866893" cy="4404217"/>
            <a:chOff x="1145730" y="988054"/>
            <a:chExt cx="3375137" cy="5184998"/>
          </a:xfrm>
        </p:grpSpPr>
        <p:grpSp>
          <p:nvGrpSpPr>
            <p:cNvPr id="30" name="组合 2"/>
            <p:cNvGrpSpPr/>
            <p:nvPr/>
          </p:nvGrpSpPr>
          <p:grpSpPr>
            <a:xfrm>
              <a:off x="1444987" y="1266312"/>
              <a:ext cx="2832600" cy="4628481"/>
              <a:chOff x="716766" y="736383"/>
              <a:chExt cx="3046471" cy="4977948"/>
            </a:xfrm>
          </p:grpSpPr>
          <p:sp>
            <p:nvSpPr>
              <p:cNvPr id="31" name="等腰三角形 60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61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62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63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64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65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66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67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68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69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70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71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72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73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74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75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76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77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78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79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80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81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82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83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84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85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86"/>
            <p:cNvGrpSpPr/>
            <p:nvPr/>
          </p:nvGrpSpPr>
          <p:grpSpPr>
            <a:xfrm>
              <a:off x="1145730" y="988054"/>
              <a:ext cx="3375137" cy="5184998"/>
              <a:chOff x="716766" y="736383"/>
              <a:chExt cx="3046471" cy="4977948"/>
            </a:xfrm>
            <a:noFill/>
          </p:grpSpPr>
          <p:sp>
            <p:nvSpPr>
              <p:cNvPr id="58" name="等腰三角形 87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88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89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90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91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92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93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94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95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96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97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98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99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100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101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102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103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104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105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106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107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108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109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110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111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112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50110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1574" y="769968"/>
            <a:ext cx="2213420" cy="682314"/>
          </a:xfrm>
          <a:noFill/>
        </p:spPr>
        <p:txBody>
          <a:bodyPr/>
          <a:lstStyle/>
          <a:p>
            <a:r>
              <a:rPr kumimoji="1" lang="zh-CN" altLang="en-US" sz="4400" dirty="0" smtClean="0">
                <a:solidFill>
                  <a:schemeClr val="accent2"/>
                </a:solidFill>
              </a:rPr>
              <a:t>目录</a:t>
            </a:r>
            <a:endParaRPr kumimoji="1"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4" name="六边形 23"/>
          <p:cNvSpPr/>
          <p:nvPr/>
        </p:nvSpPr>
        <p:spPr>
          <a:xfrm>
            <a:off x="1623848" y="2506717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圆角矩形 26"/>
          <p:cNvSpPr/>
          <p:nvPr/>
        </p:nvSpPr>
        <p:spPr>
          <a:xfrm>
            <a:off x="2307020" y="2543503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69780" y="1749972"/>
            <a:ext cx="245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Gerrit</a:t>
            </a:r>
            <a:r>
              <a:rPr lang="zh-CN" altLang="en-US" sz="2400" b="1" dirty="0" smtClean="0">
                <a:latin typeface="+mn-ea"/>
              </a:rPr>
              <a:t>简介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48759" y="2580289"/>
            <a:ext cx="244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Gerrit</a:t>
            </a:r>
            <a:r>
              <a:rPr lang="zh-CN" altLang="en-US" sz="2400" b="1" dirty="0" smtClean="0">
                <a:latin typeface="+mn-ea"/>
              </a:rPr>
              <a:t>用户登录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06566" y="4198885"/>
            <a:ext cx="562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Gerrit</a:t>
            </a:r>
            <a:r>
              <a:rPr lang="zh-CN" altLang="en-US" sz="2400" b="1" dirty="0" smtClean="0">
                <a:latin typeface="+mn-ea"/>
              </a:rPr>
              <a:t>获取代码仓库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4015" y="3373821"/>
            <a:ext cx="3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Gerrit</a:t>
            </a:r>
            <a:r>
              <a:rPr lang="zh-CN" altLang="en-US" sz="2400" b="1" dirty="0" smtClean="0">
                <a:latin typeface="+mn-ea"/>
              </a:rPr>
              <a:t>添加公钥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0140" y="5013438"/>
            <a:ext cx="3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Gerrit</a:t>
            </a:r>
            <a:r>
              <a:rPr lang="zh-CN" altLang="en-US" sz="2400" b="1" dirty="0" smtClean="0">
                <a:latin typeface="+mn-ea"/>
              </a:rPr>
              <a:t>提交代码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1587062" y="1681655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41" name="圆角矩形 40"/>
          <p:cNvSpPr/>
          <p:nvPr/>
        </p:nvSpPr>
        <p:spPr>
          <a:xfrm>
            <a:off x="2254468" y="1702676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1613338" y="3347544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43" name="圆角矩形 42"/>
          <p:cNvSpPr/>
          <p:nvPr/>
        </p:nvSpPr>
        <p:spPr>
          <a:xfrm>
            <a:off x="2359573" y="5008180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六边形 46"/>
          <p:cNvSpPr/>
          <p:nvPr/>
        </p:nvSpPr>
        <p:spPr>
          <a:xfrm>
            <a:off x="1639615" y="4177862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8" name="六边形 47"/>
          <p:cNvSpPr/>
          <p:nvPr/>
        </p:nvSpPr>
        <p:spPr>
          <a:xfrm>
            <a:off x="1671144" y="5013434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50" name="圆角矩形 49"/>
          <p:cNvSpPr/>
          <p:nvPr/>
        </p:nvSpPr>
        <p:spPr>
          <a:xfrm>
            <a:off x="2307019" y="4183118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275489" y="3363311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5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37" name="等腰三角形 36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1574" y="769968"/>
            <a:ext cx="1929256" cy="682314"/>
          </a:xfrm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3600" dirty="0" smtClean="0">
                <a:solidFill>
                  <a:schemeClr val="tx1"/>
                </a:solidFill>
              </a:rPr>
              <a:t>简介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1573" y="769968"/>
            <a:ext cx="3920733" cy="682314"/>
          </a:xfrm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accent2"/>
                </a:solidFill>
              </a:rPr>
              <a:t>Git</a:t>
            </a:r>
            <a:r>
              <a:rPr kumimoji="1" lang="zh-CN" altLang="en-US" sz="3600" dirty="0" smtClean="0">
                <a:solidFill>
                  <a:schemeClr val="accent2"/>
                </a:solidFill>
              </a:rPr>
              <a:t>简介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2034012" y="1609415"/>
            <a:ext cx="1969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</a:rPr>
              <a:t>SVN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</a:rPr>
              <a:t>集中式</a:t>
            </a:r>
            <a:endParaRPr lang="zh-CN" altLang="en-US" sz="2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6679814" y="1564810"/>
            <a:ext cx="22188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</a:rPr>
              <a:t>分布式</a:t>
            </a:r>
            <a:endParaRPr lang="zh-CN" altLang="en-US" sz="2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5808" y="2520943"/>
            <a:ext cx="2720897" cy="2286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SVN</a:t>
            </a:r>
            <a:r>
              <a:rPr lang="zh-CN" altLang="en-US" sz="2400" dirty="0" smtClean="0">
                <a:latin typeface="+mn-ea"/>
              </a:rPr>
              <a:t>必须有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集中式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457200" indent="-457200"/>
            <a:r>
              <a:rPr lang="zh-CN" altLang="en-US" sz="2400" dirty="0" smtClean="0">
                <a:latin typeface="+mn-ea"/>
              </a:rPr>
              <a:t>服务器，如果没有</a:t>
            </a:r>
            <a:endParaRPr lang="en-US" altLang="zh-CN" sz="2400" dirty="0" smtClean="0">
              <a:latin typeface="+mn-ea"/>
            </a:endParaRPr>
          </a:p>
          <a:p>
            <a:pPr marL="457200" indent="-457200"/>
            <a:r>
              <a:rPr lang="zh-CN" altLang="en-US" sz="2400" dirty="0" smtClean="0">
                <a:latin typeface="+mn-ea"/>
              </a:rPr>
              <a:t>网络，提交肯定是</a:t>
            </a:r>
            <a:endParaRPr lang="en-US" altLang="zh-CN" sz="2400" dirty="0" smtClean="0">
              <a:latin typeface="+mn-ea"/>
            </a:endParaRPr>
          </a:p>
          <a:p>
            <a:pPr marL="457200" indent="-457200"/>
            <a:r>
              <a:rPr lang="zh-CN" altLang="en-US" sz="2400" dirty="0" smtClean="0">
                <a:latin typeface="+mn-ea"/>
              </a:rPr>
              <a:t>不行了，也不能看</a:t>
            </a:r>
            <a:endParaRPr lang="en-US" altLang="zh-CN" sz="2400" dirty="0" smtClean="0">
              <a:latin typeface="+mn-ea"/>
            </a:endParaRPr>
          </a:p>
          <a:p>
            <a:pPr marL="457200" indent="-457200"/>
            <a:r>
              <a:rPr lang="zh-CN" altLang="en-US" sz="2400" dirty="0" smtClean="0">
                <a:latin typeface="+mn-ea"/>
              </a:rPr>
              <a:t>到分支情况和历史</a:t>
            </a:r>
            <a:endParaRPr lang="en-US" altLang="zh-CN" sz="2400" dirty="0" smtClean="0">
              <a:latin typeface="+mn-ea"/>
            </a:endParaRPr>
          </a:p>
          <a:p>
            <a:pPr marL="457200" indent="-457200"/>
            <a:r>
              <a:rPr lang="zh-CN" altLang="en-US" sz="2400" dirty="0" smtClean="0">
                <a:latin typeface="+mn-ea"/>
              </a:rPr>
              <a:t>记录。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64821" y="2341756"/>
            <a:ext cx="3936380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话说是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分布式</a:t>
            </a:r>
            <a:r>
              <a:rPr lang="zh-CN" altLang="en-US" sz="2400" dirty="0" smtClean="0">
                <a:latin typeface="+mn-ea"/>
              </a:rPr>
              <a:t>，但实际也有集中式的版本库，我们把代码</a:t>
            </a:r>
            <a:r>
              <a:rPr lang="en-US" altLang="zh-CN" sz="2400" dirty="0" smtClean="0">
                <a:latin typeface="+mn-ea"/>
              </a:rPr>
              <a:t>checkout</a:t>
            </a:r>
            <a:r>
              <a:rPr lang="zh-CN" altLang="en-US" sz="2400" dirty="0" smtClean="0">
                <a:latin typeface="+mn-ea"/>
              </a:rPr>
              <a:t>到本地，其实相当于把版本库的信息都拷贝下来，这时候自己的电脑就相当于一个版本库，可以在自己电脑提交，查看</a:t>
            </a:r>
            <a:r>
              <a:rPr lang="en-US" altLang="zh-CN" sz="2400" dirty="0" smtClean="0">
                <a:latin typeface="+mn-ea"/>
              </a:rPr>
              <a:t>log</a:t>
            </a:r>
            <a:r>
              <a:rPr lang="zh-CN" altLang="en-US" sz="2400" dirty="0" smtClean="0">
                <a:latin typeface="+mn-ea"/>
              </a:rPr>
              <a:t>，查看分支等，即使没有网络，依然可以提交代码，没有问题。</a:t>
            </a:r>
            <a:endParaRPr lang="zh-CN" altLang="en-US" sz="24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1460810" y="2207941"/>
            <a:ext cx="281010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594196" y="2185639"/>
            <a:ext cx="4218877" cy="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6"/>
            <a:ext cx="344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Gerrit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简介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36341" y="1706135"/>
            <a:ext cx="937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是基于 </a:t>
            </a:r>
            <a:r>
              <a:rPr lang="en-US" altLang="zh-CN" sz="2400" dirty="0" smtClean="0">
                <a:latin typeface="+mn-ea"/>
              </a:rPr>
              <a:t>Web </a:t>
            </a:r>
            <a:r>
              <a:rPr lang="zh-CN" altLang="en-US" sz="2400" dirty="0" smtClean="0">
                <a:latin typeface="+mn-ea"/>
              </a:rPr>
              <a:t>的代码评审和项目管理的工具，面向基于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版本控制系统。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6"/>
            <a:ext cx="344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Gerrit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用户登录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36341" y="1706135"/>
            <a:ext cx="9378176" cy="199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管理员开通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账户之后，就可以通过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的网址登录了。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访问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的网页请通过</a:t>
            </a:r>
            <a:r>
              <a:rPr lang="en-US" altLang="zh-CN" sz="2400" dirty="0" err="1" smtClean="0">
                <a:latin typeface="+mn-ea"/>
              </a:rPr>
              <a:t>firefox</a:t>
            </a:r>
            <a:r>
              <a:rPr lang="zh-CN" altLang="en-US" sz="2400" dirty="0" smtClean="0">
                <a:latin typeface="+mn-ea"/>
              </a:rPr>
              <a:t>或</a:t>
            </a:r>
            <a:r>
              <a:rPr lang="en-US" altLang="zh-CN" sz="2400" dirty="0" err="1" smtClean="0">
                <a:latin typeface="+mn-ea"/>
              </a:rPr>
              <a:t>google</a:t>
            </a:r>
            <a:r>
              <a:rPr lang="zh-CN" altLang="en-US" sz="2400" dirty="0" smtClean="0">
                <a:latin typeface="+mn-ea"/>
              </a:rPr>
              <a:t>浏览器，不要用</a:t>
            </a:r>
            <a:r>
              <a:rPr lang="en-US" altLang="zh-CN" sz="2400" dirty="0" smtClean="0">
                <a:latin typeface="+mn-ea"/>
              </a:rPr>
              <a:t>IE</a:t>
            </a:r>
            <a:r>
              <a:rPr lang="zh-CN" altLang="en-US" sz="2400" dirty="0" smtClean="0">
                <a:latin typeface="+mn-ea"/>
              </a:rPr>
              <a:t>浏览器，用</a:t>
            </a:r>
            <a:r>
              <a:rPr lang="en-US" altLang="zh-CN" sz="2400" dirty="0" smtClean="0">
                <a:latin typeface="+mn-ea"/>
              </a:rPr>
              <a:t>IE</a:t>
            </a:r>
            <a:r>
              <a:rPr lang="zh-CN" altLang="en-US" sz="2400" dirty="0" smtClean="0">
                <a:latin typeface="+mn-ea"/>
              </a:rPr>
              <a:t>浏览器访问无法显示页面。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例如，访问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http://10.240.2.188:8088</a:t>
            </a:r>
          </a:p>
          <a:p>
            <a:r>
              <a:rPr lang="zh-CN" altLang="en-US" sz="2400" dirty="0" smtClean="0">
                <a:latin typeface="+mn-ea"/>
              </a:rPr>
              <a:t>即某一个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服务器的</a:t>
            </a:r>
            <a:r>
              <a:rPr lang="zh-CN" altLang="en-US" sz="2400" dirty="0" smtClean="0">
                <a:latin typeface="+mn-ea"/>
              </a:rPr>
              <a:t>首页，如下图所示，右上角就是登录的按钮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35" name="图片 34" descr="gerrit登录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15" y="3816969"/>
            <a:ext cx="8486775" cy="1409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Gerrit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添加</a:t>
            </a:r>
            <a:r>
              <a:rPr lang="en-US" altLang="zh-CN" sz="3600" b="1" dirty="0" err="1" smtClean="0">
                <a:solidFill>
                  <a:schemeClr val="accent2"/>
                </a:solidFill>
              </a:rPr>
              <a:t>ssh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公钥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773150" y="1618038"/>
            <a:ext cx="9218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用户登录之后， 用户名下面有一个</a:t>
            </a:r>
            <a:r>
              <a:rPr lang="en-US" altLang="zh-CN" sz="2400" dirty="0" smtClean="0">
                <a:latin typeface="+mn-ea"/>
              </a:rPr>
              <a:t>settings</a:t>
            </a:r>
            <a:r>
              <a:rPr lang="zh-CN" altLang="en-US" sz="2400" dirty="0" smtClean="0">
                <a:latin typeface="+mn-ea"/>
              </a:rPr>
              <a:t>按钮，点击</a:t>
            </a:r>
            <a:r>
              <a:rPr lang="en-US" altLang="zh-CN" sz="2400" dirty="0" smtClean="0">
                <a:latin typeface="+mn-ea"/>
              </a:rPr>
              <a:t>settings</a:t>
            </a:r>
            <a:r>
              <a:rPr lang="zh-CN" altLang="en-US" sz="2400" dirty="0" smtClean="0">
                <a:latin typeface="+mn-ea"/>
              </a:rPr>
              <a:t>按钮，打开</a:t>
            </a:r>
            <a:r>
              <a:rPr lang="en-US" altLang="zh-CN" sz="2400" dirty="0" smtClean="0">
                <a:latin typeface="+mn-ea"/>
              </a:rPr>
              <a:t>settings</a:t>
            </a:r>
            <a:r>
              <a:rPr lang="zh-CN" altLang="en-US" sz="2400" dirty="0" smtClean="0">
                <a:latin typeface="+mn-ea"/>
              </a:rPr>
              <a:t>界面，选择</a:t>
            </a:r>
            <a:r>
              <a:rPr lang="en-US" altLang="zh-CN" sz="2400" dirty="0" smtClean="0">
                <a:latin typeface="+mn-ea"/>
              </a:rPr>
              <a:t>SSH Public Keys</a:t>
            </a:r>
            <a:r>
              <a:rPr lang="zh-CN" altLang="en-US" sz="2400" dirty="0" smtClean="0">
                <a:latin typeface="+mn-ea"/>
              </a:rPr>
              <a:t>，打开下图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052" name="Picture 4" descr="Gerrit1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464" y="2605320"/>
            <a:ext cx="8074024" cy="3108311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21802" y="5992439"/>
            <a:ext cx="9827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将自己公钥中的内容，例如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lanlan.yang.pub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文件的内容，拷贝上去。 </a:t>
            </a:r>
            <a:endParaRPr kumimoji="0" lang="zh-CN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Gerrit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添加</a:t>
            </a:r>
            <a:r>
              <a:rPr lang="en-US" altLang="zh-CN" sz="3600" b="1" dirty="0" err="1" smtClean="0">
                <a:solidFill>
                  <a:schemeClr val="accent2"/>
                </a:solidFill>
              </a:rPr>
              <a:t>ssh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公钥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706244" y="1604643"/>
            <a:ext cx="10489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添加公钥之后，我们先测试一下是否可以通过</a:t>
            </a:r>
            <a:r>
              <a:rPr lang="en-US" altLang="zh-CN" sz="2400" dirty="0" err="1" smtClean="0">
                <a:latin typeface="+mn-ea"/>
              </a:rPr>
              <a:t>ssh</a:t>
            </a:r>
            <a:r>
              <a:rPr lang="zh-CN" altLang="en-US" sz="2400" dirty="0" smtClean="0">
                <a:latin typeface="+mn-ea"/>
              </a:rPr>
              <a:t>公钥连接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服务器。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执行</a:t>
            </a:r>
            <a:r>
              <a:rPr lang="zh-CN" altLang="en-US" sz="2400" dirty="0" smtClean="0">
                <a:latin typeface="+mn-ea"/>
              </a:rPr>
              <a:t>命令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ssh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-p 29418 -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~/.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ssh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lanlan.yang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10.240.2.188 -l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lanlan.yang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r>
              <a:rPr lang="zh-CN" altLang="en-US" sz="2400" dirty="0" smtClean="0">
                <a:latin typeface="+mn-ea"/>
              </a:rPr>
              <a:t>输出以下信息，即表示可以成功访问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服务器了。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8546" y="2910458"/>
            <a:ext cx="10221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**** Welcome to 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en-US" altLang="zh-CN" sz="2400" dirty="0" smtClean="0">
                <a:latin typeface="+mn-ea"/>
              </a:rPr>
              <a:t> Code Review **** 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Hi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lanlan.yang</a:t>
            </a:r>
            <a:r>
              <a:rPr lang="en-US" altLang="zh-CN" sz="2400" dirty="0" smtClean="0">
                <a:latin typeface="+mn-ea"/>
              </a:rPr>
              <a:t>, you have successfully connected over SSH. Unfortunately, interactive shells are disabled. </a:t>
            </a:r>
          </a:p>
          <a:p>
            <a:r>
              <a:rPr lang="en-US" altLang="zh-CN" sz="2400" dirty="0" smtClean="0">
                <a:latin typeface="+mn-ea"/>
              </a:rPr>
              <a:t>To clone a hosted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repository,use</a:t>
            </a:r>
            <a:r>
              <a:rPr lang="en-US" altLang="zh-CN" sz="2400" dirty="0" smtClean="0">
                <a:latin typeface="+mn-ea"/>
              </a:rPr>
              <a:t>: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clone ssh://lanlan.yang@10.240.2.188:29418/REPOSITORY_NAME.git </a:t>
            </a:r>
            <a:r>
              <a:rPr lang="en-US" altLang="zh-CN" sz="2400" dirty="0" smtClean="0">
                <a:latin typeface="+mn-ea"/>
              </a:rPr>
              <a:t>Connection to 10.240.2.188 closed.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Gerrit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下载代码仓库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784302" y="1847528"/>
            <a:ext cx="86830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仓库的下载地址，</a:t>
            </a:r>
            <a:r>
              <a:rPr lang="zh-CN" altLang="en-US" sz="2400" dirty="0" smtClean="0">
                <a:latin typeface="+mn-ea"/>
              </a:rPr>
              <a:t>可以</a:t>
            </a:r>
            <a:r>
              <a:rPr lang="zh-CN" altLang="en-US" sz="2400" dirty="0" smtClean="0">
                <a:latin typeface="+mn-ea"/>
              </a:rPr>
              <a:t>通过</a:t>
            </a:r>
            <a:r>
              <a:rPr lang="zh-CN" altLang="en-US" sz="2400" dirty="0" smtClean="0">
                <a:latin typeface="+mn-ea"/>
              </a:rPr>
              <a:t>登录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后</a:t>
            </a:r>
            <a:r>
              <a:rPr lang="zh-CN" altLang="en-US" sz="2400" dirty="0" smtClean="0">
                <a:latin typeface="+mn-ea"/>
              </a:rPr>
              <a:t>获取。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打开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页面，访问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Projects-&gt;List</a:t>
            </a:r>
            <a:r>
              <a:rPr lang="zh-CN" altLang="en-US" sz="2400" dirty="0" smtClean="0">
                <a:latin typeface="+mn-ea"/>
              </a:rPr>
              <a:t>，选择你要下载的仓库，例如， 从列表中选择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仓库</a:t>
            </a:r>
            <a:r>
              <a:rPr lang="en-US" altLang="zh-CN" sz="2400" dirty="0" err="1" smtClean="0">
                <a:latin typeface="+mn-ea"/>
              </a:rPr>
              <a:t>test_yhy</a:t>
            </a:r>
            <a:r>
              <a:rPr lang="zh-CN" altLang="en-US" sz="2400" dirty="0" smtClean="0">
                <a:latin typeface="+mn-ea"/>
              </a:rPr>
              <a:t>，然后选择</a:t>
            </a:r>
            <a:r>
              <a:rPr lang="en-US" altLang="zh-CN" sz="2400" dirty="0" err="1" smtClean="0">
                <a:latin typeface="+mn-ea"/>
              </a:rPr>
              <a:t>ssh</a:t>
            </a:r>
            <a:r>
              <a:rPr lang="zh-CN" altLang="en-US" sz="2400" dirty="0" smtClean="0">
                <a:latin typeface="+mn-ea"/>
              </a:rPr>
              <a:t>，获取下载地址， 一定要注意，不能选择</a:t>
            </a:r>
            <a:r>
              <a:rPr lang="en-US" altLang="zh-CN" sz="2400" dirty="0" smtClean="0">
                <a:latin typeface="+mn-ea"/>
              </a:rPr>
              <a:t>http</a:t>
            </a:r>
            <a:r>
              <a:rPr lang="zh-CN" altLang="en-US" sz="2400" dirty="0" smtClean="0">
                <a:latin typeface="+mn-ea"/>
              </a:rPr>
              <a:t>方式，要选择</a:t>
            </a:r>
            <a:r>
              <a:rPr lang="en-US" altLang="zh-CN" sz="2400" dirty="0" err="1" smtClean="0">
                <a:latin typeface="+mn-ea"/>
              </a:rPr>
              <a:t>ssh</a:t>
            </a:r>
            <a:r>
              <a:rPr lang="zh-CN" altLang="en-US" sz="2400" dirty="0" smtClean="0">
                <a:latin typeface="+mn-ea"/>
              </a:rPr>
              <a:t>方式。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</a:rPr>
              <a:t>Gerrit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下载代码仓库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77826" name="Picture 2" descr="Gerrit-download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799" y="1746520"/>
            <a:ext cx="7465277" cy="2178709"/>
          </a:xfrm>
          <a:prstGeom prst="rect">
            <a:avLst/>
          </a:prstGeom>
          <a:noFill/>
        </p:spPr>
      </p:pic>
      <p:sp>
        <p:nvSpPr>
          <p:cNvPr id="35" name="矩形 34"/>
          <p:cNvSpPr/>
          <p:nvPr/>
        </p:nvSpPr>
        <p:spPr>
          <a:xfrm>
            <a:off x="884662" y="4305481"/>
            <a:ext cx="10624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如上图，获取到仓库的克隆地址为： 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clone ssh://lanlan.yang@10.240.2.188:29418/test_yhy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通过上述命令，将</a:t>
            </a:r>
            <a:r>
              <a:rPr lang="en-US" altLang="zh-CN" sz="2400" dirty="0" err="1" smtClean="0">
                <a:latin typeface="+mn-ea"/>
              </a:rPr>
              <a:t>test_yhy</a:t>
            </a:r>
            <a:r>
              <a:rPr lang="zh-CN" altLang="en-US" sz="2400" dirty="0" smtClean="0">
                <a:latin typeface="+mn-ea"/>
              </a:rPr>
              <a:t>仓库下载到本地。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</a:rPr>
              <a:t>下载钩子脚本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83941" y="1891012"/>
            <a:ext cx="109356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en-US" sz="2400" b="1" dirty="0" smtClean="0">
                <a:latin typeface="+mn-ea"/>
              </a:rPr>
              <a:t>下载仓库之后，在提交第一条代码之前，必须要做下载钩子脚本的操作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提交中包含唯一的</a:t>
            </a:r>
            <a:r>
              <a:rPr lang="en-US" altLang="zh-CN" sz="2400" dirty="0" smtClean="0">
                <a:latin typeface="+mn-ea"/>
              </a:rPr>
              <a:t>Change-Id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提供了一个钩子脚本，将该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钩子脚本拷贝到开发者的本地</a:t>
            </a:r>
            <a:r>
              <a:rPr lang="en-US" altLang="zh-CN" sz="2400" dirty="0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库，例如</a:t>
            </a:r>
            <a:r>
              <a:rPr lang="en-US" altLang="zh-CN" sz="2400" dirty="0" err="1" smtClean="0">
                <a:latin typeface="+mn-ea"/>
              </a:rPr>
              <a:t>test_yhy</a:t>
            </a:r>
            <a:r>
              <a:rPr lang="zh-CN" altLang="en-US" sz="2400" dirty="0" smtClean="0">
                <a:latin typeface="+mn-ea"/>
              </a:rPr>
              <a:t>目录中。 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如果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commit</a:t>
            </a:r>
            <a:r>
              <a:rPr lang="zh-CN" altLang="en-US" sz="2400" dirty="0" smtClean="0">
                <a:latin typeface="+mn-ea"/>
              </a:rPr>
              <a:t>之前没有下载钩子脚本，推送代码时会被拒绝，报错提示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提交代码缺少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change-Id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下载 </a:t>
            </a:r>
            <a:r>
              <a:rPr lang="zh-CN" altLang="en-US" sz="2400" dirty="0" smtClean="0">
                <a:latin typeface="+mn-ea"/>
              </a:rPr>
              <a:t>钩子脚本的命令为，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scp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-p -P 29418 lanlan.yang@10.240.2.188:hooks/commit-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msg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.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/hooks/commit-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msg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r>
              <a:rPr lang="zh-CN" altLang="en-US" sz="2400" dirty="0" smtClean="0">
                <a:latin typeface="+mn-ea"/>
              </a:rPr>
              <a:t>    注意，此处的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地址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账户名称</a:t>
            </a:r>
            <a:r>
              <a:rPr lang="zh-CN" altLang="en-US" sz="2400" dirty="0" smtClean="0">
                <a:latin typeface="+mn-ea"/>
              </a:rPr>
              <a:t>开发</a:t>
            </a:r>
            <a:r>
              <a:rPr lang="zh-CN" altLang="en-US" sz="2400" dirty="0" smtClean="0">
                <a:latin typeface="+mn-ea"/>
              </a:rPr>
              <a:t>工程师需自行修改。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</a:rPr>
              <a:t>提交代码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962722" y="1841719"/>
            <a:ext cx="95528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latin typeface="+mn-ea"/>
              </a:rPr>
              <a:t>下载钩子脚本成功后，在本地仓库中提交代码，日志中会产生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Change-Id</a:t>
            </a:r>
            <a:r>
              <a:rPr lang="zh-CN" altLang="en-US" sz="2400" dirty="0" smtClean="0">
                <a:latin typeface="+mn-ea"/>
              </a:rPr>
              <a:t>行，如下所示为提交的日志信息。 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git</a:t>
            </a:r>
            <a:r>
              <a:rPr lang="en-US" altLang="zh-CN" sz="2400" dirty="0" smtClean="0">
                <a:latin typeface="+mn-ea"/>
              </a:rPr>
              <a:t> log </a:t>
            </a:r>
          </a:p>
          <a:p>
            <a:r>
              <a:rPr lang="en-US" altLang="zh-CN" sz="2400" dirty="0" smtClean="0">
                <a:latin typeface="+mn-ea"/>
              </a:rPr>
              <a:t>commit d5179c4b0b5de52df30aaf8e76da26f23fdfb9aa </a:t>
            </a:r>
          </a:p>
          <a:p>
            <a:r>
              <a:rPr lang="en-US" altLang="zh-CN" sz="2400" dirty="0" smtClean="0">
                <a:latin typeface="+mn-ea"/>
              </a:rPr>
              <a:t>Author: </a:t>
            </a:r>
            <a:r>
              <a:rPr lang="en-US" altLang="zh-CN" sz="2400" dirty="0" err="1" smtClean="0">
                <a:latin typeface="+mn-ea"/>
              </a:rPr>
              <a:t>lanlan.yang</a:t>
            </a:r>
            <a:r>
              <a:rPr lang="en-US" altLang="zh-CN" sz="2400" dirty="0" smtClean="0">
                <a:latin typeface="+mn-ea"/>
              </a:rPr>
              <a:t> &lt;lanlan.yang@ck-telecom.com&gt; </a:t>
            </a:r>
          </a:p>
          <a:p>
            <a:r>
              <a:rPr lang="en-US" altLang="zh-CN" sz="2400" dirty="0" smtClean="0">
                <a:latin typeface="+mn-ea"/>
              </a:rPr>
              <a:t>Date: Tue Dec 15 13:54:47 2015 +0800 </a:t>
            </a:r>
          </a:p>
          <a:p>
            <a:r>
              <a:rPr lang="en-US" altLang="zh-CN" sz="2400" dirty="0" smtClean="0">
                <a:latin typeface="+mn-ea"/>
              </a:rPr>
              <a:t>[test][test][test] create good.txt file </a:t>
            </a:r>
          </a:p>
          <a:p>
            <a:r>
              <a:rPr lang="en-US" altLang="zh-CN" sz="2400" dirty="0" smtClean="0">
                <a:latin typeface="+mn-ea"/>
              </a:rPr>
              <a:t>Change-Id: I96c620a69fc460d1a5f5dc20bf273493eb19aee6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</a:rPr>
              <a:t>推送代码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962722" y="1841719"/>
            <a:ext cx="95528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推送代码到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服务器时，需要注意的是，由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管理的</a:t>
            </a:r>
            <a:r>
              <a:rPr lang="en-US" altLang="zh-CN" sz="2400" dirty="0" err="1" smtClean="0">
                <a:latin typeface="+mn-ea"/>
              </a:rPr>
              <a:t>git</a:t>
            </a:r>
            <a:r>
              <a:rPr lang="zh-CN" altLang="en-US" sz="2400" dirty="0" smtClean="0">
                <a:latin typeface="+mn-ea"/>
              </a:rPr>
              <a:t>版本库不能直接提交，因为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服务器，会拒绝用户直接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refs/heads/*</a:t>
            </a:r>
            <a:r>
              <a:rPr lang="zh-CN" altLang="en-US" sz="2400" dirty="0" smtClean="0">
                <a:latin typeface="+mn-ea"/>
              </a:rPr>
              <a:t>推送。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 正确的做法是，向特殊的引用</a:t>
            </a:r>
            <a:r>
              <a:rPr lang="en-US" altLang="zh-CN" sz="2400" dirty="0" smtClean="0">
                <a:latin typeface="+mn-ea"/>
              </a:rPr>
              <a:t>refs/for/*</a:t>
            </a:r>
            <a:r>
              <a:rPr lang="zh-CN" altLang="en-US" sz="2400" dirty="0" smtClean="0">
                <a:latin typeface="+mn-ea"/>
              </a:rPr>
              <a:t>推送，这样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会自动将提交转化为评审任务。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正确代码推送命令参考：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push origin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HEAD:refs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/for/master</a:t>
            </a:r>
          </a:p>
          <a:p>
            <a:r>
              <a:rPr lang="zh-CN" altLang="en-US" sz="2400" dirty="0" smtClean="0">
                <a:latin typeface="+mn-ea"/>
              </a:rPr>
              <a:t> 此处的</a:t>
            </a:r>
            <a:r>
              <a:rPr lang="en-US" altLang="zh-CN" sz="2400" dirty="0" smtClean="0">
                <a:latin typeface="+mn-ea"/>
              </a:rPr>
              <a:t>master</a:t>
            </a:r>
            <a:r>
              <a:rPr lang="zh-CN" altLang="en-US" sz="2400" dirty="0" smtClean="0">
                <a:latin typeface="+mn-ea"/>
              </a:rPr>
              <a:t>请替换成项目相关的分支名。待评审完成后，才会将提交合并到相应的分支上去。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19877"/>
            <a:ext cx="536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</a:rPr>
              <a:t>gerrit</a:t>
            </a:r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测试仓库</a:t>
            </a:r>
            <a:endParaRPr lang="zh-CN" altLang="en-US" sz="3600" b="1" dirty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962722" y="1841719"/>
            <a:ext cx="9552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测试仓库地址为：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45779" y="2380621"/>
            <a:ext cx="9690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+mn-ea"/>
              </a:rPr>
              <a:t>git</a:t>
            </a:r>
            <a:r>
              <a:rPr lang="en-US" sz="2400" dirty="0" smtClean="0">
                <a:latin typeface="+mn-ea"/>
              </a:rPr>
              <a:t> clone ssh://</a:t>
            </a:r>
            <a:r>
              <a:rPr lang="en-US" sz="2400" dirty="0" smtClean="0">
                <a:solidFill>
                  <a:srgbClr val="FF0000"/>
                </a:solidFill>
                <a:latin typeface="+mn-ea"/>
              </a:rPr>
              <a:t>lanlan.yang</a:t>
            </a:r>
            <a:r>
              <a:rPr lang="en-US" sz="2400" dirty="0" smtClean="0">
                <a:latin typeface="+mn-ea"/>
              </a:rPr>
              <a:t>@10.240.2.188:29418/test_gerri</a:t>
            </a:r>
            <a:r>
              <a:rPr lang="en-US" altLang="zh-CN" sz="2400" dirty="0" smtClean="0">
                <a:latin typeface="+mn-ea"/>
              </a:rPr>
              <a:t>t -b master</a:t>
            </a:r>
            <a:endParaRPr lang="en-US" altLang="zh-CN" sz="2400" dirty="0" smtClean="0">
              <a:latin typeface="+mn-ea"/>
            </a:endParaRPr>
          </a:p>
          <a:p>
            <a:endParaRPr 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请将账户名替换成各自的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zh-CN" altLang="en-US" sz="2400" dirty="0" smtClean="0">
                <a:latin typeface="+mn-ea"/>
              </a:rPr>
              <a:t>账户。</a:t>
            </a:r>
            <a:endParaRPr lang="en-US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22" name="图片 21" descr="Git图片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26" y="524614"/>
            <a:ext cx="6258910" cy="5915169"/>
          </a:xfrm>
          <a:prstGeom prst="rect">
            <a:avLst/>
          </a:prstGeom>
        </p:spPr>
      </p:pic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1574" y="769968"/>
            <a:ext cx="1929256" cy="682314"/>
          </a:xfrm>
          <a:noFill/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accent2"/>
                </a:solidFill>
              </a:rPr>
              <a:t>Git</a:t>
            </a:r>
            <a:r>
              <a:rPr kumimoji="1" lang="zh-CN" altLang="en-US" sz="3600" dirty="0" smtClean="0">
                <a:solidFill>
                  <a:schemeClr val="accent2"/>
                </a:solidFill>
              </a:rPr>
              <a:t>简介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6935"/>
          <a:stretch/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916840" y="2007121"/>
            <a:ext cx="5998310" cy="2507729"/>
            <a:chOff x="721325" y="2135709"/>
            <a:chExt cx="5295456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295456" cy="1749801"/>
              <a:chOff x="721325" y="2135709"/>
              <a:chExt cx="5295456" cy="17498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>
                  <a:solidFill>
                    <a:srgbClr val="E95454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44706" y="2280458"/>
                <a:ext cx="5172075" cy="78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THANK</a:t>
                </a:r>
                <a:r>
                  <a:rPr kumimoji="1" lang="zh-CN" altLang="en-US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 </a:t>
                </a:r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YOU!</a:t>
                </a:r>
                <a:endParaRPr kumimoji="1" lang="zh-CN" altLang="en-US" sz="6000" b="1" dirty="0">
                  <a:solidFill>
                    <a:srgbClr val="384956"/>
                  </a:solidFill>
                  <a:latin typeface="Arial"/>
                  <a:ea typeface="宋体"/>
                  <a:cs typeface="Arial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16202" y="3171827"/>
                <a:ext cx="3741582" cy="7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384956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感谢聆听！</a:t>
                </a: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75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769968"/>
            <a:ext cx="3920733" cy="682314"/>
          </a:xfrm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accent2"/>
                </a:solidFill>
              </a:rPr>
              <a:t>Git</a:t>
            </a:r>
            <a:r>
              <a:rPr kumimoji="1" lang="zh-CN" altLang="en-US" sz="3600" dirty="0" smtClean="0">
                <a:solidFill>
                  <a:schemeClr val="accent2"/>
                </a:solidFill>
              </a:rPr>
              <a:t>安装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文本框 239"/>
          <p:cNvSpPr txBox="1"/>
          <p:nvPr/>
        </p:nvSpPr>
        <p:spPr>
          <a:xfrm>
            <a:off x="1088525" y="1748583"/>
            <a:ext cx="6248977" cy="177278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ubuntu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下的安装方式比较简单，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直接执行命令：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sudo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apt-get install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41233" y="766485"/>
            <a:ext cx="3975100" cy="595522"/>
          </a:xfrm>
        </p:spPr>
        <p:txBody>
          <a:bodyPr/>
          <a:lstStyle/>
          <a:p>
            <a:r>
              <a:rPr lang="en-US" altLang="zh-CN" sz="3600" dirty="0" err="1" smtClean="0">
                <a:solidFill>
                  <a:schemeClr val="accent2"/>
                </a:solidFill>
              </a:rPr>
              <a:t>Git</a:t>
            </a:r>
            <a:r>
              <a:rPr lang="zh-CN" altLang="en-US" sz="3600" dirty="0" smtClean="0">
                <a:solidFill>
                  <a:schemeClr val="accent2"/>
                </a:solidFill>
              </a:rPr>
              <a:t>用户设置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文本框 239"/>
          <p:cNvSpPr txBox="1"/>
          <p:nvPr/>
        </p:nvSpPr>
        <p:spPr>
          <a:xfrm>
            <a:off x="1035425" y="1627558"/>
            <a:ext cx="10529046" cy="35394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用户账号和邮箱地址请大家严格按照邮箱名称来设置，如果</a:t>
            </a:r>
            <a:endParaRPr lang="en-US" altLang="zh-CN" sz="2800" dirty="0" smtClean="0"/>
          </a:p>
          <a:p>
            <a:r>
              <a:rPr lang="zh-CN" altLang="en-US" sz="2800" dirty="0" smtClean="0"/>
              <a:t>   随意设置，可能导致下载代码时权限受限。 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● </a:t>
            </a:r>
            <a:r>
              <a:rPr lang="en-US" altLang="zh-CN" sz="2800" dirty="0" err="1" smtClean="0">
                <a:latin typeface="+mn-ea"/>
              </a:rPr>
              <a:t>git</a:t>
            </a:r>
            <a:r>
              <a:rPr lang="zh-CN" altLang="en-US" sz="2800" dirty="0" smtClean="0">
                <a:latin typeface="+mn-ea"/>
              </a:rPr>
              <a:t>账户名称设置：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  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--global user.name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lanlan.yang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/>
              <a:t>● </a:t>
            </a:r>
            <a:r>
              <a:rPr lang="en-US" altLang="zh-CN" sz="2800" dirty="0" err="1" smtClean="0">
                <a:latin typeface="+mn-ea"/>
              </a:rPr>
              <a:t>git</a:t>
            </a:r>
            <a:r>
              <a:rPr lang="zh-CN" altLang="en-US" sz="2800" dirty="0" smtClean="0">
                <a:latin typeface="+mn-ea"/>
              </a:rPr>
              <a:t>用户邮箱设置：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  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--global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user.email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lanlan.yang@ck-telecom.com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753035"/>
            <a:ext cx="4938117" cy="591671"/>
          </a:xfrm>
        </p:spPr>
        <p:txBody>
          <a:bodyPr/>
          <a:lstStyle/>
          <a:p>
            <a:r>
              <a:rPr kumimoji="1" lang="en-US" altLang="zh-CN" sz="3600" dirty="0" err="1" smtClean="0">
                <a:solidFill>
                  <a:schemeClr val="accent2"/>
                </a:solidFill>
              </a:rPr>
              <a:t>ssh</a:t>
            </a:r>
            <a:r>
              <a:rPr kumimoji="1" lang="zh-CN" altLang="en-US" sz="3600" dirty="0" smtClean="0">
                <a:solidFill>
                  <a:schemeClr val="accent2"/>
                </a:solidFill>
              </a:rPr>
              <a:t>公钥认证</a:t>
            </a:r>
            <a:endParaRPr kumimoji="1" lang="en-US" altLang="zh-CN" sz="3600" dirty="0" smtClean="0">
              <a:solidFill>
                <a:schemeClr val="accent2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95847" y="1587287"/>
            <a:ext cx="712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+mn-ea"/>
              </a:rPr>
              <a:t>如何生成</a:t>
            </a:r>
            <a:r>
              <a:rPr lang="en-US" altLang="zh-CN" sz="2400" smtClean="0">
                <a:latin typeface="+mn-ea"/>
              </a:rPr>
              <a:t>ssh</a:t>
            </a:r>
            <a:r>
              <a:rPr lang="zh-CN" altLang="en-US" sz="2400" smtClean="0">
                <a:latin typeface="+mn-ea"/>
              </a:rPr>
              <a:t>公钥</a:t>
            </a:r>
            <a:r>
              <a:rPr lang="en-US" altLang="zh-CN" sz="2400" smtClean="0">
                <a:latin typeface="+mn-ea"/>
              </a:rPr>
              <a:t>?</a:t>
            </a:r>
          </a:p>
          <a:p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cd ~/.ssh</a:t>
            </a:r>
          </a:p>
          <a:p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sudo ssh-keygen -f  username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94967" y="2977562"/>
            <a:ext cx="9823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此处的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username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需要与邮箱名一致，例如我的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username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</a:rPr>
              <a:t>lanlan.yang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生成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</a:rPr>
              <a:t>ssh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公钥的命令为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</a:rPr>
              <a:t>ssh-keygen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-f ~/.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</a:rPr>
              <a:t>ssh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</a:rPr>
              <a:t>lanlan.yang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执行命令后，可以设置密码，也可以直接回车，即设置为空密码。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9452" y="4612208"/>
            <a:ext cx="10220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+mn-ea"/>
              </a:rPr>
              <a:t>cd</a:t>
            </a:r>
            <a:r>
              <a:rPr lang="en-US" altLang="zh-CN" sz="2400" dirty="0" smtClean="0">
                <a:latin typeface="+mn-ea"/>
              </a:rPr>
              <a:t> ~/.</a:t>
            </a:r>
            <a:r>
              <a:rPr lang="en-US" altLang="zh-CN" sz="2400" dirty="0" err="1" smtClean="0">
                <a:latin typeface="+mn-ea"/>
              </a:rPr>
              <a:t>ssh</a:t>
            </a:r>
            <a:r>
              <a:rPr lang="zh-CN" altLang="en-US" sz="2400" dirty="0" smtClean="0">
                <a:latin typeface="+mn-ea"/>
              </a:rPr>
              <a:t>，可以看到生成了两个文件，</a:t>
            </a:r>
            <a:r>
              <a:rPr lang="en-US" altLang="zh-CN" sz="2400" dirty="0" err="1" smtClean="0">
                <a:latin typeface="+mn-ea"/>
              </a:rPr>
              <a:t>lanlan.yang.pub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err="1" smtClean="0">
                <a:latin typeface="+mn-ea"/>
              </a:rPr>
              <a:t>lanlan.yang</a:t>
            </a:r>
            <a:r>
              <a:rPr lang="zh-CN" altLang="en-US" sz="2400" dirty="0" smtClean="0">
                <a:latin typeface="+mn-ea"/>
              </a:rPr>
              <a:t>，其中</a:t>
            </a:r>
            <a:r>
              <a:rPr lang="en-US" altLang="zh-CN" sz="2400" dirty="0" err="1" smtClean="0">
                <a:latin typeface="+mn-ea"/>
              </a:rPr>
              <a:t>lanlan.yang.pub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en-US" altLang="zh-CN" sz="2400" dirty="0" err="1" smtClean="0">
                <a:latin typeface="+mn-ea"/>
              </a:rPr>
              <a:t>ssh</a:t>
            </a:r>
            <a:r>
              <a:rPr lang="zh-CN" altLang="en-US" sz="2400" dirty="0" smtClean="0">
                <a:latin typeface="+mn-ea"/>
              </a:rPr>
              <a:t>公钥，需要发送给配置管理员开通权限，私钥</a:t>
            </a:r>
            <a:r>
              <a:rPr lang="en-US" altLang="zh-CN" sz="2400" dirty="0" err="1" smtClean="0">
                <a:latin typeface="+mn-ea"/>
              </a:rPr>
              <a:t>lanlan.yang</a:t>
            </a:r>
            <a:r>
              <a:rPr lang="zh-CN" altLang="en-US" sz="2400" dirty="0" smtClean="0">
                <a:latin typeface="+mn-ea"/>
              </a:rPr>
              <a:t>自己保留。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4">
      <a:dk1>
        <a:srgbClr val="000000"/>
      </a:dk1>
      <a:lt1>
        <a:srgbClr val="FFFFFF"/>
      </a:lt1>
      <a:dk2>
        <a:srgbClr val="F1B015"/>
      </a:dk2>
      <a:lt2>
        <a:srgbClr val="FF7F01"/>
      </a:lt2>
      <a:accent1>
        <a:srgbClr val="00BFC3"/>
      </a:accent1>
      <a:accent2>
        <a:srgbClr val="0096FF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3774</Words>
  <Application>Microsoft Office PowerPoint</Application>
  <PresentationFormat>自定义</PresentationFormat>
  <Paragraphs>453</Paragraphs>
  <Slides>60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575</cp:revision>
  <dcterms:created xsi:type="dcterms:W3CDTF">2015-10-12T02:05:46Z</dcterms:created>
  <dcterms:modified xsi:type="dcterms:W3CDTF">2017-07-11T07:36:14Z</dcterms:modified>
</cp:coreProperties>
</file>