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6" r:id="rId2"/>
    <p:sldId id="285" r:id="rId3"/>
    <p:sldId id="323" r:id="rId4"/>
    <p:sldId id="286" r:id="rId5"/>
    <p:sldId id="310" r:id="rId6"/>
    <p:sldId id="311" r:id="rId7"/>
    <p:sldId id="324" r:id="rId8"/>
    <p:sldId id="312" r:id="rId9"/>
    <p:sldId id="313" r:id="rId10"/>
    <p:sldId id="314" r:id="rId11"/>
    <p:sldId id="315" r:id="rId12"/>
    <p:sldId id="316" r:id="rId13"/>
    <p:sldId id="317" r:id="rId14"/>
    <p:sldId id="318" r:id="rId15"/>
    <p:sldId id="325" r:id="rId16"/>
    <p:sldId id="322" r:id="rId17"/>
    <p:sldId id="326" r:id="rId18"/>
    <p:sldId id="327" r:id="rId19"/>
    <p:sldId id="328" r:id="rId20"/>
    <p:sldId id="329" r:id="rId21"/>
    <p:sldId id="330" r:id="rId22"/>
    <p:sldId id="331" r:id="rId23"/>
    <p:sldId id="332" r:id="rId24"/>
    <p:sldId id="289" r:id="rId25"/>
    <p:sldId id="333" r:id="rId26"/>
    <p:sldId id="319" r:id="rId27"/>
    <p:sldId id="334" r:id="rId28"/>
    <p:sldId id="320" r:id="rId29"/>
    <p:sldId id="321" r:id="rId30"/>
    <p:sldId id="337" r:id="rId31"/>
    <p:sldId id="335" r:id="rId32"/>
    <p:sldId id="338" r:id="rId33"/>
    <p:sldId id="336" r:id="rId34"/>
    <p:sldId id="339" r:id="rId35"/>
    <p:sldId id="30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13C2522A-7989-4575-B0B4-EC1DA616278F}">
          <p14:sldIdLst>
            <p14:sldId id="306"/>
            <p14:sldId id="285"/>
            <p14:sldId id="323"/>
            <p14:sldId id="286"/>
            <p14:sldId id="310"/>
            <p14:sldId id="311"/>
            <p14:sldId id="324"/>
            <p14:sldId id="312"/>
            <p14:sldId id="313"/>
            <p14:sldId id="314"/>
            <p14:sldId id="315"/>
            <p14:sldId id="316"/>
            <p14:sldId id="317"/>
            <p14:sldId id="318"/>
            <p14:sldId id="325"/>
            <p14:sldId id="322"/>
            <p14:sldId id="326"/>
            <p14:sldId id="327"/>
            <p14:sldId id="328"/>
            <p14:sldId id="329"/>
            <p14:sldId id="330"/>
            <p14:sldId id="331"/>
            <p14:sldId id="332"/>
            <p14:sldId id="289"/>
            <p14:sldId id="319"/>
            <p14:sldId id="320"/>
            <p14:sldId id="321"/>
            <p14:sldId id="307"/>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BFBFBF"/>
    <a:srgbClr val="06D8A1"/>
    <a:srgbClr val="50FACD"/>
    <a:srgbClr val="95FA5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01" autoAdjust="0"/>
    <p:restoredTop sz="95567" autoAdjust="0"/>
  </p:normalViewPr>
  <p:slideViewPr>
    <p:cSldViewPr snapToGrid="0">
      <p:cViewPr varScale="1">
        <p:scale>
          <a:sx n="80" d="100"/>
          <a:sy n="80" d="100"/>
        </p:scale>
        <p:origin x="-78" y="-49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1A2E1-2896-457B-A507-39020BBC28D7}" type="datetimeFigureOut">
              <a:rPr lang="zh-CN" altLang="en-US" smtClean="0"/>
              <a:pPr/>
              <a:t>2017/7/18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68D95-4E9A-4E78-9C0D-BDA88A4F0C25}" type="slidenum">
              <a:rPr lang="zh-CN" altLang="en-US" smtClean="0"/>
              <a:pPr/>
              <a:t>‹#›</a:t>
            </a:fld>
            <a:endParaRPr lang="zh-CN" altLang="en-US"/>
          </a:p>
        </p:txBody>
      </p:sp>
    </p:spTree>
    <p:extLst>
      <p:ext uri="{BB962C8B-B14F-4D97-AF65-F5344CB8AC3E}">
        <p14:creationId xmlns="" xmlns:p14="http://schemas.microsoft.com/office/powerpoint/2010/main" val="870846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68D95-4E9A-4E78-9C0D-BDA88A4F0C25}" type="slidenum">
              <a:rPr lang="zh-CN" altLang="en-US" smtClean="0"/>
              <a:pPr/>
              <a:t>1</a:t>
            </a:fld>
            <a:endParaRPr lang="zh-CN" altLang="en-US"/>
          </a:p>
        </p:txBody>
      </p:sp>
    </p:spTree>
    <p:extLst>
      <p:ext uri="{BB962C8B-B14F-4D97-AF65-F5344CB8AC3E}">
        <p14:creationId xmlns="" xmlns:p14="http://schemas.microsoft.com/office/powerpoint/2010/main" val="219575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68D95-4E9A-4E78-9C0D-BDA88A4F0C25}" type="slidenum">
              <a:rPr lang="zh-CN" altLang="en-US" smtClean="0"/>
              <a:pPr/>
              <a:t>2</a:t>
            </a:fld>
            <a:endParaRPr lang="zh-CN" altLang="en-US"/>
          </a:p>
        </p:txBody>
      </p:sp>
    </p:spTree>
    <p:extLst>
      <p:ext uri="{BB962C8B-B14F-4D97-AF65-F5344CB8AC3E}">
        <p14:creationId xmlns="" xmlns:p14="http://schemas.microsoft.com/office/powerpoint/2010/main" val="57898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533884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1E4E6DEF-1EB9-46E8-8A13-C77D28B2E931}" type="datetimeFigureOut">
              <a:rPr lang="zh-CN" altLang="en-US"/>
              <a:pPr>
                <a:defRPr/>
              </a:pPr>
              <a:t>2017/7/18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25175F1D-1CB9-41FA-A29E-CDBBBB7722B0}" type="slidenum">
              <a:rPr lang="zh-CN" altLang="en-US"/>
              <a:pPr>
                <a:defRPr/>
              </a:pPr>
              <a:t>‹#›</a:t>
            </a:fld>
            <a:endParaRPr lang="zh-CN" altLang="en-US"/>
          </a:p>
        </p:txBody>
      </p:sp>
    </p:spTree>
    <p:extLst>
      <p:ext uri="{BB962C8B-B14F-4D97-AF65-F5344CB8AC3E}">
        <p14:creationId xmlns="" xmlns:p14="http://schemas.microsoft.com/office/powerpoint/2010/main" val="146938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 xmlns:a14="http://schemas.microsoft.com/office/drawing/2010/main" val="0"/>
              </a:ext>
            </a:extLst>
          </a:blip>
          <a:srcRect l="25699"/>
          <a:stretch/>
        </p:blipFill>
        <p:spPr>
          <a:xfrm>
            <a:off x="-76200" y="-28224"/>
            <a:ext cx="12268200" cy="6886224"/>
          </a:xfrm>
          <a:prstGeom prst="rect">
            <a:avLst/>
          </a:prstGeom>
        </p:spPr>
      </p:pic>
    </p:spTree>
    <p:extLst>
      <p:ext uri="{BB962C8B-B14F-4D97-AF65-F5344CB8AC3E}">
        <p14:creationId xmlns="" xmlns:p14="http://schemas.microsoft.com/office/powerpoint/2010/main" val="7730589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19" name="直接连接符 18"/>
          <p:cNvCxnSpPr/>
          <p:nvPr userDrawn="1"/>
        </p:nvCxnSpPr>
        <p:spPr>
          <a:xfrm>
            <a:off x="1053184" y="1387596"/>
            <a:ext cx="3029866" cy="0"/>
          </a:xfrm>
          <a:prstGeom prst="line">
            <a:avLst/>
          </a:prstGeom>
          <a:ln w="12700">
            <a:gradFill flip="none" rotWithShape="1">
              <a:gsLst>
                <a:gs pos="0">
                  <a:schemeClr val="accent1">
                    <a:alpha val="0"/>
                  </a:schemeClr>
                </a:gs>
                <a:gs pos="100000">
                  <a:schemeClr val="accent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0" name="文本占位符 5"/>
          <p:cNvSpPr>
            <a:spLocks noGrp="1"/>
          </p:cNvSpPr>
          <p:nvPr>
            <p:ph type="body" sz="quarter" idx="10" hasCustomPrompt="1"/>
          </p:nvPr>
        </p:nvSpPr>
        <p:spPr>
          <a:xfrm>
            <a:off x="1027784" y="517371"/>
            <a:ext cx="3975100" cy="346728"/>
          </a:xfrm>
          <a:prstGeom prst="rect">
            <a:avLst/>
          </a:prstGeom>
        </p:spPr>
        <p:txBody>
          <a:bodyPr/>
          <a:lstStyle>
            <a:lvl1pPr marL="0" indent="0">
              <a:buNone/>
              <a:defRPr sz="2000" b="0">
                <a:solidFill>
                  <a:schemeClr val="tx1">
                    <a:lumMod val="75000"/>
                    <a:lumOff val="25000"/>
                  </a:schemeClr>
                </a:solidFill>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1" name="文本占位符 5"/>
          <p:cNvSpPr>
            <a:spLocks noGrp="1"/>
          </p:cNvSpPr>
          <p:nvPr>
            <p:ph type="body" sz="quarter" idx="11" hasCustomPrompt="1"/>
          </p:nvPr>
        </p:nvSpPr>
        <p:spPr>
          <a:xfrm>
            <a:off x="1027785" y="864098"/>
            <a:ext cx="3975100" cy="403777"/>
          </a:xfrm>
          <a:prstGeom prst="rect">
            <a:avLst/>
          </a:prstGeom>
        </p:spPr>
        <p:txBody>
          <a:bodyPr/>
          <a:lstStyle>
            <a:lvl1pPr marL="0" indent="0">
              <a:buNone/>
              <a:defRPr sz="2400" b="1">
                <a:solidFill>
                  <a:schemeClr val="tx1">
                    <a:lumMod val="75000"/>
                    <a:lumOff val="25000"/>
                  </a:schemeClr>
                </a:solidFill>
                <a:latin typeface="Microsoft YaHei" charset="0"/>
                <a:ea typeface="Microsoft YaHei" charset="0"/>
                <a:cs typeface="Microsoft YaHei" charset="0"/>
              </a:defRPr>
            </a:lvl1pPr>
          </a:lstStyle>
          <a:p>
            <a:pPr lvl="0"/>
            <a:r>
              <a:rPr kumimoji="1" lang="zh-CN" altLang="en-US" dirty="0" smtClean="0"/>
              <a:t>点击</a:t>
            </a:r>
            <a:r>
              <a:rPr kumimoji="1" lang="zh-CN" altLang="en-US" smtClean="0"/>
              <a:t>此处添加标题</a:t>
            </a:r>
            <a:endParaRPr kumimoji="1" lang="zh-CN" altLang="en-US" dirty="0"/>
          </a:p>
        </p:txBody>
      </p:sp>
    </p:spTree>
    <p:extLst>
      <p:ext uri="{BB962C8B-B14F-4D97-AF65-F5344CB8AC3E}">
        <p14:creationId xmlns="" xmlns:p14="http://schemas.microsoft.com/office/powerpoint/2010/main" val="12696657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文本占位符 5"/>
          <p:cNvSpPr>
            <a:spLocks noGrp="1"/>
          </p:cNvSpPr>
          <p:nvPr>
            <p:ph type="body" sz="quarter" idx="10" hasCustomPrompt="1"/>
          </p:nvPr>
        </p:nvSpPr>
        <p:spPr>
          <a:xfrm>
            <a:off x="4085437" y="2246093"/>
            <a:ext cx="3975100" cy="624107"/>
          </a:xfrm>
          <a:prstGeom prst="rect">
            <a:avLst/>
          </a:prstGeom>
        </p:spPr>
        <p:txBody>
          <a:bodyPr/>
          <a:lstStyle>
            <a:lvl1pPr marL="0" indent="0">
              <a:buNone/>
              <a:defRPr sz="4000" b="1">
                <a:solidFill>
                  <a:schemeClr val="tx1">
                    <a:lumMod val="75000"/>
                    <a:lumOff val="25000"/>
                  </a:schemeClr>
                </a:solidFill>
              </a:defRPr>
            </a:lvl1pPr>
          </a:lstStyle>
          <a:p>
            <a:pPr lvl="0"/>
            <a:r>
              <a:rPr kumimoji="1" lang="en-US" altLang="zh-CN" smtClean="0"/>
              <a:t>PART</a:t>
            </a:r>
            <a:endParaRPr kumimoji="1" lang="zh-CN" altLang="en-US" dirty="0"/>
          </a:p>
        </p:txBody>
      </p:sp>
      <p:cxnSp>
        <p:nvCxnSpPr>
          <p:cNvPr id="9" name="直接连接符 36"/>
          <p:cNvCxnSpPr/>
          <p:nvPr userDrawn="1"/>
        </p:nvCxnSpPr>
        <p:spPr>
          <a:xfrm>
            <a:off x="4121191" y="3773959"/>
            <a:ext cx="4019550" cy="0"/>
          </a:xfrm>
          <a:prstGeom prst="line">
            <a:avLst/>
          </a:prstGeom>
          <a:ln w="38100">
            <a:gradFill flip="none" rotWithShape="1">
              <a:gsLst>
                <a:gs pos="0">
                  <a:schemeClr val="tx1">
                    <a:alpha val="0"/>
                  </a:schemeClr>
                </a:gs>
                <a:gs pos="100000">
                  <a:schemeClr val="tx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0" name="文本占位符 5"/>
          <p:cNvSpPr>
            <a:spLocks noGrp="1"/>
          </p:cNvSpPr>
          <p:nvPr>
            <p:ph type="body" sz="quarter" idx="11" hasCustomPrompt="1"/>
          </p:nvPr>
        </p:nvSpPr>
        <p:spPr>
          <a:xfrm>
            <a:off x="4085436" y="3010026"/>
            <a:ext cx="5630063" cy="624107"/>
          </a:xfrm>
          <a:prstGeom prst="rect">
            <a:avLst/>
          </a:prstGeom>
        </p:spPr>
        <p:txBody>
          <a:bodyPr/>
          <a:lstStyle>
            <a:lvl1pPr marL="0" indent="0">
              <a:buNone/>
              <a:defRPr sz="1200" b="0">
                <a:solidFill>
                  <a:schemeClr val="tx1">
                    <a:lumMod val="75000"/>
                    <a:lumOff val="25000"/>
                  </a:schemeClr>
                </a:solidFill>
                <a:latin typeface="Microsoft YaHei" charset="0"/>
                <a:ea typeface="Microsoft YaHei" charset="0"/>
                <a:cs typeface="Microsoft YaHei" charset="0"/>
              </a:defRPr>
            </a:lvl1pPr>
          </a:lstStyle>
          <a:p>
            <a:pPr lvl="0"/>
            <a:r>
              <a:rPr kumimoji="1" lang="zh-CN" altLang="en-US" dirty="0" smtClean="0"/>
              <a:t>点击此处添加简短介绍。</a:t>
            </a:r>
            <a:endParaRPr kumimoji="1" lang="zh-CN" altLang="en-US" dirty="0"/>
          </a:p>
        </p:txBody>
      </p:sp>
    </p:spTree>
    <p:extLst>
      <p:ext uri="{BB962C8B-B14F-4D97-AF65-F5344CB8AC3E}">
        <p14:creationId xmlns="" xmlns:p14="http://schemas.microsoft.com/office/powerpoint/2010/main" val="12550353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7005598"/>
          </a:xfrm>
          <a:prstGeom prst="rect">
            <a:avLst/>
          </a:prstGeom>
        </p:spPr>
      </p:pic>
    </p:spTree>
    <p:extLst>
      <p:ext uri="{BB962C8B-B14F-4D97-AF65-F5344CB8AC3E}">
        <p14:creationId xmlns="" xmlns:p14="http://schemas.microsoft.com/office/powerpoint/2010/main" val="36377992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7005598"/>
          </a:xfrm>
          <a:prstGeom prst="rect">
            <a:avLst/>
          </a:prstGeom>
        </p:spPr>
      </p:pic>
      <p:cxnSp>
        <p:nvCxnSpPr>
          <p:cNvPr id="3" name="直接连接符 18"/>
          <p:cNvCxnSpPr/>
          <p:nvPr userDrawn="1"/>
        </p:nvCxnSpPr>
        <p:spPr>
          <a:xfrm>
            <a:off x="1053184" y="1387596"/>
            <a:ext cx="3029866" cy="0"/>
          </a:xfrm>
          <a:prstGeom prst="line">
            <a:avLst/>
          </a:prstGeom>
          <a:ln w="12700">
            <a:gradFill flip="none" rotWithShape="1">
              <a:gsLst>
                <a:gs pos="0">
                  <a:schemeClr val="accent1">
                    <a:alpha val="0"/>
                  </a:schemeClr>
                </a:gs>
                <a:gs pos="100000">
                  <a:schemeClr val="accent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文本占位符 5"/>
          <p:cNvSpPr>
            <a:spLocks noGrp="1"/>
          </p:cNvSpPr>
          <p:nvPr>
            <p:ph type="body" sz="quarter" idx="10" hasCustomPrompt="1"/>
          </p:nvPr>
        </p:nvSpPr>
        <p:spPr>
          <a:xfrm>
            <a:off x="1027784" y="517371"/>
            <a:ext cx="3975100" cy="346728"/>
          </a:xfrm>
          <a:prstGeom prst="rect">
            <a:avLst/>
          </a:prstGeom>
        </p:spPr>
        <p:txBody>
          <a:bodyPr/>
          <a:lstStyle>
            <a:lvl1pPr marL="0" indent="0">
              <a:buNone/>
              <a:defRPr sz="2000" b="0">
                <a:solidFill>
                  <a:schemeClr val="tx1">
                    <a:lumMod val="75000"/>
                    <a:lumOff val="25000"/>
                  </a:schemeClr>
                </a:solidFill>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5" name="文本占位符 5"/>
          <p:cNvSpPr>
            <a:spLocks noGrp="1"/>
          </p:cNvSpPr>
          <p:nvPr>
            <p:ph type="body" sz="quarter" idx="11" hasCustomPrompt="1"/>
          </p:nvPr>
        </p:nvSpPr>
        <p:spPr>
          <a:xfrm>
            <a:off x="1027785" y="864098"/>
            <a:ext cx="3975100" cy="403777"/>
          </a:xfrm>
          <a:prstGeom prst="rect">
            <a:avLst/>
          </a:prstGeom>
        </p:spPr>
        <p:txBody>
          <a:bodyPr/>
          <a:lstStyle>
            <a:lvl1pPr marL="0" indent="0">
              <a:buNone/>
              <a:defRPr sz="2400" b="1">
                <a:solidFill>
                  <a:schemeClr val="tx1">
                    <a:lumMod val="75000"/>
                    <a:lumOff val="25000"/>
                  </a:schemeClr>
                </a:solidFill>
                <a:latin typeface="Microsoft YaHei" charset="0"/>
                <a:ea typeface="Microsoft YaHei" charset="0"/>
                <a:cs typeface="Microsoft YaHei" charset="0"/>
              </a:defRPr>
            </a:lvl1pPr>
          </a:lstStyle>
          <a:p>
            <a:pPr lvl="0"/>
            <a:r>
              <a:rPr kumimoji="1" lang="zh-CN" altLang="en-US" dirty="0" smtClean="0"/>
              <a:t>点击</a:t>
            </a:r>
            <a:r>
              <a:rPr kumimoji="1" lang="zh-CN" altLang="en-US" smtClean="0"/>
              <a:t>此处添加标题</a:t>
            </a:r>
            <a:endParaRPr kumimoji="1" lang="zh-CN" altLang="en-US" dirty="0"/>
          </a:p>
        </p:txBody>
      </p:sp>
    </p:spTree>
    <p:extLst>
      <p:ext uri="{BB962C8B-B14F-4D97-AF65-F5344CB8AC3E}">
        <p14:creationId xmlns="" xmlns:p14="http://schemas.microsoft.com/office/powerpoint/2010/main" val="14525730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 xmlns:a14="http://schemas.microsoft.com/office/drawing/2010/main" val="0"/>
              </a:ext>
            </a:extLst>
          </a:blip>
          <a:srcRect t="9007" b="7620"/>
          <a:stretch/>
        </p:blipFill>
        <p:spPr>
          <a:xfrm>
            <a:off x="0" y="-19050"/>
            <a:ext cx="12192000" cy="6877050"/>
          </a:xfrm>
          <a:prstGeom prst="rect">
            <a:avLst/>
          </a:prstGeom>
        </p:spPr>
      </p:pic>
    </p:spTree>
    <p:extLst>
      <p:ext uri="{BB962C8B-B14F-4D97-AF65-F5344CB8AC3E}">
        <p14:creationId xmlns="" xmlns:p14="http://schemas.microsoft.com/office/powerpoint/2010/main" val="530730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 xmlns:a14="http://schemas.microsoft.com/office/drawing/2010/main" val="0"/>
              </a:ext>
            </a:extLst>
          </a:blip>
          <a:srcRect t="9007" b="7620"/>
          <a:stretch/>
        </p:blipFill>
        <p:spPr>
          <a:xfrm>
            <a:off x="0" y="-19050"/>
            <a:ext cx="12192000" cy="6877050"/>
          </a:xfrm>
          <a:prstGeom prst="rect">
            <a:avLst/>
          </a:prstGeom>
        </p:spPr>
      </p:pic>
      <p:sp>
        <p:nvSpPr>
          <p:cNvPr id="3" name="矩形 2"/>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18"/>
          <p:cNvCxnSpPr/>
          <p:nvPr userDrawn="1"/>
        </p:nvCxnSpPr>
        <p:spPr>
          <a:xfrm>
            <a:off x="1053184" y="1387596"/>
            <a:ext cx="3029866" cy="0"/>
          </a:xfrm>
          <a:prstGeom prst="line">
            <a:avLst/>
          </a:prstGeom>
          <a:ln w="12700">
            <a:gradFill flip="none" rotWithShape="1">
              <a:gsLst>
                <a:gs pos="0">
                  <a:schemeClr val="accent1">
                    <a:alpha val="0"/>
                  </a:schemeClr>
                </a:gs>
                <a:gs pos="100000">
                  <a:schemeClr val="accent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文本占位符 5"/>
          <p:cNvSpPr>
            <a:spLocks noGrp="1"/>
          </p:cNvSpPr>
          <p:nvPr>
            <p:ph type="body" sz="quarter" idx="10" hasCustomPrompt="1"/>
          </p:nvPr>
        </p:nvSpPr>
        <p:spPr>
          <a:xfrm>
            <a:off x="1027784" y="517371"/>
            <a:ext cx="3975100" cy="346728"/>
          </a:xfrm>
          <a:prstGeom prst="rect">
            <a:avLst/>
          </a:prstGeom>
        </p:spPr>
        <p:txBody>
          <a:bodyPr/>
          <a:lstStyle>
            <a:lvl1pPr marL="0" indent="0">
              <a:buNone/>
              <a:defRPr sz="2000" b="0">
                <a:solidFill>
                  <a:schemeClr val="bg1"/>
                </a:solidFill>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6" name="文本占位符 5"/>
          <p:cNvSpPr>
            <a:spLocks noGrp="1"/>
          </p:cNvSpPr>
          <p:nvPr>
            <p:ph type="body" sz="quarter" idx="11" hasCustomPrompt="1"/>
          </p:nvPr>
        </p:nvSpPr>
        <p:spPr>
          <a:xfrm>
            <a:off x="1027785" y="864098"/>
            <a:ext cx="3975100" cy="403777"/>
          </a:xfrm>
          <a:prstGeom prst="rect">
            <a:avLst/>
          </a:prstGeom>
        </p:spPr>
        <p:txBody>
          <a:bodyPr/>
          <a:lstStyle>
            <a:lvl1pPr marL="0" indent="0">
              <a:buNone/>
              <a:defRPr sz="2400" b="1">
                <a:solidFill>
                  <a:schemeClr val="bg1"/>
                </a:solidFill>
                <a:latin typeface="Microsoft YaHei" charset="0"/>
                <a:ea typeface="Microsoft YaHei" charset="0"/>
                <a:cs typeface="Microsoft YaHei" charset="0"/>
              </a:defRPr>
            </a:lvl1pPr>
          </a:lstStyle>
          <a:p>
            <a:pPr lvl="0"/>
            <a:r>
              <a:rPr kumimoji="1" lang="zh-CN" altLang="en-US" dirty="0" smtClean="0"/>
              <a:t>点击</a:t>
            </a:r>
            <a:r>
              <a:rPr kumimoji="1" lang="zh-CN" altLang="en-US" smtClean="0"/>
              <a:t>此处添加标题</a:t>
            </a:r>
            <a:endParaRPr kumimoji="1" lang="zh-CN" altLang="en-US" dirty="0"/>
          </a:p>
        </p:txBody>
      </p:sp>
    </p:spTree>
    <p:extLst>
      <p:ext uri="{BB962C8B-B14F-4D97-AF65-F5344CB8AC3E}">
        <p14:creationId xmlns="" xmlns:p14="http://schemas.microsoft.com/office/powerpoint/2010/main" val="40317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 xmlns:a14="http://schemas.microsoft.com/office/drawing/2010/main" val="0"/>
              </a:ext>
            </a:extLst>
          </a:blip>
          <a:srcRect l="37390"/>
          <a:stretch/>
        </p:blipFill>
        <p:spPr>
          <a:xfrm>
            <a:off x="0" y="0"/>
            <a:ext cx="12192000" cy="6858000"/>
          </a:xfrm>
          <a:prstGeom prst="rect">
            <a:avLst/>
          </a:prstGeom>
        </p:spPr>
      </p:pic>
    </p:spTree>
    <p:extLst>
      <p:ext uri="{BB962C8B-B14F-4D97-AF65-F5344CB8AC3E}">
        <p14:creationId xmlns="" xmlns:p14="http://schemas.microsoft.com/office/powerpoint/2010/main" val="35153383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01936447"/>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50" r:id="rId3"/>
    <p:sldLayoutId id="2147483663" r:id="rId4"/>
    <p:sldLayoutId id="2147483657" r:id="rId5"/>
    <p:sldLayoutId id="2147483664" r:id="rId6"/>
    <p:sldLayoutId id="2147483658" r:id="rId7"/>
    <p:sldLayoutId id="2147483665" r:id="rId8"/>
    <p:sldLayoutId id="2147483659" r:id="rId9"/>
    <p:sldLayoutId id="214748366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 xmlns:a14="http://schemas.microsoft.com/office/drawing/2010/main" val="0"/>
              </a:ext>
            </a:extLst>
          </a:blip>
          <a:srcRect r="16935"/>
          <a:stretch/>
        </p:blipFill>
        <p:spPr>
          <a:xfrm>
            <a:off x="3652840" y="-163743"/>
            <a:ext cx="9023658" cy="7256099"/>
          </a:xfrm>
          <a:prstGeom prst="rect">
            <a:avLst/>
          </a:prstGeom>
          <a:effectLst>
            <a:softEdge rad="1270000"/>
          </a:effectLst>
        </p:spPr>
      </p:pic>
      <p:grpSp>
        <p:nvGrpSpPr>
          <p:cNvPr id="17" name="组合 16"/>
          <p:cNvGrpSpPr/>
          <p:nvPr/>
        </p:nvGrpSpPr>
        <p:grpSpPr>
          <a:xfrm>
            <a:off x="657226" y="2021409"/>
            <a:ext cx="6489606" cy="2664891"/>
            <a:chOff x="721325" y="2135709"/>
            <a:chExt cx="5356970" cy="1938335"/>
          </a:xfrm>
        </p:grpSpPr>
        <p:sp>
          <p:nvSpPr>
            <p:cNvPr id="10" name="矩形 9"/>
            <p:cNvSpPr/>
            <p:nvPr/>
          </p:nvSpPr>
          <p:spPr>
            <a:xfrm>
              <a:off x="721325" y="3171827"/>
              <a:ext cx="3864963" cy="902217"/>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rgbClr val="E95454"/>
                </a:solidFill>
                <a:latin typeface="Calibri"/>
                <a:ea typeface="宋体"/>
              </a:endParaRPr>
            </a:p>
          </p:txBody>
        </p:sp>
        <p:grpSp>
          <p:nvGrpSpPr>
            <p:cNvPr id="16" name="组合 15"/>
            <p:cNvGrpSpPr/>
            <p:nvPr/>
          </p:nvGrpSpPr>
          <p:grpSpPr>
            <a:xfrm>
              <a:off x="721325" y="2135709"/>
              <a:ext cx="5356970" cy="1881725"/>
              <a:chOff x="721325" y="2135709"/>
              <a:chExt cx="5356970" cy="1881725"/>
            </a:xfrm>
          </p:grpSpPr>
          <p:sp>
            <p:nvSpPr>
              <p:cNvPr id="6" name="矩形 5"/>
              <p:cNvSpPr/>
              <p:nvPr/>
            </p:nvSpPr>
            <p:spPr>
              <a:xfrm>
                <a:off x="721325" y="2135709"/>
                <a:ext cx="5107976" cy="1036118"/>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sz="6000" dirty="0">
                  <a:solidFill>
                    <a:srgbClr val="E95454"/>
                  </a:solidFill>
                  <a:latin typeface="Calibri"/>
                  <a:ea typeface="宋体"/>
                </a:endParaRPr>
              </a:p>
            </p:txBody>
          </p:sp>
          <p:sp>
            <p:nvSpPr>
              <p:cNvPr id="8" name="文本框 7"/>
              <p:cNvSpPr txBox="1"/>
              <p:nvPr/>
            </p:nvSpPr>
            <p:spPr>
              <a:xfrm>
                <a:off x="906220" y="2198132"/>
                <a:ext cx="5172075" cy="738753"/>
              </a:xfrm>
              <a:prstGeom prst="rect">
                <a:avLst/>
              </a:prstGeom>
              <a:noFill/>
            </p:spPr>
            <p:txBody>
              <a:bodyPr wrap="square" rtlCol="0">
                <a:spAutoFit/>
              </a:bodyPr>
              <a:lstStyle/>
              <a:p>
                <a:r>
                  <a:rPr kumimoji="1" lang="zh-CN" altLang="en-US" sz="6000" b="1" dirty="0" smtClean="0">
                    <a:solidFill>
                      <a:srgbClr val="384956"/>
                    </a:solidFill>
                    <a:latin typeface="+mn-ea"/>
                    <a:cs typeface="Arial"/>
                  </a:rPr>
                  <a:t>培训</a:t>
                </a:r>
                <a:endParaRPr lang="zh-CN" altLang="en-US" sz="6000" dirty="0"/>
              </a:p>
            </p:txBody>
          </p:sp>
          <p:sp>
            <p:nvSpPr>
              <p:cNvPr id="11" name="文本框 10"/>
              <p:cNvSpPr txBox="1"/>
              <p:nvPr/>
            </p:nvSpPr>
            <p:spPr>
              <a:xfrm>
                <a:off x="873424" y="2965272"/>
                <a:ext cx="3741582" cy="1052162"/>
              </a:xfrm>
              <a:prstGeom prst="rect">
                <a:avLst/>
              </a:prstGeom>
              <a:noFill/>
            </p:spPr>
            <p:txBody>
              <a:bodyPr wrap="square" rtlCol="0">
                <a:spAutoFit/>
              </a:bodyPr>
              <a:lstStyle/>
              <a:p>
                <a:r>
                  <a:rPr lang="en-US" altLang="zh-CN" sz="4400" b="1" dirty="0" smtClean="0">
                    <a:solidFill>
                      <a:srgbClr val="F2F2F2"/>
                    </a:solidFill>
                    <a:latin typeface="+mn-ea"/>
                  </a:rPr>
                  <a:t>MTK</a:t>
                </a:r>
                <a:r>
                  <a:rPr lang="zh-CN" altLang="en-US" sz="4400" b="1" dirty="0" smtClean="0">
                    <a:solidFill>
                      <a:srgbClr val="F2F2F2"/>
                    </a:solidFill>
                    <a:latin typeface="+mn-ea"/>
                  </a:rPr>
                  <a:t>与高通提</a:t>
                </a:r>
                <a:r>
                  <a:rPr lang="en-US" altLang="zh-CN" sz="4400" b="1" dirty="0" smtClean="0">
                    <a:solidFill>
                      <a:srgbClr val="F2F2F2"/>
                    </a:solidFill>
                    <a:latin typeface="+mn-ea"/>
                  </a:rPr>
                  <a:t>case</a:t>
                </a:r>
                <a:r>
                  <a:rPr lang="zh-CN" altLang="en-US" sz="4400" b="1" dirty="0" smtClean="0">
                    <a:solidFill>
                      <a:srgbClr val="F2F2F2"/>
                    </a:solidFill>
                    <a:latin typeface="+mn-ea"/>
                  </a:rPr>
                  <a:t>方法篇</a:t>
                </a:r>
                <a:endParaRPr lang="zh-CN" altLang="en-US" sz="4400" b="1" dirty="0">
                  <a:solidFill>
                    <a:srgbClr val="F2F2F2"/>
                  </a:solidFill>
                  <a:latin typeface="+mn-ea"/>
                </a:endParaRPr>
              </a:p>
            </p:txBody>
          </p:sp>
        </p:grpSp>
      </p:grpSp>
      <p:sp>
        <p:nvSpPr>
          <p:cNvPr id="18" name="文本框 17"/>
          <p:cNvSpPr txBox="1"/>
          <p:nvPr/>
        </p:nvSpPr>
        <p:spPr>
          <a:xfrm>
            <a:off x="2705306" y="5338082"/>
            <a:ext cx="1814912" cy="461661"/>
          </a:xfrm>
          <a:prstGeom prst="rect">
            <a:avLst/>
          </a:prstGeom>
          <a:noFill/>
        </p:spPr>
        <p:txBody>
          <a:bodyPr wrap="none" lIns="91436" tIns="45718" rIns="91436" bIns="45718" rtlCol="0">
            <a:spAutoFit/>
          </a:bodyPr>
          <a:lstStyle/>
          <a:p>
            <a:r>
              <a:rPr kumimoji="1" lang="zh-CN" altLang="en-US" sz="2400" b="1" dirty="0" smtClean="0">
                <a:solidFill>
                  <a:schemeClr val="tx1">
                    <a:lumMod val="75000"/>
                    <a:lumOff val="25000"/>
                  </a:schemeClr>
                </a:solidFill>
                <a:latin typeface="+mn-ea"/>
                <a:cs typeface="Arial"/>
              </a:rPr>
              <a:t>讲师：肖 业</a:t>
            </a:r>
            <a:endParaRPr kumimoji="1" lang="zh-CN" altLang="en-US" sz="2400" b="1" dirty="0">
              <a:solidFill>
                <a:schemeClr val="tx1">
                  <a:lumMod val="75000"/>
                  <a:lumOff val="25000"/>
                </a:schemeClr>
              </a:solidFill>
              <a:latin typeface="+mn-ea"/>
              <a:cs typeface="Arial"/>
            </a:endParaRPr>
          </a:p>
        </p:txBody>
      </p:sp>
      <p:pic>
        <p:nvPicPr>
          <p:cNvPr id="7" name="图片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84139" y="76039"/>
            <a:ext cx="1457193" cy="1011805"/>
          </a:xfrm>
          <a:prstGeom prst="rect">
            <a:avLst/>
          </a:prstGeom>
        </p:spPr>
      </p:pic>
    </p:spTree>
    <p:extLst>
      <p:ext uri="{BB962C8B-B14F-4D97-AF65-F5344CB8AC3E}">
        <p14:creationId xmlns="" xmlns:p14="http://schemas.microsoft.com/office/powerpoint/2010/main" val="1139690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3" y="1413165"/>
            <a:ext cx="9809363" cy="5058888"/>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上面的五种类型我们一般都是选择</a:t>
            </a:r>
            <a:r>
              <a:rPr lang="en-US" altLang="zh-CN" sz="1600" dirty="0" smtClean="0">
                <a:solidFill>
                  <a:schemeClr val="tx1">
                    <a:lumMod val="75000"/>
                    <a:lumOff val="25000"/>
                  </a:schemeClr>
                </a:solidFill>
              </a:rPr>
              <a:t>Wireless Device Support</a:t>
            </a:r>
            <a:r>
              <a:rPr lang="zh-CN" altLang="en-US" sz="1600" dirty="0" smtClean="0">
                <a:solidFill>
                  <a:schemeClr val="tx1">
                    <a:lumMod val="75000"/>
                    <a:lumOff val="25000"/>
                  </a:schemeClr>
                </a:solidFill>
              </a:rPr>
              <a:t>，进入</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编辑界面我们有几个地方需要注意：</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Priority</a:t>
            </a:r>
            <a:r>
              <a:rPr lang="zh-CN" altLang="en-US" sz="1600" dirty="0" smtClean="0">
                <a:solidFill>
                  <a:schemeClr val="tx1">
                    <a:lumMod val="75000"/>
                    <a:lumOff val="25000"/>
                  </a:schemeClr>
                </a:solidFill>
              </a:rPr>
              <a:t>表示</a:t>
            </a:r>
            <a:r>
              <a:rPr lang="en-US" altLang="zh-CN" sz="1600" dirty="0" smtClean="0">
                <a:solidFill>
                  <a:schemeClr val="tx1">
                    <a:lumMod val="75000"/>
                    <a:lumOff val="25000"/>
                  </a:schemeClr>
                </a:solidFill>
              </a:rPr>
              <a:t>bug</a:t>
            </a:r>
            <a:r>
              <a:rPr lang="zh-CN" altLang="en-US" sz="1600" dirty="0" smtClean="0">
                <a:solidFill>
                  <a:schemeClr val="tx1">
                    <a:lumMod val="75000"/>
                    <a:lumOff val="25000"/>
                  </a:schemeClr>
                </a:solidFill>
              </a:rPr>
              <a:t>的紧急程度，默认是</a:t>
            </a:r>
            <a:r>
              <a:rPr lang="en-US" altLang="zh-CN" sz="1600" dirty="0" smtClean="0">
                <a:solidFill>
                  <a:schemeClr val="tx1">
                    <a:lumMod val="75000"/>
                    <a:lumOff val="25000"/>
                  </a:schemeClr>
                </a:solidFill>
              </a:rPr>
              <a:t>Low</a:t>
            </a:r>
            <a:r>
              <a:rPr lang="zh-CN" altLang="en-US" sz="1600" dirty="0" smtClean="0">
                <a:solidFill>
                  <a:schemeClr val="tx1">
                    <a:lumMod val="75000"/>
                    <a:lumOff val="25000"/>
                  </a:schemeClr>
                </a:solidFill>
              </a:rPr>
              <a:t>最低的优先级别，这种级别的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高通响应速度会比较慢，我一般会选择</a:t>
            </a:r>
            <a:r>
              <a:rPr lang="en-US" altLang="zh-CN" sz="1600" dirty="0" smtClean="0">
                <a:solidFill>
                  <a:schemeClr val="tx1">
                    <a:lumMod val="75000"/>
                    <a:lumOff val="25000"/>
                  </a:schemeClr>
                </a:solidFill>
              </a:rPr>
              <a:t>High(</a:t>
            </a:r>
            <a:r>
              <a:rPr lang="zh-CN" altLang="en-US" sz="1600" dirty="0" smtClean="0">
                <a:solidFill>
                  <a:schemeClr val="tx1">
                    <a:lumMod val="75000"/>
                    <a:lumOff val="25000"/>
                  </a:schemeClr>
                </a:solidFill>
              </a:rPr>
              <a:t>高</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或者</a:t>
            </a:r>
            <a:r>
              <a:rPr lang="en-US" altLang="zh-CN" sz="1600" dirty="0" smtClean="0">
                <a:solidFill>
                  <a:schemeClr val="tx1">
                    <a:lumMod val="75000"/>
                    <a:lumOff val="25000"/>
                  </a:schemeClr>
                </a:solidFill>
              </a:rPr>
              <a:t>Critical(</a:t>
            </a:r>
            <a:r>
              <a:rPr lang="zh-CN" altLang="en-US" sz="1600" dirty="0" smtClean="0">
                <a:solidFill>
                  <a:schemeClr val="tx1">
                    <a:lumMod val="75000"/>
                    <a:lumOff val="25000"/>
                  </a:schemeClr>
                </a:solidFill>
              </a:rPr>
              <a:t>严重</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，这样高通响应</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速度会比较快。</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Customer Project</a:t>
            </a:r>
            <a:r>
              <a:rPr lang="zh-CN" altLang="en-US" sz="1600" dirty="0" smtClean="0">
                <a:solidFill>
                  <a:schemeClr val="tx1">
                    <a:lumMod val="75000"/>
                    <a:lumOff val="25000"/>
                  </a:schemeClr>
                </a:solidFill>
              </a:rPr>
              <a:t>表示客户项目，这个是我们向高通申请的，我们需要选择</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对应的项目名，由于申请时</a:t>
            </a:r>
            <a:r>
              <a:rPr lang="en-US" altLang="zh-CN" sz="1600" dirty="0" smtClean="0">
                <a:solidFill>
                  <a:schemeClr val="tx1">
                    <a:lumMod val="75000"/>
                    <a:lumOff val="25000"/>
                  </a:schemeClr>
                </a:solidFill>
              </a:rPr>
              <a:t>Chipset(</a:t>
            </a:r>
            <a:r>
              <a:rPr lang="zh-CN" altLang="en-US" sz="1600" dirty="0" smtClean="0">
                <a:solidFill>
                  <a:schemeClr val="tx1">
                    <a:lumMod val="75000"/>
                    <a:lumOff val="25000"/>
                  </a:schemeClr>
                </a:solidFill>
              </a:rPr>
              <a:t>芯片</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等选项已经配置好，所以选择对应的项目之后</a:t>
            </a:r>
            <a:r>
              <a:rPr lang="en-US" altLang="zh-CN" sz="1600" dirty="0" smtClean="0">
                <a:solidFill>
                  <a:schemeClr val="tx1">
                    <a:lumMod val="75000"/>
                    <a:lumOff val="25000"/>
                  </a:schemeClr>
                </a:solidFill>
              </a:rPr>
              <a:t>Chipset</a:t>
            </a:r>
            <a:r>
              <a:rPr lang="zh-CN" altLang="en-US" sz="1600" dirty="0" smtClean="0">
                <a:solidFill>
                  <a:schemeClr val="tx1">
                    <a:lumMod val="75000"/>
                    <a:lumOff val="25000"/>
                  </a:schemeClr>
                </a:solidFill>
              </a:rPr>
              <a:t>等选项就会自动填好了。</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19" name="Picture 2" descr="C:\Users\user\Desktop\new_case.jpg"/>
          <p:cNvPicPr>
            <a:picLocks noChangeAspect="1" noChangeArrowheads="1"/>
          </p:cNvPicPr>
          <p:nvPr/>
        </p:nvPicPr>
        <p:blipFill>
          <a:blip r:embed="rId3"/>
          <a:srcRect/>
          <a:stretch>
            <a:fillRect/>
          </a:stretch>
        </p:blipFill>
        <p:spPr bwMode="auto">
          <a:xfrm>
            <a:off x="966848" y="3408219"/>
            <a:ext cx="9625941" cy="3146960"/>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985653" y="1531918"/>
            <a:ext cx="9904020" cy="5058888"/>
          </a:xfrm>
          <a:prstGeom prst="rect">
            <a:avLst/>
          </a:prstGeom>
          <a:noFill/>
        </p:spPr>
        <p:txBody>
          <a:bodyPr wrap="square" lIns="91436" tIns="45718" rIns="91436" bIns="45718" rtlCol="0">
            <a:noAutofit/>
          </a:bodyPr>
          <a:lstStyle/>
          <a:p>
            <a:pPr>
              <a:lnSpc>
                <a:spcPct val="130000"/>
              </a:lnSpc>
            </a:pPr>
            <a:r>
              <a:rPr lang="en-US" altLang="zh-CN" sz="1600" dirty="0" smtClean="0">
                <a:solidFill>
                  <a:schemeClr val="tx1">
                    <a:lumMod val="75000"/>
                    <a:lumOff val="25000"/>
                  </a:schemeClr>
                </a:solidFill>
              </a:rPr>
              <a:t>    AMSS/DMSS Build ID</a:t>
            </a:r>
            <a:r>
              <a:rPr lang="zh-CN" altLang="en-US" sz="1600" dirty="0" smtClean="0">
                <a:solidFill>
                  <a:schemeClr val="tx1">
                    <a:lumMod val="75000"/>
                    <a:lumOff val="25000"/>
                  </a:schemeClr>
                </a:solidFill>
              </a:rPr>
              <a:t>表示高通基线的版本号，每次升级基线后</a:t>
            </a:r>
            <a:r>
              <a:rPr lang="en-US" altLang="zh-CN" sz="1600" dirty="0" smtClean="0">
                <a:solidFill>
                  <a:schemeClr val="tx1">
                    <a:lumMod val="75000"/>
                    <a:lumOff val="25000"/>
                  </a:schemeClr>
                </a:solidFill>
              </a:rPr>
              <a:t>Build id </a:t>
            </a:r>
            <a:r>
              <a:rPr lang="zh-CN" altLang="en-US" sz="1600" dirty="0" smtClean="0">
                <a:solidFill>
                  <a:schemeClr val="tx1">
                    <a:lumMod val="75000"/>
                    <a:lumOff val="25000"/>
                  </a:schemeClr>
                </a:solidFill>
              </a:rPr>
              <a:t>会做相应的变化，这一项是比较重要的，高通会根据该</a:t>
            </a:r>
            <a:r>
              <a:rPr lang="en-US" altLang="zh-CN" sz="1600" dirty="0" smtClean="0">
                <a:solidFill>
                  <a:schemeClr val="tx1">
                    <a:lumMod val="75000"/>
                    <a:lumOff val="25000"/>
                  </a:schemeClr>
                </a:solidFill>
              </a:rPr>
              <a:t>Build ID</a:t>
            </a:r>
            <a:r>
              <a:rPr lang="zh-CN" altLang="en-US" sz="1600" dirty="0" smtClean="0">
                <a:solidFill>
                  <a:schemeClr val="tx1">
                    <a:lumMod val="75000"/>
                    <a:lumOff val="25000"/>
                  </a:schemeClr>
                </a:solidFill>
              </a:rPr>
              <a:t>去找相应的基线代码分析问题，如果填错</a:t>
            </a:r>
            <a:r>
              <a:rPr lang="en-US" altLang="zh-CN" sz="1600" dirty="0" smtClean="0">
                <a:solidFill>
                  <a:schemeClr val="tx1">
                    <a:lumMod val="75000"/>
                    <a:lumOff val="25000"/>
                  </a:schemeClr>
                </a:solidFill>
              </a:rPr>
              <a:t>Build ID</a:t>
            </a:r>
            <a:r>
              <a:rPr lang="zh-CN" altLang="en-US" sz="1600" dirty="0" smtClean="0">
                <a:solidFill>
                  <a:schemeClr val="tx1">
                    <a:lumMod val="75000"/>
                    <a:lumOff val="25000"/>
                  </a:schemeClr>
                </a:solidFill>
              </a:rPr>
              <a:t>会导致沟通不畅，我们可以在</a:t>
            </a:r>
            <a:r>
              <a:rPr lang="en-US" altLang="zh-CN" sz="1600" dirty="0" smtClean="0">
                <a:solidFill>
                  <a:schemeClr val="tx1">
                    <a:lumMod val="75000"/>
                    <a:lumOff val="25000"/>
                  </a:schemeClr>
                </a:solidFill>
              </a:rPr>
              <a:t>modem</a:t>
            </a:r>
            <a:r>
              <a:rPr lang="zh-CN" altLang="en-US" sz="1600" dirty="0" smtClean="0">
                <a:solidFill>
                  <a:schemeClr val="tx1">
                    <a:lumMod val="75000"/>
                    <a:lumOff val="25000"/>
                  </a:schemeClr>
                </a:solidFill>
              </a:rPr>
              <a:t>根目录下找到</a:t>
            </a:r>
            <a:r>
              <a:rPr lang="en-US" altLang="zh-CN" sz="1600" dirty="0" smtClean="0">
                <a:solidFill>
                  <a:schemeClr val="tx1">
                    <a:lumMod val="75000"/>
                    <a:lumOff val="25000"/>
                  </a:schemeClr>
                </a:solidFill>
              </a:rPr>
              <a:t>about.html</a:t>
            </a:r>
            <a:r>
              <a:rPr lang="zh-CN" altLang="en-US" sz="1600" dirty="0" smtClean="0">
                <a:solidFill>
                  <a:schemeClr val="tx1">
                    <a:lumMod val="75000"/>
                    <a:lumOff val="25000"/>
                  </a:schemeClr>
                </a:solidFill>
              </a:rPr>
              <a:t>，打开之后就可以获取到</a:t>
            </a:r>
            <a:r>
              <a:rPr lang="en-US" altLang="zh-CN" sz="1600" dirty="0" smtClean="0">
                <a:solidFill>
                  <a:schemeClr val="tx1">
                    <a:lumMod val="75000"/>
                    <a:lumOff val="25000"/>
                  </a:schemeClr>
                </a:solidFill>
              </a:rPr>
              <a:t>Build ID</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Subject</a:t>
            </a:r>
            <a:r>
              <a:rPr lang="zh-CN" altLang="en-US" sz="1600" dirty="0" smtClean="0">
                <a:solidFill>
                  <a:schemeClr val="tx1">
                    <a:lumMod val="75000"/>
                    <a:lumOff val="25000"/>
                  </a:schemeClr>
                </a:solidFill>
              </a:rPr>
              <a:t>表示问题的标题，由于我的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有可能分到印度和美国高通，所以一般要求用英文把问题简要描述清楚，同时标题中尽量包含特征关键字，一看便知是什么样的问题，有助于归类相似问题，加快解决。</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Description</a:t>
            </a:r>
            <a:r>
              <a:rPr lang="zh-CN" altLang="en-US" sz="1600" dirty="0" smtClean="0">
                <a:solidFill>
                  <a:schemeClr val="tx1">
                    <a:lumMod val="75000"/>
                    <a:lumOff val="25000"/>
                  </a:schemeClr>
                </a:solidFill>
              </a:rPr>
              <a:t>是对问题的具体描述，需要描述问题的操作步骤，期望的结果与实践的结果，以及出现的概率。</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Lab Region</a:t>
            </a:r>
            <a:r>
              <a:rPr lang="zh-CN" altLang="en-US" sz="1600" dirty="0" smtClean="0">
                <a:solidFill>
                  <a:schemeClr val="tx1">
                    <a:lumMod val="75000"/>
                    <a:lumOff val="25000"/>
                  </a:schemeClr>
                </a:solidFill>
              </a:rPr>
              <a:t>表示实验室区域，这一项我们选</a:t>
            </a:r>
            <a:r>
              <a:rPr lang="en-US" altLang="zh-CN" sz="1600" dirty="0" smtClean="0">
                <a:solidFill>
                  <a:schemeClr val="tx1">
                    <a:lumMod val="75000"/>
                    <a:lumOff val="25000"/>
                  </a:schemeClr>
                </a:solidFill>
              </a:rPr>
              <a:t>Not Applicable(</a:t>
            </a:r>
            <a:r>
              <a:rPr lang="zh-CN" altLang="en-US" sz="1600" dirty="0" smtClean="0">
                <a:solidFill>
                  <a:schemeClr val="tx1">
                    <a:lumMod val="75000"/>
                    <a:lumOff val="25000"/>
                  </a:schemeClr>
                </a:solidFill>
              </a:rPr>
              <a:t>不适用</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就可以了。</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Problem area 1/problem area 2/problem area 3</a:t>
            </a:r>
            <a:r>
              <a:rPr lang="zh-CN" altLang="en-US" sz="1600" dirty="0" smtClean="0">
                <a:solidFill>
                  <a:schemeClr val="tx1">
                    <a:lumMod val="75000"/>
                    <a:lumOff val="25000"/>
                  </a:schemeClr>
                </a:solidFill>
              </a:rPr>
              <a:t>表示提交</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涉及的问题技术领域，高通内部有相应的团队处理这些问题，这三层是从属的关系。</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相关概念的说明可参考下面的高通</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提交指南 </a:t>
            </a:r>
            <a:r>
              <a:rPr lang="en-US" altLang="zh-CN" sz="1600" dirty="0" smtClean="0">
                <a:solidFill>
                  <a:schemeClr val="tx1">
                    <a:lumMod val="75000"/>
                    <a:lumOff val="25000"/>
                  </a:schemeClr>
                </a:solidFill>
              </a:rPr>
              <a:t>Case_Guideline.pdf</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graphicFrame>
        <p:nvGraphicFramePr>
          <p:cNvPr id="1026" name="Object 2"/>
          <p:cNvGraphicFramePr>
            <a:graphicFrameLocks noChangeAspect="1"/>
          </p:cNvGraphicFramePr>
          <p:nvPr/>
        </p:nvGraphicFramePr>
        <p:xfrm>
          <a:off x="4226995" y="4975185"/>
          <a:ext cx="1754188" cy="711200"/>
        </p:xfrm>
        <a:graphic>
          <a:graphicData uri="http://schemas.openxmlformats.org/presentationml/2006/ole">
            <p:oleObj spid="_x0000_s1031" name="包装程序外壳对象" showAsIcon="1" r:id="rId4" imgW="1764406" imgH="708338" progId="Package">
              <p:embed/>
            </p:oleObj>
          </a:graphicData>
        </a:graphic>
      </p:graphicFrame>
      <p:graphicFrame>
        <p:nvGraphicFramePr>
          <p:cNvPr id="1032" name="Object 8"/>
          <p:cNvGraphicFramePr>
            <a:graphicFrameLocks noChangeAspect="1"/>
          </p:cNvGraphicFramePr>
          <p:nvPr/>
        </p:nvGraphicFramePr>
        <p:xfrm>
          <a:off x="2271342" y="5072619"/>
          <a:ext cx="992187" cy="711200"/>
        </p:xfrm>
        <a:graphic>
          <a:graphicData uri="http://schemas.openxmlformats.org/presentationml/2006/ole">
            <p:oleObj spid="_x0000_s1032" name="包装程序外壳对象" showAsIcon="1" r:id="rId5" imgW="991440" imgH="710640" progId="Package">
              <p:embed/>
            </p:oleObj>
          </a:graphicData>
        </a:graphic>
      </p:graphicFrame>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985653" y="1531918"/>
            <a:ext cx="9904020" cy="5058888"/>
          </a:xfrm>
          <a:prstGeom prst="rect">
            <a:avLst/>
          </a:prstGeom>
          <a:noFill/>
        </p:spPr>
        <p:txBody>
          <a:bodyPr wrap="square" lIns="91436" tIns="45718" rIns="91436" bIns="45718" rtlCol="0">
            <a:noAutofit/>
          </a:bodyPr>
          <a:lstStyle/>
          <a:p>
            <a:pPr>
              <a:lnSpc>
                <a:spcPct val="130000"/>
              </a:lnSpc>
            </a:pP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2050" name="Picture 2" descr="C:\Users\user\Desktop\a07ed7e782e44845b2c4051fb9c6846e.jpg"/>
          <p:cNvPicPr>
            <a:picLocks noChangeAspect="1" noChangeArrowheads="1"/>
          </p:cNvPicPr>
          <p:nvPr/>
        </p:nvPicPr>
        <p:blipFill>
          <a:blip r:embed="rId3"/>
          <a:srcRect/>
          <a:stretch>
            <a:fillRect/>
          </a:stretch>
        </p:blipFill>
        <p:spPr bwMode="auto">
          <a:xfrm>
            <a:off x="1052512" y="1555668"/>
            <a:ext cx="9765909" cy="4833257"/>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3" y="1413165"/>
            <a:ext cx="9809363" cy="5058888"/>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a:t>
            </a:r>
            <a:r>
              <a:rPr lang="en-US" altLang="zh-CN" sz="1600" dirty="0" smtClean="0">
                <a:solidFill>
                  <a:schemeClr val="tx1">
                    <a:lumMod val="75000"/>
                    <a:lumOff val="25000"/>
                  </a:schemeClr>
                </a:solidFill>
              </a:rPr>
              <a:t>2. </a:t>
            </a:r>
            <a:r>
              <a:rPr lang="zh-CN" altLang="en-US" sz="1600" dirty="0" smtClean="0">
                <a:solidFill>
                  <a:schemeClr val="tx1">
                    <a:lumMod val="75000"/>
                    <a:lumOff val="25000"/>
                  </a:schemeClr>
                </a:solidFill>
              </a:rPr>
              <a:t>在</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首页点击</a:t>
            </a:r>
            <a:r>
              <a:rPr lang="en-US" altLang="zh-CN" sz="1600" dirty="0" smtClean="0">
                <a:solidFill>
                  <a:schemeClr val="tx1">
                    <a:lumMod val="75000"/>
                    <a:lumOff val="25000"/>
                  </a:schemeClr>
                </a:solidFill>
              </a:rPr>
              <a:t>Quick Case Tab</a:t>
            </a:r>
            <a:r>
              <a:rPr lang="zh-CN" altLang="en-US" sz="1600" dirty="0" smtClean="0">
                <a:solidFill>
                  <a:schemeClr val="tx1">
                    <a:lumMod val="75000"/>
                    <a:lumOff val="25000"/>
                  </a:schemeClr>
                </a:solidFill>
              </a:rPr>
              <a:t>进入快速提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界面，这种方法提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简化了填写的内容，只需填几项必填项，这几项在前面提及过，这里面有一个</a:t>
            </a:r>
            <a:r>
              <a:rPr lang="en-US" altLang="zh-CN" sz="1600" dirty="0" smtClean="0">
                <a:solidFill>
                  <a:schemeClr val="tx1">
                    <a:lumMod val="75000"/>
                    <a:lumOff val="25000"/>
                  </a:schemeClr>
                </a:solidFill>
              </a:rPr>
              <a:t>Clone My Last Case</a:t>
            </a:r>
            <a:r>
              <a:rPr lang="zh-CN" altLang="en-US" sz="1600" dirty="0" smtClean="0">
                <a:solidFill>
                  <a:schemeClr val="tx1">
                    <a:lumMod val="75000"/>
                    <a:lumOff val="25000"/>
                  </a:schemeClr>
                </a:solidFill>
              </a:rPr>
              <a:t>的按钮，点击这个按钮会复制上一次提交的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填充除</a:t>
            </a:r>
            <a:r>
              <a:rPr lang="en-US" altLang="zh-CN" sz="1600" dirty="0" smtClean="0">
                <a:solidFill>
                  <a:schemeClr val="tx1">
                    <a:lumMod val="75000"/>
                    <a:lumOff val="25000"/>
                  </a:schemeClr>
                </a:solidFill>
              </a:rPr>
              <a:t>Subject</a:t>
            </a:r>
            <a:r>
              <a:rPr lang="zh-CN" altLang="en-US" sz="1600" dirty="0" smtClean="0">
                <a:solidFill>
                  <a:schemeClr val="tx1">
                    <a:lumMod val="75000"/>
                    <a:lumOff val="25000"/>
                  </a:schemeClr>
                </a:solidFill>
              </a:rPr>
              <a:t>和</a:t>
            </a:r>
            <a:r>
              <a:rPr lang="en-US" altLang="zh-CN" sz="1600" dirty="0" smtClean="0">
                <a:solidFill>
                  <a:schemeClr val="tx1">
                    <a:lumMod val="75000"/>
                    <a:lumOff val="25000"/>
                  </a:schemeClr>
                </a:solidFill>
              </a:rPr>
              <a:t>Description</a:t>
            </a:r>
            <a:r>
              <a:rPr lang="zh-CN" altLang="en-US" sz="1600" dirty="0" smtClean="0">
                <a:solidFill>
                  <a:schemeClr val="tx1">
                    <a:lumMod val="75000"/>
                    <a:lumOff val="25000"/>
                  </a:schemeClr>
                </a:solidFill>
              </a:rPr>
              <a:t>以外的内容，这样对于提类似的问题非常快捷。</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24578" name="Picture 2" descr="C:\Users\user\Desktop\a42eed92438f43d0b7b66858f0856bf8.jpg"/>
          <p:cNvPicPr>
            <a:picLocks noChangeAspect="1" noChangeArrowheads="1"/>
          </p:cNvPicPr>
          <p:nvPr/>
        </p:nvPicPr>
        <p:blipFill>
          <a:blip r:embed="rId3"/>
          <a:srcRect/>
          <a:stretch>
            <a:fillRect/>
          </a:stretch>
        </p:blipFill>
        <p:spPr bwMode="auto">
          <a:xfrm>
            <a:off x="953289" y="2505694"/>
            <a:ext cx="9691655" cy="3990108"/>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3" y="1413165"/>
            <a:ext cx="9809363" cy="5058888"/>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a:t>
            </a:r>
            <a:r>
              <a:rPr lang="en-US" altLang="zh-CN" sz="1600" dirty="0" smtClean="0">
                <a:solidFill>
                  <a:schemeClr val="tx1">
                    <a:lumMod val="75000"/>
                    <a:lumOff val="25000"/>
                  </a:schemeClr>
                </a:solidFill>
              </a:rPr>
              <a:t>3. </a:t>
            </a:r>
            <a:r>
              <a:rPr lang="zh-CN" altLang="en-US" sz="1600" dirty="0" smtClean="0">
                <a:solidFill>
                  <a:schemeClr val="tx1">
                    <a:lumMod val="75000"/>
                    <a:lumOff val="25000"/>
                  </a:schemeClr>
                </a:solidFill>
              </a:rPr>
              <a:t>我们提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时如果发现有同类型的问题时可以点击进入该</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，在</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界面点击</a:t>
            </a:r>
            <a:r>
              <a:rPr lang="en-US" altLang="zh-CN" sz="1600" dirty="0" smtClean="0">
                <a:solidFill>
                  <a:schemeClr val="tx1">
                    <a:lumMod val="75000"/>
                    <a:lumOff val="25000"/>
                  </a:schemeClr>
                </a:solidFill>
              </a:rPr>
              <a:t>Clone</a:t>
            </a:r>
            <a:r>
              <a:rPr lang="zh-CN" altLang="en-US" sz="1600" dirty="0" smtClean="0">
                <a:solidFill>
                  <a:schemeClr val="tx1">
                    <a:lumMod val="75000"/>
                    <a:lumOff val="25000"/>
                  </a:schemeClr>
                </a:solidFill>
              </a:rPr>
              <a:t>按钮就可以复制该</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，进入</a:t>
            </a:r>
            <a:r>
              <a:rPr lang="en-US" altLang="zh-CN" sz="1600" dirty="0" smtClean="0">
                <a:solidFill>
                  <a:schemeClr val="tx1">
                    <a:lumMod val="75000"/>
                    <a:lumOff val="25000"/>
                  </a:schemeClr>
                </a:solidFill>
              </a:rPr>
              <a:t>New Case </a:t>
            </a:r>
            <a:r>
              <a:rPr lang="zh-CN" altLang="en-US" sz="1600" dirty="0" smtClean="0">
                <a:solidFill>
                  <a:schemeClr val="tx1">
                    <a:lumMod val="75000"/>
                    <a:lumOff val="25000"/>
                  </a:schemeClr>
                </a:solidFill>
              </a:rPr>
              <a:t>界面后我们会发现里面之前需要填写的项都已经填好，即复制了点击的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的内容，如果有需要修改的内容我们可以做相应的修改，一般来说只需修改</a:t>
            </a:r>
            <a:r>
              <a:rPr lang="en-US" altLang="zh-CN" sz="1600" dirty="0" smtClean="0">
                <a:solidFill>
                  <a:schemeClr val="tx1">
                    <a:lumMod val="75000"/>
                    <a:lumOff val="25000"/>
                  </a:schemeClr>
                </a:solidFill>
              </a:rPr>
              <a:t>Subject</a:t>
            </a:r>
            <a:r>
              <a:rPr lang="zh-CN" altLang="en-US" sz="1600" dirty="0" smtClean="0">
                <a:solidFill>
                  <a:schemeClr val="tx1">
                    <a:lumMod val="75000"/>
                    <a:lumOff val="25000"/>
                  </a:schemeClr>
                </a:solidFill>
              </a:rPr>
              <a:t>和</a:t>
            </a:r>
            <a:r>
              <a:rPr lang="en-US" altLang="zh-CN" sz="1600" dirty="0" smtClean="0">
                <a:solidFill>
                  <a:schemeClr val="tx1">
                    <a:lumMod val="75000"/>
                    <a:lumOff val="25000"/>
                  </a:schemeClr>
                </a:solidFill>
              </a:rPr>
              <a:t>Description</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25602" name="Picture 2" descr="C:\Users\user\Desktop\1928b09b50c34f4ea5becfc707993827.jpg"/>
          <p:cNvPicPr>
            <a:picLocks noChangeAspect="1" noChangeArrowheads="1"/>
          </p:cNvPicPr>
          <p:nvPr/>
        </p:nvPicPr>
        <p:blipFill>
          <a:blip r:embed="rId3"/>
          <a:srcRect/>
          <a:stretch>
            <a:fillRect/>
          </a:stretch>
        </p:blipFill>
        <p:spPr bwMode="auto">
          <a:xfrm>
            <a:off x="959921" y="2493817"/>
            <a:ext cx="9585367" cy="4017447"/>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19" name="Text Box 3"/>
          <p:cNvSpPr txBox="1">
            <a:spLocks noChangeArrowheads="1"/>
          </p:cNvSpPr>
          <p:nvPr/>
        </p:nvSpPr>
        <p:spPr bwMode="auto">
          <a:xfrm>
            <a:off x="997526" y="1864424"/>
            <a:ext cx="7661234" cy="3046988"/>
          </a:xfrm>
          <a:prstGeom prst="rect">
            <a:avLst/>
          </a:prstGeom>
          <a:noFill/>
          <a:ln w="9525">
            <a:noFill/>
            <a:miter lim="800000"/>
            <a:headEnd/>
            <a:tailEnd/>
          </a:ln>
        </p:spPr>
        <p:txBody>
          <a:bodyPr wrap="square">
            <a:spAutoFit/>
          </a:bodyPr>
          <a:lstStyle/>
          <a:p>
            <a:pPr>
              <a:lnSpc>
                <a:spcPct val="150000"/>
              </a:lnSpc>
              <a:buFont typeface="Wingdings" pitchFamily="2" charset="2"/>
              <a:buChar char="Ø"/>
            </a:pPr>
            <a:r>
              <a:rPr lang="zh-CN" altLang="en-US" sz="3200" dirty="0" smtClean="0"/>
              <a:t>注册高通账号</a:t>
            </a:r>
            <a:endParaRPr lang="en-US" altLang="zh-CN" sz="3200" dirty="0" smtClean="0"/>
          </a:p>
          <a:p>
            <a:pPr>
              <a:lnSpc>
                <a:spcPct val="150000"/>
              </a:lnSpc>
              <a:buFont typeface="Wingdings" pitchFamily="2" charset="2"/>
              <a:buChar char="Ø"/>
            </a:pPr>
            <a:r>
              <a:rPr lang="zh-CN" altLang="en-US" sz="3200" dirty="0" smtClean="0"/>
              <a:t>提交高通</a:t>
            </a:r>
            <a:r>
              <a:rPr lang="en-US" altLang="zh-CN" sz="3200" dirty="0" smtClean="0"/>
              <a:t>CASE</a:t>
            </a:r>
          </a:p>
          <a:p>
            <a:pPr>
              <a:lnSpc>
                <a:spcPct val="150000"/>
              </a:lnSpc>
              <a:buFont typeface="Wingdings" pitchFamily="2" charset="2"/>
              <a:buChar char="Ø"/>
            </a:pPr>
            <a:r>
              <a:rPr lang="zh-CN" altLang="en-US" sz="3200" dirty="0" smtClean="0">
                <a:solidFill>
                  <a:srgbClr val="00B0F0"/>
                </a:solidFill>
              </a:rPr>
              <a:t>搜索高通</a:t>
            </a:r>
            <a:r>
              <a:rPr lang="en-US" altLang="zh-CN" sz="3200" dirty="0" smtClean="0">
                <a:solidFill>
                  <a:srgbClr val="00B0F0"/>
                </a:solidFill>
              </a:rPr>
              <a:t>CASE</a:t>
            </a:r>
            <a:r>
              <a:rPr lang="zh-CN" altLang="en-US" sz="3200" dirty="0" smtClean="0">
                <a:solidFill>
                  <a:srgbClr val="00B0F0"/>
                </a:solidFill>
              </a:rPr>
              <a:t>网站</a:t>
            </a:r>
            <a:endParaRPr lang="en-US" altLang="zh-CN" sz="3200" dirty="0" smtClean="0"/>
          </a:p>
          <a:p>
            <a:pPr eaLnBrk="1" hangingPunct="1">
              <a:lnSpc>
                <a:spcPct val="150000"/>
              </a:lnSpc>
              <a:buFont typeface="Wingdings" pitchFamily="2" charset="2"/>
              <a:buChar char="Ø"/>
            </a:pPr>
            <a:r>
              <a:rPr lang="zh-CN" altLang="en-US" sz="3200" dirty="0" smtClean="0"/>
              <a:t>跟踪</a:t>
            </a:r>
            <a:r>
              <a:rPr lang="en-US" altLang="zh-CN" sz="3200" dirty="0" smtClean="0"/>
              <a:t>CASE</a:t>
            </a:r>
            <a:endParaRPr lang="en-US" altLang="zh-CN" sz="3200" dirty="0"/>
          </a:p>
        </p:txBody>
      </p:sp>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5" y="1650670"/>
            <a:ext cx="3016676" cy="4821382"/>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为了更快速的解决问题，我们在提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之前可以搜索高通 </a:t>
            </a:r>
            <a:r>
              <a:rPr lang="en-US" altLang="zh-CN" sz="1600" dirty="0" smtClean="0">
                <a:solidFill>
                  <a:schemeClr val="tx1">
                    <a:lumMod val="75000"/>
                    <a:lumOff val="25000"/>
                  </a:schemeClr>
                </a:solidFill>
              </a:rPr>
              <a:t>CASE </a:t>
            </a:r>
            <a:r>
              <a:rPr lang="zh-CN" altLang="en-US" sz="1600" dirty="0" smtClean="0">
                <a:solidFill>
                  <a:schemeClr val="tx1">
                    <a:lumMod val="75000"/>
                    <a:lumOff val="25000"/>
                  </a:schemeClr>
                </a:solidFill>
              </a:rPr>
              <a:t>网站，看看 </a:t>
            </a:r>
            <a:r>
              <a:rPr lang="en-US" altLang="zh-CN" sz="1600" dirty="0" smtClean="0">
                <a:solidFill>
                  <a:schemeClr val="tx1">
                    <a:lumMod val="75000"/>
                    <a:lumOff val="25000"/>
                  </a:schemeClr>
                </a:solidFill>
              </a:rPr>
              <a:t>Solution</a:t>
            </a:r>
            <a:r>
              <a:rPr lang="zh-CN" altLang="en-US" sz="1600" dirty="0" smtClean="0">
                <a:solidFill>
                  <a:schemeClr val="tx1">
                    <a:lumMod val="75000"/>
                    <a:lumOff val="25000"/>
                  </a:schemeClr>
                </a:solidFill>
              </a:rPr>
              <a:t>中是否已经有相关问题说明</a:t>
            </a:r>
            <a:r>
              <a:rPr lang="zh-CN" altLang="en-US" sz="1600" dirty="0" smtClean="0">
                <a:solidFill>
                  <a:schemeClr val="tx1">
                    <a:lumMod val="75000"/>
                    <a:lumOff val="25000"/>
                  </a:schemeClr>
                </a:solidFill>
              </a:rPr>
              <a:t>。</a:t>
            </a:r>
            <a:r>
              <a:rPr lang="zh-CN" altLang="en-US" sz="1600" dirty="0" smtClean="0">
                <a:solidFill>
                  <a:schemeClr val="tx1">
                    <a:lumMod val="75000"/>
                    <a:lumOff val="25000"/>
                  </a:schemeClr>
                </a:solidFill>
              </a:rPr>
              <a:t>包含一些常见的</a:t>
            </a:r>
            <a:r>
              <a:rPr lang="zh-CN" altLang="en-US" sz="1600" dirty="0" smtClean="0">
                <a:solidFill>
                  <a:schemeClr val="tx1">
                    <a:lumMod val="75000"/>
                    <a:lumOff val="25000"/>
                  </a:schemeClr>
                </a:solidFill>
              </a:rPr>
              <a:t>客户问题的</a:t>
            </a:r>
            <a:r>
              <a:rPr lang="zh-CN" altLang="en-US" sz="1600" dirty="0" smtClean="0">
                <a:solidFill>
                  <a:schemeClr val="tx1">
                    <a:lumMod val="75000"/>
                    <a:lumOff val="25000"/>
                  </a:schemeClr>
                </a:solidFill>
              </a:rPr>
              <a:t>解决</a:t>
            </a:r>
            <a:r>
              <a:rPr lang="zh-CN" altLang="en-US" sz="1600" dirty="0" smtClean="0">
                <a:solidFill>
                  <a:schemeClr val="tx1">
                    <a:lumMod val="75000"/>
                    <a:lumOff val="25000"/>
                  </a:schemeClr>
                </a:solidFill>
              </a:rPr>
              <a:t>方案。如在找到相关内容，可能无须再提 </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a:p>
            <a:pPr>
              <a:lnSpc>
                <a:spcPct val="130000"/>
              </a:lnSpc>
            </a:pPr>
            <a:r>
              <a:rPr lang="zh-CN" altLang="en-US" sz="1600" dirty="0" smtClean="0">
                <a:solidFill>
                  <a:schemeClr val="tx1">
                    <a:lumMod val="75000"/>
                    <a:lumOff val="25000"/>
                  </a:schemeClr>
                </a:solidFill>
              </a:rPr>
              <a:t>    在首页点击</a:t>
            </a:r>
            <a:r>
              <a:rPr lang="en-US" altLang="zh-CN" sz="1600" dirty="0" smtClean="0">
                <a:solidFill>
                  <a:schemeClr val="tx1">
                    <a:lumMod val="75000"/>
                    <a:lumOff val="25000"/>
                  </a:schemeClr>
                </a:solidFill>
              </a:rPr>
              <a:t>Solution Tab</a:t>
            </a:r>
            <a:r>
              <a:rPr lang="zh-CN" altLang="en-US" sz="1600" dirty="0" smtClean="0">
                <a:solidFill>
                  <a:schemeClr val="tx1">
                    <a:lumMod val="75000"/>
                    <a:lumOff val="25000"/>
                  </a:schemeClr>
                </a:solidFill>
              </a:rPr>
              <a:t>进入搜索</a:t>
            </a:r>
            <a:r>
              <a:rPr lang="en-US" altLang="zh-CN" sz="1600" dirty="0" smtClean="0">
                <a:solidFill>
                  <a:schemeClr val="tx1">
                    <a:lumMod val="75000"/>
                    <a:lumOff val="25000"/>
                  </a:schemeClr>
                </a:solidFill>
              </a:rPr>
              <a:t>Solution</a:t>
            </a:r>
            <a:r>
              <a:rPr lang="zh-CN" altLang="en-US" sz="1600" dirty="0" smtClean="0">
                <a:solidFill>
                  <a:schemeClr val="tx1">
                    <a:lumMod val="75000"/>
                    <a:lumOff val="25000"/>
                  </a:schemeClr>
                </a:solidFill>
              </a:rPr>
              <a:t>界面，你可以输入关键字后点击</a:t>
            </a:r>
            <a:r>
              <a:rPr lang="en-US" altLang="zh-CN" sz="1600" dirty="0" smtClean="0">
                <a:solidFill>
                  <a:schemeClr val="tx1">
                    <a:lumMod val="75000"/>
                    <a:lumOff val="25000"/>
                  </a:schemeClr>
                </a:solidFill>
              </a:rPr>
              <a:t>Find Solution</a:t>
            </a:r>
            <a:r>
              <a:rPr lang="zh-CN" altLang="en-US" sz="1600" dirty="0" smtClean="0">
                <a:solidFill>
                  <a:schemeClr val="tx1">
                    <a:lumMod val="75000"/>
                    <a:lumOff val="25000"/>
                  </a:schemeClr>
                </a:solidFill>
              </a:rPr>
              <a:t>得到相关解决方案列表，也可以直接点击</a:t>
            </a:r>
            <a:r>
              <a:rPr lang="en-US" altLang="zh-CN" sz="1600" dirty="0" smtClean="0">
                <a:solidFill>
                  <a:schemeClr val="tx1">
                    <a:lumMod val="75000"/>
                    <a:lumOff val="25000"/>
                  </a:schemeClr>
                </a:solidFill>
              </a:rPr>
              <a:t>All Solution</a:t>
            </a:r>
            <a:r>
              <a:rPr lang="zh-CN" altLang="en-US" sz="1600" dirty="0" smtClean="0">
                <a:solidFill>
                  <a:schemeClr val="tx1">
                    <a:lumMod val="75000"/>
                    <a:lumOff val="25000"/>
                  </a:schemeClr>
                </a:solidFill>
              </a:rPr>
              <a:t>项下面各模块的链接获得相关模块的解决方案列表。</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24578" name="Picture 2" descr="C:\Users\user\Desktop\da44c2ae27d34ca480302a2e12bed6d3.jpg"/>
          <p:cNvPicPr>
            <a:picLocks noChangeAspect="1" noChangeArrowheads="1"/>
          </p:cNvPicPr>
          <p:nvPr/>
        </p:nvPicPr>
        <p:blipFill>
          <a:blip r:embed="rId3"/>
          <a:srcRect/>
          <a:stretch>
            <a:fillRect/>
          </a:stretch>
        </p:blipFill>
        <p:spPr bwMode="auto">
          <a:xfrm>
            <a:off x="3930732" y="1543792"/>
            <a:ext cx="7445829" cy="4940135"/>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5" y="1650670"/>
            <a:ext cx="3159180" cy="4821382"/>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点击</a:t>
            </a:r>
            <a:r>
              <a:rPr lang="en-US" altLang="zh-CN" sz="1600" dirty="0" smtClean="0">
                <a:solidFill>
                  <a:schemeClr val="tx1">
                    <a:lumMod val="75000"/>
                    <a:lumOff val="25000"/>
                  </a:schemeClr>
                </a:solidFill>
              </a:rPr>
              <a:t>Solution</a:t>
            </a:r>
            <a:r>
              <a:rPr lang="zh-CN" altLang="en-US" sz="1600" dirty="0" smtClean="0">
                <a:solidFill>
                  <a:schemeClr val="tx1">
                    <a:lumMod val="75000"/>
                    <a:lumOff val="25000"/>
                  </a:schemeClr>
                </a:solidFill>
              </a:rPr>
              <a:t>列表中的链接就可以查阅详细的解决方案，</a:t>
            </a:r>
            <a:r>
              <a:rPr lang="en-US" altLang="zh-CN" sz="1600" dirty="0" smtClean="0">
                <a:solidFill>
                  <a:schemeClr val="tx1">
                    <a:lumMod val="75000"/>
                    <a:lumOff val="25000"/>
                  </a:schemeClr>
                </a:solidFill>
              </a:rPr>
              <a:t> Solution number</a:t>
            </a:r>
            <a:r>
              <a:rPr lang="zh-CN" altLang="en-US" sz="1600" dirty="0" smtClean="0">
                <a:solidFill>
                  <a:schemeClr val="tx1">
                    <a:lumMod val="75000"/>
                    <a:lumOff val="25000"/>
                  </a:schemeClr>
                </a:solidFill>
              </a:rPr>
              <a:t>是它的编号，在提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与高通沟通的过程中，如果高通发现该问题有解决方案，那么他会把</a:t>
            </a:r>
            <a:r>
              <a:rPr lang="en-US" altLang="zh-CN" sz="1600" dirty="0" smtClean="0">
                <a:solidFill>
                  <a:schemeClr val="tx1">
                    <a:lumMod val="75000"/>
                    <a:lumOff val="25000"/>
                  </a:schemeClr>
                </a:solidFill>
              </a:rPr>
              <a:t>Solution number</a:t>
            </a:r>
            <a:r>
              <a:rPr lang="zh-CN" altLang="en-US" sz="1600" dirty="0" smtClean="0">
                <a:solidFill>
                  <a:schemeClr val="tx1">
                    <a:lumMod val="75000"/>
                    <a:lumOff val="25000"/>
                  </a:schemeClr>
                </a:solidFill>
              </a:rPr>
              <a:t>写到</a:t>
            </a:r>
            <a:r>
              <a:rPr lang="en-US" altLang="zh-CN" sz="1600" dirty="0" smtClean="0">
                <a:solidFill>
                  <a:schemeClr val="tx1">
                    <a:lumMod val="75000"/>
                    <a:lumOff val="25000"/>
                  </a:schemeClr>
                </a:solidFill>
              </a:rPr>
              <a:t>CASE comment</a:t>
            </a:r>
            <a:r>
              <a:rPr lang="zh-CN" altLang="en-US" sz="1600" dirty="0" smtClean="0">
                <a:solidFill>
                  <a:schemeClr val="tx1">
                    <a:lumMod val="75000"/>
                    <a:lumOff val="25000"/>
                  </a:schemeClr>
                </a:solidFill>
              </a:rPr>
              <a:t>注释当中，我们根据编号可以查找到相应的解决方案。</a:t>
            </a:r>
            <a:r>
              <a:rPr lang="en-US" altLang="zh-CN" sz="1600" dirty="0" smtClean="0">
                <a:solidFill>
                  <a:schemeClr val="tx1">
                    <a:lumMod val="75000"/>
                    <a:lumOff val="25000"/>
                  </a:schemeClr>
                </a:solidFill>
              </a:rPr>
              <a:t> Applicable Products</a:t>
            </a:r>
            <a:r>
              <a:rPr lang="zh-CN" altLang="en-US" sz="1600" dirty="0" smtClean="0">
                <a:solidFill>
                  <a:schemeClr val="tx1">
                    <a:lumMod val="75000"/>
                    <a:lumOff val="25000"/>
                  </a:schemeClr>
                </a:solidFill>
              </a:rPr>
              <a:t>是指该解决方案适用的架构平台。</a:t>
            </a:r>
            <a:r>
              <a:rPr lang="en-US" altLang="zh-CN" sz="1600" dirty="0" smtClean="0">
                <a:solidFill>
                  <a:schemeClr val="tx1">
                    <a:lumMod val="75000"/>
                    <a:lumOff val="25000"/>
                  </a:schemeClr>
                </a:solidFill>
              </a:rPr>
              <a:t>AMSS</a:t>
            </a:r>
            <a:r>
              <a:rPr lang="zh-CN" altLang="en-US" sz="1600" dirty="0" smtClean="0">
                <a:solidFill>
                  <a:schemeClr val="tx1">
                    <a:lumMod val="75000"/>
                    <a:lumOff val="25000"/>
                  </a:schemeClr>
                </a:solidFill>
              </a:rPr>
              <a:t>：高级的移动用户软件</a:t>
            </a:r>
            <a:r>
              <a:rPr lang="en-US" altLang="zh-CN" sz="1600" dirty="0" smtClean="0">
                <a:solidFill>
                  <a:schemeClr val="tx1">
                    <a:lumMod val="75000"/>
                    <a:lumOff val="25000"/>
                  </a:schemeClr>
                </a:solidFill>
              </a:rPr>
              <a:t>(Advanced Mobile Subscriber Software)</a:t>
            </a:r>
            <a:r>
              <a:rPr lang="zh-CN" altLang="en-US" sz="1600" dirty="0" smtClean="0">
                <a:solidFill>
                  <a:schemeClr val="tx1">
                    <a:lumMod val="75000"/>
                    <a:lumOff val="25000"/>
                  </a:schemeClr>
                </a:solidFill>
              </a:rPr>
              <a:t>技术，是一种新的软件架构，是对原来软件架构 </a:t>
            </a:r>
            <a:r>
              <a:rPr lang="en-US" altLang="zh-CN" sz="1600" dirty="0" smtClean="0">
                <a:solidFill>
                  <a:schemeClr val="tx1">
                    <a:lumMod val="75000"/>
                    <a:lumOff val="25000"/>
                  </a:schemeClr>
                </a:solidFill>
              </a:rPr>
              <a:t>DMSS </a:t>
            </a:r>
            <a:r>
              <a:rPr lang="zh-CN" altLang="en-US" sz="1600" dirty="0" smtClean="0">
                <a:solidFill>
                  <a:schemeClr val="tx1">
                    <a:lumMod val="75000"/>
                    <a:lumOff val="25000"/>
                  </a:schemeClr>
                </a:solidFill>
              </a:rPr>
              <a:t>的升级。</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25602" name="Picture 2" descr="C:\Users\user\Desktop\aa3c07b7e3ab41879d9138265c298c22.jpg"/>
          <p:cNvPicPr>
            <a:picLocks noChangeAspect="1" noChangeArrowheads="1"/>
          </p:cNvPicPr>
          <p:nvPr/>
        </p:nvPicPr>
        <p:blipFill>
          <a:blip r:embed="rId3"/>
          <a:srcRect/>
          <a:stretch>
            <a:fillRect/>
          </a:stretch>
        </p:blipFill>
        <p:spPr bwMode="auto">
          <a:xfrm>
            <a:off x="4073236" y="1579418"/>
            <a:ext cx="7449170" cy="4916386"/>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6" y="1650670"/>
            <a:ext cx="2173528" cy="4821382"/>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除了搜索</a:t>
            </a:r>
            <a:r>
              <a:rPr lang="en-US" altLang="zh-CN" sz="1600" dirty="0" smtClean="0">
                <a:solidFill>
                  <a:schemeClr val="tx1">
                    <a:lumMod val="75000"/>
                    <a:lumOff val="25000"/>
                  </a:schemeClr>
                </a:solidFill>
              </a:rPr>
              <a:t>Solution</a:t>
            </a:r>
            <a:r>
              <a:rPr lang="zh-CN" altLang="en-US" sz="1600" dirty="0" smtClean="0">
                <a:solidFill>
                  <a:schemeClr val="tx1">
                    <a:lumMod val="75000"/>
                    <a:lumOff val="25000"/>
                  </a:schemeClr>
                </a:solidFill>
              </a:rPr>
              <a:t>，还可以通过搜索高通</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网站之前的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，快速地了解类似问题的处理情况。在左边栏的</a:t>
            </a:r>
            <a:r>
              <a:rPr lang="en-US" altLang="zh-CN" sz="1600" dirty="0" smtClean="0">
                <a:solidFill>
                  <a:schemeClr val="tx1">
                    <a:lumMod val="75000"/>
                    <a:lumOff val="25000"/>
                  </a:schemeClr>
                </a:solidFill>
              </a:rPr>
              <a:t>Search</a:t>
            </a:r>
            <a:r>
              <a:rPr lang="zh-CN" altLang="en-US" sz="1600" dirty="0" smtClean="0">
                <a:solidFill>
                  <a:schemeClr val="tx1">
                    <a:lumMod val="75000"/>
                    <a:lumOff val="25000"/>
                  </a:schemeClr>
                </a:solidFill>
              </a:rPr>
              <a:t>栏输入关键字就可以得到相关的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26626" name="Picture 2" descr="C:\Users\user\Desktop\d5155480cdc74623aeafcd72b9bed54a.jpg"/>
          <p:cNvPicPr>
            <a:picLocks noChangeAspect="1" noChangeArrowheads="1"/>
          </p:cNvPicPr>
          <p:nvPr/>
        </p:nvPicPr>
        <p:blipFill>
          <a:blip r:embed="rId3"/>
          <a:srcRect/>
          <a:stretch>
            <a:fillRect/>
          </a:stretch>
        </p:blipFill>
        <p:spPr bwMode="auto">
          <a:xfrm>
            <a:off x="3099460" y="1580283"/>
            <a:ext cx="8795905" cy="4915519"/>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19" name="Text Box 3"/>
          <p:cNvSpPr txBox="1">
            <a:spLocks noChangeArrowheads="1"/>
          </p:cNvSpPr>
          <p:nvPr/>
        </p:nvSpPr>
        <p:spPr bwMode="auto">
          <a:xfrm>
            <a:off x="997526" y="1864424"/>
            <a:ext cx="7661234" cy="3046988"/>
          </a:xfrm>
          <a:prstGeom prst="rect">
            <a:avLst/>
          </a:prstGeom>
          <a:noFill/>
          <a:ln w="9525">
            <a:noFill/>
            <a:miter lim="800000"/>
            <a:headEnd/>
            <a:tailEnd/>
          </a:ln>
        </p:spPr>
        <p:txBody>
          <a:bodyPr wrap="square">
            <a:spAutoFit/>
          </a:bodyPr>
          <a:lstStyle/>
          <a:p>
            <a:pPr>
              <a:lnSpc>
                <a:spcPct val="150000"/>
              </a:lnSpc>
              <a:buFont typeface="Wingdings" pitchFamily="2" charset="2"/>
              <a:buChar char="Ø"/>
            </a:pPr>
            <a:r>
              <a:rPr lang="zh-CN" altLang="en-US" sz="3200" dirty="0" smtClean="0"/>
              <a:t>注册高通账号</a:t>
            </a:r>
            <a:endParaRPr lang="en-US" altLang="zh-CN" sz="3200" dirty="0" smtClean="0"/>
          </a:p>
          <a:p>
            <a:pPr>
              <a:lnSpc>
                <a:spcPct val="150000"/>
              </a:lnSpc>
              <a:buFont typeface="Wingdings" pitchFamily="2" charset="2"/>
              <a:buChar char="Ø"/>
            </a:pPr>
            <a:r>
              <a:rPr lang="zh-CN" altLang="en-US" sz="3200" dirty="0" smtClean="0"/>
              <a:t>提交高通</a:t>
            </a:r>
            <a:r>
              <a:rPr lang="en-US" altLang="zh-CN" sz="3200" dirty="0" smtClean="0"/>
              <a:t>CASE</a:t>
            </a:r>
          </a:p>
          <a:p>
            <a:pPr>
              <a:lnSpc>
                <a:spcPct val="150000"/>
              </a:lnSpc>
              <a:buFont typeface="Wingdings" pitchFamily="2" charset="2"/>
              <a:buChar char="Ø"/>
            </a:pPr>
            <a:r>
              <a:rPr lang="zh-CN" altLang="en-US" sz="3200" dirty="0" smtClean="0"/>
              <a:t>搜索高通</a:t>
            </a:r>
            <a:r>
              <a:rPr lang="en-US" altLang="zh-CN" sz="3200" dirty="0" smtClean="0"/>
              <a:t>CASE</a:t>
            </a:r>
            <a:r>
              <a:rPr lang="zh-CN" altLang="en-US" sz="3200" dirty="0" smtClean="0"/>
              <a:t>网站</a:t>
            </a:r>
            <a:endParaRPr lang="en-US" altLang="zh-CN" sz="3200" dirty="0" smtClean="0"/>
          </a:p>
          <a:p>
            <a:pPr>
              <a:lnSpc>
                <a:spcPct val="150000"/>
              </a:lnSpc>
              <a:buFont typeface="Wingdings" pitchFamily="2" charset="2"/>
              <a:buChar char="Ø"/>
            </a:pPr>
            <a:r>
              <a:rPr lang="zh-CN" altLang="en-US" sz="3200" dirty="0" smtClean="0">
                <a:solidFill>
                  <a:srgbClr val="00B0F0"/>
                </a:solidFill>
              </a:rPr>
              <a:t>跟踪</a:t>
            </a:r>
            <a:r>
              <a:rPr lang="en-US" altLang="zh-CN" sz="3200" dirty="0" smtClean="0">
                <a:solidFill>
                  <a:srgbClr val="00B0F0"/>
                </a:solidFill>
              </a:rPr>
              <a:t>CASE</a:t>
            </a:r>
          </a:p>
        </p:txBody>
      </p:sp>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ONE</a:t>
            </a:r>
            <a:endParaRPr kumimoji="1" lang="zh-CN" altLang="en-US" dirty="0"/>
          </a:p>
        </p:txBody>
      </p:sp>
      <p:sp>
        <p:nvSpPr>
          <p:cNvPr id="3" name="文本占位符 2"/>
          <p:cNvSpPr>
            <a:spLocks noGrp="1"/>
          </p:cNvSpPr>
          <p:nvPr>
            <p:ph type="body" sz="quarter" idx="11"/>
          </p:nvPr>
        </p:nvSpPr>
        <p:spPr/>
        <p:txBody>
          <a:bodyPr/>
          <a:lstStyle/>
          <a:p>
            <a:pPr lvl="0">
              <a:lnSpc>
                <a:spcPct val="130000"/>
              </a:lnSpc>
              <a:spcBef>
                <a:spcPts val="0"/>
              </a:spcBef>
            </a:pPr>
            <a:r>
              <a:rPr lang="zh-CN" altLang="en-US" sz="2800" b="1" dirty="0" smtClean="0">
                <a:solidFill>
                  <a:srgbClr val="000000"/>
                </a:solidFill>
                <a:latin typeface="Century Gothic"/>
                <a:ea typeface="微软雅黑"/>
                <a:cs typeface=""/>
              </a:rPr>
              <a:t>高通提</a:t>
            </a:r>
            <a:r>
              <a:rPr lang="en-US" altLang="zh-CN" sz="2800" b="1" dirty="0" smtClean="0">
                <a:solidFill>
                  <a:srgbClr val="000000"/>
                </a:solidFill>
                <a:latin typeface="Century Gothic"/>
                <a:ea typeface="微软雅黑"/>
                <a:cs typeface=""/>
              </a:rPr>
              <a:t>CASE</a:t>
            </a:r>
            <a:r>
              <a:rPr lang="zh-CN" altLang="en-US" sz="2800" b="1" dirty="0" smtClean="0">
                <a:solidFill>
                  <a:srgbClr val="000000"/>
                </a:solidFill>
                <a:latin typeface="Century Gothic"/>
                <a:ea typeface="微软雅黑"/>
                <a:cs typeface=""/>
              </a:rPr>
              <a:t>的方法</a:t>
            </a:r>
            <a:endParaRPr lang="en-US" altLang="zh-CN" sz="2800" b="1" dirty="0" smtClean="0">
              <a:solidFill>
                <a:srgbClr val="000000"/>
              </a:solidFill>
              <a:latin typeface="Century Gothic"/>
              <a:ea typeface="微软雅黑"/>
              <a:cs typeface=""/>
            </a:endParaRPr>
          </a:p>
        </p:txBody>
      </p:sp>
      <p:grpSp>
        <p:nvGrpSpPr>
          <p:cNvPr id="30" name="组 29"/>
          <p:cNvGrpSpPr/>
          <p:nvPr/>
        </p:nvGrpSpPr>
        <p:grpSpPr>
          <a:xfrm>
            <a:off x="1507052" y="981635"/>
            <a:ext cx="2092878" cy="4648530"/>
            <a:chOff x="1328989" y="586137"/>
            <a:chExt cx="2270941" cy="5044028"/>
          </a:xfrm>
        </p:grpSpPr>
        <p:grpSp>
          <p:nvGrpSpPr>
            <p:cNvPr id="4" name="组合 18"/>
            <p:cNvGrpSpPr/>
            <p:nvPr/>
          </p:nvGrpSpPr>
          <p:grpSpPr>
            <a:xfrm>
              <a:off x="1725863" y="872689"/>
              <a:ext cx="1765051" cy="4750499"/>
              <a:chOff x="4983413" y="872689"/>
              <a:chExt cx="1765051" cy="4750499"/>
            </a:xfrm>
          </p:grpSpPr>
          <p:sp>
            <p:nvSpPr>
              <p:cNvPr id="5" name="等腰三角形 4"/>
              <p:cNvSpPr/>
              <p:nvPr/>
            </p:nvSpPr>
            <p:spPr>
              <a:xfrm rot="19791212">
                <a:off x="4983413" y="1644262"/>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5329449" y="1258814"/>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5691495" y="1266622"/>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6016092" y="872689"/>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6016092" y="1676768"/>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5852738" y="2174744"/>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6016092" y="2499297"/>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5852738" y="2997274"/>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6016092" y="3326491"/>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5852738" y="3824468"/>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6016092" y="4161721"/>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5852738" y="4659697"/>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9046">
                <a:off x="6016092" y="4991833"/>
                <a:ext cx="732372" cy="63135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18" name="组合 33"/>
            <p:cNvGrpSpPr/>
            <p:nvPr/>
          </p:nvGrpSpPr>
          <p:grpSpPr>
            <a:xfrm>
              <a:off x="1328989" y="586137"/>
              <a:ext cx="2270941" cy="5044028"/>
              <a:chOff x="8582019" y="872689"/>
              <a:chExt cx="1765051" cy="3920387"/>
            </a:xfrm>
          </p:grpSpPr>
          <p:sp>
            <p:nvSpPr>
              <p:cNvPr id="19" name="等腰三角形 20"/>
              <p:cNvSpPr/>
              <p:nvPr/>
            </p:nvSpPr>
            <p:spPr>
              <a:xfrm rot="19791212">
                <a:off x="8582019" y="1644262"/>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21"/>
              <p:cNvSpPr/>
              <p:nvPr/>
            </p:nvSpPr>
            <p:spPr>
              <a:xfrm rot="1814340">
                <a:off x="8928055" y="1258814"/>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2"/>
              <p:cNvSpPr/>
              <p:nvPr/>
            </p:nvSpPr>
            <p:spPr>
              <a:xfrm rot="19809562">
                <a:off x="9290101" y="1266622"/>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3"/>
              <p:cNvSpPr/>
              <p:nvPr/>
            </p:nvSpPr>
            <p:spPr>
              <a:xfrm rot="1809046">
                <a:off x="9614698" y="872689"/>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4"/>
              <p:cNvSpPr/>
              <p:nvPr/>
            </p:nvSpPr>
            <p:spPr>
              <a:xfrm rot="1809046">
                <a:off x="9614698" y="1676768"/>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5"/>
              <p:cNvSpPr/>
              <p:nvPr/>
            </p:nvSpPr>
            <p:spPr>
              <a:xfrm rot="5400000">
                <a:off x="9451344" y="2174744"/>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6"/>
              <p:cNvSpPr/>
              <p:nvPr/>
            </p:nvSpPr>
            <p:spPr>
              <a:xfrm rot="1809046">
                <a:off x="9614698" y="2499297"/>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7"/>
              <p:cNvSpPr/>
              <p:nvPr/>
            </p:nvSpPr>
            <p:spPr>
              <a:xfrm rot="5400000">
                <a:off x="9451344" y="2997274"/>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8"/>
              <p:cNvSpPr/>
              <p:nvPr/>
            </p:nvSpPr>
            <p:spPr>
              <a:xfrm rot="1809046">
                <a:off x="9614698" y="3326491"/>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9"/>
              <p:cNvSpPr/>
              <p:nvPr/>
            </p:nvSpPr>
            <p:spPr>
              <a:xfrm rot="5400000">
                <a:off x="9451344" y="3824468"/>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30"/>
              <p:cNvSpPr/>
              <p:nvPr/>
            </p:nvSpPr>
            <p:spPr>
              <a:xfrm rot="1809046">
                <a:off x="9614698" y="4161721"/>
                <a:ext cx="732372" cy="631355"/>
              </a:xfrm>
              <a:prstGeom prst="triangle">
                <a:avLst/>
              </a:prstGeom>
              <a:noFill/>
              <a:ln w="127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sp>
        <p:nvSpPr>
          <p:cNvPr id="32" name="TextBox 31"/>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33" name="图片 3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Tree>
    <p:extLst>
      <p:ext uri="{BB962C8B-B14F-4D97-AF65-F5344CB8AC3E}">
        <p14:creationId xmlns="" xmlns:p14="http://schemas.microsoft.com/office/powerpoint/2010/main" val="145096752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5" y="1650670"/>
            <a:ext cx="2957299" cy="4821382"/>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提交</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后我们需要跟踪</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的进展，协助高通解决问题。在跟踪</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的过程中有三个功能是使用得比较多的：</a:t>
            </a:r>
            <a:endParaRPr lang="en-US" altLang="zh-CN" sz="1600" dirty="0" smtClean="0">
              <a:solidFill>
                <a:schemeClr val="tx1">
                  <a:lumMod val="75000"/>
                  <a:lumOff val="25000"/>
                </a:schemeClr>
              </a:solidFill>
            </a:endParaRPr>
          </a:p>
          <a:p>
            <a:pPr marL="342900" indent="-342900">
              <a:lnSpc>
                <a:spcPct val="130000"/>
              </a:lnSpc>
              <a:buAutoNum type="arabicPeriod"/>
            </a:pPr>
            <a:r>
              <a:rPr lang="en-US" altLang="zh-CN" sz="1600" dirty="0" smtClean="0">
                <a:solidFill>
                  <a:schemeClr val="tx1">
                    <a:lumMod val="75000"/>
                    <a:lumOff val="25000"/>
                  </a:schemeClr>
                </a:solidFill>
              </a:rPr>
              <a:t>Add Team Member      </a:t>
            </a:r>
            <a:r>
              <a:rPr lang="zh-CN" altLang="en-US" sz="1600" dirty="0" smtClean="0">
                <a:solidFill>
                  <a:schemeClr val="tx1">
                    <a:lumMod val="75000"/>
                    <a:lumOff val="25000"/>
                  </a:schemeClr>
                </a:solidFill>
              </a:rPr>
              <a:t>添加监控</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的成员</a:t>
            </a:r>
            <a:endParaRPr lang="en-US" altLang="zh-CN" sz="1600" dirty="0" smtClean="0">
              <a:solidFill>
                <a:schemeClr val="tx1">
                  <a:lumMod val="75000"/>
                  <a:lumOff val="25000"/>
                </a:schemeClr>
              </a:solidFill>
            </a:endParaRPr>
          </a:p>
          <a:p>
            <a:pPr marL="342900" indent="-342900">
              <a:lnSpc>
                <a:spcPct val="130000"/>
              </a:lnSpc>
              <a:buAutoNum type="arabicPeriod"/>
            </a:pPr>
            <a:r>
              <a:rPr lang="en-US" altLang="zh-CN" sz="1600" dirty="0" smtClean="0">
                <a:solidFill>
                  <a:schemeClr val="tx1">
                    <a:lumMod val="75000"/>
                    <a:lumOff val="25000"/>
                  </a:schemeClr>
                </a:solidFill>
              </a:rPr>
              <a:t>Add Case Attachment  </a:t>
            </a:r>
            <a:r>
              <a:rPr lang="zh-CN" altLang="en-US" sz="1600" dirty="0" smtClean="0">
                <a:solidFill>
                  <a:schemeClr val="tx1">
                    <a:lumMod val="75000"/>
                    <a:lumOff val="25000"/>
                  </a:schemeClr>
                </a:solidFill>
              </a:rPr>
              <a:t>添加</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的附件</a:t>
            </a:r>
            <a:endParaRPr lang="en-US" altLang="zh-CN" sz="1600" dirty="0" smtClean="0">
              <a:solidFill>
                <a:schemeClr val="tx1">
                  <a:lumMod val="75000"/>
                  <a:lumOff val="25000"/>
                </a:schemeClr>
              </a:solidFill>
            </a:endParaRPr>
          </a:p>
          <a:p>
            <a:pPr marL="342900" indent="-342900">
              <a:lnSpc>
                <a:spcPct val="130000"/>
              </a:lnSpc>
              <a:buAutoNum type="arabicPeriod"/>
            </a:pPr>
            <a:r>
              <a:rPr lang="en-US" altLang="zh-CN" sz="1600" dirty="0" smtClean="0">
                <a:solidFill>
                  <a:schemeClr val="tx1">
                    <a:lumMod val="75000"/>
                    <a:lumOff val="25000"/>
                  </a:schemeClr>
                </a:solidFill>
              </a:rPr>
              <a:t>Add Comment              </a:t>
            </a:r>
            <a:r>
              <a:rPr lang="zh-CN" altLang="en-US" sz="1600" dirty="0" smtClean="0">
                <a:solidFill>
                  <a:schemeClr val="tx1">
                    <a:lumMod val="75000"/>
                    <a:lumOff val="25000"/>
                  </a:schemeClr>
                </a:solidFill>
              </a:rPr>
              <a:t>添加注释</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与高通沟通</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的进展</a:t>
            </a:r>
            <a:r>
              <a:rPr lang="en-US" altLang="zh-CN" sz="1600" dirty="0" smtClean="0">
                <a:solidFill>
                  <a:schemeClr val="tx1">
                    <a:lumMod val="75000"/>
                    <a:lumOff val="25000"/>
                  </a:schemeClr>
                </a:solidFill>
              </a:rPr>
              <a:t>)</a:t>
            </a: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27650" name="Picture 2" descr="C:\Users\user\Desktop\ea090d318ba2469583f3742b30cf3d1e.jpg"/>
          <p:cNvPicPr>
            <a:picLocks noChangeAspect="1" noChangeArrowheads="1"/>
          </p:cNvPicPr>
          <p:nvPr/>
        </p:nvPicPr>
        <p:blipFill>
          <a:blip r:embed="rId3"/>
          <a:srcRect/>
          <a:stretch>
            <a:fillRect/>
          </a:stretch>
        </p:blipFill>
        <p:spPr bwMode="auto">
          <a:xfrm>
            <a:off x="3800104" y="1555668"/>
            <a:ext cx="7505204" cy="4904510"/>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5" y="1650670"/>
            <a:ext cx="2772757" cy="4821382"/>
          </a:xfrm>
          <a:prstGeom prst="rect">
            <a:avLst/>
          </a:prstGeom>
          <a:noFill/>
        </p:spPr>
        <p:txBody>
          <a:bodyPr wrap="square" lIns="91436" tIns="45718" rIns="91436" bIns="45718" rtlCol="0">
            <a:noAutofit/>
          </a:bodyPr>
          <a:lstStyle/>
          <a:p>
            <a:pPr>
              <a:lnSpc>
                <a:spcPct val="130000"/>
              </a:lnSpc>
            </a:pPr>
            <a:r>
              <a:rPr lang="en-US" altLang="zh-CN" sz="1600" dirty="0" smtClean="0">
                <a:solidFill>
                  <a:schemeClr val="tx1">
                    <a:lumMod val="75000"/>
                    <a:lumOff val="25000"/>
                  </a:schemeClr>
                </a:solidFill>
              </a:rPr>
              <a:t>    Add Team Member : </a:t>
            </a:r>
            <a:r>
              <a:rPr lang="zh-CN" altLang="en-US" sz="1600" dirty="0" smtClean="0">
                <a:solidFill>
                  <a:schemeClr val="tx1">
                    <a:lumMod val="75000"/>
                    <a:lumOff val="25000"/>
                  </a:schemeClr>
                </a:solidFill>
              </a:rPr>
              <a:t>在跟踪</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的过程中，我们需要将关注该问题的同事添加到该成员列表中，添加之后，当问题状态更新时会发邮件给列表中的成员，这样他们也能了解该问题的处理情况。</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723270" y="1650670"/>
            <a:ext cx="8017626" cy="47799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5" y="1650670"/>
            <a:ext cx="2957299" cy="4821382"/>
          </a:xfrm>
          <a:prstGeom prst="rect">
            <a:avLst/>
          </a:prstGeom>
          <a:noFill/>
        </p:spPr>
        <p:txBody>
          <a:bodyPr wrap="square" lIns="91436" tIns="45718" rIns="91436" bIns="45718" rtlCol="0">
            <a:noAutofit/>
          </a:bodyPr>
          <a:lstStyle/>
          <a:p>
            <a:pPr>
              <a:lnSpc>
                <a:spcPct val="130000"/>
              </a:lnSpc>
            </a:pPr>
            <a:r>
              <a:rPr lang="en-US" altLang="zh-CN" sz="1600" dirty="0" smtClean="0">
                <a:solidFill>
                  <a:schemeClr val="tx1">
                    <a:lumMod val="75000"/>
                    <a:lumOff val="25000"/>
                  </a:schemeClr>
                </a:solidFill>
              </a:rPr>
              <a:t>    Add Case Attachment : </a:t>
            </a:r>
            <a:r>
              <a:rPr lang="zh-CN" altLang="en-US" sz="1600" dirty="0" smtClean="0">
                <a:solidFill>
                  <a:schemeClr val="tx1">
                    <a:lumMod val="75000"/>
                    <a:lumOff val="25000"/>
                  </a:schemeClr>
                </a:solidFill>
              </a:rPr>
              <a:t>在跟踪</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的过程中，高通为了更好的分析问题，一般会要求我们上传项目的配置文件</a:t>
            </a:r>
            <a:r>
              <a:rPr lang="en-US" altLang="zh-CN" sz="1600" dirty="0" smtClean="0">
                <a:solidFill>
                  <a:schemeClr val="tx1">
                    <a:lumMod val="75000"/>
                    <a:lumOff val="25000"/>
                  </a:schemeClr>
                </a:solidFill>
              </a:rPr>
              <a:t>about.html, </a:t>
            </a:r>
            <a:r>
              <a:rPr lang="zh-CN" altLang="en-US" sz="1600" dirty="0" smtClean="0">
                <a:solidFill>
                  <a:schemeClr val="tx1">
                    <a:lumMod val="75000"/>
                    <a:lumOff val="25000"/>
                  </a:schemeClr>
                </a:solidFill>
              </a:rPr>
              <a:t>该问题的</a:t>
            </a:r>
            <a:r>
              <a:rPr lang="en-US" altLang="zh-CN" sz="1600" dirty="0" smtClean="0">
                <a:solidFill>
                  <a:schemeClr val="tx1">
                    <a:lumMod val="75000"/>
                    <a:lumOff val="25000"/>
                  </a:schemeClr>
                </a:solidFill>
              </a:rPr>
              <a:t>log</a:t>
            </a:r>
            <a:r>
              <a:rPr lang="zh-CN" altLang="en-US" sz="1600" dirty="0" smtClean="0">
                <a:solidFill>
                  <a:schemeClr val="tx1">
                    <a:lumMod val="75000"/>
                    <a:lumOff val="25000"/>
                  </a:schemeClr>
                </a:solidFill>
              </a:rPr>
              <a:t>，以及操作视频等文件。</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307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50791" y="1513402"/>
            <a:ext cx="7836409" cy="4958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49637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5" y="1650670"/>
            <a:ext cx="2957299" cy="4821382"/>
          </a:xfrm>
          <a:prstGeom prst="rect">
            <a:avLst/>
          </a:prstGeom>
          <a:noFill/>
        </p:spPr>
        <p:txBody>
          <a:bodyPr wrap="square" lIns="91436" tIns="45718" rIns="91436" bIns="45718" rtlCol="0">
            <a:noAutofit/>
          </a:bodyPr>
          <a:lstStyle/>
          <a:p>
            <a:pPr>
              <a:lnSpc>
                <a:spcPct val="130000"/>
              </a:lnSpc>
            </a:pPr>
            <a:r>
              <a:rPr lang="en-US" altLang="zh-CN" sz="1600" dirty="0" smtClean="0">
                <a:solidFill>
                  <a:schemeClr val="tx1">
                    <a:lumMod val="75000"/>
                    <a:lumOff val="25000"/>
                  </a:schemeClr>
                </a:solidFill>
              </a:rPr>
              <a:t>    Add Comment :</a:t>
            </a:r>
            <a:r>
              <a:rPr lang="zh-CN" altLang="en-US" sz="1600" dirty="0" smtClean="0">
                <a:solidFill>
                  <a:schemeClr val="tx1">
                    <a:lumMod val="75000"/>
                    <a:lumOff val="25000"/>
                  </a:schemeClr>
                </a:solidFill>
              </a:rPr>
              <a:t>在跟踪</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的过程中，我们提供的</a:t>
            </a:r>
            <a:r>
              <a:rPr lang="en-US" altLang="zh-CN" sz="1600" dirty="0" smtClean="0">
                <a:solidFill>
                  <a:schemeClr val="tx1">
                    <a:lumMod val="75000"/>
                    <a:lumOff val="25000"/>
                  </a:schemeClr>
                </a:solidFill>
              </a:rPr>
              <a:t>log</a:t>
            </a:r>
            <a:r>
              <a:rPr lang="zh-CN" altLang="en-US" sz="1600" dirty="0" smtClean="0">
                <a:solidFill>
                  <a:schemeClr val="tx1">
                    <a:lumMod val="75000"/>
                    <a:lumOff val="25000"/>
                  </a:schemeClr>
                </a:solidFill>
              </a:rPr>
              <a:t>可能没有包含他们想要的信息，他们会添加注释要求我们提供符合要求的</a:t>
            </a:r>
            <a:r>
              <a:rPr lang="en-US" altLang="zh-CN" sz="1600" dirty="0" smtClean="0">
                <a:solidFill>
                  <a:schemeClr val="tx1">
                    <a:lumMod val="75000"/>
                    <a:lumOff val="25000"/>
                  </a:schemeClr>
                </a:solidFill>
              </a:rPr>
              <a:t>log</a:t>
            </a:r>
            <a:r>
              <a:rPr lang="zh-CN" altLang="en-US" sz="1600" dirty="0" smtClean="0">
                <a:solidFill>
                  <a:schemeClr val="tx1">
                    <a:lumMod val="75000"/>
                    <a:lumOff val="25000"/>
                  </a:schemeClr>
                </a:solidFill>
              </a:rPr>
              <a:t>，或者他们要对问题的细节深入了解，我们需要添加注释与他们沟通。他们添加注释更新问题</a:t>
            </a:r>
            <a:r>
              <a:rPr lang="en-US" altLang="zh-CN" sz="1600" dirty="0" smtClean="0">
                <a:solidFill>
                  <a:schemeClr val="tx1">
                    <a:lumMod val="75000"/>
                    <a:lumOff val="25000"/>
                  </a:schemeClr>
                </a:solidFill>
              </a:rPr>
              <a:t>4</a:t>
            </a:r>
            <a:r>
              <a:rPr lang="zh-CN" altLang="en-US" sz="1600" dirty="0" smtClean="0">
                <a:solidFill>
                  <a:schemeClr val="tx1">
                    <a:lumMod val="75000"/>
                    <a:lumOff val="25000"/>
                  </a:schemeClr>
                </a:solidFill>
              </a:rPr>
              <a:t>天后，如果我们没有回复，那么该问题将会被关闭，因此我们要积极回应</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409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895344" y="1513402"/>
            <a:ext cx="7726680" cy="4958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2741083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TWO</a:t>
            </a:r>
            <a:endParaRPr kumimoji="1" lang="zh-CN" altLang="en-US" dirty="0"/>
          </a:p>
        </p:txBody>
      </p:sp>
      <p:sp>
        <p:nvSpPr>
          <p:cNvPr id="3" name="文本占位符 2"/>
          <p:cNvSpPr>
            <a:spLocks noGrp="1"/>
          </p:cNvSpPr>
          <p:nvPr>
            <p:ph type="body" sz="quarter" idx="11"/>
          </p:nvPr>
        </p:nvSpPr>
        <p:spPr/>
        <p:txBody>
          <a:bodyPr/>
          <a:lstStyle/>
          <a:p>
            <a:pPr>
              <a:lnSpc>
                <a:spcPct val="130000"/>
              </a:lnSpc>
              <a:spcBef>
                <a:spcPts val="0"/>
              </a:spcBef>
            </a:pPr>
            <a:r>
              <a:rPr lang="en-US" altLang="zh-CN" sz="2800" b="1" dirty="0" smtClean="0">
                <a:solidFill>
                  <a:srgbClr val="000000"/>
                </a:solidFill>
                <a:latin typeface="Century Gothic"/>
                <a:ea typeface="微软雅黑"/>
                <a:cs typeface=""/>
              </a:rPr>
              <a:t>MTK</a:t>
            </a:r>
            <a:r>
              <a:rPr lang="zh-CN" altLang="en-US" sz="2800" b="1" dirty="0" smtClean="0">
                <a:solidFill>
                  <a:srgbClr val="000000"/>
                </a:solidFill>
                <a:latin typeface="Century Gothic"/>
                <a:ea typeface="微软雅黑"/>
                <a:cs typeface=""/>
              </a:rPr>
              <a:t>提</a:t>
            </a:r>
            <a:r>
              <a:rPr lang="en-US" altLang="zh-CN" sz="2800" b="1" dirty="0" smtClean="0">
                <a:solidFill>
                  <a:srgbClr val="000000"/>
                </a:solidFill>
                <a:latin typeface="Century Gothic"/>
                <a:ea typeface="微软雅黑"/>
                <a:cs typeface=""/>
              </a:rPr>
              <a:t>CASE</a:t>
            </a:r>
            <a:r>
              <a:rPr lang="zh-CN" altLang="en-US" sz="2800" b="1" dirty="0" smtClean="0">
                <a:solidFill>
                  <a:srgbClr val="000000"/>
                </a:solidFill>
                <a:latin typeface="Century Gothic"/>
                <a:ea typeface="微软雅黑"/>
                <a:cs typeface=""/>
              </a:rPr>
              <a:t>的方法</a:t>
            </a:r>
            <a:endParaRPr lang="en-US" altLang="zh-CN" sz="2800" b="1" dirty="0" smtClean="0">
              <a:solidFill>
                <a:srgbClr val="000000"/>
              </a:solidFill>
              <a:latin typeface="Century Gothic"/>
              <a:ea typeface="微软雅黑"/>
              <a:cs typeface=""/>
            </a:endParaRPr>
          </a:p>
        </p:txBody>
      </p:sp>
      <p:grpSp>
        <p:nvGrpSpPr>
          <p:cNvPr id="84" name="组 83"/>
          <p:cNvGrpSpPr/>
          <p:nvPr/>
        </p:nvGrpSpPr>
        <p:grpSpPr>
          <a:xfrm>
            <a:off x="1145730" y="988054"/>
            <a:ext cx="2866893" cy="4404217"/>
            <a:chOff x="1145730" y="988054"/>
            <a:chExt cx="3375137" cy="5184998"/>
          </a:xfrm>
        </p:grpSpPr>
        <p:grpSp>
          <p:nvGrpSpPr>
            <p:cNvPr id="30" name="组合 2"/>
            <p:cNvGrpSpPr/>
            <p:nvPr/>
          </p:nvGrpSpPr>
          <p:grpSpPr>
            <a:xfrm>
              <a:off x="1444987" y="1266312"/>
              <a:ext cx="2832600" cy="4628481"/>
              <a:chOff x="716766" y="736383"/>
              <a:chExt cx="3046471" cy="4977948"/>
            </a:xfrm>
          </p:grpSpPr>
          <p:sp>
            <p:nvSpPr>
              <p:cNvPr id="31" name="等腰三角形 60"/>
              <p:cNvSpPr/>
              <p:nvPr/>
            </p:nvSpPr>
            <p:spPr>
              <a:xfrm rot="4162658">
                <a:off x="722645" y="780603"/>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61"/>
              <p:cNvSpPr/>
              <p:nvPr/>
            </p:nvSpPr>
            <p:spPr>
              <a:xfrm rot="7782167">
                <a:off x="1024508" y="1133980"/>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62"/>
              <p:cNvSpPr/>
              <p:nvPr/>
            </p:nvSpPr>
            <p:spPr>
              <a:xfrm rot="11457533">
                <a:off x="1325280" y="1043057"/>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4" name="等腰三角形 63"/>
              <p:cNvSpPr/>
              <p:nvPr/>
            </p:nvSpPr>
            <p:spPr>
              <a:xfrm rot="7782167">
                <a:off x="1739898" y="1257642"/>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5" name="等腰三角形 64"/>
              <p:cNvSpPr/>
              <p:nvPr/>
            </p:nvSpPr>
            <p:spPr>
              <a:xfrm rot="7782167">
                <a:off x="2457105" y="1381302"/>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 name="等腰三角形 65"/>
              <p:cNvSpPr/>
              <p:nvPr/>
            </p:nvSpPr>
            <p:spPr>
              <a:xfrm rot="11457533">
                <a:off x="2040668" y="1153047"/>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等腰三角形 66"/>
              <p:cNvSpPr/>
              <p:nvPr/>
            </p:nvSpPr>
            <p:spPr>
              <a:xfrm rot="11418892">
                <a:off x="2761871" y="1287407"/>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等腰三角形 67"/>
              <p:cNvSpPr/>
              <p:nvPr/>
            </p:nvSpPr>
            <p:spPr>
              <a:xfrm rot="7782167">
                <a:off x="3166281" y="1515454"/>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9" name="等腰三角形 68"/>
              <p:cNvSpPr/>
              <p:nvPr/>
            </p:nvSpPr>
            <p:spPr>
              <a:xfrm rot="7782167">
                <a:off x="2707092" y="2045788"/>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 name="等腰三角形 69"/>
              <p:cNvSpPr/>
              <p:nvPr/>
            </p:nvSpPr>
            <p:spPr>
              <a:xfrm rot="11418892">
                <a:off x="3011238" y="1958441"/>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1" name="等腰三角形 70"/>
              <p:cNvSpPr/>
              <p:nvPr/>
            </p:nvSpPr>
            <p:spPr>
              <a:xfrm rot="7782167">
                <a:off x="2243349" y="2591275"/>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2" name="等腰三角形 71"/>
              <p:cNvSpPr/>
              <p:nvPr/>
            </p:nvSpPr>
            <p:spPr>
              <a:xfrm rot="11418892">
                <a:off x="2550628" y="2479628"/>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3" name="等腰三角形 72"/>
              <p:cNvSpPr/>
              <p:nvPr/>
            </p:nvSpPr>
            <p:spPr>
              <a:xfrm rot="7782167">
                <a:off x="1778149" y="3121104"/>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4" name="等腰三角形 73"/>
              <p:cNvSpPr/>
              <p:nvPr/>
            </p:nvSpPr>
            <p:spPr>
              <a:xfrm rot="11418892">
                <a:off x="2087622" y="3030021"/>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5" name="等腰三角形 74"/>
              <p:cNvSpPr/>
              <p:nvPr/>
            </p:nvSpPr>
            <p:spPr>
              <a:xfrm rot="7782167">
                <a:off x="1326458" y="3655139"/>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6" name="等腰三角形 75"/>
              <p:cNvSpPr/>
              <p:nvPr/>
            </p:nvSpPr>
            <p:spPr>
              <a:xfrm rot="11418892">
                <a:off x="1635931" y="3564056"/>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7" name="等腰三角形 76"/>
              <p:cNvSpPr/>
              <p:nvPr/>
            </p:nvSpPr>
            <p:spPr>
              <a:xfrm rot="7782167">
                <a:off x="863654" y="4200802"/>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8" name="等腰三角形 77"/>
              <p:cNvSpPr/>
              <p:nvPr/>
            </p:nvSpPr>
            <p:spPr>
              <a:xfrm rot="11418892">
                <a:off x="1173127" y="4095431"/>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9" name="等腰三角形 78"/>
              <p:cNvSpPr/>
              <p:nvPr/>
            </p:nvSpPr>
            <p:spPr>
              <a:xfrm rot="4162658">
                <a:off x="972013" y="1451379"/>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等腰三角形 79"/>
              <p:cNvSpPr/>
              <p:nvPr/>
            </p:nvSpPr>
            <p:spPr>
              <a:xfrm rot="7782167">
                <a:off x="1138428" y="4862220"/>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1" name="等腰三角形 80"/>
              <p:cNvSpPr/>
              <p:nvPr/>
            </p:nvSpPr>
            <p:spPr>
              <a:xfrm rot="11418892">
                <a:off x="716766" y="4641096"/>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2" name="等腰三角形 81"/>
              <p:cNvSpPr/>
              <p:nvPr/>
            </p:nvSpPr>
            <p:spPr>
              <a:xfrm rot="11418892">
                <a:off x="1465496" y="4778469"/>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等腰三角形 82"/>
              <p:cNvSpPr/>
              <p:nvPr/>
            </p:nvSpPr>
            <p:spPr>
              <a:xfrm rot="7782167">
                <a:off x="1889313" y="4996942"/>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4" name="等腰三角形 83"/>
              <p:cNvSpPr/>
              <p:nvPr/>
            </p:nvSpPr>
            <p:spPr>
              <a:xfrm rot="11418892">
                <a:off x="2202093" y="4898903"/>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5" name="等腰三角形 84"/>
              <p:cNvSpPr/>
              <p:nvPr/>
            </p:nvSpPr>
            <p:spPr>
              <a:xfrm rot="7782167">
                <a:off x="2617478" y="5117376"/>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6" name="等腰三角形 85"/>
              <p:cNvSpPr/>
              <p:nvPr/>
            </p:nvSpPr>
            <p:spPr>
              <a:xfrm rot="11418892">
                <a:off x="2930258" y="5019337"/>
                <a:ext cx="641175" cy="552736"/>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57" name="组合 86"/>
            <p:cNvGrpSpPr/>
            <p:nvPr/>
          </p:nvGrpSpPr>
          <p:grpSpPr>
            <a:xfrm>
              <a:off x="1145730" y="988054"/>
              <a:ext cx="3375137" cy="5184998"/>
              <a:chOff x="716766" y="736383"/>
              <a:chExt cx="3046471" cy="4977948"/>
            </a:xfrm>
            <a:noFill/>
          </p:grpSpPr>
          <p:sp>
            <p:nvSpPr>
              <p:cNvPr id="58" name="等腰三角形 87"/>
              <p:cNvSpPr/>
              <p:nvPr/>
            </p:nvSpPr>
            <p:spPr>
              <a:xfrm rot="4162658">
                <a:off x="722645" y="780603"/>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9" name="等腰三角形 88"/>
              <p:cNvSpPr/>
              <p:nvPr/>
            </p:nvSpPr>
            <p:spPr>
              <a:xfrm rot="7782167">
                <a:off x="1024508" y="1133980"/>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0" name="等腰三角形 89"/>
              <p:cNvSpPr/>
              <p:nvPr/>
            </p:nvSpPr>
            <p:spPr>
              <a:xfrm rot="11457533">
                <a:off x="1325280" y="1043057"/>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1" name="等腰三角形 90"/>
              <p:cNvSpPr/>
              <p:nvPr/>
            </p:nvSpPr>
            <p:spPr>
              <a:xfrm rot="7782167">
                <a:off x="1739898" y="1257642"/>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2" name="等腰三角形 91"/>
              <p:cNvSpPr/>
              <p:nvPr/>
            </p:nvSpPr>
            <p:spPr>
              <a:xfrm rot="7782167">
                <a:off x="2457105" y="1381302"/>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3" name="等腰三角形 92"/>
              <p:cNvSpPr/>
              <p:nvPr/>
            </p:nvSpPr>
            <p:spPr>
              <a:xfrm rot="11457533">
                <a:off x="2040668" y="1153047"/>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4" name="等腰三角形 93"/>
              <p:cNvSpPr/>
              <p:nvPr/>
            </p:nvSpPr>
            <p:spPr>
              <a:xfrm rot="11418892">
                <a:off x="2761871" y="1287407"/>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5" name="等腰三角形 94"/>
              <p:cNvSpPr/>
              <p:nvPr/>
            </p:nvSpPr>
            <p:spPr>
              <a:xfrm rot="7782167">
                <a:off x="3166281" y="1515454"/>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6" name="等腰三角形 95"/>
              <p:cNvSpPr/>
              <p:nvPr/>
            </p:nvSpPr>
            <p:spPr>
              <a:xfrm rot="7782167">
                <a:off x="2707092" y="2045788"/>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等腰三角形 96"/>
              <p:cNvSpPr/>
              <p:nvPr/>
            </p:nvSpPr>
            <p:spPr>
              <a:xfrm rot="11418892">
                <a:off x="3011238" y="1958441"/>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8" name="等腰三角形 97"/>
              <p:cNvSpPr/>
              <p:nvPr/>
            </p:nvSpPr>
            <p:spPr>
              <a:xfrm rot="7782167">
                <a:off x="2243349" y="2591275"/>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9" name="等腰三角形 98"/>
              <p:cNvSpPr/>
              <p:nvPr/>
            </p:nvSpPr>
            <p:spPr>
              <a:xfrm rot="11418892">
                <a:off x="2550628" y="2479628"/>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0" name="等腰三角形 99"/>
              <p:cNvSpPr/>
              <p:nvPr/>
            </p:nvSpPr>
            <p:spPr>
              <a:xfrm rot="7782167">
                <a:off x="1778149" y="3121104"/>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1" name="等腰三角形 100"/>
              <p:cNvSpPr/>
              <p:nvPr/>
            </p:nvSpPr>
            <p:spPr>
              <a:xfrm rot="11418892">
                <a:off x="2087622" y="3030021"/>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2" name="等腰三角形 101"/>
              <p:cNvSpPr/>
              <p:nvPr/>
            </p:nvSpPr>
            <p:spPr>
              <a:xfrm rot="7782167">
                <a:off x="1326458" y="3655139"/>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3" name="等腰三角形 102"/>
              <p:cNvSpPr/>
              <p:nvPr/>
            </p:nvSpPr>
            <p:spPr>
              <a:xfrm rot="11418892">
                <a:off x="1635931" y="3564056"/>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4" name="等腰三角形 103"/>
              <p:cNvSpPr/>
              <p:nvPr/>
            </p:nvSpPr>
            <p:spPr>
              <a:xfrm rot="7782167">
                <a:off x="863654" y="4200802"/>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5" name="等腰三角形 104"/>
              <p:cNvSpPr/>
              <p:nvPr/>
            </p:nvSpPr>
            <p:spPr>
              <a:xfrm rot="11418892">
                <a:off x="1173127" y="4095431"/>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6" name="等腰三角形 105"/>
              <p:cNvSpPr/>
              <p:nvPr/>
            </p:nvSpPr>
            <p:spPr>
              <a:xfrm rot="4162658">
                <a:off x="972013" y="1451379"/>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7" name="等腰三角形 106"/>
              <p:cNvSpPr/>
              <p:nvPr/>
            </p:nvSpPr>
            <p:spPr>
              <a:xfrm rot="7782167">
                <a:off x="1138428" y="4862220"/>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8" name="等腰三角形 107"/>
              <p:cNvSpPr/>
              <p:nvPr/>
            </p:nvSpPr>
            <p:spPr>
              <a:xfrm rot="11418892">
                <a:off x="716766" y="4641096"/>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9" name="等腰三角形 108"/>
              <p:cNvSpPr/>
              <p:nvPr/>
            </p:nvSpPr>
            <p:spPr>
              <a:xfrm rot="11418892">
                <a:off x="1465496" y="4778469"/>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0" name="等腰三角形 109"/>
              <p:cNvSpPr/>
              <p:nvPr/>
            </p:nvSpPr>
            <p:spPr>
              <a:xfrm rot="7782167">
                <a:off x="1889313" y="4996942"/>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1" name="等腰三角形 110"/>
              <p:cNvSpPr/>
              <p:nvPr/>
            </p:nvSpPr>
            <p:spPr>
              <a:xfrm rot="11418892">
                <a:off x="2202093" y="4898903"/>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2" name="等腰三角形 111"/>
              <p:cNvSpPr/>
              <p:nvPr/>
            </p:nvSpPr>
            <p:spPr>
              <a:xfrm rot="7782167">
                <a:off x="2617478" y="5117376"/>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3" name="等腰三角形 112"/>
              <p:cNvSpPr/>
              <p:nvPr/>
            </p:nvSpPr>
            <p:spPr>
              <a:xfrm rot="11418892">
                <a:off x="2930258" y="5019337"/>
                <a:ext cx="641175" cy="552736"/>
              </a:xfrm>
              <a:prstGeom prst="triangl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sp>
        <p:nvSpPr>
          <p:cNvPr id="86" name="TextBox 85"/>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87" name="图片 8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Tree>
    <p:extLst>
      <p:ext uri="{BB962C8B-B14F-4D97-AF65-F5344CB8AC3E}">
        <p14:creationId xmlns="" xmlns:p14="http://schemas.microsoft.com/office/powerpoint/2010/main" val="139501105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84" y="786784"/>
            <a:ext cx="2617941" cy="461665"/>
          </a:xfrm>
          <a:prstGeom prst="rect">
            <a:avLst/>
          </a:prstGeom>
          <a:noFill/>
        </p:spPr>
        <p:txBody>
          <a:bodyPr wrap="square" rtlCol="0">
            <a:spAutoFit/>
          </a:bodyPr>
          <a:lstStyle/>
          <a:p>
            <a:r>
              <a:rPr kumimoji="1" lang="en-US" altLang="zh-CN" sz="2400" dirty="0" smtClean="0"/>
              <a:t>MTK</a:t>
            </a:r>
            <a:r>
              <a:rPr kumimoji="1" lang="zh-CN" altLang="en-US" sz="2400" dirty="0" smtClean="0"/>
              <a:t>如何提</a:t>
            </a:r>
            <a:r>
              <a:rPr kumimoji="1" lang="en-US" altLang="zh-CN" sz="2400" dirty="0" smtClean="0"/>
              <a:t>CASE</a:t>
            </a:r>
            <a:endParaRPr kumimoji="1" lang="zh-CN" altLang="en-US" sz="2400" dirty="0"/>
          </a:p>
        </p:txBody>
      </p:sp>
      <p:grpSp>
        <p:nvGrpSpPr>
          <p:cNvPr id="2" name="组合 6"/>
          <p:cNvGrpSpPr/>
          <p:nvPr/>
        </p:nvGrpSpPr>
        <p:grpSpPr>
          <a:xfrm>
            <a:off x="268800" y="348475"/>
            <a:ext cx="720884" cy="1107446"/>
            <a:chOff x="716766" y="736383"/>
            <a:chExt cx="3046471" cy="4977948"/>
          </a:xfrm>
          <a:noFill/>
        </p:grpSpPr>
        <p:sp>
          <p:nvSpPr>
            <p:cNvPr id="8" name="等腰三角形 7"/>
            <p:cNvSpPr/>
            <p:nvPr/>
          </p:nvSpPr>
          <p:spPr>
            <a:xfrm rot="4162658">
              <a:off x="722645" y="7806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7782167">
              <a:off x="1024508" y="113398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11457533">
              <a:off x="1325280" y="104305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782167">
              <a:off x="1739898" y="12576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7782167">
              <a:off x="2457105" y="13813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1457533">
              <a:off x="2040668" y="115304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1418892">
              <a:off x="2761871" y="128740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7782167">
              <a:off x="3166281" y="151545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782167">
              <a:off x="2707092" y="204578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1418892">
              <a:off x="3011238" y="195844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等腰三角形 17"/>
            <p:cNvSpPr/>
            <p:nvPr/>
          </p:nvSpPr>
          <p:spPr>
            <a:xfrm rot="7782167">
              <a:off x="2243349" y="2591275"/>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1418892">
              <a:off x="2550628" y="247962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19"/>
            <p:cNvSpPr/>
            <p:nvPr/>
          </p:nvSpPr>
          <p:spPr>
            <a:xfrm rot="7782167">
              <a:off x="1778149" y="312110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1418892">
              <a:off x="2087622" y="303002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1"/>
            <p:cNvSpPr/>
            <p:nvPr/>
          </p:nvSpPr>
          <p:spPr>
            <a:xfrm rot="7782167">
              <a:off x="1326458" y="365513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418892">
              <a:off x="1635931" y="356405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3"/>
            <p:cNvSpPr/>
            <p:nvPr/>
          </p:nvSpPr>
          <p:spPr>
            <a:xfrm rot="7782167">
              <a:off x="863654" y="42008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1418892">
              <a:off x="1173127" y="409543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5"/>
            <p:cNvSpPr/>
            <p:nvPr/>
          </p:nvSpPr>
          <p:spPr>
            <a:xfrm rot="4162658">
              <a:off x="972013" y="145137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6"/>
            <p:cNvSpPr/>
            <p:nvPr/>
          </p:nvSpPr>
          <p:spPr>
            <a:xfrm rot="7782167">
              <a:off x="1138428" y="486222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1418892">
              <a:off x="716766" y="464109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418892">
              <a:off x="1465496" y="477846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等腰三角形 29"/>
            <p:cNvSpPr/>
            <p:nvPr/>
          </p:nvSpPr>
          <p:spPr>
            <a:xfrm rot="7782167">
              <a:off x="1889313" y="49969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1418892">
              <a:off x="2202093" y="48989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7782167">
              <a:off x="2617478" y="511737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418892">
              <a:off x="2930258" y="501933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35" name="Text Box 3"/>
          <p:cNvSpPr txBox="1">
            <a:spLocks noChangeArrowheads="1"/>
          </p:cNvSpPr>
          <p:nvPr/>
        </p:nvSpPr>
        <p:spPr bwMode="auto">
          <a:xfrm>
            <a:off x="997526" y="1864424"/>
            <a:ext cx="7661234" cy="3046988"/>
          </a:xfrm>
          <a:prstGeom prst="rect">
            <a:avLst/>
          </a:prstGeom>
          <a:noFill/>
          <a:ln w="9525">
            <a:noFill/>
            <a:miter lim="800000"/>
            <a:headEnd/>
            <a:tailEnd/>
          </a:ln>
        </p:spPr>
        <p:txBody>
          <a:bodyPr wrap="square">
            <a:spAutoFit/>
          </a:bodyPr>
          <a:lstStyle/>
          <a:p>
            <a:pPr>
              <a:lnSpc>
                <a:spcPct val="150000"/>
              </a:lnSpc>
              <a:buFont typeface="Wingdings" pitchFamily="2" charset="2"/>
              <a:buChar char="Ø"/>
            </a:pPr>
            <a:r>
              <a:rPr lang="zh-CN" altLang="en-US" sz="3200" dirty="0" smtClean="0">
                <a:solidFill>
                  <a:srgbClr val="00B0F0"/>
                </a:solidFill>
              </a:rPr>
              <a:t>登录</a:t>
            </a:r>
            <a:r>
              <a:rPr lang="en-US" altLang="zh-CN" sz="3200" dirty="0" smtClean="0">
                <a:solidFill>
                  <a:srgbClr val="00B0F0"/>
                </a:solidFill>
              </a:rPr>
              <a:t>Eservice</a:t>
            </a:r>
            <a:r>
              <a:rPr lang="zh-CN" altLang="en-US" sz="3200" dirty="0" smtClean="0">
                <a:solidFill>
                  <a:srgbClr val="00B0F0"/>
                </a:solidFill>
              </a:rPr>
              <a:t>系统</a:t>
            </a:r>
            <a:endParaRPr lang="en-US" altLang="zh-CN" sz="3200" dirty="0">
              <a:solidFill>
                <a:srgbClr val="00B0F0"/>
              </a:solidFill>
            </a:endParaRPr>
          </a:p>
          <a:p>
            <a:pPr eaLnBrk="1" hangingPunct="1">
              <a:lnSpc>
                <a:spcPct val="150000"/>
              </a:lnSpc>
              <a:buFont typeface="Wingdings" pitchFamily="2" charset="2"/>
              <a:buChar char="Ø"/>
            </a:pPr>
            <a:r>
              <a:rPr lang="zh-CN" altLang="en-US" sz="3200" dirty="0" smtClean="0"/>
              <a:t>提交</a:t>
            </a:r>
            <a:r>
              <a:rPr lang="en-US" altLang="zh-CN" sz="3200" dirty="0" smtClean="0"/>
              <a:t>CASE</a:t>
            </a:r>
            <a:endParaRPr lang="en-US" altLang="zh-CN" sz="3200" dirty="0"/>
          </a:p>
          <a:p>
            <a:pPr>
              <a:lnSpc>
                <a:spcPct val="150000"/>
              </a:lnSpc>
              <a:buFont typeface="Wingdings" pitchFamily="2" charset="2"/>
              <a:buChar char="Ø"/>
            </a:pPr>
            <a:r>
              <a:rPr lang="zh-CN" altLang="en-US" sz="3200" dirty="0" smtClean="0"/>
              <a:t>搜索</a:t>
            </a:r>
            <a:r>
              <a:rPr lang="en-US" altLang="zh-CN" sz="3200" dirty="0" smtClean="0"/>
              <a:t>MTK</a:t>
            </a:r>
            <a:r>
              <a:rPr lang="zh-CN" altLang="en-US" sz="3200" dirty="0" smtClean="0"/>
              <a:t>帮助系统</a:t>
            </a:r>
            <a:endParaRPr lang="en-US" altLang="zh-CN" sz="3200" dirty="0"/>
          </a:p>
          <a:p>
            <a:pPr eaLnBrk="1" hangingPunct="1">
              <a:lnSpc>
                <a:spcPct val="150000"/>
              </a:lnSpc>
              <a:buFont typeface="Wingdings" pitchFamily="2" charset="2"/>
              <a:buChar char="Ø"/>
            </a:pPr>
            <a:r>
              <a:rPr lang="zh-CN" altLang="en-US" sz="3200" dirty="0" smtClean="0"/>
              <a:t>跟踪</a:t>
            </a:r>
            <a:r>
              <a:rPr lang="en-US" altLang="zh-CN" sz="3200" dirty="0" smtClean="0"/>
              <a:t>CASE</a:t>
            </a:r>
            <a:endParaRPr lang="en-US" altLang="zh-CN" sz="3200" dirty="0"/>
          </a:p>
        </p:txBody>
      </p:sp>
    </p:spTree>
    <p:extLst>
      <p:ext uri="{BB962C8B-B14F-4D97-AF65-F5344CB8AC3E}">
        <p14:creationId xmlns="" xmlns:p14="http://schemas.microsoft.com/office/powerpoint/2010/main" val="2069856122"/>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84" y="786784"/>
            <a:ext cx="2617941" cy="461665"/>
          </a:xfrm>
          <a:prstGeom prst="rect">
            <a:avLst/>
          </a:prstGeom>
          <a:noFill/>
        </p:spPr>
        <p:txBody>
          <a:bodyPr wrap="square" rtlCol="0">
            <a:spAutoFit/>
          </a:bodyPr>
          <a:lstStyle/>
          <a:p>
            <a:r>
              <a:rPr kumimoji="1" lang="en-US" altLang="zh-CN" sz="2400" dirty="0" smtClean="0"/>
              <a:t>MTK</a:t>
            </a:r>
            <a:r>
              <a:rPr kumimoji="1" lang="zh-CN" altLang="en-US" sz="2400" dirty="0" smtClean="0"/>
              <a:t>如何提</a:t>
            </a:r>
            <a:r>
              <a:rPr kumimoji="1" lang="en-US" altLang="zh-CN" sz="2400" dirty="0" smtClean="0"/>
              <a:t>CASE</a:t>
            </a:r>
            <a:endParaRPr kumimoji="1" lang="zh-CN" altLang="en-US" sz="2400" dirty="0"/>
          </a:p>
        </p:txBody>
      </p:sp>
      <p:grpSp>
        <p:nvGrpSpPr>
          <p:cNvPr id="2" name="组合 6"/>
          <p:cNvGrpSpPr/>
          <p:nvPr/>
        </p:nvGrpSpPr>
        <p:grpSpPr>
          <a:xfrm>
            <a:off x="268800" y="348475"/>
            <a:ext cx="720884" cy="1107446"/>
            <a:chOff x="716766" y="736383"/>
            <a:chExt cx="3046471" cy="4977948"/>
          </a:xfrm>
          <a:noFill/>
        </p:grpSpPr>
        <p:sp>
          <p:nvSpPr>
            <p:cNvPr id="8" name="等腰三角形 7"/>
            <p:cNvSpPr/>
            <p:nvPr/>
          </p:nvSpPr>
          <p:spPr>
            <a:xfrm rot="4162658">
              <a:off x="722645" y="7806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7782167">
              <a:off x="1024508" y="113398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11457533">
              <a:off x="1325280" y="104305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782167">
              <a:off x="1739898" y="12576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7782167">
              <a:off x="2457105" y="13813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1457533">
              <a:off x="2040668" y="115304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1418892">
              <a:off x="2761871" y="128740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7782167">
              <a:off x="3166281" y="151545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782167">
              <a:off x="2707092" y="204578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1418892">
              <a:off x="3011238" y="195844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等腰三角形 17"/>
            <p:cNvSpPr/>
            <p:nvPr/>
          </p:nvSpPr>
          <p:spPr>
            <a:xfrm rot="7782167">
              <a:off x="2243349" y="2591275"/>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1418892">
              <a:off x="2550628" y="247962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19"/>
            <p:cNvSpPr/>
            <p:nvPr/>
          </p:nvSpPr>
          <p:spPr>
            <a:xfrm rot="7782167">
              <a:off x="1778149" y="312110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1418892">
              <a:off x="2087622" y="303002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1"/>
            <p:cNvSpPr/>
            <p:nvPr/>
          </p:nvSpPr>
          <p:spPr>
            <a:xfrm rot="7782167">
              <a:off x="1326458" y="365513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418892">
              <a:off x="1635931" y="356405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3"/>
            <p:cNvSpPr/>
            <p:nvPr/>
          </p:nvSpPr>
          <p:spPr>
            <a:xfrm rot="7782167">
              <a:off x="863654" y="42008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1418892">
              <a:off x="1173127" y="409543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5"/>
            <p:cNvSpPr/>
            <p:nvPr/>
          </p:nvSpPr>
          <p:spPr>
            <a:xfrm rot="4162658">
              <a:off x="972013" y="145137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6"/>
            <p:cNvSpPr/>
            <p:nvPr/>
          </p:nvSpPr>
          <p:spPr>
            <a:xfrm rot="7782167">
              <a:off x="1138428" y="486222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1418892">
              <a:off x="716766" y="464109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418892">
              <a:off x="1465496" y="477846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等腰三角形 29"/>
            <p:cNvSpPr/>
            <p:nvPr/>
          </p:nvSpPr>
          <p:spPr>
            <a:xfrm rot="7782167">
              <a:off x="1889313" y="49969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1418892">
              <a:off x="2202093" y="48989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7782167">
              <a:off x="2617478" y="511737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418892">
              <a:off x="2930258" y="501933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34" name="文本框 27"/>
          <p:cNvSpPr txBox="1"/>
          <p:nvPr/>
        </p:nvSpPr>
        <p:spPr>
          <a:xfrm>
            <a:off x="475012" y="1413165"/>
            <a:ext cx="4714505" cy="5058888"/>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a:t>
            </a:r>
            <a:r>
              <a:rPr lang="en-US" altLang="zh-CN" sz="1600" dirty="0" smtClean="0">
                <a:solidFill>
                  <a:schemeClr val="tx1">
                    <a:lumMod val="75000"/>
                    <a:lumOff val="25000"/>
                  </a:schemeClr>
                </a:solidFill>
              </a:rPr>
              <a:t>MTK</a:t>
            </a:r>
            <a:r>
              <a:rPr lang="zh-CN" altLang="en-US" sz="1600" dirty="0" smtClean="0">
                <a:solidFill>
                  <a:schemeClr val="tx1">
                    <a:lumMod val="75000"/>
                    <a:lumOff val="25000"/>
                  </a:schemeClr>
                </a:solidFill>
              </a:rPr>
              <a:t>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的方法与高通类似，我们可以访问</a:t>
            </a:r>
            <a:r>
              <a:rPr lang="en-US" altLang="zh-CN" sz="1600" dirty="0" smtClean="0">
                <a:solidFill>
                  <a:schemeClr val="tx1">
                    <a:lumMod val="75000"/>
                    <a:lumOff val="25000"/>
                  </a:schemeClr>
                </a:solidFill>
              </a:rPr>
              <a:t>MTK</a:t>
            </a:r>
            <a:r>
              <a:rPr lang="zh-CN" altLang="en-US" sz="1600" dirty="0" smtClean="0">
                <a:solidFill>
                  <a:schemeClr val="tx1">
                    <a:lumMod val="75000"/>
                    <a:lumOff val="25000"/>
                  </a:schemeClr>
                </a:solidFill>
              </a:rPr>
              <a:t>帮助系统和问题追踪系统。</a:t>
            </a:r>
            <a:endParaRPr lang="en-US" altLang="zh-CN" sz="1600" dirty="0" smtClean="0">
              <a:solidFill>
                <a:schemeClr val="tx1">
                  <a:lumMod val="75000"/>
                  <a:lumOff val="25000"/>
                </a:schemeClr>
              </a:solidFill>
            </a:endParaRPr>
          </a:p>
          <a:p>
            <a:pPr>
              <a:lnSpc>
                <a:spcPct val="130000"/>
              </a:lnSpc>
            </a:pPr>
            <a:r>
              <a:rPr lang="zh-CN" altLang="en-US" sz="1600" dirty="0" smtClean="0">
                <a:solidFill>
                  <a:schemeClr val="tx1">
                    <a:lumMod val="75000"/>
                    <a:lumOff val="25000"/>
                  </a:schemeClr>
                </a:solidFill>
              </a:rPr>
              <a:t>    </a:t>
            </a:r>
            <a:r>
              <a:rPr lang="en-US" altLang="zh-CN" sz="1600" dirty="0" smtClean="0">
                <a:solidFill>
                  <a:schemeClr val="tx1">
                    <a:lumMod val="75000"/>
                    <a:lumOff val="25000"/>
                  </a:schemeClr>
                </a:solidFill>
              </a:rPr>
              <a:t>1. </a:t>
            </a:r>
            <a:r>
              <a:rPr lang="zh-CN" altLang="en-US" sz="1600" dirty="0" smtClean="0">
                <a:solidFill>
                  <a:schemeClr val="tx1">
                    <a:lumMod val="75000"/>
                    <a:lumOff val="25000"/>
                  </a:schemeClr>
                </a:solidFill>
              </a:rPr>
              <a:t>登录</a:t>
            </a:r>
            <a:r>
              <a:rPr lang="en-US" altLang="zh-CN" sz="1600" dirty="0" smtClean="0">
                <a:solidFill>
                  <a:schemeClr val="tx1">
                    <a:lumMod val="75000"/>
                    <a:lumOff val="25000"/>
                  </a:schemeClr>
                </a:solidFill>
              </a:rPr>
              <a:t>MTK</a:t>
            </a:r>
            <a:r>
              <a:rPr lang="zh-CN" altLang="en-US" sz="1600" dirty="0" smtClean="0">
                <a:solidFill>
                  <a:schemeClr val="tx1">
                    <a:lumMod val="75000"/>
                    <a:lumOff val="25000"/>
                  </a:schemeClr>
                </a:solidFill>
              </a:rPr>
              <a:t>帮助系统需使用统一账号：</a:t>
            </a:r>
            <a:r>
              <a:rPr lang="en-US" altLang="zh-CN" sz="1600" dirty="0" smtClean="0">
                <a:solidFill>
                  <a:schemeClr val="tx1">
                    <a:lumMod val="75000"/>
                    <a:lumOff val="25000"/>
                  </a:schemeClr>
                </a:solidFill>
              </a:rPr>
              <a:t> yuqing.zhang@ck-telecom.com</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cktsw2016</a:t>
            </a:r>
            <a:r>
              <a:rPr lang="zh-CN" altLang="en-US" sz="1600" dirty="0" smtClean="0">
                <a:solidFill>
                  <a:schemeClr val="tx1">
                    <a:lumMod val="75000"/>
                    <a:lumOff val="25000"/>
                  </a:schemeClr>
                </a:solidFill>
              </a:rPr>
              <a:t>， 网址</a:t>
            </a:r>
            <a:r>
              <a:rPr lang="en-US" altLang="zh-CN" sz="1600" dirty="0" smtClean="0">
                <a:solidFill>
                  <a:schemeClr val="tx1">
                    <a:lumMod val="75000"/>
                    <a:lumOff val="25000"/>
                  </a:schemeClr>
                </a:solidFill>
              </a:rPr>
              <a:t>: http://online.mediatek.com</a:t>
            </a:r>
            <a:r>
              <a:rPr lang="zh-CN" altLang="en-US" sz="1600" dirty="0" smtClean="0">
                <a:solidFill>
                  <a:schemeClr val="tx1">
                    <a:lumMod val="75000"/>
                    <a:lumOff val="25000"/>
                  </a:schemeClr>
                </a:solidFill>
              </a:rPr>
              <a:t>，这个系统包含</a:t>
            </a:r>
            <a:r>
              <a:rPr lang="en-US" altLang="zh-CN" sz="1600" dirty="0" smtClean="0">
                <a:solidFill>
                  <a:schemeClr val="tx1">
                    <a:lumMod val="75000"/>
                    <a:lumOff val="25000"/>
                  </a:schemeClr>
                </a:solidFill>
              </a:rPr>
              <a:t>MTK</a:t>
            </a:r>
            <a:r>
              <a:rPr lang="zh-CN" altLang="en-US" sz="1600" dirty="0" smtClean="0">
                <a:solidFill>
                  <a:schemeClr val="tx1">
                    <a:lumMod val="75000"/>
                    <a:lumOff val="25000"/>
                  </a:schemeClr>
                </a:solidFill>
              </a:rPr>
              <a:t>平台的相关资料以及问题分享</a:t>
            </a:r>
            <a:r>
              <a:rPr lang="en-US" altLang="zh-CN" sz="1600" dirty="0" smtClean="0">
                <a:solidFill>
                  <a:schemeClr val="tx1">
                    <a:lumMod val="75000"/>
                    <a:lumOff val="25000"/>
                  </a:schemeClr>
                </a:solidFill>
              </a:rPr>
              <a:t>(FAQ)</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MTK</a:t>
            </a:r>
            <a:r>
              <a:rPr lang="zh-CN" altLang="en-US" sz="1600" dirty="0" smtClean="0">
                <a:solidFill>
                  <a:schemeClr val="tx1">
                    <a:lumMod val="75000"/>
                    <a:lumOff val="25000"/>
                  </a:schemeClr>
                </a:solidFill>
              </a:rPr>
              <a:t>平台的各种资料都可以从该系统获取。</a:t>
            </a:r>
            <a:endParaRPr lang="en-US" altLang="zh-CN" sz="1600" dirty="0" smtClean="0">
              <a:solidFill>
                <a:schemeClr val="tx1">
                  <a:lumMod val="75000"/>
                  <a:lumOff val="25000"/>
                </a:schemeClr>
              </a:solidFill>
            </a:endParaRPr>
          </a:p>
          <a:p>
            <a:pPr>
              <a:lnSpc>
                <a:spcPct val="130000"/>
              </a:lnSpc>
            </a:pPr>
            <a:r>
              <a:rPr lang="zh-CN" altLang="en-US" sz="1600" dirty="0" smtClean="0">
                <a:solidFill>
                  <a:schemeClr val="tx1">
                    <a:lumMod val="75000"/>
                    <a:lumOff val="25000"/>
                  </a:schemeClr>
                </a:solidFill>
              </a:rPr>
              <a:t>    </a:t>
            </a:r>
            <a:r>
              <a:rPr lang="en-US" altLang="zh-CN" sz="1600" dirty="0" smtClean="0">
                <a:solidFill>
                  <a:schemeClr val="tx1">
                    <a:lumMod val="75000"/>
                    <a:lumOff val="25000"/>
                  </a:schemeClr>
                </a:solidFill>
              </a:rPr>
              <a:t>2. MTK</a:t>
            </a:r>
            <a:r>
              <a:rPr lang="zh-CN" altLang="en-US" sz="1600" dirty="0" smtClean="0">
                <a:solidFill>
                  <a:schemeClr val="tx1">
                    <a:lumMod val="75000"/>
                    <a:lumOff val="25000"/>
                  </a:schemeClr>
                </a:solidFill>
              </a:rPr>
              <a:t>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需要登录</a:t>
            </a:r>
            <a:r>
              <a:rPr lang="en-US" altLang="zh-CN" sz="1600" dirty="0" smtClean="0">
                <a:solidFill>
                  <a:schemeClr val="tx1">
                    <a:lumMod val="75000"/>
                    <a:lumOff val="25000"/>
                  </a:schemeClr>
                </a:solidFill>
              </a:rPr>
              <a:t>Eservice</a:t>
            </a:r>
            <a:r>
              <a:rPr lang="zh-CN" altLang="en-US" sz="1600" dirty="0" smtClean="0">
                <a:solidFill>
                  <a:schemeClr val="tx1">
                    <a:lumMod val="75000"/>
                    <a:lumOff val="25000"/>
                  </a:schemeClr>
                </a:solidFill>
              </a:rPr>
              <a:t>问题追踪平台</a:t>
            </a:r>
            <a:r>
              <a:rPr lang="en-US" altLang="zh-CN" sz="1600" dirty="0" smtClean="0">
                <a:solidFill>
                  <a:schemeClr val="tx1">
                    <a:lumMod val="75000"/>
                    <a:lumOff val="25000"/>
                  </a:schemeClr>
                </a:solidFill>
              </a:rPr>
              <a:t>http://eservice.mediatek.com/</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MTK</a:t>
            </a:r>
            <a:r>
              <a:rPr lang="zh-CN" altLang="en-US" sz="1600" dirty="0" smtClean="0">
                <a:solidFill>
                  <a:schemeClr val="tx1">
                    <a:lumMod val="75000"/>
                    <a:lumOff val="25000"/>
                  </a:schemeClr>
                </a:solidFill>
              </a:rPr>
              <a:t>没有开放给我们注册，登录的时候使用统一的账号：</a:t>
            </a:r>
            <a:r>
              <a:rPr lang="en-US" altLang="zh-CN" sz="1600" dirty="0" err="1" smtClean="0">
                <a:solidFill>
                  <a:schemeClr val="tx1">
                    <a:lumMod val="75000"/>
                    <a:lumOff val="25000"/>
                  </a:schemeClr>
                </a:solidFill>
              </a:rPr>
              <a:t>cktsw</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scvj32</a:t>
            </a:r>
            <a:r>
              <a:rPr lang="zh-CN" altLang="en-US" sz="1600" dirty="0" smtClean="0">
                <a:solidFill>
                  <a:schemeClr val="tx1">
                    <a:lumMod val="75000"/>
                    <a:lumOff val="25000"/>
                  </a:schemeClr>
                </a:solidFill>
              </a:rPr>
              <a:t>。我们也可以登录</a:t>
            </a:r>
            <a:r>
              <a:rPr lang="en-US" altLang="zh-CN" sz="1600" dirty="0" smtClean="0">
                <a:solidFill>
                  <a:schemeClr val="tx1">
                    <a:lumMod val="75000"/>
                    <a:lumOff val="25000"/>
                  </a:schemeClr>
                </a:solidFill>
              </a:rPr>
              <a:t>online</a:t>
            </a:r>
            <a:r>
              <a:rPr lang="zh-CN" altLang="en-US" sz="1600" dirty="0" smtClean="0">
                <a:solidFill>
                  <a:schemeClr val="tx1">
                    <a:lumMod val="75000"/>
                    <a:lumOff val="25000"/>
                  </a:schemeClr>
                </a:solidFill>
              </a:rPr>
              <a:t>帮助系统之后在快速链接栏中可以找到</a:t>
            </a:r>
            <a:r>
              <a:rPr lang="en-US" altLang="zh-CN" sz="1600" dirty="0" smtClean="0">
                <a:solidFill>
                  <a:schemeClr val="tx1">
                    <a:lumMod val="75000"/>
                    <a:lumOff val="25000"/>
                  </a:schemeClr>
                </a:solidFill>
              </a:rPr>
              <a:t>Eservice</a:t>
            </a:r>
            <a:r>
              <a:rPr lang="zh-CN" altLang="en-US" sz="1600" dirty="0" smtClean="0">
                <a:solidFill>
                  <a:schemeClr val="tx1">
                    <a:lumMod val="75000"/>
                    <a:lumOff val="25000"/>
                  </a:schemeClr>
                </a:solidFill>
              </a:rPr>
              <a:t>的链接，点击也可进入</a:t>
            </a:r>
            <a:r>
              <a:rPr lang="en-US" altLang="zh-CN" sz="1600" dirty="0" smtClean="0">
                <a:solidFill>
                  <a:schemeClr val="tx1">
                    <a:lumMod val="75000"/>
                    <a:lumOff val="25000"/>
                  </a:schemeClr>
                </a:solidFill>
              </a:rPr>
              <a:t>Eservice</a:t>
            </a:r>
            <a:r>
              <a:rPr lang="zh-CN" altLang="en-US" sz="1600" dirty="0" smtClean="0">
                <a:solidFill>
                  <a:schemeClr val="tx1">
                    <a:lumMod val="75000"/>
                    <a:lumOff val="25000"/>
                  </a:schemeClr>
                </a:solidFill>
              </a:rPr>
              <a:t>问题追踪平台。</a:t>
            </a:r>
            <a:endParaRPr lang="en-US" altLang="zh-CN" sz="1600" dirty="0" smtClean="0">
              <a:solidFill>
                <a:schemeClr val="tx1">
                  <a:lumMod val="75000"/>
                  <a:lumOff val="25000"/>
                </a:schemeClr>
              </a:solidFill>
            </a:endParaRPr>
          </a:p>
        </p:txBody>
      </p:sp>
      <p:pic>
        <p:nvPicPr>
          <p:cNvPr id="24579" name="Picture 3" descr="C:\Users\user\Desktop\e11fb17c8b664ddd9c1be2525870b912.jpg"/>
          <p:cNvPicPr>
            <a:picLocks noChangeAspect="1" noChangeArrowheads="1"/>
          </p:cNvPicPr>
          <p:nvPr/>
        </p:nvPicPr>
        <p:blipFill>
          <a:blip r:embed="rId3"/>
          <a:srcRect/>
          <a:stretch>
            <a:fillRect/>
          </a:stretch>
        </p:blipFill>
        <p:spPr bwMode="auto">
          <a:xfrm>
            <a:off x="5427023" y="1413163"/>
            <a:ext cx="6270172" cy="5047014"/>
          </a:xfrm>
          <a:prstGeom prst="rect">
            <a:avLst/>
          </a:prstGeom>
          <a:noFill/>
        </p:spPr>
      </p:pic>
    </p:spTree>
    <p:extLst>
      <p:ext uri="{BB962C8B-B14F-4D97-AF65-F5344CB8AC3E}">
        <p14:creationId xmlns="" xmlns:p14="http://schemas.microsoft.com/office/powerpoint/2010/main" val="206985612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84" y="786784"/>
            <a:ext cx="2617941" cy="461665"/>
          </a:xfrm>
          <a:prstGeom prst="rect">
            <a:avLst/>
          </a:prstGeom>
          <a:noFill/>
        </p:spPr>
        <p:txBody>
          <a:bodyPr wrap="square" rtlCol="0">
            <a:spAutoFit/>
          </a:bodyPr>
          <a:lstStyle/>
          <a:p>
            <a:r>
              <a:rPr kumimoji="1" lang="en-US" altLang="zh-CN" sz="2400" dirty="0" smtClean="0"/>
              <a:t>MTK</a:t>
            </a:r>
            <a:r>
              <a:rPr kumimoji="1" lang="zh-CN" altLang="en-US" sz="2400" dirty="0" smtClean="0"/>
              <a:t>如何提</a:t>
            </a:r>
            <a:r>
              <a:rPr kumimoji="1" lang="en-US" altLang="zh-CN" sz="2400" dirty="0" smtClean="0"/>
              <a:t>CASE</a:t>
            </a:r>
            <a:endParaRPr kumimoji="1" lang="zh-CN" altLang="en-US" sz="2400" dirty="0"/>
          </a:p>
        </p:txBody>
      </p:sp>
      <p:grpSp>
        <p:nvGrpSpPr>
          <p:cNvPr id="2" name="组合 6"/>
          <p:cNvGrpSpPr/>
          <p:nvPr/>
        </p:nvGrpSpPr>
        <p:grpSpPr>
          <a:xfrm>
            <a:off x="268800" y="348475"/>
            <a:ext cx="720884" cy="1107446"/>
            <a:chOff x="716766" y="736383"/>
            <a:chExt cx="3046471" cy="4977948"/>
          </a:xfrm>
          <a:noFill/>
        </p:grpSpPr>
        <p:sp>
          <p:nvSpPr>
            <p:cNvPr id="8" name="等腰三角形 7"/>
            <p:cNvSpPr/>
            <p:nvPr/>
          </p:nvSpPr>
          <p:spPr>
            <a:xfrm rot="4162658">
              <a:off x="722645" y="7806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7782167">
              <a:off x="1024508" y="113398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11457533">
              <a:off x="1325280" y="104305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782167">
              <a:off x="1739898" y="12576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7782167">
              <a:off x="2457105" y="13813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1457533">
              <a:off x="2040668" y="115304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1418892">
              <a:off x="2761871" y="128740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7782167">
              <a:off x="3166281" y="151545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782167">
              <a:off x="2707092" y="204578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1418892">
              <a:off x="3011238" y="195844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等腰三角形 17"/>
            <p:cNvSpPr/>
            <p:nvPr/>
          </p:nvSpPr>
          <p:spPr>
            <a:xfrm rot="7782167">
              <a:off x="2243349" y="2591275"/>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1418892">
              <a:off x="2550628" y="247962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19"/>
            <p:cNvSpPr/>
            <p:nvPr/>
          </p:nvSpPr>
          <p:spPr>
            <a:xfrm rot="7782167">
              <a:off x="1778149" y="312110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1418892">
              <a:off x="2087622" y="303002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1"/>
            <p:cNvSpPr/>
            <p:nvPr/>
          </p:nvSpPr>
          <p:spPr>
            <a:xfrm rot="7782167">
              <a:off x="1326458" y="365513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418892">
              <a:off x="1635931" y="356405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3"/>
            <p:cNvSpPr/>
            <p:nvPr/>
          </p:nvSpPr>
          <p:spPr>
            <a:xfrm rot="7782167">
              <a:off x="863654" y="42008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1418892">
              <a:off x="1173127" y="409543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5"/>
            <p:cNvSpPr/>
            <p:nvPr/>
          </p:nvSpPr>
          <p:spPr>
            <a:xfrm rot="4162658">
              <a:off x="972013" y="145137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6"/>
            <p:cNvSpPr/>
            <p:nvPr/>
          </p:nvSpPr>
          <p:spPr>
            <a:xfrm rot="7782167">
              <a:off x="1138428" y="486222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1418892">
              <a:off x="716766" y="464109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418892">
              <a:off x="1465496" y="477846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等腰三角形 29"/>
            <p:cNvSpPr/>
            <p:nvPr/>
          </p:nvSpPr>
          <p:spPr>
            <a:xfrm rot="7782167">
              <a:off x="1889313" y="49969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1418892">
              <a:off x="2202093" y="48989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7782167">
              <a:off x="2617478" y="511737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418892">
              <a:off x="2930258" y="501933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34" name="Text Box 3"/>
          <p:cNvSpPr txBox="1">
            <a:spLocks noChangeArrowheads="1"/>
          </p:cNvSpPr>
          <p:nvPr/>
        </p:nvSpPr>
        <p:spPr bwMode="auto">
          <a:xfrm>
            <a:off x="997526" y="1864424"/>
            <a:ext cx="7661234" cy="3046988"/>
          </a:xfrm>
          <a:prstGeom prst="rect">
            <a:avLst/>
          </a:prstGeom>
          <a:noFill/>
          <a:ln w="9525">
            <a:noFill/>
            <a:miter lim="800000"/>
            <a:headEnd/>
            <a:tailEnd/>
          </a:ln>
        </p:spPr>
        <p:txBody>
          <a:bodyPr wrap="square">
            <a:spAutoFit/>
          </a:bodyPr>
          <a:lstStyle/>
          <a:p>
            <a:pPr>
              <a:lnSpc>
                <a:spcPct val="150000"/>
              </a:lnSpc>
              <a:buFont typeface="Wingdings" pitchFamily="2" charset="2"/>
              <a:buChar char="Ø"/>
            </a:pPr>
            <a:r>
              <a:rPr lang="zh-CN" altLang="en-US" sz="3200" dirty="0" smtClean="0"/>
              <a:t>登录</a:t>
            </a:r>
            <a:r>
              <a:rPr lang="en-US" altLang="zh-CN" sz="3200" dirty="0" smtClean="0"/>
              <a:t>Eservice</a:t>
            </a:r>
            <a:r>
              <a:rPr lang="zh-CN" altLang="en-US" sz="3200" dirty="0" smtClean="0"/>
              <a:t>系统</a:t>
            </a:r>
            <a:endParaRPr lang="en-US" altLang="zh-CN" sz="3200" dirty="0" smtClean="0">
              <a:solidFill>
                <a:srgbClr val="00B0F0"/>
              </a:solidFill>
            </a:endParaRPr>
          </a:p>
          <a:p>
            <a:pPr>
              <a:lnSpc>
                <a:spcPct val="150000"/>
              </a:lnSpc>
              <a:buFont typeface="Wingdings" pitchFamily="2" charset="2"/>
              <a:buChar char="Ø"/>
            </a:pPr>
            <a:r>
              <a:rPr lang="zh-CN" altLang="en-US" sz="3200" dirty="0" smtClean="0">
                <a:solidFill>
                  <a:srgbClr val="00B0F0"/>
                </a:solidFill>
              </a:rPr>
              <a:t>提交</a:t>
            </a:r>
            <a:r>
              <a:rPr lang="en-US" altLang="zh-CN" sz="3200" dirty="0" smtClean="0">
                <a:solidFill>
                  <a:srgbClr val="00B0F0"/>
                </a:solidFill>
              </a:rPr>
              <a:t>CASE</a:t>
            </a:r>
            <a:endParaRPr lang="en-US" altLang="zh-CN" sz="3200" dirty="0" smtClean="0"/>
          </a:p>
          <a:p>
            <a:pPr>
              <a:lnSpc>
                <a:spcPct val="150000"/>
              </a:lnSpc>
              <a:buFont typeface="Wingdings" pitchFamily="2" charset="2"/>
              <a:buChar char="Ø"/>
            </a:pPr>
            <a:r>
              <a:rPr lang="zh-CN" altLang="en-US" sz="3200" dirty="0" smtClean="0"/>
              <a:t>搜索</a:t>
            </a:r>
            <a:r>
              <a:rPr lang="en-US" altLang="zh-CN" sz="3200" dirty="0" smtClean="0"/>
              <a:t>MTK</a:t>
            </a:r>
            <a:r>
              <a:rPr lang="zh-CN" altLang="en-US" sz="3200" dirty="0" smtClean="0"/>
              <a:t>帮助系统</a:t>
            </a:r>
            <a:endParaRPr lang="en-US" altLang="zh-CN" sz="3200" dirty="0" smtClean="0"/>
          </a:p>
          <a:p>
            <a:pPr>
              <a:lnSpc>
                <a:spcPct val="150000"/>
              </a:lnSpc>
              <a:buFont typeface="Wingdings" pitchFamily="2" charset="2"/>
              <a:buChar char="Ø"/>
            </a:pPr>
            <a:r>
              <a:rPr lang="zh-CN" altLang="en-US" sz="3200" dirty="0" smtClean="0"/>
              <a:t>跟踪</a:t>
            </a:r>
            <a:r>
              <a:rPr lang="en-US" altLang="zh-CN" sz="3200" dirty="0" smtClean="0"/>
              <a:t>CASE</a:t>
            </a:r>
            <a:endParaRPr lang="en-US" altLang="zh-CN" sz="3200" dirty="0"/>
          </a:p>
        </p:txBody>
      </p:sp>
    </p:spTree>
    <p:extLst>
      <p:ext uri="{BB962C8B-B14F-4D97-AF65-F5344CB8AC3E}">
        <p14:creationId xmlns="" xmlns:p14="http://schemas.microsoft.com/office/powerpoint/2010/main" val="2069856122"/>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84" y="786784"/>
            <a:ext cx="2617941" cy="461665"/>
          </a:xfrm>
          <a:prstGeom prst="rect">
            <a:avLst/>
          </a:prstGeom>
          <a:noFill/>
        </p:spPr>
        <p:txBody>
          <a:bodyPr wrap="square" rtlCol="0">
            <a:spAutoFit/>
          </a:bodyPr>
          <a:lstStyle/>
          <a:p>
            <a:r>
              <a:rPr kumimoji="1" lang="en-US" altLang="zh-CN" sz="2400" dirty="0" smtClean="0"/>
              <a:t>MTK</a:t>
            </a:r>
            <a:r>
              <a:rPr kumimoji="1" lang="zh-CN" altLang="en-US" sz="2400" dirty="0" smtClean="0"/>
              <a:t>如何提</a:t>
            </a:r>
            <a:r>
              <a:rPr kumimoji="1" lang="en-US" altLang="zh-CN" sz="2400" dirty="0" smtClean="0"/>
              <a:t>CASE</a:t>
            </a:r>
            <a:endParaRPr kumimoji="1" lang="zh-CN" altLang="en-US" sz="2400" dirty="0"/>
          </a:p>
        </p:txBody>
      </p:sp>
      <p:grpSp>
        <p:nvGrpSpPr>
          <p:cNvPr id="2" name="组合 6"/>
          <p:cNvGrpSpPr/>
          <p:nvPr/>
        </p:nvGrpSpPr>
        <p:grpSpPr>
          <a:xfrm>
            <a:off x="268800" y="348475"/>
            <a:ext cx="720884" cy="1107446"/>
            <a:chOff x="716766" y="736383"/>
            <a:chExt cx="3046471" cy="4977948"/>
          </a:xfrm>
          <a:noFill/>
        </p:grpSpPr>
        <p:sp>
          <p:nvSpPr>
            <p:cNvPr id="8" name="等腰三角形 7"/>
            <p:cNvSpPr/>
            <p:nvPr/>
          </p:nvSpPr>
          <p:spPr>
            <a:xfrm rot="4162658">
              <a:off x="722645" y="7806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7782167">
              <a:off x="1024508" y="113398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11457533">
              <a:off x="1325280" y="104305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782167">
              <a:off x="1739898" y="12576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7782167">
              <a:off x="2457105" y="13813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1457533">
              <a:off x="2040668" y="115304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1418892">
              <a:off x="2761871" y="128740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7782167">
              <a:off x="3166281" y="151545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782167">
              <a:off x="2707092" y="204578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1418892">
              <a:off x="3011238" y="195844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等腰三角形 17"/>
            <p:cNvSpPr/>
            <p:nvPr/>
          </p:nvSpPr>
          <p:spPr>
            <a:xfrm rot="7782167">
              <a:off x="2243349" y="2591275"/>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1418892">
              <a:off x="2550628" y="247962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19"/>
            <p:cNvSpPr/>
            <p:nvPr/>
          </p:nvSpPr>
          <p:spPr>
            <a:xfrm rot="7782167">
              <a:off x="1778149" y="312110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1418892">
              <a:off x="2087622" y="303002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1"/>
            <p:cNvSpPr/>
            <p:nvPr/>
          </p:nvSpPr>
          <p:spPr>
            <a:xfrm rot="7782167">
              <a:off x="1326458" y="365513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418892">
              <a:off x="1635931" y="356405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3"/>
            <p:cNvSpPr/>
            <p:nvPr/>
          </p:nvSpPr>
          <p:spPr>
            <a:xfrm rot="7782167">
              <a:off x="863654" y="42008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1418892">
              <a:off x="1173127" y="409543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5"/>
            <p:cNvSpPr/>
            <p:nvPr/>
          </p:nvSpPr>
          <p:spPr>
            <a:xfrm rot="4162658">
              <a:off x="972013" y="145137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6"/>
            <p:cNvSpPr/>
            <p:nvPr/>
          </p:nvSpPr>
          <p:spPr>
            <a:xfrm rot="7782167">
              <a:off x="1138428" y="486222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1418892">
              <a:off x="716766" y="464109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418892">
              <a:off x="1465496" y="477846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等腰三角形 29"/>
            <p:cNvSpPr/>
            <p:nvPr/>
          </p:nvSpPr>
          <p:spPr>
            <a:xfrm rot="7782167">
              <a:off x="1889313" y="49969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1418892">
              <a:off x="2202093" y="48989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7782167">
              <a:off x="2617478" y="511737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418892">
              <a:off x="2930258" y="501933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34" name="文本框 27"/>
          <p:cNvSpPr txBox="1"/>
          <p:nvPr/>
        </p:nvSpPr>
        <p:spPr>
          <a:xfrm>
            <a:off x="866555" y="1413165"/>
            <a:ext cx="3515440" cy="5058888"/>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进入</a:t>
            </a:r>
            <a:r>
              <a:rPr lang="en-US" altLang="zh-CN" sz="1600" dirty="0" smtClean="0">
                <a:solidFill>
                  <a:schemeClr val="tx1">
                    <a:lumMod val="75000"/>
                    <a:lumOff val="25000"/>
                  </a:schemeClr>
                </a:solidFill>
              </a:rPr>
              <a:t>Eservice</a:t>
            </a:r>
            <a:r>
              <a:rPr lang="zh-CN" altLang="en-US" sz="1600" dirty="0" smtClean="0">
                <a:solidFill>
                  <a:schemeClr val="tx1">
                    <a:lumMod val="75000"/>
                    <a:lumOff val="25000"/>
                  </a:schemeClr>
                </a:solidFill>
              </a:rPr>
              <a:t>问题追踪平台之后，我们可以发现左边导航栏中包含三个板块：</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1. eService Dashboard</a:t>
            </a:r>
            <a:r>
              <a:rPr lang="zh-CN" altLang="en-US" sz="1600" dirty="0" smtClean="0">
                <a:solidFill>
                  <a:schemeClr val="tx1">
                    <a:lumMod val="75000"/>
                    <a:lumOff val="25000"/>
                  </a:schemeClr>
                </a:solidFill>
              </a:rPr>
              <a:t>：这个板块将问题进行了分类，包含</a:t>
            </a:r>
            <a:r>
              <a:rPr lang="en-US" altLang="zh-CN" sz="1600" dirty="0" smtClean="0">
                <a:solidFill>
                  <a:schemeClr val="tx1">
                    <a:lumMod val="75000"/>
                    <a:lumOff val="25000"/>
                  </a:schemeClr>
                </a:solidFill>
              </a:rPr>
              <a:t>New Feedbacks(</a:t>
            </a:r>
            <a:r>
              <a:rPr lang="zh-CN" altLang="en-US" sz="1600" dirty="0" smtClean="0">
                <a:solidFill>
                  <a:schemeClr val="tx1">
                    <a:lumMod val="75000"/>
                    <a:lumOff val="25000"/>
                  </a:schemeClr>
                </a:solidFill>
              </a:rPr>
              <a:t>新反馈的问题个数</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Open Issues(</a:t>
            </a:r>
            <a:r>
              <a:rPr lang="zh-CN" altLang="en-US" sz="1600" dirty="0" smtClean="0">
                <a:solidFill>
                  <a:schemeClr val="tx1">
                    <a:lumMod val="75000"/>
                    <a:lumOff val="25000"/>
                  </a:schemeClr>
                </a:solidFill>
              </a:rPr>
              <a:t>处于打开状态未解决的问题个数</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Resolved Issues(</a:t>
            </a:r>
            <a:r>
              <a:rPr lang="zh-CN" altLang="en-US" sz="1600" dirty="0" smtClean="0">
                <a:solidFill>
                  <a:schemeClr val="tx1">
                    <a:lumMod val="75000"/>
                    <a:lumOff val="25000"/>
                  </a:schemeClr>
                </a:solidFill>
              </a:rPr>
              <a:t>已解决的问题个数</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Closed Issues(</a:t>
            </a:r>
            <a:r>
              <a:rPr lang="zh-CN" altLang="en-US" sz="1600" dirty="0" smtClean="0">
                <a:solidFill>
                  <a:schemeClr val="tx1">
                    <a:lumMod val="75000"/>
                    <a:lumOff val="25000"/>
                  </a:schemeClr>
                </a:solidFill>
              </a:rPr>
              <a:t>已关闭的问题个数</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。这个板块还包括表示各个项目各种状态的问题个数的列表。</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2. Patch Management</a:t>
            </a:r>
            <a:r>
              <a:rPr lang="zh-CN" altLang="en-US" sz="1600" dirty="0" smtClean="0">
                <a:solidFill>
                  <a:schemeClr val="tx1">
                    <a:lumMod val="75000"/>
                    <a:lumOff val="25000"/>
                  </a:schemeClr>
                </a:solidFill>
              </a:rPr>
              <a:t>：这个板块是对</a:t>
            </a:r>
            <a:r>
              <a:rPr lang="en-US" altLang="zh-CN" sz="1600" dirty="0" smtClean="0">
                <a:solidFill>
                  <a:schemeClr val="tx1">
                    <a:lumMod val="75000"/>
                    <a:lumOff val="25000"/>
                  </a:schemeClr>
                </a:solidFill>
              </a:rPr>
              <a:t>MTK</a:t>
            </a:r>
            <a:r>
              <a:rPr lang="zh-CN" altLang="en-US" sz="1600" dirty="0" smtClean="0">
                <a:solidFill>
                  <a:schemeClr val="tx1">
                    <a:lumMod val="75000"/>
                    <a:lumOff val="25000"/>
                  </a:schemeClr>
                </a:solidFill>
              </a:rPr>
              <a:t>释放的补丁进行管理，可以查看以前的补丁。</a:t>
            </a:r>
            <a:endParaRPr lang="en-US" altLang="zh-CN" sz="1600" dirty="0" smtClean="0">
              <a:solidFill>
                <a:schemeClr val="tx1">
                  <a:lumMod val="75000"/>
                  <a:lumOff val="25000"/>
                </a:schemeClr>
              </a:solidFill>
            </a:endParaRPr>
          </a:p>
        </p:txBody>
      </p:sp>
      <p:pic>
        <p:nvPicPr>
          <p:cNvPr id="25602" name="Picture 2" descr="C:\Users\user\Desktop\6f43b99d5a23476b86b0c433a2a1dc25.jpg"/>
          <p:cNvPicPr>
            <a:picLocks noChangeAspect="1" noChangeArrowheads="1"/>
          </p:cNvPicPr>
          <p:nvPr/>
        </p:nvPicPr>
        <p:blipFill>
          <a:blip r:embed="rId3"/>
          <a:srcRect/>
          <a:stretch>
            <a:fillRect/>
          </a:stretch>
        </p:blipFill>
        <p:spPr bwMode="auto">
          <a:xfrm>
            <a:off x="4524500" y="1389413"/>
            <a:ext cx="6911439" cy="5023262"/>
          </a:xfrm>
          <a:prstGeom prst="rect">
            <a:avLst/>
          </a:prstGeom>
          <a:noFill/>
        </p:spPr>
      </p:pic>
    </p:spTree>
    <p:extLst>
      <p:ext uri="{BB962C8B-B14F-4D97-AF65-F5344CB8AC3E}">
        <p14:creationId xmlns="" xmlns:p14="http://schemas.microsoft.com/office/powerpoint/2010/main" val="206985612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84" y="786784"/>
            <a:ext cx="2617941" cy="461665"/>
          </a:xfrm>
          <a:prstGeom prst="rect">
            <a:avLst/>
          </a:prstGeom>
          <a:noFill/>
        </p:spPr>
        <p:txBody>
          <a:bodyPr wrap="square" rtlCol="0">
            <a:spAutoFit/>
          </a:bodyPr>
          <a:lstStyle/>
          <a:p>
            <a:r>
              <a:rPr kumimoji="1" lang="en-US" altLang="zh-CN" sz="2400" dirty="0" smtClean="0"/>
              <a:t>MTK</a:t>
            </a:r>
            <a:r>
              <a:rPr kumimoji="1" lang="zh-CN" altLang="en-US" sz="2400" dirty="0" smtClean="0"/>
              <a:t>如何提</a:t>
            </a:r>
            <a:r>
              <a:rPr kumimoji="1" lang="en-US" altLang="zh-CN" sz="2400" dirty="0" smtClean="0"/>
              <a:t>CASE</a:t>
            </a:r>
            <a:endParaRPr kumimoji="1" lang="zh-CN" altLang="en-US" sz="2400" dirty="0"/>
          </a:p>
        </p:txBody>
      </p:sp>
      <p:grpSp>
        <p:nvGrpSpPr>
          <p:cNvPr id="2" name="组合 6"/>
          <p:cNvGrpSpPr/>
          <p:nvPr/>
        </p:nvGrpSpPr>
        <p:grpSpPr>
          <a:xfrm>
            <a:off x="268800" y="348475"/>
            <a:ext cx="720884" cy="1107446"/>
            <a:chOff x="716766" y="736383"/>
            <a:chExt cx="3046471" cy="4977948"/>
          </a:xfrm>
          <a:noFill/>
        </p:grpSpPr>
        <p:sp>
          <p:nvSpPr>
            <p:cNvPr id="8" name="等腰三角形 7"/>
            <p:cNvSpPr/>
            <p:nvPr/>
          </p:nvSpPr>
          <p:spPr>
            <a:xfrm rot="4162658">
              <a:off x="722645" y="7806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7782167">
              <a:off x="1024508" y="113398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11457533">
              <a:off x="1325280" y="104305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782167">
              <a:off x="1739898" y="12576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7782167">
              <a:off x="2457105" y="13813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1457533">
              <a:off x="2040668" y="115304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1418892">
              <a:off x="2761871" y="128740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7782167">
              <a:off x="3166281" y="151545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782167">
              <a:off x="2707092" y="204578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1418892">
              <a:off x="3011238" y="195844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等腰三角形 17"/>
            <p:cNvSpPr/>
            <p:nvPr/>
          </p:nvSpPr>
          <p:spPr>
            <a:xfrm rot="7782167">
              <a:off x="2243349" y="2591275"/>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1418892">
              <a:off x="2550628" y="247962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19"/>
            <p:cNvSpPr/>
            <p:nvPr/>
          </p:nvSpPr>
          <p:spPr>
            <a:xfrm rot="7782167">
              <a:off x="1778149" y="312110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1418892">
              <a:off x="2087622" y="303002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1"/>
            <p:cNvSpPr/>
            <p:nvPr/>
          </p:nvSpPr>
          <p:spPr>
            <a:xfrm rot="7782167">
              <a:off x="1326458" y="365513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418892">
              <a:off x="1635931" y="356405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3"/>
            <p:cNvSpPr/>
            <p:nvPr/>
          </p:nvSpPr>
          <p:spPr>
            <a:xfrm rot="7782167">
              <a:off x="863654" y="42008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1418892">
              <a:off x="1173127" y="409543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5"/>
            <p:cNvSpPr/>
            <p:nvPr/>
          </p:nvSpPr>
          <p:spPr>
            <a:xfrm rot="4162658">
              <a:off x="972013" y="145137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6"/>
            <p:cNvSpPr/>
            <p:nvPr/>
          </p:nvSpPr>
          <p:spPr>
            <a:xfrm rot="7782167">
              <a:off x="1138428" y="486222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1418892">
              <a:off x="716766" y="464109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418892">
              <a:off x="1465496" y="477846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等腰三角形 29"/>
            <p:cNvSpPr/>
            <p:nvPr/>
          </p:nvSpPr>
          <p:spPr>
            <a:xfrm rot="7782167">
              <a:off x="1889313" y="49969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1418892">
              <a:off x="2202093" y="48989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7782167">
              <a:off x="2617478" y="511737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418892">
              <a:off x="2930258" y="501933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34" name="文本框 27"/>
          <p:cNvSpPr txBox="1"/>
          <p:nvPr/>
        </p:nvSpPr>
        <p:spPr>
          <a:xfrm>
            <a:off x="866555" y="1413165"/>
            <a:ext cx="3503564" cy="5058888"/>
          </a:xfrm>
          <a:prstGeom prst="rect">
            <a:avLst/>
          </a:prstGeom>
          <a:noFill/>
        </p:spPr>
        <p:txBody>
          <a:bodyPr wrap="square" lIns="91436" tIns="45718" rIns="91436" bIns="45718" rtlCol="0">
            <a:noAutofit/>
          </a:bodyPr>
          <a:lstStyle/>
          <a:p>
            <a:pPr>
              <a:lnSpc>
                <a:spcPct val="130000"/>
              </a:lnSpc>
            </a:pPr>
            <a:r>
              <a:rPr lang="en-US" altLang="zh-CN" sz="1600" dirty="0" smtClean="0">
                <a:solidFill>
                  <a:schemeClr val="tx1">
                    <a:lumMod val="75000"/>
                    <a:lumOff val="25000"/>
                  </a:schemeClr>
                </a:solidFill>
              </a:rPr>
              <a:t>    3. Issue Management</a:t>
            </a:r>
            <a:r>
              <a:rPr lang="zh-CN" altLang="en-US" sz="1600" dirty="0" smtClean="0">
                <a:solidFill>
                  <a:schemeClr val="tx1">
                    <a:lumMod val="75000"/>
                    <a:lumOff val="25000"/>
                  </a:schemeClr>
                </a:solidFill>
              </a:rPr>
              <a:t>：这个板块可以对提交的问题进行管理，通过搜索框可以检索之前提交的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，在</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界面可以添加注释跟</a:t>
            </a:r>
            <a:r>
              <a:rPr lang="en-US" altLang="zh-CN" sz="1600" dirty="0" smtClean="0">
                <a:solidFill>
                  <a:schemeClr val="tx1">
                    <a:lumMod val="75000"/>
                    <a:lumOff val="25000"/>
                  </a:schemeClr>
                </a:solidFill>
              </a:rPr>
              <a:t>MTK</a:t>
            </a:r>
            <a:r>
              <a:rPr lang="zh-CN" altLang="en-US" sz="1600" dirty="0" smtClean="0">
                <a:solidFill>
                  <a:schemeClr val="tx1">
                    <a:lumMod val="75000"/>
                    <a:lumOff val="25000"/>
                  </a:schemeClr>
                </a:solidFill>
              </a:rPr>
              <a:t>沟通以及上传</a:t>
            </a:r>
            <a:r>
              <a:rPr lang="en-US" altLang="zh-CN" sz="1600" dirty="0" smtClean="0">
                <a:solidFill>
                  <a:schemeClr val="tx1">
                    <a:lumMod val="75000"/>
                    <a:lumOff val="25000"/>
                  </a:schemeClr>
                </a:solidFill>
              </a:rPr>
              <a:t>LOG</a:t>
            </a:r>
            <a:r>
              <a:rPr lang="zh-CN" altLang="en-US" sz="1600" dirty="0" smtClean="0">
                <a:solidFill>
                  <a:schemeClr val="tx1">
                    <a:lumMod val="75000"/>
                    <a:lumOff val="25000"/>
                  </a:schemeClr>
                </a:solidFill>
              </a:rPr>
              <a:t>等操作。有两种方式提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a. </a:t>
            </a:r>
            <a:r>
              <a:rPr lang="zh-CN" altLang="en-US" sz="1600" dirty="0" smtClean="0">
                <a:solidFill>
                  <a:schemeClr val="tx1">
                    <a:lumMod val="75000"/>
                    <a:lumOff val="25000"/>
                  </a:schemeClr>
                </a:solidFill>
              </a:rPr>
              <a:t>点击</a:t>
            </a:r>
            <a:r>
              <a:rPr lang="en-US" altLang="zh-CN" sz="1600" dirty="0" smtClean="0">
                <a:solidFill>
                  <a:schemeClr val="tx1">
                    <a:lumMod val="75000"/>
                    <a:lumOff val="25000"/>
                  </a:schemeClr>
                </a:solidFill>
              </a:rPr>
              <a:t>Create Issue</a:t>
            </a:r>
            <a:r>
              <a:rPr lang="zh-CN" altLang="en-US" sz="1600" dirty="0" smtClean="0">
                <a:solidFill>
                  <a:schemeClr val="tx1">
                    <a:lumMod val="75000"/>
                    <a:lumOff val="25000"/>
                  </a:schemeClr>
                </a:solidFill>
              </a:rPr>
              <a:t>按钮可以提交新的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，点击</a:t>
            </a:r>
            <a:r>
              <a:rPr lang="en-US" altLang="zh-CN" sz="1600" dirty="0" smtClean="0">
                <a:solidFill>
                  <a:schemeClr val="tx1">
                    <a:lumMod val="75000"/>
                    <a:lumOff val="25000"/>
                  </a:schemeClr>
                </a:solidFill>
              </a:rPr>
              <a:t>Create Issue</a:t>
            </a:r>
            <a:r>
              <a:rPr lang="zh-CN" altLang="en-US" sz="1600" dirty="0" smtClean="0">
                <a:solidFill>
                  <a:schemeClr val="tx1">
                    <a:lumMod val="75000"/>
                    <a:lumOff val="25000"/>
                  </a:schemeClr>
                </a:solidFill>
              </a:rPr>
              <a:t>按钮后会先要求选项目，然后填写项目相关的参数，以及对问题进行描述，可以参考之前提过的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b. </a:t>
            </a:r>
            <a:r>
              <a:rPr lang="zh-CN" altLang="en-US" sz="1600" dirty="0" smtClean="0">
                <a:solidFill>
                  <a:schemeClr val="tx1">
                    <a:lumMod val="75000"/>
                    <a:lumOff val="25000"/>
                  </a:schemeClr>
                </a:solidFill>
              </a:rPr>
              <a:t>对于提交</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我们还可以在之前提交的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界面点击</a:t>
            </a:r>
            <a:r>
              <a:rPr lang="en-US" altLang="zh-CN" sz="1600" dirty="0" smtClean="0">
                <a:solidFill>
                  <a:schemeClr val="tx1">
                    <a:lumMod val="75000"/>
                    <a:lumOff val="25000"/>
                  </a:schemeClr>
                </a:solidFill>
              </a:rPr>
              <a:t>Clone Issue</a:t>
            </a:r>
            <a:r>
              <a:rPr lang="zh-CN" altLang="en-US" sz="1600" dirty="0" smtClean="0">
                <a:solidFill>
                  <a:schemeClr val="tx1">
                    <a:lumMod val="75000"/>
                    <a:lumOff val="25000"/>
                  </a:schemeClr>
                </a:solidFill>
              </a:rPr>
              <a:t>按钮复制之前的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内容，然后对不合适地方进行修改，这种方式提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比</a:t>
            </a:r>
            <a:r>
              <a:rPr lang="en-US" altLang="zh-CN" sz="1600" dirty="0" smtClean="0">
                <a:solidFill>
                  <a:schemeClr val="tx1">
                    <a:lumMod val="75000"/>
                    <a:lumOff val="25000"/>
                  </a:schemeClr>
                </a:solidFill>
              </a:rPr>
              <a:t>Create Issue</a:t>
            </a:r>
            <a:r>
              <a:rPr lang="zh-CN" altLang="en-US" sz="1600" dirty="0" smtClean="0">
                <a:solidFill>
                  <a:schemeClr val="tx1">
                    <a:lumMod val="75000"/>
                    <a:lumOff val="25000"/>
                  </a:schemeClr>
                </a:solidFill>
              </a:rPr>
              <a:t>更加快捷。</a:t>
            </a:r>
            <a:endParaRPr lang="en-US" altLang="zh-CN" sz="1600" dirty="0" smtClean="0">
              <a:solidFill>
                <a:schemeClr val="tx1">
                  <a:lumMod val="75000"/>
                  <a:lumOff val="25000"/>
                </a:schemeClr>
              </a:solidFill>
            </a:endParaRPr>
          </a:p>
        </p:txBody>
      </p:sp>
      <p:pic>
        <p:nvPicPr>
          <p:cNvPr id="26626" name="Picture 2" descr="C:\Users\user\Desktop\f7da3fce2a3c4372af8a18df08afd9a1.jpg"/>
          <p:cNvPicPr>
            <a:picLocks noChangeAspect="1" noChangeArrowheads="1"/>
          </p:cNvPicPr>
          <p:nvPr/>
        </p:nvPicPr>
        <p:blipFill>
          <a:blip r:embed="rId3"/>
          <a:srcRect/>
          <a:stretch>
            <a:fillRect/>
          </a:stretch>
        </p:blipFill>
        <p:spPr bwMode="auto">
          <a:xfrm>
            <a:off x="4393869" y="1460664"/>
            <a:ext cx="6638307" cy="4987637"/>
          </a:xfrm>
          <a:prstGeom prst="rect">
            <a:avLst/>
          </a:prstGeom>
          <a:noFill/>
        </p:spPr>
      </p:pic>
    </p:spTree>
    <p:extLst>
      <p:ext uri="{BB962C8B-B14F-4D97-AF65-F5344CB8AC3E}">
        <p14:creationId xmlns="" xmlns:p14="http://schemas.microsoft.com/office/powerpoint/2010/main" val="206985612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19" name="Text Box 3"/>
          <p:cNvSpPr txBox="1">
            <a:spLocks noChangeArrowheads="1"/>
          </p:cNvSpPr>
          <p:nvPr/>
        </p:nvSpPr>
        <p:spPr bwMode="auto">
          <a:xfrm>
            <a:off x="997526" y="1864424"/>
            <a:ext cx="7661234" cy="3046988"/>
          </a:xfrm>
          <a:prstGeom prst="rect">
            <a:avLst/>
          </a:prstGeom>
          <a:noFill/>
          <a:ln w="9525">
            <a:noFill/>
            <a:miter lim="800000"/>
            <a:headEnd/>
            <a:tailEnd/>
          </a:ln>
        </p:spPr>
        <p:txBody>
          <a:bodyPr wrap="square">
            <a:spAutoFit/>
          </a:bodyPr>
          <a:lstStyle/>
          <a:p>
            <a:pPr eaLnBrk="1" hangingPunct="1">
              <a:lnSpc>
                <a:spcPct val="150000"/>
              </a:lnSpc>
              <a:buFont typeface="Wingdings" pitchFamily="2" charset="2"/>
              <a:buChar char="Ø"/>
            </a:pPr>
            <a:r>
              <a:rPr lang="zh-CN" altLang="en-US" sz="3200" dirty="0" smtClean="0">
                <a:solidFill>
                  <a:srgbClr val="00B0F0"/>
                </a:solidFill>
              </a:rPr>
              <a:t>注册高通账号</a:t>
            </a:r>
            <a:endParaRPr lang="en-US" altLang="zh-CN" sz="3200" dirty="0">
              <a:solidFill>
                <a:srgbClr val="00B0F0"/>
              </a:solidFill>
            </a:endParaRPr>
          </a:p>
          <a:p>
            <a:pPr eaLnBrk="1" hangingPunct="1">
              <a:lnSpc>
                <a:spcPct val="150000"/>
              </a:lnSpc>
              <a:buFont typeface="Wingdings" pitchFamily="2" charset="2"/>
              <a:buChar char="Ø"/>
            </a:pPr>
            <a:r>
              <a:rPr lang="zh-CN" altLang="en-US" sz="3200" dirty="0" smtClean="0"/>
              <a:t>提交高通</a:t>
            </a:r>
            <a:r>
              <a:rPr lang="en-US" altLang="zh-CN" sz="3200" dirty="0" smtClean="0"/>
              <a:t>CASE</a:t>
            </a:r>
            <a:endParaRPr lang="en-US" altLang="zh-CN" sz="3200" dirty="0"/>
          </a:p>
          <a:p>
            <a:pPr>
              <a:lnSpc>
                <a:spcPct val="150000"/>
              </a:lnSpc>
              <a:buFont typeface="Wingdings" pitchFamily="2" charset="2"/>
              <a:buChar char="Ø"/>
            </a:pPr>
            <a:r>
              <a:rPr lang="zh-CN" altLang="en-US" sz="3200" dirty="0" smtClean="0"/>
              <a:t>搜索高通</a:t>
            </a:r>
            <a:r>
              <a:rPr lang="en-US" altLang="zh-CN" sz="3200" dirty="0" smtClean="0"/>
              <a:t>CASE</a:t>
            </a:r>
            <a:r>
              <a:rPr lang="zh-CN" altLang="en-US" sz="3200" dirty="0" smtClean="0"/>
              <a:t>网站</a:t>
            </a:r>
            <a:endParaRPr lang="en-US" altLang="zh-CN" sz="3200" dirty="0"/>
          </a:p>
          <a:p>
            <a:pPr eaLnBrk="1" hangingPunct="1">
              <a:lnSpc>
                <a:spcPct val="150000"/>
              </a:lnSpc>
              <a:buFont typeface="Wingdings" pitchFamily="2" charset="2"/>
              <a:buChar char="Ø"/>
            </a:pPr>
            <a:r>
              <a:rPr lang="zh-CN" altLang="en-US" sz="3200" dirty="0" smtClean="0"/>
              <a:t>跟踪</a:t>
            </a:r>
            <a:r>
              <a:rPr lang="en-US" altLang="zh-CN" sz="3200" dirty="0" smtClean="0"/>
              <a:t>CASE</a:t>
            </a:r>
            <a:endParaRPr lang="en-US" altLang="zh-CN" sz="3200" dirty="0"/>
          </a:p>
        </p:txBody>
      </p:sp>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84" y="786784"/>
            <a:ext cx="2617941" cy="461665"/>
          </a:xfrm>
          <a:prstGeom prst="rect">
            <a:avLst/>
          </a:prstGeom>
          <a:noFill/>
        </p:spPr>
        <p:txBody>
          <a:bodyPr wrap="square" rtlCol="0">
            <a:spAutoFit/>
          </a:bodyPr>
          <a:lstStyle/>
          <a:p>
            <a:r>
              <a:rPr kumimoji="1" lang="en-US" altLang="zh-CN" sz="2400" dirty="0" smtClean="0"/>
              <a:t>MTK</a:t>
            </a:r>
            <a:r>
              <a:rPr kumimoji="1" lang="zh-CN" altLang="en-US" sz="2400" dirty="0" smtClean="0"/>
              <a:t>如何提</a:t>
            </a:r>
            <a:r>
              <a:rPr kumimoji="1" lang="en-US" altLang="zh-CN" sz="2400" dirty="0" smtClean="0"/>
              <a:t>CASE</a:t>
            </a:r>
            <a:endParaRPr kumimoji="1" lang="zh-CN" altLang="en-US" sz="2400" dirty="0"/>
          </a:p>
        </p:txBody>
      </p:sp>
      <p:grpSp>
        <p:nvGrpSpPr>
          <p:cNvPr id="2" name="组合 6"/>
          <p:cNvGrpSpPr/>
          <p:nvPr/>
        </p:nvGrpSpPr>
        <p:grpSpPr>
          <a:xfrm>
            <a:off x="268800" y="348475"/>
            <a:ext cx="720884" cy="1107446"/>
            <a:chOff x="716766" y="736383"/>
            <a:chExt cx="3046471" cy="4977948"/>
          </a:xfrm>
          <a:noFill/>
        </p:grpSpPr>
        <p:sp>
          <p:nvSpPr>
            <p:cNvPr id="8" name="等腰三角形 7"/>
            <p:cNvSpPr/>
            <p:nvPr/>
          </p:nvSpPr>
          <p:spPr>
            <a:xfrm rot="4162658">
              <a:off x="722645" y="7806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7782167">
              <a:off x="1024508" y="113398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11457533">
              <a:off x="1325280" y="104305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782167">
              <a:off x="1739898" y="12576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7782167">
              <a:off x="2457105" y="13813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1457533">
              <a:off x="2040668" y="115304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1418892">
              <a:off x="2761871" y="128740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7782167">
              <a:off x="3166281" y="151545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782167">
              <a:off x="2707092" y="204578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1418892">
              <a:off x="3011238" y="195844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等腰三角形 17"/>
            <p:cNvSpPr/>
            <p:nvPr/>
          </p:nvSpPr>
          <p:spPr>
            <a:xfrm rot="7782167">
              <a:off x="2243349" y="2591275"/>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1418892">
              <a:off x="2550628" y="247962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19"/>
            <p:cNvSpPr/>
            <p:nvPr/>
          </p:nvSpPr>
          <p:spPr>
            <a:xfrm rot="7782167">
              <a:off x="1778149" y="312110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1418892">
              <a:off x="2087622" y="303002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1"/>
            <p:cNvSpPr/>
            <p:nvPr/>
          </p:nvSpPr>
          <p:spPr>
            <a:xfrm rot="7782167">
              <a:off x="1326458" y="365513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418892">
              <a:off x="1635931" y="356405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3"/>
            <p:cNvSpPr/>
            <p:nvPr/>
          </p:nvSpPr>
          <p:spPr>
            <a:xfrm rot="7782167">
              <a:off x="863654" y="42008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1418892">
              <a:off x="1173127" y="409543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5"/>
            <p:cNvSpPr/>
            <p:nvPr/>
          </p:nvSpPr>
          <p:spPr>
            <a:xfrm rot="4162658">
              <a:off x="972013" y="145137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6"/>
            <p:cNvSpPr/>
            <p:nvPr/>
          </p:nvSpPr>
          <p:spPr>
            <a:xfrm rot="7782167">
              <a:off x="1138428" y="486222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1418892">
              <a:off x="716766" y="464109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418892">
              <a:off x="1465496" y="477846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等腰三角形 29"/>
            <p:cNvSpPr/>
            <p:nvPr/>
          </p:nvSpPr>
          <p:spPr>
            <a:xfrm rot="7782167">
              <a:off x="1889313" y="49969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1418892">
              <a:off x="2202093" y="48989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7782167">
              <a:off x="2617478" y="511737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418892">
              <a:off x="2930258" y="501933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34" name="文本框 27"/>
          <p:cNvSpPr txBox="1"/>
          <p:nvPr/>
        </p:nvSpPr>
        <p:spPr>
          <a:xfrm>
            <a:off x="617517" y="1876301"/>
            <a:ext cx="1971304" cy="4595752"/>
          </a:xfrm>
          <a:prstGeom prst="rect">
            <a:avLst/>
          </a:prstGeom>
          <a:noFill/>
        </p:spPr>
        <p:txBody>
          <a:bodyPr wrap="square" lIns="91436" tIns="45718" rIns="91436" bIns="45718" rtlCol="0">
            <a:noAutofit/>
          </a:bodyPr>
          <a:lstStyle/>
          <a:p>
            <a:pPr>
              <a:lnSpc>
                <a:spcPct val="13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右图为提交</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的主要信息界面，你需要将项目的配置信息，其中带*号的项是必填项，填写完之后点击</a:t>
            </a:r>
            <a:r>
              <a:rPr lang="en-US" altLang="zh-CN" sz="1600" dirty="0" smtClean="0">
                <a:solidFill>
                  <a:schemeClr val="tx1">
                    <a:lumMod val="75000"/>
                    <a:lumOff val="25000"/>
                  </a:schemeClr>
                </a:solidFill>
              </a:rPr>
              <a:t>Submit</a:t>
            </a:r>
            <a:r>
              <a:rPr lang="zh-CN" altLang="en-US" sz="1600" dirty="0" smtClean="0">
                <a:solidFill>
                  <a:schemeClr val="tx1">
                    <a:lumMod val="75000"/>
                    <a:lumOff val="25000"/>
                  </a:schemeClr>
                </a:solidFill>
              </a:rPr>
              <a:t>即可提交</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p:txBody>
      </p:sp>
      <p:pic>
        <p:nvPicPr>
          <p:cNvPr id="26628" name="Picture 4" descr="C:\Users\user\Desktop\a18e753f044e4fbeaccbf09e9c6a83f5.jpg"/>
          <p:cNvPicPr>
            <a:picLocks noChangeAspect="1" noChangeArrowheads="1"/>
          </p:cNvPicPr>
          <p:nvPr/>
        </p:nvPicPr>
        <p:blipFill>
          <a:blip r:embed="rId3"/>
          <a:srcRect/>
          <a:stretch>
            <a:fillRect/>
          </a:stretch>
        </p:blipFill>
        <p:spPr bwMode="auto">
          <a:xfrm>
            <a:off x="2635075" y="1531920"/>
            <a:ext cx="8812738" cy="4940134"/>
          </a:xfrm>
          <a:prstGeom prst="rect">
            <a:avLst/>
          </a:prstGeom>
          <a:noFill/>
        </p:spPr>
      </p:pic>
    </p:spTree>
    <p:extLst>
      <p:ext uri="{BB962C8B-B14F-4D97-AF65-F5344CB8AC3E}">
        <p14:creationId xmlns="" xmlns:p14="http://schemas.microsoft.com/office/powerpoint/2010/main" val="206985612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84" y="786784"/>
            <a:ext cx="2617941" cy="461665"/>
          </a:xfrm>
          <a:prstGeom prst="rect">
            <a:avLst/>
          </a:prstGeom>
          <a:noFill/>
        </p:spPr>
        <p:txBody>
          <a:bodyPr wrap="square" rtlCol="0">
            <a:spAutoFit/>
          </a:bodyPr>
          <a:lstStyle/>
          <a:p>
            <a:r>
              <a:rPr kumimoji="1" lang="en-US" altLang="zh-CN" sz="2400" dirty="0" smtClean="0"/>
              <a:t>MTK</a:t>
            </a:r>
            <a:r>
              <a:rPr kumimoji="1" lang="zh-CN" altLang="en-US" sz="2400" dirty="0" smtClean="0"/>
              <a:t>如何提</a:t>
            </a:r>
            <a:r>
              <a:rPr kumimoji="1" lang="en-US" altLang="zh-CN" sz="2400" dirty="0" smtClean="0"/>
              <a:t>CASE</a:t>
            </a:r>
            <a:endParaRPr kumimoji="1" lang="zh-CN" altLang="en-US" sz="2400" dirty="0"/>
          </a:p>
        </p:txBody>
      </p:sp>
      <p:grpSp>
        <p:nvGrpSpPr>
          <p:cNvPr id="2" name="组合 6"/>
          <p:cNvGrpSpPr/>
          <p:nvPr/>
        </p:nvGrpSpPr>
        <p:grpSpPr>
          <a:xfrm>
            <a:off x="268800" y="348475"/>
            <a:ext cx="720884" cy="1107446"/>
            <a:chOff x="716766" y="736383"/>
            <a:chExt cx="3046471" cy="4977948"/>
          </a:xfrm>
          <a:noFill/>
        </p:grpSpPr>
        <p:sp>
          <p:nvSpPr>
            <p:cNvPr id="8" name="等腰三角形 7"/>
            <p:cNvSpPr/>
            <p:nvPr/>
          </p:nvSpPr>
          <p:spPr>
            <a:xfrm rot="4162658">
              <a:off x="722645" y="7806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7782167">
              <a:off x="1024508" y="113398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11457533">
              <a:off x="1325280" y="104305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782167">
              <a:off x="1739898" y="12576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7782167">
              <a:off x="2457105" y="13813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1457533">
              <a:off x="2040668" y="115304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1418892">
              <a:off x="2761871" y="128740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7782167">
              <a:off x="3166281" y="151545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782167">
              <a:off x="2707092" y="204578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1418892">
              <a:off x="3011238" y="195844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等腰三角形 17"/>
            <p:cNvSpPr/>
            <p:nvPr/>
          </p:nvSpPr>
          <p:spPr>
            <a:xfrm rot="7782167">
              <a:off x="2243349" y="2591275"/>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1418892">
              <a:off x="2550628" y="247962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19"/>
            <p:cNvSpPr/>
            <p:nvPr/>
          </p:nvSpPr>
          <p:spPr>
            <a:xfrm rot="7782167">
              <a:off x="1778149" y="312110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1418892">
              <a:off x="2087622" y="303002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1"/>
            <p:cNvSpPr/>
            <p:nvPr/>
          </p:nvSpPr>
          <p:spPr>
            <a:xfrm rot="7782167">
              <a:off x="1326458" y="365513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418892">
              <a:off x="1635931" y="356405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3"/>
            <p:cNvSpPr/>
            <p:nvPr/>
          </p:nvSpPr>
          <p:spPr>
            <a:xfrm rot="7782167">
              <a:off x="863654" y="42008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1418892">
              <a:off x="1173127" y="409543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5"/>
            <p:cNvSpPr/>
            <p:nvPr/>
          </p:nvSpPr>
          <p:spPr>
            <a:xfrm rot="4162658">
              <a:off x="972013" y="145137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6"/>
            <p:cNvSpPr/>
            <p:nvPr/>
          </p:nvSpPr>
          <p:spPr>
            <a:xfrm rot="7782167">
              <a:off x="1138428" y="486222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1418892">
              <a:off x="716766" y="464109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418892">
              <a:off x="1465496" y="477846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等腰三角形 29"/>
            <p:cNvSpPr/>
            <p:nvPr/>
          </p:nvSpPr>
          <p:spPr>
            <a:xfrm rot="7782167">
              <a:off x="1889313" y="49969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1418892">
              <a:off x="2202093" y="48989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7782167">
              <a:off x="2617478" y="511737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418892">
              <a:off x="2930258" y="501933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35" name="Text Box 3"/>
          <p:cNvSpPr txBox="1">
            <a:spLocks noChangeArrowheads="1"/>
          </p:cNvSpPr>
          <p:nvPr/>
        </p:nvSpPr>
        <p:spPr bwMode="auto">
          <a:xfrm>
            <a:off x="997526" y="1864424"/>
            <a:ext cx="7661234" cy="3046988"/>
          </a:xfrm>
          <a:prstGeom prst="rect">
            <a:avLst/>
          </a:prstGeom>
          <a:noFill/>
          <a:ln w="9525">
            <a:noFill/>
            <a:miter lim="800000"/>
            <a:headEnd/>
            <a:tailEnd/>
          </a:ln>
        </p:spPr>
        <p:txBody>
          <a:bodyPr wrap="square">
            <a:spAutoFit/>
          </a:bodyPr>
          <a:lstStyle/>
          <a:p>
            <a:pPr>
              <a:lnSpc>
                <a:spcPct val="150000"/>
              </a:lnSpc>
              <a:buFont typeface="Wingdings" pitchFamily="2" charset="2"/>
              <a:buChar char="Ø"/>
            </a:pPr>
            <a:r>
              <a:rPr lang="zh-CN" altLang="en-US" sz="3200" dirty="0" smtClean="0"/>
              <a:t>登录</a:t>
            </a:r>
            <a:r>
              <a:rPr lang="en-US" altLang="zh-CN" sz="3200" dirty="0" smtClean="0"/>
              <a:t>Eservice</a:t>
            </a:r>
            <a:r>
              <a:rPr lang="zh-CN" altLang="en-US" sz="3200" dirty="0" smtClean="0"/>
              <a:t>系统</a:t>
            </a:r>
            <a:endParaRPr lang="en-US" altLang="zh-CN" sz="3200" dirty="0" smtClean="0"/>
          </a:p>
          <a:p>
            <a:pPr>
              <a:lnSpc>
                <a:spcPct val="150000"/>
              </a:lnSpc>
              <a:buFont typeface="Wingdings" pitchFamily="2" charset="2"/>
              <a:buChar char="Ø"/>
            </a:pPr>
            <a:r>
              <a:rPr lang="zh-CN" altLang="en-US" sz="3200" dirty="0" smtClean="0"/>
              <a:t>提交</a:t>
            </a:r>
            <a:r>
              <a:rPr lang="en-US" altLang="zh-CN" sz="3200" dirty="0" smtClean="0"/>
              <a:t>CASE</a:t>
            </a:r>
          </a:p>
          <a:p>
            <a:pPr>
              <a:lnSpc>
                <a:spcPct val="150000"/>
              </a:lnSpc>
              <a:buFont typeface="Wingdings" pitchFamily="2" charset="2"/>
              <a:buChar char="Ø"/>
            </a:pPr>
            <a:r>
              <a:rPr lang="zh-CN" altLang="en-US" sz="3200" dirty="0" smtClean="0">
                <a:solidFill>
                  <a:srgbClr val="00B0F0"/>
                </a:solidFill>
              </a:rPr>
              <a:t>搜索</a:t>
            </a:r>
            <a:r>
              <a:rPr lang="en-US" altLang="zh-CN" sz="3200" dirty="0" smtClean="0">
                <a:solidFill>
                  <a:srgbClr val="00B0F0"/>
                </a:solidFill>
              </a:rPr>
              <a:t>MTK</a:t>
            </a:r>
            <a:r>
              <a:rPr lang="zh-CN" altLang="en-US" sz="3200" dirty="0" smtClean="0">
                <a:solidFill>
                  <a:srgbClr val="00B0F0"/>
                </a:solidFill>
              </a:rPr>
              <a:t>帮助系统</a:t>
            </a:r>
            <a:endParaRPr lang="en-US" altLang="zh-CN" sz="3200" dirty="0" smtClean="0"/>
          </a:p>
          <a:p>
            <a:pPr>
              <a:lnSpc>
                <a:spcPct val="150000"/>
              </a:lnSpc>
              <a:buFont typeface="Wingdings" pitchFamily="2" charset="2"/>
              <a:buChar char="Ø"/>
            </a:pPr>
            <a:r>
              <a:rPr lang="zh-CN" altLang="en-US" sz="3200" dirty="0" smtClean="0"/>
              <a:t>跟踪</a:t>
            </a:r>
            <a:r>
              <a:rPr lang="en-US" altLang="zh-CN" sz="3200" dirty="0" smtClean="0"/>
              <a:t>CASE</a:t>
            </a:r>
            <a:endParaRPr lang="en-US" altLang="zh-CN" sz="3200" dirty="0"/>
          </a:p>
        </p:txBody>
      </p:sp>
    </p:spTree>
    <p:extLst>
      <p:ext uri="{BB962C8B-B14F-4D97-AF65-F5344CB8AC3E}">
        <p14:creationId xmlns="" xmlns:p14="http://schemas.microsoft.com/office/powerpoint/2010/main" val="206985612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84" y="786784"/>
            <a:ext cx="2617941" cy="461665"/>
          </a:xfrm>
          <a:prstGeom prst="rect">
            <a:avLst/>
          </a:prstGeom>
          <a:noFill/>
        </p:spPr>
        <p:txBody>
          <a:bodyPr wrap="square" rtlCol="0">
            <a:spAutoFit/>
          </a:bodyPr>
          <a:lstStyle/>
          <a:p>
            <a:r>
              <a:rPr kumimoji="1" lang="en-US" altLang="zh-CN" sz="2400" dirty="0" smtClean="0"/>
              <a:t>MTK</a:t>
            </a:r>
            <a:r>
              <a:rPr kumimoji="1" lang="zh-CN" altLang="en-US" sz="2400" dirty="0" smtClean="0"/>
              <a:t>如何提</a:t>
            </a:r>
            <a:r>
              <a:rPr kumimoji="1" lang="en-US" altLang="zh-CN" sz="2400" dirty="0" smtClean="0"/>
              <a:t>CASE</a:t>
            </a:r>
            <a:endParaRPr kumimoji="1" lang="zh-CN" altLang="en-US" sz="2400" dirty="0"/>
          </a:p>
        </p:txBody>
      </p:sp>
      <p:grpSp>
        <p:nvGrpSpPr>
          <p:cNvPr id="2" name="组合 6"/>
          <p:cNvGrpSpPr/>
          <p:nvPr/>
        </p:nvGrpSpPr>
        <p:grpSpPr>
          <a:xfrm>
            <a:off x="268800" y="348475"/>
            <a:ext cx="720884" cy="1107446"/>
            <a:chOff x="716766" y="736383"/>
            <a:chExt cx="3046471" cy="4977948"/>
          </a:xfrm>
          <a:noFill/>
        </p:grpSpPr>
        <p:sp>
          <p:nvSpPr>
            <p:cNvPr id="8" name="等腰三角形 7"/>
            <p:cNvSpPr/>
            <p:nvPr/>
          </p:nvSpPr>
          <p:spPr>
            <a:xfrm rot="4162658">
              <a:off x="722645" y="7806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7782167">
              <a:off x="1024508" y="113398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11457533">
              <a:off x="1325280" y="104305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782167">
              <a:off x="1739898" y="12576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7782167">
              <a:off x="2457105" y="13813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1457533">
              <a:off x="2040668" y="115304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1418892">
              <a:off x="2761871" y="128740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7782167">
              <a:off x="3166281" y="151545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782167">
              <a:off x="2707092" y="204578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1418892">
              <a:off x="3011238" y="195844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等腰三角形 17"/>
            <p:cNvSpPr/>
            <p:nvPr/>
          </p:nvSpPr>
          <p:spPr>
            <a:xfrm rot="7782167">
              <a:off x="2243349" y="2591275"/>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1418892">
              <a:off x="2550628" y="247962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19"/>
            <p:cNvSpPr/>
            <p:nvPr/>
          </p:nvSpPr>
          <p:spPr>
            <a:xfrm rot="7782167">
              <a:off x="1778149" y="312110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1418892">
              <a:off x="2087622" y="303002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1"/>
            <p:cNvSpPr/>
            <p:nvPr/>
          </p:nvSpPr>
          <p:spPr>
            <a:xfrm rot="7782167">
              <a:off x="1326458" y="365513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418892">
              <a:off x="1635931" y="356405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3"/>
            <p:cNvSpPr/>
            <p:nvPr/>
          </p:nvSpPr>
          <p:spPr>
            <a:xfrm rot="7782167">
              <a:off x="863654" y="42008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1418892">
              <a:off x="1173127" y="409543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5"/>
            <p:cNvSpPr/>
            <p:nvPr/>
          </p:nvSpPr>
          <p:spPr>
            <a:xfrm rot="4162658">
              <a:off x="972013" y="145137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6"/>
            <p:cNvSpPr/>
            <p:nvPr/>
          </p:nvSpPr>
          <p:spPr>
            <a:xfrm rot="7782167">
              <a:off x="1138428" y="486222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1418892">
              <a:off x="716766" y="464109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418892">
              <a:off x="1465496" y="477846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等腰三角形 29"/>
            <p:cNvSpPr/>
            <p:nvPr/>
          </p:nvSpPr>
          <p:spPr>
            <a:xfrm rot="7782167">
              <a:off x="1889313" y="49969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1418892">
              <a:off x="2202093" y="48989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7782167">
              <a:off x="2617478" y="511737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418892">
              <a:off x="2930258" y="501933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34" name="文本框 27"/>
          <p:cNvSpPr txBox="1"/>
          <p:nvPr/>
        </p:nvSpPr>
        <p:spPr>
          <a:xfrm>
            <a:off x="617516" y="1876301"/>
            <a:ext cx="2470067" cy="4595752"/>
          </a:xfrm>
          <a:prstGeom prst="rect">
            <a:avLst/>
          </a:prstGeom>
          <a:noFill/>
        </p:spPr>
        <p:txBody>
          <a:bodyPr wrap="square" lIns="91436" tIns="45718" rIns="91436" bIns="45718" rtlCol="0">
            <a:noAutofit/>
          </a:bodyPr>
          <a:lstStyle/>
          <a:p>
            <a:pPr>
              <a:lnSpc>
                <a:spcPct val="13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由于</a:t>
            </a:r>
            <a:r>
              <a:rPr lang="en-US" altLang="zh-CN" sz="1600" dirty="0" smtClean="0">
                <a:solidFill>
                  <a:schemeClr val="tx1">
                    <a:lumMod val="75000"/>
                    <a:lumOff val="25000"/>
                  </a:schemeClr>
                </a:solidFill>
              </a:rPr>
              <a:t>MTK</a:t>
            </a:r>
            <a:r>
              <a:rPr lang="zh-CN" altLang="en-US" sz="1600" dirty="0" smtClean="0">
                <a:solidFill>
                  <a:schemeClr val="tx1">
                    <a:lumMod val="75000"/>
                    <a:lumOff val="25000"/>
                  </a:schemeClr>
                </a:solidFill>
              </a:rPr>
              <a:t>目前已经限制我们提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的数量，所以提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的指标都留给了</a:t>
            </a:r>
            <a:r>
              <a:rPr lang="en-US" altLang="zh-CN" sz="1600" dirty="0" smtClean="0">
                <a:solidFill>
                  <a:schemeClr val="tx1">
                    <a:lumMod val="75000"/>
                    <a:lumOff val="25000"/>
                  </a:schemeClr>
                </a:solidFill>
              </a:rPr>
              <a:t>BSP</a:t>
            </a:r>
            <a:r>
              <a:rPr lang="zh-CN" altLang="en-US" sz="1600" dirty="0" smtClean="0">
                <a:solidFill>
                  <a:schemeClr val="tx1">
                    <a:lumMod val="75000"/>
                    <a:lumOff val="25000"/>
                  </a:schemeClr>
                </a:solidFill>
              </a:rPr>
              <a:t>同事，我们遇到问题可以登录</a:t>
            </a:r>
            <a:r>
              <a:rPr lang="en-US" altLang="zh-CN" sz="1600" dirty="0" smtClean="0">
                <a:solidFill>
                  <a:schemeClr val="tx1">
                    <a:lumMod val="75000"/>
                    <a:lumOff val="25000"/>
                  </a:schemeClr>
                </a:solidFill>
              </a:rPr>
              <a:t>online</a:t>
            </a:r>
            <a:r>
              <a:rPr lang="zh-CN" altLang="en-US" sz="1600" dirty="0" smtClean="0">
                <a:solidFill>
                  <a:schemeClr val="tx1">
                    <a:lumMod val="75000"/>
                    <a:lumOff val="25000"/>
                  </a:schemeClr>
                </a:solidFill>
              </a:rPr>
              <a:t>帮助系统</a:t>
            </a:r>
            <a:r>
              <a:rPr lang="en-US" altLang="zh-CN" sz="1600" dirty="0" smtClean="0">
                <a:solidFill>
                  <a:schemeClr val="tx1">
                    <a:lumMod val="75000"/>
                    <a:lumOff val="25000"/>
                  </a:schemeClr>
                </a:solidFill>
              </a:rPr>
              <a:t>FAQ</a:t>
            </a:r>
            <a:r>
              <a:rPr lang="zh-CN" altLang="en-US" sz="1600" dirty="0" smtClean="0">
                <a:solidFill>
                  <a:schemeClr val="tx1">
                    <a:lumMod val="75000"/>
                    <a:lumOff val="25000"/>
                  </a:schemeClr>
                </a:solidFill>
              </a:rPr>
              <a:t>，输入关键字即可查询已解决的相关问题，这对我们处理问题是帮助的。</a:t>
            </a:r>
            <a:endParaRPr lang="en-US" altLang="zh-CN" sz="1600" dirty="0" smtClean="0">
              <a:solidFill>
                <a:schemeClr val="tx1">
                  <a:lumMod val="75000"/>
                  <a:lumOff val="25000"/>
                </a:schemeClr>
              </a:solidFill>
            </a:endParaRPr>
          </a:p>
        </p:txBody>
      </p:sp>
      <p:pic>
        <p:nvPicPr>
          <p:cNvPr id="27650" name="Picture 2" descr="C:\Users\user\Desktop\bc7ef9b538aa4155b098d7ce32cc3408.jpg"/>
          <p:cNvPicPr>
            <a:picLocks noChangeAspect="1" noChangeArrowheads="1"/>
          </p:cNvPicPr>
          <p:nvPr/>
        </p:nvPicPr>
        <p:blipFill>
          <a:blip r:embed="rId3"/>
          <a:srcRect/>
          <a:stretch>
            <a:fillRect/>
          </a:stretch>
        </p:blipFill>
        <p:spPr bwMode="auto">
          <a:xfrm>
            <a:off x="3218213" y="1567542"/>
            <a:ext cx="8444159" cy="4892635"/>
          </a:xfrm>
          <a:prstGeom prst="rect">
            <a:avLst/>
          </a:prstGeom>
          <a:noFill/>
        </p:spPr>
      </p:pic>
    </p:spTree>
    <p:extLst>
      <p:ext uri="{BB962C8B-B14F-4D97-AF65-F5344CB8AC3E}">
        <p14:creationId xmlns="" xmlns:p14="http://schemas.microsoft.com/office/powerpoint/2010/main" val="2069856122"/>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84" y="786784"/>
            <a:ext cx="2617941" cy="461665"/>
          </a:xfrm>
          <a:prstGeom prst="rect">
            <a:avLst/>
          </a:prstGeom>
          <a:noFill/>
        </p:spPr>
        <p:txBody>
          <a:bodyPr wrap="square" rtlCol="0">
            <a:spAutoFit/>
          </a:bodyPr>
          <a:lstStyle/>
          <a:p>
            <a:r>
              <a:rPr kumimoji="1" lang="en-US" altLang="zh-CN" sz="2400" dirty="0" smtClean="0"/>
              <a:t>MTK</a:t>
            </a:r>
            <a:r>
              <a:rPr kumimoji="1" lang="zh-CN" altLang="en-US" sz="2400" dirty="0" smtClean="0"/>
              <a:t>如何提</a:t>
            </a:r>
            <a:r>
              <a:rPr kumimoji="1" lang="en-US" altLang="zh-CN" sz="2400" dirty="0" smtClean="0"/>
              <a:t>CASE</a:t>
            </a:r>
            <a:endParaRPr kumimoji="1" lang="zh-CN" altLang="en-US" sz="2400" dirty="0"/>
          </a:p>
        </p:txBody>
      </p:sp>
      <p:grpSp>
        <p:nvGrpSpPr>
          <p:cNvPr id="2" name="组合 6"/>
          <p:cNvGrpSpPr/>
          <p:nvPr/>
        </p:nvGrpSpPr>
        <p:grpSpPr>
          <a:xfrm>
            <a:off x="268800" y="348475"/>
            <a:ext cx="720884" cy="1107446"/>
            <a:chOff x="716766" y="736383"/>
            <a:chExt cx="3046471" cy="4977948"/>
          </a:xfrm>
          <a:noFill/>
        </p:grpSpPr>
        <p:sp>
          <p:nvSpPr>
            <p:cNvPr id="8" name="等腰三角形 7"/>
            <p:cNvSpPr/>
            <p:nvPr/>
          </p:nvSpPr>
          <p:spPr>
            <a:xfrm rot="4162658">
              <a:off x="722645" y="7806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7782167">
              <a:off x="1024508" y="113398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11457533">
              <a:off x="1325280" y="104305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782167">
              <a:off x="1739898" y="12576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7782167">
              <a:off x="2457105" y="13813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1457533">
              <a:off x="2040668" y="115304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1418892">
              <a:off x="2761871" y="128740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7782167">
              <a:off x="3166281" y="151545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782167">
              <a:off x="2707092" y="204578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1418892">
              <a:off x="3011238" y="195844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等腰三角形 17"/>
            <p:cNvSpPr/>
            <p:nvPr/>
          </p:nvSpPr>
          <p:spPr>
            <a:xfrm rot="7782167">
              <a:off x="2243349" y="2591275"/>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1418892">
              <a:off x="2550628" y="247962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19"/>
            <p:cNvSpPr/>
            <p:nvPr/>
          </p:nvSpPr>
          <p:spPr>
            <a:xfrm rot="7782167">
              <a:off x="1778149" y="312110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1418892">
              <a:off x="2087622" y="303002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1"/>
            <p:cNvSpPr/>
            <p:nvPr/>
          </p:nvSpPr>
          <p:spPr>
            <a:xfrm rot="7782167">
              <a:off x="1326458" y="365513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418892">
              <a:off x="1635931" y="356405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3"/>
            <p:cNvSpPr/>
            <p:nvPr/>
          </p:nvSpPr>
          <p:spPr>
            <a:xfrm rot="7782167">
              <a:off x="863654" y="42008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1418892">
              <a:off x="1173127" y="409543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5"/>
            <p:cNvSpPr/>
            <p:nvPr/>
          </p:nvSpPr>
          <p:spPr>
            <a:xfrm rot="4162658">
              <a:off x="972013" y="145137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6"/>
            <p:cNvSpPr/>
            <p:nvPr/>
          </p:nvSpPr>
          <p:spPr>
            <a:xfrm rot="7782167">
              <a:off x="1138428" y="486222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1418892">
              <a:off x="716766" y="464109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418892">
              <a:off x="1465496" y="477846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等腰三角形 29"/>
            <p:cNvSpPr/>
            <p:nvPr/>
          </p:nvSpPr>
          <p:spPr>
            <a:xfrm rot="7782167">
              <a:off x="1889313" y="49969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1418892">
              <a:off x="2202093" y="48989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7782167">
              <a:off x="2617478" y="511737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418892">
              <a:off x="2930258" y="501933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34" name="Text Box 3"/>
          <p:cNvSpPr txBox="1">
            <a:spLocks noChangeArrowheads="1"/>
          </p:cNvSpPr>
          <p:nvPr/>
        </p:nvSpPr>
        <p:spPr bwMode="auto">
          <a:xfrm>
            <a:off x="997526" y="1864424"/>
            <a:ext cx="7661234" cy="3046988"/>
          </a:xfrm>
          <a:prstGeom prst="rect">
            <a:avLst/>
          </a:prstGeom>
          <a:noFill/>
          <a:ln w="9525">
            <a:noFill/>
            <a:miter lim="800000"/>
            <a:headEnd/>
            <a:tailEnd/>
          </a:ln>
        </p:spPr>
        <p:txBody>
          <a:bodyPr wrap="square">
            <a:spAutoFit/>
          </a:bodyPr>
          <a:lstStyle/>
          <a:p>
            <a:pPr>
              <a:lnSpc>
                <a:spcPct val="150000"/>
              </a:lnSpc>
              <a:buFont typeface="Wingdings" pitchFamily="2" charset="2"/>
              <a:buChar char="Ø"/>
            </a:pPr>
            <a:r>
              <a:rPr lang="zh-CN" altLang="en-US" sz="3200" dirty="0" smtClean="0"/>
              <a:t>登录</a:t>
            </a:r>
            <a:r>
              <a:rPr lang="en-US" altLang="zh-CN" sz="3200" dirty="0" smtClean="0"/>
              <a:t>Eservice</a:t>
            </a:r>
            <a:r>
              <a:rPr lang="zh-CN" altLang="en-US" sz="3200" dirty="0" smtClean="0"/>
              <a:t>系统</a:t>
            </a:r>
            <a:endParaRPr lang="en-US" altLang="zh-CN" sz="3200" dirty="0" smtClean="0"/>
          </a:p>
          <a:p>
            <a:pPr>
              <a:lnSpc>
                <a:spcPct val="150000"/>
              </a:lnSpc>
              <a:buFont typeface="Wingdings" pitchFamily="2" charset="2"/>
              <a:buChar char="Ø"/>
            </a:pPr>
            <a:r>
              <a:rPr lang="zh-CN" altLang="en-US" sz="3200" dirty="0" smtClean="0"/>
              <a:t>提交</a:t>
            </a:r>
            <a:r>
              <a:rPr lang="en-US" altLang="zh-CN" sz="3200" dirty="0" smtClean="0"/>
              <a:t>CASE</a:t>
            </a:r>
          </a:p>
          <a:p>
            <a:pPr>
              <a:lnSpc>
                <a:spcPct val="150000"/>
              </a:lnSpc>
              <a:buFont typeface="Wingdings" pitchFamily="2" charset="2"/>
              <a:buChar char="Ø"/>
            </a:pPr>
            <a:r>
              <a:rPr lang="zh-CN" altLang="en-US" sz="3200" dirty="0" smtClean="0"/>
              <a:t>搜索</a:t>
            </a:r>
            <a:r>
              <a:rPr lang="en-US" altLang="zh-CN" sz="3200" dirty="0" smtClean="0"/>
              <a:t>MTK</a:t>
            </a:r>
            <a:r>
              <a:rPr lang="zh-CN" altLang="en-US" sz="3200" dirty="0" smtClean="0"/>
              <a:t>帮助系统</a:t>
            </a:r>
            <a:endParaRPr lang="en-US" altLang="zh-CN" sz="3200" dirty="0" smtClean="0"/>
          </a:p>
          <a:p>
            <a:pPr>
              <a:lnSpc>
                <a:spcPct val="150000"/>
              </a:lnSpc>
              <a:buFont typeface="Wingdings" pitchFamily="2" charset="2"/>
              <a:buChar char="Ø"/>
            </a:pPr>
            <a:r>
              <a:rPr lang="zh-CN" altLang="en-US" sz="3200" dirty="0" smtClean="0">
                <a:solidFill>
                  <a:srgbClr val="00B0F0"/>
                </a:solidFill>
              </a:rPr>
              <a:t>跟踪</a:t>
            </a:r>
            <a:r>
              <a:rPr lang="en-US" altLang="zh-CN" sz="3200" dirty="0" smtClean="0">
                <a:solidFill>
                  <a:srgbClr val="00B0F0"/>
                </a:solidFill>
              </a:rPr>
              <a:t>CASE</a:t>
            </a:r>
          </a:p>
        </p:txBody>
      </p:sp>
    </p:spTree>
    <p:extLst>
      <p:ext uri="{BB962C8B-B14F-4D97-AF65-F5344CB8AC3E}">
        <p14:creationId xmlns="" xmlns:p14="http://schemas.microsoft.com/office/powerpoint/2010/main" val="2069856122"/>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7784" y="786784"/>
            <a:ext cx="2617941" cy="461665"/>
          </a:xfrm>
          <a:prstGeom prst="rect">
            <a:avLst/>
          </a:prstGeom>
          <a:noFill/>
        </p:spPr>
        <p:txBody>
          <a:bodyPr wrap="square" rtlCol="0">
            <a:spAutoFit/>
          </a:bodyPr>
          <a:lstStyle/>
          <a:p>
            <a:r>
              <a:rPr kumimoji="1" lang="en-US" altLang="zh-CN" sz="2400" dirty="0" smtClean="0"/>
              <a:t>MTK</a:t>
            </a:r>
            <a:r>
              <a:rPr kumimoji="1" lang="zh-CN" altLang="en-US" sz="2400" dirty="0" smtClean="0"/>
              <a:t>如何提</a:t>
            </a:r>
            <a:r>
              <a:rPr kumimoji="1" lang="en-US" altLang="zh-CN" sz="2400" dirty="0" smtClean="0"/>
              <a:t>CASE</a:t>
            </a:r>
            <a:endParaRPr kumimoji="1" lang="zh-CN" altLang="en-US" sz="2400" dirty="0"/>
          </a:p>
        </p:txBody>
      </p:sp>
      <p:grpSp>
        <p:nvGrpSpPr>
          <p:cNvPr id="2" name="组合 6"/>
          <p:cNvGrpSpPr/>
          <p:nvPr/>
        </p:nvGrpSpPr>
        <p:grpSpPr>
          <a:xfrm>
            <a:off x="268800" y="348475"/>
            <a:ext cx="720884" cy="1107446"/>
            <a:chOff x="716766" y="736383"/>
            <a:chExt cx="3046471" cy="4977948"/>
          </a:xfrm>
          <a:noFill/>
        </p:grpSpPr>
        <p:sp>
          <p:nvSpPr>
            <p:cNvPr id="8" name="等腰三角形 7"/>
            <p:cNvSpPr/>
            <p:nvPr/>
          </p:nvSpPr>
          <p:spPr>
            <a:xfrm rot="4162658">
              <a:off x="722645" y="7806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7782167">
              <a:off x="1024508" y="113398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11457533">
              <a:off x="1325280" y="104305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7782167">
              <a:off x="1739898" y="12576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7782167">
              <a:off x="2457105" y="13813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1457533">
              <a:off x="2040668" y="115304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1418892">
              <a:off x="2761871" y="128740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7782167">
              <a:off x="3166281" y="151545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等腰三角形 15"/>
            <p:cNvSpPr/>
            <p:nvPr/>
          </p:nvSpPr>
          <p:spPr>
            <a:xfrm rot="7782167">
              <a:off x="2707092" y="204578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1418892">
              <a:off x="3011238" y="195844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等腰三角形 17"/>
            <p:cNvSpPr/>
            <p:nvPr/>
          </p:nvSpPr>
          <p:spPr>
            <a:xfrm rot="7782167">
              <a:off x="2243349" y="2591275"/>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1418892">
              <a:off x="2550628" y="2479628"/>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等腰三角形 19"/>
            <p:cNvSpPr/>
            <p:nvPr/>
          </p:nvSpPr>
          <p:spPr>
            <a:xfrm rot="7782167">
              <a:off x="1778149" y="3121104"/>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1418892">
              <a:off x="2087622" y="303002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等腰三角形 21"/>
            <p:cNvSpPr/>
            <p:nvPr/>
          </p:nvSpPr>
          <p:spPr>
            <a:xfrm rot="7782167">
              <a:off x="1326458" y="365513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418892">
              <a:off x="1635931" y="356405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等腰三角形 23"/>
            <p:cNvSpPr/>
            <p:nvPr/>
          </p:nvSpPr>
          <p:spPr>
            <a:xfrm rot="7782167">
              <a:off x="863654" y="420080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1418892">
              <a:off x="1173127" y="4095431"/>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等腰三角形 25"/>
            <p:cNvSpPr/>
            <p:nvPr/>
          </p:nvSpPr>
          <p:spPr>
            <a:xfrm rot="4162658">
              <a:off x="972013" y="145137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等腰三角形 26"/>
            <p:cNvSpPr/>
            <p:nvPr/>
          </p:nvSpPr>
          <p:spPr>
            <a:xfrm rot="7782167">
              <a:off x="1138428" y="4862220"/>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1418892">
              <a:off x="716766" y="464109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1418892">
              <a:off x="1465496" y="4778469"/>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等腰三角形 29"/>
            <p:cNvSpPr/>
            <p:nvPr/>
          </p:nvSpPr>
          <p:spPr>
            <a:xfrm rot="7782167">
              <a:off x="1889313" y="4996942"/>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1418892">
              <a:off x="2202093" y="4898903"/>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7782167">
              <a:off x="2617478" y="5117376"/>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418892">
              <a:off x="2930258" y="5019337"/>
              <a:ext cx="641175" cy="552736"/>
            </a:xfrm>
            <a:prstGeom prst="triangle">
              <a:avLst/>
            </a:prstGeom>
            <a:grp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6" name="图片 4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34" name="文本框 27"/>
          <p:cNvSpPr txBox="1"/>
          <p:nvPr/>
        </p:nvSpPr>
        <p:spPr>
          <a:xfrm>
            <a:off x="866555" y="1413165"/>
            <a:ext cx="3503564" cy="5058888"/>
          </a:xfrm>
          <a:prstGeom prst="rect">
            <a:avLst/>
          </a:prstGeom>
          <a:noFill/>
        </p:spPr>
        <p:txBody>
          <a:bodyPr wrap="square" lIns="91436" tIns="45718" rIns="91436" bIns="45718" rtlCol="0">
            <a:noAutofit/>
          </a:bodyPr>
          <a:lstStyle/>
          <a:p>
            <a:pPr>
              <a:lnSpc>
                <a:spcPct val="13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在</a:t>
            </a:r>
            <a:r>
              <a:rPr lang="en-US" altLang="zh-CN" sz="1600" dirty="0" smtClean="0">
                <a:solidFill>
                  <a:schemeClr val="tx1">
                    <a:lumMod val="75000"/>
                    <a:lumOff val="25000"/>
                  </a:schemeClr>
                </a:solidFill>
              </a:rPr>
              <a:t>Issue Management</a:t>
            </a:r>
            <a:r>
              <a:rPr lang="zh-CN" altLang="en-US" sz="1600" dirty="0" smtClean="0">
                <a:solidFill>
                  <a:schemeClr val="tx1">
                    <a:lumMod val="75000"/>
                    <a:lumOff val="25000"/>
                  </a:schemeClr>
                </a:solidFill>
              </a:rPr>
              <a:t>板块可以对提交的问题进行管理，通过搜索框可以检索之前提交的</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在</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界面可以添加注释跟</a:t>
            </a:r>
            <a:r>
              <a:rPr lang="en-US" altLang="zh-CN" sz="1600" dirty="0" smtClean="0">
                <a:solidFill>
                  <a:schemeClr val="tx1">
                    <a:lumMod val="75000"/>
                    <a:lumOff val="25000"/>
                  </a:schemeClr>
                </a:solidFill>
              </a:rPr>
              <a:t>MTK</a:t>
            </a:r>
            <a:r>
              <a:rPr lang="zh-CN" altLang="en-US" sz="1600" dirty="0" smtClean="0">
                <a:solidFill>
                  <a:schemeClr val="tx1">
                    <a:lumMod val="75000"/>
                    <a:lumOff val="25000"/>
                  </a:schemeClr>
                </a:solidFill>
              </a:rPr>
              <a:t>沟通以及上传</a:t>
            </a:r>
            <a:r>
              <a:rPr lang="en-US" altLang="zh-CN" sz="1600" dirty="0" smtClean="0">
                <a:solidFill>
                  <a:schemeClr val="tx1">
                    <a:lumMod val="75000"/>
                    <a:lumOff val="25000"/>
                  </a:schemeClr>
                </a:solidFill>
              </a:rPr>
              <a:t>LOG</a:t>
            </a:r>
            <a:r>
              <a:rPr lang="zh-CN" altLang="en-US" sz="1600" dirty="0" smtClean="0">
                <a:solidFill>
                  <a:schemeClr val="tx1">
                    <a:lumMod val="75000"/>
                    <a:lumOff val="25000"/>
                  </a:schemeClr>
                </a:solidFill>
              </a:rPr>
              <a:t>等操作。</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在</a:t>
            </a:r>
            <a:r>
              <a:rPr lang="en-US" altLang="zh-CN" sz="1600" dirty="0" smtClean="0">
                <a:solidFill>
                  <a:schemeClr val="tx1">
                    <a:lumMod val="75000"/>
                    <a:lumOff val="25000"/>
                  </a:schemeClr>
                </a:solidFill>
              </a:rPr>
              <a:t>Issue List</a:t>
            </a:r>
            <a:r>
              <a:rPr lang="zh-CN" altLang="en-US" sz="1600" dirty="0" smtClean="0">
                <a:solidFill>
                  <a:schemeClr val="tx1">
                    <a:lumMod val="75000"/>
                    <a:lumOff val="25000"/>
                  </a:schemeClr>
                </a:solidFill>
              </a:rPr>
              <a:t>列表中我们可以直观地看到</a:t>
            </a:r>
            <a:r>
              <a:rPr lang="en-US" altLang="zh-CN" sz="1600" dirty="0" smtClean="0">
                <a:solidFill>
                  <a:schemeClr val="tx1">
                    <a:lumMod val="75000"/>
                    <a:lumOff val="25000"/>
                  </a:schemeClr>
                </a:solidFill>
              </a:rPr>
              <a:t>New comment By MTK</a:t>
            </a:r>
            <a:r>
              <a:rPr lang="zh-CN" altLang="en-US" sz="1600" dirty="0" smtClean="0">
                <a:solidFill>
                  <a:schemeClr val="tx1">
                    <a:lumMod val="75000"/>
                    <a:lumOff val="25000"/>
                  </a:schemeClr>
                </a:solidFill>
              </a:rPr>
              <a:t>列为</a:t>
            </a:r>
            <a:r>
              <a:rPr lang="en-US" altLang="zh-CN" sz="1600" dirty="0" smtClean="0">
                <a:solidFill>
                  <a:schemeClr val="tx1">
                    <a:lumMod val="75000"/>
                    <a:lumOff val="25000"/>
                  </a:schemeClr>
                </a:solidFill>
              </a:rPr>
              <a:t>true</a:t>
            </a:r>
            <a:r>
              <a:rPr lang="zh-CN" altLang="en-US" sz="1600" dirty="0" smtClean="0">
                <a:solidFill>
                  <a:schemeClr val="tx1">
                    <a:lumMod val="75000"/>
                    <a:lumOff val="25000"/>
                  </a:schemeClr>
                </a:solidFill>
              </a:rPr>
              <a:t>的话，表示该问题已经解决方案，为</a:t>
            </a:r>
            <a:r>
              <a:rPr lang="en-US" altLang="zh-CN" sz="1600" dirty="0" smtClean="0">
                <a:solidFill>
                  <a:schemeClr val="tx1">
                    <a:lumMod val="75000"/>
                    <a:lumOff val="25000"/>
                  </a:schemeClr>
                </a:solidFill>
              </a:rPr>
              <a:t>false</a:t>
            </a:r>
            <a:r>
              <a:rPr lang="zh-CN" altLang="en-US" sz="1600" dirty="0" smtClean="0">
                <a:solidFill>
                  <a:schemeClr val="tx1">
                    <a:lumMod val="75000"/>
                    <a:lumOff val="25000"/>
                  </a:schemeClr>
                </a:solidFill>
              </a:rPr>
              <a:t>的话表示该问题还没有解决方案，具体要看</a:t>
            </a:r>
            <a:r>
              <a:rPr lang="en-US" altLang="zh-CN" sz="1600" dirty="0" smtClean="0">
                <a:solidFill>
                  <a:schemeClr val="tx1">
                    <a:lumMod val="75000"/>
                    <a:lumOff val="25000"/>
                  </a:schemeClr>
                </a:solidFill>
              </a:rPr>
              <a:t>State</a:t>
            </a:r>
            <a:r>
              <a:rPr lang="zh-CN" altLang="en-US" sz="1600" dirty="0" smtClean="0">
                <a:solidFill>
                  <a:schemeClr val="tx1">
                    <a:lumMod val="75000"/>
                    <a:lumOff val="25000"/>
                  </a:schemeClr>
                </a:solidFill>
              </a:rPr>
              <a:t>的状态。</a:t>
            </a:r>
            <a:endParaRPr lang="en-US" altLang="zh-CN" sz="1600" dirty="0" smtClean="0">
              <a:solidFill>
                <a:schemeClr val="tx1">
                  <a:lumMod val="75000"/>
                  <a:lumOff val="25000"/>
                </a:schemeClr>
              </a:solidFill>
            </a:endParaRPr>
          </a:p>
        </p:txBody>
      </p:sp>
      <p:pic>
        <p:nvPicPr>
          <p:cNvPr id="26626" name="Picture 2" descr="C:\Users\user\Desktop\f7da3fce2a3c4372af8a18df08afd9a1.jpg"/>
          <p:cNvPicPr>
            <a:picLocks noChangeAspect="1" noChangeArrowheads="1"/>
          </p:cNvPicPr>
          <p:nvPr/>
        </p:nvPicPr>
        <p:blipFill>
          <a:blip r:embed="rId3"/>
          <a:srcRect/>
          <a:stretch>
            <a:fillRect/>
          </a:stretch>
        </p:blipFill>
        <p:spPr bwMode="auto">
          <a:xfrm>
            <a:off x="4393869" y="1460664"/>
            <a:ext cx="6638307" cy="4987637"/>
          </a:xfrm>
          <a:prstGeom prst="rect">
            <a:avLst/>
          </a:prstGeom>
          <a:noFill/>
        </p:spPr>
      </p:pic>
    </p:spTree>
    <p:extLst>
      <p:ext uri="{BB962C8B-B14F-4D97-AF65-F5344CB8AC3E}">
        <p14:creationId xmlns="" xmlns:p14="http://schemas.microsoft.com/office/powerpoint/2010/main" val="2069856122"/>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 xmlns:a14="http://schemas.microsoft.com/office/drawing/2010/main" val="0"/>
              </a:ext>
            </a:extLst>
          </a:blip>
          <a:srcRect r="16935"/>
          <a:stretch/>
        </p:blipFill>
        <p:spPr>
          <a:xfrm>
            <a:off x="3652840" y="-163743"/>
            <a:ext cx="9023658" cy="7256099"/>
          </a:xfrm>
          <a:prstGeom prst="rect">
            <a:avLst/>
          </a:prstGeom>
          <a:effectLst>
            <a:softEdge rad="1270000"/>
          </a:effectLst>
        </p:spPr>
      </p:pic>
      <p:grpSp>
        <p:nvGrpSpPr>
          <p:cNvPr id="17" name="组合 16"/>
          <p:cNvGrpSpPr/>
          <p:nvPr/>
        </p:nvGrpSpPr>
        <p:grpSpPr>
          <a:xfrm>
            <a:off x="916840" y="2007121"/>
            <a:ext cx="5998310" cy="2507729"/>
            <a:chOff x="721325" y="2135709"/>
            <a:chExt cx="5295456" cy="1938335"/>
          </a:xfrm>
        </p:grpSpPr>
        <p:sp>
          <p:nvSpPr>
            <p:cNvPr id="10" name="矩形 9"/>
            <p:cNvSpPr/>
            <p:nvPr/>
          </p:nvSpPr>
          <p:spPr>
            <a:xfrm>
              <a:off x="721325" y="3171827"/>
              <a:ext cx="3864963" cy="902217"/>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rgbClr val="E95454"/>
                </a:solidFill>
                <a:latin typeface="Calibri"/>
                <a:ea typeface="宋体"/>
              </a:endParaRPr>
            </a:p>
          </p:txBody>
        </p:sp>
        <p:grpSp>
          <p:nvGrpSpPr>
            <p:cNvPr id="16" name="组合 15"/>
            <p:cNvGrpSpPr/>
            <p:nvPr/>
          </p:nvGrpSpPr>
          <p:grpSpPr>
            <a:xfrm>
              <a:off x="721325" y="2135709"/>
              <a:ext cx="5295456" cy="1749801"/>
              <a:chOff x="721325" y="2135709"/>
              <a:chExt cx="5295456" cy="1749801"/>
            </a:xfrm>
          </p:grpSpPr>
          <p:sp>
            <p:nvSpPr>
              <p:cNvPr id="6" name="矩形 5"/>
              <p:cNvSpPr/>
              <p:nvPr/>
            </p:nvSpPr>
            <p:spPr>
              <a:xfrm>
                <a:off x="721325" y="2135709"/>
                <a:ext cx="5107976" cy="1036118"/>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rgbClr val="E95454"/>
                  </a:solidFill>
                  <a:latin typeface="Calibri"/>
                  <a:ea typeface="宋体"/>
                </a:endParaRPr>
              </a:p>
            </p:txBody>
          </p:sp>
          <p:sp>
            <p:nvSpPr>
              <p:cNvPr id="8" name="文本框 7"/>
              <p:cNvSpPr txBox="1"/>
              <p:nvPr/>
            </p:nvSpPr>
            <p:spPr>
              <a:xfrm>
                <a:off x="844706" y="2280458"/>
                <a:ext cx="5172075" cy="785051"/>
              </a:xfrm>
              <a:prstGeom prst="rect">
                <a:avLst/>
              </a:prstGeom>
              <a:noFill/>
            </p:spPr>
            <p:txBody>
              <a:bodyPr wrap="square" rtlCol="0">
                <a:spAutoFit/>
              </a:bodyPr>
              <a:lstStyle/>
              <a:p>
                <a:r>
                  <a:rPr kumimoji="1" lang="en-US" altLang="zh-CN" sz="6000" b="1" dirty="0">
                    <a:solidFill>
                      <a:srgbClr val="384956"/>
                    </a:solidFill>
                    <a:latin typeface="Arial"/>
                    <a:ea typeface="宋体"/>
                    <a:cs typeface="Arial"/>
                  </a:rPr>
                  <a:t>THANK</a:t>
                </a:r>
                <a:r>
                  <a:rPr kumimoji="1" lang="zh-CN" altLang="en-US" sz="6000" b="1" dirty="0">
                    <a:solidFill>
                      <a:srgbClr val="384956"/>
                    </a:solidFill>
                    <a:latin typeface="Arial"/>
                    <a:ea typeface="宋体"/>
                    <a:cs typeface="Arial"/>
                  </a:rPr>
                  <a:t> </a:t>
                </a:r>
                <a:r>
                  <a:rPr kumimoji="1" lang="en-US" altLang="zh-CN" sz="6000" b="1" dirty="0">
                    <a:solidFill>
                      <a:srgbClr val="384956"/>
                    </a:solidFill>
                    <a:latin typeface="Arial"/>
                    <a:ea typeface="宋体"/>
                    <a:cs typeface="Arial"/>
                  </a:rPr>
                  <a:t>YOU!</a:t>
                </a:r>
                <a:endParaRPr kumimoji="1" lang="zh-CN" altLang="en-US" sz="6000" b="1" dirty="0">
                  <a:solidFill>
                    <a:srgbClr val="384956"/>
                  </a:solidFill>
                  <a:latin typeface="Arial"/>
                  <a:ea typeface="宋体"/>
                  <a:cs typeface="Arial"/>
                </a:endParaRPr>
              </a:p>
            </p:txBody>
          </p:sp>
          <p:sp>
            <p:nvSpPr>
              <p:cNvPr id="11" name="文本框 10"/>
              <p:cNvSpPr txBox="1"/>
              <p:nvPr/>
            </p:nvSpPr>
            <p:spPr>
              <a:xfrm>
                <a:off x="916202" y="3171827"/>
                <a:ext cx="3741582" cy="713683"/>
              </a:xfrm>
              <a:prstGeom prst="rect">
                <a:avLst/>
              </a:prstGeom>
              <a:noFill/>
            </p:spPr>
            <p:txBody>
              <a:bodyPr wrap="square" rtlCol="0">
                <a:spAutoFit/>
              </a:bodyPr>
              <a:lstStyle/>
              <a:p>
                <a:r>
                  <a:rPr kumimoji="1" lang="zh-CN" altLang="en-US" sz="5400" b="1" dirty="0">
                    <a:solidFill>
                      <a:srgbClr val="384956"/>
                    </a:solidFill>
                    <a:latin typeface="Microsoft YaHei" charset="0"/>
                    <a:ea typeface="Microsoft YaHei" charset="0"/>
                    <a:cs typeface="Microsoft YaHei" charset="0"/>
                  </a:rPr>
                  <a:t>感谢聆听！</a:t>
                </a:r>
              </a:p>
            </p:txBody>
          </p:sp>
        </p:grpSp>
      </p:grpSp>
      <p:pic>
        <p:nvPicPr>
          <p:cNvPr id="14" name="图片 1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84139" y="76039"/>
            <a:ext cx="1457193" cy="1011805"/>
          </a:xfrm>
          <a:prstGeom prst="rect">
            <a:avLst/>
          </a:prstGeom>
        </p:spPr>
      </p:pic>
    </p:spTree>
    <p:extLst>
      <p:ext uri="{BB962C8B-B14F-4D97-AF65-F5344CB8AC3E}">
        <p14:creationId xmlns="" xmlns:p14="http://schemas.microsoft.com/office/powerpoint/2010/main" val="597502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4"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3" y="1508167"/>
            <a:ext cx="9809363" cy="4821382"/>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我们提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时首先需要登录高通平台帮助系统，</a:t>
            </a:r>
            <a:r>
              <a:rPr lang="en-US" altLang="zh-CN" sz="1600" dirty="0" smtClean="0">
                <a:solidFill>
                  <a:schemeClr val="tx1">
                    <a:lumMod val="75000"/>
                    <a:lumOff val="25000"/>
                  </a:schemeClr>
                </a:solidFill>
              </a:rPr>
              <a:t>https://support.cdmatech.com/ </a:t>
            </a:r>
            <a:r>
              <a:rPr lang="zh-CN" altLang="en-US" sz="1600" dirty="0" smtClean="0">
                <a:solidFill>
                  <a:schemeClr val="tx1">
                    <a:lumMod val="75000"/>
                    <a:lumOff val="25000"/>
                  </a:schemeClr>
                </a:solidFill>
              </a:rPr>
              <a:t>。该平台是高通协助我们分析解决问题的途径，我们可以登陆该系统提交</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，请求高通分析处理。</a:t>
            </a:r>
            <a:endParaRPr lang="en-US" altLang="zh-CN" sz="1600" dirty="0" smtClean="0">
              <a:solidFill>
                <a:schemeClr val="tx1">
                  <a:lumMod val="75000"/>
                  <a:lumOff val="25000"/>
                </a:schemeClr>
              </a:solidFill>
            </a:endParaRPr>
          </a:p>
          <a:p>
            <a:pPr>
              <a:lnSpc>
                <a:spcPct val="130000"/>
              </a:lnSpc>
            </a:pPr>
            <a:endParaRPr lang="en-US" altLang="zh-CN" sz="1600" dirty="0" smtClean="0">
              <a:solidFill>
                <a:schemeClr val="tx1">
                  <a:lumMod val="75000"/>
                  <a:lumOff val="25000"/>
                </a:schemeClr>
              </a:solidFill>
            </a:endParaRPr>
          </a:p>
          <a:p>
            <a:pPr>
              <a:lnSpc>
                <a:spcPct val="130000"/>
              </a:lnSpc>
            </a:pPr>
            <a:endParaRPr lang="en-US" altLang="zh-CN" sz="1600" dirty="0" smtClean="0">
              <a:solidFill>
                <a:schemeClr val="tx1">
                  <a:lumMod val="75000"/>
                  <a:lumOff val="25000"/>
                </a:schemeClr>
              </a:solidFill>
            </a:endParaRPr>
          </a:p>
          <a:p>
            <a:pPr>
              <a:lnSpc>
                <a:spcPct val="130000"/>
              </a:lnSpc>
            </a:pP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1026" name="Picture 2" descr="C:\Users\user\Desktop\67d3adc390f74da9bc9345899ef3a99f.jpg"/>
          <p:cNvPicPr>
            <a:picLocks noChangeAspect="1" noChangeArrowheads="1"/>
          </p:cNvPicPr>
          <p:nvPr/>
        </p:nvPicPr>
        <p:blipFill>
          <a:blip r:embed="rId3"/>
          <a:srcRect/>
          <a:stretch>
            <a:fillRect/>
          </a:stretch>
        </p:blipFill>
        <p:spPr bwMode="auto">
          <a:xfrm>
            <a:off x="1000496" y="2339439"/>
            <a:ext cx="9220200" cy="4108862"/>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4" y="1413165"/>
            <a:ext cx="2173530" cy="5058888"/>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a:t>
            </a: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登录</a:t>
            </a:r>
            <a:r>
              <a:rPr lang="zh-CN" altLang="en-US" sz="1600" dirty="0" smtClean="0">
                <a:solidFill>
                  <a:schemeClr val="tx1">
                    <a:lumMod val="75000"/>
                    <a:lumOff val="25000"/>
                  </a:schemeClr>
                </a:solidFill>
              </a:rPr>
              <a:t>系统之前我们需要注册高通账号，在前面页面点击右侧</a:t>
            </a:r>
            <a:r>
              <a:rPr lang="en-US" altLang="zh-CN" sz="1600" dirty="0" smtClean="0">
                <a:solidFill>
                  <a:schemeClr val="tx1">
                    <a:lumMod val="75000"/>
                    <a:lumOff val="25000"/>
                  </a:schemeClr>
                </a:solidFill>
              </a:rPr>
              <a:t>Register </a:t>
            </a:r>
            <a:r>
              <a:rPr lang="zh-CN" altLang="en-US" sz="1600" dirty="0" smtClean="0">
                <a:solidFill>
                  <a:schemeClr val="tx1">
                    <a:lumMod val="75000"/>
                    <a:lumOff val="25000"/>
                  </a:schemeClr>
                </a:solidFill>
              </a:rPr>
              <a:t>链接即可进行注册，需填入邮件地址</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只能是</a:t>
            </a:r>
            <a:r>
              <a:rPr lang="en-US" altLang="zh-CN" sz="1600" dirty="0" smtClean="0">
                <a:solidFill>
                  <a:schemeClr val="tx1">
                    <a:lumMod val="75000"/>
                    <a:lumOff val="25000"/>
                  </a:schemeClr>
                </a:solidFill>
              </a:rPr>
              <a:t>CKT</a:t>
            </a:r>
            <a:r>
              <a:rPr lang="zh-CN" altLang="en-US" sz="1600" dirty="0" smtClean="0">
                <a:solidFill>
                  <a:schemeClr val="tx1">
                    <a:lumMod val="75000"/>
                    <a:lumOff val="25000"/>
                  </a:schemeClr>
                </a:solidFill>
              </a:rPr>
              <a:t>员工的邮件地址</a:t>
            </a:r>
            <a:r>
              <a:rPr lang="zh-CN" altLang="en-US" sz="1600" dirty="0" smtClean="0">
                <a:solidFill>
                  <a:schemeClr val="tx1">
                    <a:lumMod val="75000"/>
                    <a:lumOff val="25000"/>
                  </a:schemeClr>
                </a:solidFill>
              </a:rPr>
              <a:t>，</a:t>
            </a:r>
            <a:r>
              <a:rPr lang="zh-CN" altLang="en-US" sz="1600" dirty="0" smtClean="0">
                <a:solidFill>
                  <a:schemeClr val="tx1">
                    <a:lumMod val="75000"/>
                    <a:lumOff val="25000"/>
                  </a:schemeClr>
                </a:solidFill>
              </a:rPr>
              <a:t>用于</a:t>
            </a:r>
            <a:r>
              <a:rPr lang="zh-CN" altLang="en-US" sz="1600" dirty="0" smtClean="0">
                <a:solidFill>
                  <a:schemeClr val="tx1">
                    <a:lumMod val="75000"/>
                    <a:lumOff val="25000"/>
                  </a:schemeClr>
                </a:solidFill>
              </a:rPr>
              <a:t>接受高通邮件</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姓名以及国家等信息，西可的</a:t>
            </a:r>
            <a:r>
              <a:rPr lang="en-US" altLang="zh-CN" sz="1600" dirty="0" smtClean="0">
                <a:solidFill>
                  <a:schemeClr val="tx1">
                    <a:lumMod val="75000"/>
                    <a:lumOff val="25000"/>
                  </a:schemeClr>
                </a:solidFill>
              </a:rPr>
              <a:t>Org ID</a:t>
            </a:r>
            <a:r>
              <a:rPr lang="zh-CN" altLang="en-US" sz="1600" dirty="0" smtClean="0">
                <a:solidFill>
                  <a:schemeClr val="tx1">
                    <a:lumMod val="75000"/>
                    <a:lumOff val="25000"/>
                  </a:schemeClr>
                </a:solidFill>
              </a:rPr>
              <a:t>为</a:t>
            </a:r>
            <a:r>
              <a:rPr lang="en-US" altLang="zh-CN" sz="1600" dirty="0" smtClean="0">
                <a:solidFill>
                  <a:schemeClr val="tx1">
                    <a:lumMod val="75000"/>
                    <a:lumOff val="25000"/>
                  </a:schemeClr>
                </a:solidFill>
              </a:rPr>
              <a:t>58710(</a:t>
            </a:r>
            <a:r>
              <a:rPr lang="zh-CN" altLang="en-US" sz="1600" dirty="0" smtClean="0">
                <a:solidFill>
                  <a:schemeClr val="tx1">
                    <a:lumMod val="75000"/>
                    <a:lumOff val="25000"/>
                  </a:schemeClr>
                </a:solidFill>
              </a:rPr>
              <a:t>可以不填</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，经高通批准就可以使用了。</a:t>
            </a:r>
            <a:endParaRPr lang="en-US" altLang="zh-CN" sz="1600" dirty="0" smtClean="0">
              <a:solidFill>
                <a:schemeClr val="tx1">
                  <a:lumMod val="75000"/>
                  <a:lumOff val="25000"/>
                </a:schemeClr>
              </a:solidFill>
            </a:endParaRPr>
          </a:p>
          <a:p>
            <a:pPr>
              <a:lnSpc>
                <a:spcPct val="130000"/>
              </a:lnSpc>
            </a:pP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4" name="Picture 2" descr="C:\Users\user\Desktop\注册页面.jpg"/>
          <p:cNvPicPr>
            <a:picLocks noChangeAspect="1" noChangeArrowheads="1"/>
          </p:cNvPicPr>
          <p:nvPr/>
        </p:nvPicPr>
        <p:blipFill>
          <a:blip r:embed="rId3"/>
          <a:srcRect/>
          <a:stretch>
            <a:fillRect/>
          </a:stretch>
        </p:blipFill>
        <p:spPr bwMode="auto">
          <a:xfrm>
            <a:off x="3016332" y="1555669"/>
            <a:ext cx="8716487" cy="4880758"/>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3" y="1413165"/>
            <a:ext cx="9809363" cy="5058888"/>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高通帮助系统的账号经高通批准之后会发邮件过来让你设置密码，邮件列出了你应该遵守的条款和条件，你需要点击邮件中的链接设置密码</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密码中需要包含大小写字母</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就可以激活账户，如果不点击链接设置密码是不会激活账户的。</a:t>
            </a:r>
            <a:endParaRPr lang="en-US" altLang="zh-CN" sz="1600" dirty="0" smtClean="0">
              <a:solidFill>
                <a:schemeClr val="tx1">
                  <a:lumMod val="75000"/>
                  <a:lumOff val="25000"/>
                </a:schemeClr>
              </a:solidFill>
            </a:endParaRPr>
          </a:p>
          <a:p>
            <a:pPr>
              <a:lnSpc>
                <a:spcPct val="130000"/>
              </a:lnSpc>
            </a:pP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2050" name="Picture 2" descr="C:\Users\user\Desktop\注册成功.jpg"/>
          <p:cNvPicPr>
            <a:picLocks noChangeAspect="1" noChangeArrowheads="1"/>
          </p:cNvPicPr>
          <p:nvPr/>
        </p:nvPicPr>
        <p:blipFill>
          <a:blip r:embed="rId3"/>
          <a:srcRect/>
          <a:stretch>
            <a:fillRect/>
          </a:stretch>
        </p:blipFill>
        <p:spPr bwMode="auto">
          <a:xfrm>
            <a:off x="856013" y="2493818"/>
            <a:ext cx="9582398" cy="4025734"/>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sp>
        <p:nvSpPr>
          <p:cNvPr id="19" name="Text Box 3"/>
          <p:cNvSpPr txBox="1">
            <a:spLocks noChangeArrowheads="1"/>
          </p:cNvSpPr>
          <p:nvPr/>
        </p:nvSpPr>
        <p:spPr bwMode="auto">
          <a:xfrm>
            <a:off x="997526" y="1864424"/>
            <a:ext cx="7661234" cy="3046988"/>
          </a:xfrm>
          <a:prstGeom prst="rect">
            <a:avLst/>
          </a:prstGeom>
          <a:noFill/>
          <a:ln w="9525">
            <a:noFill/>
            <a:miter lim="800000"/>
            <a:headEnd/>
            <a:tailEnd/>
          </a:ln>
        </p:spPr>
        <p:txBody>
          <a:bodyPr wrap="square">
            <a:spAutoFit/>
          </a:bodyPr>
          <a:lstStyle/>
          <a:p>
            <a:pPr>
              <a:lnSpc>
                <a:spcPct val="150000"/>
              </a:lnSpc>
              <a:buFont typeface="Wingdings" pitchFamily="2" charset="2"/>
              <a:buChar char="Ø"/>
            </a:pPr>
            <a:r>
              <a:rPr lang="zh-CN" altLang="en-US" sz="3200" dirty="0" smtClean="0"/>
              <a:t>注册高通账号</a:t>
            </a:r>
            <a:endParaRPr lang="en-US" altLang="zh-CN" sz="3200" dirty="0" smtClean="0">
              <a:solidFill>
                <a:srgbClr val="00B0F0"/>
              </a:solidFill>
            </a:endParaRPr>
          </a:p>
          <a:p>
            <a:pPr>
              <a:lnSpc>
                <a:spcPct val="150000"/>
              </a:lnSpc>
              <a:buFont typeface="Wingdings" pitchFamily="2" charset="2"/>
              <a:buChar char="Ø"/>
            </a:pPr>
            <a:r>
              <a:rPr lang="zh-CN" altLang="en-US" sz="3200" dirty="0" smtClean="0">
                <a:solidFill>
                  <a:srgbClr val="00B0F0"/>
                </a:solidFill>
              </a:rPr>
              <a:t>提交高通</a:t>
            </a:r>
            <a:r>
              <a:rPr lang="en-US" altLang="zh-CN" sz="3200" dirty="0" smtClean="0">
                <a:solidFill>
                  <a:srgbClr val="00B0F0"/>
                </a:solidFill>
              </a:rPr>
              <a:t>CASE</a:t>
            </a:r>
            <a:endParaRPr lang="en-US" altLang="zh-CN" sz="3200" dirty="0" smtClean="0"/>
          </a:p>
          <a:p>
            <a:pPr>
              <a:lnSpc>
                <a:spcPct val="150000"/>
              </a:lnSpc>
              <a:buFont typeface="Wingdings" pitchFamily="2" charset="2"/>
              <a:buChar char="Ø"/>
            </a:pPr>
            <a:r>
              <a:rPr lang="zh-CN" altLang="en-US" sz="3200" dirty="0" smtClean="0"/>
              <a:t>搜索高通</a:t>
            </a:r>
            <a:r>
              <a:rPr lang="en-US" altLang="zh-CN" sz="3200" dirty="0" smtClean="0"/>
              <a:t>CASE</a:t>
            </a:r>
            <a:r>
              <a:rPr lang="zh-CN" altLang="en-US" sz="3200" dirty="0" smtClean="0"/>
              <a:t>网站</a:t>
            </a:r>
            <a:endParaRPr lang="en-US" altLang="zh-CN" sz="3200" dirty="0" smtClean="0"/>
          </a:p>
          <a:p>
            <a:pPr eaLnBrk="1" hangingPunct="1">
              <a:lnSpc>
                <a:spcPct val="150000"/>
              </a:lnSpc>
              <a:buFont typeface="Wingdings" pitchFamily="2" charset="2"/>
              <a:buChar char="Ø"/>
            </a:pPr>
            <a:r>
              <a:rPr lang="zh-CN" altLang="en-US" sz="3200" dirty="0" smtClean="0"/>
              <a:t>跟踪</a:t>
            </a:r>
            <a:r>
              <a:rPr lang="en-US" altLang="zh-CN" sz="3200" dirty="0" smtClean="0"/>
              <a:t>CASE</a:t>
            </a:r>
            <a:endParaRPr lang="en-US" altLang="zh-CN" sz="3200" dirty="0"/>
          </a:p>
        </p:txBody>
      </p:sp>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3" y="1413165"/>
            <a:ext cx="9809363" cy="5058888"/>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使用注册的高通帮助系统的账号登录之后我们就可以将需要高通协助解决的问题提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给高通了，</a:t>
            </a:r>
            <a:endParaRPr lang="en-US" altLang="zh-CN" sz="1600" dirty="0" smtClean="0">
              <a:solidFill>
                <a:schemeClr val="tx1">
                  <a:lumMod val="75000"/>
                  <a:lumOff val="25000"/>
                </a:schemeClr>
              </a:solidFill>
            </a:endParaRPr>
          </a:p>
          <a:p>
            <a:pPr>
              <a:lnSpc>
                <a:spcPct val="130000"/>
              </a:lnSpc>
            </a:pPr>
            <a:r>
              <a:rPr lang="zh-CN" altLang="en-US" sz="1600" dirty="0" smtClean="0">
                <a:solidFill>
                  <a:schemeClr val="tx1">
                    <a:lumMod val="75000"/>
                    <a:lumOff val="25000"/>
                  </a:schemeClr>
                </a:solidFill>
              </a:rPr>
              <a:t>主要有三种提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的方法：</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    1. </a:t>
            </a:r>
            <a:r>
              <a:rPr lang="zh-CN" altLang="en-US" sz="1600" dirty="0" smtClean="0">
                <a:solidFill>
                  <a:schemeClr val="tx1">
                    <a:lumMod val="75000"/>
                    <a:lumOff val="25000"/>
                  </a:schemeClr>
                </a:solidFill>
              </a:rPr>
              <a:t>在</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首页点击</a:t>
            </a:r>
            <a:r>
              <a:rPr lang="en-US" altLang="zh-CN" sz="1600" dirty="0" smtClean="0">
                <a:solidFill>
                  <a:schemeClr val="tx1">
                    <a:lumMod val="75000"/>
                    <a:lumOff val="25000"/>
                  </a:schemeClr>
                </a:solidFill>
              </a:rPr>
              <a:t>Cases</a:t>
            </a:r>
            <a:r>
              <a:rPr lang="zh-CN" altLang="en-US" sz="1600" dirty="0" smtClean="0">
                <a:solidFill>
                  <a:schemeClr val="tx1">
                    <a:lumMod val="75000"/>
                    <a:lumOff val="25000"/>
                  </a:schemeClr>
                </a:solidFill>
              </a:rPr>
              <a:t> </a:t>
            </a:r>
            <a:r>
              <a:rPr lang="en-US" altLang="zh-CN" sz="1600" dirty="0" smtClean="0">
                <a:solidFill>
                  <a:schemeClr val="tx1">
                    <a:lumMod val="75000"/>
                    <a:lumOff val="25000"/>
                  </a:schemeClr>
                </a:solidFill>
              </a:rPr>
              <a:t>Tab</a:t>
            </a:r>
            <a:r>
              <a:rPr lang="zh-CN" altLang="en-US" sz="1600" dirty="0" smtClean="0">
                <a:solidFill>
                  <a:schemeClr val="tx1">
                    <a:lumMod val="75000"/>
                    <a:lumOff val="25000"/>
                  </a:schemeClr>
                </a:solidFill>
              </a:rPr>
              <a:t>进入</a:t>
            </a:r>
            <a:r>
              <a:rPr lang="en-US" altLang="zh-CN" sz="1600" dirty="0" smtClean="0">
                <a:solidFill>
                  <a:schemeClr val="tx1">
                    <a:lumMod val="75000"/>
                    <a:lumOff val="25000"/>
                  </a:schemeClr>
                </a:solidFill>
              </a:rPr>
              <a:t>Cases</a:t>
            </a:r>
            <a:r>
              <a:rPr lang="zh-CN" altLang="en-US" sz="1600" dirty="0" smtClean="0">
                <a:solidFill>
                  <a:schemeClr val="tx1">
                    <a:lumMod val="75000"/>
                    <a:lumOff val="25000"/>
                  </a:schemeClr>
                </a:solidFill>
              </a:rPr>
              <a:t>列表界面，在该界面点击</a:t>
            </a:r>
            <a:r>
              <a:rPr lang="en-US" altLang="zh-CN" sz="1600" dirty="0" smtClean="0">
                <a:solidFill>
                  <a:schemeClr val="tx1">
                    <a:lumMod val="75000"/>
                    <a:lumOff val="25000"/>
                  </a:schemeClr>
                </a:solidFill>
              </a:rPr>
              <a:t>New case </a:t>
            </a:r>
            <a:r>
              <a:rPr lang="zh-CN" altLang="en-US" sz="1600" dirty="0" smtClean="0">
                <a:solidFill>
                  <a:schemeClr val="tx1">
                    <a:lumMod val="75000"/>
                    <a:lumOff val="25000"/>
                  </a:schemeClr>
                </a:solidFill>
              </a:rPr>
              <a:t>按钮就可以进入提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界面。</a:t>
            </a:r>
            <a:endParaRPr lang="en-US" altLang="zh-CN" sz="1600" dirty="0" smtClean="0">
              <a:solidFill>
                <a:schemeClr val="tx1">
                  <a:lumMod val="75000"/>
                  <a:lumOff val="25000"/>
                </a:schemeClr>
              </a:solidFill>
            </a:endParaRPr>
          </a:p>
          <a:p>
            <a:pPr>
              <a:lnSpc>
                <a:spcPct val="130000"/>
              </a:lnSpc>
            </a:pPr>
            <a:endParaRPr lang="en-US" altLang="zh-CN" sz="1600" dirty="0" smtClean="0">
              <a:solidFill>
                <a:schemeClr val="tx1">
                  <a:lumMod val="75000"/>
                  <a:lumOff val="25000"/>
                </a:schemeClr>
              </a:solidFill>
            </a:endParaRPr>
          </a:p>
          <a:p>
            <a:pPr>
              <a:lnSpc>
                <a:spcPct val="130000"/>
              </a:lnSpc>
            </a:pP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1026" name="Picture 2" descr="C:\Users\user\Desktop\case.jpg"/>
          <p:cNvPicPr>
            <a:picLocks noChangeAspect="1" noChangeArrowheads="1"/>
          </p:cNvPicPr>
          <p:nvPr/>
        </p:nvPicPr>
        <p:blipFill>
          <a:blip r:embed="rId3"/>
          <a:srcRect/>
          <a:stretch>
            <a:fillRect/>
          </a:stretch>
        </p:blipFill>
        <p:spPr bwMode="auto">
          <a:xfrm>
            <a:off x="950336" y="2743200"/>
            <a:ext cx="9499950" cy="3754829"/>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高通如何提</a:t>
            </a:r>
            <a:r>
              <a:rPr kumimoji="1" lang="en-US" altLang="zh-CN" dirty="0" smtClean="0"/>
              <a:t>CASE</a:t>
            </a:r>
            <a:endParaRPr kumimoji="1" lang="zh-CN" altLang="en-US" dirty="0"/>
          </a:p>
        </p:txBody>
      </p:sp>
      <p:grpSp>
        <p:nvGrpSpPr>
          <p:cNvPr id="2" name="组合 3"/>
          <p:cNvGrpSpPr/>
          <p:nvPr/>
        </p:nvGrpSpPr>
        <p:grpSpPr>
          <a:xfrm>
            <a:off x="452689" y="319437"/>
            <a:ext cx="518861" cy="1152452"/>
            <a:chOff x="8582019" y="872689"/>
            <a:chExt cx="1765051" cy="3920387"/>
          </a:xfrm>
        </p:grpSpPr>
        <p:sp>
          <p:nvSpPr>
            <p:cNvPr id="5" name="等腰三角形 4"/>
            <p:cNvSpPr/>
            <p:nvPr/>
          </p:nvSpPr>
          <p:spPr>
            <a:xfrm rot="19791212">
              <a:off x="8582019" y="164426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等腰三角形 5"/>
            <p:cNvSpPr/>
            <p:nvPr/>
          </p:nvSpPr>
          <p:spPr>
            <a:xfrm rot="1814340">
              <a:off x="8928055" y="125881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等腰三角形 6"/>
            <p:cNvSpPr/>
            <p:nvPr/>
          </p:nvSpPr>
          <p:spPr>
            <a:xfrm rot="19809562">
              <a:off x="9290101" y="1266622"/>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rot="1809046">
              <a:off x="9614698" y="872689"/>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rot="1809046">
              <a:off x="9614698" y="16767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9451344" y="217474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09046">
              <a:off x="9614698" y="2499297"/>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9451344" y="2997274"/>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9046">
              <a:off x="9614698" y="332649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9451344" y="3824468"/>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9046">
              <a:off x="9614698" y="4161721"/>
              <a:ext cx="732372" cy="631355"/>
            </a:xfrm>
            <a:prstGeom prst="triangle">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866553" y="1413165"/>
            <a:ext cx="9809363" cy="5058888"/>
          </a:xfrm>
          <a:prstGeom prst="rect">
            <a:avLst/>
          </a:prstGeom>
          <a:noFill/>
        </p:spPr>
        <p:txBody>
          <a:bodyPr wrap="square" lIns="91436" tIns="45718" rIns="91436" bIns="45718" rtlCol="0">
            <a:noAutofit/>
          </a:bodyPr>
          <a:lstStyle/>
          <a:p>
            <a:pPr>
              <a:lnSpc>
                <a:spcPct val="130000"/>
              </a:lnSpc>
            </a:pPr>
            <a:r>
              <a:rPr lang="zh-CN" altLang="en-US" sz="1600" dirty="0" smtClean="0">
                <a:solidFill>
                  <a:schemeClr val="tx1">
                    <a:lumMod val="75000"/>
                    <a:lumOff val="25000"/>
                  </a:schemeClr>
                </a:solidFill>
              </a:rPr>
              <a:t>    我们需要选择创建</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的类型，这里有五种类型：</a:t>
            </a:r>
            <a:endParaRPr lang="en-US" altLang="zh-CN" sz="1600" dirty="0" smtClean="0">
              <a:solidFill>
                <a:schemeClr val="tx1">
                  <a:lumMod val="75000"/>
                  <a:lumOff val="25000"/>
                </a:schemeClr>
              </a:solidFill>
            </a:endParaRPr>
          </a:p>
          <a:p>
            <a:pPr>
              <a:lnSpc>
                <a:spcPct val="130000"/>
              </a:lnSpc>
            </a:pPr>
            <a:r>
              <a:rPr lang="en-US" altLang="zh-CN" sz="1600" dirty="0" smtClean="0">
                <a:solidFill>
                  <a:schemeClr val="tx1">
                    <a:lumMod val="75000"/>
                    <a:lumOff val="25000"/>
                  </a:schemeClr>
                </a:solidFill>
              </a:rPr>
              <a:t>Wireless Device Support	  </a:t>
            </a:r>
            <a:r>
              <a:rPr lang="zh-CN" altLang="en-US" sz="1600" dirty="0" smtClean="0">
                <a:solidFill>
                  <a:schemeClr val="tx1">
                    <a:lumMod val="75000"/>
                    <a:lumOff val="25000"/>
                  </a:schemeClr>
                </a:solidFill>
              </a:rPr>
              <a:t>无线设备支持</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我们提</a:t>
            </a:r>
            <a:r>
              <a:rPr lang="en-US" altLang="zh-CN" sz="1600" dirty="0" smtClean="0">
                <a:solidFill>
                  <a:schemeClr val="tx1">
                    <a:lumMod val="75000"/>
                    <a:lumOff val="25000"/>
                  </a:schemeClr>
                </a:solidFill>
              </a:rPr>
              <a:t>CASE</a:t>
            </a:r>
            <a:r>
              <a:rPr lang="zh-CN" altLang="en-US" sz="1600" dirty="0" smtClean="0">
                <a:solidFill>
                  <a:schemeClr val="tx1">
                    <a:lumMod val="75000"/>
                    <a:lumOff val="25000"/>
                  </a:schemeClr>
                </a:solidFill>
              </a:rPr>
              <a:t>一般选这一项</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a:t>
            </a:r>
          </a:p>
          <a:p>
            <a:pPr>
              <a:lnSpc>
                <a:spcPct val="130000"/>
              </a:lnSpc>
            </a:pPr>
            <a:r>
              <a:rPr lang="en-US" altLang="zh-CN" sz="1600" dirty="0" smtClean="0">
                <a:solidFill>
                  <a:schemeClr val="tx1">
                    <a:lumMod val="75000"/>
                    <a:lumOff val="25000"/>
                  </a:schemeClr>
                </a:solidFill>
              </a:rPr>
              <a:t>Tools                                           </a:t>
            </a:r>
            <a:r>
              <a:rPr lang="zh-CN" altLang="en-US" sz="1600" dirty="0" smtClean="0">
                <a:solidFill>
                  <a:schemeClr val="tx1">
                    <a:lumMod val="75000"/>
                    <a:lumOff val="25000"/>
                  </a:schemeClr>
                </a:solidFill>
              </a:rPr>
              <a:t>高通软件工具技术支持</a:t>
            </a:r>
          </a:p>
          <a:p>
            <a:pPr>
              <a:lnSpc>
                <a:spcPct val="130000"/>
              </a:lnSpc>
            </a:pPr>
            <a:r>
              <a:rPr lang="en-US" altLang="zh-CN" sz="1600" dirty="0" smtClean="0">
                <a:solidFill>
                  <a:schemeClr val="tx1">
                    <a:lumMod val="75000"/>
                    <a:lumOff val="25000"/>
                  </a:schemeClr>
                </a:solidFill>
              </a:rPr>
              <a:t>Design Review	                   </a:t>
            </a:r>
            <a:r>
              <a:rPr lang="zh-CN" altLang="en-US" sz="1600" dirty="0" smtClean="0">
                <a:solidFill>
                  <a:schemeClr val="tx1">
                    <a:lumMod val="75000"/>
                    <a:lumOff val="25000"/>
                  </a:schemeClr>
                </a:solidFill>
              </a:rPr>
              <a:t>设计审查，要求高通审查我们设备的硬件或软件配置</a:t>
            </a:r>
          </a:p>
          <a:p>
            <a:pPr>
              <a:lnSpc>
                <a:spcPct val="130000"/>
              </a:lnSpc>
            </a:pPr>
            <a:r>
              <a:rPr lang="en-US" altLang="zh-CN" sz="1600" dirty="0" smtClean="0">
                <a:solidFill>
                  <a:schemeClr val="tx1">
                    <a:lumMod val="75000"/>
                    <a:lumOff val="25000"/>
                  </a:schemeClr>
                </a:solidFill>
              </a:rPr>
              <a:t>Battery Characterization	   </a:t>
            </a:r>
            <a:r>
              <a:rPr lang="zh-CN" altLang="en-US" sz="1600" dirty="0" smtClean="0">
                <a:solidFill>
                  <a:schemeClr val="tx1">
                    <a:lumMod val="75000"/>
                    <a:lumOff val="25000"/>
                  </a:schemeClr>
                </a:solidFill>
              </a:rPr>
              <a:t>电池特性测试相关的问题</a:t>
            </a:r>
          </a:p>
          <a:p>
            <a:pPr>
              <a:lnSpc>
                <a:spcPct val="130000"/>
              </a:lnSpc>
            </a:pPr>
            <a:r>
              <a:rPr lang="en-US" altLang="zh-CN" sz="1600" dirty="0" smtClean="0">
                <a:solidFill>
                  <a:schemeClr val="tx1">
                    <a:lumMod val="75000"/>
                    <a:lumOff val="25000"/>
                  </a:schemeClr>
                </a:solidFill>
              </a:rPr>
              <a:t>Admin Question	                   </a:t>
            </a:r>
            <a:r>
              <a:rPr lang="zh-CN" altLang="en-US" sz="1600" dirty="0" smtClean="0">
                <a:solidFill>
                  <a:schemeClr val="tx1">
                    <a:lumMod val="75000"/>
                    <a:lumOff val="25000"/>
                  </a:schemeClr>
                </a:solidFill>
              </a:rPr>
              <a:t>请求网站访问，文档，下载和培训相关的管理支持</a:t>
            </a:r>
            <a:endParaRPr lang="en-US" altLang="zh-CN" sz="1600" dirty="0" smtClean="0">
              <a:solidFill>
                <a:schemeClr val="tx1">
                  <a:lumMod val="75000"/>
                  <a:lumOff val="25000"/>
                </a:schemeClr>
              </a:solidFill>
            </a:endParaRPr>
          </a:p>
        </p:txBody>
      </p:sp>
      <p:sp>
        <p:nvSpPr>
          <p:cNvPr id="47" name="TextBox 46"/>
          <p:cNvSpPr txBox="1"/>
          <p:nvPr/>
        </p:nvSpPr>
        <p:spPr>
          <a:xfrm>
            <a:off x="9367071" y="6430634"/>
            <a:ext cx="2780505" cy="400110"/>
          </a:xfrm>
          <a:prstGeom prst="rect">
            <a:avLst/>
          </a:prstGeom>
          <a:noFill/>
        </p:spPr>
        <p:txBody>
          <a:bodyPr wrap="none" rtlCol="0">
            <a:spAutoFit/>
          </a:bodyPr>
          <a:lstStyle/>
          <a:p>
            <a:r>
              <a:rPr lang="en-US" altLang="zh-CN" sz="2000" dirty="0" smtClean="0">
                <a:solidFill>
                  <a:schemeClr val="bg1">
                    <a:lumMod val="50000"/>
                  </a:schemeClr>
                </a:solidFill>
                <a:latin typeface="+mn-ea"/>
              </a:rPr>
              <a:t>www.ck-telecom.com</a:t>
            </a:r>
            <a:endParaRPr lang="zh-CN" altLang="en-US" sz="2000" dirty="0">
              <a:solidFill>
                <a:schemeClr val="bg1">
                  <a:lumMod val="50000"/>
                </a:schemeClr>
              </a:solidFill>
              <a:latin typeface="+mn-ea"/>
            </a:endParaRPr>
          </a:p>
        </p:txBody>
      </p:sp>
      <p:pic>
        <p:nvPicPr>
          <p:cNvPr id="48" name="图片 4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3173" y="122310"/>
            <a:ext cx="1457193" cy="1011805"/>
          </a:xfrm>
          <a:prstGeom prst="rect">
            <a:avLst/>
          </a:prstGeom>
        </p:spPr>
      </p:pic>
      <p:pic>
        <p:nvPicPr>
          <p:cNvPr id="4" name="Picture 2" descr="C:\Users\user\Desktop\new_case_1.jpg"/>
          <p:cNvPicPr>
            <a:picLocks noChangeAspect="1" noChangeArrowheads="1"/>
          </p:cNvPicPr>
          <p:nvPr/>
        </p:nvPicPr>
        <p:blipFill>
          <a:blip r:embed="rId3"/>
          <a:srcRect/>
          <a:stretch>
            <a:fillRect/>
          </a:stretch>
        </p:blipFill>
        <p:spPr bwMode="auto">
          <a:xfrm>
            <a:off x="904875" y="3372592"/>
            <a:ext cx="9699790" cy="3218213"/>
          </a:xfrm>
          <a:prstGeom prst="rect">
            <a:avLst/>
          </a:prstGeom>
          <a:noFill/>
        </p:spPr>
      </p:pic>
    </p:spTree>
    <p:extLst>
      <p:ext uri="{BB962C8B-B14F-4D97-AF65-F5344CB8AC3E}">
        <p14:creationId xmlns="" xmlns:p14="http://schemas.microsoft.com/office/powerpoint/2010/main" val="3535922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174">
      <a:dk1>
        <a:srgbClr val="000000"/>
      </a:dk1>
      <a:lt1>
        <a:srgbClr val="FFFFFF"/>
      </a:lt1>
      <a:dk2>
        <a:srgbClr val="F1B015"/>
      </a:dk2>
      <a:lt2>
        <a:srgbClr val="FF7F01"/>
      </a:lt2>
      <a:accent1>
        <a:srgbClr val="00BFC3"/>
      </a:accent1>
      <a:accent2>
        <a:srgbClr val="0096FF"/>
      </a:accent2>
      <a:accent3>
        <a:srgbClr val="FBEC85"/>
      </a:accent3>
      <a:accent4>
        <a:srgbClr val="D2C2F1"/>
      </a:accent4>
      <a:accent5>
        <a:srgbClr val="DA5AF4"/>
      </a:accent5>
      <a:accent6>
        <a:srgbClr val="9D09D1"/>
      </a:accent6>
      <a:hlink>
        <a:srgbClr val="1286C9"/>
      </a:hlink>
      <a:folHlink>
        <a:srgbClr val="A8C2E7"/>
      </a:folHlink>
    </a:clrScheme>
    <a:fontScheme name="Century Gothic">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2994</TotalTime>
  <Words>2131</Words>
  <Application>Microsoft Office PowerPoint</Application>
  <PresentationFormat>自定义</PresentationFormat>
  <Paragraphs>157</Paragraphs>
  <Slides>35</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Office 主题</vt:lpstr>
      <vt:lpstr>程序包</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user</cp:lastModifiedBy>
  <cp:revision>339</cp:revision>
  <dcterms:created xsi:type="dcterms:W3CDTF">2015-10-12T02:05:46Z</dcterms:created>
  <dcterms:modified xsi:type="dcterms:W3CDTF">2017-07-18T02:09:23Z</dcterms:modified>
</cp:coreProperties>
</file>