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6" r:id="rId3"/>
    <p:sldId id="286" r:id="rId5"/>
    <p:sldId id="322" r:id="rId6"/>
    <p:sldId id="264" r:id="rId7"/>
    <p:sldId id="323" r:id="rId8"/>
    <p:sldId id="360" r:id="rId9"/>
    <p:sldId id="361" r:id="rId10"/>
    <p:sldId id="363" r:id="rId11"/>
    <p:sldId id="364" r:id="rId12"/>
    <p:sldId id="365" r:id="rId13"/>
    <p:sldId id="366" r:id="rId14"/>
    <p:sldId id="367" r:id="rId15"/>
    <p:sldId id="368" r:id="rId16"/>
    <p:sldId id="369" r:id="rId17"/>
    <p:sldId id="373" r:id="rId18"/>
    <p:sldId id="374" r:id="rId19"/>
    <p:sldId id="375" r:id="rId20"/>
    <p:sldId id="370" r:id="rId21"/>
    <p:sldId id="392" r:id="rId22"/>
    <p:sldId id="376" r:id="rId23"/>
    <p:sldId id="377" r:id="rId24"/>
    <p:sldId id="378" r:id="rId25"/>
    <p:sldId id="379" r:id="rId26"/>
    <p:sldId id="380" r:id="rId27"/>
    <p:sldId id="381" r:id="rId28"/>
    <p:sldId id="394" r:id="rId29"/>
    <p:sldId id="382" r:id="rId30"/>
    <p:sldId id="427" r:id="rId31"/>
    <p:sldId id="383" r:id="rId32"/>
    <p:sldId id="465" r:id="rId33"/>
    <p:sldId id="384" r:id="rId34"/>
    <p:sldId id="428" r:id="rId35"/>
    <p:sldId id="429" r:id="rId36"/>
    <p:sldId id="385" r:id="rId37"/>
    <p:sldId id="386" r:id="rId38"/>
    <p:sldId id="387" r:id="rId39"/>
    <p:sldId id="388" r:id="rId40"/>
    <p:sldId id="456" r:id="rId41"/>
    <p:sldId id="459" r:id="rId42"/>
    <p:sldId id="460" r:id="rId43"/>
    <p:sldId id="307"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3C2522A-7989-4575-B0B4-EC1DA616278F}">
          <p14:sldIdLst>
            <p14:sldId id="306"/>
            <p14:sldId id="286"/>
            <p14:sldId id="322"/>
            <p14:sldId id="264"/>
            <p14:sldId id="323"/>
            <p14:sldId id="360"/>
            <p14:sldId id="361"/>
            <p14:sldId id="363"/>
            <p14:sldId id="364"/>
            <p14:sldId id="365"/>
            <p14:sldId id="366"/>
            <p14:sldId id="367"/>
            <p14:sldId id="368"/>
            <p14:sldId id="369"/>
            <p14:sldId id="373"/>
            <p14:sldId id="374"/>
            <p14:sldId id="375"/>
            <p14:sldId id="370"/>
            <p14:sldId id="392"/>
            <p14:sldId id="376"/>
            <p14:sldId id="377"/>
            <p14:sldId id="378"/>
            <p14:sldId id="379"/>
            <p14:sldId id="380"/>
            <p14:sldId id="381"/>
            <p14:sldId id="394"/>
            <p14:sldId id="382"/>
            <p14:sldId id="427"/>
            <p14:sldId id="383"/>
            <p14:sldId id="465"/>
            <p14:sldId id="384"/>
            <p14:sldId id="428"/>
            <p14:sldId id="429"/>
            <p14:sldId id="385"/>
            <p14:sldId id="386"/>
            <p14:sldId id="387"/>
            <p14:sldId id="388"/>
            <p14:sldId id="456"/>
            <p14:sldId id="459"/>
            <p14:sldId id="460"/>
            <p14:sldId id="30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BFBFBF"/>
    <a:srgbClr val="06D8A1"/>
    <a:srgbClr val="50FACD"/>
    <a:srgbClr val="95FA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01" autoAdjust="0"/>
    <p:restoredTop sz="95567" autoAdjust="0"/>
  </p:normalViewPr>
  <p:slideViewPr>
    <p:cSldViewPr snapToGrid="0">
      <p:cViewPr varScale="1">
        <p:scale>
          <a:sx n="80" d="100"/>
          <a:sy n="80" d="100"/>
        </p:scale>
        <p:origin x="60" y="546"/>
      </p:cViewPr>
      <p:guideLst>
        <p:guide orient="horz" pos="2196"/>
        <p:guide pos="38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81A2E1-2896-457B-A507-39020BBC28D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68D95-4E9A-4E78-9C0D-BDA88A4F0C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68D95-4E9A-4E78-9C0D-BDA88A4F0C2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1E4E6DEF-1EB9-46E8-8A13-C77D28B2E931}" type="datetimeFigureOut">
              <a:rPr lang="zh-CN" altLang="en-US"/>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25175F1D-1CB9-41FA-A29E-CDBBBB7722B0}"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25699"/>
          <a:stretch>
            <a:fillRect/>
          </a:stretch>
        </p:blipFill>
        <p:spPr>
          <a:xfrm>
            <a:off x="-76200" y="-28224"/>
            <a:ext cx="12268200" cy="6886224"/>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19" name="直接连接符 18"/>
          <p:cNvCxnSpPr/>
          <p:nvPr userDrawn="1"/>
        </p:nvCxnSpPr>
        <p:spPr>
          <a:xfrm>
            <a:off x="1053184" y="1387596"/>
            <a:ext cx="3029866" cy="0"/>
          </a:xfrm>
          <a:prstGeom prst="line">
            <a:avLst/>
          </a:prstGeom>
          <a:ln w="12700">
            <a:gradFill flip="none" rotWithShape="1">
              <a:gsLst>
                <a:gs pos="0">
                  <a:schemeClr val="accent1">
                    <a:alpha val="0"/>
                  </a:schemeClr>
                </a:gs>
                <a:gs pos="100000">
                  <a:schemeClr val="accent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0" name="文本占位符 5"/>
          <p:cNvSpPr>
            <a:spLocks noGrp="1"/>
          </p:cNvSpPr>
          <p:nvPr>
            <p:ph type="body" sz="quarter" idx="10" hasCustomPrompt="1"/>
          </p:nvPr>
        </p:nvSpPr>
        <p:spPr>
          <a:xfrm>
            <a:off x="1027784" y="517371"/>
            <a:ext cx="3975100" cy="346728"/>
          </a:xfrm>
          <a:prstGeom prst="rect">
            <a:avLst/>
          </a:prstGeom>
        </p:spPr>
        <p:txBody>
          <a:bodyPr/>
          <a:lstStyle>
            <a:lvl1pPr marL="0" indent="0">
              <a:buNone/>
              <a:defRPr sz="2000" b="0">
                <a:solidFill>
                  <a:schemeClr val="tx1">
                    <a:lumMod val="75000"/>
                    <a:lumOff val="25000"/>
                  </a:schemeClr>
                </a:solidFill>
              </a:defRPr>
            </a:lvl1pPr>
          </a:lstStyle>
          <a:p>
            <a:pPr lvl="0"/>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1" name="文本占位符 5"/>
          <p:cNvSpPr>
            <a:spLocks noGrp="1"/>
          </p:cNvSpPr>
          <p:nvPr>
            <p:ph type="body" sz="quarter" idx="11" hasCustomPrompt="1"/>
          </p:nvPr>
        </p:nvSpPr>
        <p:spPr>
          <a:xfrm>
            <a:off x="1027785" y="864098"/>
            <a:ext cx="3975100" cy="403777"/>
          </a:xfrm>
          <a:prstGeom prst="rect">
            <a:avLst/>
          </a:prstGeom>
        </p:spPr>
        <p:txBody>
          <a:bodyPr/>
          <a:lstStyle>
            <a:lvl1pPr marL="0" indent="0">
              <a:buNone/>
              <a:defRPr sz="2400" b="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zh-CN" altLang="en-US" dirty="0" smtClean="0"/>
              <a:t>点击</a:t>
            </a:r>
            <a:r>
              <a:rPr kumimoji="1" lang="zh-CN" altLang="en-US" smtClean="0"/>
              <a:t>此处添加标题</a:t>
            </a:r>
            <a:endParaRPr kumimoji="1"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文本占位符 5"/>
          <p:cNvSpPr>
            <a:spLocks noGrp="1"/>
          </p:cNvSpPr>
          <p:nvPr>
            <p:ph type="body" sz="quarter" idx="10" hasCustomPrompt="1"/>
          </p:nvPr>
        </p:nvSpPr>
        <p:spPr>
          <a:xfrm>
            <a:off x="4085437" y="2246093"/>
            <a:ext cx="3975100" cy="624107"/>
          </a:xfrm>
          <a:prstGeom prst="rect">
            <a:avLst/>
          </a:prstGeom>
        </p:spPr>
        <p:txBody>
          <a:bodyPr/>
          <a:lstStyle>
            <a:lvl1pPr marL="0" indent="0">
              <a:buNone/>
              <a:defRPr sz="4000" b="1">
                <a:solidFill>
                  <a:schemeClr val="tx1">
                    <a:lumMod val="75000"/>
                    <a:lumOff val="25000"/>
                  </a:schemeClr>
                </a:solidFill>
              </a:defRPr>
            </a:lvl1pPr>
          </a:lstStyle>
          <a:p>
            <a:pPr lvl="0"/>
            <a:r>
              <a:rPr kumimoji="1" lang="en-US" altLang="zh-CN" smtClean="0"/>
              <a:t>PART</a:t>
            </a:r>
            <a:endParaRPr kumimoji="1" lang="zh-CN" altLang="en-US" dirty="0"/>
          </a:p>
        </p:txBody>
      </p:sp>
      <p:cxnSp>
        <p:nvCxnSpPr>
          <p:cNvPr id="9" name="直接连接符 36"/>
          <p:cNvCxnSpPr/>
          <p:nvPr userDrawn="1"/>
        </p:nvCxnSpPr>
        <p:spPr>
          <a:xfrm>
            <a:off x="4121191" y="3773959"/>
            <a:ext cx="4019550" cy="0"/>
          </a:xfrm>
          <a:prstGeom prst="line">
            <a:avLst/>
          </a:prstGeom>
          <a:ln w="38100">
            <a:gradFill flip="none" rotWithShape="1">
              <a:gsLst>
                <a:gs pos="0">
                  <a:schemeClr val="tx1">
                    <a:alpha val="0"/>
                  </a:schemeClr>
                </a:gs>
                <a:gs pos="100000">
                  <a:schemeClr val="tx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0" name="文本占位符 5"/>
          <p:cNvSpPr>
            <a:spLocks noGrp="1"/>
          </p:cNvSpPr>
          <p:nvPr>
            <p:ph type="body" sz="quarter" idx="11" hasCustomPrompt="1"/>
          </p:nvPr>
        </p:nvSpPr>
        <p:spPr>
          <a:xfrm>
            <a:off x="4085436" y="3010026"/>
            <a:ext cx="5630063" cy="624107"/>
          </a:xfrm>
          <a:prstGeom prst="rect">
            <a:avLst/>
          </a:prstGeom>
        </p:spPr>
        <p:txBody>
          <a:bodyPr/>
          <a:lstStyle>
            <a:lvl1pPr marL="0" indent="0">
              <a:buNone/>
              <a:defRPr sz="1200" b="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zh-CN" altLang="en-US" dirty="0" smtClean="0"/>
              <a:t>点击此处添加简短介绍。</a:t>
            </a:r>
            <a:endParaRPr kumimoji="1"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00559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005598"/>
          </a:xfrm>
          <a:prstGeom prst="rect">
            <a:avLst/>
          </a:prstGeom>
        </p:spPr>
      </p:pic>
      <p:cxnSp>
        <p:nvCxnSpPr>
          <p:cNvPr id="3" name="直接连接符 18"/>
          <p:cNvCxnSpPr/>
          <p:nvPr userDrawn="1"/>
        </p:nvCxnSpPr>
        <p:spPr>
          <a:xfrm>
            <a:off x="1053184" y="1387596"/>
            <a:ext cx="3029866" cy="0"/>
          </a:xfrm>
          <a:prstGeom prst="line">
            <a:avLst/>
          </a:prstGeom>
          <a:ln w="12700">
            <a:gradFill flip="none" rotWithShape="1">
              <a:gsLst>
                <a:gs pos="0">
                  <a:schemeClr val="accent1">
                    <a:alpha val="0"/>
                  </a:schemeClr>
                </a:gs>
                <a:gs pos="100000">
                  <a:schemeClr val="accent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 name="文本占位符 5"/>
          <p:cNvSpPr>
            <a:spLocks noGrp="1"/>
          </p:cNvSpPr>
          <p:nvPr>
            <p:ph type="body" sz="quarter" idx="10" hasCustomPrompt="1"/>
          </p:nvPr>
        </p:nvSpPr>
        <p:spPr>
          <a:xfrm>
            <a:off x="1027784" y="517371"/>
            <a:ext cx="3975100" cy="346728"/>
          </a:xfrm>
          <a:prstGeom prst="rect">
            <a:avLst/>
          </a:prstGeom>
        </p:spPr>
        <p:txBody>
          <a:bodyPr/>
          <a:lstStyle>
            <a:lvl1pPr marL="0" indent="0">
              <a:buNone/>
              <a:defRPr sz="2000" b="0">
                <a:solidFill>
                  <a:schemeClr val="tx1">
                    <a:lumMod val="75000"/>
                    <a:lumOff val="25000"/>
                  </a:schemeClr>
                </a:solidFill>
              </a:defRPr>
            </a:lvl1pPr>
          </a:lstStyle>
          <a:p>
            <a:pPr lvl="0"/>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5" name="文本占位符 5"/>
          <p:cNvSpPr>
            <a:spLocks noGrp="1"/>
          </p:cNvSpPr>
          <p:nvPr>
            <p:ph type="body" sz="quarter" idx="11" hasCustomPrompt="1"/>
          </p:nvPr>
        </p:nvSpPr>
        <p:spPr>
          <a:xfrm>
            <a:off x="1027785" y="864098"/>
            <a:ext cx="3975100" cy="403777"/>
          </a:xfrm>
          <a:prstGeom prst="rect">
            <a:avLst/>
          </a:prstGeom>
        </p:spPr>
        <p:txBody>
          <a:bodyPr/>
          <a:lstStyle>
            <a:lvl1pPr marL="0" indent="0">
              <a:buNone/>
              <a:defRPr sz="2400" b="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zh-CN" altLang="en-US" dirty="0" smtClean="0"/>
              <a:t>点击</a:t>
            </a:r>
            <a:r>
              <a:rPr kumimoji="1" lang="zh-CN" altLang="en-US" smtClean="0"/>
              <a:t>此处添加标题</a:t>
            </a:r>
            <a:endParaRPr kumimoji="1"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9007" b="7620"/>
          <a:stretch>
            <a:fillRect/>
          </a:stretch>
        </p:blipFill>
        <p:spPr>
          <a:xfrm>
            <a:off x="0" y="-19050"/>
            <a:ext cx="12192000" cy="687705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9007" b="7620"/>
          <a:stretch>
            <a:fillRect/>
          </a:stretch>
        </p:blipFill>
        <p:spPr>
          <a:xfrm>
            <a:off x="0" y="-19050"/>
            <a:ext cx="12192000" cy="6877050"/>
          </a:xfrm>
          <a:prstGeom prst="rect">
            <a:avLst/>
          </a:prstGeom>
        </p:spPr>
      </p:pic>
      <p:sp>
        <p:nvSpPr>
          <p:cNvPr id="3" name="矩形 2"/>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18"/>
          <p:cNvCxnSpPr/>
          <p:nvPr userDrawn="1"/>
        </p:nvCxnSpPr>
        <p:spPr>
          <a:xfrm>
            <a:off x="1053184" y="1387596"/>
            <a:ext cx="3029866" cy="0"/>
          </a:xfrm>
          <a:prstGeom prst="line">
            <a:avLst/>
          </a:prstGeom>
          <a:ln w="12700">
            <a:gradFill flip="none" rotWithShape="1">
              <a:gsLst>
                <a:gs pos="0">
                  <a:schemeClr val="accent1">
                    <a:alpha val="0"/>
                  </a:schemeClr>
                </a:gs>
                <a:gs pos="100000">
                  <a:schemeClr val="accent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文本占位符 5"/>
          <p:cNvSpPr>
            <a:spLocks noGrp="1"/>
          </p:cNvSpPr>
          <p:nvPr>
            <p:ph type="body" sz="quarter" idx="10" hasCustomPrompt="1"/>
          </p:nvPr>
        </p:nvSpPr>
        <p:spPr>
          <a:xfrm>
            <a:off x="1027784" y="517371"/>
            <a:ext cx="3975100" cy="346728"/>
          </a:xfrm>
          <a:prstGeom prst="rect">
            <a:avLst/>
          </a:prstGeom>
        </p:spPr>
        <p:txBody>
          <a:bodyPr/>
          <a:lstStyle>
            <a:lvl1pPr marL="0" indent="0">
              <a:buNone/>
              <a:defRPr sz="2000" b="0">
                <a:solidFill>
                  <a:schemeClr val="bg1"/>
                </a:solidFill>
              </a:defRPr>
            </a:lvl1pPr>
          </a:lstStyle>
          <a:p>
            <a:pPr lvl="0"/>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6" name="文本占位符 5"/>
          <p:cNvSpPr>
            <a:spLocks noGrp="1"/>
          </p:cNvSpPr>
          <p:nvPr>
            <p:ph type="body" sz="quarter" idx="11" hasCustomPrompt="1"/>
          </p:nvPr>
        </p:nvSpPr>
        <p:spPr>
          <a:xfrm>
            <a:off x="1027785" y="864098"/>
            <a:ext cx="3975100" cy="403777"/>
          </a:xfrm>
          <a:prstGeom prst="rect">
            <a:avLst/>
          </a:prstGeom>
        </p:spPr>
        <p:txBody>
          <a:bodyPr/>
          <a:lstStyle>
            <a:lvl1pPr marL="0" indent="0">
              <a:buNone/>
              <a:defRPr sz="2400" b="1">
                <a:solidFill>
                  <a:schemeClr val="bg1"/>
                </a:solidFill>
                <a:latin typeface="微软雅黑" panose="020B0503020204020204" charset="-122"/>
                <a:ea typeface="微软雅黑" panose="020B0503020204020204" charset="-122"/>
                <a:cs typeface="微软雅黑" panose="020B0503020204020204" charset="-122"/>
              </a:defRPr>
            </a:lvl1pPr>
          </a:lstStyle>
          <a:p>
            <a:pPr lvl="0"/>
            <a:r>
              <a:rPr kumimoji="1" lang="zh-CN" altLang="en-US" dirty="0" smtClean="0"/>
              <a:t>点击</a:t>
            </a:r>
            <a:r>
              <a:rPr kumimoji="1" lang="zh-CN" altLang="en-US" smtClean="0"/>
              <a:t>此处添加标题</a:t>
            </a:r>
            <a:endParaRPr kumimoji="1"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37390"/>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r="16935"/>
          <a:stretch>
            <a:fillRect/>
          </a:stretch>
        </p:blipFill>
        <p:spPr>
          <a:xfrm>
            <a:off x="3652840" y="-163743"/>
            <a:ext cx="9023658" cy="7256099"/>
          </a:xfrm>
          <a:prstGeom prst="rect">
            <a:avLst/>
          </a:prstGeom>
          <a:effectLst>
            <a:softEdge rad="1270000"/>
          </a:effectLst>
        </p:spPr>
      </p:pic>
      <p:grpSp>
        <p:nvGrpSpPr>
          <p:cNvPr id="17" name="组合 16"/>
          <p:cNvGrpSpPr/>
          <p:nvPr/>
        </p:nvGrpSpPr>
        <p:grpSpPr>
          <a:xfrm>
            <a:off x="657226" y="2021409"/>
            <a:ext cx="9228456" cy="2664459"/>
            <a:chOff x="721325" y="2135709"/>
            <a:chExt cx="7617806" cy="1938021"/>
          </a:xfrm>
        </p:grpSpPr>
        <p:sp>
          <p:nvSpPr>
            <p:cNvPr id="10" name="矩形 9"/>
            <p:cNvSpPr/>
            <p:nvPr/>
          </p:nvSpPr>
          <p:spPr>
            <a:xfrm>
              <a:off x="721325" y="3171691"/>
              <a:ext cx="7617805" cy="902039"/>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srgbClr val="E95454"/>
                </a:solidFill>
                <a:latin typeface="Calibri" panose="020F0502020204030204"/>
                <a:ea typeface="宋体" panose="02010600030101010101" pitchFamily="2" charset="-122"/>
              </a:endParaRPr>
            </a:p>
          </p:txBody>
        </p:sp>
        <p:grpSp>
          <p:nvGrpSpPr>
            <p:cNvPr id="16" name="组合 15"/>
            <p:cNvGrpSpPr/>
            <p:nvPr/>
          </p:nvGrpSpPr>
          <p:grpSpPr>
            <a:xfrm>
              <a:off x="721325" y="2135709"/>
              <a:ext cx="7617806" cy="1755120"/>
              <a:chOff x="721325" y="2135709"/>
              <a:chExt cx="7617806" cy="1755120"/>
            </a:xfrm>
          </p:grpSpPr>
          <p:sp>
            <p:nvSpPr>
              <p:cNvPr id="6" name="矩形 5"/>
              <p:cNvSpPr/>
              <p:nvPr/>
            </p:nvSpPr>
            <p:spPr>
              <a:xfrm>
                <a:off x="721325" y="2135709"/>
                <a:ext cx="3006656" cy="1035982"/>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sz="6000" dirty="0">
                  <a:solidFill>
                    <a:srgbClr val="E95454"/>
                  </a:solidFill>
                  <a:latin typeface="Calibri" panose="020F0502020204030204"/>
                  <a:ea typeface="宋体" panose="02010600030101010101" pitchFamily="2" charset="-122"/>
                </a:endParaRPr>
              </a:p>
            </p:txBody>
          </p:sp>
          <p:sp>
            <p:nvSpPr>
              <p:cNvPr id="8" name="文本框 7"/>
              <p:cNvSpPr txBox="1"/>
              <p:nvPr/>
            </p:nvSpPr>
            <p:spPr>
              <a:xfrm>
                <a:off x="935712" y="2258567"/>
                <a:ext cx="4742192" cy="778719"/>
              </a:xfrm>
              <a:prstGeom prst="rect">
                <a:avLst/>
              </a:prstGeom>
              <a:noFill/>
            </p:spPr>
            <p:txBody>
              <a:bodyPr wrap="square" rtlCol="0">
                <a:spAutoFit/>
              </a:bodyPr>
              <a:lstStyle/>
              <a:p>
                <a:r>
                  <a:rPr kumimoji="1" lang="zh-CN" altLang="en-US" sz="6000" b="1" smtClean="0">
                    <a:solidFill>
                      <a:srgbClr val="384956"/>
                    </a:solidFill>
                    <a:latin typeface="+mn-ea"/>
                    <a:cs typeface="Arial" panose="020B0604020202020204"/>
                  </a:rPr>
                  <a:t>培训</a:t>
                </a:r>
                <a:endParaRPr lang="zh-CN" altLang="en-US" sz="6000" dirty="0"/>
              </a:p>
            </p:txBody>
          </p:sp>
          <p:sp>
            <p:nvSpPr>
              <p:cNvPr id="11" name="文本框 10"/>
              <p:cNvSpPr txBox="1"/>
              <p:nvPr/>
            </p:nvSpPr>
            <p:spPr>
              <a:xfrm>
                <a:off x="932043" y="3112110"/>
                <a:ext cx="7407088" cy="778719"/>
              </a:xfrm>
              <a:prstGeom prst="rect">
                <a:avLst/>
              </a:prstGeom>
              <a:noFill/>
            </p:spPr>
            <p:txBody>
              <a:bodyPr wrap="square" rtlCol="0">
                <a:spAutoFit/>
                <a:scene3d>
                  <a:camera prst="orthographicFront"/>
                  <a:lightRig rig="threePt" dir="t"/>
                </a:scene3d>
              </a:bodyPr>
              <a:lstStyle/>
              <a:p>
                <a:r>
                  <a:rPr lang="en-US" altLang="zh-CN" sz="6000" b="1" dirty="0" smtClean="0">
                    <a:ln w="9525" cmpd="sng">
                      <a:solidFill>
                        <a:srgbClr val="00B0F0"/>
                      </a:solidFill>
                      <a:prstDash val="solid"/>
                    </a:ln>
                    <a:solidFill>
                      <a:schemeClr val="tx1">
                        <a:lumMod val="65000"/>
                        <a:lumOff val="35000"/>
                      </a:schemeClr>
                    </a:solidFill>
                    <a:effectLst>
                      <a:glow rad="38100">
                        <a:schemeClr val="accent1">
                          <a:alpha val="40000"/>
                        </a:schemeClr>
                      </a:glow>
                    </a:effectLst>
                    <a:latin typeface="+mn-ea"/>
                  </a:rPr>
                  <a:t>了解Java代码编写规范</a:t>
                </a:r>
                <a:r>
                  <a:rPr lang="zh-CN" altLang="en-US" sz="6000" b="1" dirty="0" smtClean="0">
                    <a:ln w="9525" cmpd="sng">
                      <a:solidFill>
                        <a:srgbClr val="00B0F0"/>
                      </a:solidFill>
                      <a:prstDash val="solid"/>
                    </a:ln>
                    <a:solidFill>
                      <a:schemeClr val="tx1">
                        <a:lumMod val="65000"/>
                        <a:lumOff val="35000"/>
                      </a:schemeClr>
                    </a:solidFill>
                    <a:effectLst>
                      <a:glow rad="38100">
                        <a:schemeClr val="accent1">
                          <a:alpha val="40000"/>
                        </a:schemeClr>
                      </a:glow>
                    </a:effectLst>
                    <a:latin typeface="+mn-ea"/>
                  </a:rPr>
                  <a:t>篇</a:t>
                </a:r>
                <a:endParaRPr lang="zh-CN" altLang="en-US" sz="6000" b="1" dirty="0" smtClean="0">
                  <a:ln w="9525" cmpd="sng">
                    <a:solidFill>
                      <a:srgbClr val="00B0F0"/>
                    </a:solidFill>
                    <a:prstDash val="solid"/>
                  </a:ln>
                  <a:solidFill>
                    <a:schemeClr val="tx1">
                      <a:lumMod val="65000"/>
                      <a:lumOff val="35000"/>
                    </a:schemeClr>
                  </a:solidFill>
                  <a:effectLst>
                    <a:glow rad="38100">
                      <a:schemeClr val="accent1">
                        <a:alpha val="40000"/>
                      </a:schemeClr>
                    </a:glow>
                  </a:effectLst>
                  <a:latin typeface="+mn-ea"/>
                </a:endParaRPr>
              </a:p>
            </p:txBody>
          </p:sp>
        </p:grpSp>
      </p:grpSp>
      <p:sp>
        <p:nvSpPr>
          <p:cNvPr id="18" name="文本框 17"/>
          <p:cNvSpPr txBox="1"/>
          <p:nvPr/>
        </p:nvSpPr>
        <p:spPr>
          <a:xfrm>
            <a:off x="2705306" y="5338082"/>
            <a:ext cx="2010410" cy="481965"/>
          </a:xfrm>
          <a:prstGeom prst="rect">
            <a:avLst/>
          </a:prstGeom>
          <a:noFill/>
        </p:spPr>
        <p:txBody>
          <a:bodyPr wrap="none" lIns="91436" tIns="45718" rIns="91436" bIns="45718" rtlCol="0">
            <a:spAutoFit/>
          </a:bodyPr>
          <a:lstStyle/>
          <a:p>
            <a:r>
              <a:rPr kumimoji="1" lang="zh-CN" altLang="en-US" sz="2400" b="1" dirty="0" smtClean="0">
                <a:solidFill>
                  <a:schemeClr val="tx1">
                    <a:lumMod val="75000"/>
                    <a:lumOff val="25000"/>
                  </a:schemeClr>
                </a:solidFill>
                <a:latin typeface="+mn-ea"/>
                <a:cs typeface="Arial" panose="020B0604020202020204"/>
              </a:rPr>
              <a:t>讲师：张亚强</a:t>
            </a:r>
            <a:endParaRPr kumimoji="1" lang="zh-CN" altLang="en-US" sz="2400" b="1" dirty="0">
              <a:solidFill>
                <a:schemeClr val="tx1">
                  <a:lumMod val="75000"/>
                  <a:lumOff val="25000"/>
                </a:schemeClr>
              </a:solidFill>
              <a:latin typeface="+mn-ea"/>
              <a:cs typeface="Arial" panose="020B0604020202020204"/>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39" y="76039"/>
            <a:ext cx="1457193" cy="101180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3.1 </a:t>
            </a:r>
            <a:r>
              <a:rPr lang="zh-CN" altLang="en-US" sz="2400" dirty="0">
                <a:sym typeface="+mn-ea"/>
              </a:rPr>
              <a:t>使用异常处理</a:t>
            </a:r>
            <a:r>
              <a:rPr lang="en-US" altLang="zh-CN" sz="2400" noProof="0" dirty="0" smtClean="0">
                <a:ln>
                  <a:noFill/>
                </a:ln>
                <a:effectLst/>
                <a:uLnTx/>
                <a:uFillTx/>
                <a:sym typeface="+mn-ea"/>
              </a:rPr>
              <a:t> </a:t>
            </a:r>
            <a:endPar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61772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捕获异常并抛出一个新的RuntimeException。</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Set port. If value is not a valid number, die.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void setServerPort(String value)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try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serverPort = Integer.parseInt(value);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 catch (NumberFormatException e)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 will never happen</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throw new RuntimeException("port " + value + " is invalid, ", 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3.1 </a:t>
            </a:r>
            <a:r>
              <a:rPr lang="zh-CN" altLang="en-US" sz="2400" dirty="0">
                <a:sym typeface="+mn-ea"/>
              </a:rPr>
              <a:t>使用异常处理</a:t>
            </a:r>
            <a:r>
              <a:rPr lang="en-US" altLang="zh-CN" sz="2400" noProof="0" dirty="0" smtClean="0">
                <a:ln>
                  <a:noFill/>
                </a:ln>
                <a:effectLst/>
                <a:uLnTx/>
                <a:uFillTx/>
                <a:sym typeface="+mn-ea"/>
              </a:rPr>
              <a:t> </a:t>
            </a:r>
            <a:endPar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61772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如果</a:t>
            </a:r>
            <a:r>
              <a:rPr lang="zh-CN" altLang="en-US" noProof="0" dirty="0" smtClean="0">
                <a:ln>
                  <a:noFill/>
                </a:ln>
                <a:effectLst/>
                <a:uLnTx/>
                <a:uFillTx/>
                <a:sym typeface="+mn-ea"/>
              </a:rPr>
              <a:t>有足够的</a:t>
            </a:r>
            <a:r>
              <a:rPr lang="en-US" altLang="zh-CN" noProof="0" dirty="0" smtClean="0">
                <a:ln>
                  <a:noFill/>
                </a:ln>
                <a:effectLst/>
                <a:uLnTx/>
                <a:uFillTx/>
                <a:sym typeface="+mn-ea"/>
              </a:rPr>
              <a:t>信心，实际上忽略异常是合适的，</a:t>
            </a:r>
            <a:r>
              <a:rPr lang="zh-CN" altLang="en-US" noProof="0" dirty="0" smtClean="0">
                <a:ln>
                  <a:noFill/>
                </a:ln>
                <a:effectLst/>
                <a:uLnTx/>
                <a:uFillTx/>
                <a:sym typeface="+mn-ea"/>
              </a:rPr>
              <a:t>我们</a:t>
            </a:r>
            <a:r>
              <a:rPr lang="en-US" altLang="zh-CN" noProof="0" dirty="0" smtClean="0">
                <a:ln>
                  <a:noFill/>
                </a:ln>
                <a:effectLst/>
                <a:uLnTx/>
                <a:uFillTx/>
                <a:sym typeface="+mn-ea"/>
              </a:rPr>
              <a:t>可以忽略它，但也必须有一个很好的理由：</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If value is not a valid number, original port number is used.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void setServerPort(String value)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try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serverPort = Integer.parseInt(value);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 catch (NumberFormatException e)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 Method is documented to just ignore invalid user input.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 serverPort will just be unchanged.</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10252075"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3.2 不要捕获</a:t>
            </a:r>
            <a:r>
              <a:rPr lang="zh-CN" altLang="en-US" sz="2400" noProof="0" dirty="0" smtClean="0">
                <a:ln>
                  <a:noFill/>
                </a:ln>
                <a:effectLst/>
                <a:uLnTx/>
                <a:uFillTx/>
                <a:sym typeface="+mn-ea"/>
              </a:rPr>
              <a:t>通用</a:t>
            </a:r>
            <a:r>
              <a:rPr lang="en-US" altLang="zh-CN" sz="2400" noProof="0" dirty="0" smtClean="0">
                <a:ln>
                  <a:noFill/>
                </a:ln>
                <a:effectLst/>
                <a:uLnTx/>
                <a:uFillTx/>
                <a:sym typeface="+mn-ea"/>
              </a:rPr>
              <a:t>异常</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20624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当实际失败时，可能会导致用户认为某些成功,  它使调试变得复杂，</a:t>
            </a:r>
            <a:r>
              <a:rPr lang="zh-CN" altLang="en-US" noProof="0" dirty="0" smtClean="0">
                <a:ln>
                  <a:noFill/>
                </a:ln>
                <a:effectLst/>
                <a:uLnTx/>
                <a:uFillTx/>
                <a:sym typeface="+mn-ea"/>
              </a:rPr>
              <a:t>很</a:t>
            </a:r>
            <a:r>
              <a:rPr lang="en-US" altLang="zh-CN" noProof="0" dirty="0" smtClean="0">
                <a:ln>
                  <a:noFill/>
                </a:ln>
                <a:effectLst/>
                <a:uLnTx/>
                <a:uFillTx/>
                <a:sym typeface="+mn-ea"/>
              </a:rPr>
              <a:t>难找出故障发生的位置。</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zh-CN" altLang="en-US" noProof="0" dirty="0" smtClean="0">
                <a:ln>
                  <a:noFill/>
                </a:ln>
                <a:effectLst/>
                <a:uLnTx/>
                <a:uFillTx/>
                <a:sym typeface="+mn-ea"/>
              </a:rPr>
              <a:t>使用异常的目的是进行容错处理</a:t>
            </a:r>
            <a:r>
              <a:rPr lang="en-US" altLang="zh-CN" noProof="0" dirty="0" smtClean="0">
                <a:ln>
                  <a:noFill/>
                </a:ln>
                <a:effectLst/>
                <a:uLnTx/>
                <a:uFillTx/>
                <a:sym typeface="+mn-ea"/>
              </a:rPr>
              <a:t>,</a:t>
            </a:r>
            <a:r>
              <a:rPr lang="zh-CN" altLang="en-US" noProof="0" dirty="0" smtClean="0">
                <a:ln>
                  <a:noFill/>
                </a:ln>
                <a:effectLst/>
                <a:uLnTx/>
                <a:uFillTx/>
                <a:sym typeface="+mn-ea"/>
              </a:rPr>
              <a:t>并不是排除错误</a:t>
            </a: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try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someComplicatedIOFunction();            // may throw IOException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someComplicatedParsingFunction();   // may throw ParsingException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someComplicatedSecurityFunction();  // may throw SecurityException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 phew, made it all the way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catch (Exception e) {                 // I'll just catch all exceptions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handleError();                             // with one generic handler!</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3.3 不使用Finalizers</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20624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在C++中，析构函数用于回收资源，而在Java中，通过GC来回收资源。垃圾回收器要回收对象的时候，首先要调用这个类的finalize方法,finalizers并不能保证被马上执行,  在对象不可用开始到finalize方法执行之间的时间是任意的。这意味着不能在finalizers中进行具有时间要求的操作。</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一般的纯Java编写的Class不需要重新覆盖这个方法，因为Object已经实现了一个默认的。不过用Java以外的代码编写的Class(比如JNI，C++的new方法分配的内存)，垃圾回收器并不能对这些部分进行正确的回收，这时就需要我们覆盖默认的方法来实现对这部分内存的正确释放和回收。</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总之，finalize相当于析构函数，他是垃圾回收器回收一个对象的时候第一个要调用的方法。不过由于Java的垃圾回收机制能自动为我们做这些事情，所以我们在一般情况下是不需要自己来手工释放的。</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3.4 Java</a:t>
            </a:r>
            <a:r>
              <a:rPr lang="zh-CN" altLang="en-US" sz="2400" noProof="0" dirty="0" smtClean="0">
                <a:ln>
                  <a:noFill/>
                </a:ln>
                <a:effectLst/>
                <a:uLnTx/>
                <a:uFillTx/>
                <a:sym typeface="+mn-ea"/>
              </a:rPr>
              <a:t>类的导入</a:t>
            </a:r>
            <a:endParaRPr lang="zh-CN" altLang="en-US"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338328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When you want to use class Bar from package foo,there are two possible ways to import it: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1:        import foo.*;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zh-CN" altLang="en-US" noProof="0" dirty="0" smtClean="0">
                <a:ln>
                  <a:noFill/>
                </a:ln>
                <a:effectLst/>
                <a:uLnTx/>
                <a:uFillTx/>
                <a:sym typeface="+mn-ea"/>
              </a:rPr>
              <a:t>优点</a:t>
            </a:r>
            <a:r>
              <a:rPr lang="en-US" altLang="zh-CN" noProof="0" dirty="0" smtClean="0">
                <a:ln>
                  <a:noFill/>
                </a:ln>
                <a:effectLst/>
                <a:uLnTx/>
                <a:uFillTx/>
                <a:sym typeface="+mn-ea"/>
              </a:rPr>
              <a:t>:  </a:t>
            </a:r>
            <a:r>
              <a:rPr lang="zh-CN" altLang="en-US" noProof="0" dirty="0" smtClean="0">
                <a:ln>
                  <a:noFill/>
                </a:ln>
                <a:effectLst/>
                <a:uLnTx/>
                <a:uFillTx/>
                <a:sym typeface="+mn-ea"/>
              </a:rPr>
              <a:t>减少代码量</a:t>
            </a:r>
            <a:r>
              <a:rPr lang="en-US" altLang="zh-CN" noProof="0" dirty="0" smtClean="0">
                <a:ln>
                  <a:noFill/>
                </a:ln>
                <a:effectLst/>
                <a:uLnTx/>
                <a:uFillTx/>
                <a:sym typeface="+mn-ea"/>
              </a:rPr>
              <a:t>,</a:t>
            </a:r>
            <a:r>
              <a:rPr lang="zh-CN" altLang="en-US" noProof="0" dirty="0" smtClean="0">
                <a:ln>
                  <a:noFill/>
                </a:ln>
                <a:effectLst/>
                <a:uLnTx/>
                <a:uFillTx/>
                <a:sym typeface="+mn-ea"/>
              </a:rPr>
              <a:t>可以使用包</a:t>
            </a:r>
            <a:r>
              <a:rPr lang="en-US" altLang="zh-CN" noProof="0" dirty="0" smtClean="0">
                <a:ln>
                  <a:noFill/>
                </a:ln>
                <a:effectLst/>
                <a:uLnTx/>
                <a:uFillTx/>
                <a:sym typeface="+mn-ea"/>
              </a:rPr>
              <a:t>foo</a:t>
            </a:r>
            <a:r>
              <a:rPr lang="zh-CN" altLang="en-US" noProof="0" dirty="0" smtClean="0">
                <a:ln>
                  <a:noFill/>
                </a:ln>
                <a:effectLst/>
                <a:uLnTx/>
                <a:uFillTx/>
                <a:sym typeface="+mn-ea"/>
              </a:rPr>
              <a:t>下的所有类</a:t>
            </a: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2:        import foo.Bar;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zh-CN" altLang="en-US" noProof="0" dirty="0" smtClean="0">
                <a:ln>
                  <a:noFill/>
                </a:ln>
                <a:effectLst/>
                <a:uLnTx/>
                <a:uFillTx/>
                <a:sym typeface="+mn-ea"/>
              </a:rPr>
              <a:t>优点</a:t>
            </a:r>
            <a:r>
              <a:rPr lang="en-US" altLang="zh-CN" noProof="0" dirty="0" smtClean="0">
                <a:ln>
                  <a:noFill/>
                </a:ln>
                <a:effectLst/>
                <a:uLnTx/>
                <a:uFillTx/>
                <a:sym typeface="+mn-ea"/>
              </a:rPr>
              <a:t>:  实际使用了哪些类, 使代码对于维护者来说更为可读。</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07745" y="849630"/>
            <a:ext cx="3635375"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sym typeface="+mn-ea"/>
              </a:rPr>
              <a:t>4: </a:t>
            </a:r>
            <a:r>
              <a:rPr lang="zh-CN" altLang="en-US" sz="2400" b="1" dirty="0" smtClean="0">
                <a:sym typeface="+mn-ea"/>
              </a:rPr>
              <a:t>Java 库规范</a:t>
            </a:r>
            <a:endPar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9543415" cy="2834640"/>
          </a:xfrm>
          <a:prstGeom prst="rect">
            <a:avLst/>
          </a:prstGeom>
          <a:noFill/>
        </p:spPr>
        <p:txBody>
          <a:bodyPr wrap="square" rtlCol="0" anchor="t">
            <a:spAutoFit/>
          </a:bodyPr>
          <a:p>
            <a:pPr algn="l" eaLnBrk="1" hangingPunct="1">
              <a:lnSpc>
                <a:spcPct val="150000"/>
              </a:lnSpc>
              <a:buNone/>
            </a:pPr>
            <a:r>
              <a:rPr lang="zh-CN" altLang="en-US" sz="2400" dirty="0">
                <a:sym typeface="+mn-ea"/>
              </a:rPr>
              <a:t>有使用Android的Java库和工具的惯例。 在某些情况下，约定以重要的方式发生了变化，较旧的代码可能会使用不推荐的模式或库。 当使用这样的代码时，可以继续现有的样式。 创建新组件时，不要使用已弃用的库。</a:t>
            </a:r>
            <a:endParaRPr lang="zh-CN" altLang="en-US" sz="2400" dirty="0">
              <a:sym typeface="+mn-ea"/>
            </a:endParaRPr>
          </a:p>
          <a:p>
            <a:pPr algn="l" eaLnBrk="1" hangingPunct="1">
              <a:lnSpc>
                <a:spcPct val="150000"/>
              </a:lnSpc>
            </a:pPr>
            <a:endParaRPr lang="zh-CN" altLang="en-US" sz="2400" dirty="0">
              <a:sym typeface="+mn-ea"/>
            </a:endParaRPr>
          </a:p>
        </p:txBody>
      </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07745" y="849630"/>
            <a:ext cx="3635375"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sym typeface="+mn-ea"/>
              </a:rPr>
              <a:t>5: </a:t>
            </a:r>
            <a:r>
              <a:rPr lang="zh-CN" altLang="en-US" sz="2400" b="1" dirty="0" smtClean="0">
                <a:sym typeface="+mn-ea"/>
              </a:rPr>
              <a:t>Java 编码风格规范</a:t>
            </a:r>
            <a:endPar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9543415" cy="3931920"/>
          </a:xfrm>
          <a:prstGeom prst="rect">
            <a:avLst/>
          </a:prstGeom>
          <a:noFill/>
        </p:spPr>
        <p:txBody>
          <a:bodyPr wrap="square" rtlCol="0" anchor="t">
            <a:spAutoFit/>
          </a:bodyPr>
          <a:p>
            <a:pPr algn="l" eaLnBrk="1" hangingPunct="1">
              <a:lnSpc>
                <a:spcPct val="150000"/>
              </a:lnSpc>
              <a:buNone/>
            </a:pPr>
            <a:r>
              <a:rPr lang="en-US" altLang="zh-CN" sz="2400" dirty="0">
                <a:sym typeface="+mn-ea"/>
              </a:rPr>
              <a:t>5</a:t>
            </a:r>
            <a:r>
              <a:rPr lang="zh-CN" altLang="en-US" sz="2400" dirty="0">
                <a:sym typeface="+mn-ea"/>
              </a:rPr>
              <a:t>.1  使用Javadoc标准的注释</a:t>
            </a:r>
            <a:endParaRPr lang="zh-CN" altLang="en-US" sz="2400" dirty="0">
              <a:sym typeface="+mn-ea"/>
            </a:endParaRPr>
          </a:p>
          <a:p>
            <a:pPr algn="l" eaLnBrk="1" hangingPunct="1">
              <a:lnSpc>
                <a:spcPct val="150000"/>
              </a:lnSpc>
              <a:buNone/>
            </a:pPr>
            <a:r>
              <a:rPr lang="en-US" altLang="zh-CN" sz="2400" dirty="0">
                <a:sym typeface="+mn-ea"/>
              </a:rPr>
              <a:t>5</a:t>
            </a:r>
            <a:r>
              <a:rPr lang="zh-CN" altLang="en-US" sz="2400" dirty="0">
                <a:sym typeface="+mn-ea"/>
              </a:rPr>
              <a:t>.2  </a:t>
            </a:r>
            <a:r>
              <a:rPr lang="zh-CN" altLang="en-US" sz="2400" noProof="0" dirty="0" smtClean="0">
                <a:ln>
                  <a:noFill/>
                </a:ln>
                <a:effectLst/>
                <a:uLnTx/>
                <a:uFillTx/>
                <a:sym typeface="+mn-ea"/>
              </a:rPr>
              <a:t>方法命名</a:t>
            </a:r>
            <a:endParaRPr lang="zh-CN" altLang="en-US" sz="2400" dirty="0">
              <a:sym typeface="+mn-ea"/>
            </a:endParaRPr>
          </a:p>
          <a:p>
            <a:pPr algn="l" eaLnBrk="1" hangingPunct="1">
              <a:lnSpc>
                <a:spcPct val="150000"/>
              </a:lnSpc>
              <a:buNone/>
            </a:pPr>
            <a:r>
              <a:rPr lang="en-US" altLang="zh-CN" sz="2400" dirty="0">
                <a:sym typeface="+mn-ea"/>
              </a:rPr>
              <a:t>5</a:t>
            </a:r>
            <a:r>
              <a:rPr lang="zh-CN" altLang="en-US" sz="2400" dirty="0">
                <a:sym typeface="+mn-ea"/>
              </a:rPr>
              <a:t>.3  成员变量位置</a:t>
            </a:r>
            <a:endParaRPr lang="zh-CN" altLang="en-US" sz="2400" dirty="0">
              <a:sym typeface="+mn-ea"/>
            </a:endParaRPr>
          </a:p>
          <a:p>
            <a:pPr algn="l" eaLnBrk="1" hangingPunct="1">
              <a:lnSpc>
                <a:spcPct val="150000"/>
              </a:lnSpc>
              <a:buNone/>
            </a:pPr>
            <a:r>
              <a:rPr lang="en-US" altLang="zh-CN" sz="2400" dirty="0">
                <a:sym typeface="+mn-ea"/>
              </a:rPr>
              <a:t>5</a:t>
            </a:r>
            <a:r>
              <a:rPr lang="zh-CN" altLang="en-US" sz="2400" dirty="0">
                <a:sym typeface="+mn-ea"/>
              </a:rPr>
              <a:t>.4  变量的定义范围</a:t>
            </a:r>
            <a:endParaRPr lang="zh-CN" altLang="en-US" sz="2400" dirty="0">
              <a:sym typeface="+mn-ea"/>
            </a:endParaRPr>
          </a:p>
          <a:p>
            <a:pPr algn="l" eaLnBrk="1" hangingPunct="1">
              <a:lnSpc>
                <a:spcPct val="150000"/>
              </a:lnSpc>
              <a:buNone/>
            </a:pPr>
            <a:r>
              <a:rPr lang="en-US" altLang="zh-CN" sz="2400" dirty="0">
                <a:sym typeface="+mn-ea"/>
              </a:rPr>
              <a:t>5.5  </a:t>
            </a:r>
            <a:r>
              <a:rPr lang="zh-CN" altLang="en-US" sz="2400" noProof="0" dirty="0" smtClean="0">
                <a:ln>
                  <a:noFill/>
                </a:ln>
                <a:effectLst/>
                <a:uLnTx/>
                <a:uFillTx/>
                <a:sym typeface="+mn-ea"/>
              </a:rPr>
              <a:t>导入类的顺序</a:t>
            </a:r>
            <a:endParaRPr lang="en-US" altLang="zh-CN" sz="2400" dirty="0">
              <a:sym typeface="+mn-ea"/>
            </a:endParaRPr>
          </a:p>
          <a:p>
            <a:pPr algn="l" eaLnBrk="1" hangingPunct="1">
              <a:lnSpc>
                <a:spcPct val="150000"/>
              </a:lnSpc>
              <a:buNone/>
            </a:pPr>
            <a:r>
              <a:rPr lang="en-US" altLang="zh-CN" sz="2400" dirty="0">
                <a:sym typeface="+mn-ea"/>
              </a:rPr>
              <a:t>5.6  </a:t>
            </a:r>
            <a:r>
              <a:rPr lang="en-US" altLang="zh-CN" sz="2400" noProof="0" dirty="0" smtClean="0">
                <a:ln>
                  <a:noFill/>
                </a:ln>
                <a:effectLst/>
                <a:uLnTx/>
                <a:uFillTx/>
                <a:sym typeface="+mn-ea"/>
              </a:rPr>
              <a:t>使用空格缩进</a:t>
            </a:r>
            <a:endParaRPr lang="en-US" altLang="zh-CN" sz="2400" dirty="0">
              <a:sym typeface="+mn-ea"/>
            </a:endParaRPr>
          </a:p>
          <a:p>
            <a:pPr algn="l" eaLnBrk="1" hangingPunct="1">
              <a:lnSpc>
                <a:spcPct val="150000"/>
              </a:lnSpc>
              <a:buNone/>
            </a:pPr>
            <a:r>
              <a:rPr lang="en-US" altLang="zh-CN" sz="2400" dirty="0">
                <a:sym typeface="+mn-ea"/>
              </a:rPr>
              <a:t>5.7  </a:t>
            </a:r>
            <a:r>
              <a:rPr lang="zh-CN" altLang="en-US" sz="2400" dirty="0">
                <a:sym typeface="+mn-ea"/>
              </a:rPr>
              <a:t>成员变量命名约定</a:t>
            </a:r>
            <a:endParaRPr lang="en-US" altLang="zh-CN" sz="2400" dirty="0">
              <a:sym typeface="+mn-ea"/>
            </a:endParaRPr>
          </a:p>
        </p:txBody>
      </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07745" y="849630"/>
            <a:ext cx="638302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sym typeface="+mn-ea"/>
              </a:rPr>
              <a:t>5: Java 编码风格规范</a:t>
            </a:r>
            <a:endPar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9543415" cy="3931920"/>
          </a:xfrm>
          <a:prstGeom prst="rect">
            <a:avLst/>
          </a:prstGeom>
          <a:noFill/>
        </p:spPr>
        <p:txBody>
          <a:bodyPr wrap="square" rtlCol="0" anchor="t">
            <a:spAutoFit/>
          </a:bodyPr>
          <a:p>
            <a:pPr algn="l" eaLnBrk="1" hangingPunct="1">
              <a:lnSpc>
                <a:spcPct val="150000"/>
              </a:lnSpc>
              <a:buNone/>
            </a:pPr>
            <a:r>
              <a:rPr lang="en-US" altLang="zh-CN" sz="2400" dirty="0">
                <a:sym typeface="+mn-ea"/>
              </a:rPr>
              <a:t>5.8    </a:t>
            </a:r>
            <a:r>
              <a:rPr lang="en-US" altLang="zh-CN" sz="2400" noProof="0" dirty="0" smtClean="0">
                <a:ln>
                  <a:noFill/>
                </a:ln>
                <a:effectLst/>
                <a:uLnTx/>
                <a:uFillTx/>
                <a:sym typeface="+mn-ea"/>
              </a:rPr>
              <a:t>使用标准大括号风格</a:t>
            </a:r>
            <a:endParaRPr lang="en-US" altLang="zh-CN" sz="2400" dirty="0">
              <a:sym typeface="+mn-ea"/>
            </a:endParaRPr>
          </a:p>
          <a:p>
            <a:pPr algn="l" eaLnBrk="1" hangingPunct="1">
              <a:lnSpc>
                <a:spcPct val="150000"/>
              </a:lnSpc>
              <a:buNone/>
            </a:pPr>
            <a:r>
              <a:rPr lang="en-US" altLang="zh-CN" sz="2400" dirty="0">
                <a:sym typeface="+mn-ea"/>
              </a:rPr>
              <a:t>5</a:t>
            </a:r>
            <a:r>
              <a:rPr lang="zh-CN" altLang="en-US" sz="2400" dirty="0">
                <a:sym typeface="+mn-ea"/>
              </a:rPr>
              <a:t>.</a:t>
            </a:r>
            <a:r>
              <a:rPr lang="en-US" altLang="zh-CN" sz="2400" dirty="0">
                <a:sym typeface="+mn-ea"/>
              </a:rPr>
              <a:t>9</a:t>
            </a:r>
            <a:r>
              <a:rPr lang="zh-CN" altLang="en-US" sz="2400" dirty="0">
                <a:sym typeface="+mn-ea"/>
              </a:rPr>
              <a:t>    </a:t>
            </a:r>
            <a:r>
              <a:rPr lang="zh-CN" altLang="en-US" sz="2400" noProof="0" dirty="0" smtClean="0">
                <a:ln>
                  <a:noFill/>
                </a:ln>
                <a:effectLst/>
                <a:uLnTx/>
                <a:uFillTx/>
                <a:sym typeface="+mn-ea"/>
              </a:rPr>
              <a:t>语句行长度</a:t>
            </a:r>
            <a:endParaRPr lang="zh-CN" altLang="en-US" sz="2400" dirty="0">
              <a:sym typeface="+mn-ea"/>
            </a:endParaRPr>
          </a:p>
          <a:p>
            <a:pPr algn="l" eaLnBrk="1" hangingPunct="1">
              <a:lnSpc>
                <a:spcPct val="150000"/>
              </a:lnSpc>
              <a:buNone/>
            </a:pPr>
            <a:r>
              <a:rPr lang="en-US" altLang="zh-CN" sz="2400" dirty="0">
                <a:sym typeface="+mn-ea"/>
              </a:rPr>
              <a:t>5</a:t>
            </a:r>
            <a:r>
              <a:rPr lang="zh-CN" altLang="en-US" sz="2400" dirty="0">
                <a:sym typeface="+mn-ea"/>
              </a:rPr>
              <a:t>.</a:t>
            </a:r>
            <a:r>
              <a:rPr lang="en-US" altLang="zh-CN" sz="2400" dirty="0">
                <a:sym typeface="+mn-ea"/>
              </a:rPr>
              <a:t>10</a:t>
            </a:r>
            <a:r>
              <a:rPr lang="zh-CN" altLang="en-US" sz="2400" dirty="0">
                <a:sym typeface="+mn-ea"/>
              </a:rPr>
              <a:t>  </a:t>
            </a:r>
            <a:r>
              <a:rPr lang="en-US" altLang="zh-CN" sz="2400" noProof="0" dirty="0" smtClean="0">
                <a:ln>
                  <a:noFill/>
                </a:ln>
                <a:effectLst/>
                <a:uLnTx/>
                <a:uFillTx/>
                <a:sym typeface="+mn-ea"/>
              </a:rPr>
              <a:t>使用标准Java</a:t>
            </a:r>
            <a:r>
              <a:rPr lang="zh-CN" altLang="en-US" sz="2400" noProof="0" dirty="0" smtClean="0">
                <a:ln>
                  <a:noFill/>
                </a:ln>
                <a:effectLst/>
                <a:uLnTx/>
                <a:uFillTx/>
                <a:sym typeface="+mn-ea"/>
              </a:rPr>
              <a:t>批注</a:t>
            </a:r>
            <a:r>
              <a:rPr lang="en-US" altLang="zh-CN" sz="2400" noProof="0" dirty="0" smtClean="0">
                <a:ln>
                  <a:noFill/>
                </a:ln>
                <a:effectLst/>
                <a:uLnTx/>
                <a:uFillTx/>
                <a:sym typeface="+mn-ea"/>
              </a:rPr>
              <a:t>(</a:t>
            </a:r>
            <a:r>
              <a:rPr lang="zh-CN" altLang="en-US" sz="2400" noProof="0" dirty="0" smtClean="0">
                <a:ln>
                  <a:noFill/>
                </a:ln>
                <a:effectLst/>
                <a:uLnTx/>
                <a:uFillTx/>
                <a:sym typeface="+mn-ea"/>
              </a:rPr>
              <a:t>注释</a:t>
            </a:r>
            <a:r>
              <a:rPr lang="en-US" altLang="zh-CN" sz="2400" noProof="0" dirty="0" smtClean="0">
                <a:ln>
                  <a:noFill/>
                </a:ln>
                <a:effectLst/>
                <a:uLnTx/>
                <a:uFillTx/>
                <a:sym typeface="+mn-ea"/>
              </a:rPr>
              <a:t>)</a:t>
            </a:r>
            <a:endParaRPr lang="zh-CN" altLang="en-US" sz="2400" dirty="0">
              <a:sym typeface="+mn-ea"/>
            </a:endParaRPr>
          </a:p>
          <a:p>
            <a:pPr algn="l" eaLnBrk="1" hangingPunct="1">
              <a:lnSpc>
                <a:spcPct val="150000"/>
              </a:lnSpc>
              <a:buNone/>
            </a:pPr>
            <a:r>
              <a:rPr lang="en-US" altLang="zh-CN" sz="2400" dirty="0">
                <a:sym typeface="+mn-ea"/>
              </a:rPr>
              <a:t>5</a:t>
            </a:r>
            <a:r>
              <a:rPr lang="zh-CN" altLang="en-US" sz="2400" dirty="0">
                <a:sym typeface="+mn-ea"/>
              </a:rPr>
              <a:t>.</a:t>
            </a:r>
            <a:r>
              <a:rPr lang="en-US" altLang="zh-CN" sz="2400" dirty="0">
                <a:sym typeface="+mn-ea"/>
              </a:rPr>
              <a:t>11</a:t>
            </a:r>
            <a:r>
              <a:rPr lang="zh-CN" altLang="en-US" sz="2400" dirty="0">
                <a:sym typeface="+mn-ea"/>
              </a:rPr>
              <a:t>  缩略词使用</a:t>
            </a:r>
            <a:endParaRPr lang="zh-CN" altLang="en-US" sz="2400" dirty="0">
              <a:sym typeface="+mn-ea"/>
            </a:endParaRPr>
          </a:p>
          <a:p>
            <a:pPr algn="l" eaLnBrk="1" hangingPunct="1">
              <a:lnSpc>
                <a:spcPct val="150000"/>
              </a:lnSpc>
              <a:buNone/>
            </a:pPr>
            <a:r>
              <a:rPr lang="en-US" altLang="zh-CN" sz="2400" dirty="0">
                <a:sym typeface="+mn-ea"/>
              </a:rPr>
              <a:t>5</a:t>
            </a:r>
            <a:r>
              <a:rPr lang="zh-CN" altLang="en-US" sz="2400" dirty="0">
                <a:sym typeface="+mn-ea"/>
              </a:rPr>
              <a:t>.</a:t>
            </a:r>
            <a:r>
              <a:rPr lang="en-US" altLang="zh-CN" sz="2400" dirty="0">
                <a:sym typeface="+mn-ea"/>
              </a:rPr>
              <a:t>12</a:t>
            </a:r>
            <a:r>
              <a:rPr lang="zh-CN" altLang="en-US" sz="2400" dirty="0">
                <a:sym typeface="+mn-ea"/>
              </a:rPr>
              <a:t>  </a:t>
            </a:r>
            <a:r>
              <a:rPr lang="zh-CN" altLang="en-US" sz="2400" noProof="0" dirty="0" smtClean="0">
                <a:ln>
                  <a:noFill/>
                </a:ln>
                <a:effectLst/>
                <a:uLnTx/>
                <a:uFillTx/>
                <a:sym typeface="+mn-ea"/>
              </a:rPr>
              <a:t>使用</a:t>
            </a:r>
            <a:r>
              <a:rPr lang="en-US" altLang="zh-CN" sz="2400" noProof="0" dirty="0" smtClean="0">
                <a:ln>
                  <a:noFill/>
                </a:ln>
                <a:effectLst/>
                <a:uLnTx/>
                <a:uFillTx/>
                <a:sym typeface="+mn-ea"/>
              </a:rPr>
              <a:t>TODO注释</a:t>
            </a:r>
            <a:endParaRPr lang="zh-CN" altLang="en-US" sz="2400" dirty="0">
              <a:sym typeface="+mn-ea"/>
            </a:endParaRPr>
          </a:p>
          <a:p>
            <a:pPr algn="l" eaLnBrk="1" hangingPunct="1">
              <a:lnSpc>
                <a:spcPct val="150000"/>
              </a:lnSpc>
              <a:buNone/>
            </a:pPr>
            <a:r>
              <a:rPr lang="en-US" altLang="zh-CN" sz="2400" dirty="0">
                <a:sym typeface="+mn-ea"/>
              </a:rPr>
              <a:t>5.13  Log </a:t>
            </a:r>
            <a:r>
              <a:rPr lang="zh-CN" altLang="en-US" sz="2400" dirty="0">
                <a:sym typeface="+mn-ea"/>
              </a:rPr>
              <a:t>使用</a:t>
            </a:r>
            <a:endParaRPr lang="zh-CN" altLang="en-US" sz="2400" dirty="0">
              <a:sym typeface="+mn-ea"/>
            </a:endParaRPr>
          </a:p>
          <a:p>
            <a:pPr algn="l" eaLnBrk="1" hangingPunct="1">
              <a:lnSpc>
                <a:spcPct val="150000"/>
              </a:lnSpc>
              <a:buNone/>
            </a:pPr>
            <a:r>
              <a:rPr lang="en-US" altLang="zh-CN" sz="2400" dirty="0">
                <a:sym typeface="+mn-ea"/>
              </a:rPr>
              <a:t>5.14  </a:t>
            </a:r>
            <a:r>
              <a:rPr lang="zh-CN" altLang="en-US" sz="2400" dirty="0">
                <a:sym typeface="+mn-ea"/>
              </a:rPr>
              <a:t>一致性</a:t>
            </a:r>
            <a:r>
              <a:rPr lang="en-US" altLang="zh-CN" sz="2400" dirty="0">
                <a:sym typeface="+mn-ea"/>
              </a:rPr>
              <a:t>(Be Consistent)</a:t>
            </a:r>
            <a:endParaRPr lang="en-US" altLang="zh-CN" sz="2400" dirty="0">
              <a:sym typeface="+mn-ea"/>
            </a:endParaRP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5.1 </a:t>
            </a:r>
            <a:r>
              <a:rPr lang="zh-CN" altLang="en-US" sz="2400" dirty="0">
                <a:sym typeface="+mn-ea"/>
              </a:rPr>
              <a:t>使用Javadoc标准的注释</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8065" y="1344295"/>
            <a:ext cx="10072370" cy="548640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每个文件应该在顶部有一个版权声明, 然后一个package语句和import语句，然后有类或接口声明。每个block用空行分隔开。在Javadoc注释中，描述类或接口的作用。</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Copyright (C) 2014 MediaTek Inc.</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Modification based on code covered by the mentioned copyright</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and/or permission notice(s).</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 Copyright (C) 2009 The Android Open Source Project</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 Licensed under the Apache License, Version 2.0 (the "License");</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 you may not use this file except in compliance with the License.</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 You may obtain a copy of the License at</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      http://www.apache.org/licenses/LICENSE-2.0</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 Unless required by applicable law or agreed to in writing, software</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 distributed under the License is distributed on an "AS IS" BASIS,</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 WITHOUT WARRANTIES OR CONDITIONS OF ANY KIND, either express or implied.</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 See the License for the specific language governing permissions and</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 limitations under the License.</a:t>
            </a:r>
            <a:endParaRPr lang="en-US" altLang="zh-CN" sz="10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000" noProof="0" dirty="0" smtClean="0">
                <a:ln>
                  <a:noFill/>
                </a:ln>
                <a:effectLst/>
                <a:uLnTx/>
                <a:uFillTx/>
                <a:sym typeface="+mn-ea"/>
              </a:rPr>
              <a:t> */</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5.1 </a:t>
            </a:r>
            <a:r>
              <a:rPr lang="zh-CN" altLang="en-US" sz="2400" dirty="0">
                <a:sym typeface="+mn-ea"/>
              </a:rPr>
              <a:t>使用Javadoc标准的注释</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8065" y="1848485"/>
            <a:ext cx="10072370" cy="461772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package com.android.internal.foo;</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import android.os.Blah;</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 Does X and Y and provides an abstraction for Z.</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public class Foo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 </a:t>
            </a:r>
            <a:endParaRPr kumimoji="1" lang="en-US" altLang="zh-CN" dirty="0"/>
          </a:p>
          <a:p>
            <a:r>
              <a:rPr kumimoji="1" lang="en-US" altLang="zh-CN" dirty="0"/>
              <a:t> </a:t>
            </a:r>
            <a:endParaRPr kumimoji="1" lang="en-US" altLang="zh-CN" dirty="0"/>
          </a:p>
        </p:txBody>
      </p:sp>
      <p:sp>
        <p:nvSpPr>
          <p:cNvPr id="3" name="文本占位符 2"/>
          <p:cNvSpPr>
            <a:spLocks noGrp="1"/>
          </p:cNvSpPr>
          <p:nvPr>
            <p:ph type="body" sz="quarter" idx="11"/>
          </p:nvPr>
        </p:nvSpPr>
        <p:spPr>
          <a:xfrm>
            <a:off x="1028065" y="864235"/>
            <a:ext cx="6065520" cy="403860"/>
          </a:xfrm>
        </p:spPr>
        <p:txBody>
          <a:bodyPr/>
          <a:lstStyle/>
          <a:p>
            <a:pPr algn="l"/>
            <a:r>
              <a:rPr lang="en-US" altLang="zh-CN" dirty="0" smtClean="0">
                <a:latin typeface="+mn-ea"/>
                <a:sym typeface="+mn-ea"/>
              </a:rPr>
              <a:t>了解Java代码编写规范篇</a:t>
            </a:r>
            <a:endParaRPr lang="en-US" altLang="zh-CN" dirty="0" smtClean="0">
              <a:latin typeface="+mn-ea"/>
            </a:endParaRPr>
          </a:p>
        </p:txBody>
      </p:sp>
      <p:grpSp>
        <p:nvGrpSpPr>
          <p:cNvPr id="16" name="组合 40"/>
          <p:cNvGrpSpPr/>
          <p:nvPr/>
        </p:nvGrpSpPr>
        <p:grpSpPr>
          <a:xfrm>
            <a:off x="1098550" y="1745920"/>
            <a:ext cx="811372" cy="811372"/>
            <a:chOff x="6800850" y="1588928"/>
            <a:chExt cx="1085850" cy="1085850"/>
          </a:xfrm>
        </p:grpSpPr>
        <p:sp>
          <p:nvSpPr>
            <p:cNvPr id="17" name="椭圆 16"/>
            <p:cNvSpPr/>
            <p:nvPr/>
          </p:nvSpPr>
          <p:spPr>
            <a:xfrm>
              <a:off x="6800850" y="1588928"/>
              <a:ext cx="1085850" cy="10858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35"/>
            <p:cNvGrpSpPr/>
            <p:nvPr/>
          </p:nvGrpSpPr>
          <p:grpSpPr>
            <a:xfrm>
              <a:off x="7029450" y="1806014"/>
              <a:ext cx="628650" cy="651677"/>
              <a:chOff x="7991475" y="2682875"/>
              <a:chExt cx="866775" cy="898525"/>
            </a:xfrm>
          </p:grpSpPr>
          <p:sp>
            <p:nvSpPr>
              <p:cNvPr id="19" name="Freeform 162"/>
              <p:cNvSpPr>
                <a:spLocks noEditPoints="1"/>
              </p:cNvSpPr>
              <p:nvPr/>
            </p:nvSpPr>
            <p:spPr bwMode="auto">
              <a:xfrm>
                <a:off x="7991475" y="2682875"/>
                <a:ext cx="866775" cy="898525"/>
              </a:xfrm>
              <a:custGeom>
                <a:avLst/>
                <a:gdLst/>
                <a:ahLst/>
                <a:cxnLst>
                  <a:cxn ang="0">
                    <a:pos x="80" y="0"/>
                  </a:cxn>
                  <a:cxn ang="0">
                    <a:pos x="64" y="2"/>
                  </a:cxn>
                  <a:cxn ang="0">
                    <a:pos x="34" y="14"/>
                  </a:cxn>
                  <a:cxn ang="0">
                    <a:pos x="12" y="38"/>
                  </a:cxn>
                  <a:cxn ang="0">
                    <a:pos x="0" y="66"/>
                  </a:cxn>
                  <a:cxn ang="0">
                    <a:pos x="0" y="482"/>
                  </a:cxn>
                  <a:cxn ang="0">
                    <a:pos x="0" y="500"/>
                  </a:cxn>
                  <a:cxn ang="0">
                    <a:pos x="12" y="530"/>
                  </a:cxn>
                  <a:cxn ang="0">
                    <a:pos x="34" y="552"/>
                  </a:cxn>
                  <a:cxn ang="0">
                    <a:pos x="64" y="564"/>
                  </a:cxn>
                  <a:cxn ang="0">
                    <a:pos x="466" y="566"/>
                  </a:cxn>
                  <a:cxn ang="0">
                    <a:pos x="482" y="564"/>
                  </a:cxn>
                  <a:cxn ang="0">
                    <a:pos x="512" y="552"/>
                  </a:cxn>
                  <a:cxn ang="0">
                    <a:pos x="532" y="530"/>
                  </a:cxn>
                  <a:cxn ang="0">
                    <a:pos x="544" y="500"/>
                  </a:cxn>
                  <a:cxn ang="0">
                    <a:pos x="546" y="84"/>
                  </a:cxn>
                  <a:cxn ang="0">
                    <a:pos x="544" y="66"/>
                  </a:cxn>
                  <a:cxn ang="0">
                    <a:pos x="532" y="38"/>
                  </a:cxn>
                  <a:cxn ang="0">
                    <a:pos x="512" y="14"/>
                  </a:cxn>
                  <a:cxn ang="0">
                    <a:pos x="482" y="2"/>
                  </a:cxn>
                  <a:cxn ang="0">
                    <a:pos x="466" y="0"/>
                  </a:cxn>
                  <a:cxn ang="0">
                    <a:pos x="500" y="482"/>
                  </a:cxn>
                  <a:cxn ang="0">
                    <a:pos x="498" y="496"/>
                  </a:cxn>
                  <a:cxn ang="0">
                    <a:pos x="490" y="506"/>
                  </a:cxn>
                  <a:cxn ang="0">
                    <a:pos x="478" y="514"/>
                  </a:cxn>
                  <a:cxn ang="0">
                    <a:pos x="466" y="518"/>
                  </a:cxn>
                  <a:cxn ang="0">
                    <a:pos x="80" y="518"/>
                  </a:cxn>
                  <a:cxn ang="0">
                    <a:pos x="66" y="514"/>
                  </a:cxn>
                  <a:cxn ang="0">
                    <a:pos x="56" y="506"/>
                  </a:cxn>
                  <a:cxn ang="0">
                    <a:pos x="48" y="496"/>
                  </a:cxn>
                  <a:cxn ang="0">
                    <a:pos x="46" y="482"/>
                  </a:cxn>
                  <a:cxn ang="0">
                    <a:pos x="46" y="84"/>
                  </a:cxn>
                  <a:cxn ang="0">
                    <a:pos x="48" y="70"/>
                  </a:cxn>
                  <a:cxn ang="0">
                    <a:pos x="56" y="60"/>
                  </a:cxn>
                  <a:cxn ang="0">
                    <a:pos x="66" y="52"/>
                  </a:cxn>
                  <a:cxn ang="0">
                    <a:pos x="80" y="50"/>
                  </a:cxn>
                  <a:cxn ang="0">
                    <a:pos x="466" y="50"/>
                  </a:cxn>
                  <a:cxn ang="0">
                    <a:pos x="478" y="52"/>
                  </a:cxn>
                  <a:cxn ang="0">
                    <a:pos x="490" y="60"/>
                  </a:cxn>
                  <a:cxn ang="0">
                    <a:pos x="498" y="70"/>
                  </a:cxn>
                  <a:cxn ang="0">
                    <a:pos x="500" y="84"/>
                  </a:cxn>
                </a:cxnLst>
                <a:rect l="0" t="0" r="r" b="b"/>
                <a:pathLst>
                  <a:path w="546" h="566">
                    <a:moveTo>
                      <a:pt x="466" y="0"/>
                    </a:moveTo>
                    <a:lnTo>
                      <a:pt x="80" y="0"/>
                    </a:lnTo>
                    <a:lnTo>
                      <a:pt x="80" y="0"/>
                    </a:lnTo>
                    <a:lnTo>
                      <a:pt x="64" y="2"/>
                    </a:lnTo>
                    <a:lnTo>
                      <a:pt x="48" y="8"/>
                    </a:lnTo>
                    <a:lnTo>
                      <a:pt x="34" y="14"/>
                    </a:lnTo>
                    <a:lnTo>
                      <a:pt x="22" y="24"/>
                    </a:lnTo>
                    <a:lnTo>
                      <a:pt x="12" y="38"/>
                    </a:lnTo>
                    <a:lnTo>
                      <a:pt x="6" y="52"/>
                    </a:lnTo>
                    <a:lnTo>
                      <a:pt x="0" y="66"/>
                    </a:lnTo>
                    <a:lnTo>
                      <a:pt x="0" y="84"/>
                    </a:lnTo>
                    <a:lnTo>
                      <a:pt x="0" y="482"/>
                    </a:lnTo>
                    <a:lnTo>
                      <a:pt x="0" y="482"/>
                    </a:lnTo>
                    <a:lnTo>
                      <a:pt x="0" y="500"/>
                    </a:lnTo>
                    <a:lnTo>
                      <a:pt x="6" y="516"/>
                    </a:lnTo>
                    <a:lnTo>
                      <a:pt x="12" y="530"/>
                    </a:lnTo>
                    <a:lnTo>
                      <a:pt x="22" y="542"/>
                    </a:lnTo>
                    <a:lnTo>
                      <a:pt x="34" y="552"/>
                    </a:lnTo>
                    <a:lnTo>
                      <a:pt x="48" y="560"/>
                    </a:lnTo>
                    <a:lnTo>
                      <a:pt x="64" y="564"/>
                    </a:lnTo>
                    <a:lnTo>
                      <a:pt x="80" y="566"/>
                    </a:lnTo>
                    <a:lnTo>
                      <a:pt x="466" y="566"/>
                    </a:lnTo>
                    <a:lnTo>
                      <a:pt x="466" y="566"/>
                    </a:lnTo>
                    <a:lnTo>
                      <a:pt x="482" y="564"/>
                    </a:lnTo>
                    <a:lnTo>
                      <a:pt x="498" y="560"/>
                    </a:lnTo>
                    <a:lnTo>
                      <a:pt x="512" y="552"/>
                    </a:lnTo>
                    <a:lnTo>
                      <a:pt x="524" y="542"/>
                    </a:lnTo>
                    <a:lnTo>
                      <a:pt x="532" y="530"/>
                    </a:lnTo>
                    <a:lnTo>
                      <a:pt x="540" y="516"/>
                    </a:lnTo>
                    <a:lnTo>
                      <a:pt x="544" y="500"/>
                    </a:lnTo>
                    <a:lnTo>
                      <a:pt x="546" y="482"/>
                    </a:lnTo>
                    <a:lnTo>
                      <a:pt x="546" y="84"/>
                    </a:lnTo>
                    <a:lnTo>
                      <a:pt x="546" y="84"/>
                    </a:lnTo>
                    <a:lnTo>
                      <a:pt x="544" y="66"/>
                    </a:lnTo>
                    <a:lnTo>
                      <a:pt x="540" y="52"/>
                    </a:lnTo>
                    <a:lnTo>
                      <a:pt x="532" y="38"/>
                    </a:lnTo>
                    <a:lnTo>
                      <a:pt x="524" y="24"/>
                    </a:lnTo>
                    <a:lnTo>
                      <a:pt x="512" y="14"/>
                    </a:lnTo>
                    <a:lnTo>
                      <a:pt x="498" y="8"/>
                    </a:lnTo>
                    <a:lnTo>
                      <a:pt x="482" y="2"/>
                    </a:lnTo>
                    <a:lnTo>
                      <a:pt x="466" y="0"/>
                    </a:lnTo>
                    <a:lnTo>
                      <a:pt x="466" y="0"/>
                    </a:lnTo>
                    <a:close/>
                    <a:moveTo>
                      <a:pt x="500" y="482"/>
                    </a:moveTo>
                    <a:lnTo>
                      <a:pt x="500" y="482"/>
                    </a:lnTo>
                    <a:lnTo>
                      <a:pt x="500" y="490"/>
                    </a:lnTo>
                    <a:lnTo>
                      <a:pt x="498" y="496"/>
                    </a:lnTo>
                    <a:lnTo>
                      <a:pt x="494" y="502"/>
                    </a:lnTo>
                    <a:lnTo>
                      <a:pt x="490" y="506"/>
                    </a:lnTo>
                    <a:lnTo>
                      <a:pt x="484" y="512"/>
                    </a:lnTo>
                    <a:lnTo>
                      <a:pt x="478" y="514"/>
                    </a:lnTo>
                    <a:lnTo>
                      <a:pt x="472" y="516"/>
                    </a:lnTo>
                    <a:lnTo>
                      <a:pt x="466" y="518"/>
                    </a:lnTo>
                    <a:lnTo>
                      <a:pt x="80" y="518"/>
                    </a:lnTo>
                    <a:lnTo>
                      <a:pt x="80" y="518"/>
                    </a:lnTo>
                    <a:lnTo>
                      <a:pt x="72" y="516"/>
                    </a:lnTo>
                    <a:lnTo>
                      <a:pt x="66" y="514"/>
                    </a:lnTo>
                    <a:lnTo>
                      <a:pt x="60" y="512"/>
                    </a:lnTo>
                    <a:lnTo>
                      <a:pt x="56" y="506"/>
                    </a:lnTo>
                    <a:lnTo>
                      <a:pt x="52" y="502"/>
                    </a:lnTo>
                    <a:lnTo>
                      <a:pt x="48" y="496"/>
                    </a:lnTo>
                    <a:lnTo>
                      <a:pt x="46" y="490"/>
                    </a:lnTo>
                    <a:lnTo>
                      <a:pt x="46" y="482"/>
                    </a:lnTo>
                    <a:lnTo>
                      <a:pt x="46" y="84"/>
                    </a:lnTo>
                    <a:lnTo>
                      <a:pt x="46" y="84"/>
                    </a:lnTo>
                    <a:lnTo>
                      <a:pt x="46" y="76"/>
                    </a:lnTo>
                    <a:lnTo>
                      <a:pt x="48" y="70"/>
                    </a:lnTo>
                    <a:lnTo>
                      <a:pt x="52" y="64"/>
                    </a:lnTo>
                    <a:lnTo>
                      <a:pt x="56" y="60"/>
                    </a:lnTo>
                    <a:lnTo>
                      <a:pt x="60" y="56"/>
                    </a:lnTo>
                    <a:lnTo>
                      <a:pt x="66" y="52"/>
                    </a:lnTo>
                    <a:lnTo>
                      <a:pt x="72" y="50"/>
                    </a:lnTo>
                    <a:lnTo>
                      <a:pt x="80" y="50"/>
                    </a:lnTo>
                    <a:lnTo>
                      <a:pt x="466" y="50"/>
                    </a:lnTo>
                    <a:lnTo>
                      <a:pt x="466" y="50"/>
                    </a:lnTo>
                    <a:lnTo>
                      <a:pt x="472" y="50"/>
                    </a:lnTo>
                    <a:lnTo>
                      <a:pt x="478" y="52"/>
                    </a:lnTo>
                    <a:lnTo>
                      <a:pt x="484" y="56"/>
                    </a:lnTo>
                    <a:lnTo>
                      <a:pt x="490" y="60"/>
                    </a:lnTo>
                    <a:lnTo>
                      <a:pt x="494" y="64"/>
                    </a:lnTo>
                    <a:lnTo>
                      <a:pt x="498" y="70"/>
                    </a:lnTo>
                    <a:lnTo>
                      <a:pt x="500" y="76"/>
                    </a:lnTo>
                    <a:lnTo>
                      <a:pt x="500" y="84"/>
                    </a:lnTo>
                    <a:lnTo>
                      <a:pt x="500" y="482"/>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20" name="Freeform 163"/>
              <p:cNvSpPr/>
              <p:nvPr/>
            </p:nvSpPr>
            <p:spPr bwMode="auto">
              <a:xfrm>
                <a:off x="8318500" y="3003550"/>
                <a:ext cx="361950" cy="73025"/>
              </a:xfrm>
              <a:custGeom>
                <a:avLst/>
                <a:gdLst/>
                <a:ahLst/>
                <a:cxnLst>
                  <a:cxn ang="0">
                    <a:pos x="204" y="0"/>
                  </a:cxn>
                  <a:cxn ang="0">
                    <a:pos x="24" y="0"/>
                  </a:cxn>
                  <a:cxn ang="0">
                    <a:pos x="24" y="0"/>
                  </a:cxn>
                  <a:cxn ang="0">
                    <a:pos x="14" y="2"/>
                  </a:cxn>
                  <a:cxn ang="0">
                    <a:pos x="8" y="6"/>
                  </a:cxn>
                  <a:cxn ang="0">
                    <a:pos x="2" y="14"/>
                  </a:cxn>
                  <a:cxn ang="0">
                    <a:pos x="0" y="24"/>
                  </a:cxn>
                  <a:cxn ang="0">
                    <a:pos x="0" y="24"/>
                  </a:cxn>
                  <a:cxn ang="0">
                    <a:pos x="2" y="32"/>
                  </a:cxn>
                  <a:cxn ang="0">
                    <a:pos x="8" y="40"/>
                  </a:cxn>
                  <a:cxn ang="0">
                    <a:pos x="14" y="44"/>
                  </a:cxn>
                  <a:cxn ang="0">
                    <a:pos x="24" y="46"/>
                  </a:cxn>
                  <a:cxn ang="0">
                    <a:pos x="204" y="46"/>
                  </a:cxn>
                  <a:cxn ang="0">
                    <a:pos x="204" y="46"/>
                  </a:cxn>
                  <a:cxn ang="0">
                    <a:pos x="212" y="44"/>
                  </a:cxn>
                  <a:cxn ang="0">
                    <a:pos x="220" y="40"/>
                  </a:cxn>
                  <a:cxn ang="0">
                    <a:pos x="226" y="32"/>
                  </a:cxn>
                  <a:cxn ang="0">
                    <a:pos x="228" y="24"/>
                  </a:cxn>
                  <a:cxn ang="0">
                    <a:pos x="228" y="24"/>
                  </a:cxn>
                  <a:cxn ang="0">
                    <a:pos x="226" y="14"/>
                  </a:cxn>
                  <a:cxn ang="0">
                    <a:pos x="220" y="6"/>
                  </a:cxn>
                  <a:cxn ang="0">
                    <a:pos x="212" y="2"/>
                  </a:cxn>
                  <a:cxn ang="0">
                    <a:pos x="204" y="0"/>
                  </a:cxn>
                  <a:cxn ang="0">
                    <a:pos x="204" y="0"/>
                  </a:cxn>
                </a:cxnLst>
                <a:rect l="0" t="0" r="r" b="b"/>
                <a:pathLst>
                  <a:path w="228" h="46">
                    <a:moveTo>
                      <a:pt x="204" y="0"/>
                    </a:moveTo>
                    <a:lnTo>
                      <a:pt x="24" y="0"/>
                    </a:lnTo>
                    <a:lnTo>
                      <a:pt x="24" y="0"/>
                    </a:lnTo>
                    <a:lnTo>
                      <a:pt x="14" y="2"/>
                    </a:lnTo>
                    <a:lnTo>
                      <a:pt x="8" y="6"/>
                    </a:lnTo>
                    <a:lnTo>
                      <a:pt x="2" y="14"/>
                    </a:lnTo>
                    <a:lnTo>
                      <a:pt x="0" y="24"/>
                    </a:lnTo>
                    <a:lnTo>
                      <a:pt x="0" y="24"/>
                    </a:lnTo>
                    <a:lnTo>
                      <a:pt x="2" y="32"/>
                    </a:lnTo>
                    <a:lnTo>
                      <a:pt x="8" y="40"/>
                    </a:lnTo>
                    <a:lnTo>
                      <a:pt x="14" y="44"/>
                    </a:lnTo>
                    <a:lnTo>
                      <a:pt x="24" y="46"/>
                    </a:lnTo>
                    <a:lnTo>
                      <a:pt x="204" y="46"/>
                    </a:lnTo>
                    <a:lnTo>
                      <a:pt x="204" y="46"/>
                    </a:lnTo>
                    <a:lnTo>
                      <a:pt x="212" y="44"/>
                    </a:lnTo>
                    <a:lnTo>
                      <a:pt x="220" y="40"/>
                    </a:lnTo>
                    <a:lnTo>
                      <a:pt x="226" y="32"/>
                    </a:lnTo>
                    <a:lnTo>
                      <a:pt x="228" y="24"/>
                    </a:lnTo>
                    <a:lnTo>
                      <a:pt x="228" y="24"/>
                    </a:lnTo>
                    <a:lnTo>
                      <a:pt x="226" y="14"/>
                    </a:lnTo>
                    <a:lnTo>
                      <a:pt x="220" y="6"/>
                    </a:lnTo>
                    <a:lnTo>
                      <a:pt x="212" y="2"/>
                    </a:lnTo>
                    <a:lnTo>
                      <a:pt x="204" y="0"/>
                    </a:lnTo>
                    <a:lnTo>
                      <a:pt x="20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21" name="Freeform 164"/>
              <p:cNvSpPr/>
              <p:nvPr/>
            </p:nvSpPr>
            <p:spPr bwMode="auto">
              <a:xfrm>
                <a:off x="8178800" y="3000375"/>
                <a:ext cx="76200" cy="79375"/>
              </a:xfrm>
              <a:custGeom>
                <a:avLst/>
                <a:gdLst/>
                <a:ahLst/>
                <a:cxnLst>
                  <a:cxn ang="0">
                    <a:pos x="24" y="0"/>
                  </a:cxn>
                  <a:cxn ang="0">
                    <a:pos x="24" y="0"/>
                  </a:cxn>
                  <a:cxn ang="0">
                    <a:pos x="32" y="2"/>
                  </a:cxn>
                  <a:cxn ang="0">
                    <a:pos x="40" y="8"/>
                  </a:cxn>
                  <a:cxn ang="0">
                    <a:pos x="46" y="16"/>
                  </a:cxn>
                  <a:cxn ang="0">
                    <a:pos x="48" y="26"/>
                  </a:cxn>
                  <a:cxn ang="0">
                    <a:pos x="48" y="26"/>
                  </a:cxn>
                  <a:cxn ang="0">
                    <a:pos x="46" y="36"/>
                  </a:cxn>
                  <a:cxn ang="0">
                    <a:pos x="40" y="44"/>
                  </a:cxn>
                  <a:cxn ang="0">
                    <a:pos x="32" y="48"/>
                  </a:cxn>
                  <a:cxn ang="0">
                    <a:pos x="24" y="50"/>
                  </a:cxn>
                  <a:cxn ang="0">
                    <a:pos x="24" y="50"/>
                  </a:cxn>
                  <a:cxn ang="0">
                    <a:pos x="14" y="48"/>
                  </a:cxn>
                  <a:cxn ang="0">
                    <a:pos x="6" y="44"/>
                  </a:cxn>
                  <a:cxn ang="0">
                    <a:pos x="0" y="36"/>
                  </a:cxn>
                  <a:cxn ang="0">
                    <a:pos x="0" y="26"/>
                  </a:cxn>
                  <a:cxn ang="0">
                    <a:pos x="0" y="26"/>
                  </a:cxn>
                  <a:cxn ang="0">
                    <a:pos x="0" y="16"/>
                  </a:cxn>
                  <a:cxn ang="0">
                    <a:pos x="6" y="8"/>
                  </a:cxn>
                  <a:cxn ang="0">
                    <a:pos x="14" y="2"/>
                  </a:cxn>
                  <a:cxn ang="0">
                    <a:pos x="24" y="0"/>
                  </a:cxn>
                  <a:cxn ang="0">
                    <a:pos x="24" y="0"/>
                  </a:cxn>
                </a:cxnLst>
                <a:rect l="0" t="0" r="r" b="b"/>
                <a:pathLst>
                  <a:path w="48" h="50">
                    <a:moveTo>
                      <a:pt x="24" y="0"/>
                    </a:moveTo>
                    <a:lnTo>
                      <a:pt x="24" y="0"/>
                    </a:lnTo>
                    <a:lnTo>
                      <a:pt x="32" y="2"/>
                    </a:lnTo>
                    <a:lnTo>
                      <a:pt x="40" y="8"/>
                    </a:lnTo>
                    <a:lnTo>
                      <a:pt x="46" y="16"/>
                    </a:lnTo>
                    <a:lnTo>
                      <a:pt x="48" y="26"/>
                    </a:lnTo>
                    <a:lnTo>
                      <a:pt x="48" y="26"/>
                    </a:lnTo>
                    <a:lnTo>
                      <a:pt x="46" y="36"/>
                    </a:lnTo>
                    <a:lnTo>
                      <a:pt x="40" y="44"/>
                    </a:lnTo>
                    <a:lnTo>
                      <a:pt x="32" y="48"/>
                    </a:lnTo>
                    <a:lnTo>
                      <a:pt x="24" y="50"/>
                    </a:lnTo>
                    <a:lnTo>
                      <a:pt x="24" y="50"/>
                    </a:lnTo>
                    <a:lnTo>
                      <a:pt x="14" y="48"/>
                    </a:lnTo>
                    <a:lnTo>
                      <a:pt x="6" y="44"/>
                    </a:lnTo>
                    <a:lnTo>
                      <a:pt x="0" y="36"/>
                    </a:lnTo>
                    <a:lnTo>
                      <a:pt x="0" y="26"/>
                    </a:lnTo>
                    <a:lnTo>
                      <a:pt x="0" y="26"/>
                    </a:lnTo>
                    <a:lnTo>
                      <a:pt x="0" y="16"/>
                    </a:lnTo>
                    <a:lnTo>
                      <a:pt x="6" y="8"/>
                    </a:lnTo>
                    <a:lnTo>
                      <a:pt x="14" y="2"/>
                    </a:lnTo>
                    <a:lnTo>
                      <a:pt x="24" y="0"/>
                    </a:lnTo>
                    <a:lnTo>
                      <a:pt x="2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22" name="Freeform 165"/>
              <p:cNvSpPr/>
              <p:nvPr/>
            </p:nvSpPr>
            <p:spPr bwMode="auto">
              <a:xfrm>
                <a:off x="8318500" y="3155950"/>
                <a:ext cx="361950" cy="76200"/>
              </a:xfrm>
              <a:custGeom>
                <a:avLst/>
                <a:gdLst/>
                <a:ahLst/>
                <a:cxnLst>
                  <a:cxn ang="0">
                    <a:pos x="204" y="0"/>
                  </a:cxn>
                  <a:cxn ang="0">
                    <a:pos x="24" y="0"/>
                  </a:cxn>
                  <a:cxn ang="0">
                    <a:pos x="24" y="0"/>
                  </a:cxn>
                  <a:cxn ang="0">
                    <a:pos x="14" y="2"/>
                  </a:cxn>
                  <a:cxn ang="0">
                    <a:pos x="8" y="6"/>
                  </a:cxn>
                  <a:cxn ang="0">
                    <a:pos x="2" y="14"/>
                  </a:cxn>
                  <a:cxn ang="0">
                    <a:pos x="0" y="24"/>
                  </a:cxn>
                  <a:cxn ang="0">
                    <a:pos x="0" y="24"/>
                  </a:cxn>
                  <a:cxn ang="0">
                    <a:pos x="2" y="34"/>
                  </a:cxn>
                  <a:cxn ang="0">
                    <a:pos x="8" y="42"/>
                  </a:cxn>
                  <a:cxn ang="0">
                    <a:pos x="14" y="46"/>
                  </a:cxn>
                  <a:cxn ang="0">
                    <a:pos x="24" y="48"/>
                  </a:cxn>
                  <a:cxn ang="0">
                    <a:pos x="204" y="48"/>
                  </a:cxn>
                  <a:cxn ang="0">
                    <a:pos x="204" y="48"/>
                  </a:cxn>
                  <a:cxn ang="0">
                    <a:pos x="212" y="46"/>
                  </a:cxn>
                  <a:cxn ang="0">
                    <a:pos x="220" y="42"/>
                  </a:cxn>
                  <a:cxn ang="0">
                    <a:pos x="226" y="34"/>
                  </a:cxn>
                  <a:cxn ang="0">
                    <a:pos x="228" y="24"/>
                  </a:cxn>
                  <a:cxn ang="0">
                    <a:pos x="228" y="24"/>
                  </a:cxn>
                  <a:cxn ang="0">
                    <a:pos x="226" y="14"/>
                  </a:cxn>
                  <a:cxn ang="0">
                    <a:pos x="220" y="6"/>
                  </a:cxn>
                  <a:cxn ang="0">
                    <a:pos x="212" y="2"/>
                  </a:cxn>
                  <a:cxn ang="0">
                    <a:pos x="204" y="0"/>
                  </a:cxn>
                  <a:cxn ang="0">
                    <a:pos x="204" y="0"/>
                  </a:cxn>
                </a:cxnLst>
                <a:rect l="0" t="0" r="r" b="b"/>
                <a:pathLst>
                  <a:path w="228" h="48">
                    <a:moveTo>
                      <a:pt x="204" y="0"/>
                    </a:moveTo>
                    <a:lnTo>
                      <a:pt x="24" y="0"/>
                    </a:lnTo>
                    <a:lnTo>
                      <a:pt x="24" y="0"/>
                    </a:lnTo>
                    <a:lnTo>
                      <a:pt x="14" y="2"/>
                    </a:lnTo>
                    <a:lnTo>
                      <a:pt x="8" y="6"/>
                    </a:lnTo>
                    <a:lnTo>
                      <a:pt x="2" y="14"/>
                    </a:lnTo>
                    <a:lnTo>
                      <a:pt x="0" y="24"/>
                    </a:lnTo>
                    <a:lnTo>
                      <a:pt x="0" y="24"/>
                    </a:lnTo>
                    <a:lnTo>
                      <a:pt x="2" y="34"/>
                    </a:lnTo>
                    <a:lnTo>
                      <a:pt x="8" y="42"/>
                    </a:lnTo>
                    <a:lnTo>
                      <a:pt x="14" y="46"/>
                    </a:lnTo>
                    <a:lnTo>
                      <a:pt x="24" y="48"/>
                    </a:lnTo>
                    <a:lnTo>
                      <a:pt x="204" y="48"/>
                    </a:lnTo>
                    <a:lnTo>
                      <a:pt x="204" y="48"/>
                    </a:lnTo>
                    <a:lnTo>
                      <a:pt x="212" y="46"/>
                    </a:lnTo>
                    <a:lnTo>
                      <a:pt x="220" y="42"/>
                    </a:lnTo>
                    <a:lnTo>
                      <a:pt x="226" y="34"/>
                    </a:lnTo>
                    <a:lnTo>
                      <a:pt x="228" y="24"/>
                    </a:lnTo>
                    <a:lnTo>
                      <a:pt x="228" y="24"/>
                    </a:lnTo>
                    <a:lnTo>
                      <a:pt x="226" y="14"/>
                    </a:lnTo>
                    <a:lnTo>
                      <a:pt x="220" y="6"/>
                    </a:lnTo>
                    <a:lnTo>
                      <a:pt x="212" y="2"/>
                    </a:lnTo>
                    <a:lnTo>
                      <a:pt x="204" y="0"/>
                    </a:lnTo>
                    <a:lnTo>
                      <a:pt x="20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23" name="Freeform 166"/>
              <p:cNvSpPr/>
              <p:nvPr/>
            </p:nvSpPr>
            <p:spPr bwMode="auto">
              <a:xfrm>
                <a:off x="8178800" y="3155950"/>
                <a:ext cx="76200" cy="79375"/>
              </a:xfrm>
              <a:custGeom>
                <a:avLst/>
                <a:gdLst/>
                <a:ahLst/>
                <a:cxnLst>
                  <a:cxn ang="0">
                    <a:pos x="24" y="0"/>
                  </a:cxn>
                  <a:cxn ang="0">
                    <a:pos x="24" y="0"/>
                  </a:cxn>
                  <a:cxn ang="0">
                    <a:pos x="32" y="2"/>
                  </a:cxn>
                  <a:cxn ang="0">
                    <a:pos x="40" y="8"/>
                  </a:cxn>
                  <a:cxn ang="0">
                    <a:pos x="46" y="16"/>
                  </a:cxn>
                  <a:cxn ang="0">
                    <a:pos x="48" y="24"/>
                  </a:cxn>
                  <a:cxn ang="0">
                    <a:pos x="48" y="24"/>
                  </a:cxn>
                  <a:cxn ang="0">
                    <a:pos x="46" y="34"/>
                  </a:cxn>
                  <a:cxn ang="0">
                    <a:pos x="40" y="42"/>
                  </a:cxn>
                  <a:cxn ang="0">
                    <a:pos x="32" y="48"/>
                  </a:cxn>
                  <a:cxn ang="0">
                    <a:pos x="24" y="50"/>
                  </a:cxn>
                  <a:cxn ang="0">
                    <a:pos x="24" y="50"/>
                  </a:cxn>
                  <a:cxn ang="0">
                    <a:pos x="14" y="48"/>
                  </a:cxn>
                  <a:cxn ang="0">
                    <a:pos x="6" y="42"/>
                  </a:cxn>
                  <a:cxn ang="0">
                    <a:pos x="0" y="34"/>
                  </a:cxn>
                  <a:cxn ang="0">
                    <a:pos x="0" y="24"/>
                  </a:cxn>
                  <a:cxn ang="0">
                    <a:pos x="0" y="24"/>
                  </a:cxn>
                  <a:cxn ang="0">
                    <a:pos x="0" y="16"/>
                  </a:cxn>
                  <a:cxn ang="0">
                    <a:pos x="6" y="8"/>
                  </a:cxn>
                  <a:cxn ang="0">
                    <a:pos x="14" y="2"/>
                  </a:cxn>
                  <a:cxn ang="0">
                    <a:pos x="24" y="0"/>
                  </a:cxn>
                  <a:cxn ang="0">
                    <a:pos x="24" y="0"/>
                  </a:cxn>
                </a:cxnLst>
                <a:rect l="0" t="0" r="r" b="b"/>
                <a:pathLst>
                  <a:path w="48" h="50">
                    <a:moveTo>
                      <a:pt x="24" y="0"/>
                    </a:moveTo>
                    <a:lnTo>
                      <a:pt x="24" y="0"/>
                    </a:lnTo>
                    <a:lnTo>
                      <a:pt x="32" y="2"/>
                    </a:lnTo>
                    <a:lnTo>
                      <a:pt x="40" y="8"/>
                    </a:lnTo>
                    <a:lnTo>
                      <a:pt x="46" y="16"/>
                    </a:lnTo>
                    <a:lnTo>
                      <a:pt x="48" y="24"/>
                    </a:lnTo>
                    <a:lnTo>
                      <a:pt x="48" y="24"/>
                    </a:lnTo>
                    <a:lnTo>
                      <a:pt x="46" y="34"/>
                    </a:lnTo>
                    <a:lnTo>
                      <a:pt x="40" y="42"/>
                    </a:lnTo>
                    <a:lnTo>
                      <a:pt x="32" y="48"/>
                    </a:lnTo>
                    <a:lnTo>
                      <a:pt x="24" y="50"/>
                    </a:lnTo>
                    <a:lnTo>
                      <a:pt x="24" y="50"/>
                    </a:lnTo>
                    <a:lnTo>
                      <a:pt x="14" y="48"/>
                    </a:lnTo>
                    <a:lnTo>
                      <a:pt x="6" y="42"/>
                    </a:lnTo>
                    <a:lnTo>
                      <a:pt x="0" y="34"/>
                    </a:lnTo>
                    <a:lnTo>
                      <a:pt x="0" y="24"/>
                    </a:lnTo>
                    <a:lnTo>
                      <a:pt x="0" y="24"/>
                    </a:lnTo>
                    <a:lnTo>
                      <a:pt x="0" y="16"/>
                    </a:lnTo>
                    <a:lnTo>
                      <a:pt x="6" y="8"/>
                    </a:lnTo>
                    <a:lnTo>
                      <a:pt x="14" y="2"/>
                    </a:lnTo>
                    <a:lnTo>
                      <a:pt x="24" y="0"/>
                    </a:lnTo>
                    <a:lnTo>
                      <a:pt x="2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24" name="Freeform 167"/>
              <p:cNvSpPr/>
              <p:nvPr/>
            </p:nvSpPr>
            <p:spPr bwMode="auto">
              <a:xfrm>
                <a:off x="8318500" y="3311525"/>
                <a:ext cx="361950" cy="76200"/>
              </a:xfrm>
              <a:custGeom>
                <a:avLst/>
                <a:gdLst/>
                <a:ahLst/>
                <a:cxnLst>
                  <a:cxn ang="0">
                    <a:pos x="204" y="0"/>
                  </a:cxn>
                  <a:cxn ang="0">
                    <a:pos x="24" y="0"/>
                  </a:cxn>
                  <a:cxn ang="0">
                    <a:pos x="24" y="0"/>
                  </a:cxn>
                  <a:cxn ang="0">
                    <a:pos x="14" y="2"/>
                  </a:cxn>
                  <a:cxn ang="0">
                    <a:pos x="8" y="6"/>
                  </a:cxn>
                  <a:cxn ang="0">
                    <a:pos x="2" y="14"/>
                  </a:cxn>
                  <a:cxn ang="0">
                    <a:pos x="0" y="24"/>
                  </a:cxn>
                  <a:cxn ang="0">
                    <a:pos x="0" y="24"/>
                  </a:cxn>
                  <a:cxn ang="0">
                    <a:pos x="2" y="34"/>
                  </a:cxn>
                  <a:cxn ang="0">
                    <a:pos x="8" y="42"/>
                  </a:cxn>
                  <a:cxn ang="0">
                    <a:pos x="14" y="46"/>
                  </a:cxn>
                  <a:cxn ang="0">
                    <a:pos x="24" y="48"/>
                  </a:cxn>
                  <a:cxn ang="0">
                    <a:pos x="204" y="48"/>
                  </a:cxn>
                  <a:cxn ang="0">
                    <a:pos x="204" y="48"/>
                  </a:cxn>
                  <a:cxn ang="0">
                    <a:pos x="212" y="46"/>
                  </a:cxn>
                  <a:cxn ang="0">
                    <a:pos x="220" y="42"/>
                  </a:cxn>
                  <a:cxn ang="0">
                    <a:pos x="226" y="34"/>
                  </a:cxn>
                  <a:cxn ang="0">
                    <a:pos x="228" y="24"/>
                  </a:cxn>
                  <a:cxn ang="0">
                    <a:pos x="228" y="24"/>
                  </a:cxn>
                  <a:cxn ang="0">
                    <a:pos x="226" y="14"/>
                  </a:cxn>
                  <a:cxn ang="0">
                    <a:pos x="220" y="6"/>
                  </a:cxn>
                  <a:cxn ang="0">
                    <a:pos x="212" y="2"/>
                  </a:cxn>
                  <a:cxn ang="0">
                    <a:pos x="204" y="0"/>
                  </a:cxn>
                  <a:cxn ang="0">
                    <a:pos x="204" y="0"/>
                  </a:cxn>
                </a:cxnLst>
                <a:rect l="0" t="0" r="r" b="b"/>
                <a:pathLst>
                  <a:path w="228" h="48">
                    <a:moveTo>
                      <a:pt x="204" y="0"/>
                    </a:moveTo>
                    <a:lnTo>
                      <a:pt x="24" y="0"/>
                    </a:lnTo>
                    <a:lnTo>
                      <a:pt x="24" y="0"/>
                    </a:lnTo>
                    <a:lnTo>
                      <a:pt x="14" y="2"/>
                    </a:lnTo>
                    <a:lnTo>
                      <a:pt x="8" y="6"/>
                    </a:lnTo>
                    <a:lnTo>
                      <a:pt x="2" y="14"/>
                    </a:lnTo>
                    <a:lnTo>
                      <a:pt x="0" y="24"/>
                    </a:lnTo>
                    <a:lnTo>
                      <a:pt x="0" y="24"/>
                    </a:lnTo>
                    <a:lnTo>
                      <a:pt x="2" y="34"/>
                    </a:lnTo>
                    <a:lnTo>
                      <a:pt x="8" y="42"/>
                    </a:lnTo>
                    <a:lnTo>
                      <a:pt x="14" y="46"/>
                    </a:lnTo>
                    <a:lnTo>
                      <a:pt x="24" y="48"/>
                    </a:lnTo>
                    <a:lnTo>
                      <a:pt x="204" y="48"/>
                    </a:lnTo>
                    <a:lnTo>
                      <a:pt x="204" y="48"/>
                    </a:lnTo>
                    <a:lnTo>
                      <a:pt x="212" y="46"/>
                    </a:lnTo>
                    <a:lnTo>
                      <a:pt x="220" y="42"/>
                    </a:lnTo>
                    <a:lnTo>
                      <a:pt x="226" y="34"/>
                    </a:lnTo>
                    <a:lnTo>
                      <a:pt x="228" y="24"/>
                    </a:lnTo>
                    <a:lnTo>
                      <a:pt x="228" y="24"/>
                    </a:lnTo>
                    <a:lnTo>
                      <a:pt x="226" y="14"/>
                    </a:lnTo>
                    <a:lnTo>
                      <a:pt x="220" y="6"/>
                    </a:lnTo>
                    <a:lnTo>
                      <a:pt x="212" y="2"/>
                    </a:lnTo>
                    <a:lnTo>
                      <a:pt x="204" y="0"/>
                    </a:lnTo>
                    <a:lnTo>
                      <a:pt x="20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25" name="Freeform 168"/>
              <p:cNvSpPr/>
              <p:nvPr/>
            </p:nvSpPr>
            <p:spPr bwMode="auto">
              <a:xfrm>
                <a:off x="8178800" y="3311525"/>
                <a:ext cx="76200" cy="79375"/>
              </a:xfrm>
              <a:custGeom>
                <a:avLst/>
                <a:gdLst/>
                <a:ahLst/>
                <a:cxnLst>
                  <a:cxn ang="0">
                    <a:pos x="24" y="0"/>
                  </a:cxn>
                  <a:cxn ang="0">
                    <a:pos x="24" y="0"/>
                  </a:cxn>
                  <a:cxn ang="0">
                    <a:pos x="32" y="2"/>
                  </a:cxn>
                  <a:cxn ang="0">
                    <a:pos x="40" y="6"/>
                  </a:cxn>
                  <a:cxn ang="0">
                    <a:pos x="46" y="14"/>
                  </a:cxn>
                  <a:cxn ang="0">
                    <a:pos x="48" y="24"/>
                  </a:cxn>
                  <a:cxn ang="0">
                    <a:pos x="48" y="24"/>
                  </a:cxn>
                  <a:cxn ang="0">
                    <a:pos x="46" y="34"/>
                  </a:cxn>
                  <a:cxn ang="0">
                    <a:pos x="40" y="42"/>
                  </a:cxn>
                  <a:cxn ang="0">
                    <a:pos x="32" y="48"/>
                  </a:cxn>
                  <a:cxn ang="0">
                    <a:pos x="24" y="50"/>
                  </a:cxn>
                  <a:cxn ang="0">
                    <a:pos x="24" y="50"/>
                  </a:cxn>
                  <a:cxn ang="0">
                    <a:pos x="14" y="48"/>
                  </a:cxn>
                  <a:cxn ang="0">
                    <a:pos x="6" y="42"/>
                  </a:cxn>
                  <a:cxn ang="0">
                    <a:pos x="0" y="34"/>
                  </a:cxn>
                  <a:cxn ang="0">
                    <a:pos x="0" y="24"/>
                  </a:cxn>
                  <a:cxn ang="0">
                    <a:pos x="0" y="24"/>
                  </a:cxn>
                  <a:cxn ang="0">
                    <a:pos x="0" y="14"/>
                  </a:cxn>
                  <a:cxn ang="0">
                    <a:pos x="6" y="6"/>
                  </a:cxn>
                  <a:cxn ang="0">
                    <a:pos x="14" y="2"/>
                  </a:cxn>
                  <a:cxn ang="0">
                    <a:pos x="24" y="0"/>
                  </a:cxn>
                  <a:cxn ang="0">
                    <a:pos x="24" y="0"/>
                  </a:cxn>
                </a:cxnLst>
                <a:rect l="0" t="0" r="r" b="b"/>
                <a:pathLst>
                  <a:path w="48" h="50">
                    <a:moveTo>
                      <a:pt x="24" y="0"/>
                    </a:moveTo>
                    <a:lnTo>
                      <a:pt x="24" y="0"/>
                    </a:lnTo>
                    <a:lnTo>
                      <a:pt x="32" y="2"/>
                    </a:lnTo>
                    <a:lnTo>
                      <a:pt x="40" y="6"/>
                    </a:lnTo>
                    <a:lnTo>
                      <a:pt x="46" y="14"/>
                    </a:lnTo>
                    <a:lnTo>
                      <a:pt x="48" y="24"/>
                    </a:lnTo>
                    <a:lnTo>
                      <a:pt x="48" y="24"/>
                    </a:lnTo>
                    <a:lnTo>
                      <a:pt x="46" y="34"/>
                    </a:lnTo>
                    <a:lnTo>
                      <a:pt x="40" y="42"/>
                    </a:lnTo>
                    <a:lnTo>
                      <a:pt x="32" y="48"/>
                    </a:lnTo>
                    <a:lnTo>
                      <a:pt x="24" y="50"/>
                    </a:lnTo>
                    <a:lnTo>
                      <a:pt x="24" y="50"/>
                    </a:lnTo>
                    <a:lnTo>
                      <a:pt x="14" y="48"/>
                    </a:lnTo>
                    <a:lnTo>
                      <a:pt x="6" y="42"/>
                    </a:lnTo>
                    <a:lnTo>
                      <a:pt x="0" y="34"/>
                    </a:lnTo>
                    <a:lnTo>
                      <a:pt x="0" y="24"/>
                    </a:lnTo>
                    <a:lnTo>
                      <a:pt x="0" y="24"/>
                    </a:lnTo>
                    <a:lnTo>
                      <a:pt x="0" y="14"/>
                    </a:lnTo>
                    <a:lnTo>
                      <a:pt x="6" y="6"/>
                    </a:lnTo>
                    <a:lnTo>
                      <a:pt x="14" y="2"/>
                    </a:lnTo>
                    <a:lnTo>
                      <a:pt x="24" y="0"/>
                    </a:lnTo>
                    <a:lnTo>
                      <a:pt x="2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26" name="Freeform 169"/>
              <p:cNvSpPr/>
              <p:nvPr/>
            </p:nvSpPr>
            <p:spPr bwMode="auto">
              <a:xfrm>
                <a:off x="8159750" y="2847975"/>
                <a:ext cx="520700" cy="79375"/>
              </a:xfrm>
              <a:custGeom>
                <a:avLst/>
                <a:gdLst/>
                <a:ahLst/>
                <a:cxnLst>
                  <a:cxn ang="0">
                    <a:pos x="304" y="0"/>
                  </a:cxn>
                  <a:cxn ang="0">
                    <a:pos x="24" y="0"/>
                  </a:cxn>
                  <a:cxn ang="0">
                    <a:pos x="24" y="0"/>
                  </a:cxn>
                  <a:cxn ang="0">
                    <a:pos x="16" y="2"/>
                  </a:cxn>
                  <a:cxn ang="0">
                    <a:pos x="8" y="8"/>
                  </a:cxn>
                  <a:cxn ang="0">
                    <a:pos x="2" y="14"/>
                  </a:cxn>
                  <a:cxn ang="0">
                    <a:pos x="0" y="24"/>
                  </a:cxn>
                  <a:cxn ang="0">
                    <a:pos x="0" y="24"/>
                  </a:cxn>
                  <a:cxn ang="0">
                    <a:pos x="2" y="34"/>
                  </a:cxn>
                  <a:cxn ang="0">
                    <a:pos x="8" y="42"/>
                  </a:cxn>
                  <a:cxn ang="0">
                    <a:pos x="16" y="48"/>
                  </a:cxn>
                  <a:cxn ang="0">
                    <a:pos x="24" y="50"/>
                  </a:cxn>
                  <a:cxn ang="0">
                    <a:pos x="304" y="50"/>
                  </a:cxn>
                  <a:cxn ang="0">
                    <a:pos x="304" y="50"/>
                  </a:cxn>
                  <a:cxn ang="0">
                    <a:pos x="312" y="48"/>
                  </a:cxn>
                  <a:cxn ang="0">
                    <a:pos x="320" y="42"/>
                  </a:cxn>
                  <a:cxn ang="0">
                    <a:pos x="326" y="34"/>
                  </a:cxn>
                  <a:cxn ang="0">
                    <a:pos x="328" y="24"/>
                  </a:cxn>
                  <a:cxn ang="0">
                    <a:pos x="328" y="24"/>
                  </a:cxn>
                  <a:cxn ang="0">
                    <a:pos x="326" y="14"/>
                  </a:cxn>
                  <a:cxn ang="0">
                    <a:pos x="320" y="8"/>
                  </a:cxn>
                  <a:cxn ang="0">
                    <a:pos x="312" y="2"/>
                  </a:cxn>
                  <a:cxn ang="0">
                    <a:pos x="304" y="0"/>
                  </a:cxn>
                  <a:cxn ang="0">
                    <a:pos x="304" y="0"/>
                  </a:cxn>
                </a:cxnLst>
                <a:rect l="0" t="0" r="r" b="b"/>
                <a:pathLst>
                  <a:path w="328" h="50">
                    <a:moveTo>
                      <a:pt x="304" y="0"/>
                    </a:moveTo>
                    <a:lnTo>
                      <a:pt x="24" y="0"/>
                    </a:lnTo>
                    <a:lnTo>
                      <a:pt x="24" y="0"/>
                    </a:lnTo>
                    <a:lnTo>
                      <a:pt x="16" y="2"/>
                    </a:lnTo>
                    <a:lnTo>
                      <a:pt x="8" y="8"/>
                    </a:lnTo>
                    <a:lnTo>
                      <a:pt x="2" y="14"/>
                    </a:lnTo>
                    <a:lnTo>
                      <a:pt x="0" y="24"/>
                    </a:lnTo>
                    <a:lnTo>
                      <a:pt x="0" y="24"/>
                    </a:lnTo>
                    <a:lnTo>
                      <a:pt x="2" y="34"/>
                    </a:lnTo>
                    <a:lnTo>
                      <a:pt x="8" y="42"/>
                    </a:lnTo>
                    <a:lnTo>
                      <a:pt x="16" y="48"/>
                    </a:lnTo>
                    <a:lnTo>
                      <a:pt x="24" y="50"/>
                    </a:lnTo>
                    <a:lnTo>
                      <a:pt x="304" y="50"/>
                    </a:lnTo>
                    <a:lnTo>
                      <a:pt x="304" y="50"/>
                    </a:lnTo>
                    <a:lnTo>
                      <a:pt x="312" y="48"/>
                    </a:lnTo>
                    <a:lnTo>
                      <a:pt x="320" y="42"/>
                    </a:lnTo>
                    <a:lnTo>
                      <a:pt x="326" y="34"/>
                    </a:lnTo>
                    <a:lnTo>
                      <a:pt x="328" y="24"/>
                    </a:lnTo>
                    <a:lnTo>
                      <a:pt x="328" y="24"/>
                    </a:lnTo>
                    <a:lnTo>
                      <a:pt x="326" y="14"/>
                    </a:lnTo>
                    <a:lnTo>
                      <a:pt x="320" y="8"/>
                    </a:lnTo>
                    <a:lnTo>
                      <a:pt x="312" y="2"/>
                    </a:lnTo>
                    <a:lnTo>
                      <a:pt x="304" y="0"/>
                    </a:lnTo>
                    <a:lnTo>
                      <a:pt x="30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grpSp>
      </p:grpSp>
      <p:sp>
        <p:nvSpPr>
          <p:cNvPr id="28" name="文本框 27"/>
          <p:cNvSpPr txBox="1"/>
          <p:nvPr/>
        </p:nvSpPr>
        <p:spPr>
          <a:xfrm>
            <a:off x="3227070" y="1745615"/>
            <a:ext cx="7763510" cy="2310765"/>
          </a:xfrm>
          <a:prstGeom prst="rect">
            <a:avLst/>
          </a:prstGeom>
          <a:noFill/>
        </p:spPr>
        <p:txBody>
          <a:bodyPr wrap="square" lIns="91436" tIns="45718" rIns="91436" bIns="45718" rtlCol="0">
            <a:spAutoFit/>
          </a:bodyPr>
          <a:lstStyle/>
          <a:p>
            <a:pPr marL="400050" indent="-400050" algn="l">
              <a:lnSpc>
                <a:spcPct val="100000"/>
              </a:lnSpc>
              <a:spcBef>
                <a:spcPts val="0"/>
              </a:spcBef>
              <a:buFont typeface="+mj-lt"/>
              <a:buAutoNum type="arabicPeriod"/>
            </a:pPr>
            <a:r>
              <a:rPr lang="zh-CN" altLang="en-US" sz="2400" b="1" dirty="0" smtClean="0">
                <a:sym typeface="+mn-ea"/>
              </a:rPr>
              <a:t>编码规范的重要性</a:t>
            </a:r>
            <a:endParaRPr lang="zh-CN" altLang="en-US" sz="2400" b="1" dirty="0" smtClean="0">
              <a:sym typeface="+mn-ea"/>
            </a:endParaRPr>
          </a:p>
          <a:p>
            <a:pPr marL="400050" indent="-400050" algn="l">
              <a:lnSpc>
                <a:spcPct val="100000"/>
              </a:lnSpc>
              <a:spcBef>
                <a:spcPts val="0"/>
              </a:spcBef>
              <a:buFont typeface="+mj-lt"/>
              <a:buAutoNum type="arabicPeriod"/>
            </a:pPr>
            <a:r>
              <a:rPr lang="zh-CN" altLang="en-US" sz="2400" b="1" dirty="0" smtClean="0">
                <a:sym typeface="+mn-ea"/>
              </a:rPr>
              <a:t>开发工具</a:t>
            </a:r>
            <a:endParaRPr lang="zh-CN" altLang="en-US" sz="2400" b="1" dirty="0" smtClean="0">
              <a:sym typeface="+mn-ea"/>
            </a:endParaRPr>
          </a:p>
          <a:p>
            <a:pPr marL="400050" indent="-400050" algn="l">
              <a:lnSpc>
                <a:spcPct val="100000"/>
              </a:lnSpc>
              <a:spcBef>
                <a:spcPts val="0"/>
              </a:spcBef>
              <a:buFont typeface="+mj-lt"/>
              <a:buAutoNum type="arabicPeriod"/>
            </a:pPr>
            <a:r>
              <a:rPr lang="zh-CN" altLang="en-US" sz="2400" b="1" dirty="0" smtClean="0">
                <a:sym typeface="+mn-ea"/>
              </a:rPr>
              <a:t>Java 语言规范</a:t>
            </a:r>
            <a:endParaRPr lang="en-US" altLang="zh-CN" sz="2400" b="1" dirty="0" smtClean="0">
              <a:sym typeface="+mn-ea"/>
            </a:endParaRPr>
          </a:p>
          <a:p>
            <a:pPr marL="400050" lvl="0" indent="-400050" algn="l">
              <a:lnSpc>
                <a:spcPct val="100000"/>
              </a:lnSpc>
              <a:spcBef>
                <a:spcPts val="0"/>
              </a:spcBef>
              <a:buFont typeface="+mj-lt"/>
              <a:buAutoNum type="arabicPeriod"/>
            </a:pPr>
            <a:r>
              <a:rPr kumimoji="0" lang="zh-CN" altLang="en-US" sz="2400" b="1" i="0" u="none" strike="noStrike" kern="1200" cap="none" normalizeH="0" baseline="0" dirty="0" smtClean="0"/>
              <a:t>Java 库</a:t>
            </a:r>
            <a:r>
              <a:rPr lang="zh-CN" altLang="en-US" sz="2400" b="1" dirty="0" smtClean="0">
                <a:sym typeface="+mn-ea"/>
              </a:rPr>
              <a:t>规范</a:t>
            </a:r>
            <a:endParaRPr kumimoji="0" lang="zh-CN" altLang="en-US" sz="2400" b="1" i="0" u="none" strike="noStrike" kern="1200" cap="none" normalizeH="0" baseline="0" dirty="0" smtClean="0"/>
          </a:p>
          <a:p>
            <a:pPr marL="400050" lvl="0" indent="-400050" algn="l">
              <a:lnSpc>
                <a:spcPct val="100000"/>
              </a:lnSpc>
              <a:spcBef>
                <a:spcPts val="0"/>
              </a:spcBef>
              <a:buFont typeface="+mj-lt"/>
              <a:buAutoNum type="arabicPeriod"/>
            </a:pPr>
            <a:r>
              <a:rPr kumimoji="0" lang="zh-CN" altLang="en-US" sz="2400" b="1" i="0" u="none" strike="noStrike" kern="1200" cap="none" normalizeH="0" baseline="0" dirty="0" smtClean="0">
                <a:sym typeface="+mn-ea"/>
              </a:rPr>
              <a:t>Java 编码风格</a:t>
            </a:r>
            <a:r>
              <a:rPr lang="zh-CN" altLang="en-US" sz="2400" b="1" dirty="0" smtClean="0">
                <a:sym typeface="+mn-ea"/>
              </a:rPr>
              <a:t>规范</a:t>
            </a:r>
            <a:endParaRPr kumimoji="0" lang="zh-CN" altLang="en-US" sz="2400" b="1" i="0" u="none" strike="noStrike" kern="1200" cap="none" normalizeH="0" baseline="0" dirty="0" smtClean="0">
              <a:sym typeface="+mn-ea"/>
            </a:endParaRPr>
          </a:p>
          <a:p>
            <a:pPr marL="400050" lvl="0" indent="-400050" algn="l">
              <a:lnSpc>
                <a:spcPct val="100000"/>
              </a:lnSpc>
              <a:spcBef>
                <a:spcPts val="0"/>
              </a:spcBef>
              <a:buFont typeface="+mj-lt"/>
              <a:buAutoNum type="arabicPeriod"/>
            </a:pPr>
            <a:r>
              <a:rPr kumimoji="0" lang="zh-CN" altLang="en-US" sz="2400" b="1" i="0" u="none" strike="noStrike" kern="1200" cap="none" normalizeH="0" baseline="0" dirty="0" smtClean="0"/>
              <a:t>Javatests 风格</a:t>
            </a:r>
            <a:r>
              <a:rPr lang="zh-CN" altLang="en-US" sz="2400" b="1" dirty="0" smtClean="0">
                <a:sym typeface="+mn-ea"/>
              </a:rPr>
              <a:t>规范</a:t>
            </a:r>
            <a:endParaRPr kumimoji="0" lang="zh-CN" altLang="en-US" sz="2400" b="1" i="0" u="none" strike="noStrike" kern="1200" cap="none" normalizeH="0" baseline="0" dirty="0" smtClean="0"/>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cxnSp>
        <p:nvCxnSpPr>
          <p:cNvPr id="42" name="直接连接符 37"/>
          <p:cNvCxnSpPr/>
          <p:nvPr/>
        </p:nvCxnSpPr>
        <p:spPr>
          <a:xfrm flipH="1">
            <a:off x="2565400" y="1745615"/>
            <a:ext cx="6985" cy="225933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5.2 </a:t>
            </a:r>
            <a:r>
              <a:rPr lang="zh-CN" altLang="en-US" sz="2400" noProof="0" dirty="0" smtClean="0">
                <a:ln>
                  <a:noFill/>
                </a:ln>
                <a:effectLst/>
                <a:uLnTx/>
                <a:uFillTx/>
                <a:sym typeface="+mn-ea"/>
              </a:rPr>
              <a:t>方法命名</a:t>
            </a:r>
            <a:endParaRPr lang="zh-CN" altLang="en-US"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61772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在可行的范围内，方法应该保持小而重点。</a:t>
            </a:r>
            <a:r>
              <a:rPr lang="zh-CN" altLang="zh-CN" dirty="0">
                <a:sym typeface="+mn-ea"/>
              </a:rPr>
              <a:t>方法名一般是一个动词，采用大小写混合方式，第一个单词的首字母小写，其后单词的首字母大写</a:t>
            </a:r>
            <a:r>
              <a:rPr lang="en-US" altLang="zh-CN" dirty="0">
                <a:sym typeface="+mn-ea"/>
              </a:rPr>
              <a:t>.</a:t>
            </a:r>
            <a:endParaRPr lang="en-US" altLang="zh-CN" dirty="0">
              <a:sym typeface="+mn-ea"/>
            </a:endParaRPr>
          </a:p>
          <a:p>
            <a:pPr indent="0" algn="l" eaLnBrk="1" hangingPunct="1">
              <a:lnSpc>
                <a:spcPct val="150000"/>
              </a:lnSpc>
              <a:buFont typeface="Wingdings" panose="05000000000000000000" charset="0"/>
              <a:buNone/>
            </a:pPr>
            <a:endParaRPr lang="en-US" altLang="zh-CN" dirty="0">
              <a:sym typeface="+mn-ea"/>
            </a:endParaRPr>
          </a:p>
          <a:p>
            <a:pPr lvl="1" indent="0" algn="l">
              <a:buFont typeface="Wingdings" panose="05000000000000000000" charset="0"/>
              <a:buNone/>
            </a:pPr>
            <a:r>
              <a:rPr lang="zh-CN" altLang="en-US" dirty="0">
                <a:sym typeface="+mn-ea"/>
              </a:rPr>
              <a:t>比如</a:t>
            </a:r>
            <a:r>
              <a:rPr lang="en-US" altLang="zh-CN" dirty="0">
                <a:sym typeface="+mn-ea"/>
              </a:rPr>
              <a:t>:</a:t>
            </a:r>
            <a:endParaRPr lang="en-US" altLang="zh-CN" dirty="0"/>
          </a:p>
          <a:p>
            <a:pPr lvl="1" indent="0" algn="l">
              <a:buFont typeface="Wingdings" panose="05000000000000000000" charset="0"/>
              <a:buNone/>
            </a:pPr>
            <a:r>
              <a:rPr lang="en-US" altLang="zh-CN" dirty="0">
                <a:sym typeface="+mn-ea"/>
              </a:rPr>
              <a:t>protected void </a:t>
            </a:r>
            <a:r>
              <a:rPr lang="en-US" altLang="zh-CN" b="1" dirty="0">
                <a:sym typeface="+mn-ea"/>
              </a:rPr>
              <a:t>loadIcon</a:t>
            </a:r>
            <a:r>
              <a:rPr lang="en-US" altLang="zh-CN" dirty="0">
                <a:sym typeface="+mn-ea"/>
              </a:rPr>
              <a:t>( ... ) {</a:t>
            </a:r>
            <a:endParaRPr lang="en-US" altLang="zh-CN" dirty="0">
              <a:sym typeface="+mn-ea"/>
            </a:endParaRPr>
          </a:p>
          <a:p>
            <a:pPr lvl="1" indent="0" algn="l">
              <a:buFont typeface="Wingdings" panose="05000000000000000000" charset="0"/>
              <a:buNone/>
            </a:pPr>
            <a:r>
              <a:rPr lang="en-US" altLang="zh-CN" dirty="0">
                <a:sym typeface="+mn-ea"/>
              </a:rPr>
              <a:t>    ...</a:t>
            </a:r>
            <a:endParaRPr lang="en-US" altLang="zh-CN" dirty="0">
              <a:sym typeface="+mn-ea"/>
            </a:endParaRPr>
          </a:p>
          <a:p>
            <a:pPr lvl="1" indent="0" algn="l">
              <a:buFont typeface="Wingdings" panose="05000000000000000000" charset="0"/>
              <a:buNone/>
            </a:pPr>
            <a:r>
              <a:rPr lang="en-US" altLang="zh-CN" dirty="0">
                <a:sym typeface="+mn-ea"/>
              </a:rPr>
              <a:t>}</a:t>
            </a:r>
            <a:endParaRPr lang="en-US" altLang="zh-CN" dirty="0">
              <a:sym typeface="+mn-ea"/>
            </a:endParaRPr>
          </a:p>
          <a:p>
            <a:pPr lvl="1" indent="0" algn="l">
              <a:buFont typeface="Wingdings" panose="05000000000000000000" charset="0"/>
              <a:buNone/>
            </a:pPr>
            <a:endParaRPr lang="en-US" altLang="zh-CN" dirty="0">
              <a:sym typeface="+mn-ea"/>
            </a:endParaRPr>
          </a:p>
          <a:p>
            <a:pPr lvl="1" indent="0" algn="l">
              <a:buFont typeface="Wingdings" panose="05000000000000000000" charset="0"/>
              <a:buNone/>
            </a:pPr>
            <a:r>
              <a:rPr lang="en-US" altLang="zh-CN" dirty="0">
                <a:sym typeface="+mn-ea"/>
              </a:rPr>
              <a:t>public void </a:t>
            </a:r>
            <a:r>
              <a:rPr lang="en-US" altLang="zh-CN" b="1" dirty="0">
                <a:sym typeface="+mn-ea"/>
              </a:rPr>
              <a:t>scrollTo</a:t>
            </a:r>
            <a:r>
              <a:rPr lang="en-US" altLang="zh-CN" dirty="0">
                <a:sym typeface="+mn-ea"/>
              </a:rPr>
              <a:t>(int x, int y) {</a:t>
            </a:r>
            <a:endParaRPr lang="en-US" altLang="zh-CN" dirty="0">
              <a:sym typeface="+mn-ea"/>
            </a:endParaRPr>
          </a:p>
          <a:p>
            <a:pPr lvl="1" indent="0" algn="l">
              <a:buFont typeface="Wingdings" panose="05000000000000000000" charset="0"/>
              <a:buNone/>
            </a:pPr>
            <a:r>
              <a:rPr lang="en-US" altLang="zh-CN" dirty="0">
                <a:sym typeface="+mn-ea"/>
              </a:rPr>
              <a:t>    super.scrollTo(x, y);</a:t>
            </a:r>
            <a:endParaRPr lang="en-US" altLang="zh-CN" dirty="0">
              <a:sym typeface="+mn-ea"/>
            </a:endParaRPr>
          </a:p>
          <a:p>
            <a:pPr lvl="1" indent="0" algn="l">
              <a:buFont typeface="Wingdings" panose="05000000000000000000" charset="0"/>
              <a:buNone/>
            </a:pPr>
            <a:r>
              <a:rPr lang="en-US" altLang="zh-CN" dirty="0">
                <a:sym typeface="+mn-ea"/>
              </a:rPr>
              <a:t>}</a:t>
            </a:r>
            <a:endParaRPr lang="en-US" altLang="zh-CN" dirty="0">
              <a:sym typeface="+mn-ea"/>
            </a:endParaRPr>
          </a:p>
          <a:p>
            <a:pPr lvl="1" indent="0" algn="l">
              <a:buFont typeface="Wingdings" panose="05000000000000000000" charset="0"/>
              <a:buNone/>
            </a:pPr>
            <a:endParaRPr lang="en-US" altLang="zh-CN" dirty="0">
              <a:sym typeface="+mn-ea"/>
            </a:endParaRPr>
          </a:p>
          <a:p>
            <a:pPr lvl="1" indent="0" algn="l">
              <a:buFont typeface="Wingdings" panose="05000000000000000000" charset="0"/>
              <a:buNone/>
            </a:pPr>
            <a:r>
              <a:rPr lang="en-US" altLang="zh-CN" dirty="0">
                <a:sym typeface="+mn-ea"/>
              </a:rPr>
              <a:t>private void </a:t>
            </a:r>
            <a:r>
              <a:rPr lang="en-US" altLang="zh-CN" b="1" dirty="0">
                <a:sym typeface="+mn-ea"/>
              </a:rPr>
              <a:t>updatePageAlphaValues</a:t>
            </a:r>
            <a:r>
              <a:rPr lang="en-US" altLang="zh-CN" dirty="0">
                <a:sym typeface="+mn-ea"/>
              </a:rPr>
              <a:t>(int screenCenter) {</a:t>
            </a:r>
            <a:endParaRPr lang="en-US" altLang="zh-CN" dirty="0">
              <a:sym typeface="+mn-ea"/>
            </a:endParaRPr>
          </a:p>
          <a:p>
            <a:pPr lvl="1" indent="0" algn="l">
              <a:buFont typeface="Wingdings" panose="05000000000000000000" charset="0"/>
              <a:buNone/>
            </a:pPr>
            <a:r>
              <a:rPr lang="en-US" altLang="zh-CN" dirty="0">
                <a:sym typeface="+mn-ea"/>
              </a:rPr>
              <a:t>	....</a:t>
            </a:r>
            <a:endParaRPr lang="en-US" altLang="zh-CN" dirty="0">
              <a:sym typeface="+mn-ea"/>
            </a:endParaRPr>
          </a:p>
          <a:p>
            <a:pPr lvl="1" indent="0" algn="l">
              <a:buFont typeface="Wingdings" panose="05000000000000000000" charset="0"/>
              <a:buNone/>
            </a:pPr>
            <a:r>
              <a:rPr lang="en-US" altLang="zh-CN" dirty="0">
                <a:sym typeface="+mn-ea"/>
              </a:rPr>
              <a:t>}</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5.3 </a:t>
            </a:r>
            <a:r>
              <a:rPr lang="zh-CN" altLang="en-US" sz="2400" dirty="0">
                <a:sym typeface="+mn-ea"/>
              </a:rPr>
              <a:t>成员变量位置</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61772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zh-CN" altLang="en-US" noProof="0" dirty="0" smtClean="0">
                <a:ln>
                  <a:noFill/>
                </a:ln>
                <a:effectLst/>
                <a:uLnTx/>
                <a:uFillTx/>
                <a:sym typeface="+mn-ea"/>
              </a:rPr>
              <a:t>类成员变量一般定义在类的构造函数之前</a:t>
            </a:r>
            <a:r>
              <a:rPr lang="en-US" altLang="zh-CN" noProof="0" dirty="0" smtClean="0">
                <a:ln>
                  <a:noFill/>
                </a:ln>
                <a:effectLst/>
                <a:uLnTx/>
                <a:uFillTx/>
                <a:sym typeface="+mn-ea"/>
              </a:rPr>
              <a:t>, </a:t>
            </a:r>
            <a:r>
              <a:rPr lang="zh-CN" altLang="en-US" noProof="0" dirty="0" smtClean="0">
                <a:ln>
                  <a:noFill/>
                </a:ln>
                <a:effectLst/>
                <a:uLnTx/>
                <a:uFillTx/>
                <a:sym typeface="+mn-ea"/>
              </a:rPr>
              <a:t>或者使用的函数之前</a:t>
            </a: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public class AccountManager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b="1" noProof="0" dirty="0" smtClean="0">
                <a:ln>
                  <a:noFill/>
                </a:ln>
                <a:effectLst/>
                <a:uLnTx/>
                <a:uFillTx/>
                <a:sym typeface="+mn-ea"/>
              </a:rPr>
              <a:t>    private static final String TAG = "AccountManager";</a:t>
            </a:r>
            <a:endParaRPr lang="en-US" altLang="zh-CN" b="1"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b="1" noProof="0" dirty="0" smtClean="0">
                <a:ln>
                  <a:noFill/>
                </a:ln>
                <a:effectLst/>
                <a:uLnTx/>
                <a:uFillTx/>
                <a:sym typeface="+mn-ea"/>
              </a:rPr>
              <a:t>    private static final boolean DEBUG = true;</a:t>
            </a:r>
            <a:endParaRPr lang="en-US" altLang="zh-CN" b="1"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b="1" noProof="0" dirty="0" smtClean="0">
                <a:ln>
                  <a:noFill/>
                </a:ln>
                <a:effectLst/>
                <a:uLnTx/>
                <a:uFillTx/>
                <a:sym typeface="+mn-ea"/>
              </a:rPr>
              <a:t>    private final ContentResolver mContentResolver;</a:t>
            </a:r>
            <a:endParaRPr lang="en-US" altLang="zh-CN" b="1"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b="1"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public AccountManager(Context context, IAccountManager service)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mContext = context;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mService = service;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5.4 </a:t>
            </a:r>
            <a:r>
              <a:rPr lang="zh-CN" altLang="en-US" sz="2400" dirty="0">
                <a:sym typeface="+mn-ea"/>
              </a:rPr>
              <a:t>变量的定义范围</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20624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局部变量的范围应保持在最低限度（Effective Java Item 29）。 这样</a:t>
            </a:r>
            <a:r>
              <a:rPr lang="zh-CN" altLang="en-US" noProof="0" dirty="0" smtClean="0">
                <a:ln>
                  <a:noFill/>
                </a:ln>
                <a:effectLst/>
                <a:uLnTx/>
                <a:uFillTx/>
                <a:sym typeface="+mn-ea"/>
              </a:rPr>
              <a:t>的好处是我们</a:t>
            </a:r>
            <a:r>
              <a:rPr lang="en-US" altLang="zh-CN" noProof="0" dirty="0" smtClean="0">
                <a:ln>
                  <a:noFill/>
                </a:ln>
                <a:effectLst/>
                <a:uLnTx/>
                <a:uFillTx/>
                <a:sym typeface="+mn-ea"/>
              </a:rPr>
              <a:t>可以提高代码的可读性和可维护性，并降低错误的可能性。 每个变量应该在封闭变量所有用途的最内部块中声明。</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public void stripEmptyScreens()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for (int </a:t>
            </a:r>
            <a:r>
              <a:rPr lang="en-US" altLang="zh-CN" b="1" noProof="0" dirty="0" smtClean="0">
                <a:ln>
                  <a:noFill/>
                </a:ln>
                <a:effectLst/>
                <a:uLnTx/>
                <a:uFillTx/>
                <a:sym typeface="+mn-ea"/>
              </a:rPr>
              <a:t>i</a:t>
            </a:r>
            <a:r>
              <a:rPr lang="en-US" altLang="zh-CN" noProof="0" dirty="0" smtClean="0">
                <a:ln>
                  <a:noFill/>
                </a:ln>
                <a:effectLst/>
                <a:uLnTx/>
                <a:uFillTx/>
                <a:sym typeface="+mn-ea"/>
              </a:rPr>
              <a:t> = 0; i &lt; total; i++)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5.5 </a:t>
            </a:r>
            <a:r>
              <a:rPr lang="zh-CN" altLang="en-US" sz="2400" noProof="0" dirty="0" smtClean="0">
                <a:ln>
                  <a:noFill/>
                </a:ln>
                <a:effectLst/>
                <a:uLnTx/>
                <a:uFillTx/>
                <a:sym typeface="+mn-ea"/>
              </a:rPr>
              <a:t>导入类的顺序</a:t>
            </a:r>
            <a:endParaRPr lang="zh-CN" altLang="en-US"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338328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导入</a:t>
            </a:r>
            <a:r>
              <a:rPr lang="zh-CN" altLang="en-US" noProof="0" dirty="0" smtClean="0">
                <a:ln>
                  <a:noFill/>
                </a:ln>
                <a:effectLst/>
                <a:uLnTx/>
                <a:uFillTx/>
                <a:sym typeface="+mn-ea"/>
              </a:rPr>
              <a:t>包</a:t>
            </a:r>
            <a:r>
              <a:rPr lang="en-US" altLang="zh-CN" noProof="0" dirty="0" smtClean="0">
                <a:ln>
                  <a:noFill/>
                </a:ln>
                <a:effectLst/>
                <a:uLnTx/>
                <a:uFillTx/>
                <a:sym typeface="+mn-ea"/>
              </a:rPr>
              <a:t>语句的顺序是：</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1.Android imports</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2.Imports from third parties (com, junit, net, org)</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3.java and javax</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zh-CN" altLang="en-US" noProof="0" dirty="0" smtClean="0">
                <a:ln>
                  <a:noFill/>
                </a:ln>
                <a:effectLst/>
                <a:uLnTx/>
                <a:uFillTx/>
                <a:sym typeface="+mn-ea"/>
              </a:rPr>
              <a:t>如果用</a:t>
            </a:r>
            <a:r>
              <a:rPr lang="en-US" altLang="zh-CN" noProof="0" dirty="0" smtClean="0">
                <a:ln>
                  <a:noFill/>
                </a:ln>
                <a:effectLst/>
                <a:uLnTx/>
                <a:uFillTx/>
                <a:sym typeface="+mn-ea"/>
              </a:rPr>
              <a:t>Eclipse </a:t>
            </a:r>
            <a:r>
              <a:rPr lang="zh-CN" altLang="en-US" noProof="0" dirty="0" smtClean="0">
                <a:ln>
                  <a:noFill/>
                </a:ln>
                <a:effectLst/>
                <a:uLnTx/>
                <a:uFillTx/>
                <a:sym typeface="+mn-ea"/>
              </a:rPr>
              <a:t>或者</a:t>
            </a:r>
            <a:r>
              <a:rPr lang="en-US" altLang="zh-CN" noProof="0" dirty="0" smtClean="0">
                <a:ln>
                  <a:noFill/>
                </a:ln>
                <a:effectLst/>
                <a:uLnTx/>
                <a:uFillTx/>
                <a:sym typeface="+mn-ea"/>
              </a:rPr>
              <a:t>AndroidStudi </a:t>
            </a:r>
            <a:r>
              <a:rPr lang="zh-CN" altLang="en-US" noProof="0" dirty="0" smtClean="0">
                <a:ln>
                  <a:noFill/>
                </a:ln>
                <a:effectLst/>
                <a:uLnTx/>
                <a:uFillTx/>
                <a:sym typeface="+mn-ea"/>
              </a:rPr>
              <a:t>格式化代码</a:t>
            </a:r>
            <a:r>
              <a:rPr lang="en-US" altLang="zh-CN" noProof="0" dirty="0" smtClean="0">
                <a:ln>
                  <a:noFill/>
                </a:ln>
                <a:effectLst/>
                <a:uLnTx/>
                <a:uFillTx/>
                <a:sym typeface="+mn-ea"/>
              </a:rPr>
              <a:t>, </a:t>
            </a:r>
            <a:r>
              <a:rPr lang="zh-CN" altLang="en-US" noProof="0" dirty="0" smtClean="0">
                <a:ln>
                  <a:noFill/>
                </a:ln>
                <a:effectLst/>
                <a:uLnTx/>
                <a:uFillTx/>
                <a:sym typeface="+mn-ea"/>
              </a:rPr>
              <a:t>编辑器会自动排列导入包的顺序</a:t>
            </a: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5.6 使用空格缩进</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61772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我们使用4个空格缩进, </a:t>
            </a:r>
            <a:r>
              <a:rPr lang="zh-CN" altLang="en-US" noProof="0" dirty="0" smtClean="0">
                <a:ln>
                  <a:noFill/>
                </a:ln>
                <a:effectLst/>
                <a:uLnTx/>
                <a:uFillTx/>
                <a:sym typeface="+mn-ea"/>
              </a:rPr>
              <a:t>请不要</a:t>
            </a:r>
            <a:r>
              <a:rPr lang="en-US" altLang="zh-CN" noProof="0" dirty="0" smtClean="0">
                <a:ln>
                  <a:noFill/>
                </a:ln>
                <a:effectLst/>
                <a:uLnTx/>
                <a:uFillTx/>
                <a:sym typeface="+mn-ea"/>
              </a:rPr>
              <a:t>使用制表符(Tab)</a:t>
            </a:r>
            <a:r>
              <a:rPr lang="zh-CN" altLang="en-US" noProof="0" dirty="0" smtClean="0">
                <a:ln>
                  <a:noFill/>
                </a:ln>
                <a:effectLst/>
                <a:uLnTx/>
                <a:uFillTx/>
                <a:sym typeface="+mn-ea"/>
              </a:rPr>
              <a:t>进行缩进</a:t>
            </a:r>
            <a:r>
              <a:rPr lang="en-US" altLang="zh-CN" noProof="0" dirty="0" smtClean="0">
                <a:ln>
                  <a:noFill/>
                </a:ln>
                <a:effectLst/>
                <a:uLnTx/>
                <a:uFillTx/>
                <a:sym typeface="+mn-ea"/>
              </a:rPr>
              <a:t>。如有疑问，请与您周围的代码保持一致。</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我们使用4个空格缩进进行换行，包括函数调用和赋值。</a:t>
            </a:r>
            <a:r>
              <a:rPr lang="zh-CN" altLang="en-US" noProof="0" dirty="0" smtClean="0">
                <a:ln>
                  <a:noFill/>
                </a:ln>
                <a:effectLst/>
                <a:uLnTx/>
                <a:uFillTx/>
                <a:sym typeface="+mn-ea"/>
              </a:rPr>
              <a:t>如果原生代码用</a:t>
            </a:r>
            <a:r>
              <a:rPr lang="en-US" altLang="zh-CN" noProof="0" dirty="0" smtClean="0">
                <a:ln>
                  <a:noFill/>
                </a:ln>
                <a:effectLst/>
                <a:uLnTx/>
                <a:uFillTx/>
                <a:sym typeface="+mn-ea"/>
              </a:rPr>
              <a:t>8</a:t>
            </a:r>
            <a:r>
              <a:rPr lang="zh-CN" altLang="en-US" noProof="0" dirty="0" smtClean="0">
                <a:ln>
                  <a:noFill/>
                </a:ln>
                <a:effectLst/>
                <a:uLnTx/>
                <a:uFillTx/>
                <a:sym typeface="+mn-ea"/>
              </a:rPr>
              <a:t>个空格进行缩进</a:t>
            </a:r>
            <a:r>
              <a:rPr lang="en-US" altLang="zh-CN" noProof="0" dirty="0" smtClean="0">
                <a:ln>
                  <a:noFill/>
                </a:ln>
                <a:effectLst/>
                <a:uLnTx/>
                <a:uFillTx/>
                <a:sym typeface="+mn-ea"/>
              </a:rPr>
              <a:t>,</a:t>
            </a:r>
            <a:r>
              <a:rPr lang="zh-CN" altLang="en-US" noProof="0" dirty="0" smtClean="0">
                <a:ln>
                  <a:noFill/>
                </a:ln>
                <a:effectLst/>
                <a:uLnTx/>
                <a:uFillTx/>
                <a:sym typeface="+mn-ea"/>
              </a:rPr>
              <a:t>那我们就和原生代码保持一致</a:t>
            </a: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例如，正确的</a:t>
            </a:r>
            <a:r>
              <a:rPr lang="zh-CN" altLang="en-US" noProof="0" dirty="0" smtClean="0">
                <a:ln>
                  <a:noFill/>
                </a:ln>
                <a:effectLst/>
                <a:uLnTx/>
                <a:uFillTx/>
                <a:sym typeface="+mn-ea"/>
              </a:rPr>
              <a:t>格式如下</a:t>
            </a: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Instrument i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someLongExpression(that, wouldNotFit, on, one, line);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zh-CN" altLang="zh-CN" noProof="0" dirty="0" smtClean="0">
                <a:ln>
                  <a:noFill/>
                </a:ln>
                <a:effectLst/>
                <a:uLnTx/>
                <a:uFillTx/>
                <a:sym typeface="+mn-ea"/>
              </a:rPr>
              <a:t>紧跟着括号的关键</a:t>
            </a:r>
            <a:r>
              <a:rPr lang="zh-CN" altLang="en-US" noProof="0" dirty="0" smtClean="0">
                <a:ln>
                  <a:noFill/>
                </a:ln>
                <a:effectLst/>
                <a:uLnTx/>
                <a:uFillTx/>
                <a:sym typeface="+mn-ea"/>
              </a:rPr>
              <a:t>语句</a:t>
            </a:r>
            <a:r>
              <a:rPr lang="zh-CN" altLang="zh-CN" noProof="0" dirty="0" smtClean="0">
                <a:ln>
                  <a:noFill/>
                </a:ln>
                <a:effectLst/>
                <a:uLnTx/>
                <a:uFillTx/>
                <a:sym typeface="+mn-ea"/>
              </a:rPr>
              <a:t>应该被空格分开</a:t>
            </a:r>
            <a:r>
              <a:rPr lang="zh-CN" altLang="en-US" noProof="0" dirty="0" smtClean="0">
                <a:ln>
                  <a:noFill/>
                </a:ln>
                <a:effectLst/>
                <a:uLnTx/>
                <a:uFillTx/>
                <a:sym typeface="+mn-ea"/>
              </a:rPr>
              <a:t>。比如</a:t>
            </a:r>
            <a:r>
              <a:rPr lang="en-US" altLang="zh-CN" noProof="0" dirty="0" smtClean="0">
                <a:ln>
                  <a:noFill/>
                </a:ln>
                <a:effectLst/>
                <a:uLnTx/>
                <a:uFillTx/>
                <a:sym typeface="+mn-ea"/>
              </a:rPr>
              <a:t>while (true)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zh-CN" altLang="zh-CN" noProof="0" dirty="0" smtClean="0">
                <a:ln>
                  <a:noFill/>
                </a:ln>
                <a:effectLst/>
                <a:uLnTx/>
                <a:uFillTx/>
                <a:sym typeface="+mn-ea"/>
              </a:rPr>
              <a:t>空白应该位于参数列表中逗号的后面</a:t>
            </a: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indent="0" algn="l" eaLnBrk="1" hangingPunct="1">
              <a:lnSpc>
                <a:spcPct val="150000"/>
              </a:lnSpc>
              <a:buFont typeface="Wingdings" panose="05000000000000000000" charset="0"/>
              <a:buNone/>
            </a:pPr>
            <a:r>
              <a:rPr lang="zh-CN" altLang="zh-CN" noProof="0" dirty="0" smtClean="0">
                <a:ln>
                  <a:noFill/>
                </a:ln>
                <a:effectLst/>
                <a:uLnTx/>
                <a:uFillTx/>
                <a:sym typeface="+mn-ea"/>
              </a:rPr>
              <a:t>所有的二元运算符，除了“</a:t>
            </a:r>
            <a:r>
              <a:rPr lang="en-US" altLang="zh-CN" noProof="0" dirty="0" smtClean="0">
                <a:ln>
                  <a:noFill/>
                </a:ln>
                <a:effectLst/>
                <a:uLnTx/>
                <a:uFillTx/>
                <a:sym typeface="+mn-ea"/>
              </a:rPr>
              <a:t>.</a:t>
            </a:r>
            <a:r>
              <a:rPr lang="zh-CN" altLang="zh-CN" noProof="0" dirty="0" smtClean="0">
                <a:ln>
                  <a:noFill/>
                </a:ln>
                <a:effectLst/>
                <a:uLnTx/>
                <a:uFillTx/>
                <a:sym typeface="+mn-ea"/>
              </a:rPr>
              <a:t>”，应该使用空格将之与操作数分开</a:t>
            </a:r>
            <a:r>
              <a:rPr lang="zh-CN" altLang="en-US" noProof="0" dirty="0" smtClean="0">
                <a:ln>
                  <a:noFill/>
                </a:ln>
                <a:effectLst/>
                <a:uLnTx/>
                <a:uFillTx/>
                <a:sym typeface="+mn-ea"/>
              </a:rPr>
              <a:t>。比如：</a:t>
            </a:r>
            <a:r>
              <a:rPr lang="en-US" altLang="zh-CN" noProof="0" dirty="0" smtClean="0">
                <a:ln>
                  <a:noFill/>
                </a:ln>
                <a:effectLst/>
                <a:uLnTx/>
                <a:uFillTx/>
                <a:sym typeface="+mn-ea"/>
              </a:rPr>
              <a:t>a += c + d;</a:t>
            </a: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for</a:t>
            </a:r>
            <a:r>
              <a:rPr lang="zh-CN" altLang="zh-CN" noProof="0" dirty="0" smtClean="0">
                <a:ln>
                  <a:noFill/>
                </a:ln>
                <a:effectLst/>
                <a:uLnTx/>
                <a:uFillTx/>
                <a:sym typeface="+mn-ea"/>
              </a:rPr>
              <a:t>语句中的表达式应该被空格分开</a:t>
            </a:r>
            <a:r>
              <a:rPr lang="zh-CN" altLang="en-US" noProof="0" dirty="0" smtClean="0">
                <a:ln>
                  <a:noFill/>
                </a:ln>
                <a:effectLst/>
                <a:uLnTx/>
                <a:uFillTx/>
                <a:sym typeface="+mn-ea"/>
              </a:rPr>
              <a:t>。比如：</a:t>
            </a:r>
            <a:r>
              <a:rPr lang="en-US" altLang="zh-CN" noProof="0" dirty="0" smtClean="0">
                <a:ln>
                  <a:noFill/>
                </a:ln>
                <a:effectLst/>
                <a:uLnTx/>
                <a:uFillTx/>
                <a:sym typeface="+mn-ea"/>
              </a:rPr>
              <a:t>for (expr1; expr2; expr3)</a:t>
            </a: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indent="0" algn="l" eaLnBrk="1" hangingPunct="1">
              <a:lnSpc>
                <a:spcPct val="150000"/>
              </a:lnSpc>
              <a:buFont typeface="Wingdings" panose="05000000000000000000" charset="0"/>
              <a:buNone/>
            </a:pPr>
            <a:r>
              <a:rPr lang="zh-CN" altLang="zh-CN" noProof="0" dirty="0" smtClean="0">
                <a:ln>
                  <a:noFill/>
                </a:ln>
                <a:effectLst/>
                <a:uLnTx/>
                <a:uFillTx/>
                <a:sym typeface="+mn-ea"/>
              </a:rPr>
              <a:t>强制转型后应该跟一个空格</a:t>
            </a:r>
            <a:r>
              <a:rPr lang="zh-CN" altLang="en-US" noProof="0" dirty="0" smtClean="0">
                <a:ln>
                  <a:noFill/>
                </a:ln>
                <a:effectLst/>
                <a:uLnTx/>
                <a:uFillTx/>
                <a:sym typeface="+mn-ea"/>
              </a:rPr>
              <a:t>。</a:t>
            </a:r>
            <a:r>
              <a:rPr lang="en-US" altLang="zh-CN" noProof="0" dirty="0" err="1" smtClean="0">
                <a:ln>
                  <a:noFill/>
                </a:ln>
                <a:effectLst/>
                <a:uLnTx/>
                <a:uFillTx/>
                <a:sym typeface="+mn-ea"/>
              </a:rPr>
              <a:t>myMethod</a:t>
            </a:r>
            <a:r>
              <a:rPr lang="en-US" altLang="zh-CN" noProof="0" dirty="0" smtClean="0">
                <a:ln>
                  <a:noFill/>
                </a:ln>
                <a:effectLst/>
                <a:uLnTx/>
                <a:uFillTx/>
                <a:sym typeface="+mn-ea"/>
              </a:rPr>
              <a:t>((byte) </a:t>
            </a:r>
            <a:r>
              <a:rPr lang="en-US" altLang="zh-CN" noProof="0" dirty="0" err="1" smtClean="0">
                <a:ln>
                  <a:noFill/>
                </a:ln>
                <a:effectLst/>
                <a:uLnTx/>
                <a:uFillTx/>
                <a:sym typeface="+mn-ea"/>
              </a:rPr>
              <a:t>aNum</a:t>
            </a:r>
            <a:r>
              <a:rPr lang="en-US" altLang="zh-CN" noProof="0" dirty="0" smtClean="0">
                <a:ln>
                  <a:noFill/>
                </a:ln>
                <a:effectLst/>
                <a:uLnTx/>
                <a:uFillTx/>
                <a:sym typeface="+mn-ea"/>
              </a:rPr>
              <a:t>, (Object) x);</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5.7 </a:t>
            </a:r>
            <a:r>
              <a:rPr lang="zh-CN" altLang="en-US" sz="2400" dirty="0">
                <a:sym typeface="+mn-ea"/>
              </a:rPr>
              <a:t>成员变量命名约定</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297180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遵循字段命名约定:</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r>
              <a:rPr lang="zh-CN" altLang="en-US" noProof="0" dirty="0" smtClean="0">
                <a:ln>
                  <a:noFill/>
                </a:ln>
                <a:effectLst/>
                <a:uLnTx/>
                <a:uFillTx/>
                <a:sym typeface="+mn-ea"/>
              </a:rPr>
              <a:t>非</a:t>
            </a:r>
            <a:r>
              <a:rPr lang="en-US" altLang="zh-CN" noProof="0" dirty="0" smtClean="0">
                <a:ln>
                  <a:noFill/>
                </a:ln>
                <a:effectLst/>
                <a:uLnTx/>
                <a:uFillTx/>
                <a:sym typeface="+mn-ea"/>
              </a:rPr>
              <a:t>public </a:t>
            </a:r>
            <a:r>
              <a:rPr lang="zh-CN" altLang="en-US" noProof="0" dirty="0" smtClean="0">
                <a:ln>
                  <a:noFill/>
                </a:ln>
                <a:effectLst/>
                <a:uLnTx/>
                <a:uFillTx/>
                <a:sym typeface="+mn-ea"/>
              </a:rPr>
              <a:t>非静态成员以</a:t>
            </a:r>
            <a:r>
              <a:rPr lang="en-US" altLang="zh-CN" noProof="0" dirty="0" smtClean="0">
                <a:ln>
                  <a:noFill/>
                </a:ln>
                <a:effectLst/>
                <a:uLnTx/>
                <a:uFillTx/>
                <a:sym typeface="+mn-ea"/>
              </a:rPr>
              <a:t>m</a:t>
            </a:r>
            <a:r>
              <a:rPr lang="zh-CN" altLang="en-US" noProof="0" dirty="0" smtClean="0">
                <a:ln>
                  <a:noFill/>
                </a:ln>
                <a:effectLst/>
                <a:uLnTx/>
                <a:uFillTx/>
                <a:sym typeface="+mn-ea"/>
              </a:rPr>
              <a:t>开头命名</a:t>
            </a:r>
            <a:endParaRPr lang="zh-CN" altLang="en-US"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r>
              <a:rPr lang="zh-CN" altLang="en-US" noProof="0" dirty="0" smtClean="0">
                <a:ln>
                  <a:noFill/>
                </a:ln>
                <a:effectLst/>
                <a:uLnTx/>
                <a:uFillTx/>
                <a:sym typeface="+mn-ea"/>
              </a:rPr>
              <a:t>静态成员变量以小写</a:t>
            </a:r>
            <a:r>
              <a:rPr lang="en-US" altLang="zh-CN" noProof="0" dirty="0" smtClean="0">
                <a:ln>
                  <a:noFill/>
                </a:ln>
                <a:effectLst/>
                <a:uLnTx/>
                <a:uFillTx/>
                <a:sym typeface="+mn-ea"/>
              </a:rPr>
              <a:t>s</a:t>
            </a:r>
            <a:r>
              <a:rPr lang="zh-CN" altLang="en-US" noProof="0" dirty="0" smtClean="0">
                <a:ln>
                  <a:noFill/>
                </a:ln>
                <a:effectLst/>
                <a:uLnTx/>
                <a:uFillTx/>
                <a:sym typeface="+mn-ea"/>
              </a:rPr>
              <a:t>开头命名</a:t>
            </a:r>
            <a:endParaRPr lang="zh-CN" altLang="en-US"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r>
              <a:rPr lang="zh-CN" altLang="en-US" noProof="0" dirty="0" smtClean="0">
                <a:ln>
                  <a:noFill/>
                </a:ln>
                <a:effectLst/>
                <a:uLnTx/>
                <a:uFillTx/>
                <a:sym typeface="+mn-ea"/>
              </a:rPr>
              <a:t>其他成员变量以小写开头</a:t>
            </a:r>
            <a:endParaRPr lang="zh-CN" altLang="en-US"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r>
              <a:rPr lang="zh-CN" altLang="en-US" noProof="0" dirty="0" smtClean="0">
                <a:ln>
                  <a:noFill/>
                </a:ln>
                <a:effectLst/>
                <a:uLnTx/>
                <a:uFillTx/>
                <a:sym typeface="+mn-ea"/>
              </a:rPr>
              <a:t>常量全部大写</a:t>
            </a:r>
            <a:r>
              <a:rPr lang="en-US" altLang="zh-CN" noProof="0" dirty="0" smtClean="0">
                <a:ln>
                  <a:noFill/>
                </a:ln>
                <a:effectLst/>
                <a:uLnTx/>
                <a:uFillTx/>
                <a:sym typeface="+mn-ea"/>
              </a:rPr>
              <a:t>,</a:t>
            </a:r>
            <a:r>
              <a:rPr lang="zh-CN" altLang="en-US" noProof="0" dirty="0" smtClean="0">
                <a:ln>
                  <a:noFill/>
                </a:ln>
                <a:effectLst/>
                <a:uLnTx/>
                <a:uFillTx/>
                <a:sym typeface="+mn-ea"/>
              </a:rPr>
              <a:t>并且单词之间用</a:t>
            </a:r>
            <a:r>
              <a:rPr lang="en-US" altLang="zh-CN" noProof="0" dirty="0" smtClean="0">
                <a:ln>
                  <a:noFill/>
                </a:ln>
                <a:effectLst/>
                <a:uLnTx/>
                <a:uFillTx/>
                <a:sym typeface="+mn-ea"/>
              </a:rPr>
              <a:t>_</a:t>
            </a:r>
            <a:r>
              <a:rPr lang="zh-CN" altLang="en-US" noProof="0" dirty="0" smtClean="0">
                <a:ln>
                  <a:noFill/>
                </a:ln>
                <a:effectLst/>
                <a:uLnTx/>
                <a:uFillTx/>
                <a:sym typeface="+mn-ea"/>
              </a:rPr>
              <a:t>连接</a:t>
            </a:r>
            <a:endParaRPr lang="zh-CN" altLang="en-US"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For example: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5.7 </a:t>
            </a:r>
            <a:r>
              <a:rPr lang="zh-CN" altLang="en-US" sz="2400" dirty="0">
                <a:sym typeface="+mn-ea"/>
              </a:rPr>
              <a:t>成员变量命名约定</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20624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For example: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public class MyClass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public static final int </a:t>
            </a:r>
            <a:r>
              <a:rPr lang="en-US" altLang="zh-CN" b="1" noProof="0" dirty="0" smtClean="0">
                <a:ln>
                  <a:noFill/>
                </a:ln>
                <a:effectLst/>
                <a:uLnTx/>
                <a:uFillTx/>
                <a:sym typeface="+mn-ea"/>
              </a:rPr>
              <a:t>SOME_CONSTANT</a:t>
            </a:r>
            <a:r>
              <a:rPr lang="en-US" altLang="zh-CN" noProof="0" dirty="0" smtClean="0">
                <a:ln>
                  <a:noFill/>
                </a:ln>
                <a:effectLst/>
                <a:uLnTx/>
                <a:uFillTx/>
                <a:sym typeface="+mn-ea"/>
              </a:rPr>
              <a:t> = 42;</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public int </a:t>
            </a:r>
            <a:r>
              <a:rPr lang="en-US" altLang="zh-CN" b="1" noProof="0" dirty="0" smtClean="0">
                <a:ln>
                  <a:noFill/>
                </a:ln>
                <a:effectLst/>
                <a:uLnTx/>
                <a:uFillTx/>
                <a:sym typeface="+mn-ea"/>
              </a:rPr>
              <a:t>p</a:t>
            </a:r>
            <a:r>
              <a:rPr lang="en-US" altLang="zh-CN" noProof="0" dirty="0" smtClean="0">
                <a:ln>
                  <a:noFill/>
                </a:ln>
                <a:effectLst/>
                <a:uLnTx/>
                <a:uFillTx/>
                <a:sym typeface="+mn-ea"/>
              </a:rPr>
              <a:t>ublicField;</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private static MyClass </a:t>
            </a:r>
            <a:r>
              <a:rPr lang="en-US" altLang="zh-CN" b="1" noProof="0" dirty="0" smtClean="0">
                <a:ln>
                  <a:noFill/>
                </a:ln>
                <a:effectLst/>
                <a:uLnTx/>
                <a:uFillTx/>
                <a:sym typeface="+mn-ea"/>
              </a:rPr>
              <a:t>s</a:t>
            </a:r>
            <a:r>
              <a:rPr lang="en-US" altLang="zh-CN" noProof="0" dirty="0" smtClean="0">
                <a:ln>
                  <a:noFill/>
                </a:ln>
                <a:effectLst/>
                <a:uLnTx/>
                <a:uFillTx/>
                <a:sym typeface="+mn-ea"/>
              </a:rPr>
              <a:t>Singleton;</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int </a:t>
            </a:r>
            <a:r>
              <a:rPr lang="en-US" altLang="zh-CN" b="1" noProof="0" dirty="0" smtClean="0">
                <a:ln>
                  <a:noFill/>
                </a:ln>
                <a:effectLst/>
                <a:uLnTx/>
                <a:uFillTx/>
                <a:sym typeface="+mn-ea"/>
              </a:rPr>
              <a:t>m</a:t>
            </a:r>
            <a:r>
              <a:rPr lang="en-US" altLang="zh-CN" noProof="0" dirty="0" smtClean="0">
                <a:ln>
                  <a:noFill/>
                </a:ln>
                <a:effectLst/>
                <a:uLnTx/>
                <a:uFillTx/>
                <a:sym typeface="+mn-ea"/>
              </a:rPr>
              <a:t>PackagePrivate;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private int </a:t>
            </a:r>
            <a:r>
              <a:rPr lang="en-US" altLang="zh-CN" b="1" noProof="0" dirty="0" smtClean="0">
                <a:ln>
                  <a:noFill/>
                </a:ln>
                <a:effectLst/>
                <a:uLnTx/>
                <a:uFillTx/>
                <a:sym typeface="+mn-ea"/>
              </a:rPr>
              <a:t>m</a:t>
            </a:r>
            <a:r>
              <a:rPr lang="en-US" altLang="zh-CN" noProof="0" dirty="0" smtClean="0">
                <a:ln>
                  <a:noFill/>
                </a:ln>
                <a:effectLst/>
                <a:uLnTx/>
                <a:uFillTx/>
                <a:sym typeface="+mn-ea"/>
              </a:rPr>
              <a:t>Private;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protected int </a:t>
            </a:r>
            <a:r>
              <a:rPr lang="en-US" altLang="zh-CN" b="1" noProof="0" dirty="0" smtClean="0">
                <a:ln>
                  <a:noFill/>
                </a:ln>
                <a:effectLst/>
                <a:uLnTx/>
                <a:uFillTx/>
                <a:sym typeface="+mn-ea"/>
              </a:rPr>
              <a:t>m</a:t>
            </a:r>
            <a:r>
              <a:rPr lang="en-US" altLang="zh-CN" noProof="0" dirty="0" smtClean="0">
                <a:ln>
                  <a:noFill/>
                </a:ln>
                <a:effectLst/>
                <a:uLnTx/>
                <a:uFillTx/>
                <a:sym typeface="+mn-ea"/>
              </a:rPr>
              <a:t>Protected;</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zh-CN" altLang="zh-CN" dirty="0">
                <a:sym typeface="+mn-ea"/>
              </a:rPr>
              <a:t>命名要做到见名知意</a:t>
            </a:r>
            <a:r>
              <a:rPr lang="en-US" altLang="zh-CN" noProof="0" dirty="0" smtClean="0">
                <a:ln>
                  <a:noFill/>
                </a:ln>
                <a:effectLst/>
                <a:uLnTx/>
                <a:uFillTx/>
                <a:sym typeface="+mn-ea"/>
              </a:rPr>
              <a:t>,</a:t>
            </a:r>
            <a:r>
              <a:rPr lang="zh-CN" altLang="zh-CN" dirty="0">
                <a:sym typeface="+mn-ea"/>
              </a:rPr>
              <a:t>使用完整单词，避免缩写词</a:t>
            </a:r>
            <a:r>
              <a:rPr lang="en-US" altLang="zh-CN" dirty="0">
                <a:sym typeface="+mn-ea"/>
              </a:rPr>
              <a:t>.</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5.8 使用标准大括号风格</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02336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使用标准大括号风格:</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400" noProof="0" dirty="0" smtClean="0">
                <a:ln>
                  <a:noFill/>
                </a:ln>
                <a:effectLst/>
                <a:uLnTx/>
                <a:uFillTx/>
                <a:sym typeface="+mn-ea"/>
              </a:rPr>
              <a:t>class MyClass {		// </a:t>
            </a:r>
            <a:r>
              <a:rPr lang="zh-CN" altLang="zh-CN" sz="1400" noProof="0" dirty="0" smtClean="0">
                <a:ln>
                  <a:noFill/>
                </a:ln>
                <a:effectLst/>
                <a:uLnTx/>
                <a:uFillTx/>
                <a:sym typeface="+mn-ea"/>
              </a:rPr>
              <a:t>左大括号应与上个语句保持同行</a:t>
            </a:r>
            <a:r>
              <a:rPr lang="en-US" altLang="zh-CN" sz="1400" noProof="0" dirty="0" smtClean="0">
                <a:ln>
                  <a:noFill/>
                </a:ln>
                <a:effectLst/>
                <a:uLnTx/>
                <a:uFillTx/>
                <a:sym typeface="+mn-ea"/>
              </a:rPr>
              <a:t>,</a:t>
            </a:r>
            <a:r>
              <a:rPr lang="zh-CN" altLang="en-US" sz="1400" noProof="0" dirty="0" smtClean="0">
                <a:ln>
                  <a:noFill/>
                </a:ln>
                <a:effectLst/>
                <a:uLnTx/>
                <a:uFillTx/>
                <a:sym typeface="+mn-ea"/>
              </a:rPr>
              <a:t>并且左大括号前保持一个空格</a:t>
            </a:r>
            <a:r>
              <a:rPr lang="en-US" altLang="zh-CN" sz="1400" noProof="0" dirty="0" smtClean="0">
                <a:ln>
                  <a:noFill/>
                </a:ln>
                <a:effectLst/>
                <a:uLnTx/>
                <a:uFillTx/>
                <a:sym typeface="+mn-ea"/>
              </a:rPr>
              <a:t>.</a:t>
            </a:r>
            <a:endParaRPr lang="en-US"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400" noProof="0" dirty="0" smtClean="0">
                <a:ln>
                  <a:noFill/>
                </a:ln>
                <a:effectLst/>
                <a:uLnTx/>
                <a:uFillTx/>
                <a:sym typeface="+mn-ea"/>
              </a:rPr>
              <a:t>    int func() {</a:t>
            </a:r>
            <a:endParaRPr lang="en-US"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400" noProof="0" dirty="0" smtClean="0">
                <a:ln>
                  <a:noFill/>
                </a:ln>
                <a:effectLst/>
                <a:uLnTx/>
                <a:uFillTx/>
                <a:sym typeface="+mn-ea"/>
              </a:rPr>
              <a:t>        if (something) {  		// </a:t>
            </a:r>
            <a:r>
              <a:rPr lang="zh-CN" altLang="zh-CN" sz="1400" noProof="0" dirty="0" smtClean="0">
                <a:ln>
                  <a:noFill/>
                </a:ln>
                <a:effectLst/>
                <a:uLnTx/>
                <a:uFillTx/>
                <a:sym typeface="+mn-ea"/>
              </a:rPr>
              <a:t>左大括号应与上个语句保持同行</a:t>
            </a:r>
            <a:endParaRPr lang="en-US"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400" noProof="0" dirty="0" smtClean="0">
                <a:ln>
                  <a:noFill/>
                </a:ln>
                <a:effectLst/>
                <a:uLnTx/>
                <a:uFillTx/>
                <a:sym typeface="+mn-ea"/>
              </a:rPr>
              <a:t>            // ...</a:t>
            </a:r>
            <a:endParaRPr lang="en-US"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400" noProof="0" dirty="0" smtClean="0">
                <a:ln>
                  <a:noFill/>
                </a:ln>
                <a:effectLst/>
                <a:uLnTx/>
                <a:uFillTx/>
                <a:sym typeface="+mn-ea"/>
              </a:rPr>
              <a:t>        } else if (somethingElse) {  	// </a:t>
            </a:r>
            <a:r>
              <a:rPr lang="zh-CN" altLang="zh-CN" sz="1400" noProof="0" dirty="0" smtClean="0">
                <a:ln>
                  <a:noFill/>
                </a:ln>
                <a:effectLst/>
                <a:uLnTx/>
                <a:uFillTx/>
                <a:sym typeface="+mn-ea"/>
              </a:rPr>
              <a:t>左大括号应与上个语句保持同行</a:t>
            </a:r>
            <a:endParaRPr lang="zh-CN" altLang="en-US" sz="14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400" noProof="0" dirty="0" smtClean="0">
                <a:ln>
                  <a:noFill/>
                </a:ln>
                <a:effectLst/>
                <a:uLnTx/>
                <a:uFillTx/>
                <a:sym typeface="+mn-ea"/>
              </a:rPr>
              <a:t>            // ...</a:t>
            </a:r>
            <a:endParaRPr lang="en-US"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400" noProof="0" dirty="0" smtClean="0">
                <a:ln>
                  <a:noFill/>
                </a:ln>
                <a:effectLst/>
                <a:uLnTx/>
                <a:uFillTx/>
                <a:sym typeface="+mn-ea"/>
              </a:rPr>
              <a:t>        } else {</a:t>
            </a:r>
            <a:endParaRPr lang="en-US"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400" noProof="0" dirty="0" smtClean="0">
                <a:ln>
                  <a:noFill/>
                </a:ln>
                <a:effectLst/>
                <a:uLnTx/>
                <a:uFillTx/>
                <a:sym typeface="+mn-ea"/>
              </a:rPr>
              <a:t>            // ...</a:t>
            </a:r>
            <a:endParaRPr lang="en-US"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400" noProof="0" dirty="0" smtClean="0">
                <a:ln>
                  <a:noFill/>
                </a:ln>
                <a:effectLst/>
                <a:uLnTx/>
                <a:uFillTx/>
                <a:sym typeface="+mn-ea"/>
              </a:rPr>
              <a:t>        }</a:t>
            </a:r>
            <a:endParaRPr lang="en-US"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400" noProof="0" dirty="0" smtClean="0">
                <a:ln>
                  <a:noFill/>
                </a:ln>
                <a:effectLst/>
                <a:uLnTx/>
                <a:uFillTx/>
                <a:sym typeface="+mn-ea"/>
              </a:rPr>
              <a:t>    }</a:t>
            </a:r>
            <a:endParaRPr lang="en-US"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400" noProof="0" dirty="0" smtClean="0">
                <a:ln>
                  <a:noFill/>
                </a:ln>
                <a:effectLst/>
                <a:uLnTx/>
                <a:uFillTx/>
                <a:sym typeface="+mn-ea"/>
              </a:rPr>
              <a:t>}</a:t>
            </a:r>
            <a:endParaRPr lang="en-US" altLang="zh-CN" sz="1400" noProof="0" dirty="0" smtClean="0">
              <a:ln>
                <a:noFill/>
              </a:ln>
              <a:effectLst/>
              <a:uLnTx/>
              <a:uFillTx/>
              <a:sym typeface="+mn-ea"/>
            </a:endParaRPr>
          </a:p>
        </p:txBody>
      </p:sp>
    </p:spTree>
  </p:cSld>
  <p:clrMapOvr>
    <a:masterClrMapping/>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5.8 使用标准大括号风格</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370332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zh-CN" noProof="0" dirty="0" smtClean="0">
                <a:ln>
                  <a:noFill/>
                </a:ln>
                <a:effectLst/>
                <a:uLnTx/>
                <a:uFillTx/>
                <a:sym typeface="+mn-ea"/>
              </a:rPr>
              <a:t>一行简单的语句可以使用</a:t>
            </a:r>
            <a:r>
              <a:rPr lang="zh-CN" altLang="en-US" noProof="0" dirty="0" smtClean="0">
                <a:ln>
                  <a:noFill/>
                </a:ln>
                <a:effectLst/>
                <a:uLnTx/>
                <a:uFillTx/>
                <a:sym typeface="+mn-ea"/>
              </a:rPr>
              <a:t>大括号</a:t>
            </a: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altLang="zh-CN" sz="1400" noProof="0" dirty="0" smtClean="0">
                <a:ln>
                  <a:noFill/>
                </a:ln>
                <a:effectLst/>
                <a:uLnTx/>
                <a:uFillTx/>
                <a:sym typeface="+mn-ea"/>
              </a:rPr>
              <a:t>if (condition) {</a:t>
            </a:r>
            <a:endParaRPr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altLang="zh-CN" sz="1400" noProof="0" dirty="0" smtClean="0">
                <a:ln>
                  <a:noFill/>
                </a:ln>
                <a:effectLst/>
                <a:uLnTx/>
                <a:uFillTx/>
                <a:sym typeface="+mn-ea"/>
              </a:rPr>
              <a:t>    body(); </a:t>
            </a:r>
            <a:endParaRPr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altLang="zh-CN" sz="1400" noProof="0" dirty="0" smtClean="0">
                <a:ln>
                  <a:noFill/>
                </a:ln>
                <a:effectLst/>
                <a:uLnTx/>
                <a:uFillTx/>
                <a:sym typeface="+mn-ea"/>
              </a:rPr>
              <a:t>}</a:t>
            </a:r>
            <a:endParaRPr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lang="zh-CN" sz="1400" noProof="0" dirty="0" smtClean="0">
                <a:ln>
                  <a:noFill/>
                </a:ln>
                <a:effectLst/>
                <a:uLnTx/>
                <a:uFillTx/>
                <a:sym typeface="+mn-ea"/>
              </a:rPr>
              <a:t>或者 只有一行简单的语句可以不使用大括号</a:t>
            </a:r>
            <a:r>
              <a:rPr lang="en-US" altLang="zh-CN" sz="1400" noProof="0" dirty="0" smtClean="0">
                <a:ln>
                  <a:noFill/>
                </a:ln>
                <a:effectLst/>
                <a:uLnTx/>
                <a:uFillTx/>
                <a:sym typeface="+mn-ea"/>
              </a:rPr>
              <a:t>:</a:t>
            </a:r>
            <a:endParaRPr lang="en-US"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altLang="zh-CN" sz="1400" noProof="0" dirty="0" smtClean="0">
                <a:ln>
                  <a:noFill/>
                </a:ln>
                <a:effectLst/>
                <a:uLnTx/>
                <a:uFillTx/>
                <a:sym typeface="+mn-ea"/>
              </a:rPr>
              <a:t>if (condition) body();</a:t>
            </a:r>
            <a:endParaRPr altLang="zh-CN" sz="1400" noProof="0" dirty="0" smtClean="0">
              <a:ln>
                <a:noFill/>
              </a:ln>
              <a:effectLst/>
              <a:uLnTx/>
              <a:uFillTx/>
              <a:sym typeface="+mn-ea"/>
            </a:endParaRPr>
          </a:p>
          <a:p>
            <a:pPr indent="0" algn="l" eaLnBrk="1" hangingPunct="1">
              <a:lnSpc>
                <a:spcPct val="150000"/>
              </a:lnSpc>
              <a:buFont typeface="Wingdings" panose="05000000000000000000" charset="0"/>
              <a:buNone/>
            </a:pPr>
            <a:endParaRPr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lang="zh-CN" sz="1400" noProof="0" dirty="0" smtClean="0">
                <a:ln>
                  <a:noFill/>
                </a:ln>
                <a:effectLst/>
                <a:uLnTx/>
                <a:uFillTx/>
                <a:sym typeface="+mn-ea"/>
              </a:rPr>
              <a:t>错误的语句示例</a:t>
            </a:r>
            <a:r>
              <a:rPr lang="en-US" altLang="zh-CN" sz="1400" noProof="0" dirty="0" smtClean="0">
                <a:ln>
                  <a:noFill/>
                </a:ln>
                <a:effectLst/>
                <a:uLnTx/>
                <a:uFillTx/>
                <a:sym typeface="+mn-ea"/>
              </a:rPr>
              <a:t>:</a:t>
            </a:r>
            <a:endParaRPr lang="en-US"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400" noProof="0" dirty="0" smtClean="0">
                <a:ln>
                  <a:noFill/>
                </a:ln>
                <a:effectLst/>
                <a:uLnTx/>
                <a:uFillTx/>
                <a:sym typeface="+mn-ea"/>
              </a:rPr>
              <a:t>if (condition)</a:t>
            </a:r>
            <a:endParaRPr lang="en-US" altLang="zh-CN" sz="1400"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sz="1400" noProof="0" dirty="0" smtClean="0">
                <a:ln>
                  <a:noFill/>
                </a:ln>
                <a:effectLst/>
                <a:uLnTx/>
                <a:uFillTx/>
                <a:sym typeface="+mn-ea"/>
              </a:rPr>
              <a:t>    body();</a:t>
            </a:r>
            <a:endParaRPr lang="en-US" altLang="zh-CN" sz="1400" noProof="0" dirty="0" smtClean="0">
              <a:ln>
                <a:noFill/>
              </a:ln>
              <a:effectLst/>
              <a:uLnTx/>
              <a:uFillTx/>
              <a:sym typeface="+mn-ea"/>
            </a:endParaRPr>
          </a:p>
          <a:p>
            <a:pPr indent="0" algn="l" eaLnBrk="1" hangingPunct="1">
              <a:lnSpc>
                <a:spcPct val="150000"/>
              </a:lnSpc>
              <a:buFont typeface="Wingdings" panose="05000000000000000000" charset="0"/>
              <a:buNone/>
            </a:pPr>
            <a:endParaRPr altLang="zh-CN" sz="1400"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5.9 </a:t>
            </a:r>
            <a:r>
              <a:rPr lang="zh-CN" altLang="en-US" sz="2400" noProof="0" dirty="0" smtClean="0">
                <a:ln>
                  <a:noFill/>
                </a:ln>
                <a:effectLst/>
                <a:uLnTx/>
                <a:uFillTx/>
                <a:sym typeface="+mn-ea"/>
              </a:rPr>
              <a:t>语句行长度</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48056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zh-CN" altLang="zh-CN" dirty="0">
                <a:sym typeface="+mn-ea"/>
              </a:rPr>
              <a:t>尽量避免一行长度超过</a:t>
            </a:r>
            <a:r>
              <a:rPr lang="en-US" altLang="zh-CN" dirty="0">
                <a:sym typeface="+mn-ea"/>
              </a:rPr>
              <a:t>10</a:t>
            </a:r>
            <a:r>
              <a:rPr lang="zh-CN" altLang="zh-CN" dirty="0">
                <a:sym typeface="+mn-ea"/>
              </a:rPr>
              <a:t>0个字符</a:t>
            </a:r>
            <a:endParaRPr lang="zh-CN" altLang="zh-CN" dirty="0">
              <a:sym typeface="+mn-ea"/>
            </a:endParaRPr>
          </a:p>
          <a:p>
            <a:pPr eaLnBrk="1" hangingPunct="1"/>
            <a:r>
              <a:rPr lang="zh-CN" altLang="zh-CN" dirty="0">
                <a:sym typeface="+mn-ea"/>
              </a:rPr>
              <a:t>换行</a:t>
            </a:r>
            <a:r>
              <a:rPr lang="en-US" altLang="zh-CN" dirty="0">
                <a:sym typeface="+mn-ea"/>
              </a:rPr>
              <a:t>:  </a:t>
            </a:r>
            <a:r>
              <a:rPr lang="zh-CN" altLang="zh-CN" dirty="0">
                <a:sym typeface="+mn-ea"/>
              </a:rPr>
              <a:t>当一个表达式无法容纳在一行内时，可以依据如下一般规则断开之</a:t>
            </a:r>
            <a:r>
              <a:rPr lang="zh-CN" altLang="en-US" dirty="0">
                <a:sym typeface="+mn-ea"/>
              </a:rPr>
              <a:t>：</a:t>
            </a:r>
            <a:endParaRPr lang="en-US" altLang="zh-CN" dirty="0"/>
          </a:p>
          <a:p>
            <a:pPr eaLnBrk="1" hangingPunct="1">
              <a:buNone/>
            </a:pPr>
            <a:r>
              <a:rPr lang="en-US" altLang="zh-CN" dirty="0">
                <a:sym typeface="+mn-ea"/>
              </a:rPr>
              <a:t>		</a:t>
            </a:r>
            <a:r>
              <a:rPr lang="zh-CN" altLang="zh-CN" dirty="0">
                <a:sym typeface="+mn-ea"/>
              </a:rPr>
              <a:t>在一个逗号后面断开</a:t>
            </a:r>
            <a:endParaRPr lang="en-US" altLang="zh-CN" dirty="0"/>
          </a:p>
          <a:p>
            <a:pPr eaLnBrk="1" hangingPunct="1">
              <a:buNone/>
            </a:pPr>
            <a:r>
              <a:rPr lang="en-US" altLang="zh-CN" dirty="0">
                <a:sym typeface="+mn-ea"/>
              </a:rPr>
              <a:t>		</a:t>
            </a:r>
            <a:r>
              <a:rPr lang="zh-CN" altLang="zh-CN" dirty="0">
                <a:sym typeface="+mn-ea"/>
              </a:rPr>
              <a:t>在一个操作符前面断开</a:t>
            </a:r>
            <a:endParaRPr lang="en-US" altLang="zh-CN" dirty="0"/>
          </a:p>
          <a:p>
            <a:pPr eaLnBrk="1" hangingPunct="1">
              <a:buNone/>
            </a:pPr>
            <a:r>
              <a:rPr lang="en-US" altLang="zh-CN" dirty="0">
                <a:sym typeface="+mn-ea"/>
              </a:rPr>
              <a:t>		</a:t>
            </a:r>
            <a:r>
              <a:rPr lang="zh-CN" altLang="zh-CN" dirty="0">
                <a:sym typeface="+mn-ea"/>
              </a:rPr>
              <a:t>选择较高级别的</a:t>
            </a:r>
            <a:r>
              <a:rPr lang="en-US" altLang="zh-CN" dirty="0">
                <a:sym typeface="+mn-ea"/>
              </a:rPr>
              <a:t>(higher-level)</a:t>
            </a:r>
            <a:r>
              <a:rPr lang="zh-CN" altLang="zh-CN" dirty="0">
                <a:sym typeface="+mn-ea"/>
              </a:rPr>
              <a:t>的断开</a:t>
            </a:r>
            <a:endParaRPr lang="en-US" altLang="zh-CN" dirty="0"/>
          </a:p>
          <a:p>
            <a:pPr eaLnBrk="1" hangingPunct="1">
              <a:buNone/>
            </a:pPr>
            <a:r>
              <a:rPr lang="en-US" altLang="zh-CN" dirty="0">
                <a:sym typeface="+mn-ea"/>
              </a:rPr>
              <a:t>		</a:t>
            </a:r>
            <a:r>
              <a:rPr lang="zh-CN" altLang="zh-CN" dirty="0">
                <a:sym typeface="+mn-ea"/>
              </a:rPr>
              <a:t>新行应该与上一行同一级别表达式的开头处对齐</a:t>
            </a:r>
            <a:endParaRPr lang="en-US" altLang="zh-CN" dirty="0"/>
          </a:p>
          <a:p>
            <a:pPr eaLnBrk="1" hangingPunct="1">
              <a:buNone/>
            </a:pPr>
            <a:r>
              <a:rPr lang="en-US" altLang="zh-CN" dirty="0">
                <a:sym typeface="+mn-ea"/>
              </a:rPr>
              <a:t>		</a:t>
            </a:r>
            <a:r>
              <a:rPr lang="zh-CN" altLang="zh-CN" dirty="0">
                <a:sym typeface="+mn-ea"/>
              </a:rPr>
              <a:t>如果以上规则导致你的代码混乱或者使你的代码都堆挤在右边，那就代之以缩进</a:t>
            </a:r>
            <a:r>
              <a:rPr lang="en-US" altLang="zh-CN" dirty="0">
                <a:sym typeface="+mn-ea"/>
              </a:rPr>
              <a:t>8</a:t>
            </a:r>
            <a:r>
              <a:rPr lang="zh-CN" altLang="zh-CN" dirty="0">
                <a:sym typeface="+mn-ea"/>
              </a:rPr>
              <a:t>个空格</a:t>
            </a:r>
            <a:endParaRPr lang="zh-CN" altLang="en-US" dirty="0"/>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例外：如果注释行包含一个示例命令或超过100个字符的文字URL，那么该行可能会长于100个字符，以方便剪切和粘贴。</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例外：</a:t>
            </a:r>
            <a:r>
              <a:rPr lang="zh-CN" altLang="en-US" noProof="0" dirty="0" smtClean="0">
                <a:ln>
                  <a:noFill/>
                </a:ln>
                <a:effectLst/>
                <a:uLnTx/>
                <a:uFillTx/>
                <a:sym typeface="+mn-ea"/>
              </a:rPr>
              <a:t>导入的包名可能</a:t>
            </a:r>
            <a:r>
              <a:rPr lang="en-US" altLang="zh-CN" noProof="0" dirty="0" smtClean="0">
                <a:ln>
                  <a:noFill/>
                </a:ln>
                <a:effectLst/>
                <a:uLnTx/>
                <a:uFillTx/>
                <a:sym typeface="+mn-ea"/>
              </a:rPr>
              <a:t>超</a:t>
            </a:r>
            <a:r>
              <a:rPr lang="zh-CN" altLang="en-US" noProof="0" dirty="0" smtClean="0">
                <a:ln>
                  <a:noFill/>
                </a:ln>
                <a:effectLst/>
                <a:uLnTx/>
                <a:uFillTx/>
                <a:sym typeface="+mn-ea"/>
              </a:rPr>
              <a:t>过</a:t>
            </a:r>
            <a:r>
              <a:rPr lang="en-US" altLang="zh-CN" noProof="0" dirty="0" smtClean="0">
                <a:ln>
                  <a:noFill/>
                </a:ln>
                <a:effectLst/>
                <a:uLnTx/>
                <a:uFillTx/>
                <a:sym typeface="+mn-ea"/>
              </a:rPr>
              <a:t>100</a:t>
            </a:r>
            <a:r>
              <a:rPr lang="zh-CN" altLang="en-US" noProof="0" dirty="0" smtClean="0">
                <a:ln>
                  <a:noFill/>
                </a:ln>
                <a:effectLst/>
                <a:uLnTx/>
                <a:uFillTx/>
                <a:sym typeface="+mn-ea"/>
              </a:rPr>
              <a:t>个字符</a:t>
            </a:r>
            <a:r>
              <a:rPr lang="en-US" altLang="zh-CN" noProof="0" dirty="0" smtClean="0">
                <a:ln>
                  <a:noFill/>
                </a:ln>
                <a:effectLst/>
                <a:uLnTx/>
                <a:uFillTx/>
                <a:sym typeface="+mn-ea"/>
              </a:rPr>
              <a:t>, </a:t>
            </a:r>
            <a:r>
              <a:rPr lang="zh-CN" altLang="en-US" noProof="0" dirty="0" smtClean="0">
                <a:ln>
                  <a:noFill/>
                </a:ln>
                <a:effectLst/>
                <a:uLnTx/>
                <a:uFillTx/>
                <a:sym typeface="+mn-ea"/>
              </a:rPr>
              <a:t>简化了工具写入</a:t>
            </a:r>
            <a:r>
              <a:rPr lang="en-US" altLang="zh-CN" noProof="0" dirty="0" smtClean="0">
                <a:ln>
                  <a:noFill/>
                </a:ln>
                <a:effectLst/>
                <a:uLnTx/>
                <a:uFillTx/>
                <a:sym typeface="+mn-ea"/>
              </a:rPr>
              <a:t>.</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   </a:t>
            </a:r>
            <a:endParaRPr kumimoji="1" lang="en-US" altLang="zh-CN" dirty="0"/>
          </a:p>
        </p:txBody>
      </p:sp>
      <p:sp>
        <p:nvSpPr>
          <p:cNvPr id="3" name="文本占位符 2"/>
          <p:cNvSpPr>
            <a:spLocks noGrp="1"/>
          </p:cNvSpPr>
          <p:nvPr>
            <p:ph type="body" sz="quarter" idx="11"/>
          </p:nvPr>
        </p:nvSpPr>
        <p:spPr/>
        <p:txBody>
          <a:bodyPr/>
          <a:lstStyle/>
          <a:p>
            <a:pPr algn="l">
              <a:lnSpc>
                <a:spcPct val="90000"/>
              </a:lnSpc>
            </a:pPr>
            <a:r>
              <a:rPr lang="en-US" altLang="zh-CN" dirty="0" smtClean="0">
                <a:latin typeface="+mn-ea"/>
                <a:sym typeface="+mn-ea"/>
              </a:rPr>
              <a:t>1: 编码规范的重要性</a:t>
            </a:r>
            <a:endParaRPr lang="en-US" altLang="zh-CN" dirty="0" smtClean="0">
              <a:latin typeface="+mn-ea"/>
            </a:endParaRPr>
          </a:p>
        </p:txBody>
      </p:sp>
      <p:sp>
        <p:nvSpPr>
          <p:cNvPr id="28" name="文本框 27"/>
          <p:cNvSpPr txBox="1"/>
          <p:nvPr/>
        </p:nvSpPr>
        <p:spPr>
          <a:xfrm>
            <a:off x="1028700" y="1704975"/>
            <a:ext cx="9768205" cy="4342130"/>
          </a:xfrm>
          <a:prstGeom prst="rect">
            <a:avLst/>
          </a:prstGeom>
          <a:noFill/>
        </p:spPr>
        <p:txBody>
          <a:bodyPr wrap="square" lIns="91436" tIns="45718" rIns="91436" bIns="45718" rtlCol="0">
            <a:spAutoFit/>
          </a:bodyPr>
          <a:lstStyle/>
          <a:p>
            <a:pPr marL="342900" indent="-342900" algn="l" eaLnBrk="1" hangingPunct="1">
              <a:lnSpc>
                <a:spcPct val="150000"/>
              </a:lnSpc>
              <a:buFont typeface="Wingdings" panose="05000000000000000000" charset="0"/>
              <a:buChar char="l"/>
            </a:pPr>
            <a:r>
              <a:rPr lang="en-US" altLang="zh-CN" sz="2400" dirty="0">
                <a:sym typeface="+mn-ea"/>
              </a:rPr>
              <a:t>一个软件的生命周期中，80%的花费在于维护</a:t>
            </a:r>
            <a:endParaRPr lang="en-US" altLang="zh-CN" sz="2400" dirty="0"/>
          </a:p>
          <a:p>
            <a:pPr marL="342900" indent="-342900" algn="l" eaLnBrk="1" hangingPunct="1">
              <a:lnSpc>
                <a:spcPct val="150000"/>
              </a:lnSpc>
              <a:buFont typeface="Wingdings" panose="05000000000000000000" charset="0"/>
              <a:buChar char="l"/>
            </a:pPr>
            <a:r>
              <a:rPr lang="en-US" altLang="zh-CN" sz="2400" dirty="0">
                <a:sym typeface="+mn-ea"/>
              </a:rPr>
              <a:t>几乎没有任何一个软件，在其整个生命同期中，均由最初的开发人员来维护</a:t>
            </a:r>
            <a:endParaRPr lang="en-US" altLang="zh-CN" sz="2400" dirty="0"/>
          </a:p>
          <a:p>
            <a:pPr marL="342900" indent="-342900" algn="l" eaLnBrk="1" hangingPunct="1">
              <a:lnSpc>
                <a:spcPct val="150000"/>
              </a:lnSpc>
              <a:buFont typeface="Wingdings" panose="05000000000000000000" charset="0"/>
              <a:buChar char="l"/>
            </a:pPr>
            <a:r>
              <a:rPr lang="en-US" altLang="zh-CN" sz="2400" dirty="0">
                <a:sym typeface="+mn-ea"/>
              </a:rPr>
              <a:t>编码规范可以改善软件的可读性，可以让程序员尽快而彻底地理解新代码</a:t>
            </a:r>
            <a:endParaRPr lang="en-US" altLang="zh-CN" sz="2400" dirty="0"/>
          </a:p>
          <a:p>
            <a:pPr marL="342900" indent="-342900" algn="l" eaLnBrk="1" hangingPunct="1">
              <a:lnSpc>
                <a:spcPct val="150000"/>
              </a:lnSpc>
              <a:buFont typeface="Wingdings" panose="05000000000000000000" charset="0"/>
              <a:buChar char="l"/>
            </a:pPr>
            <a:r>
              <a:rPr lang="en-US" altLang="zh-CN" sz="2400" dirty="0">
                <a:sym typeface="+mn-ea"/>
              </a:rPr>
              <a:t>如果你将源码作为产品发布，就需要确认它是否被很好的打包并且清晰无误，一如你已构建的其它任何产品</a:t>
            </a:r>
            <a:endParaRPr lang="en-US" altLang="zh-CN" sz="2400" dirty="0"/>
          </a:p>
          <a:p>
            <a:pPr algn="l">
              <a:lnSpc>
                <a:spcPct val="150000"/>
              </a:lnSpc>
            </a:pPr>
            <a:endParaRPr lang="en-US" altLang="zh-CN" sz="1800" dirty="0"/>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pull/>
      </p:transition>
    </mc:Choice>
    <mc:Fallback>
      <p:transition spd="med">
        <p:pull/>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5.9 </a:t>
            </a:r>
            <a:r>
              <a:rPr lang="zh-CN" altLang="en-US" sz="2400" noProof="0" dirty="0" smtClean="0">
                <a:ln>
                  <a:noFill/>
                </a:ln>
                <a:effectLst/>
                <a:uLnTx/>
                <a:uFillTx/>
                <a:sym typeface="+mn-ea"/>
              </a:rPr>
              <a:t>语句行长度</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06908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For example:</a:t>
            </a:r>
            <a:endParaRPr lang="en-US" altLang="zh-CN" noProof="0" dirty="0" smtClean="0">
              <a:ln>
                <a:noFill/>
              </a:ln>
              <a:effectLst/>
              <a:uLnTx/>
              <a:uFillTx/>
              <a:sym typeface="+mn-ea"/>
            </a:endParaRPr>
          </a:p>
          <a:p>
            <a:pPr lvl="0" eaLnBrk="1" hangingPunct="1"/>
            <a:r>
              <a:rPr lang="en-US" altLang="zh-CN" dirty="0">
                <a:latin typeface="Constantia" panose="02030602050306030303" pitchFamily="18" charset="0"/>
                <a:ea typeface="华文新魏" panose="02010800040101010101" pitchFamily="2" charset="-122"/>
                <a:sym typeface="+mn-ea"/>
              </a:rPr>
              <a:t>someMethod(longExpression1, longExpression2, longExpression3, </a:t>
            </a:r>
            <a:endParaRPr lang="zh-CN" altLang="zh-CN" dirty="0">
              <a:latin typeface="Constantia" panose="02030602050306030303" pitchFamily="18" charset="0"/>
              <a:ea typeface="华文新魏" panose="02010800040101010101" pitchFamily="2" charset="-122"/>
            </a:endParaRPr>
          </a:p>
          <a:p>
            <a:pPr lvl="0" eaLnBrk="1" hangingPunct="1"/>
            <a:r>
              <a:rPr lang="en-US" altLang="zh-CN" dirty="0">
                <a:latin typeface="Constantia" panose="02030602050306030303" pitchFamily="18" charset="0"/>
                <a:ea typeface="华文新魏" panose="02010800040101010101" pitchFamily="2" charset="-122"/>
                <a:sym typeface="+mn-ea"/>
              </a:rPr>
              <a:t>	        longExpression4, longExpression5);</a:t>
            </a:r>
            <a:endParaRPr lang="zh-CN" altLang="zh-CN" dirty="0">
              <a:latin typeface="Constantia" panose="02030602050306030303" pitchFamily="18" charset="0"/>
              <a:ea typeface="华文新魏" panose="02010800040101010101" pitchFamily="2" charset="-122"/>
            </a:endParaRPr>
          </a:p>
          <a:p>
            <a:pPr lvl="0" eaLnBrk="1" hangingPunct="1"/>
            <a:r>
              <a:rPr lang="en-US" altLang="zh-CN" dirty="0">
                <a:latin typeface="Constantia" panose="02030602050306030303" pitchFamily="18" charset="0"/>
                <a:ea typeface="华文新魏" panose="02010800040101010101" pitchFamily="2" charset="-122"/>
                <a:sym typeface="+mn-ea"/>
              </a:rPr>
              <a:t>var = someMethod1(Expression1, </a:t>
            </a:r>
            <a:endParaRPr lang="zh-CN" altLang="zh-CN" dirty="0">
              <a:latin typeface="Constantia" panose="02030602050306030303" pitchFamily="18" charset="0"/>
              <a:ea typeface="华文新魏" panose="02010800040101010101" pitchFamily="2" charset="-122"/>
            </a:endParaRPr>
          </a:p>
          <a:p>
            <a:pPr lvl="0" eaLnBrk="1" hangingPunct="1"/>
            <a:r>
              <a:rPr lang="en-US" altLang="zh-CN" dirty="0">
                <a:latin typeface="Constantia" panose="02030602050306030303" pitchFamily="18" charset="0"/>
                <a:ea typeface="华文新魏" panose="02010800040101010101" pitchFamily="2" charset="-122"/>
                <a:sym typeface="+mn-ea"/>
              </a:rPr>
              <a:t>		   someMethod2(longExpression2,</a:t>
            </a:r>
            <a:endParaRPr lang="zh-CN" altLang="zh-CN" dirty="0">
              <a:latin typeface="Constantia" panose="02030602050306030303" pitchFamily="18" charset="0"/>
              <a:ea typeface="华文新魏" panose="02010800040101010101" pitchFamily="2" charset="-122"/>
            </a:endParaRPr>
          </a:p>
          <a:p>
            <a:pPr lvl="0" eaLnBrk="1" hangingPunct="1"/>
            <a:r>
              <a:rPr lang="en-US" altLang="zh-CN" dirty="0">
                <a:latin typeface="Constantia" panose="02030602050306030303" pitchFamily="18" charset="0"/>
                <a:ea typeface="华文新魏" panose="02010800040101010101" pitchFamily="2" charset="-122"/>
                <a:sym typeface="+mn-ea"/>
              </a:rPr>
              <a:t>		   longExpression3));</a:t>
            </a:r>
            <a:endParaRPr lang="en-US" altLang="zh-CN" dirty="0">
              <a:latin typeface="Constantia" panose="02030602050306030303" pitchFamily="18" charset="0"/>
              <a:ea typeface="华文新魏" panose="02010800040101010101" pitchFamily="2" charset="-122"/>
            </a:endParaRPr>
          </a:p>
          <a:p>
            <a:pPr lvl="0" eaLnBrk="1" hangingPunct="1"/>
            <a:r>
              <a:rPr lang="en-US" altLang="zh-CN" dirty="0">
                <a:latin typeface="Constantia" panose="02030602050306030303" pitchFamily="18" charset="0"/>
                <a:ea typeface="华文新魏" panose="02010800040101010101" pitchFamily="2" charset="-122"/>
                <a:sym typeface="+mn-ea"/>
              </a:rPr>
              <a:t>longName1 = longName2 * (longName3 + longName4- longNeme5)</a:t>
            </a:r>
            <a:endParaRPr lang="zh-CN" altLang="zh-CN" dirty="0">
              <a:latin typeface="Constantia" panose="02030602050306030303" pitchFamily="18" charset="0"/>
              <a:ea typeface="华文新魏" panose="02010800040101010101" pitchFamily="2" charset="-122"/>
            </a:endParaRPr>
          </a:p>
          <a:p>
            <a:pPr lvl="0" eaLnBrk="1" hangingPunct="1"/>
            <a:r>
              <a:rPr lang="en-US" altLang="zh-CN" dirty="0">
                <a:latin typeface="Constantia" panose="02030602050306030303" pitchFamily="18" charset="0"/>
                <a:ea typeface="华文新魏" panose="02010800040101010101" pitchFamily="2" charset="-122"/>
                <a:sym typeface="+mn-ea"/>
              </a:rPr>
              <a:t>		             </a:t>
            </a:r>
            <a:r>
              <a:rPr lang="en-US" altLang="zh-CN" b="1" dirty="0">
                <a:latin typeface="Constantia" panose="02030602050306030303" pitchFamily="18" charset="0"/>
                <a:ea typeface="华文新魏" panose="02010800040101010101" pitchFamily="2" charset="-122"/>
                <a:sym typeface="+mn-ea"/>
              </a:rPr>
              <a:t> +</a:t>
            </a:r>
            <a:r>
              <a:rPr lang="en-US" altLang="zh-CN" dirty="0">
                <a:latin typeface="Constantia" panose="02030602050306030303" pitchFamily="18" charset="0"/>
                <a:ea typeface="华文新魏" panose="02010800040101010101" pitchFamily="2" charset="-122"/>
                <a:sym typeface="+mn-ea"/>
              </a:rPr>
              <a:t> 4 * longName6); </a:t>
            </a:r>
            <a:endParaRPr lang="en-US" altLang="zh-CN" dirty="0">
              <a:latin typeface="Constantia" panose="02030602050306030303" pitchFamily="18" charset="0"/>
              <a:ea typeface="华文新魏" panose="02010800040101010101" pitchFamily="2" charset="-122"/>
              <a:sym typeface="+mn-ea"/>
            </a:endParaRPr>
          </a:p>
          <a:p>
            <a:pPr lvl="0" eaLnBrk="1" hangingPunct="1"/>
            <a:endParaRPr lang="en-US" altLang="zh-CN" noProof="0" dirty="0" smtClean="0">
              <a:ln>
                <a:noFill/>
              </a:ln>
              <a:effectLst/>
              <a:uLnTx/>
              <a:uFillTx/>
              <a:sym typeface="+mn-ea"/>
            </a:endParaRPr>
          </a:p>
          <a:p>
            <a:pPr lvl="0" eaLnBrk="1" hangingPunct="1"/>
            <a:r>
              <a:rPr lang="en-US" altLang="zh-CN" dirty="0">
                <a:latin typeface="Constantia" panose="02030602050306030303" pitchFamily="18" charset="0"/>
                <a:ea typeface="华文新魏" panose="02010800040101010101" pitchFamily="2" charset="-122"/>
                <a:sym typeface="+mn-ea"/>
              </a:rPr>
              <a:t>if ((condition1 &amp;&amp; condition2)</a:t>
            </a:r>
            <a:endParaRPr lang="zh-CN" altLang="zh-CN" dirty="0">
              <a:latin typeface="Constantia" panose="02030602050306030303" pitchFamily="18" charset="0"/>
              <a:ea typeface="华文新魏" panose="02010800040101010101" pitchFamily="2" charset="-122"/>
            </a:endParaRPr>
          </a:p>
          <a:p>
            <a:pPr lvl="1" eaLnBrk="1" hangingPunct="1"/>
            <a:r>
              <a:rPr lang="en-US" altLang="zh-CN" b="1" dirty="0">
                <a:latin typeface="Constantia" panose="02030602050306030303" pitchFamily="18" charset="0"/>
                <a:ea typeface="华文新魏" panose="02010800040101010101" pitchFamily="2" charset="-122"/>
                <a:sym typeface="+mn-ea"/>
              </a:rPr>
              <a:t>||</a:t>
            </a:r>
            <a:r>
              <a:rPr lang="en-US" altLang="zh-CN" dirty="0">
                <a:latin typeface="Constantia" panose="02030602050306030303" pitchFamily="18" charset="0"/>
                <a:ea typeface="华文新魏" panose="02010800040101010101" pitchFamily="2" charset="-122"/>
                <a:sym typeface="+mn-ea"/>
              </a:rPr>
              <a:t> (condition3 &amp;&amp; condition4)</a:t>
            </a:r>
            <a:endParaRPr lang="en-US" altLang="zh-CN" dirty="0">
              <a:latin typeface="Constantia" panose="02030602050306030303" pitchFamily="18" charset="0"/>
              <a:ea typeface="华文新魏" panose="02010800040101010101" pitchFamily="2" charset="-122"/>
            </a:endParaRPr>
          </a:p>
          <a:p>
            <a:pPr lvl="1" eaLnBrk="1" hangingPunct="1"/>
            <a:r>
              <a:rPr lang="en-US" altLang="zh-CN" b="1" dirty="0">
                <a:latin typeface="Constantia" panose="02030602050306030303" pitchFamily="18" charset="0"/>
                <a:ea typeface="华文新魏" panose="02010800040101010101" pitchFamily="2" charset="-122"/>
                <a:sym typeface="+mn-ea"/>
              </a:rPr>
              <a:t>|| </a:t>
            </a:r>
            <a:r>
              <a:rPr lang="en-US" altLang="zh-CN" dirty="0">
                <a:latin typeface="Constantia" panose="02030602050306030303" pitchFamily="18" charset="0"/>
                <a:ea typeface="华文新魏" panose="02010800040101010101" pitchFamily="2" charset="-122"/>
                <a:sym typeface="+mn-ea"/>
              </a:rPr>
              <a:t>!(condition5 &amp;&amp; condition6)) {</a:t>
            </a:r>
            <a:endParaRPr lang="zh-CN" altLang="zh-CN" dirty="0">
              <a:latin typeface="Constantia" panose="02030602050306030303" pitchFamily="18" charset="0"/>
              <a:ea typeface="华文新魏" panose="02010800040101010101" pitchFamily="2" charset="-122"/>
            </a:endParaRPr>
          </a:p>
          <a:p>
            <a:pPr lvl="0" eaLnBrk="1" hangingPunct="1"/>
            <a:r>
              <a:rPr lang="en-US" altLang="zh-CN" dirty="0">
                <a:latin typeface="Constantia" panose="02030602050306030303" pitchFamily="18" charset="0"/>
                <a:ea typeface="华文新魏" panose="02010800040101010101" pitchFamily="2" charset="-122"/>
                <a:sym typeface="+mn-ea"/>
              </a:rPr>
              <a:t>    doSomethingAboutIt();</a:t>
            </a:r>
            <a:endParaRPr lang="zh-CN" altLang="zh-CN" dirty="0">
              <a:latin typeface="Constantia" panose="02030602050306030303" pitchFamily="18" charset="0"/>
              <a:ea typeface="华文新魏" panose="02010800040101010101" pitchFamily="2" charset="-122"/>
            </a:endParaRPr>
          </a:p>
          <a:p>
            <a:pPr lvl="0" eaLnBrk="1" hangingPunct="1"/>
            <a:r>
              <a:rPr lang="en-US" altLang="zh-CN" dirty="0">
                <a:latin typeface="Constantia" panose="02030602050306030303" pitchFamily="18" charset="0"/>
                <a:ea typeface="华文新魏" panose="02010800040101010101" pitchFamily="2" charset="-122"/>
                <a:sym typeface="+mn-ea"/>
              </a:rPr>
              <a:t>}</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5.10 使用标准Java</a:t>
            </a:r>
            <a:r>
              <a:rPr lang="zh-CN" altLang="en-US" sz="2400" noProof="0" dirty="0" smtClean="0">
                <a:ln>
                  <a:noFill/>
                </a:ln>
                <a:effectLst/>
                <a:uLnTx/>
                <a:uFillTx/>
                <a:sym typeface="+mn-ea"/>
              </a:rPr>
              <a:t>批注</a:t>
            </a:r>
            <a:r>
              <a:rPr lang="en-US" altLang="zh-CN" sz="2400" noProof="0" dirty="0" smtClean="0">
                <a:ln>
                  <a:noFill/>
                </a:ln>
                <a:effectLst/>
                <a:uLnTx/>
                <a:uFillTx/>
                <a:sym typeface="+mn-ea"/>
              </a:rPr>
              <a:t>(</a:t>
            </a:r>
            <a:r>
              <a:rPr lang="zh-CN" altLang="en-US" sz="2400" noProof="0" dirty="0" smtClean="0">
                <a:ln>
                  <a:noFill/>
                </a:ln>
                <a:effectLst/>
                <a:uLnTx/>
                <a:uFillTx/>
                <a:sym typeface="+mn-ea"/>
              </a:rPr>
              <a:t>注释</a:t>
            </a:r>
            <a:r>
              <a:rPr lang="en-US" altLang="zh-CN" sz="2400" noProof="0" dirty="0" smtClean="0">
                <a:ln>
                  <a:noFill/>
                </a:ln>
                <a:effectLst/>
                <a:uLnTx/>
                <a:uFillTx/>
                <a:sym typeface="+mn-ea"/>
              </a:rPr>
              <a:t>)</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8065" y="1847850"/>
            <a:ext cx="10072370" cy="338328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zh-CN" altLang="en-US" noProof="0" dirty="0" smtClean="0">
                <a:ln>
                  <a:noFill/>
                </a:ln>
                <a:effectLst/>
                <a:uLnTx/>
                <a:uFillTx/>
                <a:sym typeface="+mn-ea"/>
              </a:rPr>
              <a:t>三种批注</a:t>
            </a:r>
            <a:r>
              <a:rPr lang="en-US" altLang="zh-CN" noProof="0" dirty="0" smtClean="0">
                <a:ln>
                  <a:noFill/>
                </a:ln>
                <a:effectLst/>
                <a:uLnTx/>
                <a:uFillTx/>
                <a:sym typeface="+mn-ea"/>
              </a:rPr>
              <a:t>(</a:t>
            </a:r>
            <a:r>
              <a:rPr lang="zh-CN" altLang="en-US" noProof="0" dirty="0" smtClean="0">
                <a:ln>
                  <a:noFill/>
                </a:ln>
                <a:effectLst/>
                <a:uLnTx/>
                <a:uFillTx/>
                <a:sym typeface="+mn-ea"/>
              </a:rPr>
              <a:t>注释</a:t>
            </a:r>
            <a:r>
              <a:rPr lang="en-US" altLang="zh-CN" noProof="0" dirty="0" smtClean="0">
                <a:ln>
                  <a:noFill/>
                </a:ln>
                <a:effectLst/>
                <a:uLnTx/>
                <a:uFillTx/>
                <a:sym typeface="+mn-ea"/>
              </a:rPr>
              <a:t>)</a:t>
            </a:r>
            <a:r>
              <a:rPr lang="zh-CN" altLang="en-US" noProof="0" dirty="0" smtClean="0">
                <a:ln>
                  <a:noFill/>
                </a:ln>
                <a:effectLst/>
                <a:uLnTx/>
                <a:uFillTx/>
                <a:sym typeface="+mn-ea"/>
              </a:rPr>
              <a:t>  </a:t>
            </a:r>
            <a:r>
              <a:rPr lang="en-US" altLang="zh-CN" noProof="0" dirty="0" smtClean="0">
                <a:ln>
                  <a:noFill/>
                </a:ln>
                <a:effectLst/>
                <a:uLnTx/>
                <a:uFillTx/>
                <a:sym typeface="+mn-ea"/>
              </a:rPr>
              <a:t>@Deprecated:</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在Java中凡是使用@Deprecated标志的类，都是不鼓励使用的类，如果使用或者进行重写，程序会发出警告.</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一般的话，使用这个注释都是该类不再使用，比如说设计类的时候，之前类存在，但是现在由于业务原因该类不再使用，但不保证后期会不会再重新使用，就可以先用@Deprecated注释着，后期如果更改需要重新使用过的话就提取出来。</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5.10 使用标准Java</a:t>
            </a:r>
            <a:r>
              <a:rPr lang="zh-CN" altLang="en-US" sz="2400" noProof="0" dirty="0" smtClean="0">
                <a:ln>
                  <a:noFill/>
                </a:ln>
                <a:effectLst/>
                <a:uLnTx/>
                <a:uFillTx/>
                <a:sym typeface="+mn-ea"/>
              </a:rPr>
              <a:t>批注</a:t>
            </a:r>
            <a:r>
              <a:rPr lang="en-US" altLang="zh-CN" sz="2400" noProof="0" dirty="0" smtClean="0">
                <a:ln>
                  <a:noFill/>
                </a:ln>
                <a:effectLst/>
                <a:uLnTx/>
                <a:uFillTx/>
                <a:sym typeface="+mn-ea"/>
              </a:rPr>
              <a:t>(</a:t>
            </a:r>
            <a:r>
              <a:rPr lang="zh-CN" altLang="en-US" sz="2400" noProof="0" dirty="0" smtClean="0">
                <a:ln>
                  <a:noFill/>
                </a:ln>
                <a:effectLst/>
                <a:uLnTx/>
                <a:uFillTx/>
                <a:sym typeface="+mn-ea"/>
              </a:rPr>
              <a:t>注释</a:t>
            </a:r>
            <a:r>
              <a:rPr lang="en-US" altLang="zh-CN" sz="2400" noProof="0" dirty="0" smtClean="0">
                <a:ln>
                  <a:noFill/>
                </a:ln>
                <a:effectLst/>
                <a:uLnTx/>
                <a:uFillTx/>
                <a:sym typeface="+mn-ea"/>
              </a:rPr>
              <a:t>)</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8065" y="1847850"/>
            <a:ext cx="10072370" cy="256032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zh-CN" altLang="en-US" noProof="0" dirty="0" smtClean="0">
                <a:ln>
                  <a:noFill/>
                </a:ln>
                <a:effectLst/>
                <a:uLnTx/>
                <a:uFillTx/>
                <a:sym typeface="+mn-ea"/>
              </a:rPr>
              <a:t>三种批注</a:t>
            </a:r>
            <a:r>
              <a:rPr lang="en-US" altLang="zh-CN" noProof="0" dirty="0" smtClean="0">
                <a:ln>
                  <a:noFill/>
                </a:ln>
                <a:effectLst/>
                <a:uLnTx/>
                <a:uFillTx/>
                <a:sym typeface="+mn-ea"/>
              </a:rPr>
              <a:t>(</a:t>
            </a:r>
            <a:r>
              <a:rPr lang="zh-CN" altLang="en-US" noProof="0" dirty="0" smtClean="0">
                <a:ln>
                  <a:noFill/>
                </a:ln>
                <a:effectLst/>
                <a:uLnTx/>
                <a:uFillTx/>
                <a:sym typeface="+mn-ea"/>
              </a:rPr>
              <a:t>注释</a:t>
            </a:r>
            <a:r>
              <a:rPr lang="en-US" altLang="zh-CN" noProof="0" dirty="0" smtClean="0">
                <a:ln>
                  <a:noFill/>
                </a:ln>
                <a:effectLst/>
                <a:uLnTx/>
                <a:uFillTx/>
                <a:sym typeface="+mn-ea"/>
              </a:rPr>
              <a:t>)</a:t>
            </a:r>
            <a:r>
              <a:rPr lang="zh-CN" altLang="en-US" noProof="0" dirty="0" smtClean="0">
                <a:ln>
                  <a:noFill/>
                </a:ln>
                <a:effectLst/>
                <a:uLnTx/>
                <a:uFillTx/>
                <a:sym typeface="+mn-ea"/>
              </a:rPr>
              <a:t> </a:t>
            </a:r>
            <a:r>
              <a:rPr lang="en-US" altLang="zh-CN" noProof="0" dirty="0" smtClean="0">
                <a:ln>
                  <a:noFill/>
                </a:ln>
                <a:effectLst/>
                <a:uLnTx/>
                <a:uFillTx/>
                <a:sym typeface="+mn-ea"/>
              </a:rPr>
              <a:t>@Override: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@Override：当一个方法覆盖父类的声明或实现时，必须使用@Override注释。</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1、可以当注释用,方便阅读</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2、编译器可以给你验证@Override下面的方法名是否是你父类中所有的</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5.10 使用标准Java</a:t>
            </a:r>
            <a:r>
              <a:rPr lang="zh-CN" altLang="en-US" sz="2400" noProof="0" dirty="0" smtClean="0">
                <a:ln>
                  <a:noFill/>
                </a:ln>
                <a:effectLst/>
                <a:uLnTx/>
                <a:uFillTx/>
                <a:sym typeface="+mn-ea"/>
              </a:rPr>
              <a:t>批注</a:t>
            </a:r>
            <a:r>
              <a:rPr lang="en-US" altLang="zh-CN" sz="2400" noProof="0" dirty="0" smtClean="0">
                <a:ln>
                  <a:noFill/>
                </a:ln>
                <a:effectLst/>
                <a:uLnTx/>
                <a:uFillTx/>
                <a:sym typeface="+mn-ea"/>
              </a:rPr>
              <a:t>(</a:t>
            </a:r>
            <a:r>
              <a:rPr lang="zh-CN" altLang="en-US" sz="2400" noProof="0" dirty="0" smtClean="0">
                <a:ln>
                  <a:noFill/>
                </a:ln>
                <a:effectLst/>
                <a:uLnTx/>
                <a:uFillTx/>
                <a:sym typeface="+mn-ea"/>
              </a:rPr>
              <a:t>注释</a:t>
            </a:r>
            <a:r>
              <a:rPr lang="en-US" altLang="zh-CN" sz="2400" noProof="0" dirty="0" smtClean="0">
                <a:ln>
                  <a:noFill/>
                </a:ln>
                <a:effectLst/>
                <a:uLnTx/>
                <a:uFillTx/>
                <a:sym typeface="+mn-ea"/>
              </a:rPr>
              <a:t>)</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8065" y="1847850"/>
            <a:ext cx="10072370" cy="420624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zh-CN" altLang="en-US" noProof="0" dirty="0" smtClean="0">
                <a:ln>
                  <a:noFill/>
                </a:ln>
                <a:effectLst/>
                <a:uLnTx/>
                <a:uFillTx/>
                <a:sym typeface="+mn-ea"/>
              </a:rPr>
              <a:t>三种批注</a:t>
            </a:r>
            <a:r>
              <a:rPr lang="en-US" altLang="zh-CN" noProof="0" dirty="0" smtClean="0">
                <a:ln>
                  <a:noFill/>
                </a:ln>
                <a:effectLst/>
                <a:uLnTx/>
                <a:uFillTx/>
                <a:sym typeface="+mn-ea"/>
              </a:rPr>
              <a:t>(</a:t>
            </a:r>
            <a:r>
              <a:rPr lang="zh-CN" altLang="en-US" noProof="0" dirty="0" smtClean="0">
                <a:ln>
                  <a:noFill/>
                </a:ln>
                <a:effectLst/>
                <a:uLnTx/>
                <a:uFillTx/>
                <a:sym typeface="+mn-ea"/>
              </a:rPr>
              <a:t>注释</a:t>
            </a:r>
            <a:r>
              <a:rPr lang="en-US" altLang="zh-CN" noProof="0" dirty="0" smtClean="0">
                <a:ln>
                  <a:noFill/>
                </a:ln>
                <a:effectLst/>
                <a:uLnTx/>
                <a:uFillTx/>
                <a:sym typeface="+mn-ea"/>
              </a:rPr>
              <a:t>) </a:t>
            </a:r>
            <a:r>
              <a:rPr lang="zh-CN" altLang="en-US" noProof="0" dirty="0" smtClean="0">
                <a:ln>
                  <a:noFill/>
                </a:ln>
                <a:effectLst/>
                <a:uLnTx/>
                <a:uFillTx/>
                <a:sym typeface="+mn-ea"/>
              </a:rPr>
              <a:t> </a:t>
            </a:r>
            <a:r>
              <a:rPr lang="en-US" altLang="zh-CN" noProof="0" dirty="0" smtClean="0">
                <a:ln>
                  <a:noFill/>
                </a:ln>
                <a:effectLst/>
                <a:uLnTx/>
                <a:uFillTx/>
                <a:sym typeface="+mn-ea"/>
              </a:rPr>
              <a:t>@SuppressWarnings:</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J2SE 提供的最后一个批注是 @SuppressWarnings。该批注的作用是给编译器一条指令，告诉它对被批注的代码元素内部的某些警告保持静默。 其注解目标为类、字段、函数、函数入参、构造函数和函数的局部变量</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TODO: The third-party class com.third.useful.Utility.rotate() needs generics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@SuppressWarnings("generic-cast")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List&lt;String&gt; blix = Utility.rotate(blax);</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5.11 缩略词</a:t>
            </a:r>
            <a:r>
              <a:rPr lang="zh-CN" altLang="en-US" sz="2400" noProof="0" dirty="0" smtClean="0">
                <a:ln>
                  <a:noFill/>
                </a:ln>
                <a:effectLst/>
                <a:uLnTx/>
                <a:uFillTx/>
                <a:sym typeface="+mn-ea"/>
              </a:rPr>
              <a:t>使用</a:t>
            </a:r>
            <a:endParaRPr lang="zh-CN" altLang="en-US"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132588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将缩写词缩写为命名变量，方法和类中的单词,这些名字更易读：</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p:txBody>
      </p:sp>
      <p:graphicFrame>
        <p:nvGraphicFramePr>
          <p:cNvPr id="0" name="表格 -1"/>
          <p:cNvGraphicFramePr/>
          <p:nvPr/>
        </p:nvGraphicFramePr>
        <p:xfrm>
          <a:off x="1123315" y="2445385"/>
          <a:ext cx="7175500" cy="2796540"/>
        </p:xfrm>
        <a:graphic>
          <a:graphicData uri="http://schemas.openxmlformats.org/drawingml/2006/table">
            <a:tbl>
              <a:tblPr firstRow="1" bandRow="1">
                <a:tableStyleId>{5940675A-B579-460E-94D1-54222C63F5DA}</a:tableStyleId>
              </a:tblPr>
              <a:tblGrid>
                <a:gridCol w="3382645"/>
                <a:gridCol w="3792855"/>
              </a:tblGrid>
              <a:tr h="466090">
                <a:tc>
                  <a:txBody>
                    <a:bodyPr/>
                    <a:p>
                      <a:pPr marL="0" indent="0" algn="l">
                        <a:lnSpc>
                          <a:spcPct val="170000"/>
                        </a:lnSpc>
                        <a:buNone/>
                      </a:pPr>
                      <a:r>
                        <a:rPr lang="en-US" altLang="zh-CN" sz="1800" b="1" u="none">
                          <a:highlight>
                            <a:srgbClr val="DEE8F1"/>
                          </a:highlight>
                          <a:latin typeface="Arial" panose="020B0604020202020204" pitchFamily="34" charset="0"/>
                          <a:ea typeface="Arial" panose="020B0604020202020204" pitchFamily="34" charset="0"/>
                          <a:cs typeface="Arial" panose="020B0604020202020204" pitchFamily="34" charset="0"/>
                        </a:rPr>
                        <a:t>Good</a:t>
                      </a:r>
                      <a:endParaRPr lang="en-US" altLang="zh-CN" sz="1800" b="1" u="none">
                        <a:highlight>
                          <a:srgbClr val="DEE8F1"/>
                        </a:highlight>
                        <a:latin typeface="Arial" panose="020B0604020202020204" pitchFamily="34" charset="0"/>
                        <a:ea typeface="Arial" panose="020B0604020202020204" pitchFamily="34" charset="0"/>
                        <a:cs typeface="Arial" panose="020B0604020202020204" pitchFamily="34" charset="0"/>
                      </a:endParaRPr>
                    </a:p>
                  </a:txBody>
                  <a:tcPr marL="0" marR="0" marT="0" marB="1" vert="horz" anchor="t">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CCCCCC"/>
                      </a:solidFill>
                      <a:prstDash val="solid"/>
                      <a:headEnd type="none" w="med" len="med"/>
                      <a:tailEnd type="none" w="med" len="med"/>
                    </a:lnT>
                    <a:lnB w="12700" cap="flat" cmpd="sng">
                      <a:solidFill>
                        <a:srgbClr val="CCCCCC"/>
                      </a:solidFill>
                      <a:prstDash val="solid"/>
                      <a:headEnd type="none" w="med" len="med"/>
                      <a:tailEnd type="none" w="med" len="med"/>
                    </a:lnB>
                    <a:lnTlToBr>
                      <a:noFill/>
                    </a:lnTlToBr>
                    <a:lnBlToTr>
                      <a:noFill/>
                    </a:lnBlToTr>
                    <a:solidFill>
                      <a:srgbClr val="DEE8F1"/>
                    </a:solidFill>
                  </a:tcPr>
                </a:tc>
                <a:tc>
                  <a:txBody>
                    <a:bodyPr/>
                    <a:p>
                      <a:pPr marL="0" indent="0" algn="l">
                        <a:lnSpc>
                          <a:spcPct val="170000"/>
                        </a:lnSpc>
                        <a:buNone/>
                      </a:pPr>
                      <a:r>
                        <a:rPr lang="en-US" altLang="zh-CN" sz="1800" b="1" u="none">
                          <a:highlight>
                            <a:srgbClr val="DEE8F1"/>
                          </a:highlight>
                          <a:latin typeface="Arial" panose="020B0604020202020204" pitchFamily="34" charset="0"/>
                          <a:ea typeface="Arial" panose="020B0604020202020204" pitchFamily="34" charset="0"/>
                          <a:cs typeface="Arial" panose="020B0604020202020204" pitchFamily="34" charset="0"/>
                        </a:rPr>
                        <a:t>Bad</a:t>
                      </a:r>
                      <a:endParaRPr lang="en-US" altLang="zh-CN" sz="1800" b="1" u="none">
                        <a:highlight>
                          <a:srgbClr val="DEE8F1"/>
                        </a:highlight>
                        <a:latin typeface="Arial" panose="020B0604020202020204" pitchFamily="34" charset="0"/>
                        <a:ea typeface="Arial" panose="020B0604020202020204" pitchFamily="34" charset="0"/>
                        <a:cs typeface="Arial" panose="020B0604020202020204" pitchFamily="34" charset="0"/>
                      </a:endParaRPr>
                    </a:p>
                  </a:txBody>
                  <a:tcPr marL="0" marR="0" marT="0" marB="1" vert="horz" anchor="t">
                    <a:lnL w="12700"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CCCCC"/>
                      </a:solidFill>
                      <a:prstDash val="solid"/>
                      <a:headEnd type="none" w="med" len="med"/>
                      <a:tailEnd type="none" w="med" len="med"/>
                    </a:lnT>
                    <a:lnB w="12700" cap="flat" cmpd="sng">
                      <a:solidFill>
                        <a:srgbClr val="CCCCCC"/>
                      </a:solidFill>
                      <a:prstDash val="solid"/>
                      <a:headEnd type="none" w="med" len="med"/>
                      <a:tailEnd type="none" w="med" len="med"/>
                    </a:lnB>
                    <a:lnTlToBr>
                      <a:noFill/>
                    </a:lnTlToBr>
                    <a:lnBlToTr>
                      <a:noFill/>
                    </a:lnBlToTr>
                    <a:solidFill>
                      <a:srgbClr val="DEE8F1"/>
                    </a:solidFill>
                  </a:tcPr>
                </a:tc>
              </a:tr>
              <a:tr h="466090">
                <a:tc>
                  <a:txBody>
                    <a:bodyPr/>
                    <a:p>
                      <a:pPr marL="0" indent="0" algn="l">
                        <a:lnSpc>
                          <a:spcPct val="170000"/>
                        </a:lnSpc>
                        <a:buNone/>
                      </a:pPr>
                      <a:r>
                        <a:rPr lang="en-US" altLang="zh-CN" sz="1800" b="0" u="none">
                          <a:latin typeface="Arial" panose="020B0604020202020204" pitchFamily="34" charset="0"/>
                          <a:ea typeface="Arial" panose="020B0604020202020204" pitchFamily="34" charset="0"/>
                          <a:cs typeface="Arial" panose="020B0604020202020204" pitchFamily="34" charset="0"/>
                        </a:rPr>
                        <a:t>XmlHttpRequest</a:t>
                      </a:r>
                      <a:endParaRPr lang="en-US" altLang="zh-CN" sz="1800" b="0" u="none">
                        <a:latin typeface="Arial" panose="020B0604020202020204" pitchFamily="34" charset="0"/>
                        <a:ea typeface="Arial" panose="020B0604020202020204" pitchFamily="34" charset="0"/>
                        <a:cs typeface="Arial" panose="020B0604020202020204" pitchFamily="34" charset="0"/>
                      </a:endParaRPr>
                    </a:p>
                  </a:txBody>
                  <a:tcPr marL="0" marR="0" marT="0" marB="1" vert="horz" anchor="t">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CCCCCC"/>
                      </a:solidFill>
                      <a:prstDash val="solid"/>
                      <a:headEnd type="none" w="med" len="med"/>
                      <a:tailEnd type="none" w="med" len="med"/>
                    </a:lnT>
                    <a:lnB w="12700" cap="flat" cmpd="sng">
                      <a:solidFill>
                        <a:srgbClr val="CCCCCC"/>
                      </a:solidFill>
                      <a:prstDash val="solid"/>
                      <a:headEnd type="none" w="med" len="med"/>
                      <a:tailEnd type="none" w="med" len="med"/>
                    </a:lnB>
                    <a:lnTlToBr>
                      <a:noFill/>
                    </a:lnTlToBr>
                    <a:lnBlToTr>
                      <a:noFill/>
                    </a:lnBlToTr>
                    <a:noFill/>
                  </a:tcPr>
                </a:tc>
                <a:tc>
                  <a:txBody>
                    <a:bodyPr/>
                    <a:p>
                      <a:pPr marL="0" indent="0" algn="l">
                        <a:lnSpc>
                          <a:spcPct val="170000"/>
                        </a:lnSpc>
                        <a:buNone/>
                      </a:pPr>
                      <a:r>
                        <a:rPr lang="en-US" altLang="zh-CN" sz="1800" b="0" u="none">
                          <a:latin typeface="Arial" panose="020B0604020202020204" pitchFamily="34" charset="0"/>
                          <a:ea typeface="Arial" panose="020B0604020202020204" pitchFamily="34" charset="0"/>
                          <a:cs typeface="Arial" panose="020B0604020202020204" pitchFamily="34" charset="0"/>
                        </a:rPr>
                        <a:t>XMLHTTPRequest</a:t>
                      </a:r>
                      <a:endParaRPr lang="en-US" altLang="zh-CN" sz="1800" b="0" u="none">
                        <a:latin typeface="Arial" panose="020B0604020202020204" pitchFamily="34" charset="0"/>
                        <a:ea typeface="Arial" panose="020B0604020202020204" pitchFamily="34" charset="0"/>
                        <a:cs typeface="Arial" panose="020B0604020202020204" pitchFamily="34" charset="0"/>
                      </a:endParaRPr>
                    </a:p>
                  </a:txBody>
                  <a:tcPr marL="0" marR="0" marT="0" marB="1" vert="horz" anchor="t">
                    <a:lnL w="12700"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CCCCC"/>
                      </a:solidFill>
                      <a:prstDash val="solid"/>
                      <a:headEnd type="none" w="med" len="med"/>
                      <a:tailEnd type="none" w="med" len="med"/>
                    </a:lnT>
                    <a:lnB w="12700" cap="flat" cmpd="sng">
                      <a:solidFill>
                        <a:srgbClr val="CCCCCC"/>
                      </a:solidFill>
                      <a:prstDash val="solid"/>
                      <a:headEnd type="none" w="med" len="med"/>
                      <a:tailEnd type="none" w="med" len="med"/>
                    </a:lnB>
                    <a:lnTlToBr>
                      <a:noFill/>
                    </a:lnTlToBr>
                    <a:lnBlToTr>
                      <a:noFill/>
                    </a:lnBlToTr>
                    <a:noFill/>
                  </a:tcPr>
                </a:tc>
              </a:tr>
              <a:tr h="466090">
                <a:tc>
                  <a:txBody>
                    <a:bodyPr/>
                    <a:p>
                      <a:pPr marL="0" indent="0" algn="l">
                        <a:lnSpc>
                          <a:spcPct val="170000"/>
                        </a:lnSpc>
                        <a:buNone/>
                      </a:pPr>
                      <a:r>
                        <a:rPr lang="en-US" altLang="zh-CN" sz="1800" b="0" u="none">
                          <a:latin typeface="Arial" panose="020B0604020202020204" pitchFamily="34" charset="0"/>
                          <a:ea typeface="Arial" panose="020B0604020202020204" pitchFamily="34" charset="0"/>
                          <a:cs typeface="Arial" panose="020B0604020202020204" pitchFamily="34" charset="0"/>
                        </a:rPr>
                        <a:t>getCustomerId</a:t>
                      </a:r>
                      <a:endParaRPr lang="en-US" altLang="zh-CN" sz="1800" b="0" u="none">
                        <a:latin typeface="Arial" panose="020B0604020202020204" pitchFamily="34" charset="0"/>
                        <a:ea typeface="Arial" panose="020B0604020202020204" pitchFamily="34" charset="0"/>
                        <a:cs typeface="Arial" panose="020B0604020202020204" pitchFamily="34" charset="0"/>
                      </a:endParaRPr>
                    </a:p>
                  </a:txBody>
                  <a:tcPr marL="0" marR="0" marT="0" marB="1" vert="horz" anchor="t">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CCCCCC"/>
                      </a:solidFill>
                      <a:prstDash val="solid"/>
                      <a:headEnd type="none" w="med" len="med"/>
                      <a:tailEnd type="none" w="med" len="med"/>
                    </a:lnT>
                    <a:lnB w="12700" cap="flat" cmpd="sng">
                      <a:solidFill>
                        <a:srgbClr val="CCCCCC"/>
                      </a:solidFill>
                      <a:prstDash val="solid"/>
                      <a:headEnd type="none" w="med" len="med"/>
                      <a:tailEnd type="none" w="med" len="med"/>
                    </a:lnB>
                    <a:lnTlToBr>
                      <a:noFill/>
                    </a:lnTlToBr>
                    <a:lnBlToTr>
                      <a:noFill/>
                    </a:lnBlToTr>
                    <a:noFill/>
                  </a:tcPr>
                </a:tc>
                <a:tc>
                  <a:txBody>
                    <a:bodyPr/>
                    <a:p>
                      <a:pPr marL="0" indent="0" algn="l">
                        <a:lnSpc>
                          <a:spcPct val="170000"/>
                        </a:lnSpc>
                        <a:buNone/>
                      </a:pPr>
                      <a:r>
                        <a:rPr lang="en-US" altLang="zh-CN" sz="1800" b="0" u="none">
                          <a:latin typeface="Arial" panose="020B0604020202020204" pitchFamily="34" charset="0"/>
                          <a:ea typeface="Arial" panose="020B0604020202020204" pitchFamily="34" charset="0"/>
                          <a:cs typeface="Arial" panose="020B0604020202020204" pitchFamily="34" charset="0"/>
                        </a:rPr>
                        <a:t>getCustomerID</a:t>
                      </a:r>
                      <a:endParaRPr lang="en-US" altLang="zh-CN" sz="1800" b="0" u="none">
                        <a:latin typeface="Arial" panose="020B0604020202020204" pitchFamily="34" charset="0"/>
                        <a:ea typeface="Arial" panose="020B0604020202020204" pitchFamily="34" charset="0"/>
                        <a:cs typeface="Arial" panose="020B0604020202020204" pitchFamily="34" charset="0"/>
                      </a:endParaRPr>
                    </a:p>
                  </a:txBody>
                  <a:tcPr marL="0" marR="0" marT="0" marB="1" vert="horz" anchor="t">
                    <a:lnL w="12700"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CCCCC"/>
                      </a:solidFill>
                      <a:prstDash val="solid"/>
                      <a:headEnd type="none" w="med" len="med"/>
                      <a:tailEnd type="none" w="med" len="med"/>
                    </a:lnT>
                    <a:lnB w="12700" cap="flat" cmpd="sng">
                      <a:solidFill>
                        <a:srgbClr val="CCCCCC"/>
                      </a:solidFill>
                      <a:prstDash val="solid"/>
                      <a:headEnd type="none" w="med" len="med"/>
                      <a:tailEnd type="none" w="med" len="med"/>
                    </a:lnB>
                    <a:lnTlToBr>
                      <a:noFill/>
                    </a:lnTlToBr>
                    <a:lnBlToTr>
                      <a:noFill/>
                    </a:lnBlToTr>
                    <a:noFill/>
                  </a:tcPr>
                </a:tc>
              </a:tr>
              <a:tr h="466090">
                <a:tc>
                  <a:txBody>
                    <a:bodyPr/>
                    <a:p>
                      <a:pPr marL="0" indent="0" algn="l">
                        <a:lnSpc>
                          <a:spcPct val="170000"/>
                        </a:lnSpc>
                        <a:buNone/>
                      </a:pPr>
                      <a:r>
                        <a:rPr lang="en-US" altLang="zh-CN" sz="1800" b="0" u="none">
                          <a:latin typeface="Arial" panose="020B0604020202020204" pitchFamily="34" charset="0"/>
                          <a:ea typeface="Arial" panose="020B0604020202020204" pitchFamily="34" charset="0"/>
                          <a:cs typeface="Arial" panose="020B0604020202020204" pitchFamily="34" charset="0"/>
                        </a:rPr>
                        <a:t>class Html</a:t>
                      </a:r>
                      <a:endParaRPr lang="en-US" altLang="zh-CN" sz="1800" b="0" u="none">
                        <a:latin typeface="Arial" panose="020B0604020202020204" pitchFamily="34" charset="0"/>
                        <a:ea typeface="Arial" panose="020B0604020202020204" pitchFamily="34" charset="0"/>
                        <a:cs typeface="Arial" panose="020B0604020202020204" pitchFamily="34" charset="0"/>
                      </a:endParaRPr>
                    </a:p>
                  </a:txBody>
                  <a:tcPr marL="0" marR="0" marT="0" marB="1" vert="horz" anchor="t">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CCCCCC"/>
                      </a:solidFill>
                      <a:prstDash val="solid"/>
                      <a:headEnd type="none" w="med" len="med"/>
                      <a:tailEnd type="none" w="med" len="med"/>
                    </a:lnT>
                    <a:lnB w="12700" cap="flat" cmpd="sng">
                      <a:solidFill>
                        <a:srgbClr val="CCCCCC"/>
                      </a:solidFill>
                      <a:prstDash val="solid"/>
                      <a:headEnd type="none" w="med" len="med"/>
                      <a:tailEnd type="none" w="med" len="med"/>
                    </a:lnB>
                    <a:lnTlToBr>
                      <a:noFill/>
                    </a:lnTlToBr>
                    <a:lnBlToTr>
                      <a:noFill/>
                    </a:lnBlToTr>
                    <a:noFill/>
                  </a:tcPr>
                </a:tc>
                <a:tc>
                  <a:txBody>
                    <a:bodyPr/>
                    <a:p>
                      <a:pPr marL="0" indent="0" algn="l">
                        <a:lnSpc>
                          <a:spcPct val="170000"/>
                        </a:lnSpc>
                        <a:buNone/>
                      </a:pPr>
                      <a:r>
                        <a:rPr lang="en-US" altLang="zh-CN" sz="1800" b="0" u="none">
                          <a:latin typeface="Arial" panose="020B0604020202020204" pitchFamily="34" charset="0"/>
                          <a:ea typeface="Arial" panose="020B0604020202020204" pitchFamily="34" charset="0"/>
                          <a:cs typeface="Arial" panose="020B0604020202020204" pitchFamily="34" charset="0"/>
                        </a:rPr>
                        <a:t>class HTML</a:t>
                      </a:r>
                      <a:endParaRPr lang="en-US" altLang="zh-CN" sz="1800" b="0" u="none">
                        <a:latin typeface="Arial" panose="020B0604020202020204" pitchFamily="34" charset="0"/>
                        <a:ea typeface="Arial" panose="020B0604020202020204" pitchFamily="34" charset="0"/>
                        <a:cs typeface="Arial" panose="020B0604020202020204" pitchFamily="34" charset="0"/>
                      </a:endParaRPr>
                    </a:p>
                  </a:txBody>
                  <a:tcPr marL="0" marR="0" marT="0" marB="1" vert="horz" anchor="t">
                    <a:lnL w="12700"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CCCCC"/>
                      </a:solidFill>
                      <a:prstDash val="solid"/>
                      <a:headEnd type="none" w="med" len="med"/>
                      <a:tailEnd type="none" w="med" len="med"/>
                    </a:lnT>
                    <a:lnB w="12700" cap="flat" cmpd="sng">
                      <a:solidFill>
                        <a:srgbClr val="CCCCCC"/>
                      </a:solidFill>
                      <a:prstDash val="solid"/>
                      <a:headEnd type="none" w="med" len="med"/>
                      <a:tailEnd type="none" w="med" len="med"/>
                    </a:lnB>
                    <a:lnTlToBr>
                      <a:noFill/>
                    </a:lnTlToBr>
                    <a:lnBlToTr>
                      <a:noFill/>
                    </a:lnBlToTr>
                    <a:noFill/>
                  </a:tcPr>
                </a:tc>
              </a:tr>
              <a:tr h="466090">
                <a:tc>
                  <a:txBody>
                    <a:bodyPr/>
                    <a:p>
                      <a:pPr marL="0" indent="0" algn="l">
                        <a:lnSpc>
                          <a:spcPct val="170000"/>
                        </a:lnSpc>
                        <a:buNone/>
                      </a:pPr>
                      <a:r>
                        <a:rPr lang="en-US" altLang="zh-CN" sz="1800" b="0" u="none">
                          <a:latin typeface="Arial" panose="020B0604020202020204" pitchFamily="34" charset="0"/>
                          <a:ea typeface="Arial" panose="020B0604020202020204" pitchFamily="34" charset="0"/>
                          <a:cs typeface="Arial" panose="020B0604020202020204" pitchFamily="34" charset="0"/>
                        </a:rPr>
                        <a:t>String url</a:t>
                      </a:r>
                      <a:endParaRPr lang="en-US" altLang="zh-CN" sz="1800" b="0" u="none">
                        <a:latin typeface="Arial" panose="020B0604020202020204" pitchFamily="34" charset="0"/>
                        <a:ea typeface="Arial" panose="020B0604020202020204" pitchFamily="34" charset="0"/>
                        <a:cs typeface="Arial" panose="020B0604020202020204" pitchFamily="34" charset="0"/>
                      </a:endParaRPr>
                    </a:p>
                  </a:txBody>
                  <a:tcPr marL="0" marR="0" marT="0" marB="1" vert="horz" anchor="t">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CCCCCC"/>
                      </a:solidFill>
                      <a:prstDash val="solid"/>
                      <a:headEnd type="none" w="med" len="med"/>
                      <a:tailEnd type="none" w="med" len="med"/>
                    </a:lnT>
                    <a:lnB w="12700" cap="flat" cmpd="sng">
                      <a:solidFill>
                        <a:srgbClr val="CCCCCC"/>
                      </a:solidFill>
                      <a:prstDash val="solid"/>
                      <a:headEnd type="none" w="med" len="med"/>
                      <a:tailEnd type="none" w="med" len="med"/>
                    </a:lnB>
                    <a:lnTlToBr>
                      <a:noFill/>
                    </a:lnTlToBr>
                    <a:lnBlToTr>
                      <a:noFill/>
                    </a:lnBlToTr>
                    <a:noFill/>
                  </a:tcPr>
                </a:tc>
                <a:tc>
                  <a:txBody>
                    <a:bodyPr/>
                    <a:p>
                      <a:pPr marL="0" indent="0" algn="l">
                        <a:lnSpc>
                          <a:spcPct val="170000"/>
                        </a:lnSpc>
                        <a:buNone/>
                      </a:pPr>
                      <a:r>
                        <a:rPr lang="en-US" altLang="zh-CN" sz="1800" b="0" u="none">
                          <a:latin typeface="Arial" panose="020B0604020202020204" pitchFamily="34" charset="0"/>
                          <a:ea typeface="Arial" panose="020B0604020202020204" pitchFamily="34" charset="0"/>
                          <a:cs typeface="Arial" panose="020B0604020202020204" pitchFamily="34" charset="0"/>
                        </a:rPr>
                        <a:t>String URL</a:t>
                      </a:r>
                      <a:endParaRPr lang="en-US" altLang="zh-CN" sz="1800" b="0" u="none">
                        <a:latin typeface="Arial" panose="020B0604020202020204" pitchFamily="34" charset="0"/>
                        <a:ea typeface="Arial" panose="020B0604020202020204" pitchFamily="34" charset="0"/>
                        <a:cs typeface="Arial" panose="020B0604020202020204" pitchFamily="34" charset="0"/>
                      </a:endParaRPr>
                    </a:p>
                  </a:txBody>
                  <a:tcPr marL="0" marR="0" marT="0" marB="1" vert="horz" anchor="t">
                    <a:lnL w="12700"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CCCCC"/>
                      </a:solidFill>
                      <a:prstDash val="solid"/>
                      <a:headEnd type="none" w="med" len="med"/>
                      <a:tailEnd type="none" w="med" len="med"/>
                    </a:lnT>
                    <a:lnB w="12700" cap="flat" cmpd="sng">
                      <a:solidFill>
                        <a:srgbClr val="CCCCCC"/>
                      </a:solidFill>
                      <a:prstDash val="solid"/>
                      <a:headEnd type="none" w="med" len="med"/>
                      <a:tailEnd type="none" w="med" len="med"/>
                    </a:lnB>
                    <a:lnTlToBr>
                      <a:noFill/>
                    </a:lnTlToBr>
                    <a:lnBlToTr>
                      <a:noFill/>
                    </a:lnBlToTr>
                    <a:noFill/>
                  </a:tcPr>
                </a:tc>
              </a:tr>
              <a:tr h="466090">
                <a:tc>
                  <a:txBody>
                    <a:bodyPr/>
                    <a:p>
                      <a:pPr marL="0" indent="0" algn="l">
                        <a:lnSpc>
                          <a:spcPct val="170000"/>
                        </a:lnSpc>
                        <a:buNone/>
                      </a:pPr>
                      <a:r>
                        <a:rPr lang="en-US" altLang="zh-CN" sz="1800" b="0" u="none">
                          <a:latin typeface="Arial" panose="020B0604020202020204" pitchFamily="34" charset="0"/>
                          <a:ea typeface="Arial" panose="020B0604020202020204" pitchFamily="34" charset="0"/>
                          <a:cs typeface="Arial" panose="020B0604020202020204" pitchFamily="34" charset="0"/>
                        </a:rPr>
                        <a:t>long id</a:t>
                      </a:r>
                      <a:endParaRPr lang="en-US" altLang="zh-CN" sz="1800" b="0" u="none">
                        <a:latin typeface="Arial" panose="020B0604020202020204" pitchFamily="34" charset="0"/>
                        <a:ea typeface="Arial" panose="020B0604020202020204" pitchFamily="34" charset="0"/>
                        <a:cs typeface="Arial" panose="020B0604020202020204" pitchFamily="34" charset="0"/>
                      </a:endParaRPr>
                    </a:p>
                  </a:txBody>
                  <a:tcPr marL="0" marR="0" marT="0" marB="1" vert="horz" anchor="t">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CCCCCC"/>
                      </a:solidFill>
                      <a:prstDash val="solid"/>
                      <a:headEnd type="none" w="med" len="med"/>
                      <a:tailEnd type="none" w="med" len="med"/>
                    </a:lnT>
                    <a:lnB w="12700" cap="flat" cmpd="sng">
                      <a:solidFill>
                        <a:srgbClr val="CCCCCC"/>
                      </a:solidFill>
                      <a:prstDash val="solid"/>
                      <a:headEnd type="none" w="med" len="med"/>
                      <a:tailEnd type="none" w="med" len="med"/>
                    </a:lnB>
                    <a:lnTlToBr>
                      <a:noFill/>
                    </a:lnTlToBr>
                    <a:lnBlToTr>
                      <a:noFill/>
                    </a:lnBlToTr>
                    <a:noFill/>
                  </a:tcPr>
                </a:tc>
                <a:tc>
                  <a:txBody>
                    <a:bodyPr/>
                    <a:p>
                      <a:pPr marL="0" indent="0" algn="l">
                        <a:lnSpc>
                          <a:spcPct val="170000"/>
                        </a:lnSpc>
                        <a:buNone/>
                      </a:pPr>
                      <a:r>
                        <a:rPr lang="en-US" altLang="zh-CN" sz="1800" b="0" u="none">
                          <a:latin typeface="Arial" panose="020B0604020202020204" pitchFamily="34" charset="0"/>
                          <a:ea typeface="Arial" panose="020B0604020202020204" pitchFamily="34" charset="0"/>
                          <a:cs typeface="Arial" panose="020B0604020202020204" pitchFamily="34" charset="0"/>
                        </a:rPr>
                        <a:t>long ID</a:t>
                      </a:r>
                      <a:endParaRPr lang="en-US" altLang="zh-CN" sz="1800" b="0" u="none">
                        <a:latin typeface="Arial" panose="020B0604020202020204" pitchFamily="34" charset="0"/>
                        <a:ea typeface="Arial" panose="020B0604020202020204" pitchFamily="34" charset="0"/>
                        <a:cs typeface="Arial" panose="020B0604020202020204" pitchFamily="34" charset="0"/>
                      </a:endParaRPr>
                    </a:p>
                  </a:txBody>
                  <a:tcPr marL="0" marR="0" marT="0" marB="1" vert="horz" anchor="t">
                    <a:lnL w="12700"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CCCCC"/>
                      </a:solidFill>
                      <a:prstDash val="solid"/>
                      <a:headEnd type="none" w="med" len="med"/>
                      <a:tailEnd type="none" w="med" len="med"/>
                    </a:lnT>
                    <a:lnB w="12700" cap="flat" cmpd="sng">
                      <a:solidFill>
                        <a:srgbClr val="CCCCCC"/>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1020445" y="5501005"/>
            <a:ext cx="9398000" cy="384810"/>
          </a:xfrm>
          <a:prstGeom prst="rect">
            <a:avLst/>
          </a:prstGeom>
          <a:noFill/>
        </p:spPr>
        <p:txBody>
          <a:bodyPr wrap="square" rtlCol="0" anchor="t">
            <a:spAutoFit/>
          </a:bodyPr>
          <a:p>
            <a:r>
              <a:rPr lang="zh-CN" altLang="en-US"/>
              <a:t>JDK和Android代码库与首字母缩略词都非常不一致</a:t>
            </a:r>
            <a:r>
              <a:rPr lang="en-US" altLang="zh-CN"/>
              <a:t>, </a:t>
            </a:r>
            <a:r>
              <a:rPr lang="zh-CN" altLang="en-US"/>
              <a:t>所以我们与原生代码保持一致</a:t>
            </a:r>
            <a:r>
              <a:rPr lang="en-US" altLang="zh-CN"/>
              <a:t>.</a:t>
            </a:r>
            <a:endParaRPr lang="en-US" altLang="zh-CN"/>
          </a:p>
        </p:txBody>
      </p:sp>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5.12 </a:t>
            </a:r>
            <a:r>
              <a:rPr lang="zh-CN" altLang="en-US" sz="2400" noProof="0" dirty="0" smtClean="0">
                <a:ln>
                  <a:noFill/>
                </a:ln>
                <a:effectLst/>
                <a:uLnTx/>
                <a:uFillTx/>
                <a:sym typeface="+mn-ea"/>
              </a:rPr>
              <a:t>使用</a:t>
            </a:r>
            <a:r>
              <a:rPr lang="en-US" altLang="zh-CN" sz="2400" noProof="0" dirty="0" smtClean="0">
                <a:ln>
                  <a:noFill/>
                </a:ln>
                <a:effectLst/>
                <a:uLnTx/>
                <a:uFillTx/>
                <a:sym typeface="+mn-ea"/>
              </a:rPr>
              <a:t>TODO注释</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256032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en-US" altLang="zh-CN" noProof="0" dirty="0" smtClean="0">
                <a:ln>
                  <a:noFill/>
                </a:ln>
                <a:effectLst/>
                <a:uLnTx/>
                <a:uFillTx/>
                <a:sym typeface="+mn-ea"/>
              </a:rPr>
              <a:t>对于临时的代码，短期解决方案或者足够好但不完美的代码使用TODO注释。</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solidFill>
                  <a:srgbClr val="00B050"/>
                </a:solidFill>
                <a:effectLst/>
                <a:uLnTx/>
                <a:uFillTx/>
                <a:sym typeface="+mn-ea"/>
              </a:rPr>
              <a:t>// TODO: Remove this code after the UrlTable2 has been checked in.</a:t>
            </a:r>
            <a:endParaRPr lang="en-US" altLang="zh-CN" noProof="0" dirty="0" smtClean="0">
              <a:ln>
                <a:noFill/>
              </a:ln>
              <a:solidFill>
                <a:srgbClr val="00B050"/>
              </a:solidFill>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solidFill>
                <a:srgbClr val="00B050"/>
              </a:solidFill>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solidFill>
                  <a:srgbClr val="00B050"/>
                </a:solidFill>
                <a:effectLst/>
                <a:uLnTx/>
                <a:uFillTx/>
                <a:sym typeface="+mn-ea"/>
              </a:rPr>
              <a:t>// TODO: Change this to use a flag instead of a constant.</a:t>
            </a:r>
            <a:endParaRPr lang="en-US" altLang="zh-CN" noProof="0" dirty="0" smtClean="0">
              <a:ln>
                <a:noFill/>
              </a:ln>
              <a:solidFill>
                <a:srgbClr val="00B050"/>
              </a:solidFill>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solidFill>
                <a:srgbClr val="00B050"/>
              </a:solidFill>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5.13 Log </a:t>
            </a:r>
            <a:r>
              <a:rPr lang="zh-CN" altLang="en-US" sz="2400" noProof="0" dirty="0" smtClean="0">
                <a:ln>
                  <a:noFill/>
                </a:ln>
                <a:effectLst/>
                <a:uLnTx/>
                <a:uFillTx/>
                <a:sym typeface="+mn-ea"/>
              </a:rPr>
              <a:t>使用</a:t>
            </a:r>
            <a:endParaRPr lang="zh-CN" altLang="en-US"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61772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zh-CN" altLang="en-US" noProof="0" dirty="0" smtClean="0">
                <a:ln>
                  <a:noFill/>
                </a:ln>
                <a:effectLst/>
                <a:uLnTx/>
                <a:uFillTx/>
                <a:sym typeface="+mn-ea"/>
              </a:rPr>
              <a:t>打印</a:t>
            </a:r>
            <a:r>
              <a:rPr lang="en-US" altLang="zh-CN" noProof="0" dirty="0" smtClean="0">
                <a:ln>
                  <a:noFill/>
                </a:ln>
                <a:effectLst/>
                <a:uLnTx/>
                <a:uFillTx/>
                <a:sym typeface="+mn-ea"/>
              </a:rPr>
              <a:t>Log </a:t>
            </a:r>
            <a:r>
              <a:rPr lang="zh-CN" altLang="en-US" noProof="0" dirty="0" smtClean="0">
                <a:ln>
                  <a:noFill/>
                </a:ln>
                <a:effectLst/>
                <a:uLnTx/>
                <a:uFillTx/>
                <a:sym typeface="+mn-ea"/>
              </a:rPr>
              <a:t>有几种优先级ERROR</a:t>
            </a:r>
            <a:r>
              <a:rPr lang="en-US" altLang="zh-CN" noProof="0" dirty="0" smtClean="0">
                <a:ln>
                  <a:noFill/>
                </a:ln>
                <a:effectLst/>
                <a:uLnTx/>
                <a:uFillTx/>
                <a:sym typeface="+mn-ea"/>
              </a:rPr>
              <a:t>; </a:t>
            </a:r>
            <a:r>
              <a:rPr lang="zh-CN" altLang="en-US" noProof="0" dirty="0" smtClean="0">
                <a:ln>
                  <a:noFill/>
                </a:ln>
                <a:effectLst/>
                <a:uLnTx/>
                <a:uFillTx/>
                <a:sym typeface="+mn-ea"/>
              </a:rPr>
              <a:t>WARNING</a:t>
            </a:r>
            <a:r>
              <a:rPr lang="en-US" altLang="zh-CN" noProof="0" dirty="0" smtClean="0">
                <a:ln>
                  <a:noFill/>
                </a:ln>
                <a:effectLst/>
                <a:uLnTx/>
                <a:uFillTx/>
                <a:sym typeface="+mn-ea"/>
              </a:rPr>
              <a:t>; </a:t>
            </a:r>
            <a:r>
              <a:rPr lang="zh-CN" altLang="en-US" noProof="0" dirty="0" smtClean="0">
                <a:ln>
                  <a:noFill/>
                </a:ln>
                <a:effectLst/>
                <a:uLnTx/>
                <a:uFillTx/>
                <a:sym typeface="+mn-ea"/>
              </a:rPr>
              <a:t>INFORMATIVE</a:t>
            </a:r>
            <a:r>
              <a:rPr lang="en-US" altLang="zh-CN" noProof="0" dirty="0" smtClean="0">
                <a:ln>
                  <a:noFill/>
                </a:ln>
                <a:effectLst/>
                <a:uLnTx/>
                <a:uFillTx/>
                <a:sym typeface="+mn-ea"/>
              </a:rPr>
              <a:t>; </a:t>
            </a:r>
            <a:r>
              <a:rPr lang="zh-CN" altLang="en-US" noProof="0" dirty="0" smtClean="0">
                <a:ln>
                  <a:noFill/>
                </a:ln>
                <a:effectLst/>
                <a:uLnTx/>
                <a:uFillTx/>
                <a:sym typeface="+mn-ea"/>
              </a:rPr>
              <a:t>DEBUG</a:t>
            </a:r>
            <a:r>
              <a:rPr lang="en-US" altLang="zh-CN" noProof="0" dirty="0" smtClean="0">
                <a:ln>
                  <a:noFill/>
                </a:ln>
                <a:effectLst/>
                <a:uLnTx/>
                <a:uFillTx/>
                <a:sym typeface="+mn-ea"/>
              </a:rPr>
              <a:t>; </a:t>
            </a:r>
            <a:r>
              <a:rPr lang="zh-CN" altLang="en-US" noProof="0" dirty="0" smtClean="0">
                <a:ln>
                  <a:noFill/>
                </a:ln>
                <a:effectLst/>
                <a:uLnTx/>
                <a:uFillTx/>
                <a:sym typeface="+mn-ea"/>
              </a:rPr>
              <a:t>VERBOSE</a:t>
            </a: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Info、Warn、Error这三个等级的Log的警示作用依次提高，需要一直保留。这些信息在系统异常时能提供有价值的分析线索。</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Verbose: 开发调试过程中一些详细信息，不应该编译进产品中，只在开发阶段使用。</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Android</a:t>
            </a:r>
            <a:r>
              <a:rPr lang="zh-CN" altLang="en-US" noProof="0" dirty="0" smtClean="0">
                <a:ln>
                  <a:noFill/>
                </a:ln>
                <a:effectLst/>
                <a:uLnTx/>
                <a:uFillTx/>
                <a:sym typeface="+mn-ea"/>
              </a:rPr>
              <a:t>打印</a:t>
            </a:r>
            <a:r>
              <a:rPr lang="en-US" altLang="zh-CN" noProof="0" dirty="0" smtClean="0">
                <a:ln>
                  <a:noFill/>
                </a:ln>
                <a:effectLst/>
                <a:uLnTx/>
                <a:uFillTx/>
                <a:sym typeface="+mn-ea"/>
              </a:rPr>
              <a:t>Log</a:t>
            </a:r>
            <a:r>
              <a:rPr lang="zh-CN" altLang="en-US" noProof="0" dirty="0" smtClean="0">
                <a:ln>
                  <a:noFill/>
                </a:ln>
                <a:effectLst/>
                <a:uLnTx/>
                <a:uFillTx/>
                <a:sym typeface="+mn-ea"/>
              </a:rPr>
              <a:t>的示例</a:t>
            </a: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final class A2dpSinkProfile implements LocalBluetoothProfile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private static final String </a:t>
            </a:r>
            <a:r>
              <a:rPr lang="en-US" altLang="zh-CN" b="1" noProof="0" dirty="0" smtClean="0">
                <a:ln>
                  <a:noFill/>
                </a:ln>
                <a:effectLst/>
                <a:uLnTx/>
                <a:uFillTx/>
                <a:sym typeface="+mn-ea"/>
              </a:rPr>
              <a:t>TAG </a:t>
            </a:r>
            <a:r>
              <a:rPr lang="en-US" altLang="zh-CN" noProof="0" dirty="0" smtClean="0">
                <a:ln>
                  <a:noFill/>
                </a:ln>
                <a:effectLst/>
                <a:uLnTx/>
                <a:uFillTx/>
                <a:sym typeface="+mn-ea"/>
              </a:rPr>
              <a:t>= "A2dpSinkProfile";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public boolean connect(BluetoothDevice device)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r>
              <a:rPr lang="en-US" altLang="zh-CN" b="1" noProof="0" dirty="0" smtClean="0">
                <a:ln>
                  <a:noFill/>
                </a:ln>
                <a:effectLst/>
                <a:uLnTx/>
                <a:uFillTx/>
                <a:sym typeface="+mn-ea"/>
              </a:rPr>
              <a:t>Log.d</a:t>
            </a:r>
            <a:r>
              <a:rPr lang="en-US" altLang="zh-CN" noProof="0" dirty="0" smtClean="0">
                <a:ln>
                  <a:noFill/>
                </a:ln>
                <a:effectLst/>
                <a:uLnTx/>
                <a:uFillTx/>
                <a:sym typeface="+mn-ea"/>
              </a:rPr>
              <a:t>(</a:t>
            </a:r>
            <a:r>
              <a:rPr lang="en-US" altLang="zh-CN" b="1" noProof="0" dirty="0" smtClean="0">
                <a:ln>
                  <a:noFill/>
                </a:ln>
                <a:effectLst/>
                <a:uLnTx/>
                <a:uFillTx/>
                <a:sym typeface="+mn-ea"/>
              </a:rPr>
              <a:t>TAG</a:t>
            </a:r>
            <a:r>
              <a:rPr lang="en-US" altLang="zh-CN" noProof="0" dirty="0" smtClean="0">
                <a:ln>
                  <a:noFill/>
                </a:ln>
                <a:effectLst/>
                <a:uLnTx/>
                <a:uFillTx/>
                <a:sym typeface="+mn-ea"/>
              </a:rPr>
              <a:t>, "Ignoring Connect");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5.14 </a:t>
            </a:r>
            <a:r>
              <a:rPr lang="zh-CN" altLang="en-US" sz="2400" dirty="0">
                <a:sym typeface="+mn-ea"/>
              </a:rPr>
              <a:t>一致性</a:t>
            </a:r>
            <a:r>
              <a:rPr lang="en-US" altLang="zh-CN" sz="2400" dirty="0">
                <a:sym typeface="+mn-ea"/>
              </a:rPr>
              <a:t>(Be Consistent)</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8065" y="1861185"/>
            <a:ext cx="10072370" cy="214884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zh-CN" altLang="zh-CN" noProof="0" dirty="0" smtClean="0">
                <a:ln>
                  <a:noFill/>
                </a:ln>
                <a:effectLst/>
                <a:uLnTx/>
                <a:uFillTx/>
                <a:sym typeface="+mn-ea"/>
              </a:rPr>
              <a:t>保持一致性</a:t>
            </a: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如果</a:t>
            </a:r>
            <a:r>
              <a:rPr lang="zh-CN" altLang="en-US" noProof="0" dirty="0" smtClean="0">
                <a:ln>
                  <a:noFill/>
                </a:ln>
                <a:effectLst/>
                <a:uLnTx/>
                <a:uFillTx/>
                <a:sym typeface="+mn-ea"/>
              </a:rPr>
              <a:t>我们</a:t>
            </a:r>
            <a:r>
              <a:rPr lang="en-US" altLang="zh-CN" noProof="0" dirty="0" smtClean="0">
                <a:ln>
                  <a:noFill/>
                </a:ln>
                <a:effectLst/>
                <a:uLnTx/>
                <a:uFillTx/>
                <a:sym typeface="+mn-ea"/>
              </a:rPr>
              <a:t>正在编辑代码，请花几分钟时间查看周围的代码并确定其风格。 如果</a:t>
            </a:r>
            <a:r>
              <a:rPr lang="zh-CN" altLang="en-US" noProof="0" dirty="0" smtClean="0">
                <a:ln>
                  <a:noFill/>
                </a:ln>
                <a:effectLst/>
                <a:uLnTx/>
                <a:uFillTx/>
                <a:sym typeface="+mn-ea"/>
              </a:rPr>
              <a:t>其他代码</a:t>
            </a:r>
            <a:r>
              <a:rPr lang="en-US" altLang="zh-CN" noProof="0" dirty="0" smtClean="0">
                <a:ln>
                  <a:noFill/>
                </a:ln>
                <a:effectLst/>
                <a:uLnTx/>
                <a:uFillTx/>
                <a:sym typeface="+mn-ea"/>
              </a:rPr>
              <a:t>的if while   for </a:t>
            </a:r>
            <a:r>
              <a:rPr lang="zh-CN" altLang="en-US" noProof="0" dirty="0" smtClean="0">
                <a:ln>
                  <a:noFill/>
                </a:ln>
                <a:effectLst/>
                <a:uLnTx/>
                <a:uFillTx/>
                <a:sym typeface="+mn-ea"/>
              </a:rPr>
              <a:t>等语句后</a:t>
            </a:r>
            <a:r>
              <a:rPr lang="en-US" altLang="zh-CN" noProof="0" dirty="0" smtClean="0">
                <a:ln>
                  <a:noFill/>
                </a:ln>
                <a:effectLst/>
                <a:uLnTx/>
                <a:uFillTx/>
                <a:sym typeface="+mn-ea"/>
              </a:rPr>
              <a:t>使用空格，</a:t>
            </a:r>
            <a:r>
              <a:rPr lang="zh-CN" altLang="en-US" noProof="0" dirty="0" smtClean="0">
                <a:ln>
                  <a:noFill/>
                </a:ln>
                <a:effectLst/>
                <a:uLnTx/>
                <a:uFillTx/>
                <a:sym typeface="+mn-ea"/>
              </a:rPr>
              <a:t>我们</a:t>
            </a:r>
            <a:r>
              <a:rPr lang="en-US" altLang="zh-CN" noProof="0" dirty="0" smtClean="0">
                <a:ln>
                  <a:noFill/>
                </a:ln>
                <a:effectLst/>
                <a:uLnTx/>
                <a:uFillTx/>
                <a:sym typeface="+mn-ea"/>
              </a:rPr>
              <a:t>也应该</a:t>
            </a:r>
            <a:r>
              <a:rPr lang="zh-CN" altLang="en-US" noProof="0" dirty="0" smtClean="0">
                <a:ln>
                  <a:noFill/>
                </a:ln>
                <a:effectLst/>
                <a:uLnTx/>
                <a:uFillTx/>
                <a:sym typeface="+mn-ea"/>
              </a:rPr>
              <a:t>保持一致性</a:t>
            </a:r>
            <a:r>
              <a:rPr lang="en-US" altLang="zh-CN" noProof="0" dirty="0" smtClean="0">
                <a:ln>
                  <a:noFill/>
                </a:ln>
                <a:effectLst/>
                <a:uLnTx/>
                <a:uFillTx/>
                <a:sym typeface="+mn-ea"/>
              </a:rPr>
              <a:t>。</a:t>
            </a:r>
            <a:r>
              <a:rPr lang="zh-CN" altLang="en-US" noProof="0" dirty="0" smtClean="0">
                <a:ln>
                  <a:noFill/>
                </a:ln>
                <a:effectLst/>
                <a:uLnTx/>
                <a:uFillTx/>
                <a:sym typeface="+mn-ea"/>
              </a:rPr>
              <a:t>如果其他代码使用</a:t>
            </a:r>
            <a:r>
              <a:rPr lang="en-US" altLang="zh-CN" noProof="0" dirty="0" smtClean="0">
                <a:ln>
                  <a:noFill/>
                </a:ln>
                <a:effectLst/>
                <a:uLnTx/>
                <a:uFillTx/>
                <a:sym typeface="+mn-ea"/>
              </a:rPr>
              <a:t>8</a:t>
            </a:r>
            <a:r>
              <a:rPr lang="zh-CN" altLang="en-US" noProof="0" dirty="0" smtClean="0">
                <a:ln>
                  <a:noFill/>
                </a:ln>
                <a:effectLst/>
                <a:uLnTx/>
                <a:uFillTx/>
                <a:sym typeface="+mn-ea"/>
              </a:rPr>
              <a:t>个空格进行缩进</a:t>
            </a:r>
            <a:r>
              <a:rPr lang="en-US" altLang="zh-CN" noProof="0" dirty="0" smtClean="0">
                <a:ln>
                  <a:noFill/>
                </a:ln>
                <a:effectLst/>
                <a:uLnTx/>
                <a:uFillTx/>
                <a:sym typeface="+mn-ea"/>
              </a:rPr>
              <a:t>,</a:t>
            </a:r>
            <a:r>
              <a:rPr lang="zh-CN" altLang="en-US" noProof="0" dirty="0" smtClean="0">
                <a:ln>
                  <a:noFill/>
                </a:ln>
                <a:effectLst/>
                <a:uLnTx/>
                <a:uFillTx/>
                <a:sym typeface="+mn-ea"/>
              </a:rPr>
              <a:t>我们应也使用</a:t>
            </a:r>
            <a:r>
              <a:rPr lang="en-US" altLang="zh-CN" noProof="0" dirty="0" smtClean="0">
                <a:ln>
                  <a:noFill/>
                </a:ln>
                <a:effectLst/>
                <a:uLnTx/>
                <a:uFillTx/>
                <a:sym typeface="+mn-ea"/>
              </a:rPr>
              <a:t>8</a:t>
            </a:r>
            <a:r>
              <a:rPr lang="zh-CN" altLang="en-US" noProof="0" dirty="0" smtClean="0">
                <a:ln>
                  <a:noFill/>
                </a:ln>
                <a:effectLst/>
                <a:uLnTx/>
                <a:uFillTx/>
                <a:sym typeface="+mn-ea"/>
              </a:rPr>
              <a:t>个空格进行缩进</a:t>
            </a: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07745" y="849630"/>
            <a:ext cx="646049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sym typeface="+mn-ea"/>
              </a:rPr>
              <a:t>6: </a:t>
            </a:r>
            <a:r>
              <a:rPr lang="zh-CN" altLang="en-US" sz="2400" b="1" dirty="0" smtClean="0">
                <a:sym typeface="+mn-ea"/>
              </a:rPr>
              <a:t>Javatests 风格规范</a:t>
            </a:r>
            <a:endPar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9543415" cy="2834640"/>
          </a:xfrm>
          <a:prstGeom prst="rect">
            <a:avLst/>
          </a:prstGeom>
          <a:noFill/>
        </p:spPr>
        <p:txBody>
          <a:bodyPr wrap="square" rtlCol="0" anchor="t">
            <a:spAutoFit/>
          </a:bodyPr>
          <a:p>
            <a:pPr algn="l" eaLnBrk="1" hangingPunct="1">
              <a:lnSpc>
                <a:spcPct val="150000"/>
              </a:lnSpc>
              <a:buNone/>
            </a:pPr>
            <a:r>
              <a:rPr lang="en-US" altLang="zh-CN" sz="2400" dirty="0">
                <a:sym typeface="+mn-ea"/>
              </a:rPr>
              <a:t>Follow Test Method Naming Conventions(按照测试方法命名约定):</a:t>
            </a:r>
            <a:endParaRPr lang="en-US" altLang="zh-CN" sz="2400" dirty="0">
              <a:sym typeface="+mn-ea"/>
            </a:endParaRPr>
          </a:p>
          <a:p>
            <a:pPr algn="l" eaLnBrk="1" hangingPunct="1">
              <a:lnSpc>
                <a:spcPct val="150000"/>
              </a:lnSpc>
              <a:buNone/>
            </a:pPr>
            <a:endParaRPr lang="en-US" altLang="zh-CN" sz="2400" dirty="0">
              <a:sym typeface="+mn-ea"/>
            </a:endParaRPr>
          </a:p>
          <a:p>
            <a:pPr algn="l" eaLnBrk="1" hangingPunct="1">
              <a:lnSpc>
                <a:spcPct val="150000"/>
              </a:lnSpc>
              <a:buNone/>
            </a:pPr>
            <a:r>
              <a:rPr lang="en-US" altLang="zh-CN" sz="2400" dirty="0">
                <a:sym typeface="+mn-ea"/>
              </a:rPr>
              <a:t>当命名测试方法时，可以使用下划线来从正在测试的具体案例中分离正在测试的内容。这种风格使得更容易查看正在测试的情况。</a:t>
            </a:r>
            <a:endParaRPr lang="en-US" altLang="zh-CN" sz="2400" dirty="0">
              <a:sym typeface="+mn-ea"/>
            </a:endParaRPr>
          </a:p>
          <a:p>
            <a:pPr algn="l" eaLnBrk="1" hangingPunct="1">
              <a:lnSpc>
                <a:spcPct val="150000"/>
              </a:lnSpc>
              <a:buNone/>
            </a:pPr>
            <a:endParaRPr lang="en-US" altLang="zh-CN" sz="2400" dirty="0">
              <a:sym typeface="+mn-ea"/>
            </a:endParaRPr>
          </a:p>
        </p:txBody>
      </p:sp>
    </p:spTree>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6.1 </a:t>
            </a:r>
            <a:r>
              <a:rPr lang="en-US" altLang="zh-CN" sz="2400" dirty="0">
                <a:sym typeface="+mn-ea"/>
              </a:rPr>
              <a:t>按照测试方法命名约定</a:t>
            </a:r>
            <a:endParaRPr lang="en-US" altLang="zh-CN" sz="2400" noProof="0" dirty="0" smtClean="0">
              <a:ln>
                <a:noFill/>
              </a:ln>
              <a:effectLst/>
              <a:uLnTx/>
              <a:uFillTx/>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8065" y="1861185"/>
            <a:ext cx="10072370" cy="461772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zh-CN" altLang="en-US" noProof="0" dirty="0" smtClean="0">
                <a:ln>
                  <a:noFill/>
                </a:ln>
                <a:effectLst/>
                <a:uLnTx/>
                <a:uFillTx/>
                <a:sym typeface="+mn-ea"/>
              </a:rPr>
              <a:t>示例</a:t>
            </a: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DeviceInfoSettings</a:t>
            </a:r>
            <a:r>
              <a:rPr lang="en-US" altLang="zh-CN" b="1" noProof="0" dirty="0" smtClean="0">
                <a:ln>
                  <a:noFill/>
                </a:ln>
                <a:effectLst/>
                <a:uLnTx/>
                <a:uFillTx/>
                <a:sym typeface="+mn-ea"/>
              </a:rPr>
              <a:t>Test</a:t>
            </a:r>
            <a:r>
              <a:rPr lang="en-US" altLang="zh-CN" noProof="0" dirty="0" smtClean="0">
                <a:ln>
                  <a:noFill/>
                </a:ln>
                <a:effectLst/>
                <a:uLnTx/>
                <a:uFillTx/>
                <a:sym typeface="+mn-ea"/>
              </a:rPr>
              <a:t>.java</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public class DeviceInfoSettings</a:t>
            </a:r>
            <a:r>
              <a:rPr lang="en-US" altLang="zh-CN" b="1" noProof="0" dirty="0" smtClean="0">
                <a:ln>
                  <a:noFill/>
                </a:ln>
                <a:effectLst/>
                <a:uLnTx/>
                <a:uFillTx/>
                <a:sym typeface="+mn-ea"/>
              </a:rPr>
              <a:t>Test</a:t>
            </a:r>
            <a:r>
              <a:rPr lang="en-US" altLang="zh-CN" noProof="0" dirty="0" smtClean="0">
                <a:ln>
                  <a:noFill/>
                </a:ln>
                <a:effectLst/>
                <a:uLnTx/>
                <a:uFillTx/>
                <a:sym typeface="+mn-ea"/>
              </a:rPr>
              <a:t> extends AndroidTestCase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public void </a:t>
            </a:r>
            <a:r>
              <a:rPr lang="en-US" altLang="zh-CN" b="1" noProof="0" dirty="0" smtClean="0">
                <a:ln>
                  <a:noFill/>
                </a:ln>
                <a:effectLst/>
                <a:uLnTx/>
                <a:uFillTx/>
                <a:sym typeface="+mn-ea"/>
              </a:rPr>
              <a:t>test</a:t>
            </a:r>
            <a:r>
              <a:rPr lang="en-US" altLang="zh-CN" noProof="0" dirty="0" smtClean="0">
                <a:ln>
                  <a:noFill/>
                </a:ln>
                <a:effectLst/>
                <a:uLnTx/>
                <a:uFillTx/>
                <a:sym typeface="+mn-ea"/>
              </a:rPr>
              <a:t>GetFormattedKernelVersion() throws Exception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if ("Unavailable".equals(DeviceInfoSettings.getFormattedKernelVersion()))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fail("formatKernelVersion can't cope with this device's /proc/version");</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07745" y="849630"/>
            <a:ext cx="3635375"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sym typeface="+mn-ea"/>
              </a:rPr>
              <a:t>2: 开发工具</a:t>
            </a:r>
            <a:endPar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9543415" cy="3931920"/>
          </a:xfrm>
          <a:prstGeom prst="rect">
            <a:avLst/>
          </a:prstGeom>
          <a:noFill/>
        </p:spPr>
        <p:txBody>
          <a:bodyPr wrap="square" rtlCol="0" anchor="t">
            <a:spAutoFit/>
          </a:bodyPr>
          <a:p>
            <a:pPr algn="l" eaLnBrk="1" hangingPunct="1">
              <a:lnSpc>
                <a:spcPct val="150000"/>
              </a:lnSpc>
            </a:pPr>
            <a:r>
              <a:rPr lang="zh-CN" altLang="en-US" sz="2400" dirty="0">
                <a:sym typeface="+mn-ea"/>
              </a:rPr>
              <a:t>常用的代码编写工具有:</a:t>
            </a:r>
            <a:endParaRPr lang="zh-CN" altLang="en-US" sz="2400" dirty="0">
              <a:sym typeface="+mn-ea"/>
            </a:endParaRPr>
          </a:p>
          <a:p>
            <a:pPr algn="l" eaLnBrk="1" hangingPunct="1">
              <a:lnSpc>
                <a:spcPct val="150000"/>
              </a:lnSpc>
            </a:pPr>
            <a:r>
              <a:rPr lang="zh-CN" altLang="en-US" sz="2400" dirty="0">
                <a:sym typeface="+mn-ea"/>
              </a:rPr>
              <a:t>SourceInsight, UltraEdit</a:t>
            </a:r>
            <a:r>
              <a:rPr lang="en-US" altLang="zh-CN" sz="2400" dirty="0">
                <a:sym typeface="+mn-ea"/>
              </a:rPr>
              <a:t>, Notepad++, </a:t>
            </a:r>
            <a:r>
              <a:rPr lang="zh-CN" altLang="en-US" sz="2400" dirty="0">
                <a:sym typeface="+mn-ea"/>
              </a:rPr>
              <a:t>AndroidStudio, </a:t>
            </a:r>
            <a:r>
              <a:rPr lang="en-US" altLang="zh-CN" sz="2400" dirty="0">
                <a:sym typeface="+mn-ea"/>
              </a:rPr>
              <a:t>E</a:t>
            </a:r>
            <a:r>
              <a:rPr lang="zh-CN" altLang="en-US" sz="2400" dirty="0">
                <a:sym typeface="+mn-ea"/>
              </a:rPr>
              <a:t>clipse,vim 等</a:t>
            </a:r>
            <a:r>
              <a:rPr lang="en-US" altLang="zh-CN" sz="2400" dirty="0">
                <a:sym typeface="+mn-ea"/>
              </a:rPr>
              <a:t>.</a:t>
            </a:r>
            <a:endParaRPr lang="en-US" altLang="zh-CN" sz="2400" dirty="0">
              <a:sym typeface="+mn-ea"/>
            </a:endParaRPr>
          </a:p>
          <a:p>
            <a:pPr algn="l" eaLnBrk="1" hangingPunct="1">
              <a:lnSpc>
                <a:spcPct val="150000"/>
              </a:lnSpc>
            </a:pPr>
            <a:endParaRPr lang="zh-CN" altLang="en-US" sz="2400" dirty="0">
              <a:sym typeface="+mn-ea"/>
            </a:endParaRPr>
          </a:p>
          <a:p>
            <a:pPr algn="l" eaLnBrk="1" hangingPunct="1">
              <a:lnSpc>
                <a:spcPct val="150000"/>
              </a:lnSpc>
            </a:pPr>
            <a:r>
              <a:rPr lang="zh-CN" altLang="en-US" sz="2400" dirty="0"/>
              <a:t>在工具中讲TAB键设置为4个空格键,避免</a:t>
            </a:r>
            <a:r>
              <a:rPr lang="zh-CN" altLang="en-US" sz="2400" dirty="0">
                <a:sym typeface="+mn-ea"/>
              </a:rPr>
              <a:t>格式不一样引起的编码混乱.</a:t>
            </a:r>
            <a:endParaRPr lang="zh-CN" altLang="en-US" sz="2400" dirty="0">
              <a:sym typeface="+mn-ea"/>
            </a:endParaRPr>
          </a:p>
          <a:p>
            <a:pPr algn="l" eaLnBrk="1" hangingPunct="1">
              <a:lnSpc>
                <a:spcPct val="150000"/>
              </a:lnSpc>
            </a:pPr>
            <a:r>
              <a:rPr lang="zh-CN" altLang="en-US" sz="2400" dirty="0">
                <a:sym typeface="+mn-ea"/>
              </a:rPr>
              <a:t>AndroidStudio eclipse可以导入Android项目的格式文件.</a:t>
            </a:r>
            <a:endParaRPr lang="zh-CN" altLang="en-US" sz="2400" dirty="0">
              <a:sym typeface="+mn-ea"/>
            </a:endParaRPr>
          </a:p>
          <a:p>
            <a:pPr algn="l" eaLnBrk="1" hangingPunct="1">
              <a:lnSpc>
                <a:spcPct val="150000"/>
              </a:lnSpc>
            </a:pPr>
            <a:endParaRPr lang="zh-CN" altLang="en-US" sz="2400" dirty="0">
              <a:sym typeface="+mn-ea"/>
            </a:endParaRPr>
          </a:p>
        </p:txBody>
      </p: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0445" y="849630"/>
            <a:ext cx="646049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zh-CN" altLang="en-US" sz="2400" b="1" dirty="0" smtClean="0">
                <a:solidFill>
                  <a:schemeClr val="tx1">
                    <a:lumMod val="75000"/>
                    <a:lumOff val="25000"/>
                  </a:schemeClr>
                </a:solidFill>
                <a:latin typeface="+mn-ea"/>
                <a:ea typeface="微软雅黑" panose="020B0503020204020204" charset="-122"/>
                <a:cs typeface="微软雅黑" panose="020B0503020204020204" charset="-122"/>
                <a:sym typeface="+mn-ea"/>
              </a:rPr>
              <a:t>参考文档</a:t>
            </a:r>
            <a:endParaRPr lang="zh-CN" altLang="en-US" sz="2400" b="1" dirty="0" smtClean="0">
              <a:solidFill>
                <a:schemeClr val="tx1">
                  <a:lumMod val="75000"/>
                  <a:lumOff val="25000"/>
                </a:schemeClr>
              </a:solidFill>
              <a:latin typeface="+mn-ea"/>
              <a:ea typeface="微软雅黑" panose="020B0503020204020204" charset="-122"/>
              <a:cs typeface="微软雅黑" panose="020B0503020204020204" charset="-122"/>
              <a:sym typeface="+mn-ea"/>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9543415" cy="3383280"/>
          </a:xfrm>
          <a:prstGeom prst="rect">
            <a:avLst/>
          </a:prstGeom>
          <a:noFill/>
        </p:spPr>
        <p:txBody>
          <a:bodyPr wrap="square" rtlCol="0" anchor="t">
            <a:spAutoFit/>
          </a:bodyPr>
          <a:p>
            <a:pPr algn="l" eaLnBrk="1" hangingPunct="1">
              <a:lnSpc>
                <a:spcPct val="150000"/>
              </a:lnSpc>
              <a:buNone/>
            </a:pPr>
            <a:r>
              <a:rPr lang="en-US" altLang="zh-CN" sz="2400" dirty="0">
                <a:sym typeface="+mn-ea"/>
              </a:rPr>
              <a:t>[1] "Recommended C Style and Coding Standards", Bell Labs, Zoology Computer Systems U. of Toronto, ..</a:t>
            </a:r>
            <a:endParaRPr lang="en-US" altLang="zh-CN" sz="2400" dirty="0">
              <a:sym typeface="+mn-ea"/>
            </a:endParaRPr>
          </a:p>
          <a:p>
            <a:pPr algn="l" eaLnBrk="1" hangingPunct="1">
              <a:lnSpc>
                <a:spcPct val="150000"/>
              </a:lnSpc>
              <a:buNone/>
            </a:pPr>
            <a:r>
              <a:rPr lang="en-US" altLang="zh-CN" sz="2400" dirty="0">
                <a:sym typeface="+mn-ea"/>
              </a:rPr>
              <a:t>[2] “Writing Solid Code.”</a:t>
            </a:r>
            <a:endParaRPr lang="en-US" altLang="zh-CN" sz="2400" dirty="0">
              <a:sym typeface="+mn-ea"/>
            </a:endParaRPr>
          </a:p>
          <a:p>
            <a:pPr algn="l" eaLnBrk="1" hangingPunct="1">
              <a:lnSpc>
                <a:spcPct val="150000"/>
              </a:lnSpc>
              <a:buNone/>
            </a:pPr>
            <a:r>
              <a:rPr lang="en-US" altLang="zh-CN" sz="2400" dirty="0">
                <a:sym typeface="+mn-ea"/>
              </a:rPr>
              <a:t>[3] “MTK Coding Rules.”</a:t>
            </a:r>
            <a:endParaRPr lang="en-US" altLang="zh-CN" sz="2400" dirty="0">
              <a:sym typeface="+mn-ea"/>
            </a:endParaRPr>
          </a:p>
          <a:p>
            <a:pPr algn="l" eaLnBrk="1" hangingPunct="1">
              <a:lnSpc>
                <a:spcPct val="150000"/>
              </a:lnSpc>
              <a:buNone/>
            </a:pPr>
            <a:r>
              <a:rPr lang="en-US" altLang="zh-CN" sz="2400" dirty="0">
                <a:sym typeface="+mn-ea"/>
              </a:rPr>
              <a:t>[4] “Code Style Guidelines for Contributors.” By Google</a:t>
            </a:r>
            <a:endParaRPr lang="en-US" altLang="zh-CN" sz="2400" dirty="0">
              <a:sym typeface="+mn-ea"/>
            </a:endParaRPr>
          </a:p>
          <a:p>
            <a:pPr algn="l" eaLnBrk="1" hangingPunct="1">
              <a:lnSpc>
                <a:spcPct val="150000"/>
              </a:lnSpc>
              <a:buNone/>
            </a:pPr>
            <a:r>
              <a:rPr lang="en-US" altLang="zh-CN" sz="2400" dirty="0">
                <a:sym typeface="+mn-ea"/>
              </a:rPr>
              <a:t>[5]  “</a:t>
            </a:r>
            <a:r>
              <a:rPr lang="en-US" altLang="zh-CN" sz="2400" noProof="0" dirty="0" smtClean="0">
                <a:ln>
                  <a:noFill/>
                </a:ln>
                <a:effectLst/>
                <a:uLnTx/>
                <a:uFillTx/>
                <a:sym typeface="+mn-ea"/>
              </a:rPr>
              <a:t>Effective Java”</a:t>
            </a:r>
            <a:endParaRPr lang="en-US" altLang="zh-CN" sz="2400" dirty="0">
              <a:sym typeface="+mn-ea"/>
            </a:endParaRPr>
          </a:p>
        </p:txBody>
      </p:sp>
    </p:spTree>
  </p:cSld>
  <p:clrMapOvr>
    <a:masterClrMapping/>
  </p:clrMapOvr>
  <p:transition spd="slow">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r="16935"/>
          <a:stretch>
            <a:fillRect/>
          </a:stretch>
        </p:blipFill>
        <p:spPr>
          <a:xfrm>
            <a:off x="3652840" y="-163743"/>
            <a:ext cx="9023658" cy="7256099"/>
          </a:xfrm>
          <a:prstGeom prst="rect">
            <a:avLst/>
          </a:prstGeom>
          <a:effectLst>
            <a:softEdge rad="1270000"/>
          </a:effectLst>
        </p:spPr>
      </p:pic>
      <p:grpSp>
        <p:nvGrpSpPr>
          <p:cNvPr id="17" name="组合 16"/>
          <p:cNvGrpSpPr/>
          <p:nvPr/>
        </p:nvGrpSpPr>
        <p:grpSpPr>
          <a:xfrm>
            <a:off x="916840" y="2007121"/>
            <a:ext cx="5998310" cy="2507729"/>
            <a:chOff x="721325" y="2135709"/>
            <a:chExt cx="5295456" cy="1938335"/>
          </a:xfrm>
        </p:grpSpPr>
        <p:sp>
          <p:nvSpPr>
            <p:cNvPr id="10" name="矩形 9"/>
            <p:cNvSpPr/>
            <p:nvPr/>
          </p:nvSpPr>
          <p:spPr>
            <a:xfrm>
              <a:off x="721325" y="3171827"/>
              <a:ext cx="3864963" cy="902217"/>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srgbClr val="E95454"/>
                </a:solidFill>
                <a:latin typeface="Calibri" panose="020F0502020204030204"/>
                <a:ea typeface="宋体" panose="02010600030101010101" pitchFamily="2" charset="-122"/>
              </a:endParaRPr>
            </a:p>
          </p:txBody>
        </p:sp>
        <p:grpSp>
          <p:nvGrpSpPr>
            <p:cNvPr id="16" name="组合 15"/>
            <p:cNvGrpSpPr/>
            <p:nvPr/>
          </p:nvGrpSpPr>
          <p:grpSpPr>
            <a:xfrm>
              <a:off x="721325" y="2135709"/>
              <a:ext cx="5295456" cy="1749801"/>
              <a:chOff x="721325" y="2135709"/>
              <a:chExt cx="5295456" cy="1749801"/>
            </a:xfrm>
          </p:grpSpPr>
          <p:sp>
            <p:nvSpPr>
              <p:cNvPr id="6" name="矩形 5"/>
              <p:cNvSpPr/>
              <p:nvPr/>
            </p:nvSpPr>
            <p:spPr>
              <a:xfrm>
                <a:off x="721325" y="2135709"/>
                <a:ext cx="5107976" cy="1036118"/>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srgbClr val="E95454"/>
                  </a:solidFill>
                  <a:latin typeface="Calibri" panose="020F0502020204030204"/>
                  <a:ea typeface="宋体" panose="02010600030101010101" pitchFamily="2" charset="-122"/>
                </a:endParaRPr>
              </a:p>
            </p:txBody>
          </p:sp>
          <p:sp>
            <p:nvSpPr>
              <p:cNvPr id="8" name="文本框 7"/>
              <p:cNvSpPr txBox="1"/>
              <p:nvPr/>
            </p:nvSpPr>
            <p:spPr>
              <a:xfrm>
                <a:off x="844706" y="2280458"/>
                <a:ext cx="5172075" cy="785051"/>
              </a:xfrm>
              <a:prstGeom prst="rect">
                <a:avLst/>
              </a:prstGeom>
              <a:noFill/>
            </p:spPr>
            <p:txBody>
              <a:bodyPr wrap="square" rtlCol="0">
                <a:spAutoFit/>
              </a:bodyPr>
              <a:lstStyle/>
              <a:p>
                <a:r>
                  <a:rPr kumimoji="1" lang="en-US" altLang="zh-CN" sz="6000" b="1" dirty="0">
                    <a:solidFill>
                      <a:srgbClr val="384956"/>
                    </a:solidFill>
                    <a:latin typeface="Arial" panose="020B0604020202020204"/>
                    <a:ea typeface="宋体" panose="02010600030101010101" pitchFamily="2" charset="-122"/>
                    <a:cs typeface="Arial" panose="020B0604020202020204"/>
                  </a:rPr>
                  <a:t>THANK</a:t>
                </a:r>
                <a:r>
                  <a:rPr kumimoji="1" lang="zh-CN" altLang="en-US" sz="6000" b="1" dirty="0">
                    <a:solidFill>
                      <a:srgbClr val="384956"/>
                    </a:solidFill>
                    <a:latin typeface="Arial" panose="020B0604020202020204"/>
                    <a:ea typeface="宋体" panose="02010600030101010101" pitchFamily="2" charset="-122"/>
                    <a:cs typeface="Arial" panose="020B0604020202020204"/>
                  </a:rPr>
                  <a:t> </a:t>
                </a:r>
                <a:r>
                  <a:rPr kumimoji="1" lang="en-US" altLang="zh-CN" sz="6000" b="1" dirty="0">
                    <a:solidFill>
                      <a:srgbClr val="384956"/>
                    </a:solidFill>
                    <a:latin typeface="Arial" panose="020B0604020202020204"/>
                    <a:ea typeface="宋体" panose="02010600030101010101" pitchFamily="2" charset="-122"/>
                    <a:cs typeface="Arial" panose="020B0604020202020204"/>
                  </a:rPr>
                  <a:t>YOU!</a:t>
                </a:r>
                <a:endParaRPr kumimoji="1" lang="zh-CN" altLang="en-US" sz="6000" b="1" dirty="0">
                  <a:solidFill>
                    <a:srgbClr val="384956"/>
                  </a:solidFill>
                  <a:latin typeface="Arial" panose="020B0604020202020204"/>
                  <a:ea typeface="宋体" panose="02010600030101010101" pitchFamily="2" charset="-122"/>
                  <a:cs typeface="Arial" panose="020B0604020202020204"/>
                </a:endParaRPr>
              </a:p>
            </p:txBody>
          </p:sp>
          <p:sp>
            <p:nvSpPr>
              <p:cNvPr id="11" name="文本框 10"/>
              <p:cNvSpPr txBox="1"/>
              <p:nvPr/>
            </p:nvSpPr>
            <p:spPr>
              <a:xfrm>
                <a:off x="916202" y="3171827"/>
                <a:ext cx="3741582" cy="713683"/>
              </a:xfrm>
              <a:prstGeom prst="rect">
                <a:avLst/>
              </a:prstGeom>
              <a:noFill/>
            </p:spPr>
            <p:txBody>
              <a:bodyPr wrap="square" rtlCol="0">
                <a:spAutoFit/>
              </a:bodyPr>
              <a:lstStyle/>
              <a:p>
                <a:r>
                  <a:rPr kumimoji="1" lang="zh-CN" altLang="en-US" sz="5400" b="1" dirty="0">
                    <a:solidFill>
                      <a:srgbClr val="384956"/>
                    </a:solidFill>
                    <a:latin typeface="微软雅黑" panose="020B0503020204020204" charset="-122"/>
                    <a:ea typeface="微软雅黑" panose="020B0503020204020204" charset="-122"/>
                    <a:cs typeface="微软雅黑" panose="020B0503020204020204" charset="-122"/>
                  </a:rPr>
                  <a:t>感谢聆听！</a:t>
                </a:r>
                <a:endParaRPr kumimoji="1" lang="zh-CN" altLang="en-US" sz="5400" b="1" dirty="0">
                  <a:solidFill>
                    <a:srgbClr val="384956"/>
                  </a:solidFill>
                  <a:latin typeface="微软雅黑" panose="020B0503020204020204" charset="-122"/>
                  <a:ea typeface="微软雅黑" panose="020B0503020204020204" charset="-122"/>
                  <a:cs typeface="微软雅黑" panose="020B0503020204020204" charset="-122"/>
                </a:endParaRPr>
              </a:p>
            </p:txBody>
          </p:sp>
        </p:grpSp>
      </p:gr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39" y="76039"/>
            <a:ext cx="1457193" cy="101180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rPr>
              <a:t>3:  Java </a:t>
            </a:r>
            <a:r>
              <a:rPr lang="zh-CN" altLang="en-US" sz="2400" b="1" dirty="0" smtClean="0">
                <a:sym typeface="+mn-ea"/>
              </a:rPr>
              <a:t>语言规范</a:t>
            </a:r>
            <a:endPar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2286000"/>
          </a:xfrm>
          <a:prstGeom prst="rect">
            <a:avLst/>
          </a:prstGeom>
          <a:noFill/>
        </p:spPr>
        <p:txBody>
          <a:bodyPr wrap="square" rtlCol="0" anchor="t">
            <a:spAutoFit/>
          </a:bodyPr>
          <a:p>
            <a:pPr algn="l" eaLnBrk="1" hangingPunct="1">
              <a:lnSpc>
                <a:spcPct val="150000"/>
              </a:lnSpc>
              <a:buNone/>
            </a:pPr>
            <a:r>
              <a:rPr lang="zh-CN" altLang="en-US" sz="2400" dirty="0">
                <a:sym typeface="+mn-ea"/>
              </a:rPr>
              <a:t>3.1  使用异常处理</a:t>
            </a:r>
            <a:endParaRPr lang="zh-CN" altLang="en-US" sz="2400" dirty="0">
              <a:sym typeface="+mn-ea"/>
            </a:endParaRPr>
          </a:p>
          <a:p>
            <a:pPr algn="l" eaLnBrk="1" hangingPunct="1">
              <a:lnSpc>
                <a:spcPct val="150000"/>
              </a:lnSpc>
              <a:buNone/>
            </a:pPr>
            <a:r>
              <a:rPr lang="zh-CN" altLang="en-US" sz="2400" dirty="0">
                <a:sym typeface="+mn-ea"/>
              </a:rPr>
              <a:t>3.2  </a:t>
            </a:r>
            <a:r>
              <a:rPr lang="en-US" altLang="zh-CN" sz="2400" noProof="0" dirty="0" smtClean="0">
                <a:ln>
                  <a:noFill/>
                </a:ln>
                <a:effectLst/>
                <a:uLnTx/>
                <a:uFillTx/>
                <a:sym typeface="+mn-ea"/>
              </a:rPr>
              <a:t>不要捕获</a:t>
            </a:r>
            <a:r>
              <a:rPr lang="zh-CN" altLang="en-US" sz="2400" noProof="0" dirty="0" smtClean="0">
                <a:ln>
                  <a:noFill/>
                </a:ln>
                <a:effectLst/>
                <a:uLnTx/>
                <a:uFillTx/>
                <a:sym typeface="+mn-ea"/>
              </a:rPr>
              <a:t>通用</a:t>
            </a:r>
            <a:r>
              <a:rPr lang="en-US" altLang="zh-CN" sz="2400" noProof="0" dirty="0" smtClean="0">
                <a:ln>
                  <a:noFill/>
                </a:ln>
                <a:effectLst/>
                <a:uLnTx/>
                <a:uFillTx/>
                <a:sym typeface="+mn-ea"/>
              </a:rPr>
              <a:t>异常</a:t>
            </a:r>
            <a:endParaRPr lang="en-US" altLang="zh-CN" sz="2400" noProof="0" dirty="0" smtClean="0">
              <a:ln>
                <a:noFill/>
              </a:ln>
              <a:effectLst/>
              <a:uLnTx/>
              <a:uFillTx/>
              <a:sym typeface="+mn-ea"/>
            </a:endParaRPr>
          </a:p>
          <a:p>
            <a:pPr algn="l" eaLnBrk="1" hangingPunct="1">
              <a:lnSpc>
                <a:spcPct val="150000"/>
              </a:lnSpc>
              <a:buNone/>
            </a:pPr>
            <a:r>
              <a:rPr lang="zh-CN" altLang="en-US" sz="2400" dirty="0">
                <a:sym typeface="+mn-ea"/>
              </a:rPr>
              <a:t>3.3  </a:t>
            </a:r>
            <a:r>
              <a:rPr lang="en-US" altLang="zh-CN" sz="2400" noProof="0" dirty="0" smtClean="0">
                <a:ln>
                  <a:noFill/>
                </a:ln>
                <a:effectLst/>
                <a:uLnTx/>
                <a:uFillTx/>
                <a:sym typeface="+mn-ea"/>
              </a:rPr>
              <a:t>不使用Finalizers</a:t>
            </a:r>
            <a:endParaRPr lang="zh-CN" altLang="en-US" sz="2400" dirty="0">
              <a:sym typeface="+mn-ea"/>
            </a:endParaRPr>
          </a:p>
          <a:p>
            <a:pPr algn="l" eaLnBrk="1" hangingPunct="1">
              <a:lnSpc>
                <a:spcPct val="150000"/>
              </a:lnSpc>
              <a:buNone/>
            </a:pPr>
            <a:r>
              <a:rPr lang="zh-CN" altLang="en-US" sz="2400" dirty="0">
                <a:sym typeface="+mn-ea"/>
              </a:rPr>
              <a:t>3.4  </a:t>
            </a:r>
            <a:r>
              <a:rPr lang="en-US" altLang="zh-CN" sz="2400" noProof="0" dirty="0" smtClean="0">
                <a:ln>
                  <a:noFill/>
                </a:ln>
                <a:effectLst/>
                <a:uLnTx/>
                <a:uFillTx/>
                <a:sym typeface="+mn-ea"/>
              </a:rPr>
              <a:t>Java</a:t>
            </a:r>
            <a:r>
              <a:rPr lang="zh-CN" altLang="en-US" sz="2400" noProof="0" dirty="0" smtClean="0">
                <a:ln>
                  <a:noFill/>
                </a:ln>
                <a:effectLst/>
                <a:uLnTx/>
                <a:uFillTx/>
                <a:sym typeface="+mn-ea"/>
              </a:rPr>
              <a:t>类的导入</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3.1 </a:t>
            </a:r>
            <a:r>
              <a:rPr lang="zh-CN" altLang="en-US" sz="2400" dirty="0">
                <a:sym typeface="+mn-ea"/>
              </a:rPr>
              <a:t>使用异常处理</a:t>
            </a:r>
            <a:r>
              <a:rPr lang="en-US" altLang="zh-CN" sz="2400" noProof="0" dirty="0" smtClean="0">
                <a:ln>
                  <a:noFill/>
                </a:ln>
                <a:effectLst/>
                <a:uLnTx/>
                <a:uFillTx/>
                <a:sym typeface="+mn-ea"/>
              </a:rPr>
              <a:t> </a:t>
            </a:r>
            <a:endPar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338328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zh-CN" altLang="en-US" noProof="0" dirty="0" smtClean="0">
                <a:ln>
                  <a:noFill/>
                </a:ln>
                <a:effectLst/>
                <a:uLnTx/>
                <a:uFillTx/>
                <a:sym typeface="+mn-ea"/>
              </a:rPr>
              <a:t>没有正常处理异常的例子</a:t>
            </a:r>
            <a:r>
              <a:rPr lang="en-US" altLang="zh-CN" noProof="0" dirty="0" smtClean="0">
                <a:ln>
                  <a:noFill/>
                </a:ln>
                <a:effectLst/>
                <a:uLnTx/>
                <a:uFillTx/>
                <a:sym typeface="+mn-ea"/>
              </a:rPr>
              <a:t>, catch</a:t>
            </a:r>
            <a:r>
              <a:rPr lang="zh-CN" altLang="en-US" noProof="0" dirty="0" smtClean="0">
                <a:ln>
                  <a:noFill/>
                </a:ln>
                <a:effectLst/>
                <a:uLnTx/>
                <a:uFillTx/>
                <a:sym typeface="+mn-ea"/>
              </a:rPr>
              <a:t>中没有抛出异常</a:t>
            </a:r>
            <a:r>
              <a:rPr lang="en-US" altLang="zh-CN" noProof="0" dirty="0" smtClean="0">
                <a:ln>
                  <a:noFill/>
                </a:ln>
                <a:effectLst/>
                <a:uLnTx/>
                <a:uFillTx/>
                <a:sym typeface="+mn-ea"/>
              </a:rPr>
              <a:t>, </a:t>
            </a:r>
            <a:r>
              <a:rPr lang="zh-CN" altLang="en-US" noProof="0" dirty="0" smtClean="0">
                <a:ln>
                  <a:noFill/>
                </a:ln>
                <a:effectLst/>
                <a:uLnTx/>
                <a:uFillTx/>
                <a:sym typeface="+mn-ea"/>
              </a:rPr>
              <a:t>也没有打印语句</a:t>
            </a: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void setServerPort(String value)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try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serverPort = Integer.parseInt(value);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 catch (NumberFormatException e) {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3.1 </a:t>
            </a:r>
            <a:r>
              <a:rPr lang="zh-CN" altLang="en-US" sz="2400" dirty="0">
                <a:sym typeface="+mn-ea"/>
              </a:rPr>
              <a:t>使用异常处理</a:t>
            </a:r>
            <a:r>
              <a:rPr lang="en-US" altLang="zh-CN" sz="2400" noProof="0" dirty="0" smtClean="0">
                <a:ln>
                  <a:noFill/>
                </a:ln>
                <a:effectLst/>
                <a:uLnTx/>
                <a:uFillTx/>
                <a:sym typeface="+mn-ea"/>
              </a:rPr>
              <a:t> </a:t>
            </a:r>
            <a:endPar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256032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zh-CN" altLang="en-US" noProof="0" dirty="0" smtClean="0">
                <a:ln>
                  <a:noFill/>
                </a:ln>
                <a:effectLst/>
                <a:uLnTx/>
                <a:uFillTx/>
                <a:sym typeface="+mn-ea"/>
              </a:rPr>
              <a:t>优化后的函数</a:t>
            </a:r>
            <a:r>
              <a:rPr lang="en-US" altLang="zh-CN" noProof="0" dirty="0" smtClean="0">
                <a:ln>
                  <a:noFill/>
                </a:ln>
                <a:effectLst/>
                <a:uLnTx/>
                <a:uFillTx/>
                <a:sym typeface="+mn-ea"/>
              </a:rPr>
              <a:t>, </a:t>
            </a:r>
            <a:r>
              <a:rPr lang="zh-CN" altLang="en-US" noProof="0" dirty="0" smtClean="0">
                <a:ln>
                  <a:noFill/>
                </a:ln>
                <a:effectLst/>
                <a:uLnTx/>
                <a:uFillTx/>
                <a:sym typeface="+mn-ea"/>
              </a:rPr>
              <a:t>给方法调用者</a:t>
            </a:r>
            <a:r>
              <a:rPr lang="en-US" altLang="zh-CN" noProof="0" dirty="0" smtClean="0">
                <a:ln>
                  <a:noFill/>
                </a:ln>
                <a:effectLst/>
                <a:uLnTx/>
                <a:uFillTx/>
                <a:sym typeface="+mn-ea"/>
              </a:rPr>
              <a:t>抛出异常。</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void setServerPort(String value) throws NumberFormatException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serverPort = Integer.parseInt(value);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3.1 </a:t>
            </a:r>
            <a:r>
              <a:rPr lang="zh-CN" altLang="en-US" sz="2400" dirty="0">
                <a:sym typeface="+mn-ea"/>
              </a:rPr>
              <a:t>使用异常处理</a:t>
            </a:r>
            <a:endPar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20624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zh-CN" altLang="en-US" noProof="0" dirty="0" smtClean="0">
                <a:ln>
                  <a:noFill/>
                </a:ln>
                <a:effectLst/>
                <a:uLnTx/>
                <a:uFillTx/>
                <a:sym typeface="+mn-ea"/>
              </a:rPr>
              <a:t>优化后的函数</a:t>
            </a:r>
            <a:r>
              <a:rPr lang="en-US" altLang="zh-CN" noProof="0" dirty="0" smtClean="0">
                <a:ln>
                  <a:noFill/>
                </a:ln>
                <a:effectLst/>
                <a:uLnTx/>
                <a:uFillTx/>
                <a:sym typeface="+mn-ea"/>
              </a:rPr>
              <a:t>, 抛出一个抽象级别的新异常, </a:t>
            </a:r>
            <a:r>
              <a:rPr lang="zh-CN" altLang="en-US" noProof="0" dirty="0" smtClean="0">
                <a:ln>
                  <a:noFill/>
                </a:ln>
                <a:effectLst/>
                <a:uLnTx/>
                <a:uFillTx/>
                <a:sym typeface="+mn-ea"/>
              </a:rPr>
              <a:t>调用者必须对调用函数进行异常捕获</a:t>
            </a: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void setServerPort(String value) throws ConfigurationException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try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serverPort = Integer.parseInt(value);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 catch (NumberFormatException e)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throw new ConfigurationException("Port " + value + " is not valid.");</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8065" y="786765"/>
            <a:ext cx="7724140" cy="476885"/>
          </a:xfrm>
          <a:prstGeom prst="rect">
            <a:avLst/>
          </a:prstGeom>
          <a:noFill/>
        </p:spPr>
        <p:txBody>
          <a:bodyPr wrap="square" rtlCol="0">
            <a:spAutoFit/>
          </a:bodyPr>
          <a:lstStyle/>
          <a:p>
            <a:pPr algn="l">
              <a:lnSpc>
                <a:spcPct val="90000"/>
              </a:lnSpc>
              <a:spcBef>
                <a:spcPts val="1000"/>
              </a:spcBef>
              <a:buFont typeface="Arial" panose="020B0604020202020204" pitchFamily="34" charset="0"/>
            </a:pPr>
            <a:r>
              <a:rPr lang="en-US" altLang="zh-CN" sz="2400" noProof="0" dirty="0" smtClean="0">
                <a:ln>
                  <a:noFill/>
                </a:ln>
                <a:effectLst/>
                <a:uLnTx/>
                <a:uFillTx/>
                <a:sym typeface="+mn-ea"/>
              </a:rPr>
              <a:t>3.1 </a:t>
            </a:r>
            <a:r>
              <a:rPr lang="zh-CN" altLang="en-US" sz="2400" dirty="0">
                <a:sym typeface="+mn-ea"/>
              </a:rPr>
              <a:t>使用异常处理</a:t>
            </a:r>
            <a:endParaRPr lang="en-US" altLang="zh-CN" sz="2400" b="1" dirty="0" smtClean="0">
              <a:solidFill>
                <a:schemeClr val="tx1">
                  <a:lumMod val="75000"/>
                  <a:lumOff val="25000"/>
                </a:schemeClr>
              </a:solidFill>
              <a:latin typeface="+mn-ea"/>
              <a:ea typeface="微软雅黑" panose="020B0503020204020204" charset="-122"/>
              <a:cs typeface="微软雅黑" panose="020B0503020204020204" charset="-122"/>
            </a:endParaRPr>
          </a:p>
        </p:txBody>
      </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63173" y="122310"/>
            <a:ext cx="1457193" cy="1011805"/>
          </a:xfrm>
          <a:prstGeom prst="rect">
            <a:avLst/>
          </a:prstGeom>
        </p:spPr>
      </p:pic>
      <p:sp>
        <p:nvSpPr>
          <p:cNvPr id="6" name="文本框 5"/>
          <p:cNvSpPr txBox="1"/>
          <p:nvPr/>
        </p:nvSpPr>
        <p:spPr>
          <a:xfrm>
            <a:off x="1020445" y="1861185"/>
            <a:ext cx="10072370" cy="4206240"/>
          </a:xfrm>
          <a:prstGeom prst="rect">
            <a:avLst/>
          </a:prstGeom>
          <a:noFill/>
        </p:spPr>
        <p:txBody>
          <a:bodyPr wrap="square" rtlCol="0" anchor="t">
            <a:spAutoFit/>
          </a:bodyPr>
          <a:p>
            <a:pPr indent="0" algn="l" eaLnBrk="1" hangingPunct="1">
              <a:lnSpc>
                <a:spcPct val="150000"/>
              </a:lnSpc>
              <a:buFont typeface="Wingdings" panose="05000000000000000000" charset="0"/>
              <a:buNone/>
            </a:pPr>
            <a:r>
              <a:rPr lang="zh-CN" altLang="en-US" noProof="0" dirty="0" smtClean="0">
                <a:ln>
                  <a:noFill/>
                </a:ln>
                <a:effectLst/>
                <a:uLnTx/>
                <a:uFillTx/>
                <a:sym typeface="+mn-ea"/>
              </a:rPr>
              <a:t>优化后的函数</a:t>
            </a:r>
            <a:r>
              <a:rPr lang="en-US" altLang="zh-CN" noProof="0" dirty="0" smtClean="0">
                <a:ln>
                  <a:noFill/>
                </a:ln>
                <a:effectLst/>
                <a:uLnTx/>
                <a:uFillTx/>
                <a:sym typeface="+mn-ea"/>
              </a:rPr>
              <a:t>, 正确处理错误，并在catch {}块中替换适当的值。</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Set port. If value is not a valid number, 80 is substituted.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void setServerPort(String value)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try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serverPort = Integer.parseInt(value);</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 catch (NumberFormatException e)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serverPort = 80;  // default port for server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    }</a:t>
            </a:r>
            <a:endParaRPr lang="en-US" altLang="zh-CN" noProof="0" dirty="0" smtClean="0">
              <a:ln>
                <a:noFill/>
              </a:ln>
              <a:effectLst/>
              <a:uLnTx/>
              <a:uFillTx/>
              <a:sym typeface="+mn-ea"/>
            </a:endParaRPr>
          </a:p>
          <a:p>
            <a:pPr indent="0" algn="l" eaLnBrk="1" hangingPunct="1">
              <a:lnSpc>
                <a:spcPct val="150000"/>
              </a:lnSpc>
              <a:buFont typeface="Wingdings" panose="05000000000000000000" charset="0"/>
              <a:buNone/>
            </a:pPr>
            <a:r>
              <a:rPr lang="en-US" altLang="zh-CN" noProof="0" dirty="0" smtClean="0">
                <a:ln>
                  <a:noFill/>
                </a:ln>
                <a:effectLst/>
                <a:uLnTx/>
                <a:uFillTx/>
                <a:sym typeface="+mn-ea"/>
              </a:rPr>
              <a:t>}</a:t>
            </a:r>
            <a:endParaRPr lang="en-US" altLang="zh-CN" noProof="0" dirty="0" smtClean="0">
              <a:ln>
                <a:noFill/>
              </a:ln>
              <a:effectLst/>
              <a:uLnTx/>
              <a:uFillTx/>
              <a:sym typeface="+mn-ea"/>
            </a:endParaRP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174">
      <a:dk1>
        <a:srgbClr val="000000"/>
      </a:dk1>
      <a:lt1>
        <a:srgbClr val="FFFFFF"/>
      </a:lt1>
      <a:dk2>
        <a:srgbClr val="F1B015"/>
      </a:dk2>
      <a:lt2>
        <a:srgbClr val="FF7F01"/>
      </a:lt2>
      <a:accent1>
        <a:srgbClr val="00BFC3"/>
      </a:accent1>
      <a:accent2>
        <a:srgbClr val="0096FF"/>
      </a:accent2>
      <a:accent3>
        <a:srgbClr val="FBEC85"/>
      </a:accent3>
      <a:accent4>
        <a:srgbClr val="D2C2F1"/>
      </a:accent4>
      <a:accent5>
        <a:srgbClr val="DA5AF4"/>
      </a:accent5>
      <a:accent6>
        <a:srgbClr val="9D09D1"/>
      </a:accent6>
      <a:hlink>
        <a:srgbClr val="1286C9"/>
      </a:hlink>
      <a:folHlink>
        <a:srgbClr val="A8C2E7"/>
      </a:folHlink>
    </a:clrScheme>
    <a:fontScheme name="Century Gothic">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10221</Words>
  <Application>WPS 演示</Application>
  <PresentationFormat>宽屏</PresentationFormat>
  <Paragraphs>559</Paragraphs>
  <Slides>41</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Arial</vt:lpstr>
      <vt:lpstr>宋体</vt:lpstr>
      <vt:lpstr>Wingdings</vt:lpstr>
      <vt:lpstr>微软雅黑</vt:lpstr>
      <vt:lpstr>Calibri</vt:lpstr>
      <vt:lpstr>Arial</vt:lpstr>
      <vt:lpstr>Wingdings</vt:lpstr>
      <vt:lpstr>Century Gothic</vt:lpstr>
      <vt:lpstr>Calibri</vt:lpstr>
      <vt:lpstr>Constantia</vt:lpstr>
      <vt:lpstr>华文新魏</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user</cp:lastModifiedBy>
  <cp:revision>584</cp:revision>
  <dcterms:created xsi:type="dcterms:W3CDTF">2015-10-12T02:05:00Z</dcterms:created>
  <dcterms:modified xsi:type="dcterms:W3CDTF">2017-05-25T07:44:05Z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