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285" r:id="rId5"/>
    <p:sldId id="359" r:id="rId6"/>
    <p:sldId id="384" r:id="rId7"/>
    <p:sldId id="310" r:id="rId8"/>
    <p:sldId id="311" r:id="rId9"/>
    <p:sldId id="324" r:id="rId10"/>
    <p:sldId id="343" r:id="rId11"/>
    <p:sldId id="317" r:id="rId12"/>
    <p:sldId id="385" r:id="rId13"/>
    <p:sldId id="344" r:id="rId14"/>
    <p:sldId id="313" r:id="rId15"/>
    <p:sldId id="346" r:id="rId16"/>
    <p:sldId id="312" r:id="rId17"/>
    <p:sldId id="345" r:id="rId18"/>
    <p:sldId id="314" r:id="rId19"/>
    <p:sldId id="332" r:id="rId20"/>
    <p:sldId id="427" r:id="rId21"/>
    <p:sldId id="315" r:id="rId22"/>
    <p:sldId id="338" r:id="rId23"/>
    <p:sldId id="410" r:id="rId24"/>
    <p:sldId id="340" r:id="rId25"/>
    <p:sldId id="424" r:id="rId26"/>
    <p:sldId id="425" r:id="rId27"/>
    <p:sldId id="426" r:id="rId28"/>
    <p:sldId id="316" r:id="rId29"/>
    <p:sldId id="341" r:id="rId30"/>
    <p:sldId id="342" r:id="rId31"/>
    <p:sldId id="361" r:id="rId32"/>
    <p:sldId id="364" r:id="rId33"/>
    <p:sldId id="365" r:id="rId34"/>
    <p:sldId id="421" r:id="rId35"/>
    <p:sldId id="422" r:id="rId36"/>
    <p:sldId id="362" r:id="rId37"/>
    <p:sldId id="423" r:id="rId38"/>
    <p:sldId id="363" r:id="rId39"/>
    <p:sldId id="30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C2522A-7989-4575-B0B4-EC1DA616278F}">
          <p14:sldIdLst>
            <p14:sldId id="306"/>
            <p14:sldId id="285"/>
            <p14:sldId id="359"/>
            <p14:sldId id="384"/>
            <p14:sldId id="310"/>
            <p14:sldId id="311"/>
            <p14:sldId id="324"/>
            <p14:sldId id="343"/>
            <p14:sldId id="317"/>
            <p14:sldId id="385"/>
            <p14:sldId id="344"/>
            <p14:sldId id="313"/>
            <p14:sldId id="346"/>
            <p14:sldId id="312"/>
            <p14:sldId id="345"/>
            <p14:sldId id="314"/>
            <p14:sldId id="427"/>
            <p14:sldId id="315"/>
            <p14:sldId id="410"/>
            <p14:sldId id="340"/>
            <p14:sldId id="424"/>
            <p14:sldId id="425"/>
            <p14:sldId id="316"/>
            <p14:sldId id="341"/>
            <p14:sldId id="342"/>
            <p14:sldId id="361"/>
            <p14:sldId id="364"/>
            <p14:sldId id="365"/>
            <p14:sldId id="421"/>
            <p14:sldId id="422"/>
            <p14:sldId id="362"/>
            <p14:sldId id="423"/>
            <p14:sldId id="363"/>
            <p14:sldId id="307"/>
            <p14:sldId id="426"/>
            <p14:sldId id="332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06D8A1"/>
    <a:srgbClr val="50FACD"/>
    <a:srgbClr val="95F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1" autoAdjust="0"/>
    <p:restoredTop sz="95567" autoAdjust="0"/>
  </p:normalViewPr>
  <p:slideViewPr>
    <p:cSldViewPr snapToGrid="0">
      <p:cViewPr varScale="1">
        <p:scale>
          <a:sx n="80" d="100"/>
          <a:sy n="80" d="100"/>
        </p:scale>
        <p:origin x="60" y="576"/>
      </p:cViewPr>
      <p:guideLst>
        <p:guide orient="horz" pos="213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A2E1-2896-457B-A507-39020BBC2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8D95-4E9A-4E78-9C0D-BDA88A4F0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6DEF-1EB9-46E8-8A13-C77D28B2E9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75F1D-1CB9-41FA-A29E-CDBBBB7722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/>
          <a:stretch>
            <a:fillRect/>
          </a:stretch>
        </p:blipFill>
        <p:spPr>
          <a:xfrm>
            <a:off x="-76200" y="-28224"/>
            <a:ext cx="12268200" cy="688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5437" y="2246093"/>
            <a:ext cx="3975100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cxnSp>
        <p:nvCxnSpPr>
          <p:cNvPr id="9" name="直接连接符 36"/>
          <p:cNvCxnSpPr/>
          <p:nvPr userDrawn="1"/>
        </p:nvCxnSpPr>
        <p:spPr>
          <a:xfrm>
            <a:off x="4121191" y="3773959"/>
            <a:ext cx="401955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5436" y="3010026"/>
            <a:ext cx="5630063" cy="624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点击此处添加简短介绍。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5598"/>
          </a:xfrm>
          <a:prstGeom prst="rect">
            <a:avLst/>
          </a:prstGeom>
        </p:spPr>
      </p:pic>
      <p:cxnSp>
        <p:nvCxnSpPr>
          <p:cNvPr id="3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 b="7620"/>
          <a:stretch>
            <a:fillRect/>
          </a:stretch>
        </p:blipFill>
        <p:spPr>
          <a:xfrm>
            <a:off x="0" y="-19050"/>
            <a:ext cx="12192000" cy="687705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18"/>
          <p:cNvCxnSpPr/>
          <p:nvPr userDrawn="1"/>
        </p:nvCxnSpPr>
        <p:spPr>
          <a:xfrm>
            <a:off x="1053184" y="1387596"/>
            <a:ext cx="302986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7784" y="517371"/>
            <a:ext cx="3975100" cy="346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027785" y="864098"/>
            <a:ext cx="3975100" cy="403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>
            <a:fillRect/>
          </a:stretch>
        </p:blipFill>
        <p:spPr>
          <a:xfrm>
            <a:off x="3903046" y="-198660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657226" y="2021409"/>
            <a:ext cx="9486266" cy="2664891"/>
            <a:chOff x="721325" y="2135709"/>
            <a:chExt cx="7830620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7830620" cy="1938022"/>
              <a:chOff x="721325" y="2135709"/>
              <a:chExt cx="7830620" cy="193802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 sz="6000" dirty="0">
                  <a:solidFill>
                    <a:srgbClr val="E95454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35628" y="2258596"/>
                <a:ext cx="5172075" cy="73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000" b="1" dirty="0" smtClean="0">
                    <a:solidFill>
                      <a:srgbClr val="384956"/>
                    </a:solidFill>
                    <a:latin typeface="+mn-ea"/>
                    <a:cs typeface="Arial" panose="020B0604020202020204"/>
                  </a:rPr>
                  <a:t>培训</a:t>
                </a:r>
                <a:endParaRPr lang="zh-CN" altLang="en-US" sz="60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32043" y="3112110"/>
                <a:ext cx="7619902" cy="9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>
                    <a:solidFill>
                      <a:schemeClr val="tx1"/>
                    </a:solidFill>
                    <a:uFillTx/>
                    <a:latin typeface="+中文正文" charset="0"/>
                  </a:rPr>
                  <a:t>vim_ultraedit_sourceinsight_编辑工具介绍</a:t>
                </a:r>
                <a:endParaRPr lang="zh-CN" altLang="en-US" sz="4000" b="1" dirty="0">
                  <a:solidFill>
                    <a:schemeClr val="tx1"/>
                  </a:solidFill>
                  <a:uFillTx/>
                  <a:latin typeface="+中文正文" charset="0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2312670" y="5283200"/>
            <a:ext cx="2037080" cy="4819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/>
              </a:rPr>
              <a:t>讲师：罗森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010" y="122555"/>
            <a:ext cx="12031980" cy="677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一般模式</a:t>
            </a:r>
            <a:endParaRPr lang="zh-CN" altLang="en-US" sz="1400"/>
          </a:p>
          <a:p>
            <a:r>
              <a:rPr lang="zh-CN" altLang="en-US" sz="1400"/>
              <a:t> 移动光标的方法</a:t>
            </a:r>
            <a:endParaRPr lang="en-US" altLang="zh-CN" sz="1400"/>
          </a:p>
          <a:p>
            <a:r>
              <a:rPr lang="zh-CN" altLang="en-US" sz="1400"/>
              <a:t>【h、j、k、l】，分别控制光标左、下、上、右移一格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按【ctrl+b】屏幕往"后"移动一页</a:t>
            </a:r>
            <a:r>
              <a:rPr lang="en-US" altLang="zh-CN" sz="1400"/>
              <a:t>,</a:t>
            </a:r>
            <a:r>
              <a:rPr lang="zh-CN" altLang="en-US" sz="1400"/>
              <a:t>相当于</a:t>
            </a:r>
            <a:r>
              <a:rPr lang="en-US" altLang="zh-CN" sz="1400"/>
              <a:t>page down(</a:t>
            </a:r>
            <a:r>
              <a:rPr lang="zh-CN" altLang="en-US" sz="1400"/>
              <a:t>常用</a:t>
            </a:r>
            <a:r>
              <a:rPr lang="en-US" altLang="zh-CN" sz="1400"/>
              <a:t>)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  按【ctrl+f】屏幕往"前"移动一页</a:t>
            </a:r>
            <a:r>
              <a:rPr lang="en-US" altLang="zh-CN" sz="1400"/>
              <a:t>,</a:t>
            </a:r>
            <a:r>
              <a:rPr lang="zh-CN" altLang="en-US" sz="1400"/>
              <a:t>相当于</a:t>
            </a:r>
            <a:r>
              <a:rPr lang="en-US" altLang="zh-CN" sz="1400"/>
              <a:t>page up(</a:t>
            </a:r>
            <a:r>
              <a:rPr lang="zh-CN" altLang="en-US" sz="1400"/>
              <a:t>常用</a:t>
            </a:r>
            <a:r>
              <a:rPr lang="en-US" altLang="zh-CN" sz="1400"/>
              <a:t>)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【n&lt;space&gt;】光标向右移动n个字符 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【Home】移动到这一行的最前面字符处:0数字，但不能用数字小键盘上的数字</a:t>
            </a:r>
            <a:r>
              <a:rPr lang="en-US" altLang="zh-CN" sz="1400"/>
              <a:t>(</a:t>
            </a:r>
            <a:r>
              <a:rPr lang="zh-CN" altLang="en-US" sz="1400"/>
              <a:t>常用</a:t>
            </a:r>
            <a:r>
              <a:rPr lang="en-US" altLang="zh-CN" sz="1400"/>
              <a:t>)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【End】 移动到这一行的最后面字符处</a:t>
            </a:r>
            <a:r>
              <a:rPr lang="en-US" altLang="zh-CN" sz="1400"/>
              <a:t>(</a:t>
            </a:r>
            <a:r>
              <a:rPr lang="zh-CN" altLang="en-US" sz="1400"/>
              <a:t>常用</a:t>
            </a:r>
            <a:r>
              <a:rPr lang="en-US" altLang="zh-CN" sz="1400"/>
              <a:t>)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【w】光标跳到下个字的开头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【e】光标跳到下个字的字尾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【H】 光标移动到这个屏幕的最上方那一行的第一个字符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【M】 光标移动到这个屏幕的中间那一行的第一个字符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【L】光标移动到这个屏幕的最下方那一行的第一个字符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【G】 移动到这个文件的最后一行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【nG】移动到这个文件的第n行(可配合:set nu)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【gg】 移动到这个文件的第一行，相当于1G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【n&lt;Enter&gt;】光标向下移动n行</a:t>
            </a:r>
            <a:endParaRPr lang="zh-CN" altLang="en-US" sz="1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7165" y="1417955"/>
            <a:ext cx="11721465" cy="566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删除、复制与粘贴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/>
              <a:t>【x】 为向后删除一个字符 (相当于【del】键)</a:t>
            </a:r>
            <a:endParaRPr lang="zh-CN" altLang="en-US"/>
          </a:p>
          <a:p>
            <a:endParaRPr lang="zh-CN" altLang="en-US"/>
          </a:p>
          <a:p>
            <a:pPr algn="l">
              <a:buNone/>
            </a:pPr>
            <a:r>
              <a:rPr lang="zh-CN" altLang="en-US"/>
              <a:t>【X】 为向前删除一个字符(相当于【backspace】键)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【nx】 连续向后删除n个字符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【dd】 删除光标所在行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【ndd】 删除光标所在的向下n行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【d1G】 删除光标所在行到第一行的所有数据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【dG】 删除光标所在到最后一行的所有数据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【d$】 删除光标所在处，到该行的最后一个字符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/>
              <a:t>【d0】 删除光标所在处，到该行的最前一个字符</a:t>
            </a:r>
            <a:endParaRPr lang="zh-CN" altLang="en-US"/>
          </a:p>
          <a:p>
            <a:pPr algn="l">
              <a:buNone/>
            </a:pPr>
            <a:endParaRPr lang="zh-CN" altLang="en-US" sz="1400"/>
          </a:p>
          <a:p>
            <a:pPr algn="l">
              <a:buNone/>
            </a:pPr>
            <a:endParaRPr lang="zh-CN" altLang="en-US" sz="1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8155" y="687070"/>
            <a:ext cx="1101661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>
                <a:sym typeface="+mn-ea"/>
              </a:rPr>
              <a:t>【yy】 复制光标所在的那一行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【nyy】 复制光标所在的向下n列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【y1G】 复制光标所在行到第一行的所有数据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【yG】 复制光标所在行到最后一行的所有数据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【y0】 复制光标所在的那个字符到该行行首的所有数据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【y$】 复制光标所在的那个字符到该行行尾的所有数据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【p】将已复制的数据在光标下一行粘贴上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【P】 则为贴在光标的上一行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【u】 恢复前一个操作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【Ctrl+r】重做上一个操作</a:t>
            </a:r>
            <a:endParaRPr lang="zh-CN" altLang="en-US"/>
          </a:p>
          <a:p>
            <a:pPr algn="l">
              <a:buNone/>
            </a:pPr>
            <a:endParaRPr lang="zh-CN" altLang="en-US"/>
          </a:p>
          <a:p>
            <a:pPr algn="l">
              <a:buNone/>
            </a:pPr>
            <a:r>
              <a:rPr lang="zh-CN" altLang="en-US">
                <a:sym typeface="+mn-ea"/>
              </a:rPr>
              <a:t>【.】 是重复前一个操作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70" y="1399540"/>
            <a:ext cx="1218819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查找与替换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【/word】 向光标向下寻找一个名称为word的字符串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</a:t>
            </a:r>
            <a:r>
              <a:rPr kumimoji="1" lang="en-US" altLang="zh-CN" b="1" dirty="0" smtClean="0">
                <a:uFillTx/>
                <a:sym typeface="+mn-ea"/>
              </a:rPr>
              <a:t>?</a:t>
            </a:r>
            <a:r>
              <a:rPr lang="zh-CN" altLang="en-US"/>
              <a:t>word】 向光标向上寻找一个名称为word的字符串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【n】 代表重复前一个查找的动作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【N】 与n刚好相反，为【反向】进行行前一个查找动作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【:n1,n2s/word1/word2/g】  n1与n2为数字，在第n1与n2行之间查找word1 这个字符串，并将该字符串替换为word2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【:1,$s/word1/word2/g】 从第一行到最后一行查找word1字符串，并将该字符串替换为word2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【:1,$s/word1/word2/gc】 从第一行到最后一行查找word1字符串，并将该字符串替换为word2 ，且在替换前提示用户确认是否进行替换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24765" y="59055"/>
            <a:ext cx="1146556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1600"/>
              <a:t>一般模式切换到编辑模式的可用的按钮说明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【i, I】 进入编辑模式：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i 为【从目前光标所在处插入】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I 为【在目前所在行的第一个非空格符处开始插入】  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【a, A】 进入编辑模式(Insert mode)：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a 为【从目前光标所在的下一个字符处开始插入】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A 为【从光标所在行的最后一个字符处开始插入】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【o, O】 进入编辑模式：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o 为【在目前光标所在的下一行处插入新的一行】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O 为在目前光标所在处的上一行插入新的一行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【r, R】 进入取代模式：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r 只会取代光标所在的那一个字符一次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  R会一直取代光标所在的文字，直到按下 ESC 为止；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【Esc】 退出编辑模式，回到一般模式</a:t>
            </a:r>
            <a:endParaRPr lang="zh-CN" alt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2415" y="167005"/>
            <a:ext cx="11966575" cy="6523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/>
              <a:t>一</a:t>
            </a:r>
            <a:r>
              <a:rPr lang="zh-CN" altLang="en-US" sz="1600"/>
              <a:t>般模式切换到命令行模式可用的按钮说明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【:w】 保存编辑的内容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【:w!】强制写入该文件，但跟你对该文件的权限有关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【:q】 离开vi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【:q!】 不想保存修改强制离开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【:wq】 保存后离开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【:x】 保存后离开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【ZZ】 若文件没有更动，则不保存离开，若文件已经被更改过，则保存后离开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【:w filename】 将编辑的数据保存成另一个文件（类似另存）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【:r filename】 在编辑的数据中，读入另一个文件的数据。即将【filename】 这个文件的内容加到光标所在行后面。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【:n1,n2 w filename】 将n1到n2的内容保存成filename这个文件。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【:! command】暂时离开vi 到命令行模式下执行command的显示结果！例如 【:! ls /home】即可在 vi 当中察看/home底下以ls输出的文件信息！</a:t>
            </a:r>
            <a:endParaRPr lang="zh-CN" altLang="en-US" sz="1600"/>
          </a:p>
          <a:p>
            <a:pPr algn="l">
              <a:buNone/>
            </a:pPr>
            <a:endParaRPr lang="zh-CN" altLang="en-US" sz="1600"/>
          </a:p>
          <a:p>
            <a:pPr algn="l">
              <a:buNone/>
            </a:pPr>
            <a:r>
              <a:rPr lang="zh-CN" altLang="en-US" sz="1600"/>
              <a:t>【:set nu】 显示行号 【:set nonu】 与 set nu 相反，为取消行</a:t>
            </a:r>
            <a:endParaRPr lang="zh-CN" altLang="en-US"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530" y="702945"/>
            <a:ext cx="1013968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块选择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【v】字符选择，会将光标经过的地方反白选择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【V】 行选择，会将光标经过的行反白选择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【Ctrl+v】 块选择，可以用长方形的方式选择资料 （提制竖列）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【y】 将反白的地方复制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【d】 将反白的地方删除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多文件编辑 大家在使用vim的时候，可能会碰到你需要复制一个文件中的某段到另外一个文件中，而vim不能够在关闭的时候，把这段保留住。或者是用其它的方法复制。 【vim file1 file2】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【:n】编辑下一个文件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【:N】编辑上一个文件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【:files】列出目前这个vim编辑的所有文件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1950" y="2213610"/>
            <a:ext cx="112839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多窗口功能 有两个需要对照着看的文件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【:sp filename】开启一个新窗口，如果有加 filename， 表示在新窗口开启一个新文件，否则表示两个窗口为同一个文件内容(同步显示)。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【ctrl+w+j】 【ctrl+w+↓】按键的按法是：先按下 【ctrl】 不放， 再按下 w 后放开所有的按键，然后再按下 j (或向下箭头键)，则光标可移动到下方的窗口。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【ctrl+w+k】 【ctrl+w+↑】同上，不过光标移动到上面的窗口。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5115" y="201295"/>
            <a:ext cx="11283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推荐配置</a:t>
            </a:r>
            <a:r>
              <a:rPr lang="en-US" altLang="zh-CN"/>
              <a:t>git</a:t>
            </a:r>
            <a:r>
              <a:rPr lang="zh-CN" altLang="en-US"/>
              <a:t>的编辑器为</a:t>
            </a:r>
            <a:r>
              <a:rPr lang="en-US" altLang="zh-CN"/>
              <a:t>vim</a:t>
            </a:r>
            <a:endParaRPr lang="en-US" altLang="zh-CN"/>
          </a:p>
          <a:p>
            <a:r>
              <a:rPr lang="zh-CN" altLang="en-US"/>
              <a:t>git config --global core.editor vim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42670"/>
            <a:ext cx="9230995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8580" y="682625"/>
            <a:ext cx="3152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</a:rPr>
              <a:t>source insight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020" y="1859915"/>
            <a:ext cx="95186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 Insight是一个功能十分强大、使用也很方便的程序编辑器。它内置对C/C++、Java甚至x86汇编语言程序的解析，在你编程时提供有用的函数、宏、参数等提示，因而，Source Insight正在国际、国内众多的IT公司使用。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4338" name="文本占位符 2"/>
          <p:cNvSpPr>
            <a:spLocks noGrp="1" noChangeArrowheads="1"/>
          </p:cNvSpPr>
          <p:nvPr/>
        </p:nvSpPr>
        <p:spPr bwMode="auto">
          <a:xfrm>
            <a:off x="1493520" y="1797685"/>
            <a:ext cx="79406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entury Gothic" panose="020B050202020202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charset="-122"/>
              </a:rPr>
              <a:t>▲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charset="-122"/>
              </a:rPr>
              <a:t>  vim (Linux)</a:t>
            </a:r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charset="-122"/>
              </a:rPr>
              <a:t>▲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charset="-122"/>
              </a:rPr>
              <a:t>  sourceinsight (windows)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charset="-122"/>
              </a:rPr>
              <a:t>▲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charset="-122"/>
                <a:sym typeface="+mn-ea"/>
              </a:rPr>
              <a:t>ultraedit (windows)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800" dirty="0" smtClean="0">
              <a:solidFill>
                <a:srgbClr val="000000"/>
              </a:solidFill>
              <a:latin typeface="微软雅黑" panose="020B0503020204020204" charset="-122"/>
              <a:sym typeface="+mn-ea"/>
            </a:endParaRPr>
          </a:p>
        </p:txBody>
      </p:sp>
      <p:sp>
        <p:nvSpPr>
          <p:cNvPr id="1433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13" y="863600"/>
            <a:ext cx="3975100" cy="404813"/>
          </a:xfr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2800" kern="12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常用代码编辑器</a:t>
            </a:r>
            <a:endParaRPr lang="zh-CN" altLang="en-US" sz="2800" kern="1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57324" y="673754"/>
            <a:ext cx="3603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同步功能</a:t>
            </a:r>
            <a:endParaRPr lang="zh-CN" altLang="en-US" sz="2400" b="1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27430" y="1675130"/>
            <a:ext cx="106140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有时候可能会出现明明定义了的函数或者变量，却仍然是小黑字，这时你可以点击Project菜单-&gt;Synchronize Files，让文件重新同步一下。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709545"/>
            <a:ext cx="11338560" cy="37096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57324" y="673754"/>
            <a:ext cx="3603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查找功能</a:t>
            </a:r>
            <a:endParaRPr lang="zh-CN" altLang="en-US" sz="2400" b="1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03655"/>
            <a:ext cx="10720070" cy="51803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165" y="1167130"/>
            <a:ext cx="110407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whole words only :                  全字匹配查找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case sensitive  ：                   区分大小写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skip inactive code :                跳过无效代码查找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skip comments  :                   跳过注释查找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search only comments :        仅在注释在查找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Smart Reference Matching   如果你选择了一个结构体的成员查找,搜索结果将只包含引用该结构体的成员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Touch files and cause recompile </a:t>
            </a:r>
            <a:r>
              <a:rPr lang="zh-CN" altLang="en-US"/>
              <a:t>修改文件的时间为当前时间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7324" y="673754"/>
            <a:ext cx="3603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替换功能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57605" y="1134110"/>
            <a:ext cx="10351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</a:t>
            </a:r>
            <a:r>
              <a:rPr lang="en-US" altLang="zh-CN" sz="2400" b="1" dirty="0"/>
              <a:t>:Search-&gt;Replace File</a:t>
            </a:r>
            <a:endParaRPr lang="en-US" altLang="zh-CN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594485"/>
            <a:ext cx="9653270" cy="51282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7324" y="673754"/>
            <a:ext cx="3603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替换功能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57605" y="1134110"/>
            <a:ext cx="10351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</a:t>
            </a:r>
            <a:r>
              <a:rPr lang="en-US" altLang="zh-CN" sz="2400" b="1" dirty="0"/>
              <a:t>:Search-&gt;Replace File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1772285"/>
            <a:ext cx="7959725" cy="46805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4624" y="673754"/>
            <a:ext cx="3603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替换功能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65860" y="1329690"/>
            <a:ext cx="9860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替换有两种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一种是</a:t>
            </a:r>
            <a:r>
              <a:rPr lang="en-US" altLang="zh-CN" sz="2400" b="1" dirty="0"/>
              <a:t>Replace,</a:t>
            </a:r>
            <a:r>
              <a:rPr lang="zh-CN" altLang="en-US" sz="2400" b="1" dirty="0"/>
              <a:t>一种是</a:t>
            </a:r>
            <a:r>
              <a:rPr lang="en-US" altLang="zh-CN" sz="2400" b="1" dirty="0"/>
              <a:t>Replace File;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dirty="0"/>
              <a:t>区别在于第一种在本文件中查找并替换</a:t>
            </a:r>
            <a:r>
              <a:rPr lang="en-US" altLang="zh-CN" sz="2400" dirty="0"/>
              <a:t>,</a:t>
            </a:r>
            <a:r>
              <a:rPr lang="zh-CN" altLang="en-US" sz="2400" dirty="0"/>
              <a:t>第二种默认在所有文件中查找和替换</a:t>
            </a:r>
            <a:r>
              <a:rPr lang="en-US" altLang="zh-CN" sz="2400" dirty="0"/>
              <a:t>,</a:t>
            </a:r>
            <a:r>
              <a:rPr lang="zh-CN" altLang="en-US" sz="2400" dirty="0"/>
              <a:t>也可以手动去选择特定文件</a:t>
            </a:r>
            <a:r>
              <a:rPr lang="en-US" altLang="zh-CN" sz="2400" dirty="0"/>
              <a:t>;</a:t>
            </a:r>
            <a:endParaRPr lang="en-US" altLang="zh-CN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82489" y="673754"/>
            <a:ext cx="36035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Ultraedit</a:t>
            </a:r>
            <a:endParaRPr lang="zh-CN" altLang="en-US" sz="2800" b="1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83599" y="1608793"/>
            <a:ext cx="770708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 UltraEdit是一套功能强大的文本编辑器，可以编辑文字、Hex、ASCII 码，可以取代记事本，内建英文单字检查、C++ 及 VB 指令突显，可同时编辑多个文件，而且即使开启很大的文件速度也不会慢。软件附有 HTML Tag 颜色显示、搜寻替换以及无限制的还原功能，一般大家喜欢用其来修改EXE 或 DLL 文件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5" y="1133475"/>
            <a:ext cx="10374630" cy="52692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7784" y="786784"/>
            <a:ext cx="360359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ym typeface="+mn-ea"/>
              </a:rPr>
              <a:t>Ultraedit</a:t>
            </a:r>
            <a:r>
              <a:rPr lang="zh-CN" altLang="en-US" sz="2400" b="1" dirty="0" smtClean="0">
                <a:sym typeface="+mn-ea"/>
              </a:rPr>
              <a:t>特点</a:t>
            </a:r>
            <a:endParaRPr lang="zh-CN" altLang="en-US" sz="2400" b="1" dirty="0" smtClean="0">
              <a:sym typeface="+mn-ea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8065" y="1247140"/>
            <a:ext cx="9029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高亮语法显示</a:t>
            </a:r>
            <a:r>
              <a:rPr lang="en-US" altLang="zh-CN"/>
              <a:t>,在UltraEdit中，通过关键字的着色来实现语法显示。哪些关键字需要着色，着何种颜色，你都可以自己定义。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1892935"/>
            <a:ext cx="9975850" cy="49523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345" y="1134110"/>
            <a:ext cx="10100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2,函数列表显示折叠</a:t>
            </a:r>
            <a:r>
              <a:rPr lang="zh-CN" altLang="en-US"/>
              <a:t>以及可显示行号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1659255"/>
            <a:ext cx="11605260" cy="46615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260" y="1775460"/>
            <a:ext cx="11240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kumimoji="1" lang="en-US" altLang="zh-CN" sz="3600" b="1" dirty="0" smtClean="0">
                <a:solidFill>
                  <a:schemeClr val="tx1"/>
                </a:solidFill>
                <a:uFillTx/>
              </a:rPr>
              <a:t>VIM - Vi IMproved,</a:t>
            </a:r>
            <a:r>
              <a:rPr kumimoji="1" lang="zh-CN" altLang="en-US" sz="3600" b="1" dirty="0" smtClean="0">
                <a:solidFill>
                  <a:schemeClr val="tx1"/>
                </a:solidFill>
                <a:uFillTx/>
              </a:rPr>
              <a:t>是</a:t>
            </a:r>
            <a:r>
              <a:rPr kumimoji="1" lang="en-US" altLang="zh-CN" sz="3600" b="1" dirty="0" smtClean="0">
                <a:solidFill>
                  <a:schemeClr val="tx1"/>
                </a:solidFill>
                <a:uFillTx/>
              </a:rPr>
              <a:t>Unix Like</a:t>
            </a:r>
            <a:r>
              <a:rPr kumimoji="1" lang="zh-CN" altLang="en-US" sz="3600" b="1" dirty="0" smtClean="0">
                <a:solidFill>
                  <a:schemeClr val="tx1"/>
                </a:solidFill>
                <a:uFillTx/>
              </a:rPr>
              <a:t>系统内建的文书编辑器</a:t>
            </a:r>
            <a:r>
              <a:rPr kumimoji="1" lang="en-US" altLang="zh-CN" sz="3600" b="1" dirty="0" smtClean="0">
                <a:solidFill>
                  <a:schemeClr val="tx1"/>
                </a:solidFill>
                <a:uFillTx/>
              </a:rPr>
              <a:t>,</a:t>
            </a:r>
            <a:r>
              <a:rPr kumimoji="1" lang="zh-CN" altLang="en-US" sz="3600" b="1" dirty="0" smtClean="0">
                <a:solidFill>
                  <a:schemeClr val="tx1"/>
                </a:solidFill>
                <a:uFillTx/>
              </a:rPr>
              <a:t>具有程序编辑能力</a:t>
            </a:r>
            <a:r>
              <a:rPr kumimoji="1" lang="en-US" altLang="zh-CN" sz="3600" b="1" dirty="0" smtClean="0">
                <a:solidFill>
                  <a:schemeClr val="tx1"/>
                </a:solidFill>
                <a:uFillTx/>
              </a:rPr>
              <a:t>,</a:t>
            </a:r>
            <a:r>
              <a:rPr kumimoji="1" lang="zh-CN" altLang="en-US" sz="3600" b="1" dirty="0" smtClean="0">
                <a:solidFill>
                  <a:schemeClr val="tx1"/>
                </a:solidFill>
                <a:uFillTx/>
              </a:rPr>
              <a:t>可以主动以字体颜色辨别语法的正确性</a:t>
            </a:r>
            <a:endParaRPr kumimoji="1" lang="zh-CN" altLang="en-US" sz="3600" b="1" dirty="0" smtClean="0">
              <a:solidFill>
                <a:schemeClr val="tx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6795" y="742315"/>
            <a:ext cx="63455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kumimoji="1" lang="en-US" altLang="zh-CN" sz="3200" b="1" dirty="0" smtClean="0">
                <a:uFillTx/>
              </a:rPr>
              <a:t>什么是vim?</a:t>
            </a:r>
            <a:endParaRPr kumimoji="1" lang="en-US" altLang="zh-CN" sz="3200" b="1" dirty="0" smtClean="0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115" y="626110"/>
            <a:ext cx="10125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3,</a:t>
            </a:r>
            <a:r>
              <a:rPr lang="zh-CN" altLang="en-US"/>
              <a:t>可以进行拆分显示，你将可以同时看到程序中的两个部分，并在一个屏幕中对这两个部分分别修改和编辑。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" y="1271270"/>
            <a:ext cx="12139295" cy="55613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</a:t>
            </a:r>
            <a:r>
              <a:rPr lang="zh-CN" altLang="en-US" dirty="0" smtClean="0"/>
              <a:t>列模式进行编辑</a:t>
            </a:r>
            <a:endParaRPr lang="zh-CN" altLang="en-US" dirty="0" smtClean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993775"/>
            <a:ext cx="11269980" cy="58000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</a:t>
            </a:r>
            <a:r>
              <a:rPr lang="zh-CN" altLang="en-US" dirty="0" smtClean="0"/>
              <a:t>列模式进行编辑</a:t>
            </a:r>
            <a:endParaRPr lang="zh-CN" altLang="en-US" dirty="0" smtClean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862330"/>
            <a:ext cx="11294110" cy="59709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4,</a:t>
            </a:r>
            <a:r>
              <a:rPr lang="zh-CN" altLang="en-US" dirty="0" smtClean="0"/>
              <a:t>列模式进行编辑</a:t>
            </a:r>
            <a:endParaRPr lang="zh-CN" altLang="en-US" dirty="0" smtClean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1056005"/>
            <a:ext cx="10965180" cy="57302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5,</a:t>
            </a:r>
            <a:r>
              <a:rPr lang="zh-CN" altLang="en-US" dirty="0"/>
              <a:t>转换成十六进制进行编辑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62965"/>
            <a:ext cx="11392535" cy="58070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7783" y="494766"/>
            <a:ext cx="33559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5,</a:t>
            </a:r>
            <a:r>
              <a:rPr lang="zh-CN" altLang="en-US" dirty="0"/>
              <a:t>转换成十六进制进行编辑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966470"/>
            <a:ext cx="10868660" cy="55048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1650" y="786765"/>
            <a:ext cx="7396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 b="1" dirty="0" smtClean="0"/>
              <a:t>notepad</a:t>
            </a:r>
            <a:endParaRPr sz="2400" b="1" dirty="0" smtClean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457325"/>
            <a:ext cx="11382375" cy="50126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5"/>
          <a:stretch>
            <a:fillRect/>
          </a:stretch>
        </p:blipFill>
        <p:spPr>
          <a:xfrm>
            <a:off x="3652840" y="-163743"/>
            <a:ext cx="9023658" cy="7256099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17" name="组合 16"/>
          <p:cNvGrpSpPr/>
          <p:nvPr/>
        </p:nvGrpSpPr>
        <p:grpSpPr>
          <a:xfrm>
            <a:off x="916840" y="2007121"/>
            <a:ext cx="5998310" cy="2507729"/>
            <a:chOff x="721325" y="2135709"/>
            <a:chExt cx="5295456" cy="1938335"/>
          </a:xfrm>
        </p:grpSpPr>
        <p:sp>
          <p:nvSpPr>
            <p:cNvPr id="10" name="矩形 9"/>
            <p:cNvSpPr/>
            <p:nvPr/>
          </p:nvSpPr>
          <p:spPr>
            <a:xfrm>
              <a:off x="721325" y="3171827"/>
              <a:ext cx="3864963" cy="90221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kumimoji="1" lang="zh-CN" altLang="en-US">
                <a:solidFill>
                  <a:srgbClr val="E95454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21325" y="2135709"/>
              <a:ext cx="5295456" cy="1749801"/>
              <a:chOff x="721325" y="2135709"/>
              <a:chExt cx="5295456" cy="17498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21325" y="2135709"/>
                <a:ext cx="5107976" cy="10361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6" tIns="45718" rIns="91436" bIns="45718" rtlCol="0" anchor="ctr"/>
              <a:lstStyle/>
              <a:p>
                <a:pPr algn="ctr"/>
                <a:endParaRPr kumimoji="1" lang="zh-CN" altLang="en-US">
                  <a:solidFill>
                    <a:srgbClr val="E95454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44706" y="2280458"/>
                <a:ext cx="5172075" cy="78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THANK</a:t>
                </a:r>
                <a:r>
                  <a:rPr kumimoji="1" lang="zh-CN" altLang="en-US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 </a:t>
                </a:r>
                <a:r>
                  <a:rPr kumimoji="1" lang="en-US" altLang="zh-CN" sz="6000" b="1" dirty="0">
                    <a:solidFill>
                      <a:srgbClr val="384956"/>
                    </a:solidFill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</a:rPr>
                  <a:t>YOU!</a:t>
                </a:r>
                <a:endParaRPr kumimoji="1" lang="zh-CN" altLang="en-US" sz="6000" b="1" dirty="0">
                  <a:solidFill>
                    <a:srgbClr val="384956"/>
                  </a:solidFill>
                  <a:latin typeface="Arial" panose="020B0604020202020204"/>
                  <a:ea typeface="宋体" panose="02010600030101010101" pitchFamily="2" charset="-122"/>
                  <a:cs typeface="Arial" panose="020B0604020202020204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16202" y="3171827"/>
                <a:ext cx="3741582" cy="71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384956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感谢聆听！</a:t>
                </a:r>
                <a:endParaRPr kumimoji="1" lang="zh-CN" altLang="en-US" sz="5400" b="1" dirty="0">
                  <a:solidFill>
                    <a:srgbClr val="38495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9" y="76039"/>
            <a:ext cx="1457193" cy="101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8890"/>
            <a:ext cx="12181840" cy="697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/>
          <p:cNvSpPr txBox="1"/>
          <p:nvPr/>
        </p:nvSpPr>
        <p:spPr>
          <a:xfrm>
            <a:off x="6670469" y="3035146"/>
            <a:ext cx="1371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</a:rPr>
              <a:t>8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520" y="-713740"/>
            <a:ext cx="12533630" cy="101949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79900" y="673735"/>
            <a:ext cx="4427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为什么要学习</a:t>
            </a:r>
            <a:r>
              <a:rPr lang="en-US" altLang="zh-CN" sz="2400" b="1" dirty="0"/>
              <a:t>vim</a:t>
            </a:r>
            <a:endParaRPr lang="en-US" altLang="zh-CN" sz="2400" b="1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12165" y="1814830"/>
            <a:ext cx="71729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所有的</a:t>
            </a:r>
            <a:r>
              <a:rPr lang="en-US" altLang="zh-CN"/>
              <a:t>Unix like</a:t>
            </a:r>
            <a:r>
              <a:rPr lang="zh-CN" altLang="en-US"/>
              <a:t>系统都自带</a:t>
            </a:r>
            <a:r>
              <a:rPr lang="en-US" altLang="zh-CN"/>
              <a:t>vim</a:t>
            </a:r>
            <a:r>
              <a:rPr lang="zh-CN" altLang="en-US"/>
              <a:t>编辑器</a:t>
            </a:r>
            <a:r>
              <a:rPr lang="en-US" altLang="zh-CN"/>
              <a:t>,</a:t>
            </a:r>
            <a:r>
              <a:rPr lang="zh-CN" altLang="en-US"/>
              <a:t>其它文本编辑器不一定存在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很多软件的编辑接口会主动呼叫</a:t>
            </a:r>
            <a:r>
              <a:rPr lang="en-US" altLang="zh-CN"/>
              <a:t>vim,</a:t>
            </a:r>
            <a:r>
              <a:rPr lang="zh-CN" altLang="en-US"/>
              <a:t>例如crontab, visudo, edquota 等命令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的世界中</a:t>
            </a:r>
            <a:r>
              <a:rPr lang="en-US" altLang="zh-CN"/>
              <a:t>,</a:t>
            </a:r>
            <a:r>
              <a:rPr lang="zh-CN" altLang="en-US"/>
              <a:t>绝大部分的配置文件都是以</a:t>
            </a:r>
            <a:r>
              <a:rPr lang="en-US" altLang="zh-CN"/>
              <a:t>ASCII</a:t>
            </a:r>
            <a:r>
              <a:rPr lang="zh-CN" altLang="en-US"/>
              <a:t>的纯文本形态存在</a:t>
            </a:r>
            <a:r>
              <a:rPr lang="en-US" altLang="zh-CN"/>
              <a:t>,</a:t>
            </a:r>
            <a:r>
              <a:rPr lang="zh-CN" altLang="en-US"/>
              <a:t>因此利用简单的文字编辑软件就能够修改设定了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2465" y="4927600"/>
            <a:ext cx="10473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一开始，Notepad, Visual Studio，Microsoft Word等垄断你的大脑, 这些东西根深蒂固, 挥之不去。Vim的使用对你而言是一场噩梦, 它降低而不是提高了你的工作效率. 对三种工作模式的不解甚至使你认为它是一个充满BUG或者至少是一个古怪的与当今友好用户界面设计严重脱节的软件。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38" y="122310"/>
            <a:ext cx="1457193" cy="101180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6350"/>
            <a:ext cx="12251690" cy="843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38" y="122310"/>
            <a:ext cx="1457193" cy="1011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3900" y="1443990"/>
            <a:ext cx="1047369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基本上vi</a:t>
            </a:r>
            <a:r>
              <a:rPr lang="en-US" altLang="zh-CN"/>
              <a:t>m</a:t>
            </a:r>
            <a:r>
              <a:rPr lang="zh-CN" altLang="en-US"/>
              <a:t>可以分为三种状态，分别是一般模式、编辑模式和命令行模式，各模式的功能区分如下：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一般模式： 以vi</a:t>
            </a:r>
            <a:r>
              <a:rPr lang="en-US" altLang="zh-CN"/>
              <a:t>m</a:t>
            </a:r>
            <a:r>
              <a:rPr lang="zh-CN" altLang="en-US"/>
              <a:t>打开一个文件就直接进入一般模式了(这是默认的模式)。在这个模式中， 你可以使用上下左右按键来移动光标，你可以使用删除字符或删除整行来处理文件内容， 也可以使用复制、粘贴来处理你的文件数据。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编辑模式： 在一般模式中可以进行删除、复制、粘贴等的操作，但是却无法编辑文件的内容，只有当到你按下【i, I, o, O, a, A, r, R】等任何一个字母之后才会进入编辑模式。这时候屏幕的左下方会出现【INSERT或 REPLACE】的字样，此时才可以进行编辑。而如果 要回到一般模式时， 则必须要按下【Esc】即可退出编辑模式。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命令行模式：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输入【 : / </a:t>
            </a:r>
            <a:r>
              <a:rPr kumimoji="1" lang="en-US" altLang="zh-CN" b="1" dirty="0" smtClean="0">
                <a:uFillTx/>
                <a:sym typeface="+mn-ea"/>
              </a:rPr>
              <a:t>?</a:t>
            </a:r>
            <a:r>
              <a:rPr lang="zh-CN" altLang="en-US"/>
              <a:t>】三个中的任何一个，就可以将光标移动到最底下那一行。在这个模式中， 可以提供查找、读取、存盘、替换字符、离开vi</a:t>
            </a:r>
            <a:r>
              <a:rPr lang="en-US" altLang="zh-CN"/>
              <a:t>m</a:t>
            </a:r>
            <a:r>
              <a:rPr lang="zh-CN" altLang="en-US"/>
              <a:t>、显示行号等的动作则是在此模式中完成的！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173" y="122310"/>
            <a:ext cx="1457193" cy="1011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962785"/>
            <a:ext cx="11339830" cy="44284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4">
      <a:dk1>
        <a:srgbClr val="000000"/>
      </a:dk1>
      <a:lt1>
        <a:srgbClr val="FFFFFF"/>
      </a:lt1>
      <a:dk2>
        <a:srgbClr val="F1B015"/>
      </a:dk2>
      <a:lt2>
        <a:srgbClr val="FF7F01"/>
      </a:lt2>
      <a:accent1>
        <a:srgbClr val="00BFC3"/>
      </a:accent1>
      <a:accent2>
        <a:srgbClr val="0096FF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4250</Words>
  <Application>WPS 演示</Application>
  <PresentationFormat>宽屏</PresentationFormat>
  <Paragraphs>289</Paragraphs>
  <Slides>37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Arial</vt:lpstr>
      <vt:lpstr>+中文正文</vt:lpstr>
      <vt:lpstr>Century Gothic</vt:lpstr>
      <vt:lpstr>Segoe Print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sen.luo</cp:lastModifiedBy>
  <cp:revision>308</cp:revision>
  <dcterms:created xsi:type="dcterms:W3CDTF">2015-10-12T02:05:00Z</dcterms:created>
  <dcterms:modified xsi:type="dcterms:W3CDTF">2017-07-25T02:52:15Z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