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4" r:id="rId9"/>
    <p:sldId id="257" r:id="rId10"/>
    <p:sldId id="265" r:id="rId11"/>
    <p:sldId id="263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3" autoAdjust="0"/>
    <p:restoredTop sz="94660"/>
  </p:normalViewPr>
  <p:slideViewPr>
    <p:cSldViewPr snapToGrid="0">
      <p:cViewPr>
        <p:scale>
          <a:sx n="75" d="100"/>
          <a:sy n="75" d="100"/>
        </p:scale>
        <p:origin x="3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26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461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6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Otsikko ja taulu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aulukon paikkamerkki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fi-FI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9D33-417E-4AD5-8D8B-F872C8330B12}" type="datetime1">
              <a:rPr lang="fi-FI"/>
              <a:pPr>
                <a:defRPr/>
              </a:pPr>
              <a:t>8.1.2019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0D8B7-BF8B-4733-A50F-0A61F30181BF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4899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20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22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10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79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55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6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04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8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E95B-F239-4983-BD12-7EA14827EF62}" type="datetimeFigureOut">
              <a:rPr lang="fi-FI" smtClean="0"/>
              <a:t>8.1.2019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4A8F-824D-4558-9138-DC04AF569F6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02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Riskien hallinta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CEB54-2C52-4E78-85FC-48599EA9941D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25955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CA761-E563-4887-A92F-358232A0C168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i-FI" altLang="fi-FI" sz="1400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9372600" cy="5184775"/>
          </a:xfrm>
        </p:spPr>
        <p:txBody>
          <a:bodyPr/>
          <a:lstStyle/>
          <a:p>
            <a:pPr eaLnBrk="1" hangingPunct="1"/>
            <a:r>
              <a:rPr lang="fi-FI" altLang="fi-FI" smtClean="0"/>
              <a:t>Riskien </a:t>
            </a:r>
            <a:r>
              <a:rPr lang="fi-FI" altLang="fi-FI" smtClean="0"/>
              <a:t>kartoittaminen </a:t>
            </a:r>
            <a:r>
              <a:rPr lang="fi-FI" altLang="fi-FI" smtClean="0"/>
              <a:t>(identification)</a:t>
            </a:r>
          </a:p>
          <a:p>
            <a:pPr lvl="1"/>
            <a:r>
              <a:rPr lang="fi-FI" altLang="fi-FI" smtClean="0"/>
              <a:t>tunnistetaan riskit</a:t>
            </a:r>
            <a:endParaRPr lang="fi-FI" altLang="fi-FI" smtClean="0"/>
          </a:p>
          <a:p>
            <a:pPr eaLnBrk="1" hangingPunct="1"/>
            <a:r>
              <a:rPr lang="fi-FI" altLang="fi-FI" smtClean="0"/>
              <a:t>Riskien </a:t>
            </a:r>
            <a:r>
              <a:rPr lang="fi-FI" altLang="fi-FI" smtClean="0"/>
              <a:t>arviointi (assessment) </a:t>
            </a:r>
          </a:p>
          <a:p>
            <a:pPr lvl="1"/>
            <a:r>
              <a:rPr lang="fi-FI" altLang="fi-FI" smtClean="0"/>
              <a:t>arvioidaan riskien vaikuttavuus ja todennäköisyys</a:t>
            </a:r>
          </a:p>
          <a:p>
            <a:pPr eaLnBrk="1" hangingPunct="1"/>
            <a:r>
              <a:rPr lang="fi-FI" altLang="fi-FI" smtClean="0"/>
              <a:t>Riskien priorisointi (prioritization)</a:t>
            </a:r>
          </a:p>
          <a:p>
            <a:pPr lvl="1"/>
            <a:r>
              <a:rPr lang="fi-FI" altLang="fi-FI" smtClean="0"/>
              <a:t>järjestetään riskit tärkeysjärjestykseen</a:t>
            </a:r>
          </a:p>
          <a:p>
            <a:pPr eaLnBrk="1" hangingPunct="1"/>
            <a:r>
              <a:rPr lang="fi-FI" altLang="fi-FI" smtClean="0"/>
              <a:t>Riskien torjunta (mitigation)</a:t>
            </a:r>
            <a:endParaRPr lang="fi-FI" altLang="fi-FI" smtClean="0"/>
          </a:p>
          <a:p>
            <a:pPr lvl="1" eaLnBrk="1" hangingPunct="1"/>
            <a:r>
              <a:rPr lang="fi-FI" altLang="fi-FI" smtClean="0"/>
              <a:t>varasuunnitelmien laadinta </a:t>
            </a:r>
            <a:r>
              <a:rPr lang="fi-FI" altLang="fi-FI" smtClean="0"/>
              <a:t>ja toteutumistodennäköisyyksien </a:t>
            </a:r>
            <a:r>
              <a:rPr lang="fi-FI" altLang="fi-FI" smtClean="0"/>
              <a:t>minimointia</a:t>
            </a:r>
          </a:p>
          <a:p>
            <a:r>
              <a:rPr lang="fi-FI" altLang="fi-FI" smtClean="0"/>
              <a:t>Riskeistä tiedottaminen (communication)</a:t>
            </a:r>
          </a:p>
          <a:p>
            <a:pPr lvl="1"/>
            <a:r>
              <a:rPr lang="fi-FI" altLang="fi-FI" smtClean="0"/>
              <a:t>pidetään sidosryhmät ajantasalla riskeistä ja hyödynnetään heidän panoksensa riskien torjunnassa</a:t>
            </a:r>
            <a:endParaRPr lang="fi-FI" altLang="fi-FI" smtClean="0"/>
          </a:p>
        </p:txBody>
      </p:sp>
      <p:sp>
        <p:nvSpPr>
          <p:cNvPr id="125957" name="Rectangle 43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3460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i-FI" altLang="fi-FI" sz="2800" smtClean="0">
                <a:solidFill>
                  <a:schemeClr val="folHlink"/>
                </a:solidFill>
              </a:rPr>
              <a:t>Riskien hallinta Scrumissa</a:t>
            </a:r>
            <a:endParaRPr lang="fi-FI" altLang="fi-FI" sz="2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43" y="802906"/>
            <a:ext cx="7903923" cy="5718854"/>
          </a:xfr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Esimerkki riskien hallinnasta Scrumissa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199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B62A5-9E46-4676-8757-30F472DCBFF9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26979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A0F1F-7475-4C0A-B361-8B775E9DED1F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fi-FI" altLang="fi-FI" sz="1400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8229600" cy="5184775"/>
          </a:xfrm>
        </p:spPr>
        <p:txBody>
          <a:bodyPr/>
          <a:lstStyle/>
          <a:p>
            <a:pPr eaLnBrk="1" hangingPunct="1"/>
            <a:r>
              <a:rPr lang="fi-FI" altLang="fi-FI" smtClean="0"/>
              <a:t>Riski on asia tai tapahtuma, joka toteutuessaan aiheuttaa epäonnistumisen</a:t>
            </a:r>
          </a:p>
          <a:p>
            <a:pPr eaLnBrk="1" hangingPunct="1"/>
            <a:r>
              <a:rPr lang="fi-FI" altLang="fi-FI" smtClean="0"/>
              <a:t>Riski tapahtuu jollakin todennäköisyydellä x, 0% &lt; x &lt; 100%</a:t>
            </a:r>
            <a:endParaRPr lang="fi-FI" altLang="fi-FI" smtClean="0"/>
          </a:p>
          <a:p>
            <a:pPr eaLnBrk="1" hangingPunct="1"/>
            <a:r>
              <a:rPr lang="fi-FI" altLang="fi-FI" smtClean="0"/>
              <a:t>Ohjelmistoprojekteissa riskin toteutuminen voi johtaa koko projektin epäonistumiseen tai jonkin osan toteutumiseen laadullisesti huonommin</a:t>
            </a:r>
          </a:p>
          <a:p>
            <a:pPr eaLnBrk="1" hangingPunct="1"/>
            <a:r>
              <a:rPr lang="fi-FI" altLang="fi-FI" smtClean="0"/>
              <a:t>Riskeillä on siis</a:t>
            </a:r>
          </a:p>
          <a:p>
            <a:pPr lvl="1"/>
            <a:r>
              <a:rPr lang="fi-FI" altLang="fi-FI" smtClean="0"/>
              <a:t>tapahtumistodennäköisyys ja</a:t>
            </a:r>
          </a:p>
          <a:p>
            <a:pPr lvl="1"/>
            <a:r>
              <a:rPr lang="fi-FI" altLang="fi-FI" smtClean="0"/>
              <a:t>vakavuusaste (miten ison tuhon riskin toteutuminen aiheuttaisi)</a:t>
            </a:r>
          </a:p>
        </p:txBody>
      </p:sp>
      <p:sp>
        <p:nvSpPr>
          <p:cNvPr id="126981" name="Rectangle 43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3460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i-FI" altLang="fi-FI" sz="2800" smtClean="0">
                <a:solidFill>
                  <a:schemeClr val="folHlink"/>
                </a:solidFill>
              </a:rPr>
              <a:t>Mikä on riski?</a:t>
            </a:r>
            <a:endParaRPr lang="fi-FI" altLang="fi-FI" sz="2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8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Riskeistä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Riskit voivat olla projektin sisäisiä tai projektin ulkopuolisia</a:t>
            </a:r>
          </a:p>
          <a:p>
            <a:r>
              <a:rPr lang="fi-FI" smtClean="0"/>
              <a:t>Ulkoisiin riskeihin ei aina voi varautua</a:t>
            </a:r>
          </a:p>
          <a:p>
            <a:r>
              <a:rPr lang="fi-FI" smtClean="0"/>
              <a:t>Riskit uhkaavat projektia, lievennetään uhkaa:</a:t>
            </a:r>
          </a:p>
          <a:p>
            <a:pPr lvl="1"/>
            <a:r>
              <a:rPr lang="fi-FI" smtClean="0"/>
              <a:t>pienentämällä riskin toteutumistodennäköisyyttä</a:t>
            </a:r>
          </a:p>
          <a:p>
            <a:pPr lvl="1"/>
            <a:r>
              <a:rPr lang="fi-FI" smtClean="0"/>
              <a:t>pienentämällä riskin toteutumisen aiheuttamaa vahinkoa</a:t>
            </a:r>
          </a:p>
          <a:p>
            <a:r>
              <a:rPr lang="fi-FI" smtClean="0"/>
              <a:t>Riskit elävät projektin kuluessa, siksi niitä on monitoroitava projektin ajan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5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70E7BB-528A-4423-A03F-627B1CAA0B56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28003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4566B-D88B-41B2-8772-6A74DA558909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fi-FI" altLang="fi-FI" sz="1400"/>
          </a:p>
        </p:txBody>
      </p:sp>
      <p:graphicFrame>
        <p:nvGraphicFramePr>
          <p:cNvPr id="133247" name="Group 127"/>
          <p:cNvGraphicFramePr>
            <a:graphicFrameLocks noGrp="1"/>
          </p:cNvGraphicFramePr>
          <p:nvPr>
            <p:ph type="tbl" idx="1"/>
          </p:nvPr>
        </p:nvGraphicFramePr>
        <p:xfrm>
          <a:off x="1981200" y="1412875"/>
          <a:ext cx="8229600" cy="4491037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1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Avainhenkilö siirtyy toisen yrityksen palvelukseen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Varahenkilöt, varmistetaan ettei siirry (sopimustekniset asiat, palkkaus, bonukset)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Epärealistiset aikataulut ja budjetit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Huolellinen projektisuunnittelu, yllättävien tehtävien huomioiminen, pitäydytään riittävän pienissä projekteissa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Tehdään vääriä toimintoja ja turhia ominaisuuksia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Käyttöohjeen laatiminen alkuvaiheessa, protot, markkinatutkimukset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Huono käyttöliittymä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Protot, asiantuntijoiden käyttäminen, käyttäjän työskentelyn analysointi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Muutokset määrittelyssä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Protot, muutosten byrokratisointi ja rahastus, asiakasvaatimusten huolellinen selvitys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Muualta hankittujen komponenttien/palveluiden ongelmat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Referenssiasiakkaiden hyödyntäminen, suorituskyvyn ja toiminnallisuuden testaus, yhteensopivuuden varmistus, toimittajan laatujärjestelmän arviointi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1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Tekniset ongelmat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Simulointi, mallintaminen, protot, referenssiasiakkaiden hyödyntäminen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030" name="Text Box 102"/>
          <p:cNvSpPr txBox="1">
            <a:spLocks noChangeArrowheads="1"/>
          </p:cNvSpPr>
          <p:nvPr/>
        </p:nvSpPr>
        <p:spPr bwMode="auto">
          <a:xfrm>
            <a:off x="3000375" y="10525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600" b="1"/>
              <a:t>RISKI</a:t>
            </a:r>
          </a:p>
        </p:txBody>
      </p:sp>
      <p:sp>
        <p:nvSpPr>
          <p:cNvPr id="128031" name="Text Box 103"/>
          <p:cNvSpPr txBox="1">
            <a:spLocks noChangeArrowheads="1"/>
          </p:cNvSpPr>
          <p:nvPr/>
        </p:nvSpPr>
        <p:spPr bwMode="auto">
          <a:xfrm>
            <a:off x="6600826" y="1052513"/>
            <a:ext cx="183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1600" b="1"/>
              <a:t>HALLINTAKEINO</a:t>
            </a:r>
          </a:p>
        </p:txBody>
      </p:sp>
      <p:sp>
        <p:nvSpPr>
          <p:cNvPr id="128032" name="Rectangle 128"/>
          <p:cNvSpPr>
            <a:spLocks noChangeArrowheads="1"/>
          </p:cNvSpPr>
          <p:nvPr/>
        </p:nvSpPr>
        <p:spPr bwMode="auto">
          <a:xfrm>
            <a:off x="1981200" y="188914"/>
            <a:ext cx="8229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800">
                <a:solidFill>
                  <a:schemeClr val="folHlink"/>
                </a:solidFill>
              </a:rPr>
              <a:t>Projektinhallinta</a:t>
            </a:r>
          </a:p>
        </p:txBody>
      </p:sp>
    </p:spTree>
    <p:extLst>
      <p:ext uri="{BB962C8B-B14F-4D97-AF65-F5344CB8AC3E}">
        <p14:creationId xmlns:p14="http://schemas.microsoft.com/office/powerpoint/2010/main" val="16358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B5ACE-B41E-4119-8AB9-1D507C97B0B3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29027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472D4-FEC9-4A3C-A106-DD7F88F05640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fi-FI" altLang="fi-FI" sz="1400"/>
          </a:p>
        </p:txBody>
      </p:sp>
      <p:sp>
        <p:nvSpPr>
          <p:cNvPr id="129028" name="Text Box 69"/>
          <p:cNvSpPr txBox="1">
            <a:spLocks noChangeArrowheads="1"/>
          </p:cNvSpPr>
          <p:nvPr/>
        </p:nvSpPr>
        <p:spPr bwMode="auto">
          <a:xfrm>
            <a:off x="2411413" y="1052513"/>
            <a:ext cx="31607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1600" b="1"/>
              <a:t>Miten epäonnistui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i-FI" altLang="fi-FI" sz="1600" b="1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aikataulu petti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kustannukset ylittyivät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asiakas tyytymätön tuotteeseen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jälkihoidon työmäärä valtava</a:t>
            </a:r>
          </a:p>
        </p:txBody>
      </p:sp>
      <p:sp>
        <p:nvSpPr>
          <p:cNvPr id="129029" name="Text Box 70"/>
          <p:cNvSpPr txBox="1">
            <a:spLocks noChangeArrowheads="1"/>
          </p:cNvSpPr>
          <p:nvPr/>
        </p:nvSpPr>
        <p:spPr bwMode="auto">
          <a:xfrm>
            <a:off x="6580188" y="1052514"/>
            <a:ext cx="3211512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1600" b="1"/>
              <a:t>Miksi epäonnistui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i-FI" altLang="fi-FI" sz="1600" b="1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työmääräarvio virheellinen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määrittely puutteellinen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muutosvastarinta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liian suuri projekti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asiakkaan/toimittajan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i-FI" altLang="fi-FI" sz="1600"/>
              <a:t>   asiantuntemattomuus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suunnittelematon käyttöönotto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henkilöstövaihtuvuus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huono projektipäällikkö</a:t>
            </a:r>
          </a:p>
          <a:p>
            <a:pPr eaLnBrk="1" hangingPunct="1">
              <a:spcBef>
                <a:spcPct val="0"/>
              </a:spcBef>
            </a:pPr>
            <a:endParaRPr lang="fi-FI" altLang="fi-FI" sz="1600"/>
          </a:p>
          <a:p>
            <a:pPr eaLnBrk="1" hangingPunct="1">
              <a:spcBef>
                <a:spcPct val="0"/>
              </a:spcBef>
            </a:pPr>
            <a:r>
              <a:rPr lang="fi-FI" altLang="fi-FI" sz="1600"/>
              <a:t> ongelmat työvälineissä/laitteissa</a:t>
            </a:r>
          </a:p>
        </p:txBody>
      </p:sp>
      <p:sp>
        <p:nvSpPr>
          <p:cNvPr id="129030" name="Rectangle 72"/>
          <p:cNvSpPr>
            <a:spLocks noChangeArrowheads="1"/>
          </p:cNvSpPr>
          <p:nvPr/>
        </p:nvSpPr>
        <p:spPr bwMode="auto">
          <a:xfrm>
            <a:off x="1981200" y="188914"/>
            <a:ext cx="82296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i-FI" altLang="fi-FI" sz="2800">
                <a:solidFill>
                  <a:schemeClr val="folHlink"/>
                </a:solidFill>
              </a:rPr>
              <a:t>Projektinhallinta</a:t>
            </a:r>
          </a:p>
        </p:txBody>
      </p:sp>
    </p:spTree>
    <p:extLst>
      <p:ext uri="{BB962C8B-B14F-4D97-AF65-F5344CB8AC3E}">
        <p14:creationId xmlns:p14="http://schemas.microsoft.com/office/powerpoint/2010/main" val="1025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E0D14-5657-4AA7-BF1D-F554075A69B4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30051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88DDE-3DFE-4364-A72F-9F683692F2F2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i-FI" altLang="fi-FI" sz="1400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82296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altLang="fi-FI" sz="2400"/>
              <a:t>Projektisuunnitelman riskienhallinnasta kertovassa osuudessa tulee kertoa</a:t>
            </a:r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miksi riski on projektin kannalta tärkeä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miten riski hallitaan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missä projektin vaiheissa hallintaan liittyviä tehtäviä on tehtävä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kuka on vastuussa tehtävistä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miten toteutumistodennäköisyys minimoidaan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miten toimitaan riskin toteutuessa</a:t>
            </a:r>
          </a:p>
          <a:p>
            <a:pPr lvl="1" eaLnBrk="1" hangingPunct="1">
              <a:lnSpc>
                <a:spcPct val="90000"/>
              </a:lnSpc>
            </a:pPr>
            <a:endParaRPr lang="fi-FI" altLang="fi-FI" sz="2000"/>
          </a:p>
          <a:p>
            <a:pPr lvl="1" eaLnBrk="1" hangingPunct="1">
              <a:lnSpc>
                <a:spcPct val="90000"/>
              </a:lnSpc>
            </a:pPr>
            <a:r>
              <a:rPr lang="fi-FI" altLang="fi-FI" sz="2000"/>
              <a:t>mitä resursseja tällöin vaaditaan</a:t>
            </a:r>
          </a:p>
        </p:txBody>
      </p:sp>
      <p:sp>
        <p:nvSpPr>
          <p:cNvPr id="130053" name="Rectangle 43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3460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i-FI" altLang="fi-FI" sz="2800">
                <a:solidFill>
                  <a:schemeClr val="folHlink"/>
                </a:solidFill>
              </a:rPr>
              <a:t>Projektinhallinta</a:t>
            </a:r>
          </a:p>
        </p:txBody>
      </p:sp>
    </p:spTree>
    <p:extLst>
      <p:ext uri="{BB962C8B-B14F-4D97-AF65-F5344CB8AC3E}">
        <p14:creationId xmlns:p14="http://schemas.microsoft.com/office/powerpoint/2010/main" val="42463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B9F988-5C09-4CC1-A3E0-19B7DD077BEE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31075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8CBEF-31A3-4D3E-B67D-C20635E9D95F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fi-FI" altLang="fi-FI" sz="140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8229600" cy="5184775"/>
          </a:xfrm>
        </p:spPr>
        <p:txBody>
          <a:bodyPr/>
          <a:lstStyle/>
          <a:p>
            <a:pPr eaLnBrk="1" hangingPunct="1"/>
            <a:r>
              <a:rPr lang="fi-FI" altLang="fi-FI"/>
              <a:t>Pienten projektin riskienhallinnan hoitaa projektipäällikkö</a:t>
            </a:r>
          </a:p>
          <a:p>
            <a:pPr eaLnBrk="1" hangingPunct="1"/>
            <a:endParaRPr lang="fi-FI" altLang="fi-FI"/>
          </a:p>
          <a:p>
            <a:pPr eaLnBrk="1" hangingPunct="1"/>
            <a:r>
              <a:rPr lang="fi-FI" altLang="fi-FI"/>
              <a:t>Suuremmissa projekteissa on yleensä riskienhallintasuunnitelma, jota johtoryhmä käsittelee ja päivittää säännöllisin väliajoin</a:t>
            </a:r>
          </a:p>
          <a:p>
            <a:pPr eaLnBrk="1" hangingPunct="1"/>
            <a:endParaRPr lang="fi-FI" altLang="fi-FI"/>
          </a:p>
          <a:p>
            <a:pPr eaLnBrk="1" hangingPunct="1"/>
            <a:r>
              <a:rPr lang="fi-FI" altLang="fi-FI"/>
              <a:t>Nöyryys pätee riskienhallintaankin</a:t>
            </a:r>
          </a:p>
          <a:p>
            <a:pPr lvl="1" eaLnBrk="1" hangingPunct="1"/>
            <a:r>
              <a:rPr lang="fi-FI" altLang="fi-FI"/>
              <a:t>rajaton usko omiin kykyihin ja liiallinen itsevarmuus voi muodostua projektin suurimmaksi riski…</a:t>
            </a:r>
          </a:p>
        </p:txBody>
      </p:sp>
      <p:sp>
        <p:nvSpPr>
          <p:cNvPr id="131077" name="Rectangle 43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3460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i-FI" altLang="fi-FI" sz="2800">
                <a:solidFill>
                  <a:schemeClr val="folHlink"/>
                </a:solidFill>
              </a:rPr>
              <a:t>Projektinhallinta</a:t>
            </a:r>
          </a:p>
        </p:txBody>
      </p:sp>
    </p:spTree>
    <p:extLst>
      <p:ext uri="{BB962C8B-B14F-4D97-AF65-F5344CB8AC3E}">
        <p14:creationId xmlns:p14="http://schemas.microsoft.com/office/powerpoint/2010/main" val="14686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Riskien hallinta Scrumissa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CEB54-2C52-4E78-85FC-48599EA9941D}" type="datetime1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8.1.2019</a:t>
            </a:fld>
            <a:endParaRPr lang="fi-FI" altLang="fi-FI" sz="1400"/>
          </a:p>
        </p:txBody>
      </p:sp>
      <p:sp>
        <p:nvSpPr>
          <p:cNvPr id="125955" name="Dian numeron paikkamerkki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CA761-E563-4887-A92F-358232A0C168}" type="slidenum">
              <a:rPr lang="fi-FI" altLang="fi-FI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fi-FI" altLang="fi-FI" sz="1400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08051"/>
            <a:ext cx="9372600" cy="5184775"/>
          </a:xfrm>
        </p:spPr>
        <p:txBody>
          <a:bodyPr/>
          <a:lstStyle/>
          <a:p>
            <a:pPr eaLnBrk="1" hangingPunct="1"/>
            <a:r>
              <a:rPr lang="fi-FI" altLang="fi-FI" smtClean="0"/>
              <a:t>Scrum ei tarkkaan määrittele riskien hallinnan toteutusta</a:t>
            </a:r>
          </a:p>
          <a:p>
            <a:pPr eaLnBrk="1" hangingPunct="1"/>
            <a:r>
              <a:rPr lang="fi-FI" altLang="fi-FI" smtClean="0"/>
              <a:t>Riskien hallinnan perusidea on sama kuin vesiputousmallissa, kysymys on mihin kohtaan riskien hallinta nivotaan ja kuka vastaa siitä (Scrum Master vs koko tiimi)</a:t>
            </a:r>
            <a:endParaRPr lang="fi-FI" altLang="fi-FI" smtClean="0"/>
          </a:p>
        </p:txBody>
      </p:sp>
      <p:sp>
        <p:nvSpPr>
          <p:cNvPr id="125957" name="Rectangle 43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34607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fi-FI" altLang="fi-FI" sz="2800" smtClean="0">
                <a:solidFill>
                  <a:schemeClr val="folHlink"/>
                </a:solidFill>
              </a:rPr>
              <a:t>Riskien hallinta Scrumissa</a:t>
            </a:r>
            <a:endParaRPr lang="fi-FI" altLang="fi-FI" sz="28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428</Words>
  <Application>Microsoft Office PowerPoint</Application>
  <PresentationFormat>Laajakuva</PresentationFormat>
  <Paragraphs>115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Office-teema</vt:lpstr>
      <vt:lpstr>Riskien hallinta</vt:lpstr>
      <vt:lpstr>Mikä on riski?</vt:lpstr>
      <vt:lpstr>Riskeistä</vt:lpstr>
      <vt:lpstr>PowerPoint-esitys</vt:lpstr>
      <vt:lpstr>PowerPoint-esitys</vt:lpstr>
      <vt:lpstr>Projektinhallinta</vt:lpstr>
      <vt:lpstr>Projektinhallinta</vt:lpstr>
      <vt:lpstr>Riskien hallinta Scrumissa</vt:lpstr>
      <vt:lpstr>Riskien hallinta Scrumissa</vt:lpstr>
      <vt:lpstr>Riskien hallinta Scrumissa</vt:lpstr>
      <vt:lpstr>Esimerkki riskien hallinnasta Scrumissa</vt:lpstr>
    </vt:vector>
  </TitlesOfParts>
  <Company>Savonia Ammattikorkeakoulu Oy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Keijo Kuosmanen</dc:creator>
  <cp:lastModifiedBy>Keijo Kuosmanen</cp:lastModifiedBy>
  <cp:revision>7</cp:revision>
  <dcterms:created xsi:type="dcterms:W3CDTF">2019-01-08T21:13:25Z</dcterms:created>
  <dcterms:modified xsi:type="dcterms:W3CDTF">2019-01-08T22:05:43Z</dcterms:modified>
</cp:coreProperties>
</file>