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2"/>
  </p:sldMasterIdLst>
  <p:notesMasterIdLst>
    <p:notesMasterId r:id="rId46"/>
  </p:notesMasterIdLst>
  <p:handoutMasterIdLst>
    <p:handoutMasterId r:id="rId47"/>
  </p:handoutMasterIdLst>
  <p:sldIdLst>
    <p:sldId id="261" r:id="rId3"/>
    <p:sldId id="503" r:id="rId4"/>
    <p:sldId id="605" r:id="rId5"/>
    <p:sldId id="608" r:id="rId6"/>
    <p:sldId id="580" r:id="rId7"/>
    <p:sldId id="541" r:id="rId8"/>
    <p:sldId id="542" r:id="rId9"/>
    <p:sldId id="594" r:id="rId10"/>
    <p:sldId id="577" r:id="rId11"/>
    <p:sldId id="545" r:id="rId12"/>
    <p:sldId id="589" r:id="rId13"/>
    <p:sldId id="588" r:id="rId14"/>
    <p:sldId id="590" r:id="rId15"/>
    <p:sldId id="591" r:id="rId16"/>
    <p:sldId id="587" r:id="rId17"/>
    <p:sldId id="586" r:id="rId18"/>
    <p:sldId id="549" r:id="rId19"/>
    <p:sldId id="573" r:id="rId20"/>
    <p:sldId id="578" r:id="rId21"/>
    <p:sldId id="574" r:id="rId22"/>
    <p:sldId id="596" r:id="rId23"/>
    <p:sldId id="597" r:id="rId24"/>
    <p:sldId id="598" r:id="rId25"/>
    <p:sldId id="575" r:id="rId26"/>
    <p:sldId id="585" r:id="rId27"/>
    <p:sldId id="592" r:id="rId28"/>
    <p:sldId id="595" r:id="rId29"/>
    <p:sldId id="544" r:id="rId30"/>
    <p:sldId id="543" r:id="rId31"/>
    <p:sldId id="579" r:id="rId32"/>
    <p:sldId id="581" r:id="rId33"/>
    <p:sldId id="582" r:id="rId34"/>
    <p:sldId id="583" r:id="rId35"/>
    <p:sldId id="571" r:id="rId36"/>
    <p:sldId id="607" r:id="rId37"/>
    <p:sldId id="606" r:id="rId38"/>
    <p:sldId id="599" r:id="rId39"/>
    <p:sldId id="600" r:id="rId40"/>
    <p:sldId id="603" r:id="rId41"/>
    <p:sldId id="601" r:id="rId42"/>
    <p:sldId id="602" r:id="rId43"/>
    <p:sldId id="604" r:id="rId44"/>
    <p:sldId id="609" r:id="rId45"/>
  </p:sldIdLst>
  <p:sldSz cx="12192000" cy="6858000"/>
  <p:notesSz cx="6799263" cy="9929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Tekijä" initials="T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3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i-FI" sz="1200"/>
            </a:lvl1pPr>
          </a:lstStyle>
          <a:p>
            <a:fld id="{59041DB8-B66F-4DC8-A96E-33677E0F90FF}" type="datetimeFigureOut">
              <a:rPr lang="fi-FI" smtClean="0"/>
              <a:t>9.1.2019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i-FI" sz="1200"/>
            </a:lvl1pPr>
          </a:lstStyle>
          <a:p>
            <a:fld id="{1604A0D4-B89B-4ADD-AF9E-38636B40EE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98.9855" units="1/cm"/>
          <inkml:channelProperty channel="Y" name="resolution" value="49.54839" units="1/cm"/>
          <inkml:channelProperty channel="T" name="resolution" value="1" units="1/dev"/>
        </inkml:channelProperties>
      </inkml:inkSource>
      <inkml:timestamp xml:id="ts0" timeString="2018-04-15T20:32:12.58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62 0,'34'0'94,"35"0"-94,-35 0 0,35 0 15,34 0 1,-1 0-16,-33 0 16,-35 0-16,1 0 0,-1 0 15,35 0 79,-1 0-78,35-34-16,-34 34 31,34 0-31,0 0 0,-69 0 15,35 0-15,-35 0 16,1 0-16,33 0 94,-33 0-94,-1 0 15,35 0-15,-1 0 16,-33 0-16,33 0 16,-34 0-16,35 0 15,-35 0 1,35 0 125,0 0-126,-35 0-15,35 0 16,-1 0-16,35 0 15,-103 34-15,35-34 0,-1 0 157,0 0-157,35 0 15,-35 0-15,1 0 16,-1 0-16,0 0 16,1 0-16,-1 0 0,0 0 15,1 0 79,-1 0-94,0 0 16,1 0 15,-1 0-16,0 0 17,1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98.9855" units="1/cm"/>
          <inkml:channelProperty channel="Y" name="resolution" value="49.54839" units="1/cm"/>
          <inkml:channelProperty channel="T" name="resolution" value="1" units="1/dev"/>
        </inkml:channelProperties>
      </inkml:inkSource>
      <inkml:timestamp xml:id="ts0" timeString="2018-04-15T20:32:15.21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0,'35'0'219,"33"0"-204,1 0-15,-35 0 32,1 0-32,-1 0 15,35 0 79,34 0-94,-35 0 16,35 0-16,0 0 15,35 0-15,-35 0 16,-35 0-16,-34 0 15,1 0-15,-1 0 204,35 0-189,-35 0-15,35 0 31,-1 0-31,-33 0 16,-1 0-16,0 0 94,1 0-63,-1 0-15,0 0-1,1 0-15,33 0 78,-33 0-46,-1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i-FI" sz="1200"/>
            </a:lvl1pPr>
          </a:lstStyle>
          <a:p>
            <a:fld id="{DEB49C4A-65AC-492D-9701-81B46C3AD0E4}" type="datetimeFigureOut">
              <a:rPr lang="fi-FI"/>
              <a:t>9.1.2019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351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i-FI"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i-FI" sz="1200"/>
            </a:lvl1pPr>
          </a:lstStyle>
          <a:p>
            <a:fld id="{82869989-EB00-4EE7-BCB5-25BDC5BB29F8}" type="slidenum">
              <a:r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i-FI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5786-81B2-4659-9DBC-82027AA09BD1}" type="datetimeFigureOut">
              <a:rPr lang="fi-FI" smtClean="0"/>
              <a:t>9.1.2019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632-6742-40EA-972C-C41B584DA7C9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Ryhmä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uora yhdysviiv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uora yhdysviiv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yhdysviiv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Ryhmä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uora yhdysviiv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uora yhdysviiv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uora yhdysviiv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Ryhmä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uora yhdysviiv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uora yhdysviiv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uora yhdysviiv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uora yhdysviiv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Ryhmä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uora yhdysviiv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uora yhdysviiv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uora yhdysviiv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Ryhmä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uora yhdysviiv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uora yhdysviiv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uora yhdysviiv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uora yhdysviiv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uora yhdysviiv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fi-FI" smtClean="0"/>
              <a:t>9.1.2019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17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fi-FI" smtClean="0"/>
              <a:t>9.1.2019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07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fi-FI" smtClean="0"/>
              <a:t>9.1.2019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03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5786-81B2-4659-9DBC-82027AA09BD1}" type="datetimeFigureOut">
              <a:rPr lang="fi-FI" smtClean="0"/>
              <a:t>9.1.2019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0632-6742-40EA-972C-C41B584DA7C9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Ryhmä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uora yhdysviiv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uora yhdysviiv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yhdysviiv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Ryhmä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uora yhdysviiv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uora yhdysviiv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uora yhdysviiv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Ryhmä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uora yhdysviiv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uora yhdysviiv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uora yhdysviiv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uora yhdysviiv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Ryhmä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uora yhdysviiv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uora yhdysviiv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uora yhdysviiv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Ryhmä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uora yhdysviiv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uora yhdysviiv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uora yhdysviiv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uora yhdysviiv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uora yhdysviiv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fi-FI" smtClean="0"/>
              <a:t>9.1.2019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65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fi-FI" smtClean="0"/>
              <a:t>9.1.2019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85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fi-FI" smtClean="0"/>
              <a:t>9.1.2019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75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fi-FI" smtClean="0"/>
              <a:t>9.1.2019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5" name="Ryhmä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uora yhdysviiv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uora yhdysviiv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uora yhdysviiva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Ryhmä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uora yhdysviiva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uora yhdysviiva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uora yhdysviiva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Ryhmä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uora yhdysviiva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uora yhdysviiva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uora yhdysviiva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uora yhdysviiva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Ryhmä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uora yhdysviiva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uora yhdysviiva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uora yhdysviiva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Ryhmä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uora yhdysviiva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uora yhdysviiva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uora yhdysviiva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uora yhdysviiva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6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fi-FI" smtClean="0"/>
              <a:t>9.1.2019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6260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fi-FI" smtClean="0"/>
              <a:t>9.1.2019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1031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fi-FI" smtClean="0"/>
              <a:t>9.1.2019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7" name="Ryhmä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uora yhdysviiv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uora yhdysviiv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uora yhdysviiv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uora yhdysviiv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uora yhdysviiv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yhdysviiv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uora yhdysviiv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yhdysviiv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yhdysviiv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uora yhdysviiv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uora yhdysviiv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yhdysviiv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Ryhmä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uora yhdysviiv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uora yhdysviiv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uora yhdysviiv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uora yhdysviiv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uora yhdysviiv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Ryhmä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uora yhdysviiv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uora yhdysviiv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uora yhdysviiv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uora yhdysviiv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uora yhdysviiv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uora yhdysviiv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uora yhdysviiv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uora yhdysviiv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uora yhdysviiv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uora yhdysviiv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Ryhmä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uora yhdysviiv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uora yhdysviiv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uora yhdysviiv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uora yhdysviiv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uora yhdysviiva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Ryhmä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uora yhdysviiv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uora yhdysviiv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uora yhdysviiv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uora yhdysviiv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uora yhdysviiv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uora yhdysviiv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uora yhdysviiv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uora yhdysviiv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uora yhdysviiv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uora yhdysviiv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uora yhdysviiva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2601097"/>
            <a:ext cx="9144000" cy="908865"/>
          </a:xfrm>
        </p:spPr>
        <p:txBody>
          <a:bodyPr>
            <a:normAutofit fontScale="90000"/>
          </a:bodyPr>
          <a:lstStyle/>
          <a:p>
            <a:r>
              <a:rPr lang="fi-FI" sz="4000" dirty="0" smtClean="0"/>
              <a:t>Ohjelmistotuotanto I, 5op</a:t>
            </a:r>
            <a:br>
              <a:rPr lang="fi-FI" sz="4000" dirty="0" smtClean="0"/>
            </a:br>
            <a:endParaRPr lang="fi-FI" sz="4000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Jari Uimonen</a:t>
            </a:r>
            <a:endParaRPr lang="fi-FI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17" y="5342552"/>
            <a:ext cx="1968687" cy="82557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76" y="5251942"/>
            <a:ext cx="1554715" cy="1006798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30" y="5506168"/>
            <a:ext cx="2055973" cy="49834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8" y="421339"/>
            <a:ext cx="1655455" cy="16469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590" y="2068261"/>
            <a:ext cx="23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Itä-Suomen ICT-Polku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etsitään vastauksia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i-FI" altLang="fi-FI" sz="3200" dirty="0" smtClean="0"/>
              <a:t>Toimiiko </a:t>
            </a:r>
            <a:r>
              <a:rPr lang="fi-FI" altLang="fi-FI" sz="3200" dirty="0"/>
              <a:t>ohjelma väärin suhteessa määrittelyynsä? </a:t>
            </a:r>
          </a:p>
          <a:p>
            <a:pPr>
              <a:lnSpc>
                <a:spcPct val="80000"/>
              </a:lnSpc>
            </a:pPr>
            <a:r>
              <a:rPr lang="fi-FI" altLang="fi-FI" sz="3200" dirty="0"/>
              <a:t>Toimiiko ohjelma eri ympäristöissä? </a:t>
            </a:r>
          </a:p>
          <a:p>
            <a:pPr>
              <a:lnSpc>
                <a:spcPct val="80000"/>
              </a:lnSpc>
            </a:pPr>
            <a:r>
              <a:rPr lang="fi-FI" altLang="fi-FI" sz="3200" dirty="0"/>
              <a:t>Tekeekö ohjelma sitä, mitä sen pitäisi? </a:t>
            </a:r>
          </a:p>
          <a:p>
            <a:pPr>
              <a:lnSpc>
                <a:spcPct val="80000"/>
              </a:lnSpc>
            </a:pPr>
            <a:r>
              <a:rPr lang="fi-FI" altLang="fi-FI" sz="3200" dirty="0"/>
              <a:t>Tekeekö ohjelma sitä mitä sen ei pitäisi tehdä? 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10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tavoitteita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•</a:t>
            </a:r>
            <a:r>
              <a:rPr lang="fi-FI" dirty="0"/>
              <a:t> </a:t>
            </a:r>
            <a:r>
              <a:rPr lang="fi-FI" dirty="0" smtClean="0"/>
              <a:t>Löydetään vikoja</a:t>
            </a:r>
          </a:p>
          <a:p>
            <a:r>
              <a:rPr lang="fi-FI" dirty="0"/>
              <a:t>S</a:t>
            </a:r>
            <a:r>
              <a:rPr lang="fi-FI" dirty="0" smtClean="0"/>
              <a:t>aavutetaan </a:t>
            </a:r>
            <a:r>
              <a:rPr lang="fi-FI" dirty="0"/>
              <a:t>luottamus </a:t>
            </a:r>
            <a:r>
              <a:rPr lang="fi-FI" dirty="0" smtClean="0"/>
              <a:t>laatuun</a:t>
            </a:r>
          </a:p>
          <a:p>
            <a:r>
              <a:rPr lang="fi-FI" dirty="0"/>
              <a:t>T</a:t>
            </a:r>
            <a:r>
              <a:rPr lang="fi-FI" dirty="0" smtClean="0"/>
              <a:t>uotetaan </a:t>
            </a:r>
            <a:r>
              <a:rPr lang="fi-FI" dirty="0"/>
              <a:t>tietoa päätöksentekoa </a:t>
            </a:r>
            <a:r>
              <a:rPr lang="fi-FI" dirty="0" smtClean="0"/>
              <a:t>varten</a:t>
            </a:r>
          </a:p>
          <a:p>
            <a:r>
              <a:rPr lang="fi-FI" dirty="0"/>
              <a:t>E</a:t>
            </a:r>
            <a:r>
              <a:rPr lang="fi-FI" dirty="0" smtClean="0"/>
              <a:t>hkäistään vikoja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30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periaatteet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smtClean="0"/>
              <a:t>1) </a:t>
            </a:r>
            <a:r>
              <a:rPr lang="fi-FI" dirty="0"/>
              <a:t>Testaus osoittaa vikojen </a:t>
            </a:r>
            <a:r>
              <a:rPr lang="fi-FI" dirty="0" smtClean="0"/>
              <a:t>olemassaolon</a:t>
            </a:r>
          </a:p>
          <a:p>
            <a:pPr lvl="1"/>
            <a:r>
              <a:rPr lang="fi-FI" dirty="0"/>
              <a:t>Testauksella voidaan osoittaa, että vikoja on </a:t>
            </a:r>
            <a:r>
              <a:rPr lang="fi-FI" dirty="0" smtClean="0"/>
              <a:t>olemassa </a:t>
            </a:r>
          </a:p>
          <a:p>
            <a:pPr lvl="1"/>
            <a:r>
              <a:rPr lang="fi-FI" dirty="0" smtClean="0"/>
              <a:t>Sillä </a:t>
            </a:r>
            <a:r>
              <a:rPr lang="fi-FI" dirty="0"/>
              <a:t>ei voida osoittaa, että vikoja ei </a:t>
            </a:r>
            <a:r>
              <a:rPr lang="fi-FI" dirty="0" smtClean="0"/>
              <a:t>ole </a:t>
            </a:r>
          </a:p>
          <a:p>
            <a:pPr lvl="2"/>
            <a:r>
              <a:rPr lang="fi-FI" dirty="0" smtClean="0"/>
              <a:t>Testaus </a:t>
            </a:r>
            <a:r>
              <a:rPr lang="fi-FI" dirty="0"/>
              <a:t>pienentää </a:t>
            </a:r>
            <a:r>
              <a:rPr lang="fi-FI" dirty="0" smtClean="0"/>
              <a:t>löytämättömien </a:t>
            </a:r>
            <a:r>
              <a:rPr lang="fi-FI" dirty="0"/>
              <a:t>vikojen jäljellä olon </a:t>
            </a:r>
            <a:r>
              <a:rPr lang="fi-FI" dirty="0" smtClean="0"/>
              <a:t>todennäköisyyttä</a:t>
            </a:r>
          </a:p>
          <a:p>
            <a:pPr lvl="2"/>
            <a:r>
              <a:rPr lang="fi-FI" dirty="0" smtClean="0"/>
              <a:t>Vaikka </a:t>
            </a:r>
            <a:r>
              <a:rPr lang="fi-FI" dirty="0"/>
              <a:t>yhtään </a:t>
            </a:r>
            <a:r>
              <a:rPr lang="fi-FI" dirty="0" smtClean="0"/>
              <a:t>virhettä ei </a:t>
            </a:r>
            <a:r>
              <a:rPr lang="fi-FI" dirty="0"/>
              <a:t>löydetä, se ei ole todiste </a:t>
            </a:r>
            <a:r>
              <a:rPr lang="fi-FI" dirty="0" smtClean="0"/>
              <a:t>virheettömyydestä</a:t>
            </a:r>
          </a:p>
          <a:p>
            <a:pPr marL="0" indent="0">
              <a:buNone/>
            </a:pPr>
            <a:r>
              <a:rPr lang="fi-FI" dirty="0" smtClean="0"/>
              <a:t>2) Täydellinen </a:t>
            </a:r>
            <a:r>
              <a:rPr lang="fi-FI" dirty="0"/>
              <a:t>testaus on </a:t>
            </a:r>
            <a:r>
              <a:rPr lang="fi-FI" dirty="0" smtClean="0"/>
              <a:t>mahdotonta</a:t>
            </a:r>
          </a:p>
          <a:p>
            <a:pPr lvl="1"/>
            <a:r>
              <a:rPr lang="fi-FI" dirty="0"/>
              <a:t>Kaiken testaaminen </a:t>
            </a:r>
            <a:r>
              <a:rPr lang="fi-FI" dirty="0" smtClean="0"/>
              <a:t>ei </a:t>
            </a:r>
            <a:r>
              <a:rPr lang="fi-FI" dirty="0"/>
              <a:t>ole mahdollista lukuun ottamatta triviaaleja </a:t>
            </a:r>
            <a:r>
              <a:rPr lang="fi-FI" dirty="0" smtClean="0"/>
              <a:t>tapauksia</a:t>
            </a:r>
          </a:p>
          <a:p>
            <a:pPr lvl="1"/>
            <a:r>
              <a:rPr lang="fi-FI" dirty="0" smtClean="0"/>
              <a:t>Pitää </a:t>
            </a:r>
            <a:r>
              <a:rPr lang="fi-FI" dirty="0"/>
              <a:t>käyttää riskianalyysia ja priorisointia testauksen </a:t>
            </a:r>
            <a:r>
              <a:rPr lang="fi-FI" dirty="0" smtClean="0"/>
              <a:t>kohdentamisessa</a:t>
            </a:r>
          </a:p>
          <a:p>
            <a:pPr marL="0" indent="0">
              <a:buNone/>
            </a:pPr>
            <a:r>
              <a:rPr lang="fi-FI" dirty="0"/>
              <a:t>3) Aikainen testaus</a:t>
            </a:r>
          </a:p>
          <a:p>
            <a:pPr lvl="1"/>
            <a:r>
              <a:rPr lang="fi-FI" dirty="0"/>
              <a:t>Testaus tulisi aloittaa mahdollisimman aikaisessa vaiheessa </a:t>
            </a:r>
          </a:p>
          <a:p>
            <a:pPr lvl="1"/>
            <a:r>
              <a:rPr lang="fi-FI" dirty="0"/>
              <a:t>Kohdistaa määriteltyihin tavoitteisiin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688074" y="6311900"/>
            <a:ext cx="892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ISTQB testaus-sertifikaatti</a:t>
            </a:r>
            <a:r>
              <a:rPr lang="fi-FI" sz="1600" i="1" dirty="0"/>
              <a:t>, http://www.fistb.fi/sites/fistb/files/liitteet/FL%20Syllabus%2020101123_0.pdf</a:t>
            </a:r>
          </a:p>
        </p:txBody>
      </p:sp>
    </p:spTree>
    <p:extLst>
      <p:ext uri="{BB962C8B-B14F-4D97-AF65-F5344CB8AC3E}">
        <p14:creationId xmlns:p14="http://schemas.microsoft.com/office/powerpoint/2010/main" val="32628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periaatteet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smtClean="0"/>
              <a:t>4) Vikojen kasaantuminen</a:t>
            </a:r>
          </a:p>
          <a:p>
            <a:pPr lvl="1"/>
            <a:r>
              <a:rPr lang="fi-FI" dirty="0" smtClean="0"/>
              <a:t>Pieni </a:t>
            </a:r>
            <a:r>
              <a:rPr lang="fi-FI" dirty="0"/>
              <a:t>osa komponenteista </a:t>
            </a:r>
            <a:endParaRPr lang="fi-FI" dirty="0" smtClean="0"/>
          </a:p>
          <a:p>
            <a:pPr lvl="2"/>
            <a:r>
              <a:rPr lang="fi-FI" dirty="0" smtClean="0"/>
              <a:t>Sisältää </a:t>
            </a:r>
            <a:r>
              <a:rPr lang="fi-FI" dirty="0"/>
              <a:t>suurimman osan </a:t>
            </a:r>
            <a:r>
              <a:rPr lang="fi-FI" dirty="0" smtClean="0"/>
              <a:t>vioista  </a:t>
            </a:r>
          </a:p>
          <a:p>
            <a:pPr lvl="2"/>
            <a:r>
              <a:rPr lang="fi-FI" dirty="0"/>
              <a:t>O</a:t>
            </a:r>
            <a:r>
              <a:rPr lang="fi-FI" dirty="0" smtClean="0"/>
              <a:t>n </a:t>
            </a:r>
            <a:r>
              <a:rPr lang="fi-FI" dirty="0"/>
              <a:t>vastuussa suurimmasta osasta käytönaikaisia </a:t>
            </a:r>
            <a:r>
              <a:rPr lang="fi-FI" dirty="0" smtClean="0"/>
              <a:t>häiriöitä</a:t>
            </a:r>
          </a:p>
          <a:p>
            <a:pPr lvl="1"/>
            <a:r>
              <a:rPr lang="fi-FI" dirty="0" smtClean="0"/>
              <a:t>Testauksen kohdentaminen</a:t>
            </a:r>
          </a:p>
          <a:p>
            <a:pPr marL="0" indent="0">
              <a:buNone/>
            </a:pPr>
            <a:r>
              <a:rPr lang="fi-FI" dirty="0" smtClean="0"/>
              <a:t>5) Hyönteismyrkkyparadoksi – samojen testien toistaminen</a:t>
            </a:r>
          </a:p>
          <a:p>
            <a:pPr lvl="1"/>
            <a:r>
              <a:rPr lang="fi-FI" dirty="0" smtClean="0"/>
              <a:t>Lopulta </a:t>
            </a:r>
            <a:r>
              <a:rPr lang="fi-FI" dirty="0"/>
              <a:t>sama testitapausten joukko ei enää löydä uusia </a:t>
            </a:r>
            <a:r>
              <a:rPr lang="fi-FI" dirty="0" smtClean="0"/>
              <a:t>vikoja</a:t>
            </a:r>
          </a:p>
          <a:p>
            <a:pPr lvl="1"/>
            <a:r>
              <a:rPr lang="fi-FI" dirty="0" smtClean="0"/>
              <a:t>Testitapauksia </a:t>
            </a:r>
            <a:r>
              <a:rPr lang="fi-FI" dirty="0"/>
              <a:t>on säännöllisesti katselmoitava ja </a:t>
            </a:r>
            <a:r>
              <a:rPr lang="fi-FI" dirty="0" smtClean="0"/>
              <a:t>muokattava</a:t>
            </a:r>
          </a:p>
          <a:p>
            <a:pPr lvl="1"/>
            <a:r>
              <a:rPr lang="fi-FI" dirty="0" smtClean="0"/>
              <a:t>Uusia</a:t>
            </a:r>
            <a:r>
              <a:rPr lang="fi-FI" dirty="0"/>
              <a:t>, erilaisia testejä on </a:t>
            </a:r>
            <a:r>
              <a:rPr lang="fi-FI" dirty="0" smtClean="0"/>
              <a:t>laadittava </a:t>
            </a:r>
          </a:p>
          <a:p>
            <a:pPr lvl="2"/>
            <a:r>
              <a:rPr lang="fi-FI" dirty="0"/>
              <a:t>O</a:t>
            </a:r>
            <a:r>
              <a:rPr lang="fi-FI" dirty="0" smtClean="0"/>
              <a:t>hjelmistosta käydään </a:t>
            </a:r>
            <a:r>
              <a:rPr lang="fi-FI" dirty="0"/>
              <a:t>läpi eri alueita ja löydetään mahdollisesti enemmän </a:t>
            </a:r>
            <a:r>
              <a:rPr lang="fi-FI" dirty="0" smtClean="0"/>
              <a:t>virheitä</a:t>
            </a:r>
          </a:p>
        </p:txBody>
      </p:sp>
      <p:sp>
        <p:nvSpPr>
          <p:cNvPr id="4" name="Tekstiruutu 3"/>
          <p:cNvSpPr txBox="1"/>
          <p:nvPr/>
        </p:nvSpPr>
        <p:spPr>
          <a:xfrm>
            <a:off x="688074" y="6311900"/>
            <a:ext cx="8929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ISTQB testaus-sertifikaatti</a:t>
            </a:r>
            <a:r>
              <a:rPr lang="fi-FI" sz="1600" i="1" dirty="0"/>
              <a:t>, http://www.fistb.fi/sites/fistb/files/liitteet/FL%20Syllabus%2020101123_0.pdf</a:t>
            </a:r>
          </a:p>
        </p:txBody>
      </p:sp>
    </p:spTree>
    <p:extLst>
      <p:ext uri="{BB962C8B-B14F-4D97-AF65-F5344CB8AC3E}">
        <p14:creationId xmlns:p14="http://schemas.microsoft.com/office/powerpoint/2010/main" val="31572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periaatteet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smtClean="0"/>
              <a:t>6) Testaus </a:t>
            </a:r>
            <a:r>
              <a:rPr lang="fi-FI" dirty="0"/>
              <a:t>on </a:t>
            </a:r>
            <a:r>
              <a:rPr lang="fi-FI" dirty="0" smtClean="0"/>
              <a:t>tilanneriippuvaista</a:t>
            </a:r>
          </a:p>
          <a:p>
            <a:pPr lvl="1"/>
            <a:r>
              <a:rPr lang="fi-FI" dirty="0"/>
              <a:t>Testausta tehdään eri tavalla eri </a:t>
            </a:r>
            <a:r>
              <a:rPr lang="fi-FI" dirty="0" smtClean="0"/>
              <a:t>tilanteissa</a:t>
            </a:r>
          </a:p>
          <a:p>
            <a:pPr lvl="1"/>
            <a:r>
              <a:rPr lang="fi-FI" dirty="0" smtClean="0"/>
              <a:t>Turvallisuuskriittinen </a:t>
            </a:r>
            <a:r>
              <a:rPr lang="fi-FI" dirty="0"/>
              <a:t>sovellus testataan eri tavalla kuin </a:t>
            </a:r>
            <a:r>
              <a:rPr lang="fi-FI" dirty="0" smtClean="0"/>
              <a:t>verkkokauppasivusto</a:t>
            </a:r>
          </a:p>
          <a:p>
            <a:pPr marL="0" indent="0">
              <a:buNone/>
            </a:pPr>
            <a:r>
              <a:rPr lang="fi-FI" dirty="0" smtClean="0"/>
              <a:t>7) Virheettömyyden harhaluulo</a:t>
            </a:r>
          </a:p>
          <a:p>
            <a:pPr lvl="1"/>
            <a:r>
              <a:rPr lang="fi-FI" dirty="0"/>
              <a:t>Vikojen löytäminen ja korjaaminen ei </a:t>
            </a:r>
            <a:r>
              <a:rPr lang="fi-FI" dirty="0" smtClean="0"/>
              <a:t>auta </a:t>
            </a:r>
            <a:r>
              <a:rPr lang="fi-FI" dirty="0"/>
              <a:t>jos </a:t>
            </a:r>
            <a:endParaRPr lang="fi-FI" dirty="0" smtClean="0"/>
          </a:p>
          <a:p>
            <a:pPr lvl="2"/>
            <a:r>
              <a:rPr lang="fi-FI" dirty="0" smtClean="0"/>
              <a:t>Rakennettu </a:t>
            </a:r>
            <a:r>
              <a:rPr lang="fi-FI" dirty="0"/>
              <a:t>järjestelmä on käyttökelvoton </a:t>
            </a:r>
            <a:endParaRPr lang="fi-FI" dirty="0" smtClean="0"/>
          </a:p>
          <a:p>
            <a:pPr lvl="2"/>
            <a:r>
              <a:rPr lang="fi-FI" dirty="0" smtClean="0"/>
              <a:t>Ei </a:t>
            </a:r>
            <a:r>
              <a:rPr lang="fi-FI" dirty="0"/>
              <a:t>täytä käyttäjien tarpeita ja </a:t>
            </a:r>
            <a:r>
              <a:rPr lang="fi-FI" dirty="0" smtClean="0"/>
              <a:t>odotuksia</a:t>
            </a:r>
          </a:p>
        </p:txBody>
      </p:sp>
      <p:sp>
        <p:nvSpPr>
          <p:cNvPr id="4" name="Tekstiruutu 3"/>
          <p:cNvSpPr txBox="1"/>
          <p:nvPr/>
        </p:nvSpPr>
        <p:spPr>
          <a:xfrm>
            <a:off x="688074" y="6311900"/>
            <a:ext cx="892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ISTQB testaus-sertifikaatti</a:t>
            </a:r>
            <a:r>
              <a:rPr lang="fi-FI" sz="1600" i="1" dirty="0"/>
              <a:t>, http://www.fistb.fi/sites/fistb/files/liitteet/FL%20Syllabus%2020101123_0.pdf</a:t>
            </a:r>
          </a:p>
        </p:txBody>
      </p:sp>
    </p:spTree>
    <p:extLst>
      <p:ext uri="{BB962C8B-B14F-4D97-AF65-F5344CB8AC3E}">
        <p14:creationId xmlns:p14="http://schemas.microsoft.com/office/powerpoint/2010/main" val="36513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066470"/>
            <a:ext cx="7964011" cy="4725059"/>
          </a:xfrm>
          <a:prstGeom prst="rect">
            <a:avLst/>
          </a:prstGeom>
        </p:spPr>
      </p:pic>
      <p:sp>
        <p:nvSpPr>
          <p:cNvPr id="3" name="Tekstiruutu 2"/>
          <p:cNvSpPr txBox="1"/>
          <p:nvPr/>
        </p:nvSpPr>
        <p:spPr>
          <a:xfrm>
            <a:off x="1241946" y="6211669"/>
            <a:ext cx="553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ISTQB® Worldwide Software Testing Practices Report 2015-2016 </a:t>
            </a:r>
          </a:p>
        </p:txBody>
      </p:sp>
    </p:spTree>
    <p:extLst>
      <p:ext uri="{BB962C8B-B14F-4D97-AF65-F5344CB8AC3E}">
        <p14:creationId xmlns:p14="http://schemas.microsoft.com/office/powerpoint/2010/main" val="3613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10" y="1376076"/>
            <a:ext cx="7916380" cy="4105848"/>
          </a:xfrm>
          <a:prstGeom prst="rect">
            <a:avLst/>
          </a:prstGeom>
        </p:spPr>
      </p:pic>
      <p:sp>
        <p:nvSpPr>
          <p:cNvPr id="3" name="Tekstiruutu 2"/>
          <p:cNvSpPr txBox="1"/>
          <p:nvPr/>
        </p:nvSpPr>
        <p:spPr>
          <a:xfrm>
            <a:off x="1241946" y="6211669"/>
            <a:ext cx="553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ISTQB® Worldwide Software Testing Practices Report 2015-2016 </a:t>
            </a:r>
          </a:p>
        </p:txBody>
      </p:sp>
    </p:spTree>
    <p:extLst>
      <p:ext uri="{BB962C8B-B14F-4D97-AF65-F5344CB8AC3E}">
        <p14:creationId xmlns:p14="http://schemas.microsoft.com/office/powerpoint/2010/main" val="27971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4729" y="1541326"/>
            <a:ext cx="1781175" cy="534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i-FI" altLang="fi-FI" dirty="0" smtClean="0">
                <a:latin typeface="+mn-lt"/>
              </a:rPr>
              <a:t>Testitapausten</a:t>
            </a:r>
            <a:endParaRPr lang="fi-FI" altLang="fi-FI" dirty="0">
              <a:latin typeface="+mn-lt"/>
            </a:endParaRPr>
          </a:p>
          <a:p>
            <a:pPr algn="ctr" eaLnBrk="1" hangingPunct="1"/>
            <a:r>
              <a:rPr lang="fi-FI" altLang="fi-FI" dirty="0">
                <a:latin typeface="+mn-lt"/>
              </a:rPr>
              <a:t>tuottaminen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4729" y="2741476"/>
            <a:ext cx="1781175" cy="534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i-FI" altLang="fi-FI" dirty="0" smtClean="0">
                <a:latin typeface="+mn-lt"/>
              </a:rPr>
              <a:t>Testitapausten</a:t>
            </a:r>
            <a:endParaRPr lang="fi-FI" altLang="fi-FI" dirty="0">
              <a:latin typeface="+mn-lt"/>
            </a:endParaRPr>
          </a:p>
          <a:p>
            <a:pPr algn="ctr" eaLnBrk="1" hangingPunct="1"/>
            <a:r>
              <a:rPr lang="fi-FI" altLang="fi-FI" dirty="0" smtClean="0">
                <a:latin typeface="+mn-lt"/>
              </a:rPr>
              <a:t>suorittaminen</a:t>
            </a:r>
            <a:endParaRPr lang="fi-FI" altLang="fi-FI" dirty="0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4729" y="4078151"/>
            <a:ext cx="1781175" cy="534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i-FI" altLang="fi-FI" dirty="0" smtClean="0">
                <a:latin typeface="+mn-lt"/>
              </a:rPr>
              <a:t>Virheen</a:t>
            </a:r>
          </a:p>
          <a:p>
            <a:pPr algn="ctr" eaLnBrk="1" hangingPunct="1"/>
            <a:r>
              <a:rPr lang="fi-FI" altLang="fi-FI" dirty="0" smtClean="0">
                <a:latin typeface="+mn-lt"/>
              </a:rPr>
              <a:t> paikantaminen</a:t>
            </a:r>
            <a:endParaRPr lang="fi-FI" altLang="fi-FI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04729" y="4811576"/>
            <a:ext cx="17811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i-FI" altLang="fi-FI">
                <a:latin typeface="+mn-lt"/>
              </a:rPr>
              <a:t>Virheen korjaus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04729" y="5545001"/>
            <a:ext cx="1781175" cy="534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i-FI" altLang="fi-FI">
                <a:latin typeface="+mn-lt"/>
              </a:rPr>
              <a:t>Korjausten </a:t>
            </a:r>
          </a:p>
          <a:p>
            <a:pPr algn="ctr" eaLnBrk="1" hangingPunct="1"/>
            <a:r>
              <a:rPr lang="fi-FI" altLang="fi-FI">
                <a:latin typeface="+mn-lt"/>
              </a:rPr>
              <a:t>testaus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315239" y="2249043"/>
            <a:ext cx="1225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altLang="fi-FI" sz="1400" dirty="0">
                <a:latin typeface="+mn-lt"/>
              </a:rPr>
              <a:t>testitapaukset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60968" y="3409814"/>
            <a:ext cx="1215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altLang="fi-FI" sz="1400" dirty="0">
                <a:latin typeface="+mn-lt"/>
              </a:rPr>
              <a:t>virheet / </a:t>
            </a:r>
          </a:p>
          <a:p>
            <a:pPr eaLnBrk="1" hangingPunct="1"/>
            <a:r>
              <a:rPr lang="fi-FI" altLang="fi-FI" sz="1400" dirty="0">
                <a:latin typeface="+mn-lt"/>
              </a:rPr>
              <a:t>virheen oireet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5895316" y="2076314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895316" y="2541451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895316" y="3276464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895316" y="387653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895316" y="461313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895316" y="5344976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530441" y="2541451"/>
            <a:ext cx="858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altLang="fi-FI">
                <a:latin typeface="+mn-lt"/>
              </a:rPr>
              <a:t>testaus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454241" y="4744901"/>
            <a:ext cx="2171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altLang="fi-FI" dirty="0">
                <a:latin typeface="+mn-lt"/>
              </a:rPr>
              <a:t>virheen </a:t>
            </a:r>
            <a:r>
              <a:rPr lang="fi-FI" altLang="fi-FI" dirty="0" smtClean="0">
                <a:latin typeface="+mn-lt"/>
              </a:rPr>
              <a:t>poistaminen,</a:t>
            </a:r>
            <a:endParaRPr lang="fi-FI" altLang="fi-FI" dirty="0">
              <a:latin typeface="+mn-lt"/>
            </a:endParaRPr>
          </a:p>
          <a:p>
            <a:pPr eaLnBrk="1" hangingPunct="1"/>
            <a:r>
              <a:rPr lang="fi-FI" altLang="fi-FI" dirty="0" err="1">
                <a:latin typeface="+mn-lt"/>
              </a:rPr>
              <a:t>debuggaus</a:t>
            </a:r>
            <a:endParaRPr lang="fi-FI" altLang="fi-FI" dirty="0">
              <a:latin typeface="+mn-lt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109129" y="3276464"/>
            <a:ext cx="1768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altLang="fi-FI" dirty="0">
                <a:latin typeface="+mn-lt"/>
              </a:rPr>
              <a:t>testausvaiheiden</a:t>
            </a:r>
          </a:p>
          <a:p>
            <a:pPr eaLnBrk="1" hangingPunct="1"/>
            <a:r>
              <a:rPr lang="fi-FI" altLang="fi-FI" dirty="0">
                <a:latin typeface="+mn-lt"/>
              </a:rPr>
              <a:t>tehtävät</a:t>
            </a:r>
          </a:p>
        </p:txBody>
      </p:sp>
      <p:sp>
        <p:nvSpPr>
          <p:cNvPr id="23" name="Oikea aaltosulje 22"/>
          <p:cNvSpPr/>
          <p:nvPr/>
        </p:nvSpPr>
        <p:spPr>
          <a:xfrm>
            <a:off x="7206018" y="1808820"/>
            <a:ext cx="248223" cy="19420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Oikea aaltosulje 23"/>
          <p:cNvSpPr/>
          <p:nvPr/>
        </p:nvSpPr>
        <p:spPr>
          <a:xfrm>
            <a:off x="7208294" y="4172160"/>
            <a:ext cx="248223" cy="19420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Vasen aaltosulje 25"/>
          <p:cNvSpPr/>
          <p:nvPr/>
        </p:nvSpPr>
        <p:spPr>
          <a:xfrm>
            <a:off x="4435517" y="1808820"/>
            <a:ext cx="241660" cy="4003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Otsikk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i-FI" dirty="0" smtClean="0">
                <a:latin typeface="+mn-lt"/>
              </a:rPr>
              <a:t>Testauksen vaiheet</a:t>
            </a:r>
            <a:endParaRPr lang="fi-FI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17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tehtävät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Testaukseen liittyvät tehtävät ovat </a:t>
            </a:r>
            <a:endParaRPr lang="fi-FI" sz="2400" dirty="0"/>
          </a:p>
          <a:p>
            <a:pPr lvl="1"/>
            <a:r>
              <a:rPr lang="fi-FI" dirty="0"/>
              <a:t>S</a:t>
            </a:r>
            <a:r>
              <a:rPr lang="fi-FI" dirty="0" smtClean="0"/>
              <a:t>uunnittelu </a:t>
            </a:r>
            <a:endParaRPr lang="fi-FI" sz="2000" dirty="0"/>
          </a:p>
          <a:p>
            <a:pPr lvl="1"/>
            <a:r>
              <a:rPr lang="fi-FI" dirty="0"/>
              <a:t>T</a:t>
            </a:r>
            <a:r>
              <a:rPr lang="fi-FI" dirty="0" smtClean="0"/>
              <a:t>estiympäristön </a:t>
            </a:r>
            <a:r>
              <a:rPr lang="fi-FI" dirty="0"/>
              <a:t>luominen </a:t>
            </a:r>
            <a:endParaRPr lang="fi-FI" sz="2000" dirty="0"/>
          </a:p>
          <a:p>
            <a:pPr lvl="1"/>
            <a:r>
              <a:rPr lang="fi-FI" dirty="0"/>
              <a:t>T</a:t>
            </a:r>
            <a:r>
              <a:rPr lang="fi-FI" dirty="0" smtClean="0"/>
              <a:t>estin </a:t>
            </a:r>
            <a:r>
              <a:rPr lang="fi-FI" dirty="0"/>
              <a:t>suorittaminen </a:t>
            </a:r>
            <a:endParaRPr lang="fi-FI" sz="2000" dirty="0"/>
          </a:p>
          <a:p>
            <a:pPr lvl="1"/>
            <a:r>
              <a:rPr lang="fi-FI" dirty="0"/>
              <a:t>T</a:t>
            </a:r>
            <a:r>
              <a:rPr lang="fi-FI" dirty="0" smtClean="0"/>
              <a:t>ulosten </a:t>
            </a:r>
            <a:r>
              <a:rPr lang="fi-FI" dirty="0"/>
              <a:t>tarkastelu </a:t>
            </a:r>
            <a:endParaRPr lang="fi-FI" sz="2000" dirty="0"/>
          </a:p>
          <a:p>
            <a:pPr lvl="0"/>
            <a:r>
              <a:rPr lang="fi-FI" dirty="0" smtClean="0"/>
              <a:t>Voidaan rakentaa </a:t>
            </a:r>
            <a:r>
              <a:rPr lang="fi-FI" dirty="0"/>
              <a:t>ohjelmistoympäristöä </a:t>
            </a:r>
            <a:r>
              <a:rPr lang="fi-FI" dirty="0" smtClean="0"/>
              <a:t>simuloiva testiympäristö   </a:t>
            </a:r>
            <a:endParaRPr lang="fi-FI" sz="2400" dirty="0"/>
          </a:p>
          <a:p>
            <a:endParaRPr lang="fi-FI" dirty="0"/>
          </a:p>
        </p:txBody>
      </p:sp>
      <p:pic>
        <p:nvPicPr>
          <p:cNvPr id="4" name="Picture 6" descr="8.3 Testing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62" y="4676519"/>
            <a:ext cx="8744367" cy="1835492"/>
          </a:xfrm>
          <a:prstGeom prst="rect">
            <a:avLst/>
          </a:prstGeom>
        </p:spPr>
      </p:pic>
      <p:sp>
        <p:nvSpPr>
          <p:cNvPr id="5" name="Suorakulmio 4"/>
          <p:cNvSpPr/>
          <p:nvPr/>
        </p:nvSpPr>
        <p:spPr>
          <a:xfrm>
            <a:off x="7252959" y="6512011"/>
            <a:ext cx="3915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600" i="1" dirty="0" err="1"/>
              <a:t>Sommerville</a:t>
            </a:r>
            <a:r>
              <a:rPr lang="fi-FI" sz="1600" i="1" dirty="0"/>
              <a:t>, Ian 2016: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143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suorittaminen</a:t>
            </a:r>
            <a:endParaRPr lang="fi-FI" dirty="0"/>
          </a:p>
        </p:txBody>
      </p:sp>
      <p:pic>
        <p:nvPicPr>
          <p:cNvPr id="3" name="Kuva 2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44" y="2067548"/>
            <a:ext cx="7106089" cy="3725314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1091821" y="6441743"/>
            <a:ext cx="471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/>
              <a:t>JHS 182 ICT-palvelujen kehittäminen: Laadunvarmistus</a:t>
            </a:r>
          </a:p>
        </p:txBody>
      </p:sp>
    </p:spTree>
    <p:extLst>
      <p:ext uri="{BB962C8B-B14F-4D97-AF65-F5344CB8AC3E}">
        <p14:creationId xmlns:p14="http://schemas.microsoft.com/office/powerpoint/2010/main" val="13137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Testaus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</a:t>
            </a:r>
            <a:r>
              <a:rPr lang="fi-FI" dirty="0"/>
              <a:t>l</a:t>
            </a:r>
            <a:r>
              <a:rPr lang="fi-FI" dirty="0" smtClean="0"/>
              <a:t>ähestymistavat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Lasilaatikkotestaus </a:t>
            </a:r>
            <a:r>
              <a:rPr lang="fi-FI" dirty="0"/>
              <a:t>(</a:t>
            </a:r>
            <a:r>
              <a:rPr lang="fi-FI" dirty="0" smtClean="0"/>
              <a:t>white box)</a:t>
            </a:r>
          </a:p>
          <a:p>
            <a:pPr lvl="1"/>
            <a:r>
              <a:rPr lang="fi-FI" dirty="0"/>
              <a:t>T</a:t>
            </a:r>
            <a:r>
              <a:rPr lang="fi-FI" dirty="0" smtClean="0"/>
              <a:t>estaajalla </a:t>
            </a:r>
            <a:r>
              <a:rPr lang="fi-FI" dirty="0"/>
              <a:t>on käytettävissään </a:t>
            </a:r>
            <a:r>
              <a:rPr lang="fi-FI" dirty="0" smtClean="0"/>
              <a:t>lähdekoodi </a:t>
            </a:r>
            <a:endParaRPr lang="fi-FI" sz="2000" dirty="0"/>
          </a:p>
          <a:p>
            <a:r>
              <a:rPr lang="fi-FI" dirty="0" smtClean="0"/>
              <a:t>Mustalaatikkotestaus </a:t>
            </a:r>
            <a:r>
              <a:rPr lang="fi-FI" dirty="0"/>
              <a:t>(</a:t>
            </a:r>
            <a:r>
              <a:rPr lang="fi-FI" dirty="0" err="1" smtClean="0"/>
              <a:t>black</a:t>
            </a:r>
            <a:r>
              <a:rPr lang="fi-FI" dirty="0"/>
              <a:t> </a:t>
            </a:r>
            <a:r>
              <a:rPr lang="fi-FI" dirty="0" smtClean="0"/>
              <a:t>box) </a:t>
            </a:r>
          </a:p>
          <a:p>
            <a:pPr lvl="1"/>
            <a:r>
              <a:rPr lang="fi-FI" dirty="0" smtClean="0"/>
              <a:t>Ei tunneta ohjelman </a:t>
            </a:r>
            <a:r>
              <a:rPr lang="fi-FI" dirty="0"/>
              <a:t>rakennetta ja sisäistä </a:t>
            </a:r>
            <a:r>
              <a:rPr lang="fi-FI" dirty="0" smtClean="0"/>
              <a:t>toimintaa</a:t>
            </a:r>
            <a:endParaRPr lang="fi-FI" sz="2000" dirty="0"/>
          </a:p>
          <a:p>
            <a:pPr lvl="0"/>
            <a:r>
              <a:rPr lang="fi-FI" dirty="0" smtClean="0"/>
              <a:t>Harmaalaatikkotestaus </a:t>
            </a:r>
            <a:r>
              <a:rPr lang="fi-FI" dirty="0"/>
              <a:t>(</a:t>
            </a:r>
            <a:r>
              <a:rPr lang="fi-FI" dirty="0" smtClean="0"/>
              <a:t>gray box</a:t>
            </a:r>
            <a:r>
              <a:rPr lang="fi-FI" dirty="0"/>
              <a:t>) </a:t>
            </a:r>
            <a:endParaRPr lang="fi-FI" dirty="0" smtClean="0"/>
          </a:p>
          <a:p>
            <a:pPr lvl="1"/>
            <a:r>
              <a:rPr lang="fi-FI" dirty="0"/>
              <a:t>K</a:t>
            </a:r>
            <a:r>
              <a:rPr lang="fi-FI" dirty="0" smtClean="0"/>
              <a:t>ahden edellisen välimuotoa </a:t>
            </a:r>
          </a:p>
          <a:p>
            <a:pPr lvl="1"/>
            <a:r>
              <a:rPr lang="fi-FI" dirty="0" smtClean="0"/>
              <a:t>Testauksessa </a:t>
            </a:r>
            <a:r>
              <a:rPr lang="fi-FI" dirty="0"/>
              <a:t>käytetään hyväksi tietoa ohjelman </a:t>
            </a:r>
            <a:r>
              <a:rPr lang="fi-FI" dirty="0" smtClean="0"/>
              <a:t>toteutusperiaatteista </a:t>
            </a:r>
          </a:p>
          <a:p>
            <a:pPr lvl="0"/>
            <a:r>
              <a:rPr lang="fi-FI" dirty="0" smtClean="0"/>
              <a:t>Testimateriaalin </a:t>
            </a:r>
            <a:r>
              <a:rPr lang="fi-FI" dirty="0"/>
              <a:t>suunnittelu ja muodostaminen vaatii </a:t>
            </a:r>
            <a:r>
              <a:rPr lang="fi-FI" dirty="0" smtClean="0"/>
              <a:t>työtä</a:t>
            </a:r>
          </a:p>
          <a:p>
            <a:pPr lvl="1"/>
            <a:r>
              <a:rPr lang="fi-FI" dirty="0" smtClean="0"/>
              <a:t>Testimateriaali </a:t>
            </a:r>
            <a:r>
              <a:rPr lang="fi-FI" dirty="0"/>
              <a:t>tallennetaan </a:t>
            </a:r>
            <a:r>
              <a:rPr lang="fi-FI" dirty="0" smtClean="0"/>
              <a:t>myöhempää </a:t>
            </a:r>
            <a:r>
              <a:rPr lang="fi-FI" dirty="0"/>
              <a:t>käyttöä ja muutoksia </a:t>
            </a:r>
            <a:r>
              <a:rPr lang="fi-FI" dirty="0" smtClean="0"/>
              <a:t>varten </a:t>
            </a:r>
            <a:endParaRPr lang="fi-FI" sz="2000" dirty="0"/>
          </a:p>
          <a:p>
            <a:pPr lvl="0"/>
            <a:r>
              <a:rPr lang="fi-FI" dirty="0"/>
              <a:t>Testimateriaalin tulee sisältää </a:t>
            </a:r>
            <a:endParaRPr lang="fi-FI" sz="2400" dirty="0"/>
          </a:p>
          <a:p>
            <a:pPr lvl="1"/>
            <a:r>
              <a:rPr lang="fi-FI" dirty="0" smtClean="0"/>
              <a:t>Syötemateriaali </a:t>
            </a:r>
            <a:endParaRPr lang="fi-FI" sz="2000" dirty="0"/>
          </a:p>
          <a:p>
            <a:pPr lvl="1"/>
            <a:r>
              <a:rPr lang="fi-FI" dirty="0"/>
              <a:t>O</a:t>
            </a:r>
            <a:r>
              <a:rPr lang="fi-FI" dirty="0" smtClean="0"/>
              <a:t>dotetut </a:t>
            </a:r>
            <a:r>
              <a:rPr lang="fi-FI" dirty="0"/>
              <a:t>tulokset </a:t>
            </a:r>
            <a:endParaRPr lang="fi-FI" sz="2000" dirty="0"/>
          </a:p>
          <a:p>
            <a:pPr lvl="1"/>
            <a:r>
              <a:rPr lang="fi-FI" dirty="0"/>
              <a:t>K</a:t>
            </a:r>
            <a:r>
              <a:rPr lang="fi-FI" dirty="0" smtClean="0"/>
              <a:t>uvauksen </a:t>
            </a:r>
            <a:r>
              <a:rPr lang="fi-FI" dirty="0"/>
              <a:t>moduuleista, joita testi koskee </a:t>
            </a:r>
            <a:endParaRPr lang="fi-FI" sz="2000" dirty="0"/>
          </a:p>
          <a:p>
            <a:pPr lvl="1"/>
            <a:r>
              <a:rPr lang="fi-FI" dirty="0"/>
              <a:t>K</a:t>
            </a:r>
            <a:r>
              <a:rPr lang="fi-FI" dirty="0" smtClean="0"/>
              <a:t>uvauksen </a:t>
            </a:r>
            <a:r>
              <a:rPr lang="fi-FI" dirty="0"/>
              <a:t>tilanteesta, missä testi voidaan suorittaa 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1469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Lasilaatikkotestaus (white box)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i-FI" altLang="fi-FI" sz="2500" dirty="0" smtClean="0"/>
              <a:t>Perustuu lähdekoodiin </a:t>
            </a:r>
            <a:r>
              <a:rPr lang="fi-FI" altLang="fi-FI" sz="2500" dirty="0"/>
              <a:t>ja toiminnallisen </a:t>
            </a:r>
            <a:r>
              <a:rPr lang="fi-FI" altLang="fi-FI" sz="2500" dirty="0" smtClean="0"/>
              <a:t>määrittelyyn</a:t>
            </a:r>
            <a:endParaRPr lang="fi-FI" altLang="fi-FI" sz="2500" dirty="0"/>
          </a:p>
          <a:p>
            <a:pPr>
              <a:lnSpc>
                <a:spcPct val="80000"/>
              </a:lnSpc>
            </a:pPr>
            <a:r>
              <a:rPr lang="fi-FI" altLang="fi-FI" sz="2500" dirty="0" smtClean="0"/>
              <a:t>Testitapaukset </a:t>
            </a:r>
            <a:r>
              <a:rPr lang="fi-FI" altLang="fi-FI" sz="2500" dirty="0"/>
              <a:t>suunnitellaan lähdekoodin toiminnallisuuden perusteella</a:t>
            </a:r>
          </a:p>
          <a:p>
            <a:pPr>
              <a:lnSpc>
                <a:spcPct val="80000"/>
              </a:lnSpc>
            </a:pPr>
            <a:r>
              <a:rPr lang="fi-FI" altLang="fi-FI" sz="2500" dirty="0" smtClean="0"/>
              <a:t>Testaajalla </a:t>
            </a:r>
            <a:r>
              <a:rPr lang="fi-FI" altLang="fi-FI" sz="2500" dirty="0"/>
              <a:t>tietoa järjestelmän sisäisestä </a:t>
            </a:r>
            <a:r>
              <a:rPr lang="fi-FI" altLang="fi-FI" sz="2500" dirty="0" smtClean="0"/>
              <a:t>rakenteesta (lähdekoodi)</a:t>
            </a:r>
            <a:endParaRPr lang="fi-FI" altLang="fi-FI" sz="2500" dirty="0"/>
          </a:p>
          <a:p>
            <a:pPr>
              <a:lnSpc>
                <a:spcPct val="80000"/>
              </a:lnSpc>
            </a:pPr>
            <a:r>
              <a:rPr lang="fi-FI" altLang="fi-FI" sz="2500" dirty="0" smtClean="0"/>
              <a:t>Pyrkimys </a:t>
            </a:r>
            <a:r>
              <a:rPr lang="fi-FI" altLang="fi-FI" sz="2500" dirty="0"/>
              <a:t>mahdollisimman kattaviin </a:t>
            </a:r>
            <a:r>
              <a:rPr lang="fi-FI" altLang="fi-FI" sz="2500" dirty="0" smtClean="0"/>
              <a:t>testituloksiin</a:t>
            </a:r>
          </a:p>
          <a:p>
            <a:pPr lvl="1">
              <a:lnSpc>
                <a:spcPct val="80000"/>
              </a:lnSpc>
            </a:pPr>
            <a:r>
              <a:rPr lang="fi-FI" altLang="fi-FI" sz="2100" dirty="0" smtClean="0"/>
              <a:t>Testitapauksien </a:t>
            </a:r>
            <a:r>
              <a:rPr lang="fi-FI" altLang="fi-FI" sz="2100" dirty="0"/>
              <a:t>tulisi käydä jokainen järjestelmän sisäisen rakenteen haara </a:t>
            </a:r>
            <a:r>
              <a:rPr lang="fi-FI" altLang="fi-FI" sz="2100" dirty="0" smtClean="0"/>
              <a:t>läpi</a:t>
            </a:r>
            <a:endParaRPr lang="fi-FI" altLang="fi-FI" sz="2500" dirty="0"/>
          </a:p>
          <a:p>
            <a:pPr>
              <a:lnSpc>
                <a:spcPct val="80000"/>
              </a:lnSpc>
            </a:pPr>
            <a:r>
              <a:rPr lang="fi-FI" altLang="fi-FI" sz="2500" dirty="0" smtClean="0"/>
              <a:t>Testauskohteita </a:t>
            </a:r>
            <a:r>
              <a:rPr lang="fi-FI" altLang="fi-FI" sz="2500" dirty="0"/>
              <a:t>ovat ohjelman ohjausrakenteet ja niiden kombinaatiot</a:t>
            </a:r>
          </a:p>
          <a:p>
            <a:pPr>
              <a:lnSpc>
                <a:spcPct val="80000"/>
              </a:lnSpc>
            </a:pPr>
            <a:r>
              <a:rPr lang="fi-FI" altLang="fi-FI" sz="2500" dirty="0"/>
              <a:t>K</a:t>
            </a:r>
            <a:r>
              <a:rPr lang="fi-FI" altLang="fi-FI" sz="2500" dirty="0" smtClean="0"/>
              <a:t>aikki </a:t>
            </a:r>
            <a:r>
              <a:rPr lang="fi-FI" altLang="fi-FI" sz="2500" dirty="0"/>
              <a:t>lauseet suoritettava vähintään kerran </a:t>
            </a:r>
            <a:endParaRPr lang="fi-FI" altLang="fi-FI" sz="2500" dirty="0" smtClean="0"/>
          </a:p>
          <a:p>
            <a:pPr>
              <a:lnSpc>
                <a:spcPct val="80000"/>
              </a:lnSpc>
            </a:pPr>
            <a:r>
              <a:rPr lang="fi-FI" altLang="fi-FI" sz="2500" dirty="0" smtClean="0"/>
              <a:t>Kaikki </a:t>
            </a:r>
            <a:r>
              <a:rPr lang="fi-FI" altLang="fi-FI" sz="2500" dirty="0"/>
              <a:t>suorituspolut tulee suorittaa</a:t>
            </a:r>
            <a:endParaRPr lang="fi-FI" sz="2400" dirty="0"/>
          </a:p>
          <a:p>
            <a:pPr>
              <a:lnSpc>
                <a:spcPct val="80000"/>
              </a:lnSpc>
            </a:pPr>
            <a:r>
              <a:rPr lang="fi-FI" altLang="fi-FI" sz="2500" dirty="0" smtClean="0"/>
              <a:t>Jokaiselle </a:t>
            </a:r>
            <a:r>
              <a:rPr lang="fi-FI" altLang="fi-FI" sz="2500" dirty="0"/>
              <a:t>silmukalle suoritetaan testi, jossa toisto suoritetaan: </a:t>
            </a:r>
          </a:p>
          <a:p>
            <a:pPr lvl="1">
              <a:lnSpc>
                <a:spcPct val="80000"/>
              </a:lnSpc>
            </a:pPr>
            <a:r>
              <a:rPr lang="fi-FI" altLang="fi-FI" sz="2300" dirty="0" smtClean="0"/>
              <a:t>Nolla </a:t>
            </a:r>
            <a:r>
              <a:rPr lang="fi-FI" altLang="fi-FI" sz="2300" dirty="0"/>
              <a:t>kertaa </a:t>
            </a:r>
          </a:p>
          <a:p>
            <a:pPr lvl="1">
              <a:lnSpc>
                <a:spcPct val="80000"/>
              </a:lnSpc>
            </a:pPr>
            <a:r>
              <a:rPr lang="fi-FI" altLang="fi-FI" sz="2300" dirty="0" smtClean="0"/>
              <a:t>Yhden </a:t>
            </a:r>
            <a:r>
              <a:rPr lang="fi-FI" altLang="fi-FI" sz="2300" dirty="0"/>
              <a:t>kerran </a:t>
            </a:r>
          </a:p>
          <a:p>
            <a:pPr lvl="1">
              <a:lnSpc>
                <a:spcPct val="80000"/>
              </a:lnSpc>
            </a:pPr>
            <a:r>
              <a:rPr lang="fi-FI" altLang="fi-FI" sz="2300" dirty="0" smtClean="0"/>
              <a:t>Maksimiarvo </a:t>
            </a:r>
            <a:r>
              <a:rPr lang="fi-FI" altLang="fi-FI" sz="2300" dirty="0"/>
              <a:t>kertaa </a:t>
            </a:r>
          </a:p>
          <a:p>
            <a:pPr lvl="1">
              <a:lnSpc>
                <a:spcPct val="80000"/>
              </a:lnSpc>
            </a:pPr>
            <a:r>
              <a:rPr lang="fi-FI" altLang="fi-FI" sz="2300" dirty="0" smtClean="0"/>
              <a:t>Jokin </a:t>
            </a:r>
            <a:r>
              <a:rPr lang="fi-FI" altLang="fi-FI" sz="2300" dirty="0"/>
              <a:t>arvo väliltä 0 – maksimi kertaa </a:t>
            </a:r>
          </a:p>
        </p:txBody>
      </p:sp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38" y="438776"/>
            <a:ext cx="3657878" cy="11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Mustalaatikkotestaus (</a:t>
            </a:r>
            <a:r>
              <a:rPr lang="fi-FI" dirty="0" err="1" smtClean="0"/>
              <a:t>black</a:t>
            </a:r>
            <a:r>
              <a:rPr lang="fi-FI" dirty="0"/>
              <a:t> </a:t>
            </a:r>
            <a:r>
              <a:rPr lang="fi-FI" dirty="0" smtClean="0"/>
              <a:t>box)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fi-FI" sz="2600" dirty="0" smtClean="0"/>
              <a:t>Testaaja </a:t>
            </a:r>
            <a:r>
              <a:rPr lang="fi-FI" altLang="fi-FI" sz="2600" dirty="0"/>
              <a:t>ei voi tutkia </a:t>
            </a:r>
            <a:r>
              <a:rPr lang="fi-FI" altLang="fi-FI" sz="2600" dirty="0" smtClean="0"/>
              <a:t>lähdekoodia</a:t>
            </a:r>
          </a:p>
          <a:p>
            <a:r>
              <a:rPr lang="fi-FI" altLang="fi-FI" sz="2600" dirty="0">
                <a:sym typeface="Wingdings" panose="05000000000000000000" pitchFamily="2" charset="2"/>
              </a:rPr>
              <a:t>P</a:t>
            </a:r>
            <a:r>
              <a:rPr lang="fi-FI" altLang="fi-FI" sz="2600" dirty="0" smtClean="0">
                <a:sym typeface="Wingdings" panose="05000000000000000000" pitchFamily="2" charset="2"/>
              </a:rPr>
              <a:t>erustuu suunnitteluvaiheessa </a:t>
            </a:r>
            <a:r>
              <a:rPr lang="fi-FI" altLang="fi-FI" sz="2600" dirty="0">
                <a:sym typeface="Wingdings" panose="05000000000000000000" pitchFamily="2" charset="2"/>
              </a:rPr>
              <a:t>tehtyihin määrityksiin ja </a:t>
            </a:r>
            <a:r>
              <a:rPr lang="fi-FI" altLang="fi-FI" sz="2600" dirty="0" smtClean="0">
                <a:sym typeface="Wingdings" panose="05000000000000000000" pitchFamily="2" charset="2"/>
              </a:rPr>
              <a:t>ohjeisiin</a:t>
            </a:r>
            <a:endParaRPr lang="fi-FI" altLang="fi-FI" sz="2600" dirty="0">
              <a:sym typeface="Wingdings" panose="05000000000000000000" pitchFamily="2" charset="2"/>
            </a:endParaRPr>
          </a:p>
          <a:p>
            <a:r>
              <a:rPr lang="fi-FI" altLang="fi-FI" sz="2600" dirty="0" smtClean="0">
                <a:sym typeface="Wingdings" panose="05000000000000000000" pitchFamily="2" charset="2"/>
              </a:rPr>
              <a:t>Edellyttää määrittelyiltä </a:t>
            </a:r>
            <a:r>
              <a:rPr lang="fi-FI" altLang="fi-FI" sz="2600" dirty="0">
                <a:sym typeface="Wingdings" panose="05000000000000000000" pitchFamily="2" charset="2"/>
              </a:rPr>
              <a:t>täsmällisyyttä ja oikeaa </a:t>
            </a:r>
            <a:r>
              <a:rPr lang="fi-FI" altLang="fi-FI" sz="2600" dirty="0" smtClean="0">
                <a:sym typeface="Wingdings" panose="05000000000000000000" pitchFamily="2" charset="2"/>
              </a:rPr>
              <a:t>toteutusta</a:t>
            </a:r>
            <a:endParaRPr lang="fi-FI" altLang="fi-FI" sz="2600" dirty="0">
              <a:sym typeface="Wingdings" panose="05000000000000000000" pitchFamily="2" charset="2"/>
            </a:endParaRPr>
          </a:p>
          <a:p>
            <a:r>
              <a:rPr lang="fi-FI" altLang="fi-FI" sz="2600" dirty="0" smtClean="0">
                <a:sym typeface="Wingdings" panose="05000000000000000000" pitchFamily="2" charset="2"/>
              </a:rPr>
              <a:t>Testattavalle </a:t>
            </a:r>
            <a:r>
              <a:rPr lang="fi-FI" altLang="fi-FI" sz="2600" dirty="0">
                <a:sym typeface="Wingdings" panose="05000000000000000000" pitchFamily="2" charset="2"/>
              </a:rPr>
              <a:t>sovellukselle annetaan haluttu </a:t>
            </a:r>
            <a:r>
              <a:rPr lang="fi-FI" altLang="fi-FI" sz="2600" dirty="0" smtClean="0">
                <a:sym typeface="Wingdings" panose="05000000000000000000" pitchFamily="2" charset="2"/>
              </a:rPr>
              <a:t>syöte</a:t>
            </a:r>
          </a:p>
          <a:p>
            <a:pPr lvl="1"/>
            <a:r>
              <a:rPr lang="fi-FI" altLang="fi-FI" sz="2200" dirty="0" smtClean="0">
                <a:sym typeface="Wingdings" panose="05000000000000000000" pitchFamily="2" charset="2"/>
              </a:rPr>
              <a:t>Sovelluksen </a:t>
            </a:r>
            <a:r>
              <a:rPr lang="fi-FI" altLang="fi-FI" sz="2200" dirty="0">
                <a:sym typeface="Wingdings" panose="05000000000000000000" pitchFamily="2" charset="2"/>
              </a:rPr>
              <a:t>toimintaa tutkitaan sen tuottaman tulosteen </a:t>
            </a:r>
            <a:r>
              <a:rPr lang="fi-FI" altLang="fi-FI" sz="2200" dirty="0" smtClean="0">
                <a:sym typeface="Wingdings" panose="05000000000000000000" pitchFamily="2" charset="2"/>
              </a:rPr>
              <a:t>perusteella</a:t>
            </a:r>
            <a:endParaRPr lang="fi-FI" altLang="fi-FI" sz="2200" dirty="0">
              <a:sym typeface="Wingdings" panose="05000000000000000000" pitchFamily="2" charset="2"/>
            </a:endParaRPr>
          </a:p>
          <a:p>
            <a:r>
              <a:rPr lang="fi-FI" altLang="fi-FI" sz="2600" dirty="0" smtClean="0">
                <a:sym typeface="Wingdings" panose="05000000000000000000" pitchFamily="2" charset="2"/>
              </a:rPr>
              <a:t>Testaus </a:t>
            </a:r>
            <a:r>
              <a:rPr lang="fi-FI" altLang="fi-FI" sz="2600" dirty="0">
                <a:sym typeface="Wingdings" panose="05000000000000000000" pitchFamily="2" charset="2"/>
              </a:rPr>
              <a:t>käyttöliittymän kautta</a:t>
            </a:r>
          </a:p>
          <a:p>
            <a:r>
              <a:rPr lang="fi-FI" altLang="fi-FI" sz="2600" dirty="0" smtClean="0">
                <a:sym typeface="Wingdings" panose="05000000000000000000" pitchFamily="2" charset="2"/>
              </a:rPr>
              <a:t>Testaajana </a:t>
            </a:r>
            <a:r>
              <a:rPr lang="fi-FI" altLang="fi-FI" sz="2600" dirty="0">
                <a:sym typeface="Wingdings" panose="05000000000000000000" pitchFamily="2" charset="2"/>
              </a:rPr>
              <a:t>ei </a:t>
            </a:r>
            <a:r>
              <a:rPr lang="fi-FI" altLang="fi-FI" sz="2600" dirty="0" smtClean="0">
                <a:sym typeface="Wingdings" panose="05000000000000000000" pitchFamily="2" charset="2"/>
              </a:rPr>
              <a:t>sovelluksen </a:t>
            </a:r>
            <a:r>
              <a:rPr lang="fi-FI" altLang="fi-FI" sz="2600" dirty="0">
                <a:sym typeface="Wingdings" panose="05000000000000000000" pitchFamily="2" charset="2"/>
              </a:rPr>
              <a:t>tuntija, </a:t>
            </a:r>
            <a:r>
              <a:rPr lang="fi-FI" altLang="fi-FI" sz="2600" dirty="0" smtClean="0">
                <a:sym typeface="Wingdings" panose="05000000000000000000" pitchFamily="2" charset="2"/>
              </a:rPr>
              <a:t>vaan ulkopuolinen </a:t>
            </a:r>
            <a:r>
              <a:rPr lang="fi-FI" altLang="fi-FI" sz="2600" dirty="0">
                <a:sym typeface="Wingdings" panose="05000000000000000000" pitchFamily="2" charset="2"/>
              </a:rPr>
              <a:t>henkilö </a:t>
            </a:r>
          </a:p>
          <a:p>
            <a:pPr lvl="1"/>
            <a:r>
              <a:rPr lang="fi-FI" altLang="fi-FI" sz="2200" dirty="0" smtClean="0">
                <a:sym typeface="Wingdings" panose="05000000000000000000" pitchFamily="2" charset="2"/>
              </a:rPr>
              <a:t>Testitapaukset </a:t>
            </a:r>
            <a:r>
              <a:rPr lang="fi-FI" altLang="fi-FI" sz="2200" dirty="0">
                <a:sym typeface="Wingdings" panose="05000000000000000000" pitchFamily="2" charset="2"/>
              </a:rPr>
              <a:t>todennäköisesti paljastavampia</a:t>
            </a:r>
          </a:p>
          <a:p>
            <a:r>
              <a:rPr lang="fi-FI" altLang="fi-FI" sz="2600" dirty="0">
                <a:sym typeface="Wingdings" panose="05000000000000000000" pitchFamily="2" charset="2"/>
              </a:rPr>
              <a:t>K</a:t>
            </a:r>
            <a:r>
              <a:rPr lang="fi-FI" altLang="fi-FI" sz="2600" dirty="0" smtClean="0">
                <a:sym typeface="Wingdings" panose="05000000000000000000" pitchFamily="2" charset="2"/>
              </a:rPr>
              <a:t>aikkien </a:t>
            </a:r>
            <a:r>
              <a:rPr lang="fi-FI" altLang="fi-FI" sz="2600" dirty="0">
                <a:sym typeface="Wingdings" panose="05000000000000000000" pitchFamily="2" charset="2"/>
              </a:rPr>
              <a:t>toimintopolkujen täydellinen läpikäynti</a:t>
            </a:r>
            <a:endParaRPr lang="fi-FI" dirty="0"/>
          </a:p>
        </p:txBody>
      </p:sp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20" y="512591"/>
            <a:ext cx="3131529" cy="10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Harmaalaatikkotestaus (gray box)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4351338"/>
          </a:xfrm>
        </p:spPr>
        <p:txBody>
          <a:bodyPr>
            <a:normAutofit/>
          </a:bodyPr>
          <a:lstStyle/>
          <a:p>
            <a:pPr marL="342900" lvl="1" indent="-342900">
              <a:defRPr/>
            </a:pPr>
            <a:r>
              <a:rPr lang="fi-FI" dirty="0" smtClean="0"/>
              <a:t>Yhdistelmä mustalaatikko- ja lasilaatikkotestauksesta</a:t>
            </a:r>
            <a:endParaRPr lang="fi-FI" dirty="0"/>
          </a:p>
          <a:p>
            <a:pPr marL="342900" lvl="1" indent="-342900">
              <a:defRPr/>
            </a:pPr>
            <a:r>
              <a:rPr lang="fi-FI" dirty="0" smtClean="0"/>
              <a:t>Testitapaukset </a:t>
            </a:r>
            <a:r>
              <a:rPr lang="fi-FI" dirty="0"/>
              <a:t>luodaan ohjelmakoodi ja toiminnallisuus tuntien</a:t>
            </a:r>
          </a:p>
          <a:p>
            <a:pPr marL="342900" lvl="1" indent="-342900">
              <a:defRPr/>
            </a:pPr>
            <a:r>
              <a:rPr lang="fi-FI" dirty="0" smtClean="0"/>
              <a:t>Toiminnallisesti </a:t>
            </a:r>
            <a:r>
              <a:rPr lang="fi-FI" dirty="0"/>
              <a:t>orientoitunut, hyödyntää koodia ja toteutusratkaisujen tuntemusta</a:t>
            </a:r>
          </a:p>
          <a:p>
            <a:pPr marL="297180" lvl="1" indent="-342900">
              <a:defRPr/>
            </a:pPr>
            <a:r>
              <a:rPr lang="fi-FI" dirty="0" smtClean="0"/>
              <a:t>Varmentaa ja täydentää </a:t>
            </a:r>
            <a:r>
              <a:rPr lang="fi-FI" dirty="0"/>
              <a:t>edellisiä testejä</a:t>
            </a:r>
          </a:p>
          <a:p>
            <a:pPr marL="297180" lvl="1" indent="-342900">
              <a:defRPr/>
            </a:pPr>
            <a:r>
              <a:rPr lang="fi-FI" dirty="0" smtClean="0"/>
              <a:t>Hyviä </a:t>
            </a:r>
            <a:r>
              <a:rPr lang="fi-FI" dirty="0"/>
              <a:t>testitapauksia ovat </a:t>
            </a:r>
            <a:r>
              <a:rPr lang="fi-FI" dirty="0" smtClean="0"/>
              <a:t>mm.:</a:t>
            </a:r>
            <a:endParaRPr lang="fi-FI" dirty="0"/>
          </a:p>
          <a:p>
            <a:pPr lvl="1">
              <a:defRPr/>
            </a:pPr>
            <a:r>
              <a:rPr lang="fi-FI" dirty="0" smtClean="0"/>
              <a:t>Rakenteelliset </a:t>
            </a:r>
            <a:r>
              <a:rPr lang="fi-FI" dirty="0"/>
              <a:t>raja-arvot</a:t>
            </a:r>
          </a:p>
          <a:p>
            <a:pPr lvl="1">
              <a:defRPr/>
            </a:pPr>
            <a:r>
              <a:rPr lang="fi-FI" dirty="0" smtClean="0"/>
              <a:t>Alivuoto</a:t>
            </a:r>
            <a:endParaRPr lang="fi-FI" dirty="0"/>
          </a:p>
          <a:p>
            <a:pPr lvl="1">
              <a:defRPr/>
            </a:pPr>
            <a:r>
              <a:rPr lang="fi-FI" dirty="0" smtClean="0"/>
              <a:t>Ylivuoto</a:t>
            </a:r>
            <a:endParaRPr lang="fi-FI" dirty="0"/>
          </a:p>
          <a:p>
            <a:pPr lvl="1">
              <a:defRPr/>
            </a:pPr>
            <a:r>
              <a:rPr lang="fi-FI" dirty="0"/>
              <a:t>N</a:t>
            </a:r>
            <a:r>
              <a:rPr lang="fi-FI" dirty="0" smtClean="0"/>
              <a:t>ollalla jako</a:t>
            </a:r>
            <a:endParaRPr lang="fi-FI" dirty="0"/>
          </a:p>
          <a:p>
            <a:pPr lvl="1">
              <a:defRPr/>
            </a:pPr>
            <a:r>
              <a:rPr lang="fi-FI" dirty="0" smtClean="0"/>
              <a:t>Pyöristykset</a:t>
            </a:r>
            <a:endParaRPr lang="fi-FI" dirty="0"/>
          </a:p>
          <a:p>
            <a:pPr lvl="1">
              <a:defRPr/>
            </a:pPr>
            <a:r>
              <a:rPr lang="fi-FI" dirty="0" smtClean="0"/>
              <a:t>Alku</a:t>
            </a:r>
            <a:r>
              <a:rPr lang="fi-FI" dirty="0"/>
              <a:t>, loppu </a:t>
            </a:r>
            <a:r>
              <a:rPr lang="fi-FI" dirty="0" smtClean="0"/>
              <a:t>(kalenteri, aika yms.)</a:t>
            </a:r>
            <a:endParaRPr lang="fi-FI" dirty="0"/>
          </a:p>
        </p:txBody>
      </p:sp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715" y="520218"/>
            <a:ext cx="3555492" cy="10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lopettaminen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Tarvittavan testauksen määrää on vaikea </a:t>
            </a:r>
            <a:r>
              <a:rPr lang="fi-FI" dirty="0" smtClean="0"/>
              <a:t>arvioida </a:t>
            </a:r>
          </a:p>
          <a:p>
            <a:pPr lvl="0"/>
            <a:r>
              <a:rPr lang="fi-FI" dirty="0"/>
              <a:t>L</a:t>
            </a:r>
            <a:r>
              <a:rPr lang="fi-FI" dirty="0" smtClean="0"/>
              <a:t>opettamiskriteerit </a:t>
            </a:r>
            <a:r>
              <a:rPr lang="fi-FI" dirty="0"/>
              <a:t>tulee mainita </a:t>
            </a:r>
            <a:r>
              <a:rPr lang="fi-FI" dirty="0" smtClean="0"/>
              <a:t>testaussuunnitelmassa </a:t>
            </a:r>
            <a:endParaRPr lang="fi-FI" sz="2400" dirty="0"/>
          </a:p>
          <a:p>
            <a:pPr lvl="0"/>
            <a:r>
              <a:rPr lang="fi-FI" dirty="0" smtClean="0"/>
              <a:t>Testaamisen lopetuskriteerejä </a:t>
            </a:r>
            <a:endParaRPr lang="fi-FI" sz="2400" dirty="0"/>
          </a:p>
          <a:p>
            <a:pPr lvl="1"/>
            <a:r>
              <a:rPr lang="fi-FI" dirty="0"/>
              <a:t>T</a:t>
            </a:r>
            <a:r>
              <a:rPr lang="fi-FI" dirty="0" smtClean="0"/>
              <a:t>estitapaukset </a:t>
            </a:r>
            <a:r>
              <a:rPr lang="fi-FI" dirty="0"/>
              <a:t>täyttävät valitun (kattavuus)menetelmän vaatimukset eivätkä paljasta enää </a:t>
            </a:r>
            <a:r>
              <a:rPr lang="fi-FI" dirty="0" smtClean="0"/>
              <a:t>virheitä</a:t>
            </a:r>
          </a:p>
          <a:p>
            <a:pPr lvl="1"/>
            <a:r>
              <a:rPr lang="fi-FI" dirty="0" smtClean="0"/>
              <a:t>Löydettyjen </a:t>
            </a:r>
            <a:r>
              <a:rPr lang="fi-FI" dirty="0"/>
              <a:t>virheiden määrä testitapausta kohti laskee alle kiinnitetyn rajan </a:t>
            </a:r>
            <a:endParaRPr lang="fi-FI" sz="2000" dirty="0"/>
          </a:p>
          <a:p>
            <a:pPr lvl="1"/>
            <a:r>
              <a:rPr lang="fi-FI" dirty="0" smtClean="0"/>
              <a:t>Kumulatiivinen </a:t>
            </a:r>
            <a:r>
              <a:rPr lang="fi-FI" dirty="0"/>
              <a:t>virhekäyrä tasaantuu </a:t>
            </a:r>
            <a:endParaRPr lang="fi-FI" sz="20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1228418"/>
            <a:ext cx="8145012" cy="4401164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1241946" y="6211669"/>
            <a:ext cx="5553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ISTQB® Worldwide Software Testing Practices Report 2015-2016 </a:t>
            </a:r>
          </a:p>
        </p:txBody>
      </p:sp>
    </p:spTree>
    <p:extLst>
      <p:ext uri="{BB962C8B-B14F-4D97-AF65-F5344CB8AC3E}">
        <p14:creationId xmlns:p14="http://schemas.microsoft.com/office/powerpoint/2010/main" val="39432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9" y="1494543"/>
            <a:ext cx="4677324" cy="4604240"/>
          </a:xfrm>
          <a:prstGeom prst="rect">
            <a:avLst/>
          </a:prstGeom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mtClean="0"/>
              <a:t>Testauksen lopettaminen</a:t>
            </a:r>
            <a:endParaRPr lang="fi-FI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Käsinkirjoitus 4"/>
              <p14:cNvContentPartPr/>
              <p14:nvPr/>
            </p14:nvContentPartPr>
            <p14:xfrm>
              <a:off x="5523976" y="3301492"/>
              <a:ext cx="1025640" cy="27360"/>
            </p14:xfrm>
          </p:contentPart>
        </mc:Choice>
        <mc:Fallback xmlns="">
          <p:pic>
            <p:nvPicPr>
              <p:cNvPr id="5" name="Käsinkirjoitus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736" y="3205372"/>
                <a:ext cx="11217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Käsinkirjoitus 5"/>
              <p14:cNvContentPartPr/>
              <p14:nvPr/>
            </p14:nvContentPartPr>
            <p14:xfrm>
              <a:off x="5745736" y="3484732"/>
              <a:ext cx="630720" cy="720"/>
            </p14:xfrm>
          </p:contentPart>
        </mc:Choice>
        <mc:Fallback xmlns="">
          <p:pic>
            <p:nvPicPr>
              <p:cNvPr id="6" name="Käsinkirjoitus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7856" y="3388612"/>
                <a:ext cx="72648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4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Onnistunut testaus </a:t>
            </a:r>
            <a:r>
              <a:rPr lang="fi-FI" altLang="fi-FI" dirty="0" smtClean="0"/>
              <a:t>vaatii</a:t>
            </a:r>
            <a:r>
              <a:rPr lang="fi-FI" altLang="fi-FI" dirty="0"/>
              <a:t/>
            </a:r>
            <a:br>
              <a:rPr lang="fi-FI" altLang="fi-FI" dirty="0"/>
            </a:b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fi-FI" sz="2700" dirty="0" smtClean="0"/>
              <a:t>Testausmenetelmien </a:t>
            </a:r>
            <a:r>
              <a:rPr lang="fi-FI" altLang="fi-FI" sz="2700" dirty="0"/>
              <a:t>ja –välineiden asiantuntemuksen</a:t>
            </a:r>
          </a:p>
          <a:p>
            <a:r>
              <a:rPr lang="fi-FI" altLang="fi-FI" sz="2700" dirty="0"/>
              <a:t>Selkeät tavoitteet</a:t>
            </a:r>
            <a:endParaRPr lang="en-US" altLang="fi-FI" sz="2700" dirty="0"/>
          </a:p>
          <a:p>
            <a:r>
              <a:rPr lang="fi-FI" altLang="fi-FI" sz="2700" dirty="0"/>
              <a:t>Testaussuunnitteluun panostamisen</a:t>
            </a:r>
          </a:p>
          <a:p>
            <a:r>
              <a:rPr lang="fi-FI" altLang="fi-FI" sz="2700" dirty="0" smtClean="0"/>
              <a:t>Tarvittavat (henkilö)resurssit</a:t>
            </a:r>
          </a:p>
          <a:p>
            <a:r>
              <a:rPr lang="fi-FI" altLang="fi-FI" sz="2700" dirty="0" smtClean="0"/>
              <a:t>Testauksen tuloksien </a:t>
            </a:r>
            <a:r>
              <a:rPr lang="fi-FI" altLang="fi-FI" sz="2700" dirty="0"/>
              <a:t>seurannan ja toteuttamisen</a:t>
            </a:r>
          </a:p>
          <a:p>
            <a:r>
              <a:rPr lang="fi-FI" altLang="fi-FI" sz="2700" dirty="0" smtClean="0"/>
              <a:t>Testauksen selkeän </a:t>
            </a:r>
            <a:r>
              <a:rPr lang="fi-FI" altLang="fi-FI" sz="2700" dirty="0"/>
              <a:t>vaiheistuksen ja välietapit</a:t>
            </a:r>
          </a:p>
          <a:p>
            <a:r>
              <a:rPr lang="fi-FI" altLang="fi-FI" sz="2700" dirty="0"/>
              <a:t>Sovittujen pelisääntöjen </a:t>
            </a:r>
            <a:r>
              <a:rPr lang="fi-FI" altLang="fi-FI" sz="2700" dirty="0" smtClean="0"/>
              <a:t>noudattamisen ja tiedottamisen</a:t>
            </a:r>
            <a:endParaRPr lang="fi-FI" altLang="fi-FI" sz="2700" dirty="0"/>
          </a:p>
          <a:p>
            <a:r>
              <a:rPr lang="fi-FI" altLang="fi-FI" sz="2700" dirty="0"/>
              <a:t>Suunnitellun ja toimivan muutos- ja virhehallinnan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83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Vesiputousmalli - testaus</a:t>
            </a:r>
            <a:endParaRPr lang="fi-FI" dirty="0"/>
          </a:p>
        </p:txBody>
      </p:sp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1618737" y="1756844"/>
            <a:ext cx="1295400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 dirty="0"/>
              <a:t>Esitutkimus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2626799" y="2475981"/>
            <a:ext cx="1295400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/>
              <a:t>Määrittely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3634862" y="3196706"/>
            <a:ext cx="1295400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/>
              <a:t>Suunnittelu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4642924" y="3915844"/>
            <a:ext cx="1295400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/>
              <a:t>Toteutus</a:t>
            </a: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5650987" y="4636569"/>
            <a:ext cx="1368425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/>
              <a:t>Integrointi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/>
              <a:t>ja testaus</a:t>
            </a: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6805099" y="5428731"/>
            <a:ext cx="143827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/>
              <a:t>Käyttöönotto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800"/>
              <a:t>ja ylläpito</a:t>
            </a:r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>
            <a:off x="2914137" y="1972744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2" name="Line 57"/>
          <p:cNvSpPr>
            <a:spLocks noChangeShapeType="1"/>
          </p:cNvSpPr>
          <p:nvPr/>
        </p:nvSpPr>
        <p:spPr bwMode="auto">
          <a:xfrm>
            <a:off x="3274499" y="197274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3922199" y="276490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4" name="Line 59"/>
          <p:cNvSpPr>
            <a:spLocks noChangeShapeType="1"/>
          </p:cNvSpPr>
          <p:nvPr/>
        </p:nvSpPr>
        <p:spPr bwMode="auto">
          <a:xfrm>
            <a:off x="4353999" y="276490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5" name="Line 60"/>
          <p:cNvSpPr>
            <a:spLocks noChangeShapeType="1"/>
          </p:cNvSpPr>
          <p:nvPr/>
        </p:nvSpPr>
        <p:spPr bwMode="auto">
          <a:xfrm>
            <a:off x="4930262" y="348563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6" name="Line 61"/>
          <p:cNvSpPr>
            <a:spLocks noChangeShapeType="1"/>
          </p:cNvSpPr>
          <p:nvPr/>
        </p:nvSpPr>
        <p:spPr bwMode="auto">
          <a:xfrm>
            <a:off x="5362062" y="348563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7" name="Line 62"/>
          <p:cNvSpPr>
            <a:spLocks noChangeShapeType="1"/>
          </p:cNvSpPr>
          <p:nvPr/>
        </p:nvSpPr>
        <p:spPr bwMode="auto">
          <a:xfrm>
            <a:off x="5938324" y="4204769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8" name="Line 63"/>
          <p:cNvSpPr>
            <a:spLocks noChangeShapeType="1"/>
          </p:cNvSpPr>
          <p:nvPr/>
        </p:nvSpPr>
        <p:spPr bwMode="auto">
          <a:xfrm>
            <a:off x="6443149" y="4204769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9" name="Line 64"/>
          <p:cNvSpPr>
            <a:spLocks noChangeShapeType="1"/>
          </p:cNvSpPr>
          <p:nvPr/>
        </p:nvSpPr>
        <p:spPr bwMode="auto">
          <a:xfrm>
            <a:off x="7019412" y="4925494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7594087" y="492549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1" name="Line 66"/>
          <p:cNvSpPr>
            <a:spLocks noChangeShapeType="1"/>
          </p:cNvSpPr>
          <p:nvPr/>
        </p:nvSpPr>
        <p:spPr bwMode="auto">
          <a:xfrm flipH="1">
            <a:off x="5146162" y="492549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2" name="Line 67"/>
          <p:cNvSpPr>
            <a:spLocks noChangeShapeType="1"/>
          </p:cNvSpPr>
          <p:nvPr/>
        </p:nvSpPr>
        <p:spPr bwMode="auto">
          <a:xfrm flipV="1">
            <a:off x="5146162" y="442066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3" name="Line 68"/>
          <p:cNvSpPr>
            <a:spLocks noChangeShapeType="1"/>
          </p:cNvSpPr>
          <p:nvPr/>
        </p:nvSpPr>
        <p:spPr bwMode="auto">
          <a:xfrm flipH="1">
            <a:off x="4138099" y="4204769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V="1">
            <a:off x="4138099" y="3701531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5" name="Line 70"/>
          <p:cNvSpPr>
            <a:spLocks noChangeShapeType="1"/>
          </p:cNvSpPr>
          <p:nvPr/>
        </p:nvSpPr>
        <p:spPr bwMode="auto">
          <a:xfrm flipH="1">
            <a:off x="3130037" y="3412606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6" name="Line 71"/>
          <p:cNvSpPr>
            <a:spLocks noChangeShapeType="1"/>
          </p:cNvSpPr>
          <p:nvPr/>
        </p:nvSpPr>
        <p:spPr bwMode="auto">
          <a:xfrm flipV="1">
            <a:off x="3130037" y="298080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7" name="Line 72"/>
          <p:cNvSpPr>
            <a:spLocks noChangeShapeType="1"/>
          </p:cNvSpPr>
          <p:nvPr/>
        </p:nvSpPr>
        <p:spPr bwMode="auto">
          <a:xfrm flipH="1">
            <a:off x="2121974" y="2693469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8" name="Line 73"/>
          <p:cNvSpPr>
            <a:spLocks noChangeShapeType="1"/>
          </p:cNvSpPr>
          <p:nvPr/>
        </p:nvSpPr>
        <p:spPr bwMode="auto">
          <a:xfrm flipV="1">
            <a:off x="2121974" y="2261669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29" name="Line 74"/>
          <p:cNvSpPr>
            <a:spLocks noChangeShapeType="1"/>
          </p:cNvSpPr>
          <p:nvPr/>
        </p:nvSpPr>
        <p:spPr bwMode="auto">
          <a:xfrm flipH="1">
            <a:off x="1761612" y="5717656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30" name="Line 75"/>
          <p:cNvSpPr>
            <a:spLocks noChangeShapeType="1"/>
          </p:cNvSpPr>
          <p:nvPr/>
        </p:nvSpPr>
        <p:spPr bwMode="auto">
          <a:xfrm flipV="1">
            <a:off x="1761612" y="2261669"/>
            <a:ext cx="0" cy="345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31" name="Line 76"/>
          <p:cNvSpPr>
            <a:spLocks noChangeShapeType="1"/>
          </p:cNvSpPr>
          <p:nvPr/>
        </p:nvSpPr>
        <p:spPr bwMode="auto">
          <a:xfrm flipV="1">
            <a:off x="2914137" y="2980806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32" name="Line 77"/>
          <p:cNvSpPr>
            <a:spLocks noChangeShapeType="1"/>
          </p:cNvSpPr>
          <p:nvPr/>
        </p:nvSpPr>
        <p:spPr bwMode="auto">
          <a:xfrm flipV="1">
            <a:off x="3922199" y="3701531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 flipV="1">
            <a:off x="4930262" y="4420669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34" name="Line 79"/>
          <p:cNvSpPr>
            <a:spLocks noChangeShapeType="1"/>
          </p:cNvSpPr>
          <p:nvPr/>
        </p:nvSpPr>
        <p:spPr bwMode="auto">
          <a:xfrm flipV="1">
            <a:off x="6154224" y="521283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37" name="Kuvatekstiellipsi 36"/>
          <p:cNvSpPr/>
          <p:nvPr/>
        </p:nvSpPr>
        <p:spPr>
          <a:xfrm>
            <a:off x="7281334" y="2806138"/>
            <a:ext cx="2625634" cy="1008856"/>
          </a:xfrm>
          <a:prstGeom prst="wedgeEllipseCallout">
            <a:avLst>
              <a:gd name="adj1" fmla="val -56852"/>
              <a:gd name="adj2" fmla="val 1478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/>
              <a:t>Liian myöhään!</a:t>
            </a:r>
            <a:endParaRPr lang="fi-FI" sz="2400" b="1" dirty="0"/>
          </a:p>
        </p:txBody>
      </p:sp>
      <p:sp>
        <p:nvSpPr>
          <p:cNvPr id="38" name="Tekstiruutu 37"/>
          <p:cNvSpPr txBox="1"/>
          <p:nvPr/>
        </p:nvSpPr>
        <p:spPr>
          <a:xfrm>
            <a:off x="8416960" y="4056283"/>
            <a:ext cx="3185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/>
              <a:t>Projekti myöhässä…  </a:t>
            </a:r>
          </a:p>
          <a:p>
            <a:r>
              <a:rPr lang="fi-FI" sz="2000" dirty="0" smtClean="0"/>
              <a:t>Voisiko keventää testausta?</a:t>
            </a:r>
          </a:p>
          <a:p>
            <a:r>
              <a:rPr lang="fi-FI" sz="2000" dirty="0" smtClean="0"/>
              <a:t>Virhe vaatimuksissa! </a:t>
            </a:r>
            <a:br>
              <a:rPr lang="fi-FI" sz="2000" dirty="0" smtClean="0"/>
            </a:br>
            <a:r>
              <a:rPr lang="fi-FI" sz="2000" dirty="0" smtClean="0"/>
              <a:t>Virhe määrittelyssä!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48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V-malli</a:t>
            </a:r>
            <a:endParaRPr lang="fi-FI" dirty="0"/>
          </a:p>
        </p:txBody>
      </p:sp>
      <p:sp>
        <p:nvSpPr>
          <p:cNvPr id="3" name="Line 45"/>
          <p:cNvSpPr>
            <a:spLocks noChangeShapeType="1"/>
          </p:cNvSpPr>
          <p:nvPr/>
        </p:nvSpPr>
        <p:spPr bwMode="auto">
          <a:xfrm>
            <a:off x="2829383" y="2283600"/>
            <a:ext cx="1944687" cy="295275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i-FI" sz="200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5062995" y="523635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 sz="2000"/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 flipV="1">
            <a:off x="6574294" y="2283600"/>
            <a:ext cx="1944688" cy="295275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fi-FI" sz="2000"/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4958973" y="5301894"/>
            <a:ext cx="1415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Ohjelmointi</a:t>
            </a: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1749882" y="2499500"/>
            <a:ext cx="12698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Määrittely</a:t>
            </a: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1870829" y="3467418"/>
            <a:ext cx="16446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Arkkitehtuuri-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suunnittelu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2765882" y="4391800"/>
            <a:ext cx="13724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Moduuli-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suunnittelu</a:t>
            </a: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7229932" y="4391800"/>
            <a:ext cx="10232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 smtClean="0">
                <a:latin typeface="+mn-lt"/>
              </a:rPr>
              <a:t>Yksikkö-</a:t>
            </a:r>
            <a:endParaRPr lang="fi-FI" altLang="fi-FI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testaus</a:t>
            </a: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7925257" y="3467418"/>
            <a:ext cx="13496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Integrointi-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testaus</a:t>
            </a:r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8639632" y="2499500"/>
            <a:ext cx="1445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Järjestelmä-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testaus</a:t>
            </a:r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>
            <a:off x="4629607" y="4638537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 sz="2000"/>
          </a:p>
        </p:txBody>
      </p:sp>
      <p:sp>
        <p:nvSpPr>
          <p:cNvPr id="14" name="Line 57"/>
          <p:cNvSpPr>
            <a:spLocks noChangeShapeType="1"/>
          </p:cNvSpPr>
          <p:nvPr/>
        </p:nvSpPr>
        <p:spPr bwMode="auto">
          <a:xfrm>
            <a:off x="4054933" y="3759439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 sz="2000"/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3334208" y="2715400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 sz="2000"/>
          </a:p>
        </p:txBody>
      </p: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4222711" y="2886612"/>
            <a:ext cx="2802434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 smtClean="0">
                <a:latin typeface="+mn-lt"/>
              </a:rPr>
              <a:t>Testauksen </a:t>
            </a:r>
            <a:r>
              <a:rPr lang="fi-FI" altLang="fi-FI" sz="2000" dirty="0">
                <a:latin typeface="+mn-lt"/>
              </a:rPr>
              <a:t>suunnittelu ja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000" dirty="0">
                <a:latin typeface="+mn-lt"/>
              </a:rPr>
              <a:t>tulosten verifiointi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1528354" y="1802673"/>
            <a:ext cx="2289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Käyttäjävaatimukset</a:t>
            </a:r>
            <a:endParaRPr lang="fi-FI" sz="2000" dirty="0"/>
          </a:p>
        </p:txBody>
      </p:sp>
      <p:sp>
        <p:nvSpPr>
          <p:cNvPr id="18" name="Tekstiruutu 17"/>
          <p:cNvSpPr txBox="1"/>
          <p:nvPr/>
        </p:nvSpPr>
        <p:spPr>
          <a:xfrm>
            <a:off x="7859500" y="1811380"/>
            <a:ext cx="213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smtClean="0"/>
              <a:t>Hyväksymistestaus</a:t>
            </a:r>
            <a:endParaRPr lang="fi-FI" sz="2000" dirty="0"/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 flipV="1">
            <a:off x="3873230" y="2010680"/>
            <a:ext cx="3954737" cy="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 sz="2000"/>
          </a:p>
        </p:txBody>
      </p:sp>
    </p:spTree>
    <p:extLst>
      <p:ext uri="{BB962C8B-B14F-4D97-AF65-F5344CB8AC3E}">
        <p14:creationId xmlns:p14="http://schemas.microsoft.com/office/powerpoint/2010/main" val="31599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96" y="1663014"/>
            <a:ext cx="857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Yksikkötestaus (moduuli, komponentti)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Testataan yksittäistä funktiota, luokkaa tai </a:t>
            </a:r>
            <a:r>
              <a:rPr lang="fi-FI" dirty="0" smtClean="0"/>
              <a:t>metodia</a:t>
            </a:r>
          </a:p>
          <a:p>
            <a:r>
              <a:rPr lang="fi-FI" dirty="0"/>
              <a:t>n</a:t>
            </a:r>
            <a:r>
              <a:rPr lang="fi-FI" dirty="0" smtClean="0"/>
              <a:t>. 100-1000 koodiriviä</a:t>
            </a:r>
          </a:p>
          <a:p>
            <a:r>
              <a:rPr lang="fi-FI" dirty="0" smtClean="0"/>
              <a:t>Testauksen automatisointi</a:t>
            </a:r>
          </a:p>
          <a:p>
            <a:r>
              <a:rPr lang="fi-FI" dirty="0" smtClean="0"/>
              <a:t>Toteuttaja testaa yleensä</a:t>
            </a:r>
          </a:p>
          <a:p>
            <a:r>
              <a:rPr lang="fi-FI" dirty="0" smtClean="0"/>
              <a:t>Toteuttaa toiminnalliset ominaisuudet</a:t>
            </a:r>
          </a:p>
          <a:p>
            <a:pPr lvl="1"/>
            <a:r>
              <a:rPr lang="fi-FI" dirty="0" smtClean="0"/>
              <a:t>Reagoi syötteisiin oikein</a:t>
            </a:r>
          </a:p>
          <a:p>
            <a:r>
              <a:rPr lang="fi-FI" dirty="0" smtClean="0"/>
              <a:t>Joudutaan rakentamaan testiympäristöjä</a:t>
            </a:r>
          </a:p>
          <a:p>
            <a:pPr lvl="1"/>
            <a:r>
              <a:rPr lang="fi-FI" dirty="0" smtClean="0"/>
              <a:t>Yksikkötestauksen työkalujen hyödyntäminen</a:t>
            </a:r>
          </a:p>
          <a:p>
            <a:pPr lvl="1"/>
            <a:endParaRPr lang="fi-FI" dirty="0" smtClean="0"/>
          </a:p>
          <a:p>
            <a:pPr lvl="1"/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80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Integrointitestaus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Järjestelmän osia (moduuleita, komponentteja) sovitetaan yhteen</a:t>
            </a:r>
          </a:p>
          <a:p>
            <a:pPr lvl="1"/>
            <a:r>
              <a:rPr lang="fi-FI" dirty="0" smtClean="0"/>
              <a:t>Toimivat yhdessä</a:t>
            </a:r>
            <a:endParaRPr lang="fi-FI" dirty="0"/>
          </a:p>
          <a:p>
            <a:r>
              <a:rPr lang="fi-FI" dirty="0" smtClean="0"/>
              <a:t>Moduulien välisten </a:t>
            </a:r>
            <a:r>
              <a:rPr lang="fi-FI" dirty="0"/>
              <a:t>rajapintojen toimivuuden </a:t>
            </a:r>
            <a:r>
              <a:rPr lang="fi-FI" dirty="0" smtClean="0"/>
              <a:t>testaamisessa</a:t>
            </a:r>
            <a:endParaRPr lang="fi-FI" dirty="0"/>
          </a:p>
          <a:p>
            <a:r>
              <a:rPr lang="fi-FI" dirty="0"/>
              <a:t>Integrointitestaus etenee usein rinnan </a:t>
            </a:r>
            <a:r>
              <a:rPr lang="fi-FI" dirty="0" smtClean="0"/>
              <a:t>yksikkötestauksen kanssa</a:t>
            </a:r>
          </a:p>
          <a:p>
            <a:r>
              <a:rPr lang="fi-FI" dirty="0" smtClean="0"/>
              <a:t>Toimivaan kokonaisuuteen integroidaan yksitellen uusia osia</a:t>
            </a:r>
          </a:p>
          <a:p>
            <a:r>
              <a:rPr lang="fi-FI" dirty="0" smtClean="0"/>
              <a:t>Integrointi tehdään</a:t>
            </a:r>
          </a:p>
          <a:p>
            <a:pPr lvl="1"/>
            <a:r>
              <a:rPr lang="fi-FI" dirty="0" smtClean="0"/>
              <a:t>Kokoavasti  </a:t>
            </a:r>
            <a:r>
              <a:rPr lang="fi-FI" dirty="0"/>
              <a:t>(</a:t>
            </a:r>
            <a:r>
              <a:rPr lang="fi-FI" dirty="0" err="1"/>
              <a:t>bottom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) alimman tason moduuleista </a:t>
            </a:r>
            <a:r>
              <a:rPr lang="fi-FI" dirty="0" smtClean="0"/>
              <a:t>ylöspäin</a:t>
            </a:r>
          </a:p>
          <a:p>
            <a:pPr lvl="1"/>
            <a:r>
              <a:rPr lang="fi-FI" dirty="0" smtClean="0"/>
              <a:t>Jäsentävästi </a:t>
            </a:r>
            <a:r>
              <a:rPr lang="fi-FI" dirty="0"/>
              <a:t>eli </a:t>
            </a:r>
            <a:r>
              <a:rPr lang="fi-FI" dirty="0" smtClean="0"/>
              <a:t>osittavasti (top </a:t>
            </a:r>
            <a:r>
              <a:rPr lang="fi-FI" dirty="0" err="1"/>
              <a:t>down</a:t>
            </a:r>
            <a:r>
              <a:rPr lang="fi-FI" dirty="0" smtClean="0"/>
              <a:t>) ylhäältä alas</a:t>
            </a:r>
          </a:p>
          <a:p>
            <a:pPr lvl="1"/>
            <a:r>
              <a:rPr lang="fi-FI" dirty="0" smtClean="0"/>
              <a:t>Yhdistelleen edellisiä (sandwich)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58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Järjestelmätestaus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724" cy="4351338"/>
          </a:xfrm>
        </p:spPr>
        <p:txBody>
          <a:bodyPr>
            <a:normAutofit/>
          </a:bodyPr>
          <a:lstStyle/>
          <a:p>
            <a:r>
              <a:rPr lang="fi-FI" dirty="0" smtClean="0"/>
              <a:t>Testataan järjestelmä kokonaisuudessaan </a:t>
            </a:r>
            <a:r>
              <a:rPr lang="fi-FI" dirty="0"/>
              <a:t>ennen </a:t>
            </a:r>
            <a:r>
              <a:rPr lang="fi-FI" dirty="0" smtClean="0"/>
              <a:t>toimittamista</a:t>
            </a:r>
            <a:endParaRPr lang="fi-FI" dirty="0"/>
          </a:p>
          <a:p>
            <a:r>
              <a:rPr lang="fi-FI" dirty="0" smtClean="0"/>
              <a:t>Tutkia </a:t>
            </a:r>
            <a:r>
              <a:rPr lang="fi-FI" dirty="0"/>
              <a:t>täyttääkö </a:t>
            </a:r>
            <a:r>
              <a:rPr lang="fi-FI" dirty="0" smtClean="0"/>
              <a:t>järjestelmä </a:t>
            </a:r>
            <a:r>
              <a:rPr lang="fi-FI" dirty="0"/>
              <a:t>sille määrittelyssä asetetut </a:t>
            </a:r>
            <a:r>
              <a:rPr lang="fi-FI" dirty="0" smtClean="0"/>
              <a:t>vaatimukset</a:t>
            </a:r>
          </a:p>
          <a:p>
            <a:r>
              <a:rPr lang="fi-FI" dirty="0" smtClean="0"/>
              <a:t>Löydetään </a:t>
            </a:r>
            <a:r>
              <a:rPr lang="fi-FI" dirty="0"/>
              <a:t>ja </a:t>
            </a:r>
            <a:r>
              <a:rPr lang="fi-FI" dirty="0" smtClean="0"/>
              <a:t>korjataan </a:t>
            </a:r>
            <a:r>
              <a:rPr lang="fi-FI" dirty="0"/>
              <a:t>mahdollisimman paljon ristiriitoja </a:t>
            </a:r>
            <a:r>
              <a:rPr lang="fi-FI" dirty="0" smtClean="0"/>
              <a:t>järjestelmän ja määrittelyn väliltä</a:t>
            </a:r>
            <a:endParaRPr lang="fi-FI" dirty="0"/>
          </a:p>
          <a:p>
            <a:r>
              <a:rPr lang="fi-FI" dirty="0" smtClean="0"/>
              <a:t>Testataan </a:t>
            </a:r>
            <a:r>
              <a:rPr lang="fi-FI" dirty="0"/>
              <a:t>koko ohjelmaa ja sen koko ympäristöä </a:t>
            </a:r>
            <a:endParaRPr lang="fi-FI" dirty="0" smtClean="0"/>
          </a:p>
          <a:p>
            <a:r>
              <a:rPr lang="fi-FI" dirty="0" smtClean="0"/>
              <a:t>Testataan vastaavassa ympäristössä</a:t>
            </a:r>
            <a:r>
              <a:rPr lang="fi-FI" dirty="0"/>
              <a:t>, jossa valmista ohjelmaa </a:t>
            </a:r>
            <a:r>
              <a:rPr lang="fi-FI" dirty="0" smtClean="0"/>
              <a:t>käytetään </a:t>
            </a:r>
          </a:p>
          <a:p>
            <a:r>
              <a:rPr lang="fi-FI" dirty="0" smtClean="0"/>
              <a:t>Testaajien oltava </a:t>
            </a:r>
            <a:r>
              <a:rPr lang="fi-FI" dirty="0" err="1" smtClean="0"/>
              <a:t>mahdollisimmaan</a:t>
            </a:r>
            <a:r>
              <a:rPr lang="fi-FI" dirty="0" smtClean="0"/>
              <a:t> riippumattomia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758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Hyväksymistestaus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”Virallinen tarkastus”</a:t>
            </a:r>
          </a:p>
          <a:p>
            <a:r>
              <a:rPr lang="fi-FI" dirty="0" smtClean="0"/>
              <a:t>Lopullisessa käyttöympäristössä</a:t>
            </a:r>
          </a:p>
          <a:p>
            <a:r>
              <a:rPr lang="fi-FI" dirty="0" smtClean="0"/>
              <a:t>Asiakas hyväksyy järjestelmän</a:t>
            </a:r>
          </a:p>
          <a:p>
            <a:r>
              <a:rPr lang="fi-FI" dirty="0" smtClean="0"/>
              <a:t>Järjestelmä valmis tuotantokäyttöön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91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Rasitustestaus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1357" cy="4351338"/>
          </a:xfrm>
        </p:spPr>
        <p:txBody>
          <a:bodyPr>
            <a:normAutofit/>
          </a:bodyPr>
          <a:lstStyle/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pc="-10" dirty="0">
                <a:cs typeface="Arial"/>
              </a:rPr>
              <a:t>In</a:t>
            </a:r>
            <a:r>
              <a:rPr lang="fi-FI" spc="20" dirty="0">
                <a:cs typeface="Arial"/>
              </a:rPr>
              <a:t>t</a:t>
            </a:r>
            <a:r>
              <a:rPr lang="fi-FI" spc="-10" dirty="0">
                <a:cs typeface="Arial"/>
              </a:rPr>
              <a:t>egrointitestaukse</a:t>
            </a:r>
            <a:r>
              <a:rPr lang="fi-FI" dirty="0">
                <a:cs typeface="Arial"/>
              </a:rPr>
              <a:t>n</a:t>
            </a:r>
            <a:r>
              <a:rPr lang="fi-FI" spc="-20" dirty="0">
                <a:cs typeface="Arial"/>
              </a:rPr>
              <a:t> </a:t>
            </a:r>
            <a:r>
              <a:rPr lang="fi-FI" spc="15" dirty="0">
                <a:cs typeface="Arial"/>
              </a:rPr>
              <a:t>j</a:t>
            </a:r>
            <a:r>
              <a:rPr lang="fi-FI" spc="-10" dirty="0">
                <a:cs typeface="Arial"/>
              </a:rPr>
              <a:t>äl</a:t>
            </a:r>
            <a:r>
              <a:rPr lang="fi-FI" spc="15" dirty="0">
                <a:cs typeface="Arial"/>
              </a:rPr>
              <a:t>k</a:t>
            </a:r>
            <a:r>
              <a:rPr lang="fi-FI" spc="-10" dirty="0">
                <a:cs typeface="Arial"/>
              </a:rPr>
              <a:t>een </a:t>
            </a:r>
            <a:r>
              <a:rPr lang="fi-FI" spc="-10" dirty="0" smtClean="0">
                <a:cs typeface="Arial"/>
              </a:rPr>
              <a:t>testataan </a:t>
            </a:r>
            <a:r>
              <a:rPr lang="fi-FI" spc="-5" dirty="0" smtClean="0">
                <a:cs typeface="Arial"/>
              </a:rPr>
              <a:t>järjestelmä</a:t>
            </a:r>
            <a:r>
              <a:rPr lang="fi-FI" dirty="0" smtClean="0">
                <a:cs typeface="Arial"/>
              </a:rPr>
              <a:t>n</a:t>
            </a:r>
            <a:r>
              <a:rPr lang="fi-FI" spc="-20" dirty="0" smtClean="0">
                <a:cs typeface="Arial"/>
              </a:rPr>
              <a:t> </a:t>
            </a:r>
            <a:r>
              <a:rPr lang="fi-FI" spc="-5" dirty="0">
                <a:cs typeface="Arial"/>
              </a:rPr>
              <a:t>kriittisi</a:t>
            </a:r>
            <a:r>
              <a:rPr lang="fi-FI" dirty="0">
                <a:cs typeface="Arial"/>
              </a:rPr>
              <a:t>ä</a:t>
            </a:r>
            <a:r>
              <a:rPr lang="fi-FI" spc="5" dirty="0">
                <a:cs typeface="Arial"/>
              </a:rPr>
              <a:t> </a:t>
            </a:r>
            <a:r>
              <a:rPr lang="fi-FI" spc="-40" dirty="0" smtClean="0">
                <a:cs typeface="Arial"/>
              </a:rPr>
              <a:t>o</a:t>
            </a:r>
            <a:r>
              <a:rPr lang="fi-FI" spc="-5" dirty="0" smtClean="0">
                <a:cs typeface="Arial"/>
              </a:rPr>
              <a:t>minaisuuksia</a:t>
            </a:r>
            <a:r>
              <a:rPr lang="fi-FI" spc="-10" dirty="0" smtClean="0">
                <a:cs typeface="Arial"/>
              </a:rPr>
              <a:t>:</a:t>
            </a:r>
            <a:endParaRPr lang="fi-FI" dirty="0">
              <a:cs typeface="Arial"/>
            </a:endParaRPr>
          </a:p>
          <a:p>
            <a:pPr marL="755650" lvl="1" indent="-457200">
              <a:lnSpc>
                <a:spcPct val="100000"/>
              </a:lnSpc>
              <a:spcBef>
                <a:spcPts val="320"/>
              </a:spcBef>
              <a:tabLst>
                <a:tab pos="441959" algn="l"/>
              </a:tabLst>
            </a:pPr>
            <a:r>
              <a:rPr lang="fi-FI" sz="2800" spc="-20" dirty="0" smtClean="0">
                <a:cs typeface="Arial"/>
              </a:rPr>
              <a:t>Su</a:t>
            </a:r>
            <a:r>
              <a:rPr lang="fi-FI" sz="2800" spc="5" dirty="0" smtClean="0">
                <a:cs typeface="Arial"/>
              </a:rPr>
              <a:t>o</a:t>
            </a:r>
            <a:r>
              <a:rPr lang="fi-FI" sz="2800" spc="-15" dirty="0" smtClean="0">
                <a:cs typeface="Arial"/>
              </a:rPr>
              <a:t>ri</a:t>
            </a:r>
            <a:r>
              <a:rPr lang="fi-FI" sz="2800" spc="20" dirty="0" smtClean="0">
                <a:cs typeface="Arial"/>
              </a:rPr>
              <a:t>t</a:t>
            </a:r>
            <a:r>
              <a:rPr lang="fi-FI" sz="2800" spc="-20" dirty="0" smtClean="0">
                <a:cs typeface="Arial"/>
              </a:rPr>
              <a:t>us</a:t>
            </a:r>
            <a:r>
              <a:rPr lang="fi-FI" sz="2800" spc="40" dirty="0" smtClean="0">
                <a:cs typeface="Arial"/>
              </a:rPr>
              <a:t>k</a:t>
            </a:r>
            <a:r>
              <a:rPr lang="fi-FI" sz="2800" spc="-60" dirty="0" smtClean="0">
                <a:cs typeface="Arial"/>
              </a:rPr>
              <a:t>y</a:t>
            </a:r>
            <a:r>
              <a:rPr lang="fi-FI" sz="2800" spc="30" dirty="0" smtClean="0">
                <a:cs typeface="Arial"/>
              </a:rPr>
              <a:t>k</a:t>
            </a:r>
            <a:r>
              <a:rPr lang="fi-FI" sz="2800" spc="-20" dirty="0" smtClean="0">
                <a:cs typeface="Arial"/>
              </a:rPr>
              <a:t>y, tehokkuus</a:t>
            </a:r>
          </a:p>
          <a:p>
            <a:pPr marL="755650" lvl="1" indent="-457200">
              <a:lnSpc>
                <a:spcPct val="100000"/>
              </a:lnSpc>
              <a:spcBef>
                <a:spcPts val="320"/>
              </a:spcBef>
              <a:tabLst>
                <a:tab pos="441959" algn="l"/>
              </a:tabLst>
            </a:pPr>
            <a:r>
              <a:rPr lang="fi-FI" sz="2800" spc="-20" dirty="0" smtClean="0">
                <a:cs typeface="Arial"/>
              </a:rPr>
              <a:t>Kuormitus</a:t>
            </a:r>
            <a:endParaRPr lang="fi-FI" sz="2800" dirty="0">
              <a:cs typeface="Arial"/>
            </a:endParaRPr>
          </a:p>
          <a:p>
            <a:pPr marL="755650" lvl="1" indent="-457200">
              <a:lnSpc>
                <a:spcPct val="100000"/>
              </a:lnSpc>
              <a:spcBef>
                <a:spcPts val="335"/>
              </a:spcBef>
              <a:tabLst>
                <a:tab pos="441959" algn="l"/>
              </a:tabLst>
            </a:pPr>
            <a:r>
              <a:rPr lang="fi-FI" sz="2800" spc="-20" dirty="0" smtClean="0">
                <a:cs typeface="Arial"/>
              </a:rPr>
              <a:t>Luo</a:t>
            </a:r>
            <a:r>
              <a:rPr lang="fi-FI" sz="2800" spc="20" dirty="0" smtClean="0">
                <a:cs typeface="Arial"/>
              </a:rPr>
              <a:t>t</a:t>
            </a:r>
            <a:r>
              <a:rPr lang="fi-FI" sz="2800" spc="-20" dirty="0" smtClean="0">
                <a:cs typeface="Arial"/>
              </a:rPr>
              <a:t>et</a:t>
            </a:r>
            <a:r>
              <a:rPr lang="fi-FI" sz="2800" spc="10" dirty="0" smtClean="0">
                <a:cs typeface="Arial"/>
              </a:rPr>
              <a:t>t</a:t>
            </a:r>
            <a:r>
              <a:rPr lang="fi-FI" sz="2800" spc="-20" dirty="0" smtClean="0">
                <a:cs typeface="Arial"/>
              </a:rPr>
              <a:t>av</a:t>
            </a:r>
            <a:r>
              <a:rPr lang="fi-FI" sz="2800" spc="5" dirty="0" smtClean="0">
                <a:cs typeface="Arial"/>
              </a:rPr>
              <a:t>u</a:t>
            </a:r>
            <a:r>
              <a:rPr lang="fi-FI" sz="2800" spc="-20" dirty="0" smtClean="0">
                <a:cs typeface="Arial"/>
              </a:rPr>
              <a:t>us</a:t>
            </a:r>
            <a:r>
              <a:rPr lang="fi-FI" sz="2800" spc="-15" dirty="0" smtClean="0">
                <a:cs typeface="Arial"/>
              </a:rPr>
              <a:t> </a:t>
            </a:r>
            <a:r>
              <a:rPr lang="fi-FI" sz="2800" spc="-15" dirty="0">
                <a:cs typeface="Arial"/>
              </a:rPr>
              <a:t>j</a:t>
            </a:r>
            <a:r>
              <a:rPr lang="fi-FI" sz="2800" spc="-10" dirty="0">
                <a:cs typeface="Arial"/>
              </a:rPr>
              <a:t>a</a:t>
            </a:r>
            <a:r>
              <a:rPr lang="fi-FI" sz="2800" spc="20" dirty="0">
                <a:cs typeface="Arial"/>
              </a:rPr>
              <a:t> </a:t>
            </a:r>
            <a:r>
              <a:rPr lang="fi-FI" sz="2800" spc="-15" dirty="0" smtClean="0">
                <a:cs typeface="Arial"/>
              </a:rPr>
              <a:t>vi</a:t>
            </a:r>
            <a:r>
              <a:rPr lang="fi-FI" sz="2800" spc="25" dirty="0" smtClean="0">
                <a:cs typeface="Arial"/>
              </a:rPr>
              <a:t>k</a:t>
            </a:r>
            <a:r>
              <a:rPr lang="fi-FI" sz="2800" spc="-20" dirty="0" smtClean="0">
                <a:cs typeface="Arial"/>
              </a:rPr>
              <a:t>asie</a:t>
            </a:r>
            <a:r>
              <a:rPr lang="fi-FI" sz="2800" spc="25" dirty="0" smtClean="0">
                <a:cs typeface="Arial"/>
              </a:rPr>
              <a:t>t</a:t>
            </a:r>
            <a:r>
              <a:rPr lang="fi-FI" sz="2800" spc="-20" dirty="0" smtClean="0">
                <a:cs typeface="Arial"/>
              </a:rPr>
              <a:t>oi</a:t>
            </a:r>
            <a:r>
              <a:rPr lang="fi-FI" sz="2800" spc="20" dirty="0" smtClean="0">
                <a:cs typeface="Arial"/>
              </a:rPr>
              <a:t>s</a:t>
            </a:r>
            <a:r>
              <a:rPr lang="fi-FI" sz="2800" spc="-20" dirty="0" smtClean="0">
                <a:cs typeface="Arial"/>
              </a:rPr>
              <a:t>uus</a:t>
            </a:r>
          </a:p>
          <a:p>
            <a:pPr marL="755650" lvl="1" indent="-457200">
              <a:lnSpc>
                <a:spcPct val="100000"/>
              </a:lnSpc>
              <a:spcBef>
                <a:spcPts val="335"/>
              </a:spcBef>
              <a:tabLst>
                <a:tab pos="441959" algn="l"/>
              </a:tabLst>
            </a:pPr>
            <a:r>
              <a:rPr lang="fi-FI" sz="2800" spc="-20" dirty="0" smtClean="0">
                <a:cs typeface="Arial"/>
              </a:rPr>
              <a:t>Toipuminen</a:t>
            </a:r>
            <a:endParaRPr lang="fi-FI" sz="2800" dirty="0">
              <a:cs typeface="Arial"/>
            </a:endParaRPr>
          </a:p>
          <a:p>
            <a:pPr marL="755650" lvl="1" indent="-457200">
              <a:lnSpc>
                <a:spcPct val="100000"/>
              </a:lnSpc>
              <a:spcBef>
                <a:spcPts val="335"/>
              </a:spcBef>
              <a:tabLst>
                <a:tab pos="441959" algn="l"/>
              </a:tabLst>
            </a:pPr>
            <a:r>
              <a:rPr lang="fi-FI" sz="2800" spc="-20" dirty="0" smtClean="0">
                <a:cs typeface="Arial"/>
              </a:rPr>
              <a:t>Tur</a:t>
            </a:r>
            <a:r>
              <a:rPr lang="fi-FI" sz="2800" spc="5" dirty="0" smtClean="0">
                <a:cs typeface="Arial"/>
              </a:rPr>
              <a:t>v</a:t>
            </a:r>
            <a:r>
              <a:rPr lang="fi-FI" sz="2800" spc="-15" dirty="0" smtClean="0">
                <a:cs typeface="Arial"/>
              </a:rPr>
              <a:t>all</a:t>
            </a:r>
            <a:r>
              <a:rPr lang="fi-FI" sz="2800" spc="5" dirty="0" smtClean="0">
                <a:cs typeface="Arial"/>
              </a:rPr>
              <a:t>is</a:t>
            </a:r>
            <a:r>
              <a:rPr lang="fi-FI" sz="2800" spc="-20" dirty="0" smtClean="0">
                <a:cs typeface="Arial"/>
              </a:rPr>
              <a:t>uu</a:t>
            </a:r>
            <a:r>
              <a:rPr lang="fi-FI" sz="2800" spc="5" dirty="0">
                <a:cs typeface="Arial"/>
              </a:rPr>
              <a:t>s</a:t>
            </a:r>
            <a:endParaRPr lang="fi-FI" sz="2800" dirty="0">
              <a:cs typeface="Arial"/>
            </a:endParaRPr>
          </a:p>
          <a:p>
            <a:pPr marL="240665" marR="207010" indent="-17081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0665" algn="l"/>
              </a:tabLst>
            </a:pPr>
            <a:r>
              <a:rPr lang="fi-FI" spc="-10" dirty="0">
                <a:cs typeface="Arial"/>
              </a:rPr>
              <a:t>Rasi</a:t>
            </a:r>
            <a:r>
              <a:rPr lang="fi-FI" spc="30" dirty="0">
                <a:cs typeface="Arial"/>
              </a:rPr>
              <a:t>t</a:t>
            </a:r>
            <a:r>
              <a:rPr lang="fi-FI" spc="-10" dirty="0">
                <a:cs typeface="Arial"/>
              </a:rPr>
              <a:t>ustestauksess</a:t>
            </a:r>
            <a:r>
              <a:rPr lang="fi-FI" dirty="0">
                <a:cs typeface="Arial"/>
              </a:rPr>
              <a:t>a</a:t>
            </a:r>
            <a:r>
              <a:rPr lang="fi-FI" spc="-5" dirty="0">
                <a:cs typeface="Arial"/>
              </a:rPr>
              <a:t> </a:t>
            </a:r>
            <a:r>
              <a:rPr lang="fi-FI" spc="-10" dirty="0">
                <a:cs typeface="Arial"/>
              </a:rPr>
              <a:t>ohjelm</a:t>
            </a:r>
            <a:r>
              <a:rPr lang="fi-FI" dirty="0">
                <a:cs typeface="Arial"/>
              </a:rPr>
              <a:t>a</a:t>
            </a:r>
            <a:r>
              <a:rPr lang="fi-FI" spc="5" dirty="0">
                <a:cs typeface="Arial"/>
              </a:rPr>
              <a:t> </a:t>
            </a:r>
            <a:r>
              <a:rPr lang="fi-FI" spc="-10" dirty="0">
                <a:cs typeface="Arial"/>
              </a:rPr>
              <a:t>viedään </a:t>
            </a:r>
            <a:r>
              <a:rPr lang="fi-FI" spc="-5" dirty="0">
                <a:cs typeface="Arial"/>
              </a:rPr>
              <a:t>äärir</a:t>
            </a:r>
            <a:r>
              <a:rPr lang="fi-FI" spc="-30" dirty="0">
                <a:cs typeface="Arial"/>
              </a:rPr>
              <a:t>a</a:t>
            </a:r>
            <a:r>
              <a:rPr lang="fi-FI" spc="-5" dirty="0">
                <a:cs typeface="Arial"/>
              </a:rPr>
              <a:t>joill</a:t>
            </a:r>
            <a:r>
              <a:rPr lang="fi-FI" dirty="0">
                <a:cs typeface="Arial"/>
              </a:rPr>
              <a:t>e</a:t>
            </a:r>
            <a:r>
              <a:rPr lang="fi-FI" spc="10" dirty="0">
                <a:cs typeface="Arial"/>
              </a:rPr>
              <a:t> </a:t>
            </a:r>
            <a:endParaRPr lang="fi-FI" spc="10" dirty="0" smtClean="0">
              <a:cs typeface="Arial"/>
            </a:endParaRPr>
          </a:p>
          <a:p>
            <a:pPr marL="697865" marR="207010" lvl="1" indent="-17081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0665" algn="l"/>
              </a:tabLst>
            </a:pPr>
            <a:r>
              <a:rPr lang="fi-FI" spc="-5" dirty="0">
                <a:cs typeface="Arial"/>
              </a:rPr>
              <a:t>M</a:t>
            </a:r>
            <a:r>
              <a:rPr lang="fi-FI" spc="-5" dirty="0" smtClean="0">
                <a:cs typeface="Arial"/>
              </a:rPr>
              <a:t>ielellää</a:t>
            </a:r>
            <a:r>
              <a:rPr lang="fi-FI" dirty="0" smtClean="0">
                <a:cs typeface="Arial"/>
              </a:rPr>
              <a:t>n</a:t>
            </a:r>
            <a:r>
              <a:rPr lang="fi-FI" spc="-25" dirty="0" smtClean="0">
                <a:cs typeface="Arial"/>
              </a:rPr>
              <a:t> </a:t>
            </a:r>
            <a:r>
              <a:rPr lang="fi-FI" spc="-5" dirty="0">
                <a:cs typeface="Arial"/>
              </a:rPr>
              <a:t>viel</a:t>
            </a:r>
            <a:r>
              <a:rPr lang="fi-FI" dirty="0">
                <a:cs typeface="Arial"/>
              </a:rPr>
              <a:t>ä</a:t>
            </a:r>
            <a:r>
              <a:rPr lang="fi-FI" spc="-5" dirty="0">
                <a:cs typeface="Arial"/>
              </a:rPr>
              <a:t> </a:t>
            </a:r>
            <a:r>
              <a:rPr lang="fi-FI" spc="-5" dirty="0" smtClean="0">
                <a:cs typeface="Arial"/>
              </a:rPr>
              <a:t>yli</a:t>
            </a:r>
            <a:endParaRPr lang="fi-FI" dirty="0">
              <a:cs typeface="Arial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47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Testejä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Käytettävyystestaus</a:t>
            </a:r>
          </a:p>
          <a:p>
            <a:pPr lvl="1"/>
            <a:r>
              <a:rPr lang="fi-FI" dirty="0" smtClean="0"/>
              <a:t>Käytettävyys täyttää sille asetetut vaatimukset</a:t>
            </a:r>
          </a:p>
          <a:p>
            <a:r>
              <a:rPr lang="fi-FI" dirty="0" smtClean="0"/>
              <a:t>Regressiotestaus </a:t>
            </a:r>
          </a:p>
          <a:p>
            <a:pPr lvl="1"/>
            <a:r>
              <a:rPr lang="fi-FI" dirty="0" smtClean="0"/>
              <a:t>Testataan uudelleen muutosten </a:t>
            </a:r>
            <a:r>
              <a:rPr lang="fi-FI" smtClean="0"/>
              <a:t>ja korjausten </a:t>
            </a:r>
            <a:r>
              <a:rPr lang="fi-FI" dirty="0" smtClean="0"/>
              <a:t>jälkeen </a:t>
            </a:r>
          </a:p>
          <a:p>
            <a:pPr lvl="1"/>
            <a:r>
              <a:rPr lang="fi-FI" dirty="0" smtClean="0"/>
              <a:t>Testien toistaminen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8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 descr="Näyttölei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14" y="0"/>
            <a:ext cx="4955408" cy="6051637"/>
          </a:xfrm>
          <a:prstGeom prst="rect">
            <a:avLst/>
          </a:prstGeom>
        </p:spPr>
      </p:pic>
      <p:sp>
        <p:nvSpPr>
          <p:cNvPr id="3" name="Tekstiruutu 2"/>
          <p:cNvSpPr txBox="1"/>
          <p:nvPr/>
        </p:nvSpPr>
        <p:spPr>
          <a:xfrm>
            <a:off x="104502" y="6289684"/>
            <a:ext cx="588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Sainio, Laura 2009: </a:t>
            </a:r>
            <a:r>
              <a:rPr lang="fi-FI" sz="1600" i="1" dirty="0"/>
              <a:t>Ohjelmistotestauksen menetelmät ja </a:t>
            </a:r>
            <a:r>
              <a:rPr lang="fi-FI" sz="1600" i="1" dirty="0" smtClean="0"/>
              <a:t>työvälineet </a:t>
            </a:r>
            <a:endParaRPr lang="fi-FI" sz="1600" i="1" dirty="0"/>
          </a:p>
        </p:txBody>
      </p:sp>
    </p:spTree>
    <p:extLst>
      <p:ext uri="{BB962C8B-B14F-4D97-AF65-F5344CB8AC3E}">
        <p14:creationId xmlns:p14="http://schemas.microsoft.com/office/powerpoint/2010/main" val="20093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Katselmointi/tarkastus, testaus</a:t>
            </a:r>
            <a:endParaRPr lang="fi-FI" dirty="0"/>
          </a:p>
        </p:txBody>
      </p:sp>
      <p:pic>
        <p:nvPicPr>
          <p:cNvPr id="4" name="Picture 7" descr="8.2 Inspections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3" y="1958440"/>
            <a:ext cx="8441514" cy="3538359"/>
          </a:xfrm>
          <a:prstGeom prst="rect">
            <a:avLst/>
          </a:prstGeom>
        </p:spPr>
      </p:pic>
      <p:sp>
        <p:nvSpPr>
          <p:cNvPr id="5" name="Suorakulmio 4"/>
          <p:cNvSpPr/>
          <p:nvPr/>
        </p:nvSpPr>
        <p:spPr>
          <a:xfrm>
            <a:off x="567954" y="6271739"/>
            <a:ext cx="438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i="1" dirty="0" err="1"/>
              <a:t>Sommerville</a:t>
            </a:r>
            <a:r>
              <a:rPr lang="fi-FI" i="1" dirty="0"/>
              <a:t>, Ian 2016: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493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Katselmointi, tarkastus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9850" marR="521970" indent="0">
              <a:lnSpc>
                <a:spcPct val="100000"/>
              </a:lnSpc>
              <a:buNone/>
              <a:tabLst>
                <a:tab pos="241300" algn="l"/>
              </a:tabLst>
            </a:pPr>
            <a:r>
              <a:rPr lang="fi-FI" sz="1800" i="1" dirty="0" smtClean="0"/>
              <a:t>”Tuotteen </a:t>
            </a:r>
            <a:r>
              <a:rPr lang="fi-FI" sz="1800" i="1" dirty="0"/>
              <a:t>tai projektin tilan arviointi, jolla todennetaan poikkeamia suunnitelluista tuloksista ja suositellaan parannuksia. Esimerkkejä ovat johdon katselmus, epämuodollinen katselmointi, tekninen katselmointi, tarkastus ja läpikäynti.” </a:t>
            </a:r>
            <a:r>
              <a:rPr lang="fi-FI" sz="1800" dirty="0" smtClean="0"/>
              <a:t>- IEEE 1028  </a:t>
            </a:r>
            <a:endParaRPr lang="fi-FI" sz="1800" dirty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 smtClean="0"/>
              <a:t>Katselmointi  ≈  Tarkastus (tässä yhteydessä)</a:t>
            </a:r>
          </a:p>
          <a:p>
            <a:pPr marL="697865" marR="521970" lvl="1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 smtClean="0"/>
              <a:t>Tarkastus, katselmoinnin formaali muoto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 smtClean="0"/>
              <a:t>Katselmoinnissa tarkastetaan/varmennetaan dokumentin virheettömyys</a:t>
            </a:r>
          </a:p>
          <a:p>
            <a:pPr marL="697865" marR="521970" lvl="1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 smtClean="0"/>
              <a:t>Tavoitteena löytää virheitä tai puutteita dokumentista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 smtClean="0"/>
              <a:t>Vaatimus-</a:t>
            </a:r>
            <a:r>
              <a:rPr lang="fi-FI" sz="1800" dirty="0"/>
              <a:t>, määrittely- ja suunnitteludokumenttien </a:t>
            </a:r>
            <a:r>
              <a:rPr lang="fi-FI" sz="1800" dirty="0" smtClean="0"/>
              <a:t>katselmoinnit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/>
              <a:t>Ohjelmistotuotannon vaiheen päättäminen </a:t>
            </a:r>
            <a:r>
              <a:rPr lang="fi-FI" sz="1800" dirty="0" smtClean="0"/>
              <a:t>ja siirtyminen seuraavaan vaiheeseen</a:t>
            </a:r>
            <a:endParaRPr lang="fi-FI" sz="1800" dirty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/>
              <a:t>Katselmuskäytäntö kuvataan </a:t>
            </a:r>
            <a:r>
              <a:rPr lang="fi-FI" sz="1800" dirty="0" smtClean="0"/>
              <a:t>projektisuunnitelmassa (</a:t>
            </a:r>
            <a:r>
              <a:rPr lang="fi-FI" sz="1800" dirty="0"/>
              <a:t>mitä, kuka, milloin ja miten?)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1800" dirty="0"/>
              <a:t>Testauksen kannalta oleellisia ovat määrittely- ja  suunnitteludokumenttien sekä testaussuunnitelman ja </a:t>
            </a:r>
            <a:r>
              <a:rPr lang="fi-FI" sz="1800" dirty="0" smtClean="0"/>
              <a:t>testitapausten </a:t>
            </a:r>
            <a:r>
              <a:rPr lang="fi-FI" sz="1800" dirty="0"/>
              <a:t>katselmoinnit </a:t>
            </a:r>
          </a:p>
        </p:txBody>
      </p:sp>
    </p:spTree>
    <p:extLst>
      <p:ext uri="{BB962C8B-B14F-4D97-AF65-F5344CB8AC3E}">
        <p14:creationId xmlns:p14="http://schemas.microsoft.com/office/powerpoint/2010/main" val="7505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Katselmointitilaisuus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 smtClean="0"/>
              <a:t>Puheenjohtaja ja </a:t>
            </a:r>
            <a:r>
              <a:rPr lang="fi-FI" sz="2000" dirty="0"/>
              <a:t>sihteeri 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/>
              <a:t>Pysytään </a:t>
            </a:r>
            <a:r>
              <a:rPr lang="fi-FI" sz="2000" dirty="0" smtClean="0"/>
              <a:t>asiassa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 smtClean="0"/>
              <a:t>Valmistaudutaan hyvin ennakolta</a:t>
            </a:r>
            <a:endParaRPr lang="fi-FI" sz="2000" dirty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/>
              <a:t>Arvioidaan </a:t>
            </a:r>
            <a:r>
              <a:rPr lang="fi-FI" sz="2000" dirty="0" smtClean="0"/>
              <a:t>dokumentteja, </a:t>
            </a:r>
            <a:r>
              <a:rPr lang="fi-FI" sz="2000" dirty="0"/>
              <a:t>ei </a:t>
            </a:r>
            <a:r>
              <a:rPr lang="fi-FI" sz="2000" dirty="0" smtClean="0"/>
              <a:t>tekijöitä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 smtClean="0"/>
              <a:t>Tehdään havaintoja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 smtClean="0"/>
              <a:t>Ei korjata, ei väitellä, eikä selitellä virheitä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 smtClean="0"/>
              <a:t>Tarkastuslistojen </a:t>
            </a:r>
            <a:r>
              <a:rPr lang="fi-FI" sz="2000" dirty="0"/>
              <a:t>käyttö lisää tehokkuutta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/>
              <a:t>Päätökset kirjataan ylös </a:t>
            </a:r>
          </a:p>
          <a:p>
            <a:pPr marL="697865" marR="521970" lvl="1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/>
              <a:t>Hyväksyminen, ehdollinen hyväksyminen (havaitut virheet korjattava), uusintakatselmus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sz="2000" dirty="0"/>
              <a:t>Kestää enintään 2 tuntia</a:t>
            </a:r>
          </a:p>
          <a:p>
            <a:pPr marL="69850" marR="521970" indent="0">
              <a:lnSpc>
                <a:spcPct val="100000"/>
              </a:lnSpc>
              <a:buNone/>
              <a:tabLst>
                <a:tab pos="241300" algn="l"/>
              </a:tabLst>
            </a:pP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7424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75" y="150670"/>
            <a:ext cx="6897525" cy="60169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ekstiruutu 3"/>
          <p:cNvSpPr txBox="1"/>
          <p:nvPr/>
        </p:nvSpPr>
        <p:spPr>
          <a:xfrm>
            <a:off x="8544560" y="314960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smtClean="0"/>
              <a:t>Lähde: TIVI 18.4.2018</a:t>
            </a:r>
            <a:endParaRPr lang="fi-FI" sz="2400"/>
          </a:p>
        </p:txBody>
      </p:sp>
      <p:sp>
        <p:nvSpPr>
          <p:cNvPr id="5" name="Suorakulmio 4"/>
          <p:cNvSpPr/>
          <p:nvPr/>
        </p:nvSpPr>
        <p:spPr>
          <a:xfrm>
            <a:off x="5415280" y="4419600"/>
            <a:ext cx="660400" cy="233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4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Katselmointi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dirty="0" smtClean="0"/>
              <a:t>Tuotteen ja dokumenttien laadun parantaminen ja varmistaminen</a:t>
            </a:r>
          </a:p>
          <a:p>
            <a:pPr marL="697865" marR="521970" lvl="1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dirty="0" smtClean="0"/>
              <a:t>Virheet havaitaan aikaisessa vaiheessa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dirty="0" smtClean="0"/>
              <a:t>Myös ohjelmakoodi voidaan katselmoida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dirty="0" smtClean="0"/>
              <a:t>Katselmoinnissa/tarkastuksissa havaita 50%-80% virheistä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dirty="0" smtClean="0"/>
              <a:t>Vähentää testauksessa löytyvien virheiden määrää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fi-FI" dirty="0" smtClean="0"/>
              <a:t>Katselmointi vie aikaa, mutta virheet vielä enemmän</a:t>
            </a:r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 smtClean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 smtClean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9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Katselmoinnin tavoitteita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L</a:t>
            </a:r>
            <a:r>
              <a:rPr lang="fi-FI" dirty="0" smtClean="0"/>
              <a:t>öytää </a:t>
            </a:r>
            <a:r>
              <a:rPr lang="fi-FI" dirty="0"/>
              <a:t>virheitä mahdollisemman aikaisessa vaiheessa </a:t>
            </a:r>
            <a:endParaRPr lang="fi-FI" sz="2400" dirty="0"/>
          </a:p>
          <a:p>
            <a:r>
              <a:rPr lang="fi-FI" dirty="0"/>
              <a:t>V</a:t>
            </a:r>
            <a:r>
              <a:rPr lang="fi-FI" dirty="0" smtClean="0"/>
              <a:t>armistua</a:t>
            </a:r>
            <a:r>
              <a:rPr lang="fi-FI" dirty="0"/>
              <a:t>, että kaikki ymmärtävät asiat samoin </a:t>
            </a:r>
            <a:endParaRPr lang="fi-FI" sz="2400" dirty="0"/>
          </a:p>
          <a:p>
            <a:r>
              <a:rPr lang="fi-FI" dirty="0"/>
              <a:t>J</a:t>
            </a:r>
            <a:r>
              <a:rPr lang="fi-FI" dirty="0" smtClean="0"/>
              <a:t>akaa </a:t>
            </a:r>
            <a:r>
              <a:rPr lang="fi-FI" dirty="0"/>
              <a:t>tietoa tuotteesta </a:t>
            </a:r>
            <a:r>
              <a:rPr lang="fi-FI" dirty="0" smtClean="0"/>
              <a:t>osallisille ja sidosryhmille</a:t>
            </a:r>
            <a:endParaRPr lang="fi-FI" sz="2400" dirty="0"/>
          </a:p>
          <a:p>
            <a:r>
              <a:rPr lang="fi-FI" dirty="0"/>
              <a:t>T</a:t>
            </a:r>
            <a:r>
              <a:rPr lang="fi-FI" dirty="0" smtClean="0"/>
              <a:t>odentaa</a:t>
            </a:r>
            <a:r>
              <a:rPr lang="fi-FI" dirty="0"/>
              <a:t>, että työ on ennalta asetettujen vaatimusten mukainen </a:t>
            </a:r>
            <a:endParaRPr lang="fi-FI" sz="2400" dirty="0"/>
          </a:p>
          <a:p>
            <a:r>
              <a:rPr lang="fi-FI" dirty="0"/>
              <a:t>T</a:t>
            </a:r>
            <a:r>
              <a:rPr lang="fi-FI" dirty="0" smtClean="0"/>
              <a:t>uottaa </a:t>
            </a:r>
            <a:r>
              <a:rPr lang="fi-FI" dirty="0"/>
              <a:t>mitattavaa tietoa tuotteesta </a:t>
            </a:r>
            <a:endParaRPr lang="fi-FI" sz="2400" dirty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 smtClean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 smtClean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0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936659"/>
            <a:ext cx="10515600" cy="2852737"/>
          </a:xfrm>
        </p:spPr>
        <p:txBody>
          <a:bodyPr/>
          <a:lstStyle/>
          <a:p>
            <a:pPr algn="ctr"/>
            <a:r>
              <a:rPr lang="fi-FI" smtClean="0"/>
              <a:t>Testaus Scrumissa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15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Testaus Scrumissa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578279"/>
            <a:ext cx="10515600" cy="4598684"/>
          </a:xfrm>
        </p:spPr>
        <p:txBody>
          <a:bodyPr>
            <a:normAutofit/>
          </a:bodyPr>
          <a:lstStyle/>
          <a:p>
            <a:r>
              <a:rPr lang="fi-FI"/>
              <a:t>https://</a:t>
            </a:r>
            <a:r>
              <a:rPr lang="fi-FI" smtClean="0"/>
              <a:t>www.tutorialspoint.com/agile_testing/agile_testing</a:t>
            </a:r>
          </a:p>
          <a:p>
            <a:r>
              <a:rPr lang="fi-FI" smtClean="0"/>
              <a:t>DevOps-jatkuvan softankehityksen nimissä testauksen automatisointi </a:t>
            </a:r>
            <a:r>
              <a:rPr lang="fi-FI" smtClean="0"/>
              <a:t>korostuu</a:t>
            </a:r>
          </a:p>
          <a:p>
            <a:r>
              <a:rPr lang="fi-FI" smtClean="0"/>
              <a:t>TDD Test Driven Development</a:t>
            </a:r>
          </a:p>
          <a:p>
            <a:pPr lvl="1"/>
            <a:r>
              <a:rPr lang="fi-FI" smtClean="0"/>
              <a:t>luodaan ensin testi ja sen jälkeen koodi joka toteuttaa testin</a:t>
            </a:r>
          </a:p>
          <a:p>
            <a:pPr lvl="1"/>
            <a:r>
              <a:rPr lang="fi-FI" smtClean="0"/>
              <a:t>Acceptance TDD (ATDD) = </a:t>
            </a:r>
            <a:r>
              <a:rPr lang="fi-FI" smtClean="0"/>
              <a:t>hyväksymistestaus</a:t>
            </a:r>
            <a:endParaRPr lang="fi-FI" smtClean="0"/>
          </a:p>
          <a:p>
            <a:pPr lvl="1"/>
            <a:r>
              <a:rPr lang="fi-FI" smtClean="0"/>
              <a:t>Developer TDD = </a:t>
            </a:r>
            <a:r>
              <a:rPr lang="fi-FI" smtClean="0"/>
              <a:t>yksikkötestaus</a:t>
            </a:r>
          </a:p>
          <a:p>
            <a:r>
              <a:rPr lang="fi-FI" smtClean="0"/>
              <a:t>TDD:llä voidaan varmistaa ohjelman tekninen toimivuus muttei esim. käyttöliittymän tai suunnittelun hyvyyttä tms (katso AMDD Agile Model Driven Development)</a:t>
            </a:r>
            <a:endParaRPr lang="fi-FI" dirty="0" smtClean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 smtClean="0"/>
          </a:p>
          <a:p>
            <a:pPr marL="240665" marR="521970" indent="-17081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14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1472" y="1120967"/>
            <a:ext cx="111991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“Program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testing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used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show </a:t>
            </a:r>
            <a:b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presence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bugs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b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but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never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show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their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fi-FI" altLang="fi-FI" sz="4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absence</a:t>
            </a:r>
            <a:r>
              <a:rPr kumimoji="0" lang="fi-FI" altLang="fi-FI" sz="4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!”</a:t>
            </a:r>
            <a:r>
              <a:rPr kumimoji="0" lang="fi-FI" altLang="fi-FI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fi-FI" altLang="fi-FI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fi-FI" altLang="fi-FI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fi-FI" altLang="fi-FI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lang="fi-FI" altLang="fi-FI" sz="3600" dirty="0" smtClean="0">
                <a:latin typeface="+mn-lt"/>
              </a:rPr>
              <a:t>- </a:t>
            </a:r>
            <a:r>
              <a:rPr kumimoji="0" lang="fi-FI" altLang="fi-FI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Edsger</a:t>
            </a:r>
            <a:r>
              <a:rPr kumimoji="0" lang="fi-FI" altLang="fi-FI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W. </a:t>
            </a:r>
            <a:r>
              <a:rPr kumimoji="0" lang="fi-FI" altLang="fi-FI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Dijkstra</a:t>
            </a:r>
            <a:endParaRPr kumimoji="0" lang="fi-FI" altLang="fi-FI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40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17" y="0"/>
            <a:ext cx="6774366" cy="6858000"/>
          </a:xfrm>
          <a:prstGeom prst="rect">
            <a:avLst/>
          </a:prstGeom>
        </p:spPr>
      </p:pic>
      <p:sp>
        <p:nvSpPr>
          <p:cNvPr id="3" name="Tekstiruutu 2"/>
          <p:cNvSpPr txBox="1"/>
          <p:nvPr/>
        </p:nvSpPr>
        <p:spPr>
          <a:xfrm>
            <a:off x="6875821" y="6400800"/>
            <a:ext cx="521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SWEBOK</a:t>
            </a:r>
            <a:r>
              <a:rPr lang="en-US" sz="1400" i="1" dirty="0"/>
              <a:t> - The Guide to the Software Engineering Body of Knowledge</a:t>
            </a:r>
            <a:endParaRPr lang="fi-FI" sz="1400" i="1" dirty="0"/>
          </a:p>
        </p:txBody>
      </p:sp>
    </p:spTree>
    <p:extLst>
      <p:ext uri="{BB962C8B-B14F-4D97-AF65-F5344CB8AC3E}">
        <p14:creationId xmlns:p14="http://schemas.microsoft.com/office/powerpoint/2010/main" val="9527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tarkoitus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Varmistaa ohjelmiston toimivuus ja virheettömyys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vai</a:t>
            </a:r>
          </a:p>
          <a:p>
            <a:r>
              <a:rPr lang="fi-FI" dirty="0" smtClean="0"/>
              <a:t>Paljastaa ohjelmiston toimimattomuus ja löytää virheitä</a:t>
            </a:r>
          </a:p>
          <a:p>
            <a:r>
              <a:rPr lang="fi-FI" dirty="0" smtClean="0"/>
              <a:t>Testaus on suunnitelmallista virheiden etsimistä ohjelmaa suorittamalla</a:t>
            </a:r>
          </a:p>
          <a:p>
            <a:r>
              <a:rPr lang="fi-FI" dirty="0" smtClean="0"/>
              <a:t>Varmistetaan, että ohjelmisto </a:t>
            </a:r>
          </a:p>
          <a:p>
            <a:pPr lvl="1"/>
            <a:r>
              <a:rPr lang="fi-FI" dirty="0" smtClean="0"/>
              <a:t>Vastaa määrittelyä</a:t>
            </a:r>
          </a:p>
          <a:p>
            <a:pPr lvl="1"/>
            <a:r>
              <a:rPr lang="fi-FI" dirty="0" smtClean="0"/>
              <a:t>Täyttää laatuvaatimukset</a:t>
            </a:r>
          </a:p>
          <a:p>
            <a:r>
              <a:rPr lang="fi-FI" dirty="0" smtClean="0"/>
              <a:t>Hyvin testatussa ohjelmassa virheet eivät haittaa ohjelman käyttöä</a:t>
            </a:r>
          </a:p>
          <a:p>
            <a:pPr lvl="1"/>
            <a:r>
              <a:rPr lang="fi-FI" dirty="0" smtClean="0"/>
              <a:t>Virheet ainutkertaisia, epätavallisia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270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Testauksen tarkoitus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i-FI" altLang="fi-FI" dirty="0">
                <a:sym typeface="Wingdings" panose="05000000000000000000" pitchFamily="2" charset="2"/>
              </a:rPr>
              <a:t>Testaus on tasapainoilua luotettavuus vs. kustannukset ja aikataulu</a:t>
            </a:r>
          </a:p>
          <a:p>
            <a:pPr>
              <a:lnSpc>
                <a:spcPct val="80000"/>
              </a:lnSpc>
            </a:pPr>
            <a:r>
              <a:rPr lang="fi-FI" altLang="fi-FI" dirty="0">
                <a:sym typeface="Wingdings" panose="05000000000000000000" pitchFamily="2" charset="2"/>
              </a:rPr>
              <a:t>Testauksessa ”silmä näkee, mitä se haluaa”</a:t>
            </a:r>
          </a:p>
          <a:p>
            <a:pPr lvl="1">
              <a:lnSpc>
                <a:spcPct val="80000"/>
              </a:lnSpc>
            </a:pPr>
            <a:r>
              <a:rPr lang="fi-FI" altLang="fi-FI" dirty="0"/>
              <a:t>Ohjelman tekijä ei saa olla ainoa testaaja</a:t>
            </a:r>
          </a:p>
          <a:p>
            <a:pPr lvl="1">
              <a:lnSpc>
                <a:spcPct val="80000"/>
              </a:lnSpc>
            </a:pPr>
            <a:r>
              <a:rPr lang="fi-FI" altLang="fi-FI" dirty="0"/>
              <a:t>Järjestelmän tehnyt ryhmä ei saa olla ainoa testaajaryhmä</a:t>
            </a:r>
          </a:p>
          <a:p>
            <a:pPr>
              <a:lnSpc>
                <a:spcPct val="80000"/>
              </a:lnSpc>
            </a:pPr>
            <a:r>
              <a:rPr lang="fi-FI" altLang="fi-FI" dirty="0"/>
              <a:t>Testistä saatavat tulokset tulee </a:t>
            </a:r>
            <a:r>
              <a:rPr lang="fi-FI" altLang="fi-FI" dirty="0" smtClean="0"/>
              <a:t>analysoida, ettei </a:t>
            </a:r>
            <a:r>
              <a:rPr lang="fi-FI" altLang="fi-FI" dirty="0"/>
              <a:t>jää huomaamatta virheitä</a:t>
            </a:r>
          </a:p>
          <a:p>
            <a:pPr>
              <a:lnSpc>
                <a:spcPct val="80000"/>
              </a:lnSpc>
            </a:pPr>
            <a:r>
              <a:rPr lang="fi-FI" altLang="fi-FI" dirty="0"/>
              <a:t>Testitapauksissa tulee olla kelvollisia ja kelvottomia syötteitä</a:t>
            </a:r>
          </a:p>
          <a:p>
            <a:pPr>
              <a:lnSpc>
                <a:spcPct val="80000"/>
              </a:lnSpc>
            </a:pPr>
            <a:r>
              <a:rPr lang="fi-FI" altLang="fi-FI" dirty="0"/>
              <a:t>Ohjelma tekee sitä, mitä sen pitääkin tehdä </a:t>
            </a:r>
            <a:r>
              <a:rPr lang="fi-FI" altLang="fi-FI" dirty="0" smtClean="0">
                <a:solidFill>
                  <a:srgbClr val="FF0000"/>
                </a:solidFill>
              </a:rPr>
              <a:t>ja</a:t>
            </a:r>
            <a:endParaRPr lang="fi-FI" altLang="fi-FI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fi-FI" altLang="fi-FI" dirty="0"/>
              <a:t>Se ei saa tehdä sitä, mitä sen ei pitäisi tehdä</a:t>
            </a:r>
          </a:p>
          <a:p>
            <a:pPr>
              <a:lnSpc>
                <a:spcPct val="80000"/>
              </a:lnSpc>
            </a:pPr>
            <a:r>
              <a:rPr lang="fi-FI" altLang="fi-FI" dirty="0"/>
              <a:t>Testaukselle varattava </a:t>
            </a:r>
            <a:r>
              <a:rPr lang="fi-FI" altLang="fi-FI" dirty="0" smtClean="0"/>
              <a:t>aikaa – dokumentointi, korjaus, testaus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80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Täydellinen testaus mahdotonta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Täydellinen testaus ei ole käytännössä </a:t>
            </a:r>
            <a:r>
              <a:rPr lang="fi-FI" dirty="0" smtClean="0"/>
              <a:t>mahdollista</a:t>
            </a:r>
          </a:p>
          <a:p>
            <a:r>
              <a:rPr lang="fi-FI" dirty="0" smtClean="0"/>
              <a:t>Kaikkia mahdollisia syöte- ja toiminto-kombinaatioita ei voida testata</a:t>
            </a:r>
          </a:p>
          <a:p>
            <a:pPr lvl="1"/>
            <a:r>
              <a:rPr lang="fi-FI" dirty="0" smtClean="0"/>
              <a:t>Aika, kustannukset</a:t>
            </a:r>
            <a:endParaRPr lang="fi-FI" dirty="0"/>
          </a:p>
          <a:p>
            <a:r>
              <a:rPr lang="fi-FI" dirty="0" smtClean="0"/>
              <a:t>Testaukseen </a:t>
            </a:r>
            <a:r>
              <a:rPr lang="fi-FI" dirty="0"/>
              <a:t>valitaan osajoukko mahdollisista </a:t>
            </a:r>
            <a:r>
              <a:rPr lang="fi-FI" dirty="0" smtClean="0"/>
              <a:t>testitapauksista</a:t>
            </a:r>
          </a:p>
          <a:p>
            <a:r>
              <a:rPr lang="fi-FI" dirty="0"/>
              <a:t>Miten valitaan </a:t>
            </a:r>
            <a:r>
              <a:rPr lang="fi-FI" dirty="0" smtClean="0"/>
              <a:t>kattava testitapausten osajoukko</a:t>
            </a:r>
            <a:endParaRPr lang="fi-FI" dirty="0"/>
          </a:p>
          <a:p>
            <a:pPr lvl="1"/>
            <a:r>
              <a:rPr lang="fi-FI" dirty="0" smtClean="0"/>
              <a:t>Suorittaminen </a:t>
            </a:r>
            <a:r>
              <a:rPr lang="fi-FI" dirty="0"/>
              <a:t>on mahdollista järkevässä ajassa </a:t>
            </a:r>
          </a:p>
          <a:p>
            <a:pPr lvl="1"/>
            <a:r>
              <a:rPr lang="fi-FI" dirty="0" smtClean="0"/>
              <a:t>Ohjelma </a:t>
            </a:r>
            <a:r>
              <a:rPr lang="fi-FI" dirty="0"/>
              <a:t>tai sen osa saadaan testattua </a:t>
            </a:r>
            <a:r>
              <a:rPr lang="fi-FI" dirty="0" smtClean="0"/>
              <a:t>riittävän hyvin </a:t>
            </a:r>
            <a:endParaRPr lang="fi-FI" dirty="0"/>
          </a:p>
          <a:p>
            <a:r>
              <a:rPr lang="fi-FI" dirty="0" smtClean="0"/>
              <a:t>Hyväksyttävä, että kaikkia virheitä ei kyetä saamaan esiin </a:t>
            </a:r>
          </a:p>
          <a:p>
            <a:r>
              <a:rPr lang="fi-FI" dirty="0" smtClean="0"/>
              <a:t>Ohjelman </a:t>
            </a:r>
            <a:r>
              <a:rPr lang="fi-FI" dirty="0"/>
              <a:t>voidaan todistaa </a:t>
            </a:r>
            <a:r>
              <a:rPr lang="fi-FI" dirty="0" smtClean="0"/>
              <a:t>virheettömäksi </a:t>
            </a:r>
            <a:r>
              <a:rPr lang="fi-FI" dirty="0"/>
              <a:t>vain </a:t>
            </a:r>
            <a:r>
              <a:rPr lang="fi-FI" dirty="0" smtClean="0"/>
              <a:t>triviaaleissa </a:t>
            </a:r>
            <a:r>
              <a:rPr lang="fi-FI" dirty="0"/>
              <a:t>tapauksissa.</a:t>
            </a:r>
          </a:p>
          <a:p>
            <a:endParaRPr lang="fi-FI" dirty="0"/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5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979ED61-DECC-461C-9DD5-9166640829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1376</Words>
  <Application>Microsoft Office PowerPoint</Application>
  <PresentationFormat>Laajakuva</PresentationFormat>
  <Paragraphs>308</Paragraphs>
  <Slides>43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Office-teema</vt:lpstr>
      <vt:lpstr>Ohjelmistotuotanto I, 5op </vt:lpstr>
      <vt:lpstr>Testaus</vt:lpstr>
      <vt:lpstr>PowerPoint-esitys</vt:lpstr>
      <vt:lpstr>PowerPoint-esitys</vt:lpstr>
      <vt:lpstr>“Program testing can be used to show  the presence of bugs,  but never to show their absence!”  - Edsger W. Dijkstra</vt:lpstr>
      <vt:lpstr>PowerPoint-esitys</vt:lpstr>
      <vt:lpstr>Testauksen tarkoitus</vt:lpstr>
      <vt:lpstr>Testauksen tarkoitus</vt:lpstr>
      <vt:lpstr>Täydellinen testaus mahdotonta</vt:lpstr>
      <vt:lpstr>Testauksen etsitään vastauksia</vt:lpstr>
      <vt:lpstr>Testauksen tavoitteita</vt:lpstr>
      <vt:lpstr>Testauksen periaatteet</vt:lpstr>
      <vt:lpstr>Testauksen periaatteet</vt:lpstr>
      <vt:lpstr>Testauksen periaatteet</vt:lpstr>
      <vt:lpstr>PowerPoint-esitys</vt:lpstr>
      <vt:lpstr>PowerPoint-esitys</vt:lpstr>
      <vt:lpstr>Testauksen vaiheet</vt:lpstr>
      <vt:lpstr>Testauksen tehtävät</vt:lpstr>
      <vt:lpstr>Testauksen suorittaminen</vt:lpstr>
      <vt:lpstr>Testauksen lähestymistavat</vt:lpstr>
      <vt:lpstr>Lasilaatikkotestaus (white box)</vt:lpstr>
      <vt:lpstr>Mustalaatikkotestaus (black box)</vt:lpstr>
      <vt:lpstr>Harmaalaatikkotestaus (gray box)</vt:lpstr>
      <vt:lpstr>Testauksen lopettaminen</vt:lpstr>
      <vt:lpstr>PowerPoint-esitys</vt:lpstr>
      <vt:lpstr>PowerPoint-esitys</vt:lpstr>
      <vt:lpstr>Onnistunut testaus vaatii </vt:lpstr>
      <vt:lpstr>Vesiputousmalli - testaus</vt:lpstr>
      <vt:lpstr>Testauksen V-malli</vt:lpstr>
      <vt:lpstr>Yksikkötestaus (moduuli, komponentti)</vt:lpstr>
      <vt:lpstr>Integrointitestaus</vt:lpstr>
      <vt:lpstr>Järjestelmätestaus</vt:lpstr>
      <vt:lpstr>Hyväksymistestaus</vt:lpstr>
      <vt:lpstr>Rasitustestaus</vt:lpstr>
      <vt:lpstr>Testejä</vt:lpstr>
      <vt:lpstr>PowerPoint-esitys</vt:lpstr>
      <vt:lpstr>Katselmointi/tarkastus, testaus</vt:lpstr>
      <vt:lpstr>Katselmointi, tarkastus</vt:lpstr>
      <vt:lpstr>Katselmointitilaisuus</vt:lpstr>
      <vt:lpstr>Katselmointi</vt:lpstr>
      <vt:lpstr>Katselmoinnin tavoitteita</vt:lpstr>
      <vt:lpstr>Testaus Scrumissa</vt:lpstr>
      <vt:lpstr>Testaus Scrumissa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2017-01-24T08:52:05Z</dcterms:created>
  <dcterms:modified xsi:type="dcterms:W3CDTF">2019-01-08T22:27:52Z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