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2" r:id="rId2"/>
  </p:sldMasterIdLst>
  <p:notesMasterIdLst>
    <p:notesMasterId r:id="rId84"/>
  </p:notesMasterIdLst>
  <p:handoutMasterIdLst>
    <p:handoutMasterId r:id="rId85"/>
  </p:handoutMasterIdLst>
  <p:sldIdLst>
    <p:sldId id="261" r:id="rId3"/>
    <p:sldId id="503" r:id="rId4"/>
    <p:sldId id="605" r:id="rId5"/>
    <p:sldId id="610" r:id="rId6"/>
    <p:sldId id="674" r:id="rId7"/>
    <p:sldId id="673" r:id="rId8"/>
    <p:sldId id="675" r:id="rId9"/>
    <p:sldId id="608" r:id="rId10"/>
    <p:sldId id="611" r:id="rId11"/>
    <p:sldId id="629" r:id="rId12"/>
    <p:sldId id="630" r:id="rId13"/>
    <p:sldId id="676" r:id="rId14"/>
    <p:sldId id="631" r:id="rId15"/>
    <p:sldId id="639" r:id="rId16"/>
    <p:sldId id="640" r:id="rId17"/>
    <p:sldId id="641" r:id="rId18"/>
    <p:sldId id="642" r:id="rId19"/>
    <p:sldId id="643" r:id="rId20"/>
    <p:sldId id="644" r:id="rId21"/>
    <p:sldId id="645" r:id="rId22"/>
    <p:sldId id="646" r:id="rId23"/>
    <p:sldId id="647" r:id="rId24"/>
    <p:sldId id="677" r:id="rId25"/>
    <p:sldId id="648" r:id="rId26"/>
    <p:sldId id="649" r:id="rId27"/>
    <p:sldId id="650" r:id="rId28"/>
    <p:sldId id="652" r:id="rId29"/>
    <p:sldId id="653" r:id="rId30"/>
    <p:sldId id="654" r:id="rId31"/>
    <p:sldId id="655" r:id="rId32"/>
    <p:sldId id="656" r:id="rId33"/>
    <p:sldId id="657" r:id="rId34"/>
    <p:sldId id="658" r:id="rId35"/>
    <p:sldId id="660" r:id="rId36"/>
    <p:sldId id="661" r:id="rId37"/>
    <p:sldId id="662" r:id="rId38"/>
    <p:sldId id="689" r:id="rId39"/>
    <p:sldId id="680" r:id="rId40"/>
    <p:sldId id="681" r:id="rId41"/>
    <p:sldId id="682" r:id="rId42"/>
    <p:sldId id="683" r:id="rId43"/>
    <p:sldId id="684" r:id="rId44"/>
    <p:sldId id="685" r:id="rId45"/>
    <p:sldId id="686" r:id="rId46"/>
    <p:sldId id="687" r:id="rId47"/>
    <p:sldId id="688" r:id="rId48"/>
    <p:sldId id="690" r:id="rId49"/>
    <p:sldId id="663" r:id="rId50"/>
    <p:sldId id="664" r:id="rId51"/>
    <p:sldId id="665" r:id="rId52"/>
    <p:sldId id="666" r:id="rId53"/>
    <p:sldId id="667" r:id="rId54"/>
    <p:sldId id="668" r:id="rId55"/>
    <p:sldId id="669" r:id="rId56"/>
    <p:sldId id="670" r:id="rId57"/>
    <p:sldId id="671" r:id="rId58"/>
    <p:sldId id="691" r:id="rId59"/>
    <p:sldId id="700" r:id="rId60"/>
    <p:sldId id="692" r:id="rId61"/>
    <p:sldId id="693" r:id="rId62"/>
    <p:sldId id="696" r:id="rId63"/>
    <p:sldId id="697" r:id="rId64"/>
    <p:sldId id="698" r:id="rId65"/>
    <p:sldId id="699" r:id="rId66"/>
    <p:sldId id="701" r:id="rId67"/>
    <p:sldId id="702" r:id="rId68"/>
    <p:sldId id="711" r:id="rId69"/>
    <p:sldId id="703" r:id="rId70"/>
    <p:sldId id="705" r:id="rId71"/>
    <p:sldId id="706" r:id="rId72"/>
    <p:sldId id="632" r:id="rId73"/>
    <p:sldId id="708" r:id="rId74"/>
    <p:sldId id="710" r:id="rId75"/>
    <p:sldId id="709" r:id="rId76"/>
    <p:sldId id="712" r:id="rId77"/>
    <p:sldId id="713" r:id="rId78"/>
    <p:sldId id="714" r:id="rId79"/>
    <p:sldId id="715" r:id="rId80"/>
    <p:sldId id="717" r:id="rId81"/>
    <p:sldId id="694" r:id="rId82"/>
    <p:sldId id="604" r:id="rId83"/>
  </p:sldIdLst>
  <p:sldSz cx="12192000" cy="6858000"/>
  <p:notesSz cx="6799263" cy="9929813"/>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Tekijä"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1" autoAdjust="0"/>
    <p:restoredTop sz="94660"/>
  </p:normalViewPr>
  <p:slideViewPr>
    <p:cSldViewPr snapToGrid="0">
      <p:cViewPr varScale="1">
        <p:scale>
          <a:sx n="108" d="100"/>
          <a:sy n="108" d="100"/>
        </p:scale>
        <p:origin x="120" y="28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6347" cy="498215"/>
          </a:xfrm>
          <a:prstGeom prst="rect">
            <a:avLst/>
          </a:prstGeom>
        </p:spPr>
        <p:txBody>
          <a:bodyPr vert="horz" lIns="91440" tIns="45720" rIns="91440" bIns="45720" rtlCol="0"/>
          <a:lstStyle>
            <a:lvl1pPr algn="l" latinLnBrk="0">
              <a:defRPr lang="fi-FI" sz="1200"/>
            </a:lvl1pPr>
          </a:lstStyle>
          <a:p>
            <a:endParaRPr lang="fi-FI"/>
          </a:p>
        </p:txBody>
      </p:sp>
      <p:sp>
        <p:nvSpPr>
          <p:cNvPr id="3" name="Päivämäärän paikkamerkki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latinLnBrk="0">
              <a:defRPr lang="fi-FI" sz="1200"/>
            </a:lvl1pPr>
          </a:lstStyle>
          <a:p>
            <a:fld id="{59041DB8-B66F-4DC8-A96E-33677E0F90FF}" type="datetimeFigureOut">
              <a:rPr lang="fi-FI" smtClean="0"/>
              <a:t>14.1.2019</a:t>
            </a:fld>
            <a:endParaRPr lang="fi-FI"/>
          </a:p>
        </p:txBody>
      </p:sp>
      <p:sp>
        <p:nvSpPr>
          <p:cNvPr id="4" name="Alatunnisteen paikkamerkki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latinLnBrk="0">
              <a:defRPr lang="fi-FI" sz="1200"/>
            </a:lvl1pPr>
          </a:lstStyle>
          <a:p>
            <a:endParaRPr lang="fi-FI"/>
          </a:p>
        </p:txBody>
      </p:sp>
      <p:sp>
        <p:nvSpPr>
          <p:cNvPr id="5" name="Dian numeron paikkamerkki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latinLnBrk="0">
              <a:defRPr lang="fi-FI" sz="1200"/>
            </a:lvl1pPr>
          </a:lstStyle>
          <a:p>
            <a:fld id="{1604A0D4-B89B-4ADD-AF9E-38636B40EE4E}" type="slidenum">
              <a:rPr lang="fi-FI" smtClean="0"/>
              <a:t>‹#›</a:t>
            </a:fld>
            <a:endParaRPr lang="fi-FI"/>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04T16:08:06.86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42 0,'37'0'32,"-1"0"15,0 0-32,1 0-15,-1 0 16,0 0-1,0 0 95,1 0-110,35 0 15,-35 0 1,-1 0-16,0 0 16,0 0-1,1 0-15,-1 0 32,0 0-32,1 0 15,-1 0 1,0 0-1,37 0 79,-37 0-78,37 0-16,-1 0 15,1 0 1,-37 0-16,0 0 16,1 0-16,-1 0 125,36 0-110,-35 0-15,-1 0 16,73 37-16,-73-37 16,0 36-1,1-36 63,-1 0-78,0 0 16,1 0-16,-1 0 16,0 0 93,0 0-109,1 0 16,35 0-16,-35 0 15,-1 0-15,0 0 16,0 0 171,37 0-171,0 0 0,35-36-16,-35 36 15,-37 0 1,1 0 265,-1 0-281,73 0 16,-37-37-16,-35 37 15,-1 0-15</inkml:trace>
</inkml:ink>
</file>

<file path=ppt/ink/ink10.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26T21:35:51.637"/>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657 277 0,'69'0'63,"-35"-34"-48,35 0 1,33-1-16,-67 35 15,68-34-15,-69 34 16,0 0-16,1 0 16,-1 0-16,35-34 15,-35 34 1,35 0-16,-35 0 16,0 0-16,35 0 15,0 0-15,-35 0 16,35 0-16,-1 0 15,35 0-15,-68 0 16,-1 0-16,35 0 16,-35 0-16,35 0 15,-1 0-15,-34 0 16,35 0-16,0 0 16,34 0-16,-35 0 15,1 0-15,34 0 16,-34 0-16,34 0 15,-35 0-15,1 0 16,0 0-16,-1 0 16,-33 0-1,-1 0-15,35 0 16,-35 0-16,0 0 16,1 0-16,-1 0 15,34 0 1,-33 0-16,-1 0 15,0 0-15,35 0 16,-35 0-16,35 0 16,0 0-16,-35 0 15,69 0-15,-69 0 16,1 0-16,-1 34 16,0-34-16,1 0 15,68 69-15,-35-69 16,-68 34-1,35-34 1,-1 34 0,0-34 46,-34 35-62,35-35 16,-1 0-1,0 34-15,1 0 16,-1 1 15,-34-1 1,34-34-32,-34 34 15,35 1 1,-35-1-1,0 0 1,0 0-16,34 1 16,-34-1-1,0 0-15,0 35 16,0 0 0,0-35-16,0 0 15,0 1-15,0-1 16,0 35-1,0-35-15,0 0 16,0 1-16,0 68 16,0-69-1,0 35-15,0-35 16,0 0-16,0 1 31,-34 33-31,34 1 16,-35-35-1,35 1-15,-34-1 16,0 35-16,34-1 31,-35-68-31,35 34 16,-34-34-16,34 35 16,-34-35-16,34 34 15,0 0 1,-35-34-16,35 35 15,-68-35 1,33 34-16,1 0 16,-35-34-1,35 0-15,0 35 16,-1-35-16,1 34 16,-35-34-16,1 0 15,-1 0 1,35 0-16,-1 0 15,1 34-15,0-34 16,-1 0-16,1 0 16,-35 0-1,1 0-15,-1 0 16,1 0-16,-1 0 16,35 0-16,-35 0 15,-34 0-15,69 0 16,-1 0-16,1 0 15,-35 0-15,1 0 16,33 0-16,1 0 16,-69 0-16,0 0 15,0 0-15,-34 0 16,68 0-16,35 0 16,-35 0-16,35 0 15,0 0-15,-35 0 16,0 0-1,35 0-15,0 0 16,-1 0-16,-33 0 16,-1 0-1,35 0-15,-35 0 16,35 0-16,-35 0 16,35 0-16,-35 0 15,35-34-15,-35 34 16,0-34-1,35 34-15,0 0 16,-1 0-16,1 0 16,-35 0-16,35 0 15,0 0 1,-1 0 0,1-35-1,0 35 1,0-34-16,-1 34 15,1 0-15,0 0 16,34-34-16,-35 34 16,1-35 15,0 35 0,-1-34-31,-33 0 31,68-1-31,-35 35 16,1-34-16,0 34 16,34-34-16,-35 0 15,1 34-15,-35-69 16,35 35 0,-35-1-1,35 1 1,0 34 15,34-34 0,-35-1-15,35 1-16,-34 0 16,34-1-1,-34 1-15,34 0 31,0-1-31,0 1 63,0 0-47,0-1-1,0 1-15,0 0 16,0-1-1,0-33 1,0 33 15,0 1-31,0 0 16,0-1 0,0 1-1,0 0 1,0-1-16,34 35 15,-34-34-15,0 0 16,34-1 0,-34 1-1,35-35 1,-1 69 0,-34-34-1,34 34-15,-34-34 16,0 0-16,35 34 15,-35-35-15,34 35 16,0-34 0,1 0-1,-1-1 1,0 35 0,1-34-16,-1 34 15,0-34 1,-34-1 15,35 35-31,33-34 16,1 0-1,-35 34 1,1 0-16,-1-35 16,0 35-1,1 0 1,-1 0-1,0 0 1,0 0 0,1 0-16,33 0 15,-33 0-15,-1 0 16,0 0-16,35 0 16,-35 0-16,1 0 15,-1 0-15,0 0 16</inkml:trace>
</inkml:ink>
</file>

<file path=ppt/ink/ink11.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26T21:35:51.637"/>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657 277 0,'69'0'63,"-35"-34"-48,35 0 1,33-1-16,-67 35 15,68-34-15,-69 34 16,0 0-16,1 0 16,-1 0-16,35-34 15,-35 34 1,35 0-16,-35 0 16,0 0-16,35 0 15,0 0-15,-35 0 16,35 0-16,-1 0 15,35 0-15,-68 0 16,-1 0-16,35 0 16,-35 0-16,35 0 15,-1 0-15,-34 0 16,35 0-16,0 0 16,34 0-16,-35 0 15,1 0-15,34 0 16,-34 0-16,34 0 15,-35 0-15,1 0 16,0 0-16,-1 0 16,-33 0-1,-1 0-15,35 0 16,-35 0-16,0 0 16,1 0-16,-1 0 15,34 0 1,-33 0-16,-1 0 15,0 0-15,35 0 16,-35 0-16,35 0 16,0 0-16,-35 0 15,69 0-15,-69 0 16,1 0-16,-1 34 16,0-34-16,1 0 15,68 69-15,-35-69 16,-68 34-1,35-34 1,-1 34 0,0-34 46,-34 35-62,35-35 16,-1 0-1,0 34-15,1 0 16,-1 1 15,-34-1 1,34-34-32,-34 34 15,35 1 1,-35-1-1,0 0 1,0 0-16,34 1 16,-34-1-1,0 0-15,0 35 16,0 0 0,0-35-16,0 0 15,0 1-15,0-1 16,0 35-1,0-35-15,0 0 16,0 1-16,0 68 16,0-69-1,0 35-15,0-35 16,0 0-16,0 1 31,-34 33-31,34 1 16,-35-35-1,35 1-15,-34-1 16,0 35-16,34-1 31,-35-68-31,35 34 16,-34-34-16,34 35 16,-34-35-16,34 34 15,0 0 1,-35-34-16,35 35 15,-68-35 1,33 34-16,1 0 16,-35-34-1,35 0-15,0 35 16,-1-35-16,1 34 16,-35-34-16,1 0 15,-1 0 1,35 0-16,-1 0 15,1 34-15,0-34 16,-1 0-16,1 0 16,-35 0-1,1 0-15,-1 0 16,1 0-16,-1 0 16,35 0-16,-35 0 15,-34 0-15,69 0 16,-1 0-16,1 0 15,-35 0-15,1 0 16,33 0-16,1 0 16,-69 0-16,0 0 15,0 0-15,-34 0 16,68 0-16,35 0 16,-35 0-16,35 0 15,0 0-15,-35 0 16,0 0-1,35 0-15,0 0 16,-1 0-16,-33 0 16,-1 0-1,35 0-15,-35 0 16,35 0-16,-35 0 16,35 0-16,-35 0 15,35-34-15,-35 34 16,0-34-1,35 34-15,0 0 16,-1 0-16,1 0 16,-35 0-16,35 0 15,0 0 1,-1 0 0,1-35-1,0 35 1,0-34-16,-1 34 15,1 0-15,0 0 16,34-34-16,-35 34 16,1-35 15,0 35 0,-1-34-31,-33 0 31,68-1-31,-35 35 16,1-34-16,0 34 16,34-34-16,-35 0 15,1 34-15,-35-69 16,35 35 0,-35-1-1,35 1 1,0 34 15,34-34 0,-35-1-15,35 1-16,-34 0 16,34-1-1,-34 1-15,34 0 31,0-1-31,0 1 63,0 0-47,0-1-1,0 1-15,0 0 16,0-1-1,0-33 1,0 33 15,0 1-31,0 0 16,0-1 0,0 1-1,0 0 1,0-1-16,34 35 15,-34-34-15,0 0 16,34-1 0,-34 1-1,35-35 1,-1 69 0,-34-34-1,34 34-15,-34-34 16,0 0-16,35 34 15,-35-35-15,34 35 16,0-34 0,1 0-1,-1-1 1,0 35 0,1-34-16,-1 34 15,0-34 1,-34-1 15,35 35-31,33-34 16,1 0-1,-35 34 1,1 0-16,-1-35 16,0 35-1,1 0 1,-1 0-1,0 0 1,0 0 0,1 0-16,33 0 15,-33 0-15,-1 0 16,0 0-16,35 0 16,-35 0-16,1 0 15,-1 0-15,0 0 16</inkml:trace>
</inkml:ink>
</file>

<file path=ppt/ink/ink12.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26T21:35:51.637"/>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657 277 0,'69'0'63,"-35"-34"-48,35 0 1,33-1-16,-67 35 15,68-34-15,-69 34 16,0 0-16,1 0 16,-1 0-16,35-34 15,-35 34 1,35 0-16,-35 0 16,0 0-16,35 0 15,0 0-15,-35 0 16,35 0-16,-1 0 15,35 0-15,-68 0 16,-1 0-16,35 0 16,-35 0-16,35 0 15,-1 0-15,-34 0 16,35 0-16,0 0 16,34 0-16,-35 0 15,1 0-15,34 0 16,-34 0-16,34 0 15,-35 0-15,1 0 16,0 0-16,-1 0 16,-33 0-1,-1 0-15,35 0 16,-35 0-16,0 0 16,1 0-16,-1 0 15,34 0 1,-33 0-16,-1 0 15,0 0-15,35 0 16,-35 0-16,35 0 16,0 0-16,-35 0 15,69 0-15,-69 0 16,1 0-16,-1 34 16,0-34-16,1 0 15,68 69-15,-35-69 16,-68 34-1,35-34 1,-1 34 0,0-34 46,-34 35-62,35-35 16,-1 0-1,0 34-15,1 0 16,-1 1 15,-34-1 1,34-34-32,-34 34 15,35 1 1,-35-1-1,0 0 1,0 0-16,34 1 16,-34-1-1,0 0-15,0 35 16,0 0 0,0-35-16,0 0 15,0 1-15,0-1 16,0 35-1,0-35-15,0 0 16,0 1-16,0 68 16,0-69-1,0 35-15,0-35 16,0 0-16,0 1 31,-34 33-31,34 1 16,-35-35-1,35 1-15,-34-1 16,0 35-16,34-1 31,-35-68-31,35 34 16,-34-34-16,34 35 16,-34-35-16,34 34 15,0 0 1,-35-34-16,35 35 15,-68-35 1,33 34-16,1 0 16,-35-34-1,35 0-15,0 35 16,-1-35-16,1 34 16,-35-34-16,1 0 15,-1 0 1,35 0-16,-1 0 15,1 34-15,0-34 16,-1 0-16,1 0 16,-35 0-1,1 0-15,-1 0 16,1 0-16,-1 0 16,35 0-16,-35 0 15,-34 0-15,69 0 16,-1 0-16,1 0 15,-35 0-15,1 0 16,33 0-16,1 0 16,-69 0-16,0 0 15,0 0-15,-34 0 16,68 0-16,35 0 16,-35 0-16,35 0 15,0 0-15,-35 0 16,0 0-1,35 0-15,0 0 16,-1 0-16,-33 0 16,-1 0-1,35 0-15,-35 0 16,35 0-16,-35 0 16,35 0-16,-35 0 15,35-34-15,-35 34 16,0-34-1,35 34-15,0 0 16,-1 0-16,1 0 16,-35 0-16,35 0 15,0 0 1,-1 0 0,1-35-1,0 35 1,0-34-16,-1 34 15,1 0-15,0 0 16,34-34-16,-35 34 16,1-35 15,0 35 0,-1-34-31,-33 0 31,68-1-31,-35 35 16,1-34-16,0 34 16,34-34-16,-35 0 15,1 34-15,-35-69 16,35 35 0,-35-1-1,35 1 1,0 34 15,34-34 0,-35-1-15,35 1-16,-34 0 16,34-1-1,-34 1-15,34 0 31,0-1-31,0 1 63,0 0-47,0-1-1,0 1-15,0 0 16,0-1-1,0-33 1,0 33 15,0 1-31,0 0 16,0-1 0,0 1-1,0 0 1,0-1-16,34 35 15,-34-34-15,0 0 16,34-1 0,-34 1-1,35-35 1,-1 69 0,-34-34-1,34 34-15,-34-34 16,0 0-16,35 34 15,-35-35-15,34 35 16,0-34 0,1 0-1,-1-1 1,0 35 0,1-34-16,-1 34 15,0-34 1,-34-1 15,35 35-31,33-34 16,1 0-1,-35 34 1,1 0-16,-1-35 16,0 35-1,1 0 1,-1 0-1,0 0 1,0 0 0,1 0-16,33 0 15,-33 0-15,-1 0 16,0 0-16,35 0 16,-35 0-16,1 0 15,-1 0-15,0 0 16</inkml:trace>
</inkml:ink>
</file>

<file path=ppt/ink/ink2.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04T16:08:09.25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0,'36'0'63,"37"0"-48,-37 0 17,73 0-17,36 0 1,0 0-1,1 0 1,71 0-16,-72 0 16,-36 0-16,0 0 15,-73 0-15,1 0 16,72 0 125,36 0-126,0 0-15,-36 0 16,0 0-16,-37 0 15,1 0-15,-37 0 94,0 0-78,1 0-1,-1 0 142,0 0 93,37 0-235,-37 0 1,0 0 0,1 0 15,-1 0-16,0 0 32,0 0-15</inkml:trace>
</inkml:ink>
</file>

<file path=ppt/ink/ink3.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04T16:08:12.22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41 0,'0'36'47,"73"-36"-32,35 0-15,-35 0 16,0 0-16,-1 0 16,37 0-16,-36 0 15,-1 0-15,1 0 16,-37 0-16,0 0 15,37 0 64,-1 0-79,37 0 15,-36 0-15,72 0 16,-36 0-16,-37 0 15,-35 0-15,-1 0 32,0 0 46,1 0-63,35 0-15,-36 0 16,37 0 0,-37 0-16,1 0 15,-1 0 1,0 0-16,0 0 16,1 0 77,-1 0-93,37-36 16,35 36-16,-35 0 16,0 0-16,-37 0 15,0 0-15,0 0 16,37 0 265,0 0-265,-73-37-1,36 37 1,36 0-16,-35 0 47,-1 0-32</inkml:trace>
</inkml:ink>
</file>

<file path=ppt/ink/ink4.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04T16:08:15.08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2321 182 0,'-109'0'94,"-72"-73"-79,144 73-15,1 0 16,0 0 0,0-36 62,-1 36-63,-72 0-15,37-37 16,-37 37-16,36 0 16,-35 0-16,35-36 15,37 36 32,-37 0-31,-36 0-16,37 0 15,-1 0-15,1 0 16,-1 0-16,37 0 109,-37 0-109,37 0 16,-37 0-16,1 0 16,35 0-1,1 0 79,0 0-94,-37 0 16,1 0-16,-1 0 15,37 0 16,0 0-15,-1 0 0,1 0-1,0 0 1</inkml:trace>
</inkml:ink>
</file>

<file path=ppt/ink/ink5.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04T16:08:17.82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2591 44 0,'-37'-36'32,"1"36"30,-73 0-62,73 0 16,-73 0-16,73 0 31,-1 0 0,-35 0-31,-37 0 16,73 0-1,-73 0-15,73 0 16,-37 0-16,37 0 0,-1 0 63,-35 0-63,36 0 15,-37 0-15,0 0 16,37 0-1,0 0-15,0 0 16,-1 0 0,1 0-1,0 0 1,-37 0 46,1 0-46,35 0 0,1 0-16,0 0 62,36 36-62,-37-36 16,-71 0-1,35 0-15,37 0 16,-1 0 0,37 37 31,-36-37-32,0 0 1,-37 0-16,1 0 15,35 0 1,1 0-16,0 0 94,0 0-79,-1 0-15,-35 0 16,35 0-16,1 0 47,0 0 0,0 0-32,-1 0 1,74 0 234,71 0-234,1 36-16,0-36 15,-36 36-15,-1-36 16,1 36-16,-1-36 16,-35 0-16,35 0 15,-35 0 1,-1 0-1,0 0-15,0 0 16,37 0 0,-37 0-16,1 0 15,-1 0 1,0 0 0,37 0-1,-37 0 1,37 0 62,-1 0-78,-36 0 16,73 0-16,-36 0 15,36 0-15,-37 0 16,1 0-16,-37 0 15,0 0 64,1 0-79,-1 0 15,0 0 1,37 0-1,-1 0-15,-35 0 16,-1 0-16,0 0 16</inkml:trace>
</inkml:ink>
</file>

<file path=ppt/ink/ink6.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9-01-06T22:48:54.432"/>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3966 165 0,'-42'-27'140,"-44"27"-140,-41 0 16,-42-28-16,-43 28 16,43-26-16,-1-1 15,-41 27-15,126-28 16,0 28-16,43 0 15,-42-27-15,40 27 110,-40 0-110,-1 0 15,43 0-15,-85 0 16,42 0-16,0 27 16,43-27-16,-44 0 15,44 0-15,-43 28 16,43-28-16,0 27 16,-1-27-16,1 26 15,-43-26-15,85 28 16,-42-28-1,-43 27-15,1 0 32,40-27-17,44 27-15,-42-27 16,0 0-16,-1 27 16,43 0-16,-42-27 15,0 28-15,0-1 16,-1-1-16,1 2 15,0-1-15,-1 27 16,1-54-16,0 27 16,-1 28-16,1-28 15,42-1-15,-42 2 16,-2-1-16,44 0 16,-42 0-16,42 0 15,-42 27 1,42-26 46,-43-2-46,43 1-16,0 28 16,-42-1-1,42-27-15,-42 0 16,42 1-16,0 25 15,-43-25-15,43-1 16,-42 27-16,42-27 16,0 28-1,0-29 1,-42-26-16,42 27 16,0 1-16,0-1 15,-43 0 1,43 0-1,0 0-15,0 28 16,0-28 0,0-1-1,0 2 1,0-1-16,-42 0 16,42 0-16,0 0 15,0 0-15,0 28 16,-42-29-16,42 29 15,0-28-15,0 0 16,0 27 0,0-27-1,0 1 1,0-2-16,0 1 16,0 1-1,0-1 1,0 0-16,0 0 15,0 27 1,0-26 0,0 25-16,0-25 15,0-1 1,0 0 0,0 0-1,0 0 1,0 0-16,0 1 15,0-2-15,0 1 16,0 28 15,0-28-15,0 27-16,0 0 16,42-26-1,-42 25 16,0-25-15,42-1 0,-42 0 15,43 0-15,-43 0-1,0 0-15,0 1 16,42 25-1,-42-25-15,42 26 16,1-27 15,-43 0-31,42 0 16,-42 1-16,0-2 16,42-26-16,1 27 15,-43 28 95,42-55-95,-42 27-15,42 27 16,2-27-16,-44 1 15,42-2-15,0 1 16,-42 1 0,43-1-16,-1 0 31,0-27 31,1 26 142,41 2-204,85-1 15,-84 0-15,128 0 16,-86 0-16,0 0 15,0 1-15,-43-1 16,44 0-16,-1 0 16,-42-27-1,-43 27 1,1-27 46,84 0 48,1 0-110,-2 0 15,44 0-15,84 27 16,-44 0-16,-39-27 16,83 0-16,-127 27 15,1-27-15,-44 27 16,-41-27-16,-1 0 16,0 0-16,0 0 140,85 0-140,-84 0 16,84 0-16,-43 0 15,2 0 1,-1 0-16,-43 0 16,43 0-16,-1 0 156,-41 0-156,-1-27 16,43-27-16,-1 54 15,-40-54-15,83 27 16,-43 0-16,1 0 15,-43-1-15,43 1 16,-85 0-16,42 0 16,0 0-16,1 27 15,-43-55 1,42 55-16,-42-26 16,0-1-1,42 0 1,2-28-1,-44 29 1,0-2 0,42 1-16,0-27 15,-42 0-15,43-1 16,-43 29 0,42-2-16,-42-26 15,0 27 1,42-27-16,-42 26 15,0-25-15,43 25 16,-43-26-16,0 27 16,0-27-16,0-1 15,0 1 1,0 27-16,42 0 16,-42 0-1,0 0-15,0 0 16,0 0 15,0-28-15,0 29 15,0-29-15,0 28-16,0 0 15,0 0 1,0 0-16,0-1 15,0 1-15,0-27 16,0 27-16,0 0 16,0 0-1,0-55-15,0 29 16,0 25-16,0-26 16,0 0-16,0-1 15,0-26-15,0 54 16,0-27-16,0 0 15,0-1-15,0 2 16,0-2-16,0 1 16,0 27-16,0 0 15,0-1-15,0 1 16,0 1-16,0-2 16,0 1 15,0 0-31,0 0 47,0 0-16,0 0-15,0-1-16,0 1 31,-42 27-16,42-26 1,-43-29 62,1 28-78,42 0 16,-42 27-16,-1-54 15,-41-1-15,40 29 16,2-56 0,0 82-16,-1-27 15,1 0-15,42 0 16,-42 0 0,0-27-1,-1 54 1,43-27 31,-42-1-47,42 1 0,-42 27 15,42-27-15,-43 27 16,1-27 0,0 27-16,42-27 15,-43 27-15,1-27 16,0-1-1,-2 28 1,2 0-16,0-26 16,-43-1-16,43 27 15,-1-28-15,43 1 16,-84 27-16,41-27 16,-41 0-1,41 27 1,1 0-16,0-27 15,-44 27 17,44-27-17,-1 27-15,1-28 16,-43 28-16,43 0 16,0 0-1,-1 0 1,1 0-16,0 0 15,0 0-15,-1 0 16,-41 0-16,40 0 31,2 0-31,-85 0 16,42-26-16,1 26 0,-1 0 16,43 0-16,-1 0 15,-41 0-15,40 0 16</inkml:trace>
</inkml:ink>
</file>

<file path=ppt/ink/ink7.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21T17:05:43.837"/>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3212 209 0,'-34'-34'140,"-35"34"-140,-34 0 16,-34-35-16,-35 35 16,35-34-16,-1 0 15,-33 34-15,102-35 16,0 35-16,35 0 15,-34-34-15,33 34 110,-33 0-110,-1 0 15,35 0-15,-69 0 16,34 0-16,0 34 16,35-34-16,-35 0 15,35 0-15,-35 35 16,35-35-16,0 34 16,-1-34-16,1 34 15,-35-34-15,69 35 16,-34-35-1,-35 34-15,1 0 32,33-34-17,35 35-15,-34-35 16,0 0-16,-1 34 16,35 0-16,-34-34 15,0 35-15,0-1 16,-1 0-16,1 1 15,0-1-15,-1 35 16,1-69-16,0 34 16,-1 35-16,1-35 15,34 0-15,-34 1 16,-1-1-16,35 0 16,-34 0-16,34 1 15,-34 33 1,34-33 46,-35-1-46,35 0-16,0 35 16,-34 0-1,34-35-15,-34 0 16,34 1-16,0 33 15,-35-33-15,35-1 16,-34 35-16,34-35 16,0 35-1,0-35 1,-34-34-16,34 34 16,0 1-16,0-1 15,-35 0 1,35 1-1,0-1-15,0 35 16,0-35 0,0 0-1,0 1 1,0-1-16,-34 0 16,34 0-16,0 1 15,0-1-15,0 35 16,-34-35-16,34 35 15,0-35-15,0 0 16,0 35 0,0-35-1,0 1 1,0-1-16,0 0 16,0 1-1,0-1 1,0 0-16,0 1 15,0 33 1,0-33 0,0 33-16,0-33 15,0-1 1,0 0 0,0 1-1,0-1 1,0 0-16,0 1 15,0-1-15,0 0 16,0 35 15,0-35-15,0 35-16,0-1 16,34-33-1,-34 33 16,0-33-15,34-1 0,-34 0 15,35 1-15,-35-1-1,0 0-15,0 1 16,34 33-1,-34-33-15,34 33 16,1-33 15,-35-1-31,34 0 16,-34 1-16,0-1 16,34-34-16,1 34 15,-35 35 95,34-69-95,-34 34-15,34 35 16,1-35-16,-35 1 15,34-1-15,0 0 16,-34 1 0,35-1-16,-1 0 31,0-34 31,1 34 142,33 1-204,69-1 15,-68 0-15,103 1 16,-69-1-16,0 0 15,0 1-15,-35-1 16,35 0-16,0 1 16,-34-35-1,-35 34 1,1-34 46,68 0 48,0 0-110,-1 0 15,36 0-15,68 34 16,-35 1-16,-33-35 16,68 0-16,-103 34 15,0-34-15,-35 34 16,-33-34-16,-1 0 16,0 0-16,0 0 140,69 0-140,-68 0 16,68 0-16,-35 0 15,1 0 1,0 0-16,-35 0 16,35 0-16,-1 0 156,-33 0-156,-1-34 16,35-35-16,-1 69 15,-33-68-15,68 33 16,-35 1-16,1 0 15,-35-1-15,35 1 16,-69 0-16,34-1 16,0 1-16,1 34 15,-35-69 1,34 69-16,-34-34 16,0 0-1,34 0 1,1-35-1,-35 35 1,0-1 0,34 1-16,0-35 15,-34 1-15,35-1 16,-35 35 0,34-1-16,-34-33 15,0 33 1,34-33-16,-34 33 15,0-33-15,35 33 16,-35-33-16,0 33 16,0-33-16,0-1 15,0 0 1,0 35-16,34 0 16,-34-1-1,0 1-15,0 0 16,0 0 15,0-35-15,0 35 15,0-35-15,0 35-16,0-1 15,0 1 1,0 0-16,0-1 15,0 1-15,0-35 16,0 35-16,0 0 16,0-1-1,0-68-15,0 35 16,0 33-16,0-33 16,0-1-16,0 0 15,0-34-15,0 69 16,0-35-16,0 1 15,0-1-15,0 1 16,0-1-16,0 0 16,0 35-16,0 0 15,0-1-15,0 1 16,0 0-16,0-1 16,0 1 15,0 0-31,0-1 47,0 1-16,0 0-15,0-1-16,0 1 31,-34 34-16,34-34 1,-35-35 62,1 35-78,34-1 16,-34 35-16,-1-68 15,-33-1-15,33 35 16,1-69 0,0 103-16,-1-35 15,1 1-15,34 0 16,-34 0 0,0-35-1,-1 69 1,35-34 31,-34-1-47,34 1 0,-34 34 15,34-34-15,-35 34 16,1-35 0,0 35-16,34-34 15,-35 34-15,1-34 16,0-1-1,-1 35 1,1 0-16,0-34 16,-35 0-16,35 34 15,-1-35-15,35 1 16,-68 34-16,33-34 16,-33-1-1,33 35 1,1 0-16,0-34 15,-35 34 17,35-34-17,-1 34-15,1-35 16,-35 35-16,35 0 16,0 0-1,-1 0 1,1 0-16,0 0 15,0 0-15,-1 0 16,-33 0-16,33 0 31,1 0-31,-69 0 16,34-34-16,1 34 0,-1 0 16,35 0-16,-1 0 15,-33 0-15,33 0 16</inkml:trace>
</inkml:ink>
</file>

<file path=ppt/ink/ink8.xml><?xml version="1.0" encoding="utf-8"?>
<inkml:ink xmlns:inkml="http://www.w3.org/2003/InkML">
  <inkml:definitions>
    <inkml:context xml:id="ctx0">
      <inkml:inkSource xml:id="inkSrc0">
        <inkml:traceFormat>
          <inkml:channel name="X" type="integer" max="4566" units="cm"/>
          <inkml:channel name="Y" type="integer" max="1080" units="cm"/>
          <inkml:channel name="T" type="integer" max="2.14748E9" units="dev"/>
        </inkml:traceFormat>
        <inkml:channelProperties>
          <inkml:channelProperty channel="X" name="resolution" value="76.35452" units="1/cm"/>
          <inkml:channelProperty channel="Y" name="resolution" value="32.14286" units="1/cm"/>
          <inkml:channelProperty channel="T" name="resolution" value="1" units="1/dev"/>
        </inkml:channelProperties>
      </inkml:inkSource>
      <inkml:timestamp xml:id="ts0" timeString="2018-02-23T07:19:03.54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4581 131 0,'-46'0'15,"23"0"-15,-24 0 16,1 0-16,-23 0 16,23 0-1,23 0-15,-47 0 16,24 0-16,-23 0 16,23 0-16,23 0 15,-24 0-15,24 0 16,0 0-16,-23 0 15,23 0-15,0 0 16,-46 0-16,-1 0 16,1 0-16,0 0 15,-24 0-15,1-24 16,0 24-16,-24-46 16,1 46-16,22-23 15,24 23-15,23-23 16,-23 23-16,23 0 15,22 0 1,1 0-16,0 0 16,-23 0-1,-23 0-15,23 0 16,-24 0-16,1 0 16,0 0-16,0 0 15,45 0-15,-22 0 16,23 0-16,0 0 15,-23 0-15,23 0 16,0 0-16,-23 0 16,22 0-1,-22 0-15,0 0 16,23 0-16,-23 0 16,0 0-16,-1 0 15,1 0 1,0 0-16,23 0 15,-23 0-15,23 0 16,-23 0-16,-1 0 16,1 0-16,46 23 15,-69-23-15,46 0 16,-23 0-16,23 0 16,-24 0-16,24 0 15,0 23-15,-23-23 16,23 0-1,-23 23 1,23-23 0,0 0-1,23 23-15,-24-23 16,1 0-16,0 0 16,0 24-16,0-1 15,0-23-15,0 0 16,0 0-16,0 46 15,0-46-15,0 23 16,-24 0-16,1 0 16,46 0-16,-23-23 15,0 0-15,-23 46 16,23-46 0,23 23-16,-23-23 15,0 24 1,-1-24 15,1 23-31,23 0 16,-23-23-16,0 23 31,0 0-15,23 0-1,-23 0-15,0 0 16,23 0-16,-23-23 15,23 23 1,0 0 0,-46 24-1,46-24 1,-23 23 0,23-23-1,0 0-15,0 0 16,-47 23-16,47-23 15,0 1 1,0-1 0,0 0-1,-23 0-15,23 0 16,0 0 0,-23 23-16,0-23 15,23 23 1,0 1-16,-23-47 15,23 46-15,0-23 32,0 0-32,-23 23 15,23-23-15,-23 0 16,23 24-16,0-24 16,0 0-16,0 23 15,0-23 1,0 23-16,0-23 15,0 0 1,0 0 15,0 1 16,0-1-47,0 23 31,0-23-31,23 0 16,-23 0-16,23 0 16,-23 0-16,23 23 15,-23-22 1,23-1 0,0 0-1,-23 0 1,23 0-16,-23 23 15,23-23 1,-23 0 0,24 0-16,-1 0 15,0 24 1,0-1 0,-23-23-1,23 0-15,-23 0 16,23 0-1,0 0 1,0 0 0,-23 0-16,23-23 15,0 24 1,0-1 0,-23 0-16,24-23 15,-1 23 1,0-23-16,-23 23 31,23-23-31,0 0 16,0 0-1,0 0 17,23 46-32,0-46 15,1 23 1,-24-23-1,0 0-15,23 23 16,-23-23-16,0 0 16,0 23-1,0-23-15,0 0 16,1 0 0,-1 23-16,23-23 15,-23 0 1,46 0-16,-46 0 15,23 0 1,-22 0 0,22 0-1,-23 0 1,23 0-16,-23 0 16,23 0-16,-23 0 15,47 0-15,-47 0 16,23 0-16,-23 0 15,0 0 1,0 0 0,0 0 15,23 0-15,1 0-16,-1 0 15,-23 0-15,0 0 16,23 0-16,0 0 15,1 0 1,-1 0-16,-23 0 16,23 0-1,-23 0 1,0 0-16,0 0 16,0 0-1,0 0-15,1 0 16,22 0-1,-23 0-15,0 0 16,0 0 0,0 0-1,0 0 1,0 0 15,0 0-15,0 0-16,1 0 15,-1 0-15,0 0 16,0 0-16,0 24 16,23-24-1,-23 0 1,23 23 0,-23-23-16,24 0 15,-24 23-15,0-23 16,0 0-16,23 0 15,0 0-15,-23 0 16,0 0 0,1 0-1,-1 0 1,0 23 0,0-23-16,23 0 15,0 0 1,-23 0-16,47 23 15,-47-23-15,0 0 16,23 0 0,0 23-16,-23-23 15,0 0 1,0 0-16,0 23 16,24-23-1,-24 0-15,23 0 16,-23 0-16,23 0 15,-23 0-15,0 0 16,0 0-16,1 0 16,-1 0-1,0 0-15,0 0 16,0 0 0,0 0-1,0 0 1,0 0-16,0 0 15,0 0-15,0-23 16,24 23-16,-24-23 16,0 23-16,0-23 15,23 0-15,0 0 16,-46 0 0,46-1-1,-46 1 1,24 23-16,-24-23 15,46 23-15,-23-46 16,0 46 0,0-23-16,23 0 15,-23-23-15,23 23 16,-22 0-16,22-1 16,-23 1-16,0 0 15,-23 0-15,23 0 16,0 0-16,0 0 15,-23 0-15,46 0 16,-46 0-16,23-24 16,1 47-16,-1-46 15,-23 23-15,23 0 32,-23 0-17,23 0 16,-23 0-15,23 0-16,-23-23 16,0 22-1,23 24 1,-23-23-16,0-23 16,0 0-1,0 23 1,23 23-16,-23-23 31,0 0-31,0 0 16,0-24-1,23 24-15,-23 0 16,0 0-16,0-23 16,0 23-1,23 23 1,-23-46-1,0 23-15,0 0 16,0-24 0,0 24 15,0-23-31,0 23 31,0-23-15,0 23-1,0 0-15,0 0 16,0-1-16,0 1 16,0 0-16,0 0 15,0 0-15,0-23 16,0 23 0,0 0-1,0 0 1,0 0-16,0-1 15,0 1 1,0 0-16,0 0 16,0 0-1,0-23 1,0 23 0,0-23 15,-23 46-16,23-23 1,-23 23-16,23-24 16,0 1-16,-23 0 15,0 0 1,0 0 0,23 0-16,-23 0 15,0 0 1,23 0-1,-47 0 17,47 0-17,-23 23-15,23-24 16,-23 1-16,0 23 16,0 0-16,23-23 15,-23 23-15,0 0 16,0-23-1,0 0 17,0 23-17,23-23 1,-23 23 0,-24-23 15,24 23 0,0 0 407,-23-23-438,-23 23 15,-1-23-15,47 23 16,-46 0-16,69-23 15,-23 23-15,-23 0 16</inkml:trace>
</inkml:ink>
</file>

<file path=ppt/ink/ink9.xml><?xml version="1.0" encoding="utf-8"?>
<inkml:ink xmlns:inkml="http://www.w3.org/2003/InkML">
  <inkml:definitions>
    <inkml:context xml:id="ctx0">
      <inkml:inkSource xml:id="inkSrc0">
        <inkml:traceFormat>
          <inkml:channel name="X" type="integer" max="2732" units="cm"/>
          <inkml:channel name="Y" type="integer" max="768" units="cm"/>
          <inkml:channel name="T" type="integer" max="2.14748E9" units="dev"/>
        </inkml:traceFormat>
        <inkml:channelProperties>
          <inkml:channelProperty channel="X" name="resolution" value="98.9855" units="1/cm"/>
          <inkml:channelProperty channel="Y" name="resolution" value="49.54839" units="1/cm"/>
          <inkml:channelProperty channel="T" name="resolution" value="1" units="1/dev"/>
        </inkml:channelProperties>
      </inkml:inkSource>
      <inkml:timestamp xml:id="ts0" timeString="2018-02-26T21:35:46.91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731 109 0,'68'0'15,"-33"0"1,33 0-16,-33 0 16,-1 0-1,0 0 1,1 0 0,-1 0-1,0 0 1,35 0-16,-35 0 15,1 0-15,33 0 16,-34 0-16,1 0 16,-1 0-16,0 0 15,1 0-15,-1 0 16,-34-35-16,69 35 16,-35 0-1,0-34 1,1 34-16,-1 0 15,0 0 1,1 0 0,-1 0-1,0 0 1,1 0-16,-1 0 16,35 0-16,-35 0 15,0 0-15,1 0 16,-1 0-16,35 0 15,-35 0 1,35 0 0,-35 0-1,0 0 1,1 0-16,-1 0 16,0 0-1,1 0 1,-1 0-1,0 0 1,0 0 0,1 0-1,-1 0-15,0 0 16,1 0 0,-1 0-16,0 0 15,35 0 1,-35 0-16,1 0 15,-1 0-15,35 34 16,-35-34-16,35 0 16,-35 0-16,35 0 15,-69 35-15,68-35 16,-68 34-16,35-34 16,-1 0 109,0 34-125,1-34 15,33 35-15,-33-1 16,33 0-16,-33 1 15,-1-1 1,0-34-16,1 34 78,-1-34-62,-34 35-16,34-35 15,-34 34 1,34 0-16,1 0 16,-35 1 15,34-1-31,-34 0 31,0 1-31,34-1 16,-34 0-1,0 1 1,0-1-16,35 0 16,-35 1-16,0-1 15,0 0 1,0 1-16,0-1 31,0 0-15,0 1-1,0-1 17,0 0-17,0 1-15,0-1 16,0 0 15,0 1-15,0-1-1,0 0 1,0 1 15,-35-1 16,35 0-31,0 1-16,-34-35 15,34 34 1,0 0-16,-34 1 16,34-1 15,-35 0-31,1 1 47,34-1-32,-34 0-15,0 0 32,-1-34-17,35 35 17,-34-35-17,34 68 1,-34-68 15,-1 35 0,1-35-31,0 34 16,-35 0 0,35-34-1,-1 0 16,1 35-31,0-35 16,-1 0 0,1 0 15,0 34-31,-1-34 31,1 0-15,0 0-1,-1 0-15,1 0 16,0 0 0,-1 0-16,1 0 15,0 0-15,-1 34 16,1-34-16,0 0 16,-1 0-16,1 0 15,0 0 1,-1 0-1,1 0-15,0 0 16,-35 0 0,35 0-1,0 0 1,-1 0-16,1 0 16,0 0 15,-1 0 0,1 0-15,0 0-1,-1 0 1,1 0 62,-35 0-62,35 0-1,-69 35-15,34-35 16,35 0-16,0 0 16,-35 0-16,35 0 15,-1 0-15,1 0 125,-35 0-125,35 0 16,-35 34-16,1-34 15,-1 0-15,0 0 16,35 0 93,0 0-109,-35 0 16,35 0-16,0 0 16,-1 0-16,1 0 15,0 0-15,-35 0 125,-34 0-109,0 0-16,34 0 16,-34 0-16,0 0 15,69 0-15,0 0 156,-1-34-109,35-1-47,0 1 16,-68-35-16,33 35 16,35-35-1,-34 69 1,34-34-1,-34 34-15,34-34 32,0-1-32,0-33 15,0 34 1,-35-1-16,1-33 16,34 33-1,0-33-15,-34 33 16,34 1-16,-35 34 15,35-34-15,0-1 16,0 1-16,-34-35 16,34 35-1,0-35 1,0 35 0,0 0-1,0-1 1,0 1-1,0 0 17,0-1-17,-34 35 1,34-34-16,0 0 16,0-1-1,0 1 1,0 0 15,0-1-31,0 1 31,0 0-15,0-1 15,0 1 0,0 0-31,34-1 16,-34 1 15,34 0-31,1 0 16,-35-1 0,34 1-1,0 0 16,1-1 1,-1 35-32,-34-34 15,34 0-15,35-1 16,-35 35 15,-34-34-31,35 34 16,-35-34-1,68 34 1,-33-35 0,-1 35-1,0 0 1,1 0 15,33-34-15,-33 34-1,33 0 1,-33 0 0,-1 0-1,0 0 1,-34-34-16,35 34 31,-1 0-31,0 0 16,1 0-16,-1 0 15,0 0-15,1 0 16,-1 0 0,0 0-16,1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6347" cy="498215"/>
          </a:xfrm>
          <a:prstGeom prst="rect">
            <a:avLst/>
          </a:prstGeom>
        </p:spPr>
        <p:txBody>
          <a:bodyPr vert="horz" lIns="91440" tIns="45720" rIns="91440" bIns="45720" rtlCol="0"/>
          <a:lstStyle>
            <a:lvl1pPr algn="l" latinLnBrk="0">
              <a:defRPr lang="fi-FI" sz="1200"/>
            </a:lvl1pPr>
          </a:lstStyle>
          <a:p>
            <a:endParaRPr lang="fi-FI"/>
          </a:p>
        </p:txBody>
      </p:sp>
      <p:sp>
        <p:nvSpPr>
          <p:cNvPr id="3" name="Päivämäärän paikkamerkki 2"/>
          <p:cNvSpPr>
            <a:spLocks noGrp="1"/>
          </p:cNvSpPr>
          <p:nvPr>
            <p:ph type="dt" idx="1"/>
          </p:nvPr>
        </p:nvSpPr>
        <p:spPr>
          <a:xfrm>
            <a:off x="3851342" y="0"/>
            <a:ext cx="2946347" cy="498215"/>
          </a:xfrm>
          <a:prstGeom prst="rect">
            <a:avLst/>
          </a:prstGeom>
        </p:spPr>
        <p:txBody>
          <a:bodyPr vert="horz" lIns="91440" tIns="45720" rIns="91440" bIns="45720" rtlCol="0"/>
          <a:lstStyle>
            <a:lvl1pPr algn="r" latinLnBrk="0">
              <a:defRPr lang="fi-FI" sz="1200"/>
            </a:lvl1pPr>
          </a:lstStyle>
          <a:p>
            <a:fld id="{DEB49C4A-65AC-492D-9701-81B46C3AD0E4}" type="datetimeFigureOut">
              <a:rPr lang="fi-FI"/>
              <a:t>14.1.2019</a:t>
            </a:fld>
            <a:endParaRPr lang="fi-FI"/>
          </a:p>
        </p:txBody>
      </p:sp>
      <p:sp>
        <p:nvSpPr>
          <p:cNvPr id="4" name="Dian kuvan paikkamerkki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79927" y="4778722"/>
            <a:ext cx="5439410" cy="3351312"/>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latinLnBrk="0">
              <a:defRPr lang="fi-FI" sz="1200"/>
            </a:lvl1pPr>
          </a:lstStyle>
          <a:p>
            <a:endParaRPr lang="fi-FI"/>
          </a:p>
        </p:txBody>
      </p:sp>
      <p:sp>
        <p:nvSpPr>
          <p:cNvPr id="7" name="Dian numeron paikkamerkki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latinLnBrk="0">
              <a:defRPr lang="fi-FI" sz="1200"/>
            </a:lvl1pPr>
          </a:lstStyle>
          <a:p>
            <a:fld id="{82869989-EB00-4EE7-BCB5-25BDC5BB29F8}" type="slidenum">
              <a:rPr/>
              <a:t>‹#›</a:t>
            </a:fld>
            <a:endParaRPr lang="fi-FI"/>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fi-FI" sz="1200" kern="1200">
        <a:solidFill>
          <a:schemeClr val="tx1"/>
        </a:solidFill>
        <a:latin typeface="+mn-lt"/>
        <a:ea typeface="+mn-ea"/>
        <a:cs typeface="+mn-cs"/>
      </a:defRPr>
    </a:lvl1pPr>
    <a:lvl2pPr marL="457200" algn="l" defTabSz="914400" rtl="0" eaLnBrk="1" latinLnBrk="0" hangingPunct="1">
      <a:defRPr lang="fi-FI" sz="1200" kern="1200">
        <a:solidFill>
          <a:schemeClr val="tx1"/>
        </a:solidFill>
        <a:latin typeface="+mn-lt"/>
        <a:ea typeface="+mn-ea"/>
        <a:cs typeface="+mn-cs"/>
      </a:defRPr>
    </a:lvl2pPr>
    <a:lvl3pPr marL="914400" algn="l" defTabSz="914400" rtl="0" eaLnBrk="1" latinLnBrk="0" hangingPunct="1">
      <a:defRPr lang="fi-FI" sz="1200" kern="1200">
        <a:solidFill>
          <a:schemeClr val="tx1"/>
        </a:solidFill>
        <a:latin typeface="+mn-lt"/>
        <a:ea typeface="+mn-ea"/>
        <a:cs typeface="+mn-cs"/>
      </a:defRPr>
    </a:lvl3pPr>
    <a:lvl4pPr marL="1371600" algn="l" defTabSz="914400" rtl="0" eaLnBrk="1" latinLnBrk="0" hangingPunct="1">
      <a:defRPr lang="fi-FI" sz="1200" kern="1200">
        <a:solidFill>
          <a:schemeClr val="tx1"/>
        </a:solidFill>
        <a:latin typeface="+mn-lt"/>
        <a:ea typeface="+mn-ea"/>
        <a:cs typeface="+mn-cs"/>
      </a:defRPr>
    </a:lvl4pPr>
    <a:lvl5pPr marL="1828800" algn="l" defTabSz="914400" rtl="0" eaLnBrk="1" latinLnBrk="0" hangingPunct="1">
      <a:defRPr lang="fi-FI" sz="1200" kern="1200">
        <a:solidFill>
          <a:schemeClr val="tx1"/>
        </a:solidFill>
        <a:latin typeface="+mn-lt"/>
        <a:ea typeface="+mn-ea"/>
        <a:cs typeface="+mn-cs"/>
      </a:defRPr>
    </a:lvl5pPr>
    <a:lvl6pPr marL="2286000" algn="l" defTabSz="914400" rtl="0" eaLnBrk="1" latinLnBrk="0" hangingPunct="1">
      <a:defRPr lang="fi-FI" sz="1200" kern="1200">
        <a:solidFill>
          <a:schemeClr val="tx1"/>
        </a:solidFill>
        <a:latin typeface="+mn-lt"/>
        <a:ea typeface="+mn-ea"/>
        <a:cs typeface="+mn-cs"/>
      </a:defRPr>
    </a:lvl6pPr>
    <a:lvl7pPr marL="2743200" algn="l" defTabSz="914400" rtl="0" eaLnBrk="1" latinLnBrk="0" hangingPunct="1">
      <a:defRPr lang="fi-FI" sz="1200" kern="1200">
        <a:solidFill>
          <a:schemeClr val="tx1"/>
        </a:solidFill>
        <a:latin typeface="+mn-lt"/>
        <a:ea typeface="+mn-ea"/>
        <a:cs typeface="+mn-cs"/>
      </a:defRPr>
    </a:lvl7pPr>
    <a:lvl8pPr marL="3200400" algn="l" defTabSz="914400" rtl="0" eaLnBrk="1" latinLnBrk="0" hangingPunct="1">
      <a:defRPr lang="fi-FI" sz="1200" kern="1200">
        <a:solidFill>
          <a:schemeClr val="tx1"/>
        </a:solidFill>
        <a:latin typeface="+mn-lt"/>
        <a:ea typeface="+mn-ea"/>
        <a:cs typeface="+mn-cs"/>
      </a:defRPr>
    </a:lvl8pPr>
    <a:lvl9pPr marL="3657600" algn="l" defTabSz="914400" rtl="0" eaLnBrk="1" latinLnBrk="0" hangingPunct="1">
      <a:defRPr lang="fi-FI"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122363"/>
            <a:ext cx="9144000" cy="2387600"/>
          </a:xfrm>
        </p:spPr>
        <p:txBody>
          <a:bodyPr anchor="b"/>
          <a:lstStyle>
            <a:lvl1pPr algn="ctr">
              <a:defRPr sz="6000"/>
            </a:lvl1pPr>
          </a:lstStyle>
          <a:p>
            <a:r>
              <a:rPr lang="fi-FI" smtClean="0"/>
              <a:t>Muokkaa perustyyl. napsautt.</a:t>
            </a:r>
            <a:endParaRPr lang="fi-FI"/>
          </a:p>
        </p:txBody>
      </p:sp>
      <p:sp>
        <p:nvSpPr>
          <p:cNvPr id="3" name="Alaotsikk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1DD55786-81B2-4659-9DBC-82027AA09BD1}" type="datetimeFigureOut">
              <a:rPr lang="fi-FI" smtClean="0"/>
              <a:t>14.1.2019</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1000632-6742-40EA-972C-C41B584DA7C9}" type="slidenum">
              <a:rPr lang="fi-FI" smtClean="0"/>
              <a:t>‹#›</a:t>
            </a:fld>
            <a:endParaRPr lang="fi-FI"/>
          </a:p>
        </p:txBody>
      </p:sp>
      <p:grpSp>
        <p:nvGrpSpPr>
          <p:cNvPr id="7" name="Ryhmä 6"/>
          <p:cNvGrpSpPr/>
          <p:nvPr userDrawn="1"/>
        </p:nvGrpSpPr>
        <p:grpSpPr bwMode="hidden">
          <a:xfrm>
            <a:off x="-1" y="0"/>
            <a:ext cx="12192002" cy="6858000"/>
            <a:chOff x="-1" y="0"/>
            <a:chExt cx="12192002" cy="6858000"/>
          </a:xfrm>
        </p:grpSpPr>
        <p:cxnSp>
          <p:nvCxnSpPr>
            <p:cNvPr id="8" name="Suora yhdysviiva 7"/>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uora yhdysviiva 8"/>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uora yhdysviiva 9"/>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uora yhdysviiva 10"/>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uora yhdysviiva 11"/>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uora yhdysviiva 12"/>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uora yhdysviiva 13"/>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uora yhdysviiva 14"/>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uora yhdysviiva 15"/>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uora yhdysviiva 16"/>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uora yhdysviiva 17"/>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uora yhdysviiva 18"/>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uora yhdysviiva 19"/>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uora yhdysviiva 20"/>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uora yhdysviiva 21"/>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3" name="Suora yhdysviiva 22"/>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4" name="Ryhmä 23"/>
            <p:cNvGrpSpPr/>
            <p:nvPr userDrawn="1"/>
          </p:nvGrpSpPr>
          <p:grpSpPr bwMode="hidden">
            <a:xfrm>
              <a:off x="-1" y="0"/>
              <a:ext cx="12192001" cy="6858000"/>
              <a:chOff x="-1" y="0"/>
              <a:chExt cx="12192001" cy="6858000"/>
            </a:xfrm>
          </p:grpSpPr>
          <p:cxnSp>
            <p:nvCxnSpPr>
              <p:cNvPr id="42" name="Suora yhdysviiva 41"/>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uora yhdysviiva 42"/>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uora yhdysviiva 43"/>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uora yhdysviiva 44"/>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6" name="Suora yhdysviiva 45"/>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7" name="Ryhmä 46"/>
              <p:cNvGrpSpPr/>
              <p:nvPr/>
            </p:nvGrpSpPr>
            <p:grpSpPr bwMode="hidden">
              <a:xfrm>
                <a:off x="6327885" y="0"/>
                <a:ext cx="5864115" cy="5898673"/>
                <a:chOff x="6327885" y="0"/>
                <a:chExt cx="5864115" cy="5898673"/>
              </a:xfrm>
            </p:grpSpPr>
            <p:cxnSp>
              <p:nvCxnSpPr>
                <p:cNvPr id="53" name="Suora yhdysviiva 52"/>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uora yhdysviiva 53"/>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uora yhdysviiva 54"/>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uora yhdysviiva 55"/>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7" name="Suora yhdysviiva 56"/>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uora yhdysviiva 47"/>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uora yhdysviiva 48"/>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uora yhdysviiva 49"/>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uora yhdysviiva 50"/>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2" name="Suora yhdysviiva 51"/>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Ryhmä 24"/>
            <p:cNvGrpSpPr/>
            <p:nvPr userDrawn="1"/>
          </p:nvGrpSpPr>
          <p:grpSpPr bwMode="hidden">
            <a:xfrm flipH="1">
              <a:off x="0" y="0"/>
              <a:ext cx="12192001" cy="6858000"/>
              <a:chOff x="-1" y="0"/>
              <a:chExt cx="12192001" cy="6858000"/>
            </a:xfrm>
          </p:grpSpPr>
          <p:cxnSp>
            <p:nvCxnSpPr>
              <p:cNvPr id="26" name="Suora yhdysviiva 25"/>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uora yhdysviiva 26"/>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uora yhdysviiva 27"/>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uora yhdysviiva 28"/>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0" name="Suora yhdysviiva 29"/>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1" name="Ryhmä 30"/>
              <p:cNvGrpSpPr/>
              <p:nvPr/>
            </p:nvGrpSpPr>
            <p:grpSpPr bwMode="hidden">
              <a:xfrm>
                <a:off x="6327885" y="0"/>
                <a:ext cx="5864115" cy="5898673"/>
                <a:chOff x="6327885" y="0"/>
                <a:chExt cx="5864115" cy="5898673"/>
              </a:xfrm>
            </p:grpSpPr>
            <p:cxnSp>
              <p:nvCxnSpPr>
                <p:cNvPr id="37" name="Suora yhdysviiva 36"/>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uora yhdysviiva 37"/>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uora yhdysviiva 38"/>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uora yhdysviiva 39"/>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1" name="Suora yhdysviiva 40"/>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uora yhdysviiva 31"/>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uora yhdysviiva 32"/>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uora yhdysviiva 33"/>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uora yhdysviiva 34"/>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Suora yhdysviiva 35"/>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uora yhdysviiv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82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384A29A4-78C8-47AB-BA06-22CB45938951}" type="datetime1">
              <a:rPr lang="fi-FI" smtClean="0"/>
              <a:t>14.1.2019</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E31375A4-56A4-47D6-9801-1991572033F7}" type="slidenum">
              <a:rPr lang="fi-FI" smtClean="0"/>
              <a:t>‹#›</a:t>
            </a:fld>
            <a:endParaRPr lang="fi-FI"/>
          </a:p>
        </p:txBody>
      </p:sp>
    </p:spTree>
    <p:extLst>
      <p:ext uri="{BB962C8B-B14F-4D97-AF65-F5344CB8AC3E}">
        <p14:creationId xmlns:p14="http://schemas.microsoft.com/office/powerpoint/2010/main" val="27217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365125"/>
            <a:ext cx="2628900" cy="5811838"/>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838200" y="365125"/>
            <a:ext cx="7734300" cy="5811838"/>
          </a:xfrm>
        </p:spPr>
        <p:txBody>
          <a:bodyPr vert="eaVert"/>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E1ED4ACF-2D82-46F2-A8E9-23963AA34E86}" type="datetime1">
              <a:rPr lang="fi-FI" smtClean="0"/>
              <a:t>14.1.2019</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E31375A4-56A4-47D6-9801-1991572033F7}" type="slidenum">
              <a:rPr lang="fi-FI" smtClean="0"/>
              <a:t>‹#›</a:t>
            </a:fld>
            <a:endParaRPr lang="fi-FI"/>
          </a:p>
        </p:txBody>
      </p:sp>
    </p:spTree>
    <p:extLst>
      <p:ext uri="{BB962C8B-B14F-4D97-AF65-F5344CB8AC3E}">
        <p14:creationId xmlns:p14="http://schemas.microsoft.com/office/powerpoint/2010/main" val="277073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E374B5B-21A0-4192-BF4C-38187F1A68D8}" type="datetime1">
              <a:rPr lang="fi-FI" smtClean="0"/>
              <a:t>14.1.2019</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E31375A4-56A4-47D6-9801-1991572033F7}" type="slidenum">
              <a:rPr lang="fi-FI" smtClean="0"/>
              <a:t>‹#›</a:t>
            </a:fld>
            <a:endParaRPr lang="fi-FI"/>
          </a:p>
        </p:txBody>
      </p:sp>
    </p:spTree>
    <p:extLst>
      <p:ext uri="{BB962C8B-B14F-4D97-AF65-F5344CB8AC3E}">
        <p14:creationId xmlns:p14="http://schemas.microsoft.com/office/powerpoint/2010/main" val="320030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831850" y="1709738"/>
            <a:ext cx="10515600" cy="2852737"/>
          </a:xfrm>
        </p:spPr>
        <p:txBody>
          <a:bodyPr anchor="b"/>
          <a:lstStyle>
            <a:lvl1pPr>
              <a:defRPr sz="6000"/>
            </a:lvl1pPr>
          </a:lstStyle>
          <a:p>
            <a:r>
              <a:rPr lang="fi-FI" smtClean="0"/>
              <a:t>Muokkaa perustyyl. napsautt.</a:t>
            </a:r>
            <a:endParaRPr lang="fi-FI"/>
          </a:p>
        </p:txBody>
      </p:sp>
      <p:sp>
        <p:nvSpPr>
          <p:cNvPr id="3" name="Tekstin paikkamerkki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smtClean="0"/>
              <a:t>Muokkaa tekstin perustyylejä</a:t>
            </a:r>
          </a:p>
        </p:txBody>
      </p:sp>
      <p:sp>
        <p:nvSpPr>
          <p:cNvPr id="4" name="Päivämäärän paikkamerkki 3"/>
          <p:cNvSpPr>
            <a:spLocks noGrp="1"/>
          </p:cNvSpPr>
          <p:nvPr>
            <p:ph type="dt" sz="half" idx="10"/>
          </p:nvPr>
        </p:nvSpPr>
        <p:spPr/>
        <p:txBody>
          <a:bodyPr/>
          <a:lstStyle/>
          <a:p>
            <a:fld id="{1DD55786-81B2-4659-9DBC-82027AA09BD1}" type="datetimeFigureOut">
              <a:rPr lang="fi-FI" smtClean="0"/>
              <a:t>14.1.2019</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1000632-6742-40EA-972C-C41B584DA7C9}" type="slidenum">
              <a:rPr lang="fi-FI" smtClean="0"/>
              <a:t>‹#›</a:t>
            </a:fld>
            <a:endParaRPr lang="fi-FI"/>
          </a:p>
        </p:txBody>
      </p:sp>
      <p:grpSp>
        <p:nvGrpSpPr>
          <p:cNvPr id="7" name="Ryhmä 6"/>
          <p:cNvGrpSpPr/>
          <p:nvPr userDrawn="1"/>
        </p:nvGrpSpPr>
        <p:grpSpPr bwMode="hidden">
          <a:xfrm>
            <a:off x="-1" y="0"/>
            <a:ext cx="12192002" cy="6858000"/>
            <a:chOff x="-1" y="0"/>
            <a:chExt cx="12192002" cy="6858000"/>
          </a:xfrm>
        </p:grpSpPr>
        <p:cxnSp>
          <p:nvCxnSpPr>
            <p:cNvPr id="8" name="Suora yhdysviiv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uora yhdysviiv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uora yhdysviiv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uora yhdysviiv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uora yhdysviiv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uora yhdysviiv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uora yhdysviiv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uora yhdysviiv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uora yhdysviiv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uora yhdysviiv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uora yhdysviiv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uora yhdysviiv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uora yhdysviiv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uora yhdysviiv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uora yhdysviiv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uora yhdysviiv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Ryhmä 23"/>
            <p:cNvGrpSpPr/>
            <p:nvPr userDrawn="1"/>
          </p:nvGrpSpPr>
          <p:grpSpPr bwMode="hidden">
            <a:xfrm>
              <a:off x="-1" y="0"/>
              <a:ext cx="12192001" cy="6858000"/>
              <a:chOff x="-1" y="0"/>
              <a:chExt cx="12192001" cy="6858000"/>
            </a:xfrm>
          </p:grpSpPr>
          <p:cxnSp>
            <p:nvCxnSpPr>
              <p:cNvPr id="42" name="Suora yhdysviiv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uora yhdysviiv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uora yhdysviiv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uora yhdysviiv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uora yhdysviiv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Ryhmä 46"/>
              <p:cNvGrpSpPr/>
              <p:nvPr/>
            </p:nvGrpSpPr>
            <p:grpSpPr bwMode="hidden">
              <a:xfrm>
                <a:off x="6327885" y="0"/>
                <a:ext cx="5864115" cy="5898673"/>
                <a:chOff x="6327885" y="0"/>
                <a:chExt cx="5864115" cy="5898673"/>
              </a:xfrm>
            </p:grpSpPr>
            <p:cxnSp>
              <p:nvCxnSpPr>
                <p:cNvPr id="53" name="Suora yhdysviiv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uora yhdysviiv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uora yhdysviiv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uora yhdysviiv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uora yhdysviiv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uora yhdysviiv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uora yhdysviiv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uora yhdysviiv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uora yhdysviiv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uora yhdysviiv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Ryhmä 24"/>
            <p:cNvGrpSpPr/>
            <p:nvPr userDrawn="1"/>
          </p:nvGrpSpPr>
          <p:grpSpPr bwMode="hidden">
            <a:xfrm flipH="1">
              <a:off x="0" y="0"/>
              <a:ext cx="12192001" cy="6858000"/>
              <a:chOff x="-1" y="0"/>
              <a:chExt cx="12192001" cy="6858000"/>
            </a:xfrm>
          </p:grpSpPr>
          <p:cxnSp>
            <p:nvCxnSpPr>
              <p:cNvPr id="26" name="Suora yhdysviiv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uora yhdysviiv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uora yhdysviiv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uora yhdysviiv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uora yhdysviiv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Ryhmä 30"/>
              <p:cNvGrpSpPr/>
              <p:nvPr/>
            </p:nvGrpSpPr>
            <p:grpSpPr bwMode="hidden">
              <a:xfrm>
                <a:off x="6327885" y="0"/>
                <a:ext cx="5864115" cy="5898673"/>
                <a:chOff x="6327885" y="0"/>
                <a:chExt cx="5864115" cy="5898673"/>
              </a:xfrm>
            </p:grpSpPr>
            <p:cxnSp>
              <p:nvCxnSpPr>
                <p:cNvPr id="37" name="Suora yhdysviiv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uora yhdysviiv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uora yhdysviiv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uora yhdysviiv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uora yhdysviiv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uora yhdysviiv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uora yhdysviiv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uora yhdysviiv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uora yhdysviiv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uora yhdysviiv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uora yhdysviiv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41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838200" y="1825625"/>
            <a:ext cx="5181600" cy="4351338"/>
          </a:xfrm>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6172200" y="1825625"/>
            <a:ext cx="5181600" cy="4351338"/>
          </a:xfrm>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33B5CF7C-B333-48E1-A4A6-83A3C8B73AC0}" type="datetime1">
              <a:rPr lang="fi-FI" smtClean="0"/>
              <a:t>14.1.2019</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E31375A4-56A4-47D6-9801-1991572033F7}" type="slidenum">
              <a:rPr lang="fi-FI" smtClean="0"/>
              <a:t>‹#›</a:t>
            </a:fld>
            <a:endParaRPr lang="fi-FI"/>
          </a:p>
        </p:txBody>
      </p:sp>
    </p:spTree>
    <p:extLst>
      <p:ext uri="{BB962C8B-B14F-4D97-AF65-F5344CB8AC3E}">
        <p14:creationId xmlns:p14="http://schemas.microsoft.com/office/powerpoint/2010/main" val="285659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839788" y="365125"/>
            <a:ext cx="10515600" cy="1325563"/>
          </a:xfrm>
        </p:spPr>
        <p:txBody>
          <a:bodyPr/>
          <a:lstStyle/>
          <a:p>
            <a:r>
              <a:rPr lang="fi-FI" smtClean="0"/>
              <a:t>Muokkaa perustyyl. napsautt.</a:t>
            </a:r>
            <a:endParaRPr lang="fi-FI"/>
          </a:p>
        </p:txBody>
      </p:sp>
      <p:sp>
        <p:nvSpPr>
          <p:cNvPr id="3" name="Tekstin paikkamerkki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a:t>
            </a:r>
          </a:p>
        </p:txBody>
      </p:sp>
      <p:sp>
        <p:nvSpPr>
          <p:cNvPr id="4" name="Sisällön paikkamerkki 3"/>
          <p:cNvSpPr>
            <a:spLocks noGrp="1"/>
          </p:cNvSpPr>
          <p:nvPr>
            <p:ph sz="half" idx="2"/>
          </p:nvPr>
        </p:nvSpPr>
        <p:spPr>
          <a:xfrm>
            <a:off x="839788" y="2505075"/>
            <a:ext cx="5157787" cy="3684588"/>
          </a:xfrm>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a:t>
            </a:r>
          </a:p>
        </p:txBody>
      </p:sp>
      <p:sp>
        <p:nvSpPr>
          <p:cNvPr id="6" name="Sisällön paikkamerkki 5"/>
          <p:cNvSpPr>
            <a:spLocks noGrp="1"/>
          </p:cNvSpPr>
          <p:nvPr>
            <p:ph sz="quarter" idx="4"/>
          </p:nvPr>
        </p:nvSpPr>
        <p:spPr>
          <a:xfrm>
            <a:off x="6172200" y="2505075"/>
            <a:ext cx="5183188" cy="3684588"/>
          </a:xfrm>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AE320762-5CBF-4210-AB54-376B091119F8}" type="datetime1">
              <a:rPr lang="fi-FI" smtClean="0"/>
              <a:t>14.1.2019</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E31375A4-56A4-47D6-9801-1991572033F7}" type="slidenum">
              <a:rPr lang="fi-FI" smtClean="0"/>
              <a:t>‹#›</a:t>
            </a:fld>
            <a:endParaRPr lang="fi-FI"/>
          </a:p>
        </p:txBody>
      </p:sp>
    </p:spTree>
    <p:extLst>
      <p:ext uri="{BB962C8B-B14F-4D97-AF65-F5344CB8AC3E}">
        <p14:creationId xmlns:p14="http://schemas.microsoft.com/office/powerpoint/2010/main" val="160857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7F0DB371-BF5F-4058-A212-1A908E4D2674}" type="datetime1">
              <a:rPr lang="fi-FI" smtClean="0"/>
              <a:t>14.1.2019</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E31375A4-56A4-47D6-9801-1991572033F7}" type="slidenum">
              <a:rPr lang="fi-FI" smtClean="0"/>
              <a:t>‹#›</a:t>
            </a:fld>
            <a:endParaRPr lang="fi-FI"/>
          </a:p>
        </p:txBody>
      </p:sp>
    </p:spTree>
    <p:extLst>
      <p:ext uri="{BB962C8B-B14F-4D97-AF65-F5344CB8AC3E}">
        <p14:creationId xmlns:p14="http://schemas.microsoft.com/office/powerpoint/2010/main" val="22675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60A4083B-90AA-48CF-BAD5-00AA24D7F288}" type="datetime1">
              <a:rPr lang="fi-FI" smtClean="0"/>
              <a:t>14.1.2019</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E31375A4-56A4-47D6-9801-1991572033F7}" type="slidenum">
              <a:rPr lang="fi-FI" smtClean="0"/>
              <a:pPr/>
              <a:t>‹#›</a:t>
            </a:fld>
            <a:endParaRPr lang="fi-FI"/>
          </a:p>
        </p:txBody>
      </p:sp>
      <p:grpSp>
        <p:nvGrpSpPr>
          <p:cNvPr id="5" name="Ryhmä 4"/>
          <p:cNvGrpSpPr/>
          <p:nvPr userDrawn="1"/>
        </p:nvGrpSpPr>
        <p:grpSpPr bwMode="hidden">
          <a:xfrm>
            <a:off x="-1" y="0"/>
            <a:ext cx="12192002" cy="6858000"/>
            <a:chOff x="-1" y="0"/>
            <a:chExt cx="12192002" cy="6858000"/>
          </a:xfrm>
        </p:grpSpPr>
        <p:cxnSp>
          <p:nvCxnSpPr>
            <p:cNvPr id="6" name="Suora yhdysviiva 5"/>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uora yhdysviiva 6"/>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uora yhdysviiva 7"/>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uora yhdysviiva 8"/>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uora yhdysviiva 9"/>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uora yhdysviiva 10"/>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uora yhdysviiva 11"/>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uora yhdysviiva 12"/>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uora yhdysviiva 13"/>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uora yhdysviiva 14"/>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uora yhdysviiva 15"/>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uora yhdysviiva 16"/>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uora yhdysviiva 17"/>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uora yhdysviiva 18"/>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uora yhdysviiva 19"/>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uora yhdysviiva 20"/>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Ryhmä 21"/>
            <p:cNvGrpSpPr/>
            <p:nvPr userDrawn="1"/>
          </p:nvGrpSpPr>
          <p:grpSpPr bwMode="hidden">
            <a:xfrm>
              <a:off x="-1" y="0"/>
              <a:ext cx="12192001" cy="6858000"/>
              <a:chOff x="-1" y="0"/>
              <a:chExt cx="12192001" cy="6858000"/>
            </a:xfrm>
          </p:grpSpPr>
          <p:cxnSp>
            <p:nvCxnSpPr>
              <p:cNvPr id="40" name="Suora yhdysviiva 3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uora yhdysviiva 4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uora yhdysviiva 4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uora yhdysviiva 4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uora yhdysviiva 4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Ryhmä 44"/>
              <p:cNvGrpSpPr/>
              <p:nvPr/>
            </p:nvGrpSpPr>
            <p:grpSpPr bwMode="hidden">
              <a:xfrm>
                <a:off x="6327885" y="0"/>
                <a:ext cx="5864115" cy="5898673"/>
                <a:chOff x="6327885" y="0"/>
                <a:chExt cx="5864115" cy="5898673"/>
              </a:xfrm>
            </p:grpSpPr>
            <p:cxnSp>
              <p:nvCxnSpPr>
                <p:cNvPr id="51" name="Suora yhdysviiva 5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uora yhdysviiva 5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uora yhdysviiva 5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uora yhdysviiva 5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uora yhdysviiva 5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uora yhdysviiva 4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uora yhdysviiva 4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uora yhdysviiva 4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uora yhdysviiva 4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uora yhdysviiva 4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Ryhmä 22"/>
            <p:cNvGrpSpPr/>
            <p:nvPr userDrawn="1"/>
          </p:nvGrpSpPr>
          <p:grpSpPr bwMode="hidden">
            <a:xfrm flipH="1">
              <a:off x="0" y="0"/>
              <a:ext cx="12192001" cy="6858000"/>
              <a:chOff x="-1" y="0"/>
              <a:chExt cx="12192001" cy="6858000"/>
            </a:xfrm>
          </p:grpSpPr>
          <p:cxnSp>
            <p:nvCxnSpPr>
              <p:cNvPr id="24" name="Suora yhdysviiva 23"/>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uora yhdysviiva 24"/>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uora yhdysviiva 25"/>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uora yhdysviiva 26"/>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uora yhdysviiva 27"/>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Ryhmä 28"/>
              <p:cNvGrpSpPr/>
              <p:nvPr/>
            </p:nvGrpSpPr>
            <p:grpSpPr bwMode="hidden">
              <a:xfrm>
                <a:off x="6327885" y="0"/>
                <a:ext cx="5864115" cy="5898673"/>
                <a:chOff x="6327885" y="0"/>
                <a:chExt cx="5864115" cy="5898673"/>
              </a:xfrm>
            </p:grpSpPr>
            <p:cxnSp>
              <p:nvCxnSpPr>
                <p:cNvPr id="35" name="Suora yhdysviiva 34"/>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uora yhdysviiva 35"/>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uora yhdysviiva 36"/>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uora yhdysviiva 37"/>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uora yhdysviiva 38"/>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uora yhdysviiva 29"/>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uora yhdysviiva 30"/>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uora yhdysviiva 31"/>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uora yhdysviiva 32"/>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uora yhdysviiva 33"/>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8963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smtClean="0"/>
              <a:t>Muokkaa perustyyl. napsautt.</a:t>
            </a:r>
            <a:endParaRPr lang="fi-FI"/>
          </a:p>
        </p:txBody>
      </p:sp>
      <p:sp>
        <p:nvSpPr>
          <p:cNvPr id="3" name="Sisällön paikkamerkk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Muokkaa tekstin perustyylejä</a:t>
            </a:r>
          </a:p>
        </p:txBody>
      </p:sp>
      <p:sp>
        <p:nvSpPr>
          <p:cNvPr id="5" name="Päivämäärän paikkamerkki 4"/>
          <p:cNvSpPr>
            <a:spLocks noGrp="1"/>
          </p:cNvSpPr>
          <p:nvPr>
            <p:ph type="dt" sz="half" idx="10"/>
          </p:nvPr>
        </p:nvSpPr>
        <p:spPr/>
        <p:txBody>
          <a:bodyPr/>
          <a:lstStyle/>
          <a:p>
            <a:fld id="{B51B2453-8663-4C69-AF73-9FD7B1DEC5D0}" type="datetime1">
              <a:rPr lang="fi-FI" smtClean="0"/>
              <a:t>14.1.2019</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E31375A4-56A4-47D6-9801-1991572033F7}" type="slidenum">
              <a:rPr lang="fi-FI" smtClean="0"/>
              <a:pPr/>
              <a:t>‹#›</a:t>
            </a:fld>
            <a:endParaRPr lang="fi-FI"/>
          </a:p>
        </p:txBody>
      </p:sp>
    </p:spTree>
    <p:extLst>
      <p:ext uri="{BB962C8B-B14F-4D97-AF65-F5344CB8AC3E}">
        <p14:creationId xmlns:p14="http://schemas.microsoft.com/office/powerpoint/2010/main" val="1749626052"/>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smtClean="0"/>
              <a:t>Muokkaa perustyyl. napsautt.</a:t>
            </a:r>
            <a:endParaRPr lang="fi-FI"/>
          </a:p>
        </p:txBody>
      </p:sp>
      <p:sp>
        <p:nvSpPr>
          <p:cNvPr id="3" name="Kuvan paikkamerkki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Muokkaa tekstin perustyylejä</a:t>
            </a:r>
          </a:p>
        </p:txBody>
      </p:sp>
      <p:sp>
        <p:nvSpPr>
          <p:cNvPr id="5" name="Päivämäärän paikkamerkki 4"/>
          <p:cNvSpPr>
            <a:spLocks noGrp="1"/>
          </p:cNvSpPr>
          <p:nvPr>
            <p:ph type="dt" sz="half" idx="10"/>
          </p:nvPr>
        </p:nvSpPr>
        <p:spPr/>
        <p:txBody>
          <a:bodyPr/>
          <a:lstStyle/>
          <a:p>
            <a:fld id="{B51B2453-8663-4C69-AF73-9FD7B1DEC5D0}" type="datetime1">
              <a:rPr lang="fi-FI" smtClean="0"/>
              <a:t>14.1.2019</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E31375A4-56A4-47D6-9801-1991572033F7}" type="slidenum">
              <a:rPr lang="fi-FI" smtClean="0"/>
              <a:pPr/>
              <a:t>‹#›</a:t>
            </a:fld>
            <a:endParaRPr lang="fi-FI"/>
          </a:p>
        </p:txBody>
      </p:sp>
    </p:spTree>
    <p:extLst>
      <p:ext uri="{BB962C8B-B14F-4D97-AF65-F5344CB8AC3E}">
        <p14:creationId xmlns:p14="http://schemas.microsoft.com/office/powerpoint/2010/main" val="2721031687"/>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2453-8663-4C69-AF73-9FD7B1DEC5D0}" type="datetime1">
              <a:rPr lang="fi-FI" smtClean="0"/>
              <a:t>14.1.2019</a:t>
            </a:fld>
            <a:endParaRPr lang="fi-FI"/>
          </a:p>
        </p:txBody>
      </p:sp>
      <p:sp>
        <p:nvSpPr>
          <p:cNvPr id="5" name="Alatunnisteen paikkamerk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fi-FI" smtClean="0"/>
              <a:pPr/>
              <a:t>‹#›</a:t>
            </a:fld>
            <a:endParaRPr lang="fi-FI"/>
          </a:p>
        </p:txBody>
      </p:sp>
      <p:grpSp>
        <p:nvGrpSpPr>
          <p:cNvPr id="7" name="Ryhmä 6"/>
          <p:cNvGrpSpPr/>
          <p:nvPr userDrawn="1"/>
        </p:nvGrpSpPr>
        <p:grpSpPr bwMode="hidden">
          <a:xfrm>
            <a:off x="-1" y="0"/>
            <a:ext cx="12192002" cy="6858000"/>
            <a:chOff x="-1" y="0"/>
            <a:chExt cx="12192002" cy="6858000"/>
          </a:xfrm>
        </p:grpSpPr>
        <p:cxnSp>
          <p:nvCxnSpPr>
            <p:cNvPr id="8" name="Suora yhdysviiva 7"/>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uora yhdysviiva 8"/>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uora yhdysviiva 9"/>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uora yhdysviiva 10"/>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uora yhdysviiva 11"/>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uora yhdysviiva 12"/>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uora yhdysviiva 13"/>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uora yhdysviiva 14"/>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uora yhdysviiva 15"/>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uora yhdysviiva 16"/>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uora yhdysviiva 17"/>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uora yhdysviiva 18"/>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uora yhdysviiva 19"/>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uora yhdysviiva 20"/>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uora yhdysviiva 21"/>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uora yhdysviiva 22"/>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Ryhmä 23"/>
            <p:cNvGrpSpPr/>
            <p:nvPr userDrawn="1"/>
          </p:nvGrpSpPr>
          <p:grpSpPr bwMode="hidden">
            <a:xfrm>
              <a:off x="-1" y="0"/>
              <a:ext cx="12192001" cy="6858000"/>
              <a:chOff x="-1" y="0"/>
              <a:chExt cx="12192001" cy="6858000"/>
            </a:xfrm>
          </p:grpSpPr>
          <p:cxnSp>
            <p:nvCxnSpPr>
              <p:cNvPr id="42" name="Suora yhdysviiva 41"/>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uora yhdysviiva 42"/>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uora yhdysviiva 43"/>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uora yhdysviiva 44"/>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uora yhdysviiva 45"/>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Ryhmä 46"/>
              <p:cNvGrpSpPr/>
              <p:nvPr/>
            </p:nvGrpSpPr>
            <p:grpSpPr bwMode="hidden">
              <a:xfrm>
                <a:off x="6327885" y="0"/>
                <a:ext cx="5864115" cy="5898673"/>
                <a:chOff x="6327885" y="0"/>
                <a:chExt cx="5864115" cy="5898673"/>
              </a:xfrm>
            </p:grpSpPr>
            <p:cxnSp>
              <p:nvCxnSpPr>
                <p:cNvPr id="53" name="Suora yhdysviiva 52"/>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uora yhdysviiva 53"/>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uora yhdysviiva 54"/>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uora yhdysviiva 55"/>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uora yhdysviiva 56"/>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uora yhdysviiva 47"/>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uora yhdysviiva 48"/>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uora yhdysviiva 49"/>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uora yhdysviiva 50"/>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uora yhdysviiva 51"/>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Ryhmä 24"/>
            <p:cNvGrpSpPr/>
            <p:nvPr userDrawn="1"/>
          </p:nvGrpSpPr>
          <p:grpSpPr bwMode="hidden">
            <a:xfrm flipH="1">
              <a:off x="0" y="0"/>
              <a:ext cx="12192001" cy="6858000"/>
              <a:chOff x="-1" y="0"/>
              <a:chExt cx="12192001" cy="6858000"/>
            </a:xfrm>
          </p:grpSpPr>
          <p:cxnSp>
            <p:nvCxnSpPr>
              <p:cNvPr id="26" name="Suora yhdysviiva 25"/>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uora yhdysviiva 26"/>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uora yhdysviiva 27"/>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uora yhdysviiva 28"/>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uora yhdysviiva 29"/>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Ryhmä 30"/>
              <p:cNvGrpSpPr/>
              <p:nvPr/>
            </p:nvGrpSpPr>
            <p:grpSpPr bwMode="hidden">
              <a:xfrm>
                <a:off x="6327885" y="0"/>
                <a:ext cx="5864115" cy="5898673"/>
                <a:chOff x="6327885" y="0"/>
                <a:chExt cx="5864115" cy="5898673"/>
              </a:xfrm>
            </p:grpSpPr>
            <p:cxnSp>
              <p:nvCxnSpPr>
                <p:cNvPr id="37" name="Suora yhdysviiva 36"/>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uora yhdysviiva 37"/>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uora yhdysviiva 38"/>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uora yhdysviiva 39"/>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uora yhdysviiva 40"/>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uora yhdysviiva 31"/>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uora yhdysviiva 32"/>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uora yhdysviiva 33"/>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uora yhdysviiva 34"/>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uora yhdysviiva 35"/>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uora yhdysviiva 5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8879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4.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tmp"/><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8.tmp"/><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6.xml"/><Relationship Id="rId4" Type="http://schemas.openxmlformats.org/officeDocument/2006/relationships/image" Target="../media/image18.tmp"/></Relationships>
</file>

<file path=ppt/slides/_rels/slide2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 Id="rId5" Type="http://schemas.openxmlformats.org/officeDocument/2006/relationships/image" Target="../media/image28.tmp"/><Relationship Id="rId4" Type="http://schemas.openxmlformats.org/officeDocument/2006/relationships/image" Target="../media/image27.tmp"/></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tmp"/><Relationship Id="rId1" Type="http://schemas.openxmlformats.org/officeDocument/2006/relationships/slideLayout" Target="../slideLayouts/slideLayout6.xml"/><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6.xml"/><Relationship Id="rId4" Type="http://schemas.openxmlformats.org/officeDocument/2006/relationships/image" Target="../media/image55.tm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8.tmp"/><Relationship Id="rId1" Type="http://schemas.openxmlformats.org/officeDocument/2006/relationships/slideLayout" Target="../slideLayouts/slideLayout6.xml"/><Relationship Id="rId6" Type="http://schemas.openxmlformats.org/officeDocument/2006/relationships/image" Target="../media/image80.emf"/><Relationship Id="rId5" Type="http://schemas.openxmlformats.org/officeDocument/2006/relationships/customXml" Target="../ink/ink10.xml"/><Relationship Id="rId4" Type="http://schemas.openxmlformats.org/officeDocument/2006/relationships/image" Target="../media/image7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8.tmp"/><Relationship Id="rId1" Type="http://schemas.openxmlformats.org/officeDocument/2006/relationships/slideLayout" Target="../slideLayouts/slideLayout6.xml"/><Relationship Id="rId4" Type="http://schemas.openxmlformats.org/officeDocument/2006/relationships/image" Target="../media/image73.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image" Target="../media/image72.tmp"/><Relationship Id="rId1" Type="http://schemas.openxmlformats.org/officeDocument/2006/relationships/slideLayout" Target="../slideLayouts/slideLayout7.xml"/><Relationship Id="rId5" Type="http://schemas.openxmlformats.org/officeDocument/2006/relationships/image" Target="../media/image75.tmp"/><Relationship Id="rId4" Type="http://schemas.openxmlformats.org/officeDocument/2006/relationships/image" Target="../media/image74.tmp"/></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8.tmp"/><Relationship Id="rId1" Type="http://schemas.openxmlformats.org/officeDocument/2006/relationships/slideLayout" Target="../slideLayouts/slideLayout6.xml"/><Relationship Id="rId4" Type="http://schemas.openxmlformats.org/officeDocument/2006/relationships/image" Target="../media/image73.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1.tmp"/><Relationship Id="rId2" Type="http://schemas.openxmlformats.org/officeDocument/2006/relationships/image" Target="../media/image80.tmp"/><Relationship Id="rId1" Type="http://schemas.openxmlformats.org/officeDocument/2006/relationships/slideLayout" Target="../slideLayouts/slideLayout7.xml"/><Relationship Id="rId4" Type="http://schemas.openxmlformats.org/officeDocument/2006/relationships/image" Target="../media/image82.tmp"/></Relationships>
</file>

<file path=ppt/slides/_rels/slide69.xml.rels><?xml version="1.0" encoding="UTF-8" standalone="yes"?>
<Relationships xmlns="http://schemas.openxmlformats.org/package/2006/relationships"><Relationship Id="rId2" Type="http://schemas.openxmlformats.org/officeDocument/2006/relationships/image" Target="../media/image8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agilemodeling.com/essays/amdd.htm" TargetMode="External"/><Relationship Id="rId2" Type="http://schemas.openxmlformats.org/officeDocument/2006/relationships/image" Target="../media/image86.gif"/><Relationship Id="rId1" Type="http://schemas.openxmlformats.org/officeDocument/2006/relationships/slideLayout" Target="../slideLayouts/slideLayout2.xml"/><Relationship Id="rId6" Type="http://schemas.openxmlformats.org/officeDocument/2006/relationships/hyperlink" Target="http://agilemodeling.com/essays/agileAnalysis.htm" TargetMode="External"/><Relationship Id="rId5" Type="http://schemas.openxmlformats.org/officeDocument/2006/relationships/hyperlink" Target="http://agilemodeling.com/essays/initialArchitectureModeling.htm" TargetMode="External"/><Relationship Id="rId4" Type="http://schemas.openxmlformats.org/officeDocument/2006/relationships/hyperlink" Target="http://agilemodeling.com/essays/agileRequirements.htm"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agiledata.org/essays/agileDataModeling.html#InitialDomainModel" TargetMode="External"/><Relationship Id="rId2" Type="http://schemas.openxmlformats.org/officeDocument/2006/relationships/hyperlink" Target="http://agilemodeling.com/artifacts/useCaseDiagram.htm" TargetMode="External"/><Relationship Id="rId1" Type="http://schemas.openxmlformats.org/officeDocument/2006/relationships/slideLayout" Target="../slideLayouts/slideLayout2.xml"/><Relationship Id="rId5" Type="http://schemas.openxmlformats.org/officeDocument/2006/relationships/hyperlink" Target="http://agilemodeling.com/artifacts/deploymentDiagram.htm" TargetMode="External"/><Relationship Id="rId4" Type="http://schemas.openxmlformats.org/officeDocument/2006/relationships/hyperlink" Target="http://agilemodeling.com/artifacts/componentDiagram.htm" TargetMode="External"/></Relationships>
</file>

<file path=ppt/slides/_rels/slide77.xml.rels><?xml version="1.0" encoding="UTF-8" standalone="yes"?>
<Relationships xmlns="http://schemas.openxmlformats.org/package/2006/relationships"><Relationship Id="rId2" Type="http://schemas.openxmlformats.org/officeDocument/2006/relationships/image" Target="../media/image87.gi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agilemodeling.com/artifacts/componentDiagram.htm" TargetMode="External"/><Relationship Id="rId2" Type="http://schemas.openxmlformats.org/officeDocument/2006/relationships/hyperlink" Target="http://agilemodeling.com/artifacts/classDiagram.htm" TargetMode="External"/><Relationship Id="rId1" Type="http://schemas.openxmlformats.org/officeDocument/2006/relationships/slideLayout" Target="../slideLayouts/slideLayout2.xml"/><Relationship Id="rId4" Type="http://schemas.openxmlformats.org/officeDocument/2006/relationships/hyperlink" Target="http://agilemodeling.com/artifacts/sequenceDiagram.ht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agilemodeling.com/" TargetMode="External"/><Relationship Id="rId2" Type="http://schemas.openxmlformats.org/officeDocument/2006/relationships/hyperlink" Target="https://www.visual-paradigm.com/guide/" TargetMode="External"/><Relationship Id="rId1" Type="http://schemas.openxmlformats.org/officeDocument/2006/relationships/slideLayout" Target="../slideLayouts/slideLayout2.xml"/><Relationship Id="rId5" Type="http://schemas.openxmlformats.org/officeDocument/2006/relationships/hyperlink" Target="https://bellekens.com/2012/02/21/uml-best-practice-5-rules-for-better-uml-diagrams/" TargetMode="External"/><Relationship Id="rId4" Type="http://schemas.openxmlformats.org/officeDocument/2006/relationships/hyperlink" Target="https://www.tutorialspoint.com/uml/index.ht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2601097"/>
            <a:ext cx="9144000" cy="908865"/>
          </a:xfrm>
        </p:spPr>
        <p:txBody>
          <a:bodyPr>
            <a:normAutofit fontScale="90000"/>
          </a:bodyPr>
          <a:lstStyle/>
          <a:p>
            <a:r>
              <a:rPr lang="fi-FI" sz="4000" dirty="0" smtClean="0"/>
              <a:t>Ohjelmistotuotanto II, 10op</a:t>
            </a:r>
            <a:br>
              <a:rPr lang="fi-FI" sz="4000" dirty="0" smtClean="0"/>
            </a:br>
            <a:endParaRPr lang="fi-FI" sz="4000" dirty="0"/>
          </a:p>
        </p:txBody>
      </p:sp>
      <p:sp>
        <p:nvSpPr>
          <p:cNvPr id="3" name="Alaotsikko 2"/>
          <p:cNvSpPr>
            <a:spLocks noGrp="1"/>
          </p:cNvSpPr>
          <p:nvPr>
            <p:ph type="subTitle" idx="1"/>
          </p:nvPr>
        </p:nvSpPr>
        <p:spPr/>
        <p:txBody>
          <a:bodyPr/>
          <a:lstStyle/>
          <a:p>
            <a:r>
              <a:rPr lang="fi-FI" dirty="0" smtClean="0"/>
              <a:t>Jari Uimonen</a:t>
            </a:r>
            <a:endParaRPr lang="fi-FI" dirty="0"/>
          </a:p>
        </p:txBody>
      </p:sp>
      <p:pic>
        <p:nvPicPr>
          <p:cNvPr id="4"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017" y="5342552"/>
            <a:ext cx="1968687" cy="825578"/>
          </a:xfrm>
          <a:prstGeom prst="rect">
            <a:avLst/>
          </a:prstGeom>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76" y="5251942"/>
            <a:ext cx="1554715" cy="1006798"/>
          </a:xfrm>
          <a:prstGeom prst="rect">
            <a:avLst/>
          </a:prstGeom>
        </p:spPr>
      </p:pic>
      <p:pic>
        <p:nvPicPr>
          <p:cNvPr id="6"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7430" y="5506168"/>
            <a:ext cx="2055973" cy="498345"/>
          </a:xfrm>
          <a:prstGeom prst="rect">
            <a:avLst/>
          </a:prstGeom>
        </p:spPr>
      </p:pic>
      <p:pic>
        <p:nvPicPr>
          <p:cNvPr id="7"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738" y="421339"/>
            <a:ext cx="1655455" cy="1646922"/>
          </a:xfrm>
          <a:prstGeom prst="rect">
            <a:avLst/>
          </a:prstGeom>
        </p:spPr>
      </p:pic>
      <p:sp>
        <p:nvSpPr>
          <p:cNvPr id="9" name="TextBox 8"/>
          <p:cNvSpPr txBox="1"/>
          <p:nvPr/>
        </p:nvSpPr>
        <p:spPr>
          <a:xfrm>
            <a:off x="972590" y="2068261"/>
            <a:ext cx="2352502" cy="369332"/>
          </a:xfrm>
          <a:prstGeom prst="rect">
            <a:avLst/>
          </a:prstGeom>
          <a:noFill/>
        </p:spPr>
        <p:txBody>
          <a:bodyPr wrap="square" rtlCol="0">
            <a:spAutoFit/>
          </a:bodyPr>
          <a:lstStyle/>
          <a:p>
            <a:r>
              <a:rPr lang="fi-FI" dirty="0" smtClean="0"/>
              <a:t>Itä-Suomen ICT-Polku</a:t>
            </a:r>
            <a:endParaRPr lang="fi-FI"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1850" y="1568417"/>
            <a:ext cx="10515600" cy="2852737"/>
          </a:xfrm>
        </p:spPr>
        <p:txBody>
          <a:bodyPr/>
          <a:lstStyle/>
          <a:p>
            <a:r>
              <a:rPr lang="en-US" dirty="0"/>
              <a:t/>
            </a:r>
            <a:br>
              <a:rPr lang="en-US" dirty="0"/>
            </a:br>
            <a:endParaRPr lang="fi-FI" dirty="0"/>
          </a:p>
        </p:txBody>
      </p:sp>
      <p:sp>
        <p:nvSpPr>
          <p:cNvPr id="3" name="Tekstin paikkamerkki 2"/>
          <p:cNvSpPr>
            <a:spLocks noGrp="1"/>
          </p:cNvSpPr>
          <p:nvPr>
            <p:ph type="body" idx="1"/>
          </p:nvPr>
        </p:nvSpPr>
        <p:spPr>
          <a:xfrm>
            <a:off x="831850" y="4448142"/>
            <a:ext cx="10515600" cy="1500187"/>
          </a:xfrm>
        </p:spPr>
        <p:txBody>
          <a:bodyPr/>
          <a:lstStyle/>
          <a:p>
            <a:r>
              <a:rPr lang="fi-FI" sz="3600" dirty="0"/>
              <a:t>UML- </a:t>
            </a:r>
            <a:r>
              <a:rPr lang="fi-FI" sz="3600" dirty="0" err="1"/>
              <a:t>Unified</a:t>
            </a:r>
            <a:r>
              <a:rPr lang="fi-FI" sz="3600" dirty="0"/>
              <a:t> </a:t>
            </a:r>
            <a:r>
              <a:rPr lang="fi-FI" sz="3600" dirty="0" err="1"/>
              <a:t>Modeling</a:t>
            </a:r>
            <a:r>
              <a:rPr lang="fi-FI" sz="3600" dirty="0"/>
              <a:t> Language </a:t>
            </a:r>
            <a:endParaRPr lang="fi-FI" dirty="0"/>
          </a:p>
          <a:p>
            <a:endParaRPr lang="fi-FI" dirty="0"/>
          </a:p>
        </p:txBody>
      </p:sp>
      <p:pic>
        <p:nvPicPr>
          <p:cNvPr id="4" name="Kuv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575" y="31946"/>
            <a:ext cx="5623603" cy="4091171"/>
          </a:xfrm>
          <a:prstGeom prst="rect">
            <a:avLst/>
          </a:prstGeom>
        </p:spPr>
      </p:pic>
    </p:spTree>
    <p:extLst>
      <p:ext uri="{BB962C8B-B14F-4D97-AF65-F5344CB8AC3E}">
        <p14:creationId xmlns:p14="http://schemas.microsoft.com/office/powerpoint/2010/main" val="372592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a:t>
            </a:r>
            <a:endParaRPr lang="fi-FI" dirty="0"/>
          </a:p>
        </p:txBody>
      </p:sp>
      <p:sp>
        <p:nvSpPr>
          <p:cNvPr id="3" name="Sisällön paikkamerkki 2"/>
          <p:cNvSpPr>
            <a:spLocks noGrp="1"/>
          </p:cNvSpPr>
          <p:nvPr>
            <p:ph sz="half" idx="1"/>
          </p:nvPr>
        </p:nvSpPr>
        <p:spPr>
          <a:xfrm>
            <a:off x="838199" y="1825625"/>
            <a:ext cx="5994863" cy="4351338"/>
          </a:xfrm>
        </p:spPr>
        <p:txBody>
          <a:bodyPr>
            <a:normAutofit fontScale="92500" lnSpcReduction="20000"/>
          </a:bodyPr>
          <a:lstStyle/>
          <a:p>
            <a:r>
              <a:rPr lang="fi-FI" dirty="0" smtClean="0"/>
              <a:t>Standardoitu </a:t>
            </a:r>
          </a:p>
          <a:p>
            <a:pPr lvl="1"/>
            <a:r>
              <a:rPr lang="fi-FI" dirty="0" smtClean="0"/>
              <a:t>Object Management Group, OMG</a:t>
            </a:r>
          </a:p>
          <a:p>
            <a:r>
              <a:rPr lang="fi-FI" dirty="0"/>
              <a:t>G</a:t>
            </a:r>
            <a:r>
              <a:rPr lang="fi-FI" dirty="0" smtClean="0"/>
              <a:t>raafinen mallinnuskieli, kaaviot</a:t>
            </a:r>
          </a:p>
          <a:p>
            <a:r>
              <a:rPr lang="fi-FI" dirty="0" smtClean="0"/>
              <a:t>Uusin versio 2.5.1 (12/2017)</a:t>
            </a:r>
          </a:p>
          <a:p>
            <a:r>
              <a:rPr lang="fi-FI" dirty="0" smtClean="0"/>
              <a:t>Ohjelmistotuotannon eri vaiheisiin</a:t>
            </a:r>
          </a:p>
          <a:p>
            <a:r>
              <a:rPr lang="fi-FI" dirty="0" smtClean="0"/>
              <a:t>UML ei kiinnitä mitä ja missä vaiheessa</a:t>
            </a:r>
          </a:p>
          <a:p>
            <a:pPr lvl="1"/>
            <a:r>
              <a:rPr lang="fi-FI" dirty="0" smtClean="0"/>
              <a:t>Voidaan käyttää eri tilanteissa, vaiheissa</a:t>
            </a:r>
          </a:p>
          <a:p>
            <a:pPr lvl="1"/>
            <a:r>
              <a:rPr lang="fi-FI" dirty="0" smtClean="0"/>
              <a:t>Ohjelmistokehitysmenetelmä määrittelee</a:t>
            </a:r>
          </a:p>
          <a:p>
            <a:pPr marL="514350" indent="-514350">
              <a:buFont typeface="+mj-lt"/>
              <a:buAutoNum type="arabicParenR"/>
            </a:pPr>
            <a:r>
              <a:rPr lang="fi-FI" dirty="0" smtClean="0"/>
              <a:t>Rakennekaaviot</a:t>
            </a:r>
          </a:p>
          <a:p>
            <a:pPr marL="514350" indent="-514350">
              <a:buFont typeface="+mj-lt"/>
              <a:buAutoNum type="arabicParenR"/>
            </a:pPr>
            <a:r>
              <a:rPr lang="fi-FI" dirty="0" smtClean="0"/>
              <a:t>Käyttäytymiskaaviot</a:t>
            </a:r>
          </a:p>
          <a:p>
            <a:pPr marL="457200" lvl="1" indent="0">
              <a:buNone/>
            </a:pPr>
            <a:r>
              <a:rPr lang="fi-FI" dirty="0" smtClean="0"/>
              <a:t>2.1 )  Vuorovaikutuskaaviot</a:t>
            </a:r>
            <a:endParaRPr lang="fi-FI" dirty="0"/>
          </a:p>
        </p:txBody>
      </p:sp>
      <p:pic>
        <p:nvPicPr>
          <p:cNvPr id="4" name="Kuva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3383" y="468185"/>
            <a:ext cx="5700749" cy="5708778"/>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Käsinkirjoitus 13"/>
              <p14:cNvContentPartPr/>
              <p14:nvPr/>
            </p14:nvContentPartPr>
            <p14:xfrm>
              <a:off x="7850623" y="1121246"/>
              <a:ext cx="980280" cy="43200"/>
            </p14:xfrm>
          </p:contentPart>
        </mc:Choice>
        <mc:Fallback xmlns="">
          <p:pic>
            <p:nvPicPr>
              <p:cNvPr id="14" name="Käsinkirjoitus 13"/>
              <p:cNvPicPr/>
              <p:nvPr/>
            </p:nvPicPr>
            <p:blipFill>
              <a:blip r:embed="rId4"/>
              <a:stretch>
                <a:fillRect/>
              </a:stretch>
            </p:blipFill>
            <p:spPr>
              <a:xfrm>
                <a:off x="7802743" y="1025486"/>
                <a:ext cx="10760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Käsinkirjoitus 14"/>
              <p14:cNvContentPartPr/>
              <p14:nvPr/>
            </p14:nvContentPartPr>
            <p14:xfrm>
              <a:off x="9209263" y="1084166"/>
              <a:ext cx="927360" cy="360"/>
            </p14:xfrm>
          </p:contentPart>
        </mc:Choice>
        <mc:Fallback xmlns="">
          <p:pic>
            <p:nvPicPr>
              <p:cNvPr id="15" name="Käsinkirjoitus 14"/>
              <p:cNvPicPr/>
              <p:nvPr/>
            </p:nvPicPr>
            <p:blipFill>
              <a:blip r:embed="rId6"/>
              <a:stretch>
                <a:fillRect/>
              </a:stretch>
            </p:blipFill>
            <p:spPr>
              <a:xfrm>
                <a:off x="9161383" y="988046"/>
                <a:ext cx="10234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Käsinkirjoitus 15"/>
              <p14:cNvContentPartPr/>
              <p14:nvPr/>
            </p14:nvContentPartPr>
            <p14:xfrm>
              <a:off x="9797143" y="3969566"/>
              <a:ext cx="1006200" cy="32040"/>
            </p14:xfrm>
          </p:contentPart>
        </mc:Choice>
        <mc:Fallback xmlns="">
          <p:pic>
            <p:nvPicPr>
              <p:cNvPr id="16" name="Käsinkirjoitus 15"/>
              <p:cNvPicPr/>
              <p:nvPr/>
            </p:nvPicPr>
            <p:blipFill>
              <a:blip r:embed="rId8"/>
              <a:stretch>
                <a:fillRect/>
              </a:stretch>
            </p:blipFill>
            <p:spPr>
              <a:xfrm>
                <a:off x="9749263" y="3873806"/>
                <a:ext cx="1101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Käsinkirjoitus 16"/>
              <p14:cNvContentPartPr/>
              <p14:nvPr/>
            </p14:nvContentPartPr>
            <p14:xfrm>
              <a:off x="9327343" y="1084166"/>
              <a:ext cx="835920" cy="66240"/>
            </p14:xfrm>
          </p:contentPart>
        </mc:Choice>
        <mc:Fallback xmlns="">
          <p:pic>
            <p:nvPicPr>
              <p:cNvPr id="17" name="Käsinkirjoitus 16"/>
              <p:cNvPicPr/>
              <p:nvPr/>
            </p:nvPicPr>
            <p:blipFill>
              <a:blip r:embed="rId10"/>
              <a:stretch>
                <a:fillRect/>
              </a:stretch>
            </p:blipFill>
            <p:spPr>
              <a:xfrm>
                <a:off x="9279103" y="988046"/>
                <a:ext cx="9320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Käsinkirjoitus 17"/>
              <p14:cNvContentPartPr/>
              <p14:nvPr/>
            </p14:nvContentPartPr>
            <p14:xfrm>
              <a:off x="9256423" y="1120526"/>
              <a:ext cx="933120" cy="72360"/>
            </p14:xfrm>
          </p:contentPart>
        </mc:Choice>
        <mc:Fallback xmlns="">
          <p:pic>
            <p:nvPicPr>
              <p:cNvPr id="18" name="Käsinkirjoitus 17"/>
              <p:cNvPicPr/>
              <p:nvPr/>
            </p:nvPicPr>
            <p:blipFill>
              <a:blip r:embed="rId12"/>
              <a:stretch>
                <a:fillRect/>
              </a:stretch>
            </p:blipFill>
            <p:spPr>
              <a:xfrm>
                <a:off x="9208543" y="1024406"/>
                <a:ext cx="1028880" cy="264600"/>
              </a:xfrm>
              <a:prstGeom prst="rect">
                <a:avLst/>
              </a:prstGeom>
            </p:spPr>
          </p:pic>
        </mc:Fallback>
      </mc:AlternateContent>
    </p:spTree>
    <p:extLst>
      <p:ext uri="{BB962C8B-B14F-4D97-AF65-F5344CB8AC3E}">
        <p14:creationId xmlns:p14="http://schemas.microsoft.com/office/powerpoint/2010/main" val="3694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i-FI" dirty="0" smtClean="0"/>
              <a:t>Käyttötapauskaaviot </a:t>
            </a:r>
            <a:br>
              <a:rPr lang="fi-FI" dirty="0" smtClean="0"/>
            </a:br>
            <a:r>
              <a:rPr lang="fi-FI" dirty="0" smtClean="0"/>
              <a:t>(</a:t>
            </a:r>
            <a:r>
              <a:rPr lang="fi-FI" dirty="0" err="1" smtClean="0"/>
              <a:t>Use</a:t>
            </a:r>
            <a:r>
              <a:rPr lang="fi-FI" dirty="0" smtClean="0"/>
              <a:t> case </a:t>
            </a:r>
            <a:r>
              <a:rPr lang="fi-FI" dirty="0" err="1"/>
              <a:t>d</a:t>
            </a:r>
            <a:r>
              <a:rPr lang="fi-FI" dirty="0" err="1" smtClean="0"/>
              <a:t>iagrams</a:t>
            </a:r>
            <a:r>
              <a:rPr lang="fi-FI" dirty="0" smtClean="0"/>
              <a:t>)</a:t>
            </a: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429359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UML-kaaviot ohjelmistokehityksessä</a:t>
            </a:r>
            <a:endParaRPr lang="fi-FI" dirty="0"/>
          </a:p>
        </p:txBody>
      </p:sp>
      <p:pic>
        <p:nvPicPr>
          <p:cNvPr id="4" name="Kuva 3" descr="Näyttöleike"/>
          <p:cNvPicPr>
            <a:picLocks noChangeAspect="1"/>
          </p:cNvPicPr>
          <p:nvPr/>
        </p:nvPicPr>
        <p:blipFill rotWithShape="1">
          <a:blip r:embed="rId2">
            <a:extLst>
              <a:ext uri="{28A0092B-C50C-407E-A947-70E740481C1C}">
                <a14:useLocalDpi xmlns:a14="http://schemas.microsoft.com/office/drawing/2010/main" val="0"/>
              </a:ext>
            </a:extLst>
          </a:blip>
          <a:srcRect l="1773" t="2935" r="439"/>
          <a:stretch/>
        </p:blipFill>
        <p:spPr>
          <a:xfrm>
            <a:off x="1424247" y="1782128"/>
            <a:ext cx="9343506" cy="493776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Käsinkirjoitus 4"/>
              <p14:cNvContentPartPr/>
              <p14:nvPr/>
            </p14:nvContentPartPr>
            <p14:xfrm>
              <a:off x="4323424" y="2192785"/>
              <a:ext cx="2254927" cy="1491448"/>
            </p14:xfrm>
          </p:contentPart>
        </mc:Choice>
        <mc:Fallback xmlns="">
          <p:pic>
            <p:nvPicPr>
              <p:cNvPr id="5" name="Käsinkirjoitus 4"/>
              <p:cNvPicPr/>
              <p:nvPr/>
            </p:nvPicPr>
            <p:blipFill>
              <a:blip r:embed="rId4"/>
              <a:stretch>
                <a:fillRect/>
              </a:stretch>
            </p:blipFill>
            <p:spPr>
              <a:xfrm>
                <a:off x="4315146" y="2184505"/>
                <a:ext cx="2271484" cy="1508008"/>
              </a:xfrm>
              <a:prstGeom prst="rect">
                <a:avLst/>
              </a:prstGeom>
            </p:spPr>
          </p:pic>
        </mc:Fallback>
      </mc:AlternateContent>
    </p:spTree>
    <p:extLst>
      <p:ext uri="{BB962C8B-B14F-4D97-AF65-F5344CB8AC3E}">
        <p14:creationId xmlns:p14="http://schemas.microsoft.com/office/powerpoint/2010/main" val="362638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Käyttötapausmalli</a:t>
            </a:r>
            <a:endParaRPr lang="fi-FI" dirty="0"/>
          </a:p>
        </p:txBody>
      </p:sp>
      <p:sp>
        <p:nvSpPr>
          <p:cNvPr id="3" name="Sisällön paikkamerkki 2"/>
          <p:cNvSpPr>
            <a:spLocks noGrp="1"/>
          </p:cNvSpPr>
          <p:nvPr>
            <p:ph idx="1"/>
          </p:nvPr>
        </p:nvSpPr>
        <p:spPr/>
        <p:txBody>
          <a:bodyPr>
            <a:normAutofit lnSpcReduction="10000"/>
          </a:bodyPr>
          <a:lstStyle/>
          <a:p>
            <a:r>
              <a:rPr lang="fi-FI" dirty="0" smtClean="0"/>
              <a:t>Kuvaa ohjelmiston toiminnan käyttäjän kannalta</a:t>
            </a:r>
          </a:p>
          <a:p>
            <a:r>
              <a:rPr lang="fi-FI" dirty="0" smtClean="0"/>
              <a:t>Mitä palveluja ohjelma tarjoaa käyttäjille</a:t>
            </a:r>
          </a:p>
          <a:p>
            <a:r>
              <a:rPr lang="fi-FI" dirty="0" smtClean="0"/>
              <a:t>Kuinka ohjelmaa käytetään, mihin työtehtäviin</a:t>
            </a:r>
          </a:p>
          <a:p>
            <a:r>
              <a:rPr lang="fi-FI" dirty="0" smtClean="0"/>
              <a:t>Käyttäjä/toimija (</a:t>
            </a:r>
            <a:r>
              <a:rPr lang="fi-FI" dirty="0" err="1" smtClean="0"/>
              <a:t>actor</a:t>
            </a:r>
            <a:r>
              <a:rPr lang="fi-FI" dirty="0" smtClean="0"/>
              <a:t>), rooli</a:t>
            </a:r>
          </a:p>
          <a:p>
            <a:pPr lvl="1"/>
            <a:r>
              <a:rPr lang="fi-FI" dirty="0" smtClean="0"/>
              <a:t>Järjestelmän ulkopuolinen taho</a:t>
            </a:r>
          </a:p>
          <a:p>
            <a:pPr lvl="1"/>
            <a:r>
              <a:rPr lang="fi-FI" dirty="0" smtClean="0"/>
              <a:t>Henkilö, laite, muut järjestelmä, tietovarasto</a:t>
            </a:r>
          </a:p>
          <a:p>
            <a:pPr lvl="1"/>
            <a:r>
              <a:rPr lang="fi-FI" dirty="0" smtClean="0"/>
              <a:t>Tiedon hyväksikäyttäjä tai tiedon lähde</a:t>
            </a:r>
          </a:p>
          <a:p>
            <a:r>
              <a:rPr lang="fi-FI" dirty="0" smtClean="0"/>
              <a:t>Käyttäjien ja roolien tunnistaminen!</a:t>
            </a:r>
          </a:p>
          <a:p>
            <a:r>
              <a:rPr lang="fi-FI" dirty="0" smtClean="0"/>
              <a:t>Toiminnallisten vaatimusten kuvaaminen</a:t>
            </a:r>
          </a:p>
          <a:p>
            <a:r>
              <a:rPr lang="fi-FI" dirty="0" smtClean="0"/>
              <a:t>Ei sovellu ei-toiminnallisten vaatimusten kuvaamiseen</a:t>
            </a:r>
          </a:p>
        </p:txBody>
      </p:sp>
    </p:spTree>
    <p:extLst>
      <p:ext uri="{BB962C8B-B14F-4D97-AF65-F5344CB8AC3E}">
        <p14:creationId xmlns:p14="http://schemas.microsoft.com/office/powerpoint/2010/main" val="181339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Käyttäjien (</a:t>
            </a:r>
            <a:r>
              <a:rPr lang="fi-FI" dirty="0" err="1" smtClean="0"/>
              <a:t>actor</a:t>
            </a:r>
            <a:r>
              <a:rPr lang="fi-FI" dirty="0" smtClean="0"/>
              <a:t>) ja roolien tunnistaminen</a:t>
            </a:r>
            <a:endParaRPr lang="fi-FI" dirty="0"/>
          </a:p>
        </p:txBody>
      </p:sp>
      <p:sp>
        <p:nvSpPr>
          <p:cNvPr id="3" name="Sisällön paikkamerkki 2"/>
          <p:cNvSpPr>
            <a:spLocks noGrp="1"/>
          </p:cNvSpPr>
          <p:nvPr>
            <p:ph idx="1"/>
          </p:nvPr>
        </p:nvSpPr>
        <p:spPr/>
        <p:txBody>
          <a:bodyPr/>
          <a:lstStyle/>
          <a:p>
            <a:pPr marL="0" indent="0">
              <a:buNone/>
            </a:pPr>
            <a:r>
              <a:rPr lang="fi-FI" dirty="0" smtClean="0"/>
              <a:t>Määrittele järjestelmän käyttäjät (roolit)</a:t>
            </a:r>
          </a:p>
          <a:p>
            <a:r>
              <a:rPr lang="fi-FI" dirty="0" smtClean="0"/>
              <a:t>Kuka </a:t>
            </a:r>
            <a:r>
              <a:rPr lang="fi-FI" dirty="0"/>
              <a:t>tai mikä käyttää järjestelmän tuottamaa dataa tai tapahtumia</a:t>
            </a:r>
            <a:r>
              <a:rPr lang="fi-FI" dirty="0" smtClean="0"/>
              <a:t>?</a:t>
            </a:r>
          </a:p>
          <a:p>
            <a:r>
              <a:rPr lang="fi-FI" dirty="0"/>
              <a:t>Kuka tai mikä toimittaa tietoja tai tapahtumia järjestelmään</a:t>
            </a:r>
            <a:r>
              <a:rPr lang="fi-FI" dirty="0" smtClean="0"/>
              <a:t>?</a:t>
            </a:r>
          </a:p>
          <a:p>
            <a:r>
              <a:rPr lang="fi-FI" dirty="0"/>
              <a:t>Kuka käyttää järjestelmää</a:t>
            </a:r>
            <a:r>
              <a:rPr lang="fi-FI" dirty="0" smtClean="0"/>
              <a:t>?</a:t>
            </a:r>
          </a:p>
          <a:p>
            <a:r>
              <a:rPr lang="fi-FI" dirty="0"/>
              <a:t>Mihin </a:t>
            </a:r>
            <a:r>
              <a:rPr lang="fi-FI" dirty="0" smtClean="0"/>
              <a:t>muihin </a:t>
            </a:r>
            <a:r>
              <a:rPr lang="fi-FI" dirty="0"/>
              <a:t>järjestelmiin kehitettävä järjestelmä on yhteydessä</a:t>
            </a:r>
            <a:r>
              <a:rPr lang="fi-FI" dirty="0" smtClean="0"/>
              <a:t>?</a:t>
            </a:r>
          </a:p>
          <a:p>
            <a:endParaRPr lang="fi-FI" dirty="0"/>
          </a:p>
          <a:p>
            <a:r>
              <a:rPr lang="fi-FI" dirty="0" smtClean="0"/>
              <a:t>Käyttäjä (yksi ihminen) voi toimia useassa roolissa</a:t>
            </a:r>
            <a:endParaRPr lang="fi-FI" dirty="0"/>
          </a:p>
        </p:txBody>
      </p:sp>
    </p:spTree>
    <p:extLst>
      <p:ext uri="{BB962C8B-B14F-4D97-AF65-F5344CB8AC3E}">
        <p14:creationId xmlns:p14="http://schemas.microsoft.com/office/powerpoint/2010/main" val="67214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Käyttötapaus</a:t>
            </a:r>
            <a:endParaRPr lang="fi-FI" dirty="0"/>
          </a:p>
        </p:txBody>
      </p:sp>
      <p:sp>
        <p:nvSpPr>
          <p:cNvPr id="3" name="Sisällön paikkamerkki 2"/>
          <p:cNvSpPr>
            <a:spLocks noGrp="1"/>
          </p:cNvSpPr>
          <p:nvPr>
            <p:ph idx="1"/>
          </p:nvPr>
        </p:nvSpPr>
        <p:spPr/>
        <p:txBody>
          <a:bodyPr/>
          <a:lstStyle/>
          <a:p>
            <a:r>
              <a:rPr lang="fi-FI" dirty="0" smtClean="0"/>
              <a:t>Kuvataan käyttäjän ohjelmalla suorittama toiminto/tehtävä </a:t>
            </a:r>
          </a:p>
          <a:p>
            <a:pPr lvl="1"/>
            <a:r>
              <a:rPr lang="fi-FI" dirty="0" smtClean="0"/>
              <a:t>Mitä palveluja ohjelma tarjoaa</a:t>
            </a:r>
          </a:p>
          <a:p>
            <a:pPr lvl="1"/>
            <a:r>
              <a:rPr lang="fi-FI" dirty="0" smtClean="0"/>
              <a:t>Kuinka ohjelmaa käytetään </a:t>
            </a:r>
          </a:p>
          <a:p>
            <a:pPr lvl="1"/>
            <a:r>
              <a:rPr lang="fi-FI" dirty="0" smtClean="0"/>
              <a:t>Kuinka kommunikoidaan järjestelmän kanssa</a:t>
            </a:r>
          </a:p>
          <a:p>
            <a:r>
              <a:rPr lang="fi-FI" dirty="0" smtClean="0"/>
              <a:t> Käyttötapaus on looginen kokonaisuus (≈ei liian pieni)</a:t>
            </a:r>
          </a:p>
          <a:p>
            <a:pPr lvl="1"/>
            <a:r>
              <a:rPr lang="fi-FI" dirty="0" smtClean="0"/>
              <a:t>Lähtötilanne (esiehto) ja looginen lopputulos</a:t>
            </a:r>
          </a:p>
          <a:p>
            <a:pPr lvl="1"/>
            <a:r>
              <a:rPr lang="fi-FI" dirty="0" smtClean="0"/>
              <a:t>Tapahtuu muutos</a:t>
            </a:r>
          </a:p>
          <a:p>
            <a:pPr lvl="1"/>
            <a:r>
              <a:rPr lang="fi-FI" dirty="0" smtClean="0"/>
              <a:t>Syötä salasana ei ole käyttötapaus - liian pieni/suppea</a:t>
            </a:r>
          </a:p>
          <a:p>
            <a:pPr lvl="2"/>
            <a:r>
              <a:rPr lang="fi-FI" dirty="0" smtClean="0"/>
              <a:t>Yksittäinen operaatio, joka voi sisältyä käyttötapaukseen</a:t>
            </a:r>
          </a:p>
          <a:p>
            <a:pPr lvl="1"/>
            <a:endParaRPr lang="fi-FI" dirty="0" smtClean="0"/>
          </a:p>
          <a:p>
            <a:endParaRPr lang="fi-FI" dirty="0"/>
          </a:p>
        </p:txBody>
      </p:sp>
    </p:spTree>
    <p:extLst>
      <p:ext uri="{BB962C8B-B14F-4D97-AF65-F5344CB8AC3E}">
        <p14:creationId xmlns:p14="http://schemas.microsoft.com/office/powerpoint/2010/main" val="175516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Käyttötapauksen kirjoittaminen</a:t>
            </a:r>
            <a:endParaRPr lang="fi-FI" dirty="0"/>
          </a:p>
        </p:txBody>
      </p:sp>
      <p:sp>
        <p:nvSpPr>
          <p:cNvPr id="3" name="Sisällön paikkamerkki 2"/>
          <p:cNvSpPr>
            <a:spLocks noGrp="1"/>
          </p:cNvSpPr>
          <p:nvPr>
            <p:ph idx="1"/>
          </p:nvPr>
        </p:nvSpPr>
        <p:spPr/>
        <p:txBody>
          <a:bodyPr/>
          <a:lstStyle/>
          <a:p>
            <a:pPr marL="514350" indent="-514350">
              <a:buFont typeface="+mj-lt"/>
              <a:buAutoNum type="arabicParenR"/>
            </a:pPr>
            <a:r>
              <a:rPr lang="fi-FI" dirty="0" smtClean="0"/>
              <a:t>Sopivan karkealla tasolla (ei esim. käyttöliittymän yksityiskohtia)</a:t>
            </a:r>
          </a:p>
          <a:p>
            <a:pPr marL="514350" indent="-514350">
              <a:buFont typeface="+mj-lt"/>
              <a:buAutoNum type="arabicParenR"/>
            </a:pPr>
            <a:r>
              <a:rPr lang="fi-FI" dirty="0" smtClean="0"/>
              <a:t>Yksinkertainen, selkeä kieli, vaiheistus, tarina</a:t>
            </a:r>
          </a:p>
          <a:p>
            <a:pPr marL="514350" indent="-514350">
              <a:buFont typeface="+mj-lt"/>
              <a:buAutoNum type="arabicParenR"/>
            </a:pPr>
            <a:r>
              <a:rPr lang="fi-FI" dirty="0" smtClean="0"/>
              <a:t>Kaikkia käyttötilanteita ei voi tai tarvitse kuvata käyttötapauksina</a:t>
            </a:r>
          </a:p>
          <a:p>
            <a:pPr marL="514350" indent="-514350">
              <a:buFont typeface="+mj-lt"/>
              <a:buAutoNum type="arabicParenR"/>
            </a:pPr>
            <a:r>
              <a:rPr lang="fi-FI" dirty="0" smtClean="0"/>
              <a:t>Kuvaus voi olla muukin kuin teksti</a:t>
            </a:r>
          </a:p>
          <a:p>
            <a:pPr marL="514350" indent="-514350">
              <a:buFont typeface="+mj-lt"/>
              <a:buAutoNum type="arabicParenR"/>
            </a:pPr>
            <a:r>
              <a:rPr lang="fi-FI" dirty="0" smtClean="0"/>
              <a:t>Selkeä aloitus- ja lopetustilanne</a:t>
            </a:r>
          </a:p>
          <a:p>
            <a:pPr marL="514350" indent="-514350">
              <a:buFont typeface="+mj-lt"/>
              <a:buAutoNum type="arabicParenR"/>
            </a:pPr>
            <a:r>
              <a:rPr lang="fi-FI" dirty="0" smtClean="0"/>
              <a:t>Koostuu yleensä useammasta kuin yhdestä ohjelman toiminnosta</a:t>
            </a:r>
          </a:p>
          <a:p>
            <a:pPr marL="514350" indent="-514350">
              <a:buFont typeface="+mj-lt"/>
              <a:buAutoNum type="arabicParenR"/>
            </a:pPr>
            <a:r>
              <a:rPr lang="fi-FI" dirty="0" smtClean="0"/>
              <a:t>Ei liian pitkiä (&lt; A4)</a:t>
            </a:r>
          </a:p>
          <a:p>
            <a:pPr marL="514350" indent="-514350">
              <a:buFont typeface="+mj-lt"/>
              <a:buAutoNum type="arabicParenR"/>
            </a:pPr>
            <a:endParaRPr lang="fi-FI" dirty="0"/>
          </a:p>
        </p:txBody>
      </p:sp>
    </p:spTree>
    <p:extLst>
      <p:ext uri="{BB962C8B-B14F-4D97-AF65-F5344CB8AC3E}">
        <p14:creationId xmlns:p14="http://schemas.microsoft.com/office/powerpoint/2010/main" val="231888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Käyttötapauksen dokumentointi</a:t>
            </a:r>
            <a:endParaRPr lang="fi-FI" dirty="0"/>
          </a:p>
        </p:txBody>
      </p:sp>
      <p:graphicFrame>
        <p:nvGraphicFramePr>
          <p:cNvPr id="4" name="Sisällön paikkamerkki 3"/>
          <p:cNvGraphicFramePr>
            <a:graphicFrameLocks noGrp="1"/>
          </p:cNvGraphicFramePr>
          <p:nvPr>
            <p:ph idx="1"/>
            <p:extLst/>
          </p:nvPr>
        </p:nvGraphicFramePr>
        <p:xfrm>
          <a:off x="838200" y="1825625"/>
          <a:ext cx="10515600" cy="4602480"/>
        </p:xfrm>
        <a:graphic>
          <a:graphicData uri="http://schemas.openxmlformats.org/drawingml/2006/table">
            <a:tbl>
              <a:tblPr firstCol="1" bandRow="1">
                <a:tableStyleId>{5C22544A-7EE6-4342-B048-85BDC9FD1C3A}</a:tableStyleId>
              </a:tblPr>
              <a:tblGrid>
                <a:gridCol w="3864429">
                  <a:extLst>
                    <a:ext uri="{9D8B030D-6E8A-4147-A177-3AD203B41FA5}">
                      <a16:colId xmlns:a16="http://schemas.microsoft.com/office/drawing/2014/main" val="1001074236"/>
                    </a:ext>
                  </a:extLst>
                </a:gridCol>
                <a:gridCol w="6651171">
                  <a:extLst>
                    <a:ext uri="{9D8B030D-6E8A-4147-A177-3AD203B41FA5}">
                      <a16:colId xmlns:a16="http://schemas.microsoft.com/office/drawing/2014/main" val="2772678464"/>
                    </a:ext>
                  </a:extLst>
                </a:gridCol>
              </a:tblGrid>
              <a:tr h="370840">
                <a:tc>
                  <a:txBody>
                    <a:bodyPr/>
                    <a:lstStyle/>
                    <a:p>
                      <a:r>
                        <a:rPr lang="fi-FI" dirty="0" smtClean="0"/>
                        <a:t>Nimi</a:t>
                      </a:r>
                      <a:endParaRPr lang="fi-FI" dirty="0"/>
                    </a:p>
                  </a:txBody>
                  <a:tcPr/>
                </a:tc>
                <a:tc>
                  <a:txBody>
                    <a:bodyPr/>
                    <a:lstStyle/>
                    <a:p>
                      <a:r>
                        <a:rPr lang="fi-FI" sz="1800" kern="1200" noProof="0" dirty="0" smtClean="0">
                          <a:solidFill>
                            <a:schemeClr val="dk1"/>
                          </a:solidFill>
                          <a:effectLst/>
                          <a:latin typeface="+mn-lt"/>
                          <a:ea typeface="+mn-ea"/>
                          <a:cs typeface="+mn-cs"/>
                        </a:rPr>
                        <a:t>Opintojaksolle ilmoittautuminen </a:t>
                      </a:r>
                      <a:endParaRPr lang="fi-FI" noProof="0" dirty="0"/>
                    </a:p>
                  </a:txBody>
                  <a:tcPr/>
                </a:tc>
                <a:extLst>
                  <a:ext uri="{0D108BD9-81ED-4DB2-BD59-A6C34878D82A}">
                    <a16:rowId xmlns:a16="http://schemas.microsoft.com/office/drawing/2014/main" val="2289670347"/>
                  </a:ext>
                </a:extLst>
              </a:tr>
              <a:tr h="370840">
                <a:tc>
                  <a:txBody>
                    <a:bodyPr/>
                    <a:lstStyle/>
                    <a:p>
                      <a:r>
                        <a:rPr lang="fi-FI" dirty="0" smtClean="0"/>
                        <a:t>Käyttäjä/toimija</a:t>
                      </a:r>
                      <a:r>
                        <a:rPr lang="fi-FI" baseline="0" dirty="0" smtClean="0"/>
                        <a:t> (</a:t>
                      </a:r>
                      <a:r>
                        <a:rPr lang="fi-FI" baseline="0" dirty="0" err="1" smtClean="0"/>
                        <a:t>actor</a:t>
                      </a:r>
                      <a:r>
                        <a:rPr lang="fi-FI" baseline="0" dirty="0" smtClean="0"/>
                        <a:t>)</a:t>
                      </a:r>
                      <a:endParaRPr lang="fi-FI" dirty="0"/>
                    </a:p>
                  </a:txBody>
                  <a:tcPr/>
                </a:tc>
                <a:tc>
                  <a:txBody>
                    <a:bodyPr/>
                    <a:lstStyle/>
                    <a:p>
                      <a:r>
                        <a:rPr lang="fi-FI" noProof="0" dirty="0" smtClean="0"/>
                        <a:t>Opiskelija</a:t>
                      </a:r>
                      <a:endParaRPr lang="fi-FI" noProof="0" dirty="0"/>
                    </a:p>
                  </a:txBody>
                  <a:tcPr/>
                </a:tc>
                <a:extLst>
                  <a:ext uri="{0D108BD9-81ED-4DB2-BD59-A6C34878D82A}">
                    <a16:rowId xmlns:a16="http://schemas.microsoft.com/office/drawing/2014/main" val="1727477646"/>
                  </a:ext>
                </a:extLst>
              </a:tr>
              <a:tr h="370840">
                <a:tc>
                  <a:txBody>
                    <a:bodyPr/>
                    <a:lstStyle/>
                    <a:p>
                      <a:r>
                        <a:rPr lang="fi-FI" dirty="0" smtClean="0"/>
                        <a:t>Laukaisija</a:t>
                      </a:r>
                      <a:endParaRPr lang="fi-FI" dirty="0"/>
                    </a:p>
                  </a:txBody>
                  <a:tcPr/>
                </a:tc>
                <a:tc>
                  <a:txBody>
                    <a:bodyPr/>
                    <a:lstStyle/>
                    <a:p>
                      <a:r>
                        <a:rPr lang="fi-FI" noProof="0" dirty="0" smtClean="0"/>
                        <a:t>Oppimistarve</a:t>
                      </a:r>
                      <a:endParaRPr lang="fi-FI" noProof="0" dirty="0"/>
                    </a:p>
                  </a:txBody>
                  <a:tcPr/>
                </a:tc>
                <a:extLst>
                  <a:ext uri="{0D108BD9-81ED-4DB2-BD59-A6C34878D82A}">
                    <a16:rowId xmlns:a16="http://schemas.microsoft.com/office/drawing/2014/main" val="1943282297"/>
                  </a:ext>
                </a:extLst>
              </a:tr>
              <a:tr h="370840">
                <a:tc>
                  <a:txBody>
                    <a:bodyPr/>
                    <a:lstStyle/>
                    <a:p>
                      <a:r>
                        <a:rPr lang="fi-FI" dirty="0" smtClean="0"/>
                        <a:t>Esiehto</a:t>
                      </a:r>
                      <a:endParaRPr lang="fi-FI" dirty="0"/>
                    </a:p>
                  </a:txBody>
                  <a:tcPr/>
                </a:tc>
                <a:tc>
                  <a:txBody>
                    <a:bodyPr/>
                    <a:lstStyle/>
                    <a:p>
                      <a:r>
                        <a:rPr lang="fi-FI" sz="1800" kern="1200" noProof="0" dirty="0" smtClean="0">
                          <a:solidFill>
                            <a:schemeClr val="dk1"/>
                          </a:solidFill>
                          <a:effectLst/>
                          <a:latin typeface="+mn-lt"/>
                          <a:ea typeface="+mn-ea"/>
                          <a:cs typeface="+mn-cs"/>
                        </a:rPr>
                        <a:t>Opiskelija on rekisteröitynyt opiskelijaksi</a:t>
                      </a:r>
                      <a:endParaRPr lang="fi-FI" noProof="0" dirty="0"/>
                    </a:p>
                  </a:txBody>
                  <a:tcPr/>
                </a:tc>
                <a:extLst>
                  <a:ext uri="{0D108BD9-81ED-4DB2-BD59-A6C34878D82A}">
                    <a16:rowId xmlns:a16="http://schemas.microsoft.com/office/drawing/2014/main" val="2181376080"/>
                  </a:ext>
                </a:extLst>
              </a:tr>
              <a:tr h="370840">
                <a:tc>
                  <a:txBody>
                    <a:bodyPr/>
                    <a:lstStyle/>
                    <a:p>
                      <a:r>
                        <a:rPr lang="fi-FI" dirty="0" smtClean="0"/>
                        <a:t>Tapahtumien</a:t>
                      </a:r>
                      <a:r>
                        <a:rPr lang="fi-FI" baseline="0" dirty="0" smtClean="0"/>
                        <a:t> kulku</a:t>
                      </a:r>
                      <a:endParaRPr lang="fi-FI"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800" kern="1200" dirty="0" smtClean="0">
                          <a:solidFill>
                            <a:schemeClr val="dk1"/>
                          </a:solidFill>
                          <a:effectLst/>
                          <a:latin typeface="+mn-lt"/>
                          <a:ea typeface="+mn-ea"/>
                          <a:cs typeface="+mn-cs"/>
                        </a:rPr>
                        <a:t>Opiskelija perehtyy kurssitarjontaa ja valitsee tarjonnasta opintojakson sekä ryhmän, </a:t>
                      </a:r>
                      <a:r>
                        <a:rPr lang="fi-FI" sz="1800" kern="1200" dirty="0" err="1" smtClean="0">
                          <a:solidFill>
                            <a:schemeClr val="dk1"/>
                          </a:solidFill>
                          <a:effectLst/>
                          <a:latin typeface="+mn-lt"/>
                          <a:ea typeface="+mn-ea"/>
                          <a:cs typeface="+mn-cs"/>
                        </a:rPr>
                        <a:t>tunnistautuu</a:t>
                      </a:r>
                      <a:r>
                        <a:rPr lang="fi-FI" sz="1800" kern="1200" dirty="0" smtClean="0">
                          <a:solidFill>
                            <a:schemeClr val="dk1"/>
                          </a:solidFill>
                          <a:effectLst/>
                          <a:latin typeface="+mn-lt"/>
                          <a:ea typeface="+mn-ea"/>
                          <a:cs typeface="+mn-cs"/>
                        </a:rPr>
                        <a:t> ja ilmoittautuu. Ohjelmisto esittää</a:t>
                      </a:r>
                      <a:r>
                        <a:rPr lang="fi-FI" sz="1800" kern="1200" baseline="0" dirty="0" smtClean="0">
                          <a:solidFill>
                            <a:schemeClr val="dk1"/>
                          </a:solidFill>
                          <a:effectLst/>
                          <a:latin typeface="+mn-lt"/>
                          <a:ea typeface="+mn-ea"/>
                          <a:cs typeface="+mn-cs"/>
                        </a:rPr>
                        <a:t> opintojakson</a:t>
                      </a:r>
                      <a:r>
                        <a:rPr lang="fi-FI" sz="1800" kern="1200" dirty="0" smtClean="0">
                          <a:solidFill>
                            <a:schemeClr val="dk1"/>
                          </a:solidFill>
                          <a:effectLst/>
                          <a:latin typeface="+mn-lt"/>
                          <a:ea typeface="+mn-ea"/>
                          <a:cs typeface="+mn-cs"/>
                        </a:rPr>
                        <a:t> kuvauksen aikataulu- ja paikkatietoineen. Käyttäjä vahvistaa ilmoittautumisen. Käyttäjä saa vahvistuksen ilmoittautumisesta sekä ohjelmistolta, että sähköpostitse.</a:t>
                      </a:r>
                    </a:p>
                    <a:p>
                      <a:endParaRPr lang="fi-FI" noProof="0" dirty="0"/>
                    </a:p>
                  </a:txBody>
                  <a:tcPr/>
                </a:tc>
                <a:extLst>
                  <a:ext uri="{0D108BD9-81ED-4DB2-BD59-A6C34878D82A}">
                    <a16:rowId xmlns:a16="http://schemas.microsoft.com/office/drawing/2014/main" val="3762308189"/>
                  </a:ext>
                </a:extLst>
              </a:tr>
              <a:tr h="370840">
                <a:tc>
                  <a:txBody>
                    <a:bodyPr/>
                    <a:lstStyle/>
                    <a:p>
                      <a:r>
                        <a:rPr lang="fi-FI" dirty="0" smtClean="0"/>
                        <a:t>Jälkiehto </a:t>
                      </a:r>
                      <a:endParaRPr lang="fi-FI" dirty="0"/>
                    </a:p>
                  </a:txBody>
                  <a:tcPr/>
                </a:tc>
                <a:tc>
                  <a:txBody>
                    <a:bodyPr/>
                    <a:lstStyle/>
                    <a:p>
                      <a:r>
                        <a:rPr lang="fi-FI" noProof="0" dirty="0" smtClean="0"/>
                        <a:t>Opiskelija</a:t>
                      </a:r>
                      <a:r>
                        <a:rPr lang="fi-FI" baseline="0" noProof="0" dirty="0" smtClean="0"/>
                        <a:t> on lisätty opintojakson ryhmään ja saa vahvistuksen sähköpostilla</a:t>
                      </a:r>
                      <a:endParaRPr lang="fi-FI" noProof="0" dirty="0"/>
                    </a:p>
                  </a:txBody>
                  <a:tcPr/>
                </a:tc>
                <a:extLst>
                  <a:ext uri="{0D108BD9-81ED-4DB2-BD59-A6C34878D82A}">
                    <a16:rowId xmlns:a16="http://schemas.microsoft.com/office/drawing/2014/main" val="2550820841"/>
                  </a:ext>
                </a:extLst>
              </a:tr>
              <a:tr h="370840">
                <a:tc>
                  <a:txBody>
                    <a:bodyPr/>
                    <a:lstStyle/>
                    <a:p>
                      <a:r>
                        <a:rPr lang="fi-FI" dirty="0" smtClean="0"/>
                        <a:t>Poikkeukset</a:t>
                      </a:r>
                      <a:endParaRPr lang="fi-FI" dirty="0"/>
                    </a:p>
                  </a:txBody>
                  <a:tcPr/>
                </a:tc>
                <a:tc>
                  <a:txBody>
                    <a:bodyPr/>
                    <a:lstStyle/>
                    <a:p>
                      <a:r>
                        <a:rPr lang="fi-FI" noProof="0" dirty="0" smtClean="0"/>
                        <a:t>Ryhmä on täynnä, ilmoittautuminen ei onnistu</a:t>
                      </a:r>
                      <a:endParaRPr lang="fi-FI" noProof="0" dirty="0"/>
                    </a:p>
                  </a:txBody>
                  <a:tcPr/>
                </a:tc>
                <a:extLst>
                  <a:ext uri="{0D108BD9-81ED-4DB2-BD59-A6C34878D82A}">
                    <a16:rowId xmlns:a16="http://schemas.microsoft.com/office/drawing/2014/main" val="2113865607"/>
                  </a:ext>
                </a:extLst>
              </a:tr>
              <a:tr h="370840">
                <a:tc>
                  <a:txBody>
                    <a:bodyPr/>
                    <a:lstStyle/>
                    <a:p>
                      <a:r>
                        <a:rPr lang="fi-FI" dirty="0" err="1" smtClean="0"/>
                        <a:t>Huom</a:t>
                      </a:r>
                      <a:r>
                        <a:rPr lang="fi-FI" dirty="0" smtClean="0"/>
                        <a:t>!</a:t>
                      </a:r>
                      <a:endParaRPr lang="fi-FI" dirty="0"/>
                    </a:p>
                  </a:txBody>
                  <a:tcPr/>
                </a:tc>
                <a:tc>
                  <a:txBody>
                    <a:bodyPr/>
                    <a:lstStyle/>
                    <a:p>
                      <a:r>
                        <a:rPr lang="fi-FI" noProof="0" dirty="0" smtClean="0"/>
                        <a:t>Ruuhkahuippu</a:t>
                      </a:r>
                      <a:r>
                        <a:rPr lang="fi-FI" baseline="0" noProof="0" dirty="0" smtClean="0"/>
                        <a:t> lokakuussa ja maaliskuussa, 100 ilm./10 min.</a:t>
                      </a:r>
                      <a:endParaRPr lang="fi-FI" noProof="0" dirty="0"/>
                    </a:p>
                  </a:txBody>
                  <a:tcPr/>
                </a:tc>
                <a:extLst>
                  <a:ext uri="{0D108BD9-81ED-4DB2-BD59-A6C34878D82A}">
                    <a16:rowId xmlns:a16="http://schemas.microsoft.com/office/drawing/2014/main" val="504564382"/>
                  </a:ext>
                </a:extLst>
              </a:tr>
            </a:tbl>
          </a:graphicData>
        </a:graphic>
      </p:graphicFrame>
    </p:spTree>
    <p:extLst>
      <p:ext uri="{BB962C8B-B14F-4D97-AF65-F5344CB8AC3E}">
        <p14:creationId xmlns:p14="http://schemas.microsoft.com/office/powerpoint/2010/main" val="60801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199" y="365125"/>
            <a:ext cx="9841637" cy="1325563"/>
          </a:xfrm>
        </p:spPr>
        <p:txBody>
          <a:bodyPr/>
          <a:lstStyle/>
          <a:p>
            <a:r>
              <a:rPr lang="fi-FI" dirty="0" smtClean="0"/>
              <a:t>Käyttötapauskaavio</a:t>
            </a:r>
            <a:endParaRPr lang="fi-FI" dirty="0"/>
          </a:p>
        </p:txBody>
      </p:sp>
      <p:pic>
        <p:nvPicPr>
          <p:cNvPr id="3" name="Kuv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731" y="1690688"/>
            <a:ext cx="5752339" cy="3350808"/>
          </a:xfrm>
          <a:prstGeom prst="rect">
            <a:avLst/>
          </a:prstGeom>
        </p:spPr>
      </p:pic>
      <p:sp>
        <p:nvSpPr>
          <p:cNvPr id="6" name="Sisällön paikkamerkki 2"/>
          <p:cNvSpPr>
            <a:spLocks noGrp="1"/>
          </p:cNvSpPr>
          <p:nvPr>
            <p:ph idx="1"/>
          </p:nvPr>
        </p:nvSpPr>
        <p:spPr>
          <a:xfrm>
            <a:off x="838200" y="1864813"/>
            <a:ext cx="5627914" cy="4351338"/>
          </a:xfrm>
        </p:spPr>
        <p:txBody>
          <a:bodyPr>
            <a:normAutofit/>
          </a:bodyPr>
          <a:lstStyle/>
          <a:p>
            <a:pPr lvl="0"/>
            <a:r>
              <a:rPr lang="fi-FI" dirty="0" smtClean="0"/>
              <a:t>Käyttötapausten organisointiin kokonaisuuksiksi</a:t>
            </a:r>
          </a:p>
          <a:p>
            <a:r>
              <a:rPr lang="fi-FI" dirty="0" smtClean="0"/>
              <a:t>Nähdään</a:t>
            </a:r>
            <a:r>
              <a:rPr lang="fi-FI" dirty="0"/>
              <a:t>, mitkä roolit ovat mukana missäkin käyttötapauksessa</a:t>
            </a:r>
            <a:endParaRPr lang="fi-FI" sz="1500" dirty="0"/>
          </a:p>
          <a:p>
            <a:r>
              <a:rPr lang="fi-FI" dirty="0"/>
              <a:t>Käyttötapausten ja roolien väliset suhteet näkyvissä</a:t>
            </a:r>
            <a:endParaRPr lang="fi-FI" sz="1500" dirty="0"/>
          </a:p>
          <a:p>
            <a:endParaRPr lang="fi-FI" sz="1500" dirty="0"/>
          </a:p>
          <a:p>
            <a:endParaRPr lang="fi-FI" dirty="0"/>
          </a:p>
        </p:txBody>
      </p:sp>
    </p:spTree>
    <p:extLst>
      <p:ext uri="{BB962C8B-B14F-4D97-AF65-F5344CB8AC3E}">
        <p14:creationId xmlns:p14="http://schemas.microsoft.com/office/powerpoint/2010/main" val="321013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Ohjelmistojen mallintaminen</a:t>
            </a: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68482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uva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723" y="4194750"/>
            <a:ext cx="5269706" cy="1950380"/>
          </a:xfrm>
          <a:prstGeom prst="rect">
            <a:avLst/>
          </a:prstGeom>
        </p:spPr>
      </p:pic>
      <p:pic>
        <p:nvPicPr>
          <p:cNvPr id="4" name="Kuv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377" y="1027906"/>
            <a:ext cx="5476052" cy="2887868"/>
          </a:xfrm>
          <a:prstGeom prst="rect">
            <a:avLst/>
          </a:prstGeom>
        </p:spPr>
      </p:pic>
      <p:sp>
        <p:nvSpPr>
          <p:cNvPr id="2" name="Otsikko 1"/>
          <p:cNvSpPr>
            <a:spLocks noGrp="1"/>
          </p:cNvSpPr>
          <p:nvPr>
            <p:ph type="title"/>
          </p:nvPr>
        </p:nvSpPr>
        <p:spPr>
          <a:xfrm>
            <a:off x="838200" y="365125"/>
            <a:ext cx="5627914" cy="1325563"/>
          </a:xfrm>
        </p:spPr>
        <p:txBody>
          <a:bodyPr/>
          <a:lstStyle/>
          <a:p>
            <a:r>
              <a:rPr lang="fi-FI" dirty="0" smtClean="0"/>
              <a:t>Käyttötapauskaavio</a:t>
            </a:r>
            <a:endParaRPr lang="fi-FI" dirty="0"/>
          </a:p>
        </p:txBody>
      </p:sp>
      <p:sp>
        <p:nvSpPr>
          <p:cNvPr id="6" name="Sisällön paikkamerkki 2"/>
          <p:cNvSpPr>
            <a:spLocks noGrp="1"/>
          </p:cNvSpPr>
          <p:nvPr>
            <p:ph idx="1"/>
          </p:nvPr>
        </p:nvSpPr>
        <p:spPr>
          <a:xfrm>
            <a:off x="838200" y="1864813"/>
            <a:ext cx="6359434" cy="4351338"/>
          </a:xfrm>
        </p:spPr>
        <p:txBody>
          <a:bodyPr>
            <a:normAutofit/>
          </a:bodyPr>
          <a:lstStyle/>
          <a:p>
            <a:pPr marL="0" indent="0">
              <a:buNone/>
            </a:pPr>
            <a:r>
              <a:rPr lang="fi-FI" sz="2000" b="1" dirty="0" smtClean="0"/>
              <a:t>Sisällytä (</a:t>
            </a:r>
            <a:r>
              <a:rPr lang="fi-FI" sz="2000" b="1" dirty="0" err="1" smtClean="0"/>
              <a:t>include</a:t>
            </a:r>
            <a:r>
              <a:rPr lang="fi-FI" sz="2000" b="1" dirty="0" smtClean="0"/>
              <a:t>)</a:t>
            </a:r>
          </a:p>
          <a:p>
            <a:r>
              <a:rPr lang="fi-FI" sz="2000" dirty="0" smtClean="0"/>
              <a:t>Täydentävät, sisältyvät varsinaiseen käyttötapaukseen</a:t>
            </a:r>
          </a:p>
          <a:p>
            <a:r>
              <a:rPr lang="fi-FI" sz="2000" dirty="0" smtClean="0"/>
              <a:t>Suoritetaan aina osana käyttötapausta</a:t>
            </a:r>
          </a:p>
          <a:p>
            <a:pPr marL="0" indent="0">
              <a:buNone/>
            </a:pPr>
            <a:r>
              <a:rPr lang="fi-FI" sz="2000" b="1" dirty="0" smtClean="0"/>
              <a:t>Laajenna (</a:t>
            </a:r>
            <a:r>
              <a:rPr lang="fi-FI" sz="2000" b="1" dirty="0" err="1" smtClean="0"/>
              <a:t>extend</a:t>
            </a:r>
            <a:r>
              <a:rPr lang="fi-FI" sz="2000" b="1" dirty="0" smtClean="0"/>
              <a:t>)</a:t>
            </a:r>
          </a:p>
          <a:p>
            <a:r>
              <a:rPr lang="fi-FI" sz="2000" dirty="0" smtClean="0"/>
              <a:t>Poikkeustapaukset, suoritetaan/liitetään tarvittaessa käyttötapaukseen</a:t>
            </a:r>
          </a:p>
          <a:p>
            <a:pPr marL="0" indent="0">
              <a:buNone/>
            </a:pPr>
            <a:r>
              <a:rPr lang="fi-FI" sz="2000" b="1" dirty="0" smtClean="0"/>
              <a:t>Yleistä (</a:t>
            </a:r>
            <a:r>
              <a:rPr lang="fi-FI" sz="2000" b="1" dirty="0" err="1" smtClean="0"/>
              <a:t>generalize</a:t>
            </a:r>
            <a:r>
              <a:rPr lang="fi-FI" sz="2000" b="1" dirty="0" smtClean="0"/>
              <a:t>)</a:t>
            </a:r>
          </a:p>
          <a:p>
            <a:r>
              <a:rPr lang="fi-FI" sz="2000" dirty="0" smtClean="0"/>
              <a:t>Käyttötapaukseen liittyy muita itsenäisiä käyttötapauksia</a:t>
            </a:r>
          </a:p>
          <a:p>
            <a:r>
              <a:rPr lang="fi-FI" sz="2000" dirty="0" smtClean="0"/>
              <a:t>Kootaan yhteen</a:t>
            </a:r>
          </a:p>
          <a:p>
            <a:pPr marL="0" indent="0">
              <a:buNone/>
            </a:pPr>
            <a:r>
              <a:rPr lang="fi-FI" sz="2000" b="1" dirty="0" smtClean="0"/>
              <a:t>Laite tai tietojärjestelmä käyttäjänä </a:t>
            </a:r>
          </a:p>
          <a:p>
            <a:r>
              <a:rPr lang="fi-FI" sz="2000" dirty="0" smtClean="0"/>
              <a:t>Merkitään laatikolla ja &lt;&lt;</a:t>
            </a:r>
            <a:r>
              <a:rPr lang="fi-FI" sz="2000" dirty="0" err="1" smtClean="0"/>
              <a:t>actor</a:t>
            </a:r>
            <a:r>
              <a:rPr lang="fi-FI" sz="2000" dirty="0" smtClean="0"/>
              <a:t>&gt;&gt;</a:t>
            </a:r>
            <a:endParaRPr lang="fi-FI" sz="2000" dirty="0"/>
          </a:p>
          <a:p>
            <a:endParaRPr lang="fi-FI" dirty="0"/>
          </a:p>
        </p:txBody>
      </p:sp>
    </p:spTree>
    <p:extLst>
      <p:ext uri="{BB962C8B-B14F-4D97-AF65-F5344CB8AC3E}">
        <p14:creationId xmlns:p14="http://schemas.microsoft.com/office/powerpoint/2010/main" val="6425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365125"/>
            <a:ext cx="5627914" cy="1325563"/>
          </a:xfrm>
        </p:spPr>
        <p:txBody>
          <a:bodyPr/>
          <a:lstStyle/>
          <a:p>
            <a:r>
              <a:rPr lang="fi-FI" dirty="0" smtClean="0"/>
              <a:t>Käyttötapauskaavio</a:t>
            </a:r>
            <a:endParaRPr lang="fi-FI" dirty="0"/>
          </a:p>
        </p:txBody>
      </p:sp>
      <p:sp>
        <p:nvSpPr>
          <p:cNvPr id="6" name="Sisällön paikkamerkki 2"/>
          <p:cNvSpPr>
            <a:spLocks noGrp="1"/>
          </p:cNvSpPr>
          <p:nvPr>
            <p:ph idx="1"/>
          </p:nvPr>
        </p:nvSpPr>
        <p:spPr>
          <a:xfrm>
            <a:off x="838200" y="1864813"/>
            <a:ext cx="6359434" cy="4351338"/>
          </a:xfrm>
        </p:spPr>
        <p:txBody>
          <a:bodyPr>
            <a:normAutofit/>
          </a:bodyPr>
          <a:lstStyle/>
          <a:p>
            <a:pPr marL="0" indent="0">
              <a:buNone/>
            </a:pPr>
            <a:r>
              <a:rPr lang="fi-FI" sz="2000" b="1" dirty="0" smtClean="0"/>
              <a:t>Periytyminen (</a:t>
            </a:r>
            <a:r>
              <a:rPr lang="fi-FI" sz="2000" b="1" dirty="0" err="1" smtClean="0"/>
              <a:t>inheritance</a:t>
            </a:r>
            <a:r>
              <a:rPr lang="fi-FI" sz="2000" b="1" dirty="0" smtClean="0"/>
              <a:t>)</a:t>
            </a:r>
            <a:endParaRPr lang="fi-FI" sz="1600" b="1" dirty="0" smtClean="0"/>
          </a:p>
          <a:p>
            <a:r>
              <a:rPr lang="fi-FI" sz="2000" dirty="0" smtClean="0"/>
              <a:t>Käyttäjät voivat periä toisiltaan ominaisuuksia</a:t>
            </a:r>
          </a:p>
          <a:p>
            <a:r>
              <a:rPr lang="fi-FI" sz="2000" dirty="0" err="1" smtClean="0"/>
              <a:t>Kv</a:t>
            </a:r>
            <a:r>
              <a:rPr lang="fi-FI" sz="2000" dirty="0" smtClean="0"/>
              <a:t>-opiskelija toteuttaa opiskelijan käyttötapaukset</a:t>
            </a:r>
          </a:p>
          <a:p>
            <a:pPr lvl="1"/>
            <a:r>
              <a:rPr lang="fi-FI" sz="1600" dirty="0" smtClean="0"/>
              <a:t>Lisäksi hänellä on erillinen </a:t>
            </a:r>
            <a:r>
              <a:rPr lang="fi-FI" sz="1600" dirty="0" err="1" smtClean="0"/>
              <a:t>kv</a:t>
            </a:r>
            <a:r>
              <a:rPr lang="fi-FI" sz="1600" dirty="0" smtClean="0"/>
              <a:t>-ilmoittautuminen</a:t>
            </a:r>
          </a:p>
          <a:p>
            <a:endParaRPr lang="fi-FI" dirty="0"/>
          </a:p>
        </p:txBody>
      </p:sp>
      <p:pic>
        <p:nvPicPr>
          <p:cNvPr id="7" name="Kuva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778" y="1344459"/>
            <a:ext cx="4742482" cy="4606982"/>
          </a:xfrm>
          <a:prstGeom prst="rect">
            <a:avLst/>
          </a:prstGeom>
        </p:spPr>
      </p:pic>
    </p:spTree>
    <p:extLst>
      <p:ext uri="{BB962C8B-B14F-4D97-AF65-F5344CB8AC3E}">
        <p14:creationId xmlns:p14="http://schemas.microsoft.com/office/powerpoint/2010/main" val="131251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Miksi käyttötapaukset?</a:t>
            </a:r>
            <a:endParaRPr lang="fi-FI" dirty="0"/>
          </a:p>
        </p:txBody>
      </p:sp>
      <p:sp>
        <p:nvSpPr>
          <p:cNvPr id="3" name="Sisällön paikkamerkki 2"/>
          <p:cNvSpPr>
            <a:spLocks noGrp="1"/>
          </p:cNvSpPr>
          <p:nvPr>
            <p:ph idx="1"/>
          </p:nvPr>
        </p:nvSpPr>
        <p:spPr/>
        <p:txBody>
          <a:bodyPr>
            <a:normAutofit fontScale="92500" lnSpcReduction="20000"/>
          </a:bodyPr>
          <a:lstStyle/>
          <a:p>
            <a:r>
              <a:rPr lang="fi-FI" dirty="0"/>
              <a:t>Liittää asiakasvaatimukset järjestelmän toimintoihin</a:t>
            </a:r>
          </a:p>
          <a:p>
            <a:r>
              <a:rPr lang="fi-FI" dirty="0" smtClean="0"/>
              <a:t>Auttaa hahmottamaan, tarkentamaan ja rajaamaan järjestelmää</a:t>
            </a:r>
          </a:p>
          <a:p>
            <a:r>
              <a:rPr lang="fi-FI" dirty="0" smtClean="0"/>
              <a:t>Yhteinen näkemys asiakkaan, sidosryhmien ja toimittaja välillä</a:t>
            </a:r>
          </a:p>
          <a:p>
            <a:r>
              <a:rPr lang="fi-FI" dirty="0" smtClean="0"/>
              <a:t>Uudelleenkäytettävyys lisääntyy </a:t>
            </a:r>
          </a:p>
          <a:p>
            <a:pPr lvl="1"/>
            <a:r>
              <a:rPr lang="fi-FI" dirty="0"/>
              <a:t>S</a:t>
            </a:r>
            <a:r>
              <a:rPr lang="fi-FI" dirty="0" smtClean="0"/>
              <a:t>amoja toimintoja eri käyttötapauksissa</a:t>
            </a:r>
          </a:p>
          <a:p>
            <a:r>
              <a:rPr lang="fi-FI" dirty="0" smtClean="0"/>
              <a:t>Sidosryhmien tunnistaminen</a:t>
            </a:r>
          </a:p>
          <a:p>
            <a:pPr marL="0" indent="0">
              <a:buNone/>
            </a:pPr>
            <a:r>
              <a:rPr lang="fi-FI" b="1" dirty="0" smtClean="0"/>
              <a:t>Käyttötapauskaavio:</a:t>
            </a:r>
          </a:p>
          <a:p>
            <a:r>
              <a:rPr lang="fi-FI" dirty="0" smtClean="0"/>
              <a:t>Auttaa jakamaan osajärjestelmiin</a:t>
            </a:r>
          </a:p>
          <a:p>
            <a:r>
              <a:rPr lang="fi-FI" dirty="0" smtClean="0"/>
              <a:t>Tukee iterointia</a:t>
            </a:r>
          </a:p>
          <a:p>
            <a:r>
              <a:rPr lang="fi-FI" dirty="0" smtClean="0"/>
              <a:t>Testitapausten suunnittelu</a:t>
            </a:r>
          </a:p>
          <a:p>
            <a:r>
              <a:rPr lang="fi-FI" dirty="0" smtClean="0"/>
              <a:t>Käyttöohjeiden kirjoittaminen</a:t>
            </a:r>
          </a:p>
          <a:p>
            <a:endParaRPr lang="fi-FI" dirty="0" smtClean="0"/>
          </a:p>
          <a:p>
            <a:endParaRPr lang="fi-FI" dirty="0"/>
          </a:p>
        </p:txBody>
      </p:sp>
    </p:spTree>
    <p:extLst>
      <p:ext uri="{BB962C8B-B14F-4D97-AF65-F5344CB8AC3E}">
        <p14:creationId xmlns:p14="http://schemas.microsoft.com/office/powerpoint/2010/main" val="43159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i-FI" dirty="0" smtClean="0"/>
              <a:t>Luokkakaaviot</a:t>
            </a:r>
            <a:br>
              <a:rPr lang="fi-FI" dirty="0" smtClean="0"/>
            </a:br>
            <a:r>
              <a:rPr lang="fi-FI" dirty="0" smtClean="0"/>
              <a:t>(Class </a:t>
            </a:r>
            <a:r>
              <a:rPr lang="fi-FI" dirty="0" err="1" smtClean="0"/>
              <a:t>diagrams</a:t>
            </a:r>
            <a:r>
              <a:rPr lang="fi-FI" dirty="0" smtClean="0"/>
              <a:t>)</a:t>
            </a: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221674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UML-kaaviot ohjelmistokehityksessä</a:t>
            </a:r>
            <a:endParaRPr lang="fi-FI" dirty="0"/>
          </a:p>
        </p:txBody>
      </p:sp>
      <p:pic>
        <p:nvPicPr>
          <p:cNvPr id="4" name="Kuva 3" descr="Näyttöleike"/>
          <p:cNvPicPr>
            <a:picLocks noChangeAspect="1"/>
          </p:cNvPicPr>
          <p:nvPr/>
        </p:nvPicPr>
        <p:blipFill rotWithShape="1">
          <a:blip r:embed="rId2">
            <a:extLst>
              <a:ext uri="{28A0092B-C50C-407E-A947-70E740481C1C}">
                <a14:useLocalDpi xmlns:a14="http://schemas.microsoft.com/office/drawing/2010/main" val="0"/>
              </a:ext>
            </a:extLst>
          </a:blip>
          <a:srcRect l="1773" t="2935" r="439"/>
          <a:stretch/>
        </p:blipFill>
        <p:spPr>
          <a:xfrm>
            <a:off x="1424247" y="1782128"/>
            <a:ext cx="9343506" cy="493776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Käsinkirjoitus 4"/>
              <p14:cNvContentPartPr/>
              <p14:nvPr/>
            </p14:nvContentPartPr>
            <p14:xfrm>
              <a:off x="3193307" y="3384652"/>
              <a:ext cx="1835640" cy="1885320"/>
            </p14:xfrm>
          </p:contentPart>
        </mc:Choice>
        <mc:Fallback xmlns="">
          <p:pic>
            <p:nvPicPr>
              <p:cNvPr id="5" name="Käsinkirjoitus 4"/>
              <p:cNvPicPr/>
              <p:nvPr/>
            </p:nvPicPr>
            <p:blipFill>
              <a:blip r:embed="rId4"/>
              <a:stretch>
                <a:fillRect/>
              </a:stretch>
            </p:blipFill>
            <p:spPr>
              <a:xfrm>
                <a:off x="3185027" y="3376372"/>
                <a:ext cx="1852200" cy="1901880"/>
              </a:xfrm>
              <a:prstGeom prst="rect">
                <a:avLst/>
              </a:prstGeom>
            </p:spPr>
          </p:pic>
        </mc:Fallback>
      </mc:AlternateContent>
    </p:spTree>
    <p:extLst>
      <p:ext uri="{BB962C8B-B14F-4D97-AF65-F5344CB8AC3E}">
        <p14:creationId xmlns:p14="http://schemas.microsoft.com/office/powerpoint/2010/main" val="18785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Luokkakaavio</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smtClean="0"/>
              <a:t>Luokka/olio </a:t>
            </a:r>
          </a:p>
          <a:p>
            <a:pPr lvl="1"/>
            <a:r>
              <a:rPr lang="fi-FI" dirty="0" smtClean="0"/>
              <a:t>Reaalimaailman käsitteet</a:t>
            </a:r>
          </a:p>
          <a:p>
            <a:pPr lvl="1"/>
            <a:r>
              <a:rPr lang="fi-FI" dirty="0" smtClean="0"/>
              <a:t>Suunnittelu ja toteutustason (ohjelmointi) tekniset käsitteet</a:t>
            </a:r>
          </a:p>
          <a:p>
            <a:r>
              <a:rPr lang="fi-FI" dirty="0" smtClean="0"/>
              <a:t>Luokkamalli tarkentuu ja se simuloi kohdealuetta</a:t>
            </a:r>
          </a:p>
          <a:p>
            <a:pPr marL="514350" indent="-514350">
              <a:buFont typeface="+mj-lt"/>
              <a:buAutoNum type="arabicParenR"/>
            </a:pPr>
            <a:r>
              <a:rPr lang="fi-FI" sz="2400" b="1" dirty="0" smtClean="0"/>
              <a:t>Määrittely</a:t>
            </a:r>
          </a:p>
          <a:p>
            <a:r>
              <a:rPr lang="fi-FI" sz="2400" dirty="0" smtClean="0"/>
              <a:t>Kohdealueen käsitteet, attribuutit</a:t>
            </a:r>
          </a:p>
          <a:p>
            <a:pPr marL="514350" indent="-514350">
              <a:buFont typeface="+mj-lt"/>
              <a:buAutoNum type="arabicParenR" startAt="2"/>
            </a:pPr>
            <a:r>
              <a:rPr lang="fi-FI" sz="2400" b="1" dirty="0" smtClean="0"/>
              <a:t>Suunnittelu</a:t>
            </a:r>
          </a:p>
          <a:p>
            <a:r>
              <a:rPr lang="fi-FI" sz="2400" dirty="0" smtClean="0"/>
              <a:t>Yleiskäsitteistä teknisen tason luokiksi/olioiksi</a:t>
            </a:r>
          </a:p>
          <a:p>
            <a:r>
              <a:rPr lang="fi-FI" sz="2400" dirty="0" smtClean="0"/>
              <a:t>Operaatiot </a:t>
            </a:r>
          </a:p>
          <a:p>
            <a:pPr marL="514350" indent="-514350">
              <a:buFont typeface="+mj-lt"/>
              <a:buAutoNum type="arabicParenR" startAt="3"/>
            </a:pPr>
            <a:r>
              <a:rPr lang="fi-FI" sz="2400" b="1" dirty="0" smtClean="0"/>
              <a:t>Toteutus</a:t>
            </a:r>
          </a:p>
          <a:p>
            <a:r>
              <a:rPr lang="fi-FI" sz="2400" dirty="0" smtClean="0"/>
              <a:t>Toteutus olio-ohjelmointikielellä</a:t>
            </a:r>
          </a:p>
          <a:p>
            <a:pPr marL="514350" indent="-514350">
              <a:buAutoNum type="arabicParenR" startAt="3"/>
            </a:pPr>
            <a:endParaRPr lang="fi-FI" dirty="0" smtClean="0"/>
          </a:p>
          <a:p>
            <a:pPr marL="514350" indent="-514350">
              <a:buAutoNum type="arabicParenR" startAt="3"/>
            </a:pPr>
            <a:endParaRPr lang="fi-FI" dirty="0"/>
          </a:p>
        </p:txBody>
      </p:sp>
      <p:sp>
        <p:nvSpPr>
          <p:cNvPr id="6" name="Alanuoli 5"/>
          <p:cNvSpPr/>
          <p:nvPr/>
        </p:nvSpPr>
        <p:spPr>
          <a:xfrm>
            <a:off x="7043352" y="3348683"/>
            <a:ext cx="605481" cy="3062073"/>
          </a:xfrm>
          <a:prstGeom prst="downArrow">
            <a:avLst/>
          </a:prstGeom>
          <a:solidFill>
            <a:schemeClr val="accent2">
              <a:lumMod val="8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t>Tarkentuu</a:t>
            </a:r>
            <a:endParaRPr lang="fi-FI" dirty="0"/>
          </a:p>
        </p:txBody>
      </p:sp>
      <p:sp>
        <p:nvSpPr>
          <p:cNvPr id="7" name="Alanuoli 6"/>
          <p:cNvSpPr/>
          <p:nvPr/>
        </p:nvSpPr>
        <p:spPr>
          <a:xfrm>
            <a:off x="7702384" y="3340442"/>
            <a:ext cx="605481" cy="3062073"/>
          </a:xfrm>
          <a:prstGeom prst="downArrow">
            <a:avLst/>
          </a:prstGeom>
          <a:solidFill>
            <a:schemeClr val="accent2">
              <a:lumMod val="8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t>Teknistyy</a:t>
            </a:r>
            <a:endParaRPr lang="fi-FI" dirty="0"/>
          </a:p>
        </p:txBody>
      </p:sp>
    </p:spTree>
    <p:extLst>
      <p:ext uri="{BB962C8B-B14F-4D97-AF65-F5344CB8AC3E}">
        <p14:creationId xmlns:p14="http://schemas.microsoft.com/office/powerpoint/2010/main" val="31056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fi-FI" sz="4800" b="1" dirty="0" smtClean="0"/>
              <a:t>Luokkakaavio</a:t>
            </a:r>
            <a:endParaRPr lang="fi-FI" sz="4800" b="1" dirty="0"/>
          </a:p>
        </p:txBody>
      </p:sp>
      <p:sp>
        <p:nvSpPr>
          <p:cNvPr id="3" name="Sisällön paikkamerkki 2"/>
          <p:cNvSpPr>
            <a:spLocks noGrp="1"/>
          </p:cNvSpPr>
          <p:nvPr>
            <p:ph idx="1"/>
          </p:nvPr>
        </p:nvSpPr>
        <p:spPr/>
        <p:txBody>
          <a:bodyPr>
            <a:normAutofit/>
          </a:bodyPr>
          <a:lstStyle/>
          <a:p>
            <a:pPr marL="0" indent="0">
              <a:buNone/>
            </a:pPr>
            <a:r>
              <a:rPr lang="fi-FI" sz="3600" dirty="0" smtClean="0"/>
              <a:t>Luokkakaavioilla kuvataan ohjelmiston:</a:t>
            </a:r>
          </a:p>
          <a:p>
            <a:r>
              <a:rPr lang="fi-FI" sz="3600" dirty="0"/>
              <a:t>T</a:t>
            </a:r>
            <a:r>
              <a:rPr lang="fi-FI" sz="3600" dirty="0" smtClean="0"/>
              <a:t>ietosisältöä </a:t>
            </a:r>
            <a:endParaRPr lang="fi-FI" sz="3600" dirty="0"/>
          </a:p>
          <a:p>
            <a:r>
              <a:rPr lang="fi-FI" sz="3600" dirty="0"/>
              <a:t>R</a:t>
            </a:r>
            <a:r>
              <a:rPr lang="fi-FI" sz="3600" dirty="0" smtClean="0"/>
              <a:t>akennetta </a:t>
            </a:r>
            <a:endParaRPr lang="fi-FI" sz="3600" dirty="0"/>
          </a:p>
          <a:p>
            <a:r>
              <a:rPr lang="fi-FI" sz="3600" dirty="0"/>
              <a:t>O</a:t>
            </a:r>
            <a:r>
              <a:rPr lang="fi-FI" sz="3600" dirty="0" smtClean="0"/>
              <a:t>sien välisiä yhteyksiä </a:t>
            </a:r>
          </a:p>
          <a:p>
            <a:r>
              <a:rPr lang="fi-FI" sz="3600" dirty="0"/>
              <a:t>T</a:t>
            </a:r>
            <a:r>
              <a:rPr lang="fi-FI" sz="3600" dirty="0" smtClean="0"/>
              <a:t>uottamia palveluita </a:t>
            </a:r>
          </a:p>
          <a:p>
            <a:endParaRPr lang="fi-FI" sz="3600" dirty="0"/>
          </a:p>
          <a:p>
            <a:r>
              <a:rPr lang="fi-FI" sz="3600" dirty="0" smtClean="0"/>
              <a:t>Eniten käytetty kaaviotyyppi </a:t>
            </a:r>
            <a:r>
              <a:rPr lang="fi-FI" sz="3600" dirty="0" err="1" smtClean="0"/>
              <a:t>UML:ssä</a:t>
            </a:r>
            <a:endParaRPr lang="fi-FI" sz="3600" dirty="0"/>
          </a:p>
        </p:txBody>
      </p:sp>
    </p:spTree>
    <p:extLst>
      <p:ext uri="{BB962C8B-B14F-4D97-AF65-F5344CB8AC3E}">
        <p14:creationId xmlns:p14="http://schemas.microsoft.com/office/powerpoint/2010/main" val="34257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Luokan kuvaaminen</a:t>
            </a:r>
            <a:endParaRPr lang="fi-FI" dirty="0"/>
          </a:p>
        </p:txBody>
      </p:sp>
      <p:sp>
        <p:nvSpPr>
          <p:cNvPr id="3" name="Sisällön paikkamerkki 2"/>
          <p:cNvSpPr>
            <a:spLocks noGrp="1"/>
          </p:cNvSpPr>
          <p:nvPr>
            <p:ph idx="1"/>
          </p:nvPr>
        </p:nvSpPr>
        <p:spPr/>
        <p:txBody>
          <a:bodyPr/>
          <a:lstStyle/>
          <a:p>
            <a:r>
              <a:rPr lang="fi-FI" dirty="0" smtClean="0"/>
              <a:t>Vähintään luokan nimi</a:t>
            </a:r>
          </a:p>
          <a:p>
            <a:r>
              <a:rPr lang="fi-FI" dirty="0" smtClean="0"/>
              <a:t>Attribuutit (ominaisuudet)</a:t>
            </a:r>
            <a:endParaRPr lang="fi-FI" dirty="0"/>
          </a:p>
          <a:p>
            <a:r>
              <a:rPr lang="fi-FI" dirty="0" smtClean="0"/>
              <a:t>Operaatiot (toiminnot, metodit)</a:t>
            </a:r>
          </a:p>
        </p:txBody>
      </p:sp>
      <p:pic>
        <p:nvPicPr>
          <p:cNvPr id="4" name="Sisällön paikkamerkki 3"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335" y="1690688"/>
            <a:ext cx="5144218" cy="1171739"/>
          </a:xfrm>
          <a:prstGeom prst="rect">
            <a:avLst/>
          </a:prstGeom>
        </p:spPr>
      </p:pic>
      <p:graphicFrame>
        <p:nvGraphicFramePr>
          <p:cNvPr id="7" name="Taulukko 6"/>
          <p:cNvGraphicFramePr>
            <a:graphicFrameLocks noGrp="1"/>
          </p:cNvGraphicFramePr>
          <p:nvPr>
            <p:extLst>
              <p:ext uri="{D42A27DB-BD31-4B8C-83A1-F6EECF244321}">
                <p14:modId xmlns:p14="http://schemas.microsoft.com/office/powerpoint/2010/main" val="1976396079"/>
              </p:ext>
            </p:extLst>
          </p:nvPr>
        </p:nvGraphicFramePr>
        <p:xfrm>
          <a:off x="3336527" y="4464066"/>
          <a:ext cx="3437937" cy="1584960"/>
        </p:xfrm>
        <a:graphic>
          <a:graphicData uri="http://schemas.openxmlformats.org/drawingml/2006/table">
            <a:tbl>
              <a:tblPr firstRow="1" bandRow="1">
                <a:tableStyleId>{D7AC3CCA-C797-4891-BE02-D94E43425B78}</a:tableStyleId>
              </a:tblPr>
              <a:tblGrid>
                <a:gridCol w="1145979">
                  <a:extLst>
                    <a:ext uri="{9D8B030D-6E8A-4147-A177-3AD203B41FA5}">
                      <a16:colId xmlns:a16="http://schemas.microsoft.com/office/drawing/2014/main" val="363479543"/>
                    </a:ext>
                  </a:extLst>
                </a:gridCol>
                <a:gridCol w="1145979">
                  <a:extLst>
                    <a:ext uri="{9D8B030D-6E8A-4147-A177-3AD203B41FA5}">
                      <a16:colId xmlns:a16="http://schemas.microsoft.com/office/drawing/2014/main" val="919040932"/>
                    </a:ext>
                  </a:extLst>
                </a:gridCol>
                <a:gridCol w="1145979">
                  <a:extLst>
                    <a:ext uri="{9D8B030D-6E8A-4147-A177-3AD203B41FA5}">
                      <a16:colId xmlns:a16="http://schemas.microsoft.com/office/drawing/2014/main" val="4056642101"/>
                    </a:ext>
                  </a:extLst>
                </a:gridCol>
              </a:tblGrid>
              <a:tr h="274465">
                <a:tc>
                  <a:txBody>
                    <a:bodyPr/>
                    <a:lstStyle/>
                    <a:p>
                      <a:pPr algn="ctr"/>
                      <a:r>
                        <a:rPr lang="fi-FI" sz="2000" b="1" dirty="0" smtClean="0"/>
                        <a:t>+</a:t>
                      </a:r>
                      <a:endParaRPr lang="fi-FI" sz="2000" b="1" dirty="0"/>
                    </a:p>
                  </a:txBody>
                  <a:tcPr/>
                </a:tc>
                <a:tc>
                  <a:txBody>
                    <a:bodyPr/>
                    <a:lstStyle/>
                    <a:p>
                      <a:r>
                        <a:rPr lang="fi-FI" b="0" dirty="0" smtClean="0"/>
                        <a:t>julkinen</a:t>
                      </a:r>
                      <a:endParaRPr lang="fi-FI" b="0" dirty="0"/>
                    </a:p>
                  </a:txBody>
                  <a:tcPr/>
                </a:tc>
                <a:tc>
                  <a:txBody>
                    <a:bodyPr/>
                    <a:lstStyle/>
                    <a:p>
                      <a:r>
                        <a:rPr lang="en-GB" b="0" noProof="0" dirty="0" smtClean="0"/>
                        <a:t>public</a:t>
                      </a:r>
                      <a:endParaRPr lang="en-GB" b="0" noProof="0" dirty="0"/>
                    </a:p>
                  </a:txBody>
                  <a:tcPr/>
                </a:tc>
                <a:extLst>
                  <a:ext uri="{0D108BD9-81ED-4DB2-BD59-A6C34878D82A}">
                    <a16:rowId xmlns:a16="http://schemas.microsoft.com/office/drawing/2014/main" val="3562827897"/>
                  </a:ext>
                </a:extLst>
              </a:tr>
              <a:tr h="360000">
                <a:tc>
                  <a:txBody>
                    <a:bodyPr/>
                    <a:lstStyle/>
                    <a:p>
                      <a:pPr algn="ctr"/>
                      <a:r>
                        <a:rPr lang="fi-FI" sz="2000" b="1" dirty="0" smtClean="0"/>
                        <a:t>-</a:t>
                      </a:r>
                      <a:endParaRPr lang="fi-FI" sz="2000" b="1" dirty="0"/>
                    </a:p>
                  </a:txBody>
                  <a:tcPr/>
                </a:tc>
                <a:tc>
                  <a:txBody>
                    <a:bodyPr/>
                    <a:lstStyle/>
                    <a:p>
                      <a:r>
                        <a:rPr lang="fi-FI" b="0" dirty="0" smtClean="0"/>
                        <a:t>yksityinen</a:t>
                      </a:r>
                      <a:endParaRPr lang="fi-FI" b="0" dirty="0"/>
                    </a:p>
                  </a:txBody>
                  <a:tcPr/>
                </a:tc>
                <a:tc>
                  <a:txBody>
                    <a:bodyPr/>
                    <a:lstStyle/>
                    <a:p>
                      <a:r>
                        <a:rPr lang="en-GB" b="0" noProof="0" dirty="0" smtClean="0"/>
                        <a:t>private</a:t>
                      </a:r>
                      <a:endParaRPr lang="en-GB" b="0" noProof="0" dirty="0"/>
                    </a:p>
                  </a:txBody>
                  <a:tcPr/>
                </a:tc>
                <a:extLst>
                  <a:ext uri="{0D108BD9-81ED-4DB2-BD59-A6C34878D82A}">
                    <a16:rowId xmlns:a16="http://schemas.microsoft.com/office/drawing/2014/main" val="4048515461"/>
                  </a:ext>
                </a:extLst>
              </a:tr>
              <a:tr h="360000">
                <a:tc>
                  <a:txBody>
                    <a:bodyPr/>
                    <a:lstStyle/>
                    <a:p>
                      <a:pPr algn="ctr"/>
                      <a:r>
                        <a:rPr lang="fi-FI" sz="2000" b="1" dirty="0" smtClean="0"/>
                        <a:t>#</a:t>
                      </a:r>
                      <a:endParaRPr lang="fi-FI" sz="2000" b="1" dirty="0"/>
                    </a:p>
                  </a:txBody>
                  <a:tcPr/>
                </a:tc>
                <a:tc>
                  <a:txBody>
                    <a:bodyPr/>
                    <a:lstStyle/>
                    <a:p>
                      <a:r>
                        <a:rPr lang="fi-FI" b="0" dirty="0" smtClean="0"/>
                        <a:t>suojattu</a:t>
                      </a:r>
                      <a:endParaRPr lang="fi-FI" b="0" dirty="0"/>
                    </a:p>
                  </a:txBody>
                  <a:tcPr/>
                </a:tc>
                <a:tc>
                  <a:txBody>
                    <a:bodyPr/>
                    <a:lstStyle/>
                    <a:p>
                      <a:r>
                        <a:rPr lang="en-GB" b="0" noProof="0" dirty="0" smtClean="0"/>
                        <a:t>protected</a:t>
                      </a:r>
                      <a:endParaRPr lang="en-GB" b="0" noProof="0" dirty="0"/>
                    </a:p>
                  </a:txBody>
                  <a:tcPr/>
                </a:tc>
                <a:extLst>
                  <a:ext uri="{0D108BD9-81ED-4DB2-BD59-A6C34878D82A}">
                    <a16:rowId xmlns:a16="http://schemas.microsoft.com/office/drawing/2014/main" val="264479958"/>
                  </a:ext>
                </a:extLst>
              </a:tr>
              <a:tr h="360000">
                <a:tc>
                  <a:txBody>
                    <a:bodyPr/>
                    <a:lstStyle/>
                    <a:p>
                      <a:pPr algn="ctr"/>
                      <a:r>
                        <a:rPr lang="fi-FI" sz="2000" b="1" dirty="0" smtClean="0"/>
                        <a:t>~</a:t>
                      </a:r>
                      <a:endParaRPr lang="fi-FI" sz="2000" b="1" dirty="0"/>
                    </a:p>
                  </a:txBody>
                  <a:tcPr/>
                </a:tc>
                <a:tc>
                  <a:txBody>
                    <a:bodyPr/>
                    <a:lstStyle/>
                    <a:p>
                      <a:r>
                        <a:rPr lang="fi-FI" b="0" dirty="0" smtClean="0"/>
                        <a:t>sisäinen</a:t>
                      </a:r>
                      <a:endParaRPr lang="fi-FI" b="0" dirty="0"/>
                    </a:p>
                  </a:txBody>
                  <a:tcPr/>
                </a:tc>
                <a:tc>
                  <a:txBody>
                    <a:bodyPr/>
                    <a:lstStyle/>
                    <a:p>
                      <a:r>
                        <a:rPr lang="en-GB" b="0" noProof="0" dirty="0" smtClean="0"/>
                        <a:t>package</a:t>
                      </a:r>
                      <a:endParaRPr lang="en-GB" b="0" noProof="0" dirty="0"/>
                    </a:p>
                  </a:txBody>
                  <a:tcPr/>
                </a:tc>
                <a:extLst>
                  <a:ext uri="{0D108BD9-81ED-4DB2-BD59-A6C34878D82A}">
                    <a16:rowId xmlns:a16="http://schemas.microsoft.com/office/drawing/2014/main" val="1384781163"/>
                  </a:ext>
                </a:extLst>
              </a:tr>
            </a:tbl>
          </a:graphicData>
        </a:graphic>
      </p:graphicFrame>
      <p:pic>
        <p:nvPicPr>
          <p:cNvPr id="5" name="Kuva 4" descr="Näyttöle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49" y="3548235"/>
            <a:ext cx="2317808" cy="2547620"/>
          </a:xfrm>
          <a:prstGeom prst="rect">
            <a:avLst/>
          </a:prstGeom>
        </p:spPr>
      </p:pic>
      <p:pic>
        <p:nvPicPr>
          <p:cNvPr id="6" name="Kuva 5"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2434" y="3669482"/>
            <a:ext cx="4776206" cy="2379544"/>
          </a:xfrm>
          <a:prstGeom prst="rect">
            <a:avLst/>
          </a:prstGeom>
        </p:spPr>
      </p:pic>
    </p:spTree>
    <p:extLst>
      <p:ext uri="{BB962C8B-B14F-4D97-AF65-F5344CB8AC3E}">
        <p14:creationId xmlns:p14="http://schemas.microsoft.com/office/powerpoint/2010/main" val="6622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Kuva 8"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3" y="1277929"/>
            <a:ext cx="6030167" cy="4277322"/>
          </a:xfrm>
          <a:prstGeom prst="rect">
            <a:avLst/>
          </a:prstGeom>
        </p:spPr>
      </p:pic>
      <p:sp>
        <p:nvSpPr>
          <p:cNvPr id="2" name="Otsikko 1"/>
          <p:cNvSpPr>
            <a:spLocks noGrp="1"/>
          </p:cNvSpPr>
          <p:nvPr>
            <p:ph type="title"/>
          </p:nvPr>
        </p:nvSpPr>
        <p:spPr>
          <a:xfrm>
            <a:off x="838200" y="-635"/>
            <a:ext cx="10515600" cy="1325563"/>
          </a:xfrm>
        </p:spPr>
        <p:txBody>
          <a:bodyPr/>
          <a:lstStyle/>
          <a:p>
            <a:r>
              <a:rPr lang="fi-FI" dirty="0" smtClean="0"/>
              <a:t>Yhteydet</a:t>
            </a:r>
            <a:endParaRPr lang="fi-FI" dirty="0"/>
          </a:p>
        </p:txBody>
      </p:sp>
      <p:pic>
        <p:nvPicPr>
          <p:cNvPr id="13" name="Kuva 12"/>
          <p:cNvPicPr>
            <a:picLocks noChangeAspect="1"/>
          </p:cNvPicPr>
          <p:nvPr/>
        </p:nvPicPr>
        <p:blipFill rotWithShape="1">
          <a:blip r:embed="rId3"/>
          <a:srcRect l="3743" r="11171"/>
          <a:stretch/>
        </p:blipFill>
        <p:spPr>
          <a:xfrm>
            <a:off x="7030996" y="279610"/>
            <a:ext cx="5066271" cy="1966158"/>
          </a:xfrm>
          <a:prstGeom prst="rect">
            <a:avLst/>
          </a:prstGeom>
        </p:spPr>
      </p:pic>
      <p:pic>
        <p:nvPicPr>
          <p:cNvPr id="14" name="Kuva 13"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3194" y="2947455"/>
            <a:ext cx="4401873" cy="2241884"/>
          </a:xfrm>
          <a:prstGeom prst="rect">
            <a:avLst/>
          </a:prstGeom>
        </p:spPr>
      </p:pic>
      <p:sp>
        <p:nvSpPr>
          <p:cNvPr id="8" name="Tekstiruutu 7"/>
          <p:cNvSpPr txBox="1"/>
          <p:nvPr/>
        </p:nvSpPr>
        <p:spPr>
          <a:xfrm>
            <a:off x="2773062" y="5148942"/>
            <a:ext cx="8515867" cy="1107996"/>
          </a:xfrm>
          <a:prstGeom prst="rect">
            <a:avLst/>
          </a:prstGeom>
          <a:noFill/>
        </p:spPr>
        <p:txBody>
          <a:bodyPr wrap="square" rtlCol="0">
            <a:spAutoFit/>
          </a:bodyPr>
          <a:lstStyle/>
          <a:p>
            <a:pPr algn="ctr"/>
            <a:r>
              <a:rPr lang="fi-FI" sz="2200" i="1" dirty="0" smtClean="0"/>
              <a:t>”Minkä tahansa järjestelmän voidaan katsoa muodostuvan olioista, jotka yhteistyössä toimien ja toistensa palveluja hyödyntäen tuottavan järjestelmän käyttäjälle tarjoamat palvelut.” -</a:t>
            </a:r>
            <a:r>
              <a:rPr lang="fi-FI" sz="2200" i="1" dirty="0" err="1" smtClean="0"/>
              <a:t>trad</a:t>
            </a:r>
            <a:r>
              <a:rPr lang="fi-FI" sz="2200" i="1" dirty="0" smtClean="0"/>
              <a:t>.</a:t>
            </a:r>
            <a:endParaRPr lang="fi-FI" sz="2200" i="1" dirty="0"/>
          </a:p>
        </p:txBody>
      </p:sp>
    </p:spTree>
    <p:extLst>
      <p:ext uri="{BB962C8B-B14F-4D97-AF65-F5344CB8AC3E}">
        <p14:creationId xmlns:p14="http://schemas.microsoft.com/office/powerpoint/2010/main" val="85449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577" y="1357581"/>
            <a:ext cx="5790747" cy="4688325"/>
          </a:xfrm>
          <a:prstGeom prst="rect">
            <a:avLst/>
          </a:prstGeom>
        </p:spPr>
      </p:pic>
      <p:sp>
        <p:nvSpPr>
          <p:cNvPr id="3" name="Otsikko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4800" b="1" dirty="0" smtClean="0"/>
              <a:t>Luokkakaavio - oliokaavio</a:t>
            </a:r>
            <a:endParaRPr lang="fi-FI" sz="4800" b="1" dirty="0"/>
          </a:p>
        </p:txBody>
      </p:sp>
    </p:spTree>
    <p:extLst>
      <p:ext uri="{BB962C8B-B14F-4D97-AF65-F5344CB8AC3E}">
        <p14:creationId xmlns:p14="http://schemas.microsoft.com/office/powerpoint/2010/main" val="207855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uva 3"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222" y="1313788"/>
            <a:ext cx="8068801" cy="3629532"/>
          </a:xfrm>
          <a:prstGeom prst="rect">
            <a:avLst/>
          </a:prstGeom>
        </p:spPr>
      </p:pic>
    </p:spTree>
    <p:extLst>
      <p:ext uri="{BB962C8B-B14F-4D97-AF65-F5344CB8AC3E}">
        <p14:creationId xmlns:p14="http://schemas.microsoft.com/office/powerpoint/2010/main" val="53315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46" y="545041"/>
            <a:ext cx="1197229" cy="1205543"/>
          </a:xfrm>
          <a:prstGeom prst="rect">
            <a:avLst/>
          </a:prstGeom>
        </p:spPr>
      </p:pic>
      <p:pic>
        <p:nvPicPr>
          <p:cNvPr id="3" name="Kuva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27" y="3352631"/>
            <a:ext cx="2723358" cy="2349688"/>
          </a:xfrm>
          <a:prstGeom prst="rect">
            <a:avLst/>
          </a:prstGeom>
        </p:spPr>
      </p:pic>
      <p:pic>
        <p:nvPicPr>
          <p:cNvPr id="4" name="Kuva 3"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3913" y="607424"/>
            <a:ext cx="3086531" cy="1143160"/>
          </a:xfrm>
          <a:prstGeom prst="rect">
            <a:avLst/>
          </a:prstGeom>
        </p:spPr>
      </p:pic>
      <p:pic>
        <p:nvPicPr>
          <p:cNvPr id="7" name="Kuva 6" descr="Näyttöleik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991" y="2279548"/>
            <a:ext cx="2919515" cy="3773279"/>
          </a:xfrm>
          <a:prstGeom prst="rect">
            <a:avLst/>
          </a:prstGeom>
        </p:spPr>
      </p:pic>
      <p:pic>
        <p:nvPicPr>
          <p:cNvPr id="8" name="Kuva 7" descr="Näyttöleik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7104" y="2850012"/>
            <a:ext cx="6049763" cy="3202815"/>
          </a:xfrm>
          <a:prstGeom prst="rect">
            <a:avLst/>
          </a:prstGeom>
        </p:spPr>
      </p:pic>
    </p:spTree>
    <p:extLst>
      <p:ext uri="{BB962C8B-B14F-4D97-AF65-F5344CB8AC3E}">
        <p14:creationId xmlns:p14="http://schemas.microsoft.com/office/powerpoint/2010/main" val="73175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Luokkamallin laatiminen</a:t>
            </a:r>
            <a:endParaRPr lang="fi-FI" dirty="0"/>
          </a:p>
        </p:txBody>
      </p:sp>
      <p:sp>
        <p:nvSpPr>
          <p:cNvPr id="3" name="Sisällön paikkamerkki 2"/>
          <p:cNvSpPr>
            <a:spLocks noGrp="1"/>
          </p:cNvSpPr>
          <p:nvPr>
            <p:ph idx="1"/>
          </p:nvPr>
        </p:nvSpPr>
        <p:spPr/>
        <p:txBody>
          <a:bodyPr/>
          <a:lstStyle/>
          <a:p>
            <a:r>
              <a:rPr lang="fi-FI" dirty="0" smtClean="0"/>
              <a:t>Kartoita </a:t>
            </a:r>
            <a:r>
              <a:rPr lang="fi-FI" dirty="0"/>
              <a:t>luokkaehdokkaita </a:t>
            </a:r>
            <a:endParaRPr lang="fi-FI" dirty="0" smtClean="0"/>
          </a:p>
          <a:p>
            <a:r>
              <a:rPr lang="fi-FI" dirty="0"/>
              <a:t>Karsi ehdokkaita </a:t>
            </a:r>
            <a:endParaRPr lang="fi-FI" dirty="0" smtClean="0"/>
          </a:p>
          <a:p>
            <a:r>
              <a:rPr lang="fi-FI" dirty="0" smtClean="0"/>
              <a:t>Tunnista </a:t>
            </a:r>
            <a:r>
              <a:rPr lang="fi-FI" dirty="0"/>
              <a:t>olioiden väliset yhteydet </a:t>
            </a:r>
            <a:endParaRPr lang="fi-FI" dirty="0" smtClean="0"/>
          </a:p>
          <a:p>
            <a:r>
              <a:rPr lang="fi-FI" dirty="0" smtClean="0"/>
              <a:t>Määrittele </a:t>
            </a:r>
            <a:r>
              <a:rPr lang="fi-FI" dirty="0"/>
              <a:t>yhteyksiin liittyvät osallistumisrajoitteet </a:t>
            </a:r>
            <a:r>
              <a:rPr lang="fi-FI" dirty="0" smtClean="0"/>
              <a:t>/tyyppi</a:t>
            </a:r>
          </a:p>
          <a:p>
            <a:r>
              <a:rPr lang="fi-FI" dirty="0"/>
              <a:t>Täsmennä luokkakuvauksia määrittelemällä </a:t>
            </a:r>
            <a:r>
              <a:rPr lang="fi-FI" dirty="0" smtClean="0"/>
              <a:t>attribuutit</a:t>
            </a:r>
          </a:p>
          <a:p>
            <a:r>
              <a:rPr lang="fi-FI" dirty="0"/>
              <a:t>Liitä luokkiin palvelut </a:t>
            </a:r>
            <a:endParaRPr lang="fi-FI" dirty="0" smtClean="0"/>
          </a:p>
          <a:p>
            <a:r>
              <a:rPr lang="fi-FI" dirty="0" smtClean="0"/>
              <a:t>Aloita alusta…</a:t>
            </a:r>
            <a:endParaRPr lang="fi-FI" dirty="0"/>
          </a:p>
        </p:txBody>
      </p:sp>
    </p:spTree>
    <p:extLst>
      <p:ext uri="{BB962C8B-B14F-4D97-AF65-F5344CB8AC3E}">
        <p14:creationId xmlns:p14="http://schemas.microsoft.com/office/powerpoint/2010/main" val="53705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Elokuvalipun varaaminen</a:t>
            </a:r>
            <a:endParaRPr lang="fi-FI" dirty="0"/>
          </a:p>
        </p:txBody>
      </p:sp>
      <p:sp>
        <p:nvSpPr>
          <p:cNvPr id="3" name="Sisällön paikkamerkki 2"/>
          <p:cNvSpPr>
            <a:spLocks noGrp="1"/>
          </p:cNvSpPr>
          <p:nvPr>
            <p:ph idx="1"/>
          </p:nvPr>
        </p:nvSpPr>
        <p:spPr/>
        <p:txBody>
          <a:bodyPr>
            <a:normAutofit lnSpcReduction="10000"/>
          </a:bodyPr>
          <a:lstStyle/>
          <a:p>
            <a:r>
              <a:rPr lang="fi-FI" dirty="0"/>
              <a:t>Lippu oikeuttaa paikkaan tietyssä </a:t>
            </a:r>
            <a:r>
              <a:rPr lang="fi-FI" dirty="0" smtClean="0"/>
              <a:t>näytöksessä. Näytöksellä </a:t>
            </a:r>
            <a:r>
              <a:rPr lang="fi-FI" dirty="0"/>
              <a:t>tarkoitetaan elokuvan esittämistä tietyssä teatterissa tiettyyn aikaan. </a:t>
            </a:r>
            <a:r>
              <a:rPr lang="fi-FI" dirty="0" smtClean="0"/>
              <a:t>Samaa </a:t>
            </a:r>
            <a:r>
              <a:rPr lang="fi-FI" dirty="0"/>
              <a:t>elokuvaa voidaan esittää useissa teattereissa useina aikoina. Asiakas voi </a:t>
            </a:r>
            <a:r>
              <a:rPr lang="fi-FI" dirty="0" smtClean="0"/>
              <a:t>samassa varauksessa varata useita lippuja yhteen elokuvaan</a:t>
            </a:r>
            <a:r>
              <a:rPr lang="fi-FI" dirty="0"/>
              <a:t>. </a:t>
            </a:r>
            <a:endParaRPr lang="fi-FI" dirty="0" smtClean="0"/>
          </a:p>
          <a:p>
            <a:pPr marL="0" indent="0">
              <a:buNone/>
            </a:pPr>
            <a:r>
              <a:rPr lang="fi-FI" dirty="0" smtClean="0"/>
              <a:t>Luokkaehdokkaat (substantiivit):</a:t>
            </a:r>
          </a:p>
          <a:p>
            <a:r>
              <a:rPr lang="fi-FI" dirty="0"/>
              <a:t>e</a:t>
            </a:r>
            <a:r>
              <a:rPr lang="fi-FI" dirty="0" smtClean="0"/>
              <a:t>lokuvalippu, varaaminen, lippu, paikka, näytös, elokuva, esittäminen, teatteri, aika, asiakas, varaus</a:t>
            </a:r>
          </a:p>
          <a:p>
            <a:pPr marL="0" indent="0">
              <a:buNone/>
            </a:pPr>
            <a:r>
              <a:rPr lang="fi-FI" dirty="0" smtClean="0"/>
              <a:t>Karsinta:</a:t>
            </a:r>
          </a:p>
          <a:p>
            <a:r>
              <a:rPr lang="fi-FI" dirty="0" smtClean="0"/>
              <a:t>lippu</a:t>
            </a:r>
            <a:r>
              <a:rPr lang="fi-FI" dirty="0"/>
              <a:t>, paikka, näytös, elokuva, </a:t>
            </a:r>
            <a:r>
              <a:rPr lang="fi-FI" dirty="0" smtClean="0"/>
              <a:t>teatteri</a:t>
            </a:r>
            <a:r>
              <a:rPr lang="fi-FI" dirty="0"/>
              <a:t>, </a:t>
            </a:r>
            <a:r>
              <a:rPr lang="fi-FI" dirty="0" smtClean="0"/>
              <a:t>asiakas</a:t>
            </a:r>
            <a:r>
              <a:rPr lang="fi-FI" dirty="0"/>
              <a:t>, varaus</a:t>
            </a:r>
          </a:p>
          <a:p>
            <a:endParaRPr lang="fi-FI" dirty="0"/>
          </a:p>
        </p:txBody>
      </p:sp>
    </p:spTree>
    <p:extLst>
      <p:ext uri="{BB962C8B-B14F-4D97-AF65-F5344CB8AC3E}">
        <p14:creationId xmlns:p14="http://schemas.microsoft.com/office/powerpoint/2010/main" val="157835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71" y="563345"/>
            <a:ext cx="5191850" cy="2705478"/>
          </a:xfrm>
          <a:prstGeom prst="rect">
            <a:avLst/>
          </a:prstGeom>
        </p:spPr>
      </p:pic>
      <p:pic>
        <p:nvPicPr>
          <p:cNvPr id="3" name="Kuva 2" descr="Näyttöle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954" y="515713"/>
            <a:ext cx="5153744" cy="2800741"/>
          </a:xfrm>
          <a:prstGeom prst="rect">
            <a:avLst/>
          </a:prstGeom>
        </p:spPr>
      </p:pic>
      <p:pic>
        <p:nvPicPr>
          <p:cNvPr id="4" name="Kuva 3"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71" y="3628405"/>
            <a:ext cx="5163271" cy="2676899"/>
          </a:xfrm>
          <a:prstGeom prst="rect">
            <a:avLst/>
          </a:prstGeom>
        </p:spPr>
      </p:pic>
      <p:pic>
        <p:nvPicPr>
          <p:cNvPr id="5" name="Kuva 4" descr="Näyttöleik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729" y="3387478"/>
            <a:ext cx="5561846" cy="3455639"/>
          </a:xfrm>
          <a:prstGeom prst="rect">
            <a:avLst/>
          </a:prstGeom>
        </p:spPr>
      </p:pic>
      <p:sp>
        <p:nvSpPr>
          <p:cNvPr id="6" name="Ellipsi 5"/>
          <p:cNvSpPr/>
          <p:nvPr/>
        </p:nvSpPr>
        <p:spPr>
          <a:xfrm>
            <a:off x="160638" y="203763"/>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solidFill>
                  <a:schemeClr val="accent6">
                    <a:lumMod val="75000"/>
                  </a:schemeClr>
                </a:solidFill>
              </a:rPr>
              <a:t>1.</a:t>
            </a:r>
            <a:endParaRPr lang="fi-FI" dirty="0">
              <a:solidFill>
                <a:schemeClr val="accent6">
                  <a:lumMod val="75000"/>
                </a:schemeClr>
              </a:solidFill>
            </a:endParaRPr>
          </a:p>
        </p:txBody>
      </p:sp>
      <p:sp>
        <p:nvSpPr>
          <p:cNvPr id="7" name="Ellipsi 6"/>
          <p:cNvSpPr/>
          <p:nvPr/>
        </p:nvSpPr>
        <p:spPr>
          <a:xfrm>
            <a:off x="5884941" y="203762"/>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accent6">
                    <a:lumMod val="75000"/>
                  </a:schemeClr>
                </a:solidFill>
              </a:rPr>
              <a:t>2</a:t>
            </a:r>
            <a:r>
              <a:rPr lang="fi-FI" dirty="0" smtClean="0">
                <a:solidFill>
                  <a:schemeClr val="accent6">
                    <a:lumMod val="75000"/>
                  </a:schemeClr>
                </a:solidFill>
              </a:rPr>
              <a:t>.</a:t>
            </a:r>
            <a:endParaRPr lang="fi-FI" dirty="0">
              <a:solidFill>
                <a:schemeClr val="accent6">
                  <a:lumMod val="75000"/>
                </a:schemeClr>
              </a:solidFill>
            </a:endParaRPr>
          </a:p>
        </p:txBody>
      </p:sp>
      <p:sp>
        <p:nvSpPr>
          <p:cNvPr id="8" name="Ellipsi 7"/>
          <p:cNvSpPr/>
          <p:nvPr/>
        </p:nvSpPr>
        <p:spPr>
          <a:xfrm>
            <a:off x="160637" y="3332794"/>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solidFill>
                  <a:schemeClr val="accent6">
                    <a:lumMod val="75000"/>
                  </a:schemeClr>
                </a:solidFill>
              </a:rPr>
              <a:t>3.</a:t>
            </a:r>
            <a:endParaRPr lang="fi-FI" dirty="0">
              <a:solidFill>
                <a:schemeClr val="accent6">
                  <a:lumMod val="75000"/>
                </a:schemeClr>
              </a:solidFill>
            </a:endParaRPr>
          </a:p>
        </p:txBody>
      </p:sp>
      <p:sp>
        <p:nvSpPr>
          <p:cNvPr id="9" name="Ellipsi 8"/>
          <p:cNvSpPr/>
          <p:nvPr/>
        </p:nvSpPr>
        <p:spPr>
          <a:xfrm>
            <a:off x="5884940" y="3332794"/>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accent6">
                    <a:lumMod val="75000"/>
                  </a:schemeClr>
                </a:solidFill>
              </a:rPr>
              <a:t>4</a:t>
            </a:r>
            <a:r>
              <a:rPr lang="fi-FI" dirty="0" smtClean="0">
                <a:solidFill>
                  <a:schemeClr val="accent6">
                    <a:lumMod val="75000"/>
                  </a:schemeClr>
                </a:solidFill>
              </a:rPr>
              <a:t>.</a:t>
            </a:r>
            <a:endParaRPr lang="fi-FI" dirty="0">
              <a:solidFill>
                <a:schemeClr val="accent6">
                  <a:lumMod val="75000"/>
                </a:schemeClr>
              </a:solidFill>
            </a:endParaRPr>
          </a:p>
        </p:txBody>
      </p:sp>
    </p:spTree>
    <p:extLst>
      <p:ext uri="{BB962C8B-B14F-4D97-AF65-F5344CB8AC3E}">
        <p14:creationId xmlns:p14="http://schemas.microsoft.com/office/powerpoint/2010/main" val="237215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290" y="139689"/>
            <a:ext cx="6207286" cy="2629833"/>
          </a:xfrm>
          <a:prstGeom prst="rect">
            <a:avLst/>
          </a:prstGeom>
        </p:spPr>
      </p:pic>
      <p:pic>
        <p:nvPicPr>
          <p:cNvPr id="3" name="Kuva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2" y="139689"/>
            <a:ext cx="4817527" cy="2161067"/>
          </a:xfrm>
          <a:prstGeom prst="rect">
            <a:avLst/>
          </a:prstGeom>
        </p:spPr>
      </p:pic>
      <p:pic>
        <p:nvPicPr>
          <p:cNvPr id="4" name="Kuva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4585" y="2769522"/>
            <a:ext cx="5063959" cy="3285669"/>
          </a:xfrm>
          <a:prstGeom prst="rect">
            <a:avLst/>
          </a:prstGeom>
        </p:spPr>
      </p:pic>
    </p:spTree>
    <p:extLst>
      <p:ext uri="{BB962C8B-B14F-4D97-AF65-F5344CB8AC3E}">
        <p14:creationId xmlns:p14="http://schemas.microsoft.com/office/powerpoint/2010/main" val="330082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uva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7339" y="732557"/>
            <a:ext cx="5215961" cy="5043056"/>
          </a:xfrm>
          <a:prstGeom prst="rect">
            <a:avLst/>
          </a:prstGeom>
        </p:spPr>
      </p:pic>
      <p:pic>
        <p:nvPicPr>
          <p:cNvPr id="7" name="Kuva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562" y="948410"/>
            <a:ext cx="4777025" cy="4611349"/>
          </a:xfrm>
          <a:prstGeom prst="rect">
            <a:avLst/>
          </a:prstGeom>
        </p:spPr>
      </p:pic>
    </p:spTree>
    <p:extLst>
      <p:ext uri="{BB962C8B-B14F-4D97-AF65-F5344CB8AC3E}">
        <p14:creationId xmlns:p14="http://schemas.microsoft.com/office/powerpoint/2010/main" val="21198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uva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3920" y="312282"/>
            <a:ext cx="7189706" cy="6105390"/>
          </a:xfrm>
          <a:prstGeom prst="rect">
            <a:avLst/>
          </a:prstGeom>
        </p:spPr>
      </p:pic>
    </p:spTree>
    <p:extLst>
      <p:ext uri="{BB962C8B-B14F-4D97-AF65-F5344CB8AC3E}">
        <p14:creationId xmlns:p14="http://schemas.microsoft.com/office/powerpoint/2010/main" val="77543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i-FI" dirty="0"/>
              <a:t>S</a:t>
            </a:r>
            <a:r>
              <a:rPr lang="fi-FI" dirty="0" smtClean="0"/>
              <a:t>ekvenssikaaviot</a:t>
            </a:r>
            <a:br>
              <a:rPr lang="fi-FI" dirty="0" smtClean="0"/>
            </a:br>
            <a:r>
              <a:rPr lang="fi-FI" dirty="0" smtClean="0"/>
              <a:t>(</a:t>
            </a:r>
            <a:r>
              <a:rPr lang="fi-FI" dirty="0" err="1" smtClean="0"/>
              <a:t>Sequence</a:t>
            </a:r>
            <a:r>
              <a:rPr lang="fi-FI" dirty="0" smtClean="0"/>
              <a:t> </a:t>
            </a:r>
            <a:r>
              <a:rPr lang="fi-FI" dirty="0" err="1" smtClean="0"/>
              <a:t>diagrams</a:t>
            </a:r>
            <a:r>
              <a:rPr lang="fi-FI" dirty="0" smtClean="0"/>
              <a:t>)</a:t>
            </a: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214897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UML-kaaviot ohjelmistokehityksessä</a:t>
            </a:r>
            <a:endParaRPr lang="fi-FI" dirty="0"/>
          </a:p>
        </p:txBody>
      </p:sp>
      <p:pic>
        <p:nvPicPr>
          <p:cNvPr id="4" name="Kuva 3" descr="Näyttöleike"/>
          <p:cNvPicPr>
            <a:picLocks noChangeAspect="1"/>
          </p:cNvPicPr>
          <p:nvPr/>
        </p:nvPicPr>
        <p:blipFill rotWithShape="1">
          <a:blip r:embed="rId2">
            <a:extLst>
              <a:ext uri="{28A0092B-C50C-407E-A947-70E740481C1C}">
                <a14:useLocalDpi xmlns:a14="http://schemas.microsoft.com/office/drawing/2010/main" val="0"/>
              </a:ext>
            </a:extLst>
          </a:blip>
          <a:srcRect l="1773" t="2935" r="439"/>
          <a:stretch/>
        </p:blipFill>
        <p:spPr>
          <a:xfrm>
            <a:off x="1424247" y="1782128"/>
            <a:ext cx="9343506" cy="493776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Käsinkirjoitus 4"/>
              <p14:cNvContentPartPr/>
              <p14:nvPr/>
            </p14:nvContentPartPr>
            <p14:xfrm>
              <a:off x="5774171" y="3327971"/>
              <a:ext cx="1789200" cy="1014120"/>
            </p14:xfrm>
          </p:contentPart>
        </mc:Choice>
        <mc:Fallback xmlns="">
          <p:pic>
            <p:nvPicPr>
              <p:cNvPr id="5" name="Käsinkirjoitus 4"/>
              <p:cNvPicPr/>
              <p:nvPr/>
            </p:nvPicPr>
            <p:blipFill>
              <a:blip r:embed="rId4"/>
              <a:stretch>
                <a:fillRect/>
              </a:stretch>
            </p:blipFill>
            <p:spPr>
              <a:xfrm>
                <a:off x="5762291" y="3316091"/>
                <a:ext cx="1812960" cy="1037880"/>
              </a:xfrm>
              <a:prstGeom prst="rect">
                <a:avLst/>
              </a:prstGeom>
            </p:spPr>
          </p:pic>
        </mc:Fallback>
      </mc:AlternateContent>
    </p:spTree>
    <p:extLst>
      <p:ext uri="{BB962C8B-B14F-4D97-AF65-F5344CB8AC3E}">
        <p14:creationId xmlns:p14="http://schemas.microsoft.com/office/powerpoint/2010/main" val="20663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fi-FI" sz="4800" b="1" dirty="0" smtClean="0"/>
              <a:t>Sekvenssikaavio</a:t>
            </a:r>
            <a:endParaRPr lang="fi-FI" sz="4800" b="1" dirty="0"/>
          </a:p>
        </p:txBody>
      </p:sp>
      <p:sp>
        <p:nvSpPr>
          <p:cNvPr id="3" name="Sisällön paikkamerkki 2"/>
          <p:cNvSpPr>
            <a:spLocks noGrp="1"/>
          </p:cNvSpPr>
          <p:nvPr>
            <p:ph idx="1"/>
          </p:nvPr>
        </p:nvSpPr>
        <p:spPr/>
        <p:txBody>
          <a:bodyPr>
            <a:normAutofit lnSpcReduction="10000"/>
          </a:bodyPr>
          <a:lstStyle/>
          <a:p>
            <a:r>
              <a:rPr lang="fi-FI" sz="3600" dirty="0" smtClean="0"/>
              <a:t>Kuvataan olioiden välistä yhteistyötä</a:t>
            </a:r>
            <a:endParaRPr lang="fi-FI" sz="3600" dirty="0"/>
          </a:p>
          <a:p>
            <a:pPr lvl="1"/>
            <a:r>
              <a:rPr lang="fi-FI" sz="3200" dirty="0" smtClean="0"/>
              <a:t>Vuorovaikutusta</a:t>
            </a:r>
          </a:p>
          <a:p>
            <a:pPr lvl="1"/>
            <a:r>
              <a:rPr lang="fi-FI" sz="3200" dirty="0" smtClean="0"/>
              <a:t>Viestien kulkua olioiden välillä</a:t>
            </a:r>
          </a:p>
          <a:p>
            <a:r>
              <a:rPr lang="fi-FI" sz="3600" dirty="0" smtClean="0"/>
              <a:t>Havainnollistaa oliorakenteen toimintaa</a:t>
            </a:r>
          </a:p>
          <a:p>
            <a:r>
              <a:rPr lang="fi-FI" sz="3600" dirty="0" smtClean="0"/>
              <a:t>Kuvaa operaatioiden tapahtumajärjestystä</a:t>
            </a:r>
          </a:p>
          <a:p>
            <a:r>
              <a:rPr lang="fi-FI" sz="3600" dirty="0" smtClean="0"/>
              <a:t>Oliot/Aika</a:t>
            </a:r>
          </a:p>
          <a:p>
            <a:r>
              <a:rPr lang="fi-FI" sz="3600" dirty="0" smtClean="0"/>
              <a:t>Keskeiset operaatiot</a:t>
            </a:r>
          </a:p>
          <a:p>
            <a:r>
              <a:rPr lang="fi-FI" sz="3600" dirty="0" smtClean="0"/>
              <a:t>Käyttötapaus -&gt; Sekvenssikaavio</a:t>
            </a:r>
          </a:p>
          <a:p>
            <a:endParaRPr lang="fi-FI" sz="3200" dirty="0" smtClean="0"/>
          </a:p>
          <a:p>
            <a:endParaRPr lang="fi-FI" sz="3600" dirty="0"/>
          </a:p>
        </p:txBody>
      </p:sp>
    </p:spTree>
    <p:extLst>
      <p:ext uri="{BB962C8B-B14F-4D97-AF65-F5344CB8AC3E}">
        <p14:creationId xmlns:p14="http://schemas.microsoft.com/office/powerpoint/2010/main" val="273181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Ohjelmistojen mallintaminen</a:t>
            </a:r>
          </a:p>
        </p:txBody>
      </p:sp>
      <p:sp>
        <p:nvSpPr>
          <p:cNvPr id="3" name="Sisällön paikkamerkki 2"/>
          <p:cNvSpPr>
            <a:spLocks noGrp="1"/>
          </p:cNvSpPr>
          <p:nvPr>
            <p:ph idx="1"/>
          </p:nvPr>
        </p:nvSpPr>
        <p:spPr/>
        <p:txBody>
          <a:bodyPr/>
          <a:lstStyle/>
          <a:p>
            <a:r>
              <a:rPr lang="fi-FI" dirty="0"/>
              <a:t>Ohjelmisto on osa tietojärjestelmää</a:t>
            </a:r>
          </a:p>
          <a:p>
            <a:r>
              <a:rPr lang="fi-FI" dirty="0" smtClean="0"/>
              <a:t>Ohjelmisto </a:t>
            </a:r>
            <a:r>
              <a:rPr lang="fi-FI" dirty="0"/>
              <a:t>on osa liiketoimintaprosessia</a:t>
            </a:r>
          </a:p>
          <a:p>
            <a:r>
              <a:rPr lang="fi-FI" dirty="0"/>
              <a:t>Ohjelmistojen tuottaminen on </a:t>
            </a:r>
            <a:r>
              <a:rPr lang="fi-FI" dirty="0" smtClean="0"/>
              <a:t>paljon muutakin </a:t>
            </a:r>
            <a:r>
              <a:rPr lang="fi-FI" dirty="0"/>
              <a:t>kuin ohjelmointia</a:t>
            </a:r>
          </a:p>
          <a:p>
            <a:r>
              <a:rPr lang="fi-FI" dirty="0" smtClean="0"/>
              <a:t>Ohjelmistojen </a:t>
            </a:r>
            <a:r>
              <a:rPr lang="fi-FI" dirty="0"/>
              <a:t>tuottaminen on liiketoiminnan prosessien automatisoimista</a:t>
            </a:r>
          </a:p>
          <a:p>
            <a:endParaRPr lang="fi-FI" dirty="0"/>
          </a:p>
          <a:p>
            <a:pPr marL="0" indent="0" algn="ctr">
              <a:buNone/>
            </a:pPr>
            <a:r>
              <a:rPr lang="fi-FI" sz="3600" i="1" dirty="0"/>
              <a:t>”Ohjelmistotuotanto on liiketoiminnan mallintamista” </a:t>
            </a:r>
          </a:p>
        </p:txBody>
      </p:sp>
    </p:spTree>
    <p:extLst>
      <p:ext uri="{BB962C8B-B14F-4D97-AF65-F5344CB8AC3E}">
        <p14:creationId xmlns:p14="http://schemas.microsoft.com/office/powerpoint/2010/main" val="96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Piirtäminen</a:t>
            </a:r>
            <a:endParaRPr lang="fi-FI" dirty="0"/>
          </a:p>
        </p:txBody>
      </p:sp>
      <p:pic>
        <p:nvPicPr>
          <p:cNvPr id="4" name="Kuva 3" descr="Actor"/>
          <p:cNvPicPr/>
          <p:nvPr/>
        </p:nvPicPr>
        <p:blipFill>
          <a:blip r:embed="rId2">
            <a:extLst>
              <a:ext uri="{28A0092B-C50C-407E-A947-70E740481C1C}">
                <a14:useLocalDpi xmlns:a14="http://schemas.microsoft.com/office/drawing/2010/main" val="0"/>
              </a:ext>
            </a:extLst>
          </a:blip>
          <a:srcRect/>
          <a:stretch>
            <a:fillRect/>
          </a:stretch>
        </p:blipFill>
        <p:spPr bwMode="auto">
          <a:xfrm>
            <a:off x="863888" y="1700772"/>
            <a:ext cx="246380" cy="1876425"/>
          </a:xfrm>
          <a:prstGeom prst="rect">
            <a:avLst/>
          </a:prstGeom>
          <a:noFill/>
          <a:ln>
            <a:noFill/>
          </a:ln>
        </p:spPr>
      </p:pic>
      <p:pic>
        <p:nvPicPr>
          <p:cNvPr id="5" name="Kuva 4" descr="LifeLine"/>
          <p:cNvPicPr/>
          <p:nvPr/>
        </p:nvPicPr>
        <p:blipFill>
          <a:blip r:embed="rId3">
            <a:extLst>
              <a:ext uri="{28A0092B-C50C-407E-A947-70E740481C1C}">
                <a14:useLocalDpi xmlns:a14="http://schemas.microsoft.com/office/drawing/2010/main" val="0"/>
              </a:ext>
            </a:extLst>
          </a:blip>
          <a:srcRect/>
          <a:stretch>
            <a:fillRect/>
          </a:stretch>
        </p:blipFill>
        <p:spPr bwMode="auto">
          <a:xfrm>
            <a:off x="1593185" y="1841743"/>
            <a:ext cx="668020" cy="1884680"/>
          </a:xfrm>
          <a:prstGeom prst="rect">
            <a:avLst/>
          </a:prstGeom>
          <a:noFill/>
          <a:ln>
            <a:noFill/>
          </a:ln>
        </p:spPr>
      </p:pic>
      <p:pic>
        <p:nvPicPr>
          <p:cNvPr id="6" name="Kuva 5" descr="Activation"/>
          <p:cNvPicPr/>
          <p:nvPr/>
        </p:nvPicPr>
        <p:blipFill>
          <a:blip r:embed="rId4">
            <a:extLst>
              <a:ext uri="{28A0092B-C50C-407E-A947-70E740481C1C}">
                <a14:useLocalDpi xmlns:a14="http://schemas.microsoft.com/office/drawing/2010/main" val="0"/>
              </a:ext>
            </a:extLst>
          </a:blip>
          <a:srcRect/>
          <a:stretch>
            <a:fillRect/>
          </a:stretch>
        </p:blipFill>
        <p:spPr bwMode="auto">
          <a:xfrm>
            <a:off x="2744122" y="1842233"/>
            <a:ext cx="858520" cy="1884680"/>
          </a:xfrm>
          <a:prstGeom prst="rect">
            <a:avLst/>
          </a:prstGeom>
          <a:noFill/>
          <a:ln>
            <a:noFill/>
          </a:ln>
        </p:spPr>
      </p:pic>
      <p:pic>
        <p:nvPicPr>
          <p:cNvPr id="7" name="Kuva 6" descr="Call Message"/>
          <p:cNvPicPr/>
          <p:nvPr/>
        </p:nvPicPr>
        <p:blipFill>
          <a:blip r:embed="rId5">
            <a:extLst>
              <a:ext uri="{28A0092B-C50C-407E-A947-70E740481C1C}">
                <a14:useLocalDpi xmlns:a14="http://schemas.microsoft.com/office/drawing/2010/main" val="0"/>
              </a:ext>
            </a:extLst>
          </a:blip>
          <a:srcRect/>
          <a:stretch>
            <a:fillRect/>
          </a:stretch>
        </p:blipFill>
        <p:spPr bwMode="auto">
          <a:xfrm>
            <a:off x="4520406" y="1923339"/>
            <a:ext cx="2178685" cy="715645"/>
          </a:xfrm>
          <a:prstGeom prst="rect">
            <a:avLst/>
          </a:prstGeom>
          <a:noFill/>
          <a:ln>
            <a:noFill/>
          </a:ln>
        </p:spPr>
      </p:pic>
      <p:pic>
        <p:nvPicPr>
          <p:cNvPr id="8" name="Kuva 7" descr="Return Message"/>
          <p:cNvPicPr/>
          <p:nvPr/>
        </p:nvPicPr>
        <p:blipFill>
          <a:blip r:embed="rId6">
            <a:extLst>
              <a:ext uri="{28A0092B-C50C-407E-A947-70E740481C1C}">
                <a14:useLocalDpi xmlns:a14="http://schemas.microsoft.com/office/drawing/2010/main" val="0"/>
              </a:ext>
            </a:extLst>
          </a:blip>
          <a:srcRect/>
          <a:stretch>
            <a:fillRect/>
          </a:stretch>
        </p:blipFill>
        <p:spPr bwMode="auto">
          <a:xfrm>
            <a:off x="4498237" y="2953223"/>
            <a:ext cx="2178685" cy="803275"/>
          </a:xfrm>
          <a:prstGeom prst="rect">
            <a:avLst/>
          </a:prstGeom>
          <a:noFill/>
          <a:ln>
            <a:noFill/>
          </a:ln>
        </p:spPr>
      </p:pic>
      <p:pic>
        <p:nvPicPr>
          <p:cNvPr id="9" name="Kuva 8" descr="Self-Message"/>
          <p:cNvPicPr/>
          <p:nvPr/>
        </p:nvPicPr>
        <p:blipFill>
          <a:blip r:embed="rId7">
            <a:extLst>
              <a:ext uri="{28A0092B-C50C-407E-A947-70E740481C1C}">
                <a14:useLocalDpi xmlns:a14="http://schemas.microsoft.com/office/drawing/2010/main" val="0"/>
              </a:ext>
            </a:extLst>
          </a:blip>
          <a:srcRect/>
          <a:stretch>
            <a:fillRect/>
          </a:stretch>
        </p:blipFill>
        <p:spPr bwMode="auto">
          <a:xfrm>
            <a:off x="4520406" y="4020772"/>
            <a:ext cx="986155" cy="683895"/>
          </a:xfrm>
          <a:prstGeom prst="rect">
            <a:avLst/>
          </a:prstGeom>
          <a:noFill/>
          <a:ln>
            <a:noFill/>
          </a:ln>
        </p:spPr>
      </p:pic>
      <p:pic>
        <p:nvPicPr>
          <p:cNvPr id="10" name="Kuva 9" descr="Recursive Message"/>
          <p:cNvPicPr/>
          <p:nvPr/>
        </p:nvPicPr>
        <p:blipFill>
          <a:blip r:embed="rId8">
            <a:extLst>
              <a:ext uri="{28A0092B-C50C-407E-A947-70E740481C1C}">
                <a14:useLocalDpi xmlns:a14="http://schemas.microsoft.com/office/drawing/2010/main" val="0"/>
              </a:ext>
            </a:extLst>
          </a:blip>
          <a:srcRect/>
          <a:stretch>
            <a:fillRect/>
          </a:stretch>
        </p:blipFill>
        <p:spPr bwMode="auto">
          <a:xfrm>
            <a:off x="4520406" y="4968941"/>
            <a:ext cx="1017905" cy="850900"/>
          </a:xfrm>
          <a:prstGeom prst="rect">
            <a:avLst/>
          </a:prstGeom>
          <a:noFill/>
          <a:ln>
            <a:noFill/>
          </a:ln>
        </p:spPr>
      </p:pic>
      <p:pic>
        <p:nvPicPr>
          <p:cNvPr id="12" name="Kuva 11" descr="Destroy Message"/>
          <p:cNvPicPr/>
          <p:nvPr/>
        </p:nvPicPr>
        <p:blipFill>
          <a:blip r:embed="rId9">
            <a:extLst>
              <a:ext uri="{28A0092B-C50C-407E-A947-70E740481C1C}">
                <a14:useLocalDpi xmlns:a14="http://schemas.microsoft.com/office/drawing/2010/main" val="0"/>
              </a:ext>
            </a:extLst>
          </a:blip>
          <a:srcRect/>
          <a:stretch>
            <a:fillRect/>
          </a:stretch>
        </p:blipFill>
        <p:spPr bwMode="auto">
          <a:xfrm>
            <a:off x="7596687" y="3624619"/>
            <a:ext cx="2218690" cy="1002030"/>
          </a:xfrm>
          <a:prstGeom prst="rect">
            <a:avLst/>
          </a:prstGeom>
          <a:noFill/>
          <a:ln>
            <a:noFill/>
          </a:ln>
        </p:spPr>
      </p:pic>
      <p:pic>
        <p:nvPicPr>
          <p:cNvPr id="13" name="Kuva 12" descr="Duration Message"/>
          <p:cNvPicPr/>
          <p:nvPr/>
        </p:nvPicPr>
        <p:blipFill>
          <a:blip r:embed="rId10">
            <a:extLst>
              <a:ext uri="{28A0092B-C50C-407E-A947-70E740481C1C}">
                <a14:useLocalDpi xmlns:a14="http://schemas.microsoft.com/office/drawing/2010/main" val="0"/>
              </a:ext>
            </a:extLst>
          </a:blip>
          <a:srcRect/>
          <a:stretch>
            <a:fillRect/>
          </a:stretch>
        </p:blipFill>
        <p:spPr bwMode="auto">
          <a:xfrm>
            <a:off x="7643705" y="4984905"/>
            <a:ext cx="2178685" cy="1129030"/>
          </a:xfrm>
          <a:prstGeom prst="rect">
            <a:avLst/>
          </a:prstGeom>
          <a:noFill/>
          <a:ln>
            <a:noFill/>
          </a:ln>
        </p:spPr>
      </p:pic>
      <p:pic>
        <p:nvPicPr>
          <p:cNvPr id="14" name="Kuva 13" descr="Create Message"/>
          <p:cNvPicPr/>
          <p:nvPr/>
        </p:nvPicPr>
        <p:blipFill>
          <a:blip r:embed="rId11">
            <a:extLst>
              <a:ext uri="{28A0092B-C50C-407E-A947-70E740481C1C}">
                <a14:useLocalDpi xmlns:a14="http://schemas.microsoft.com/office/drawing/2010/main" val="0"/>
              </a:ext>
            </a:extLst>
          </a:blip>
          <a:srcRect/>
          <a:stretch>
            <a:fillRect/>
          </a:stretch>
        </p:blipFill>
        <p:spPr bwMode="auto">
          <a:xfrm>
            <a:off x="7572517" y="1841743"/>
            <a:ext cx="2160918" cy="1497820"/>
          </a:xfrm>
          <a:prstGeom prst="rect">
            <a:avLst/>
          </a:prstGeom>
          <a:noFill/>
          <a:ln>
            <a:noFill/>
          </a:ln>
        </p:spPr>
      </p:pic>
      <p:pic>
        <p:nvPicPr>
          <p:cNvPr id="15" name="Kuva 14" descr="Note"/>
          <p:cNvPicPr/>
          <p:nvPr/>
        </p:nvPicPr>
        <p:blipFill>
          <a:blip r:embed="rId12">
            <a:extLst>
              <a:ext uri="{28A0092B-C50C-407E-A947-70E740481C1C}">
                <a14:useLocalDpi xmlns:a14="http://schemas.microsoft.com/office/drawing/2010/main" val="0"/>
              </a:ext>
            </a:extLst>
          </a:blip>
          <a:srcRect/>
          <a:stretch>
            <a:fillRect/>
          </a:stretch>
        </p:blipFill>
        <p:spPr bwMode="auto">
          <a:xfrm>
            <a:off x="10837992" y="1962464"/>
            <a:ext cx="763270" cy="381635"/>
          </a:xfrm>
          <a:prstGeom prst="rect">
            <a:avLst/>
          </a:prstGeom>
          <a:noFill/>
          <a:ln>
            <a:noFill/>
          </a:ln>
        </p:spPr>
      </p:pic>
      <p:pic>
        <p:nvPicPr>
          <p:cNvPr id="16" name="Kuva 15" descr="Fragment"/>
          <p:cNvPicPr/>
          <p:nvPr/>
        </p:nvPicPr>
        <p:blipFill rotWithShape="1">
          <a:blip r:embed="rId13">
            <a:extLst>
              <a:ext uri="{28A0092B-C50C-407E-A947-70E740481C1C}">
                <a14:useLocalDpi xmlns:a14="http://schemas.microsoft.com/office/drawing/2010/main" val="0"/>
              </a:ext>
            </a:extLst>
          </a:blip>
          <a:srcRect l="-1" t="50321" r="47651"/>
          <a:stretch/>
        </p:blipFill>
        <p:spPr bwMode="auto">
          <a:xfrm>
            <a:off x="863888" y="4267904"/>
            <a:ext cx="2211822" cy="888402"/>
          </a:xfrm>
          <a:prstGeom prst="rect">
            <a:avLst/>
          </a:prstGeom>
          <a:noFill/>
          <a:ln>
            <a:noFill/>
          </a:ln>
        </p:spPr>
      </p:pic>
      <p:sp>
        <p:nvSpPr>
          <p:cNvPr id="17" name="Suorakulmio 16"/>
          <p:cNvSpPr/>
          <p:nvPr/>
        </p:nvSpPr>
        <p:spPr>
          <a:xfrm>
            <a:off x="765246" y="5522211"/>
            <a:ext cx="2865336" cy="307777"/>
          </a:xfrm>
          <a:prstGeom prst="rect">
            <a:avLst/>
          </a:prstGeom>
          <a:ln>
            <a:solidFill>
              <a:schemeClr val="accent1"/>
            </a:solidFill>
          </a:ln>
        </p:spPr>
        <p:txBody>
          <a:bodyPr wrap="none">
            <a:spAutoFit/>
          </a:bodyPr>
          <a:lstStyle/>
          <a:p>
            <a:r>
              <a:rPr lang="fi-FI" sz="1400" dirty="0"/>
              <a:t>alt, </a:t>
            </a:r>
            <a:r>
              <a:rPr lang="fi-FI" sz="1400" dirty="0" err="1"/>
              <a:t>opt</a:t>
            </a:r>
            <a:r>
              <a:rPr lang="fi-FI" sz="1400" dirty="0"/>
              <a:t>, par</a:t>
            </a:r>
            <a:r>
              <a:rPr lang="fi-FI" sz="1400" dirty="0" smtClean="0"/>
              <a:t>, </a:t>
            </a:r>
            <a:r>
              <a:rPr lang="fi-FI" sz="1400" dirty="0" err="1" smtClean="0"/>
              <a:t>loop</a:t>
            </a:r>
            <a:r>
              <a:rPr lang="fi-FI" sz="1400" dirty="0" smtClean="0"/>
              <a:t> ,</a:t>
            </a:r>
            <a:r>
              <a:rPr lang="fi-FI" sz="1400" dirty="0" err="1" smtClean="0"/>
              <a:t>region</a:t>
            </a:r>
            <a:r>
              <a:rPr lang="fi-FI" sz="1400" dirty="0" smtClean="0"/>
              <a:t>, </a:t>
            </a:r>
            <a:r>
              <a:rPr lang="fi-FI" sz="1400" dirty="0" err="1" smtClean="0"/>
              <a:t>neg</a:t>
            </a:r>
            <a:r>
              <a:rPr lang="fi-FI" sz="1400" dirty="0" smtClean="0"/>
              <a:t>, </a:t>
            </a:r>
            <a:r>
              <a:rPr lang="fi-FI" sz="1400" dirty="0" err="1" smtClean="0"/>
              <a:t>ref</a:t>
            </a:r>
            <a:r>
              <a:rPr lang="fi-FI" sz="1400" dirty="0" smtClean="0"/>
              <a:t>, sd</a:t>
            </a:r>
            <a:endParaRPr lang="fi-FI" sz="1400" dirty="0"/>
          </a:p>
        </p:txBody>
      </p:sp>
      <p:cxnSp>
        <p:nvCxnSpPr>
          <p:cNvPr id="19" name="Suora nuoliyhdysviiva 18"/>
          <p:cNvCxnSpPr/>
          <p:nvPr/>
        </p:nvCxnSpPr>
        <p:spPr>
          <a:xfrm flipH="1" flipV="1">
            <a:off x="980902" y="4467409"/>
            <a:ext cx="130868" cy="10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5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orakulmio 2"/>
          <p:cNvSpPr/>
          <p:nvPr/>
        </p:nvSpPr>
        <p:spPr>
          <a:xfrm>
            <a:off x="778625" y="1622099"/>
            <a:ext cx="3677965" cy="3046988"/>
          </a:xfrm>
          <a:prstGeom prst="rect">
            <a:avLst/>
          </a:prstGeom>
        </p:spPr>
        <p:txBody>
          <a:bodyPr wrap="square">
            <a:spAutoFit/>
          </a:bodyPr>
          <a:lstStyle/>
          <a:p>
            <a:r>
              <a:rPr lang="en-US" sz="1600" dirty="0" smtClean="0"/>
              <a:t>1,2</a:t>
            </a:r>
            <a:r>
              <a:rPr lang="en-US" sz="1600" dirty="0"/>
              <a:t>: </a:t>
            </a:r>
            <a:endParaRPr lang="en-US" sz="1600" dirty="0" smtClean="0"/>
          </a:p>
          <a:p>
            <a:r>
              <a:rPr lang="en-US" sz="1600" dirty="0" err="1" smtClean="0"/>
              <a:t>Asiakas</a:t>
            </a:r>
            <a:r>
              <a:rPr lang="en-US" sz="1600" dirty="0" smtClean="0"/>
              <a:t> </a:t>
            </a:r>
            <a:r>
              <a:rPr lang="en-US" sz="1600" dirty="0" err="1" smtClean="0"/>
              <a:t>tekee</a:t>
            </a:r>
            <a:r>
              <a:rPr lang="en-US" sz="1600" dirty="0" smtClean="0"/>
              <a:t> </a:t>
            </a:r>
            <a:r>
              <a:rPr lang="en-US" sz="1600" dirty="0" err="1" smtClean="0"/>
              <a:t>tilauksen</a:t>
            </a:r>
            <a:r>
              <a:rPr lang="en-US" sz="1600" dirty="0" smtClean="0"/>
              <a:t> (</a:t>
            </a:r>
            <a:r>
              <a:rPr lang="en-US" sz="1600" dirty="0" err="1" smtClean="0"/>
              <a:t>luo</a:t>
            </a:r>
            <a:r>
              <a:rPr lang="en-US" sz="1600" dirty="0" smtClean="0"/>
              <a:t> </a:t>
            </a:r>
            <a:r>
              <a:rPr lang="en-US" sz="1600" dirty="0" err="1" smtClean="0"/>
              <a:t>tilaus-olion</a:t>
            </a:r>
            <a:r>
              <a:rPr lang="en-US" sz="1600" dirty="0" smtClean="0"/>
              <a:t>)</a:t>
            </a:r>
            <a:r>
              <a:rPr lang="en-US" sz="1600" dirty="0"/>
              <a:t/>
            </a:r>
            <a:br>
              <a:rPr lang="en-US" sz="1600" dirty="0"/>
            </a:br>
            <a:r>
              <a:rPr lang="en-US" sz="1600" dirty="0" smtClean="0"/>
              <a:t>3</a:t>
            </a:r>
            <a:r>
              <a:rPr lang="en-US" sz="1600" dirty="0"/>
              <a:t>: </a:t>
            </a:r>
            <a:endParaRPr lang="en-US" sz="1600" dirty="0" smtClean="0"/>
          </a:p>
          <a:p>
            <a:r>
              <a:rPr lang="en-US" sz="1600" dirty="0" err="1" smtClean="0"/>
              <a:t>Asiakas</a:t>
            </a:r>
            <a:r>
              <a:rPr lang="en-US" sz="1600" dirty="0" smtClean="0"/>
              <a:t> </a:t>
            </a:r>
            <a:r>
              <a:rPr lang="en-US" sz="1600" dirty="0" err="1" smtClean="0"/>
              <a:t>lisää</a:t>
            </a:r>
            <a:r>
              <a:rPr lang="en-US" sz="1600" dirty="0" smtClean="0"/>
              <a:t> </a:t>
            </a:r>
            <a:r>
              <a:rPr lang="en-US" sz="1600" dirty="0" err="1" smtClean="0"/>
              <a:t>tuotteita</a:t>
            </a:r>
            <a:r>
              <a:rPr lang="en-US" sz="1600" dirty="0" smtClean="0"/>
              <a:t> </a:t>
            </a:r>
            <a:r>
              <a:rPr lang="en-US" sz="1600" dirty="0" err="1" smtClean="0"/>
              <a:t>tilaukseen</a:t>
            </a:r>
            <a:r>
              <a:rPr lang="en-US" sz="1600" dirty="0"/>
              <a:t/>
            </a:r>
            <a:br>
              <a:rPr lang="en-US" sz="1600" dirty="0"/>
            </a:br>
            <a:r>
              <a:rPr lang="en-US" sz="1600" dirty="0" smtClean="0"/>
              <a:t>4,5</a:t>
            </a:r>
            <a:r>
              <a:rPr lang="en-US" sz="1600" dirty="0"/>
              <a:t>: </a:t>
            </a:r>
            <a:endParaRPr lang="en-US" sz="1600" dirty="0" smtClean="0"/>
          </a:p>
          <a:p>
            <a:r>
              <a:rPr lang="en-US" sz="1600" dirty="0" err="1" smtClean="0"/>
              <a:t>Tarkistetaan</a:t>
            </a:r>
            <a:r>
              <a:rPr lang="en-US" sz="1600" dirty="0" smtClean="0"/>
              <a:t> </a:t>
            </a:r>
            <a:r>
              <a:rPr lang="en-US" sz="1600" dirty="0" err="1" smtClean="0"/>
              <a:t>onko</a:t>
            </a:r>
            <a:r>
              <a:rPr lang="en-US" sz="1600" dirty="0"/>
              <a:t> </a:t>
            </a:r>
            <a:r>
              <a:rPr lang="en-US" sz="1600" dirty="0" err="1" smtClean="0"/>
              <a:t>tuotteita</a:t>
            </a:r>
            <a:r>
              <a:rPr lang="en-US" sz="1600" dirty="0" smtClean="0"/>
              <a:t> </a:t>
            </a:r>
            <a:r>
              <a:rPr lang="en-US" sz="1600" dirty="0" err="1" smtClean="0"/>
              <a:t>varastossa</a:t>
            </a:r>
            <a:r>
              <a:rPr lang="en-US" sz="1600" dirty="0"/>
              <a:t/>
            </a:r>
            <a:br>
              <a:rPr lang="en-US" sz="1600" dirty="0"/>
            </a:br>
            <a:r>
              <a:rPr lang="en-US" sz="1600" dirty="0" smtClean="0"/>
              <a:t>6,7,8: </a:t>
            </a:r>
          </a:p>
          <a:p>
            <a:r>
              <a:rPr lang="en-US" sz="1600" dirty="0" err="1" smtClean="0"/>
              <a:t>Lisää</a:t>
            </a:r>
            <a:r>
              <a:rPr lang="en-US" sz="1600" dirty="0" smtClean="0"/>
              <a:t> </a:t>
            </a:r>
            <a:r>
              <a:rPr lang="en-US" sz="1600" dirty="0" err="1" smtClean="0"/>
              <a:t>tuote</a:t>
            </a:r>
            <a:r>
              <a:rPr lang="en-US" sz="1600" dirty="0" smtClean="0"/>
              <a:t> </a:t>
            </a:r>
            <a:r>
              <a:rPr lang="en-US" sz="1600" dirty="0" err="1" smtClean="0"/>
              <a:t>tilaukseen</a:t>
            </a:r>
            <a:r>
              <a:rPr lang="en-US" sz="1600" dirty="0" smtClean="0"/>
              <a:t> ja </a:t>
            </a:r>
            <a:r>
              <a:rPr lang="en-US" sz="1600" dirty="0" err="1" smtClean="0"/>
              <a:t>päivitä</a:t>
            </a:r>
            <a:r>
              <a:rPr lang="en-US" sz="1600" dirty="0" smtClean="0"/>
              <a:t> </a:t>
            </a:r>
            <a:r>
              <a:rPr lang="en-US" sz="1600" dirty="0" err="1" smtClean="0"/>
              <a:t>varasto</a:t>
            </a:r>
            <a:r>
              <a:rPr lang="en-US" sz="1600" dirty="0"/>
              <a:t/>
            </a:r>
            <a:br>
              <a:rPr lang="en-US" sz="1600" dirty="0"/>
            </a:br>
            <a:r>
              <a:rPr lang="en-US" sz="1600" dirty="0" smtClean="0"/>
              <a:t>9:</a:t>
            </a:r>
          </a:p>
          <a:p>
            <a:r>
              <a:rPr lang="en-US" sz="1600" dirty="0" err="1" smtClean="0"/>
              <a:t>Tilaus</a:t>
            </a:r>
            <a:r>
              <a:rPr lang="en-US" sz="1600" dirty="0" smtClean="0"/>
              <a:t> </a:t>
            </a:r>
            <a:r>
              <a:rPr lang="en-US" sz="1600" dirty="0" err="1" smtClean="0"/>
              <a:t>tehty</a:t>
            </a:r>
            <a:r>
              <a:rPr lang="en-US" sz="1600" dirty="0" smtClean="0"/>
              <a:t> - return</a:t>
            </a:r>
            <a:r>
              <a:rPr lang="en-US" sz="1600" dirty="0"/>
              <a:t/>
            </a:r>
            <a:br>
              <a:rPr lang="en-US" sz="1600" dirty="0"/>
            </a:br>
            <a:r>
              <a:rPr lang="en-US" sz="1600" dirty="0" smtClean="0"/>
              <a:t>10</a:t>
            </a:r>
            <a:r>
              <a:rPr lang="en-US" sz="1600" dirty="0"/>
              <a:t>, 11: </a:t>
            </a:r>
            <a:endParaRPr lang="en-US" sz="1600" dirty="0" smtClean="0"/>
          </a:p>
          <a:p>
            <a:r>
              <a:rPr lang="en-US" sz="1600" dirty="0" err="1" smtClean="0"/>
              <a:t>Talleta</a:t>
            </a:r>
            <a:r>
              <a:rPr lang="en-US" sz="1600" dirty="0" smtClean="0"/>
              <a:t> </a:t>
            </a:r>
            <a:r>
              <a:rPr lang="en-US" sz="1600" dirty="0" err="1" smtClean="0"/>
              <a:t>tilaus</a:t>
            </a:r>
            <a:r>
              <a:rPr lang="en-US" sz="1600" dirty="0" smtClean="0"/>
              <a:t> ja </a:t>
            </a:r>
            <a:r>
              <a:rPr lang="en-US" sz="1600" dirty="0" err="1" smtClean="0"/>
              <a:t>tuhoa</a:t>
            </a:r>
            <a:r>
              <a:rPr lang="en-US" sz="1600" dirty="0" smtClean="0"/>
              <a:t> </a:t>
            </a:r>
            <a:r>
              <a:rPr lang="en-US" sz="1600" dirty="0" err="1" smtClean="0"/>
              <a:t>tilaus</a:t>
            </a:r>
            <a:r>
              <a:rPr lang="en-US" sz="1600" dirty="0" smtClean="0"/>
              <a:t>-olio </a:t>
            </a:r>
            <a:endParaRPr lang="fi-FI" sz="1600" dirty="0"/>
          </a:p>
        </p:txBody>
      </p:sp>
      <p:pic>
        <p:nvPicPr>
          <p:cNvPr id="4" name="Kuv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456" y="1347949"/>
            <a:ext cx="7017501" cy="4170170"/>
          </a:xfrm>
          <a:prstGeom prst="rect">
            <a:avLst/>
          </a:prstGeom>
        </p:spPr>
      </p:pic>
    </p:spTree>
    <p:extLst>
      <p:ext uri="{BB962C8B-B14F-4D97-AF65-F5344CB8AC3E}">
        <p14:creationId xmlns:p14="http://schemas.microsoft.com/office/powerpoint/2010/main" val="30660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Käyttötapauksesta -&gt;</a:t>
            </a:r>
            <a:endParaRPr lang="fi-FI" dirty="0"/>
          </a:p>
        </p:txBody>
      </p:sp>
      <p:pic>
        <p:nvPicPr>
          <p:cNvPr id="3" name="Kuv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92683"/>
            <a:ext cx="9660774" cy="3553783"/>
          </a:xfrm>
          <a:prstGeom prst="rect">
            <a:avLst/>
          </a:prstGeom>
        </p:spPr>
      </p:pic>
    </p:spTree>
    <p:extLst>
      <p:ext uri="{BB962C8B-B14F-4D97-AF65-F5344CB8AC3E}">
        <p14:creationId xmlns:p14="http://schemas.microsoft.com/office/powerpoint/2010/main" val="189869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Käyttötapauksesta -&gt;</a:t>
            </a:r>
            <a:endParaRPr lang="fi-FI" dirty="0"/>
          </a:p>
        </p:txBody>
      </p:sp>
      <p:pic>
        <p:nvPicPr>
          <p:cNvPr id="4" name="Kuva 3" descr="Sequence Diagram for Use Case"/>
          <p:cNvPicPr/>
          <p:nvPr/>
        </p:nvPicPr>
        <p:blipFill>
          <a:blip r:embed="rId2">
            <a:extLst>
              <a:ext uri="{28A0092B-C50C-407E-A947-70E740481C1C}">
                <a14:useLocalDpi xmlns:a14="http://schemas.microsoft.com/office/drawing/2010/main" val="0"/>
              </a:ext>
            </a:extLst>
          </a:blip>
          <a:srcRect/>
          <a:stretch>
            <a:fillRect/>
          </a:stretch>
        </p:blipFill>
        <p:spPr bwMode="auto">
          <a:xfrm>
            <a:off x="1652385" y="2186247"/>
            <a:ext cx="7857375" cy="3840480"/>
          </a:xfrm>
          <a:prstGeom prst="rect">
            <a:avLst/>
          </a:prstGeom>
          <a:noFill/>
          <a:ln>
            <a:noFill/>
          </a:ln>
        </p:spPr>
      </p:pic>
    </p:spTree>
    <p:extLst>
      <p:ext uri="{BB962C8B-B14F-4D97-AF65-F5344CB8AC3E}">
        <p14:creationId xmlns:p14="http://schemas.microsoft.com/office/powerpoint/2010/main" val="237239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uv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500" y="106929"/>
            <a:ext cx="4408796" cy="3103894"/>
          </a:xfrm>
          <a:prstGeom prst="rect">
            <a:avLst/>
          </a:prstGeom>
        </p:spPr>
      </p:pic>
      <p:pic>
        <p:nvPicPr>
          <p:cNvPr id="6" name="Kuva 5" descr="Sequence Diagram Example"/>
          <p:cNvPicPr/>
          <p:nvPr/>
        </p:nvPicPr>
        <p:blipFill>
          <a:blip r:embed="rId3">
            <a:extLst>
              <a:ext uri="{28A0092B-C50C-407E-A947-70E740481C1C}">
                <a14:useLocalDpi xmlns:a14="http://schemas.microsoft.com/office/drawing/2010/main" val="0"/>
              </a:ext>
            </a:extLst>
          </a:blip>
          <a:srcRect/>
          <a:stretch>
            <a:fillRect/>
          </a:stretch>
        </p:blipFill>
        <p:spPr bwMode="auto">
          <a:xfrm>
            <a:off x="401754" y="208060"/>
            <a:ext cx="5444837" cy="2901633"/>
          </a:xfrm>
          <a:prstGeom prst="rect">
            <a:avLst/>
          </a:prstGeom>
          <a:noFill/>
          <a:ln>
            <a:noFill/>
          </a:ln>
        </p:spPr>
      </p:pic>
      <p:pic>
        <p:nvPicPr>
          <p:cNvPr id="7" name="Kuva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2108" y="3210823"/>
            <a:ext cx="4748965" cy="2825194"/>
          </a:xfrm>
          <a:prstGeom prst="rect">
            <a:avLst/>
          </a:prstGeom>
        </p:spPr>
      </p:pic>
    </p:spTree>
    <p:extLst>
      <p:ext uri="{BB962C8B-B14F-4D97-AF65-F5344CB8AC3E}">
        <p14:creationId xmlns:p14="http://schemas.microsoft.com/office/powerpoint/2010/main" val="345818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uva 2"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91" y="594015"/>
            <a:ext cx="4324003" cy="552878"/>
          </a:xfrm>
          <a:prstGeom prst="rect">
            <a:avLst/>
          </a:prstGeom>
        </p:spPr>
      </p:pic>
      <p:pic>
        <p:nvPicPr>
          <p:cNvPr id="4" name="Kuva 3" descr="Näyttöle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243" y="1422688"/>
            <a:ext cx="5751713" cy="1965884"/>
          </a:xfrm>
          <a:prstGeom prst="rect">
            <a:avLst/>
          </a:prstGeom>
        </p:spPr>
      </p:pic>
      <p:pic>
        <p:nvPicPr>
          <p:cNvPr id="5" name="Kuva 4"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065" y="3762506"/>
            <a:ext cx="6478784" cy="2239580"/>
          </a:xfrm>
          <a:prstGeom prst="rect">
            <a:avLst/>
          </a:prstGeom>
        </p:spPr>
      </p:pic>
    </p:spTree>
    <p:extLst>
      <p:ext uri="{BB962C8B-B14F-4D97-AF65-F5344CB8AC3E}">
        <p14:creationId xmlns:p14="http://schemas.microsoft.com/office/powerpoint/2010/main" val="331915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Sekvenssikaavio - miksi?</a:t>
            </a:r>
            <a:endParaRPr lang="fi-FI" dirty="0"/>
          </a:p>
        </p:txBody>
      </p:sp>
      <p:sp>
        <p:nvSpPr>
          <p:cNvPr id="3" name="Sisällön paikkamerkki 2"/>
          <p:cNvSpPr>
            <a:spLocks noGrp="1"/>
          </p:cNvSpPr>
          <p:nvPr>
            <p:ph idx="1"/>
          </p:nvPr>
        </p:nvSpPr>
        <p:spPr/>
        <p:txBody>
          <a:bodyPr/>
          <a:lstStyle/>
          <a:p>
            <a:r>
              <a:rPr lang="fi-FI" dirty="0" smtClean="0"/>
              <a:t>Sekvenssikaavio lähellä koodia</a:t>
            </a:r>
          </a:p>
          <a:p>
            <a:pPr lvl="1"/>
            <a:r>
              <a:rPr lang="fi-FI" dirty="0" smtClean="0"/>
              <a:t>Voisiko koodata suoraan ilman sekvenssikaavio välivaihetta?</a:t>
            </a:r>
          </a:p>
          <a:p>
            <a:r>
              <a:rPr lang="fi-FI" dirty="0" smtClean="0"/>
              <a:t>Kuitenkin:</a:t>
            </a:r>
          </a:p>
          <a:p>
            <a:pPr lvl="1"/>
            <a:r>
              <a:rPr lang="fi-FI" dirty="0" smtClean="0"/>
              <a:t>Sekvenssikaavio korkeamman tason kuvaus</a:t>
            </a:r>
          </a:p>
          <a:p>
            <a:pPr lvl="1"/>
            <a:r>
              <a:rPr lang="fi-FI" dirty="0" smtClean="0"/>
              <a:t>Ei vaadi ohjelmointitaitoa</a:t>
            </a:r>
          </a:p>
          <a:p>
            <a:pPr lvl="1"/>
            <a:r>
              <a:rPr lang="fi-FI" dirty="0" smtClean="0"/>
              <a:t>Tiimityö</a:t>
            </a:r>
          </a:p>
          <a:p>
            <a:pPr lvl="1"/>
            <a:r>
              <a:rPr lang="fi-FI" dirty="0" smtClean="0"/>
              <a:t>Voidaan hyödyntää testauksessa</a:t>
            </a:r>
          </a:p>
          <a:p>
            <a:endParaRPr lang="fi-FI" dirty="0"/>
          </a:p>
        </p:txBody>
      </p:sp>
    </p:spTree>
    <p:extLst>
      <p:ext uri="{BB962C8B-B14F-4D97-AF65-F5344CB8AC3E}">
        <p14:creationId xmlns:p14="http://schemas.microsoft.com/office/powerpoint/2010/main" val="56453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54958"/>
            <a:ext cx="10515600" cy="2852737"/>
          </a:xfrm>
        </p:spPr>
        <p:txBody>
          <a:bodyPr>
            <a:normAutofit fontScale="90000"/>
          </a:bodyPr>
          <a:lstStyle/>
          <a:p>
            <a:pPr algn="ctr"/>
            <a:r>
              <a:rPr lang="fi-FI" dirty="0" smtClean="0"/>
              <a:t/>
            </a:r>
            <a:br>
              <a:rPr lang="fi-FI" dirty="0" smtClean="0"/>
            </a:br>
            <a:r>
              <a:rPr lang="fi-FI" dirty="0"/>
              <a:t/>
            </a:r>
            <a:br>
              <a:rPr lang="fi-FI" dirty="0"/>
            </a:br>
            <a:r>
              <a:rPr lang="fi-FI" dirty="0" smtClean="0"/>
              <a:t/>
            </a:r>
            <a:br>
              <a:rPr lang="fi-FI" dirty="0" smtClean="0"/>
            </a:br>
            <a:r>
              <a:rPr lang="fi-FI" dirty="0"/>
              <a:t/>
            </a:r>
            <a:br>
              <a:rPr lang="fi-FI" dirty="0"/>
            </a:br>
            <a:r>
              <a:rPr lang="fi-FI" dirty="0" smtClean="0"/>
              <a:t/>
            </a:r>
            <a:br>
              <a:rPr lang="fi-FI" dirty="0" smtClean="0"/>
            </a:br>
            <a:r>
              <a:rPr lang="fi-FI" dirty="0" smtClean="0"/>
              <a:t>Sijoittelukaaviot</a:t>
            </a:r>
            <a:br>
              <a:rPr lang="fi-FI" dirty="0" smtClean="0"/>
            </a:br>
            <a:r>
              <a:rPr lang="fi-FI" dirty="0" smtClean="0"/>
              <a:t>(Deployment </a:t>
            </a:r>
            <a:r>
              <a:rPr lang="fi-FI" dirty="0" err="1" smtClean="0"/>
              <a:t>diagrams</a:t>
            </a:r>
            <a:r>
              <a:rPr lang="fi-FI" dirty="0" smtClean="0"/>
              <a:t>)</a:t>
            </a:r>
            <a:br>
              <a:rPr lang="fi-FI" dirty="0" smtClean="0"/>
            </a:br>
            <a:r>
              <a:rPr lang="fi-FI" dirty="0" smtClean="0"/>
              <a:t>-</a:t>
            </a:r>
            <a:br>
              <a:rPr lang="fi-FI" dirty="0" smtClean="0"/>
            </a:br>
            <a:r>
              <a:rPr lang="fi-FI" dirty="0" smtClean="0"/>
              <a:t>Komponenttikaaviot</a:t>
            </a:r>
            <a:br>
              <a:rPr lang="fi-FI" dirty="0" smtClean="0"/>
            </a:br>
            <a:r>
              <a:rPr lang="fi-FI" dirty="0" smtClean="0"/>
              <a:t>(Component </a:t>
            </a:r>
            <a:r>
              <a:rPr lang="fi-FI" dirty="0" err="1" smtClean="0"/>
              <a:t>diagrams</a:t>
            </a:r>
            <a:r>
              <a:rPr lang="fi-FI" dirty="0" smtClean="0"/>
              <a:t>)</a:t>
            </a:r>
            <a:br>
              <a:rPr lang="fi-FI" dirty="0" smtClean="0"/>
            </a:b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3967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UML-kaaviot ohjelmistokehityksessä</a:t>
            </a:r>
            <a:endParaRPr lang="fi-FI" dirty="0"/>
          </a:p>
        </p:txBody>
      </p:sp>
      <p:pic>
        <p:nvPicPr>
          <p:cNvPr id="4" name="Kuva 3" descr="Näyttöleike"/>
          <p:cNvPicPr>
            <a:picLocks noChangeAspect="1"/>
          </p:cNvPicPr>
          <p:nvPr/>
        </p:nvPicPr>
        <p:blipFill rotWithShape="1">
          <a:blip r:embed="rId2">
            <a:extLst>
              <a:ext uri="{28A0092B-C50C-407E-A947-70E740481C1C}">
                <a14:useLocalDpi xmlns:a14="http://schemas.microsoft.com/office/drawing/2010/main" val="0"/>
              </a:ext>
            </a:extLst>
          </a:blip>
          <a:srcRect l="1773" t="2935" r="439"/>
          <a:stretch/>
        </p:blipFill>
        <p:spPr>
          <a:xfrm>
            <a:off x="1424247" y="1782128"/>
            <a:ext cx="9343506" cy="493776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Käsinkirjoitus 7"/>
              <p14:cNvContentPartPr/>
              <p14:nvPr/>
            </p14:nvContentPartPr>
            <p14:xfrm>
              <a:off x="1639907" y="4434052"/>
              <a:ext cx="1454400" cy="795600"/>
            </p14:xfrm>
          </p:contentPart>
        </mc:Choice>
        <mc:Fallback xmlns="">
          <p:pic>
            <p:nvPicPr>
              <p:cNvPr id="8" name="Käsinkirjoitus 7"/>
              <p:cNvPicPr/>
              <p:nvPr/>
            </p:nvPicPr>
            <p:blipFill>
              <a:blip r:embed="rId4"/>
              <a:stretch>
                <a:fillRect/>
              </a:stretch>
            </p:blipFill>
            <p:spPr>
              <a:xfrm>
                <a:off x="1631627" y="4425772"/>
                <a:ext cx="147096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Käsinkirjoitus 9"/>
              <p14:cNvContentPartPr/>
              <p14:nvPr/>
            </p14:nvContentPartPr>
            <p14:xfrm>
              <a:off x="3161627" y="5312452"/>
              <a:ext cx="1689120" cy="817920"/>
            </p14:xfrm>
          </p:contentPart>
        </mc:Choice>
        <mc:Fallback xmlns="">
          <p:pic>
            <p:nvPicPr>
              <p:cNvPr id="10" name="Käsinkirjoitus 9"/>
              <p:cNvPicPr/>
              <p:nvPr/>
            </p:nvPicPr>
            <p:blipFill>
              <a:blip r:embed="rId6"/>
              <a:stretch>
                <a:fillRect/>
              </a:stretch>
            </p:blipFill>
            <p:spPr>
              <a:xfrm>
                <a:off x="3153347" y="5304172"/>
                <a:ext cx="1705680" cy="834480"/>
              </a:xfrm>
              <a:prstGeom prst="rect">
                <a:avLst/>
              </a:prstGeom>
            </p:spPr>
          </p:pic>
        </mc:Fallback>
      </mc:AlternateContent>
    </p:spTree>
    <p:extLst>
      <p:ext uri="{BB962C8B-B14F-4D97-AF65-F5344CB8AC3E}">
        <p14:creationId xmlns:p14="http://schemas.microsoft.com/office/powerpoint/2010/main" val="188212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fi-FI" sz="4800" b="1" dirty="0" smtClean="0"/>
              <a:t>Sijoittelukaavio</a:t>
            </a:r>
            <a:endParaRPr lang="fi-FI" sz="4800" b="1" dirty="0"/>
          </a:p>
        </p:txBody>
      </p:sp>
      <p:sp>
        <p:nvSpPr>
          <p:cNvPr id="3" name="Sisällön paikkamerkki 2"/>
          <p:cNvSpPr>
            <a:spLocks noGrp="1"/>
          </p:cNvSpPr>
          <p:nvPr>
            <p:ph idx="1"/>
          </p:nvPr>
        </p:nvSpPr>
        <p:spPr/>
        <p:txBody>
          <a:bodyPr>
            <a:normAutofit lnSpcReduction="10000"/>
          </a:bodyPr>
          <a:lstStyle/>
          <a:p>
            <a:r>
              <a:rPr lang="fi-FI" altLang="fi-FI" dirty="0" smtClean="0"/>
              <a:t>Järjestelmän fyysinen rakenne</a:t>
            </a:r>
          </a:p>
          <a:p>
            <a:r>
              <a:rPr lang="fi-FI" altLang="fi-FI" dirty="0" smtClean="0"/>
              <a:t>Järjestelmän ajonaikainen tilanne</a:t>
            </a:r>
          </a:p>
          <a:p>
            <a:r>
              <a:rPr lang="fi-FI" altLang="fi-FI" dirty="0" smtClean="0"/>
              <a:t>Ohjelmistokomponenttien ja laitteiden välinen arkkitehtuuri</a:t>
            </a:r>
          </a:p>
          <a:p>
            <a:r>
              <a:rPr lang="fi-FI" altLang="fi-FI" dirty="0" smtClean="0"/>
              <a:t>Miten komponentit sijoitetaan laitteisiin tai ajoympäristöön</a:t>
            </a:r>
          </a:p>
          <a:p>
            <a:r>
              <a:rPr lang="fi-FI" altLang="fi-FI" dirty="0" smtClean="0"/>
              <a:t>Laite(prosessi)yksiköt (</a:t>
            </a:r>
            <a:r>
              <a:rPr lang="fi-FI" altLang="fi-FI" dirty="0" err="1" smtClean="0"/>
              <a:t>node</a:t>
            </a:r>
            <a:r>
              <a:rPr lang="fi-FI" altLang="fi-FI" dirty="0" smtClean="0"/>
              <a:t>) ja kuinka ne ovat yhteydessä toisiinsa</a:t>
            </a:r>
          </a:p>
          <a:p>
            <a:r>
              <a:rPr lang="fi-FI" altLang="fi-FI" dirty="0" smtClean="0"/>
              <a:t>Mitä komponentteja laiteyksikön sisällä käytössä ja niiden yhteydet</a:t>
            </a:r>
            <a:endParaRPr lang="fi-FI" altLang="fi-FI" dirty="0"/>
          </a:p>
          <a:p>
            <a:r>
              <a:rPr lang="fi-FI" altLang="fi-FI" dirty="0" smtClean="0"/>
              <a:t>Käytetään</a:t>
            </a:r>
            <a:r>
              <a:rPr lang="fi-FI" altLang="fi-FI" dirty="0"/>
              <a:t>, kun järjestelmään liittyy useita laiteyksiköitä</a:t>
            </a:r>
          </a:p>
          <a:p>
            <a:r>
              <a:rPr lang="fi-FI" altLang="fi-FI" dirty="0" smtClean="0"/>
              <a:t>Asiakas/palvelin, hajautetut järjestelmät</a:t>
            </a:r>
          </a:p>
          <a:p>
            <a:r>
              <a:rPr lang="fi-FI" altLang="fi-FI" dirty="0" smtClean="0"/>
              <a:t>”Luokkakaavio”, joka kuvaa järjestelmän teknisen rakenteen</a:t>
            </a:r>
            <a:endParaRPr lang="fi-FI" altLang="fi-FI" dirty="0"/>
          </a:p>
          <a:p>
            <a:endParaRPr lang="fi-FI" sz="3200" dirty="0" smtClean="0"/>
          </a:p>
          <a:p>
            <a:endParaRPr lang="fi-FI" sz="3600" dirty="0"/>
          </a:p>
        </p:txBody>
      </p:sp>
    </p:spTree>
    <p:extLst>
      <p:ext uri="{BB962C8B-B14F-4D97-AF65-F5344CB8AC3E}">
        <p14:creationId xmlns:p14="http://schemas.microsoft.com/office/powerpoint/2010/main" val="362706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Ohjelmistojen mallintaminen</a:t>
            </a:r>
            <a:endParaRPr lang="fi-FI" dirty="0"/>
          </a:p>
        </p:txBody>
      </p:sp>
      <p:sp>
        <p:nvSpPr>
          <p:cNvPr id="3" name="Sisällön paikkamerkki 2"/>
          <p:cNvSpPr>
            <a:spLocks noGrp="1"/>
          </p:cNvSpPr>
          <p:nvPr>
            <p:ph idx="1"/>
          </p:nvPr>
        </p:nvSpPr>
        <p:spPr/>
        <p:txBody>
          <a:bodyPr/>
          <a:lstStyle/>
          <a:p>
            <a:r>
              <a:rPr lang="fi-FI" dirty="0" smtClean="0"/>
              <a:t>Vrt. rakennuspiirrokset</a:t>
            </a:r>
          </a:p>
          <a:p>
            <a:pPr marL="0" indent="0">
              <a:buNone/>
            </a:pPr>
            <a:r>
              <a:rPr lang="fi-FI" dirty="0" smtClean="0"/>
              <a:t>Kuvataan:</a:t>
            </a:r>
          </a:p>
          <a:p>
            <a:r>
              <a:rPr lang="fi-FI" dirty="0" smtClean="0"/>
              <a:t>Missä </a:t>
            </a:r>
            <a:r>
              <a:rPr lang="fi-FI" dirty="0"/>
              <a:t>ympäristössä ohjelmisto toimii?</a:t>
            </a:r>
          </a:p>
          <a:p>
            <a:r>
              <a:rPr lang="fi-FI" dirty="0" smtClean="0"/>
              <a:t>Millainen </a:t>
            </a:r>
            <a:r>
              <a:rPr lang="fi-FI" dirty="0"/>
              <a:t>ohjelmiston rakenne on?</a:t>
            </a:r>
          </a:p>
          <a:p>
            <a:r>
              <a:rPr lang="fi-FI" dirty="0" smtClean="0"/>
              <a:t>Mitä ohjelmisto tekee (sen pitäisi tehdä)?</a:t>
            </a:r>
          </a:p>
          <a:p>
            <a:endParaRPr lang="fi-FI" dirty="0"/>
          </a:p>
        </p:txBody>
      </p:sp>
    </p:spTree>
    <p:extLst>
      <p:ext uri="{BB962C8B-B14F-4D97-AF65-F5344CB8AC3E}">
        <p14:creationId xmlns:p14="http://schemas.microsoft.com/office/powerpoint/2010/main" val="262609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stretch>
            <a:fillRect/>
          </a:stretch>
        </p:blipFill>
        <p:spPr>
          <a:xfrm>
            <a:off x="244590" y="1301281"/>
            <a:ext cx="5700716" cy="4068989"/>
          </a:xfrm>
          <a:prstGeom prst="rect">
            <a:avLst/>
          </a:prstGeom>
        </p:spPr>
      </p:pic>
      <p:pic>
        <p:nvPicPr>
          <p:cNvPr id="3" name="Kuva 2" descr="Deployment Diagram for Embedded System"/>
          <p:cNvPicPr/>
          <p:nvPr/>
        </p:nvPicPr>
        <p:blipFill>
          <a:blip r:embed="rId3">
            <a:extLst>
              <a:ext uri="{28A0092B-C50C-407E-A947-70E740481C1C}">
                <a14:useLocalDpi xmlns:a14="http://schemas.microsoft.com/office/drawing/2010/main" val="0"/>
              </a:ext>
            </a:extLst>
          </a:blip>
          <a:srcRect/>
          <a:stretch>
            <a:fillRect/>
          </a:stretch>
        </p:blipFill>
        <p:spPr bwMode="auto">
          <a:xfrm>
            <a:off x="6565278" y="1301281"/>
            <a:ext cx="5474043" cy="3929449"/>
          </a:xfrm>
          <a:prstGeom prst="rect">
            <a:avLst/>
          </a:prstGeom>
          <a:noFill/>
          <a:ln>
            <a:noFill/>
          </a:ln>
        </p:spPr>
      </p:pic>
    </p:spTree>
    <p:extLst>
      <p:ext uri="{BB962C8B-B14F-4D97-AF65-F5344CB8AC3E}">
        <p14:creationId xmlns:p14="http://schemas.microsoft.com/office/powerpoint/2010/main" val="299177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stretch>
            <a:fillRect/>
          </a:stretch>
        </p:blipFill>
        <p:spPr>
          <a:xfrm>
            <a:off x="273072" y="257453"/>
            <a:ext cx="5801235" cy="3008870"/>
          </a:xfrm>
          <a:prstGeom prst="rect">
            <a:avLst/>
          </a:prstGeom>
        </p:spPr>
      </p:pic>
      <p:pic>
        <p:nvPicPr>
          <p:cNvPr id="3" name="Kuva 2"/>
          <p:cNvPicPr>
            <a:picLocks noChangeAspect="1"/>
          </p:cNvPicPr>
          <p:nvPr/>
        </p:nvPicPr>
        <p:blipFill>
          <a:blip r:embed="rId3"/>
          <a:stretch>
            <a:fillRect/>
          </a:stretch>
        </p:blipFill>
        <p:spPr>
          <a:xfrm>
            <a:off x="6163083" y="2269744"/>
            <a:ext cx="5818079" cy="3651422"/>
          </a:xfrm>
          <a:prstGeom prst="rect">
            <a:avLst/>
          </a:prstGeom>
        </p:spPr>
      </p:pic>
    </p:spTree>
    <p:extLst>
      <p:ext uri="{BB962C8B-B14F-4D97-AF65-F5344CB8AC3E}">
        <p14:creationId xmlns:p14="http://schemas.microsoft.com/office/powerpoint/2010/main" val="389315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253" y="2250877"/>
            <a:ext cx="5495805" cy="3629305"/>
          </a:xfrm>
          <a:prstGeom prst="rect">
            <a:avLst/>
          </a:prstGeom>
        </p:spPr>
      </p:pic>
      <p:pic>
        <p:nvPicPr>
          <p:cNvPr id="3" name="Kuva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11" y="90936"/>
            <a:ext cx="7268647" cy="2979087"/>
          </a:xfrm>
          <a:prstGeom prst="rect">
            <a:avLst/>
          </a:prstGeom>
        </p:spPr>
      </p:pic>
    </p:spTree>
    <p:extLst>
      <p:ext uri="{BB962C8B-B14F-4D97-AF65-F5344CB8AC3E}">
        <p14:creationId xmlns:p14="http://schemas.microsoft.com/office/powerpoint/2010/main" val="105974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uv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241" y="362536"/>
            <a:ext cx="6259938" cy="3415808"/>
          </a:xfrm>
          <a:prstGeom prst="rect">
            <a:avLst/>
          </a:prstGeom>
        </p:spPr>
      </p:pic>
      <p:pic>
        <p:nvPicPr>
          <p:cNvPr id="6" name="Kuva 5"/>
          <p:cNvPicPr>
            <a:picLocks noChangeAspect="1"/>
          </p:cNvPicPr>
          <p:nvPr/>
        </p:nvPicPr>
        <p:blipFill>
          <a:blip r:embed="rId3"/>
          <a:stretch>
            <a:fillRect/>
          </a:stretch>
        </p:blipFill>
        <p:spPr>
          <a:xfrm>
            <a:off x="7149984" y="2429728"/>
            <a:ext cx="4675959" cy="3365274"/>
          </a:xfrm>
          <a:prstGeom prst="rect">
            <a:avLst/>
          </a:prstGeom>
        </p:spPr>
      </p:pic>
      <p:sp>
        <p:nvSpPr>
          <p:cNvPr id="2" name="Tekstiruutu 1"/>
          <p:cNvSpPr txBox="1"/>
          <p:nvPr/>
        </p:nvSpPr>
        <p:spPr>
          <a:xfrm>
            <a:off x="219241" y="4192264"/>
            <a:ext cx="6106744" cy="1169551"/>
          </a:xfrm>
          <a:prstGeom prst="rect">
            <a:avLst/>
          </a:prstGeom>
          <a:noFill/>
        </p:spPr>
        <p:txBody>
          <a:bodyPr wrap="square" rtlCol="0">
            <a:spAutoFit/>
          </a:bodyPr>
          <a:lstStyle/>
          <a:p>
            <a:r>
              <a:rPr lang="fi-FI" sz="1400" dirty="0" err="1"/>
              <a:t>Apple's</a:t>
            </a:r>
            <a:r>
              <a:rPr lang="fi-FI" sz="1400" dirty="0"/>
              <a:t> iTunes </a:t>
            </a:r>
            <a:r>
              <a:rPr lang="fi-FI" sz="1400" dirty="0" err="1"/>
              <a:t>application</a:t>
            </a:r>
            <a:r>
              <a:rPr lang="fi-FI" sz="1400" dirty="0"/>
              <a:t> </a:t>
            </a:r>
            <a:r>
              <a:rPr lang="fi-FI" sz="1400" dirty="0" err="1"/>
              <a:t>communicates</a:t>
            </a:r>
            <a:r>
              <a:rPr lang="fi-FI" sz="1400" dirty="0"/>
              <a:t> </a:t>
            </a:r>
            <a:r>
              <a:rPr lang="fi-FI" sz="1400" dirty="0" err="1"/>
              <a:t>with</a:t>
            </a:r>
            <a:r>
              <a:rPr lang="fi-FI" sz="1400" dirty="0"/>
              <a:t> Apple iTunes </a:t>
            </a:r>
            <a:r>
              <a:rPr lang="fi-FI" sz="1400" dirty="0" err="1"/>
              <a:t>Store</a:t>
            </a:r>
            <a:r>
              <a:rPr lang="fi-FI" sz="1400" dirty="0"/>
              <a:t>. </a:t>
            </a:r>
            <a:r>
              <a:rPr lang="fi-FI" sz="1400" dirty="0" err="1"/>
              <a:t>Customer</a:t>
            </a:r>
            <a:r>
              <a:rPr lang="fi-FI" sz="1400" dirty="0"/>
              <a:t> </a:t>
            </a:r>
            <a:r>
              <a:rPr lang="fi-FI" sz="1400" dirty="0" err="1"/>
              <a:t>can</a:t>
            </a:r>
            <a:r>
              <a:rPr lang="fi-FI" sz="1400" dirty="0"/>
              <a:t> </a:t>
            </a:r>
            <a:r>
              <a:rPr lang="fi-FI" sz="1400" dirty="0" err="1"/>
              <a:t>buy</a:t>
            </a:r>
            <a:r>
              <a:rPr lang="fi-FI" sz="1400" dirty="0"/>
              <a:t> and </a:t>
            </a:r>
            <a:r>
              <a:rPr lang="fi-FI" sz="1400" dirty="0" err="1"/>
              <a:t>download</a:t>
            </a:r>
            <a:r>
              <a:rPr lang="fi-FI" sz="1400" dirty="0"/>
              <a:t> music, video, TV </a:t>
            </a:r>
            <a:r>
              <a:rPr lang="fi-FI" sz="1400" dirty="0" err="1"/>
              <a:t>shows</a:t>
            </a:r>
            <a:r>
              <a:rPr lang="fi-FI" sz="1400" dirty="0"/>
              <a:t>, </a:t>
            </a:r>
            <a:r>
              <a:rPr lang="fi-FI" sz="1400" dirty="0" err="1"/>
              <a:t>audiobooks</a:t>
            </a:r>
            <a:r>
              <a:rPr lang="fi-FI" sz="1400" dirty="0"/>
              <a:t>, etc. and </a:t>
            </a:r>
            <a:r>
              <a:rPr lang="fi-FI" sz="1400" dirty="0" err="1"/>
              <a:t>store</a:t>
            </a:r>
            <a:r>
              <a:rPr lang="fi-FI" sz="1400" dirty="0"/>
              <a:t> it in media </a:t>
            </a:r>
            <a:r>
              <a:rPr lang="fi-FI" sz="1400" dirty="0" err="1"/>
              <a:t>library</a:t>
            </a:r>
            <a:r>
              <a:rPr lang="fi-FI" sz="1400" dirty="0"/>
              <a:t>. Mobile </a:t>
            </a:r>
            <a:r>
              <a:rPr lang="fi-FI" sz="1400" dirty="0" err="1"/>
              <a:t>devices</a:t>
            </a:r>
            <a:r>
              <a:rPr lang="fi-FI" sz="1400" dirty="0"/>
              <a:t> </a:t>
            </a:r>
            <a:r>
              <a:rPr lang="fi-FI" sz="1400" dirty="0" err="1"/>
              <a:t>like</a:t>
            </a:r>
            <a:r>
              <a:rPr lang="fi-FI" sz="1400" dirty="0"/>
              <a:t> Apple </a:t>
            </a:r>
            <a:r>
              <a:rPr lang="fi-FI" sz="1400" dirty="0" err="1"/>
              <a:t>iPod</a:t>
            </a:r>
            <a:r>
              <a:rPr lang="fi-FI" sz="1400" dirty="0"/>
              <a:t> </a:t>
            </a:r>
            <a:r>
              <a:rPr lang="fi-FI" sz="1400" dirty="0" err="1"/>
              <a:t>Touch</a:t>
            </a:r>
            <a:r>
              <a:rPr lang="fi-FI" sz="1400" dirty="0"/>
              <a:t> and Apple iPhone </a:t>
            </a:r>
            <a:r>
              <a:rPr lang="fi-FI" sz="1400" dirty="0" err="1"/>
              <a:t>update</a:t>
            </a:r>
            <a:r>
              <a:rPr lang="fi-FI" sz="1400" dirty="0"/>
              <a:t> media </a:t>
            </a:r>
            <a:r>
              <a:rPr lang="fi-FI" sz="1400" dirty="0" err="1"/>
              <a:t>libraries</a:t>
            </a:r>
            <a:r>
              <a:rPr lang="fi-FI" sz="1400" dirty="0"/>
              <a:t> </a:t>
            </a:r>
            <a:r>
              <a:rPr lang="fi-FI" sz="1400" dirty="0" err="1"/>
              <a:t>from</a:t>
            </a:r>
            <a:r>
              <a:rPr lang="fi-FI" sz="1400" dirty="0"/>
              <a:t> home </a:t>
            </a:r>
            <a:r>
              <a:rPr lang="fi-FI" sz="1400" dirty="0" err="1"/>
              <a:t>computer</a:t>
            </a:r>
            <a:r>
              <a:rPr lang="fi-FI" sz="1400" dirty="0"/>
              <a:t> </a:t>
            </a:r>
            <a:r>
              <a:rPr lang="fi-FI" sz="1400" dirty="0" err="1"/>
              <a:t>with</a:t>
            </a:r>
            <a:r>
              <a:rPr lang="fi-FI" sz="1400" dirty="0"/>
              <a:t> iTunes </a:t>
            </a:r>
            <a:r>
              <a:rPr lang="fi-FI" sz="1400" dirty="0" err="1"/>
              <a:t>through</a:t>
            </a:r>
            <a:r>
              <a:rPr lang="fi-FI" sz="1400" dirty="0"/>
              <a:t> USB, </a:t>
            </a:r>
            <a:r>
              <a:rPr lang="fi-FI" sz="1400" dirty="0" err="1"/>
              <a:t>or</a:t>
            </a:r>
            <a:r>
              <a:rPr lang="fi-FI" sz="1400" dirty="0"/>
              <a:t> </a:t>
            </a:r>
            <a:r>
              <a:rPr lang="fi-FI" sz="1400" dirty="0" err="1"/>
              <a:t>could</a:t>
            </a:r>
            <a:r>
              <a:rPr lang="fi-FI" sz="1400" dirty="0"/>
              <a:t> </a:t>
            </a:r>
            <a:r>
              <a:rPr lang="fi-FI" sz="1400" dirty="0" err="1"/>
              <a:t>download</a:t>
            </a:r>
            <a:r>
              <a:rPr lang="fi-FI" sz="1400" dirty="0"/>
              <a:t> media </a:t>
            </a:r>
            <a:r>
              <a:rPr lang="fi-FI" sz="1400" dirty="0" err="1"/>
              <a:t>directly</a:t>
            </a:r>
            <a:r>
              <a:rPr lang="fi-FI" sz="1400" dirty="0"/>
              <a:t> </a:t>
            </a:r>
            <a:r>
              <a:rPr lang="fi-FI" sz="1400" dirty="0" err="1"/>
              <a:t>from</a:t>
            </a:r>
            <a:r>
              <a:rPr lang="fi-FI" sz="1400" dirty="0"/>
              <a:t> Apple iTunes </a:t>
            </a:r>
            <a:r>
              <a:rPr lang="fi-FI" sz="1400" dirty="0" err="1"/>
              <a:t>Store</a:t>
            </a:r>
            <a:r>
              <a:rPr lang="fi-FI" sz="1400" dirty="0"/>
              <a:t> </a:t>
            </a:r>
            <a:r>
              <a:rPr lang="fi-FI" sz="1400" dirty="0" err="1"/>
              <a:t>using</a:t>
            </a:r>
            <a:r>
              <a:rPr lang="fi-FI" sz="1400" dirty="0"/>
              <a:t> </a:t>
            </a:r>
            <a:r>
              <a:rPr lang="fi-FI" sz="1400" dirty="0" err="1"/>
              <a:t>some</a:t>
            </a:r>
            <a:r>
              <a:rPr lang="fi-FI" sz="1400" dirty="0"/>
              <a:t> </a:t>
            </a:r>
            <a:r>
              <a:rPr lang="fi-FI" sz="1400" dirty="0" err="1"/>
              <a:t>wireless</a:t>
            </a:r>
            <a:r>
              <a:rPr lang="fi-FI" sz="1400" dirty="0"/>
              <a:t> </a:t>
            </a:r>
            <a:r>
              <a:rPr lang="fi-FI" sz="1400" dirty="0" err="1"/>
              <a:t>protocol</a:t>
            </a:r>
            <a:r>
              <a:rPr lang="fi-FI" sz="1400" dirty="0"/>
              <a:t>.</a:t>
            </a:r>
          </a:p>
        </p:txBody>
      </p:sp>
      <p:sp>
        <p:nvSpPr>
          <p:cNvPr id="7" name="Tekstiruutu 6"/>
          <p:cNvSpPr txBox="1"/>
          <p:nvPr/>
        </p:nvSpPr>
        <p:spPr>
          <a:xfrm>
            <a:off x="7039866" y="1116333"/>
            <a:ext cx="4896196" cy="954107"/>
          </a:xfrm>
          <a:prstGeom prst="rect">
            <a:avLst/>
          </a:prstGeom>
          <a:noFill/>
        </p:spPr>
        <p:txBody>
          <a:bodyPr wrap="square" rtlCol="0">
            <a:spAutoFit/>
          </a:bodyPr>
          <a:lstStyle/>
          <a:p>
            <a:r>
              <a:rPr lang="en-US" sz="1400" dirty="0"/>
              <a:t>Android SDK tools compile and package the code along with any required data and resource files into Android application archive file. The archive file represents one Android application to be deployed to the Android-enabled mobile devices. </a:t>
            </a:r>
          </a:p>
        </p:txBody>
      </p:sp>
    </p:spTree>
    <p:extLst>
      <p:ext uri="{BB962C8B-B14F-4D97-AF65-F5344CB8AC3E}">
        <p14:creationId xmlns:p14="http://schemas.microsoft.com/office/powerpoint/2010/main" val="240046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Komponenttikaavio</a:t>
            </a:r>
            <a:endParaRPr lang="fi-FI" dirty="0"/>
          </a:p>
        </p:txBody>
      </p:sp>
      <p:sp>
        <p:nvSpPr>
          <p:cNvPr id="3" name="Sisällön paikkamerkki 2"/>
          <p:cNvSpPr>
            <a:spLocks noGrp="1"/>
          </p:cNvSpPr>
          <p:nvPr>
            <p:ph idx="1"/>
          </p:nvPr>
        </p:nvSpPr>
        <p:spPr/>
        <p:txBody>
          <a:bodyPr>
            <a:normAutofit lnSpcReduction="10000"/>
          </a:bodyPr>
          <a:lstStyle/>
          <a:p>
            <a:r>
              <a:rPr lang="fi-FI" dirty="0" smtClean="0"/>
              <a:t>Toteutustason näkymä sovellukseen</a:t>
            </a:r>
          </a:p>
          <a:p>
            <a:r>
              <a:rPr lang="fi-FI" dirty="0" smtClean="0"/>
              <a:t>Ohjelmistokomponentit ja niiden väliset yhteydet (viestit)</a:t>
            </a:r>
          </a:p>
          <a:p>
            <a:r>
              <a:rPr lang="fi-FI" dirty="0" smtClean="0"/>
              <a:t>Komponentti ≈ lähdekoodista käännetty toiminnallinen kokonaisuus </a:t>
            </a:r>
          </a:p>
          <a:p>
            <a:r>
              <a:rPr lang="fi-FI" dirty="0" smtClean="0"/>
              <a:t>Lähdekoodien fyysinen sijoittelu tiedostoihin</a:t>
            </a:r>
          </a:p>
          <a:p>
            <a:r>
              <a:rPr lang="fi-FI" dirty="0" smtClean="0"/>
              <a:t>Mallintaa </a:t>
            </a:r>
            <a:r>
              <a:rPr lang="fi-FI" dirty="0"/>
              <a:t>suorituskelpoisia versioita </a:t>
            </a:r>
            <a:r>
              <a:rPr lang="fi-FI" dirty="0" smtClean="0"/>
              <a:t>järjestelmästä</a:t>
            </a:r>
          </a:p>
          <a:p>
            <a:r>
              <a:rPr lang="fi-FI" dirty="0" smtClean="0"/>
              <a:t>Fyysisen </a:t>
            </a:r>
            <a:r>
              <a:rPr lang="fi-FI" dirty="0"/>
              <a:t>tietokannan </a:t>
            </a:r>
            <a:r>
              <a:rPr lang="fi-FI" dirty="0" smtClean="0"/>
              <a:t>mallintaminen</a:t>
            </a:r>
          </a:p>
          <a:p>
            <a:endParaRPr lang="fi-FI" dirty="0"/>
          </a:p>
          <a:p>
            <a:r>
              <a:rPr lang="fi-FI" dirty="0"/>
              <a:t>Komponenttikaavio ≈ yksityiskohtiin </a:t>
            </a:r>
            <a:r>
              <a:rPr lang="fi-FI" dirty="0" smtClean="0"/>
              <a:t>asti piirretty sijoittelukaavio</a:t>
            </a:r>
          </a:p>
          <a:p>
            <a:pPr lvl="1"/>
            <a:r>
              <a:rPr lang="fi-FI" dirty="0" smtClean="0"/>
              <a:t>Yhdistellään monesti</a:t>
            </a:r>
            <a:endParaRPr lang="fi-FI" dirty="0"/>
          </a:p>
        </p:txBody>
      </p:sp>
    </p:spTree>
    <p:extLst>
      <p:ext uri="{BB962C8B-B14F-4D97-AF65-F5344CB8AC3E}">
        <p14:creationId xmlns:p14="http://schemas.microsoft.com/office/powerpoint/2010/main" val="276359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descr="Component Diagram at a glance"/>
          <p:cNvPicPr/>
          <p:nvPr/>
        </p:nvPicPr>
        <p:blipFill>
          <a:blip r:embed="rId2">
            <a:extLst>
              <a:ext uri="{28A0092B-C50C-407E-A947-70E740481C1C}">
                <a14:useLocalDpi xmlns:a14="http://schemas.microsoft.com/office/drawing/2010/main" val="0"/>
              </a:ext>
            </a:extLst>
          </a:blip>
          <a:srcRect/>
          <a:stretch>
            <a:fillRect/>
          </a:stretch>
        </p:blipFill>
        <p:spPr bwMode="auto">
          <a:xfrm>
            <a:off x="2038060" y="1149349"/>
            <a:ext cx="7881302" cy="4245610"/>
          </a:xfrm>
          <a:prstGeom prst="rect">
            <a:avLst/>
          </a:prstGeom>
          <a:noFill/>
          <a:ln>
            <a:noFill/>
          </a:ln>
        </p:spPr>
      </p:pic>
    </p:spTree>
    <p:extLst>
      <p:ext uri="{BB962C8B-B14F-4D97-AF65-F5344CB8AC3E}">
        <p14:creationId xmlns:p14="http://schemas.microsoft.com/office/powerpoint/2010/main" val="28844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47" y="287903"/>
            <a:ext cx="6308770" cy="2613815"/>
          </a:xfrm>
          <a:prstGeom prst="rect">
            <a:avLst/>
          </a:prstGeom>
        </p:spPr>
      </p:pic>
      <p:pic>
        <p:nvPicPr>
          <p:cNvPr id="3" name="Kuva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117" y="2387538"/>
            <a:ext cx="8063883" cy="3685765"/>
          </a:xfrm>
          <a:prstGeom prst="rect">
            <a:avLst/>
          </a:prstGeom>
        </p:spPr>
      </p:pic>
    </p:spTree>
    <p:extLst>
      <p:ext uri="{BB962C8B-B14F-4D97-AF65-F5344CB8AC3E}">
        <p14:creationId xmlns:p14="http://schemas.microsoft.com/office/powerpoint/2010/main" val="237754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54958"/>
            <a:ext cx="10515600" cy="2852737"/>
          </a:xfrm>
        </p:spPr>
        <p:txBody>
          <a:bodyPr>
            <a:normAutofit fontScale="90000"/>
          </a:bodyPr>
          <a:lstStyle/>
          <a:p>
            <a:pPr algn="ctr"/>
            <a:r>
              <a:rPr lang="fi-FI" dirty="0" smtClean="0"/>
              <a:t/>
            </a:r>
            <a:br>
              <a:rPr lang="fi-FI" dirty="0" smtClean="0"/>
            </a:br>
            <a:r>
              <a:rPr lang="fi-FI" dirty="0"/>
              <a:t/>
            </a:r>
            <a:br>
              <a:rPr lang="fi-FI" dirty="0"/>
            </a:br>
            <a:r>
              <a:rPr lang="fi-FI" dirty="0" smtClean="0"/>
              <a:t/>
            </a:r>
            <a:br>
              <a:rPr lang="fi-FI" dirty="0" smtClean="0"/>
            </a:br>
            <a:r>
              <a:rPr lang="fi-FI" dirty="0"/>
              <a:t/>
            </a:r>
            <a:br>
              <a:rPr lang="fi-FI" dirty="0"/>
            </a:br>
            <a:r>
              <a:rPr lang="fi-FI" dirty="0" smtClean="0"/>
              <a:t/>
            </a:r>
            <a:br>
              <a:rPr lang="fi-FI" dirty="0" smtClean="0"/>
            </a:br>
            <a:r>
              <a:rPr lang="fi-FI" dirty="0" smtClean="0"/>
              <a:t>Tilakaaviot</a:t>
            </a:r>
            <a:br>
              <a:rPr lang="fi-FI" dirty="0" smtClean="0"/>
            </a:br>
            <a:r>
              <a:rPr lang="fi-FI" dirty="0" smtClean="0"/>
              <a:t>(State </a:t>
            </a:r>
            <a:r>
              <a:rPr lang="fi-FI" dirty="0" err="1" smtClean="0"/>
              <a:t>machine</a:t>
            </a:r>
            <a:r>
              <a:rPr lang="fi-FI" dirty="0" smtClean="0"/>
              <a:t> </a:t>
            </a:r>
            <a:r>
              <a:rPr lang="fi-FI" dirty="0" err="1" smtClean="0"/>
              <a:t>diagram</a:t>
            </a:r>
            <a:r>
              <a:rPr lang="fi-FI" dirty="0" smtClean="0"/>
              <a:t>)</a:t>
            </a:r>
            <a:br>
              <a:rPr lang="fi-FI" dirty="0" smtClean="0"/>
            </a:b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346811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UML-kaaviot ohjelmistokehityksessä</a:t>
            </a:r>
            <a:endParaRPr lang="fi-FI" dirty="0"/>
          </a:p>
        </p:txBody>
      </p:sp>
      <p:pic>
        <p:nvPicPr>
          <p:cNvPr id="4" name="Kuva 3" descr="Näyttöleike"/>
          <p:cNvPicPr>
            <a:picLocks noChangeAspect="1"/>
          </p:cNvPicPr>
          <p:nvPr/>
        </p:nvPicPr>
        <p:blipFill rotWithShape="1">
          <a:blip r:embed="rId2">
            <a:extLst>
              <a:ext uri="{28A0092B-C50C-407E-A947-70E740481C1C}">
                <a14:useLocalDpi xmlns:a14="http://schemas.microsoft.com/office/drawing/2010/main" val="0"/>
              </a:ext>
            </a:extLst>
          </a:blip>
          <a:srcRect l="1773" t="2935" r="439"/>
          <a:stretch/>
        </p:blipFill>
        <p:spPr>
          <a:xfrm>
            <a:off x="1424247" y="1782128"/>
            <a:ext cx="9343506" cy="493776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Käsinkirjoitus 9"/>
              <p14:cNvContentPartPr/>
              <p14:nvPr/>
            </p14:nvContentPartPr>
            <p14:xfrm>
              <a:off x="5780540" y="4411732"/>
              <a:ext cx="1689120" cy="817920"/>
            </p14:xfrm>
          </p:contentPart>
        </mc:Choice>
        <mc:Fallback xmlns="">
          <p:pic>
            <p:nvPicPr>
              <p:cNvPr id="10" name="Käsinkirjoitus 9"/>
              <p:cNvPicPr/>
              <p:nvPr/>
            </p:nvPicPr>
            <p:blipFill>
              <a:blip r:embed="rId4"/>
              <a:stretch>
                <a:fillRect/>
              </a:stretch>
            </p:blipFill>
            <p:spPr>
              <a:xfrm>
                <a:off x="5772260" y="4403452"/>
                <a:ext cx="1705680" cy="834480"/>
              </a:xfrm>
              <a:prstGeom prst="rect">
                <a:avLst/>
              </a:prstGeom>
            </p:spPr>
          </p:pic>
        </mc:Fallback>
      </mc:AlternateContent>
    </p:spTree>
    <p:extLst>
      <p:ext uri="{BB962C8B-B14F-4D97-AF65-F5344CB8AC3E}">
        <p14:creationId xmlns:p14="http://schemas.microsoft.com/office/powerpoint/2010/main" val="392536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Tilakaavio</a:t>
            </a:r>
            <a:endParaRPr lang="fi-FI" dirty="0"/>
          </a:p>
        </p:txBody>
      </p:sp>
      <p:sp>
        <p:nvSpPr>
          <p:cNvPr id="3" name="Sisällön paikkamerkki 2"/>
          <p:cNvSpPr>
            <a:spLocks noGrp="1"/>
          </p:cNvSpPr>
          <p:nvPr>
            <p:ph idx="1"/>
          </p:nvPr>
        </p:nvSpPr>
        <p:spPr/>
        <p:txBody>
          <a:bodyPr>
            <a:normAutofit/>
          </a:bodyPr>
          <a:lstStyle/>
          <a:p>
            <a:r>
              <a:rPr lang="fi-FI" dirty="0" smtClean="0"/>
              <a:t>Kuvaa järjestelmän käyttäytymistä: tila (</a:t>
            </a:r>
            <a:r>
              <a:rPr lang="fi-FI" dirty="0" err="1" smtClean="0"/>
              <a:t>state</a:t>
            </a:r>
            <a:r>
              <a:rPr lang="fi-FI" dirty="0" smtClean="0"/>
              <a:t>) ja siirtymät (</a:t>
            </a:r>
            <a:r>
              <a:rPr lang="fi-FI" dirty="0" err="1" smtClean="0"/>
              <a:t>transition</a:t>
            </a:r>
            <a:r>
              <a:rPr lang="fi-FI" dirty="0" smtClean="0"/>
              <a:t>)</a:t>
            </a:r>
          </a:p>
          <a:p>
            <a:pPr lvl="1"/>
            <a:r>
              <a:rPr lang="fi-FI" dirty="0" smtClean="0"/>
              <a:t>Alkutila ja lopputila</a:t>
            </a:r>
          </a:p>
          <a:p>
            <a:r>
              <a:rPr lang="fi-FI" dirty="0" smtClean="0"/>
              <a:t>Laitteiden toiminnan mallintaminen (eri tilat)</a:t>
            </a:r>
          </a:p>
          <a:p>
            <a:pPr lvl="1"/>
            <a:r>
              <a:rPr lang="fi-FI" dirty="0" smtClean="0"/>
              <a:t>Esim. sekuntikello (käy, pysäytetty, ajan asettaminen)</a:t>
            </a:r>
          </a:p>
          <a:p>
            <a:r>
              <a:rPr lang="fi-FI" dirty="0" smtClean="0"/>
              <a:t>Kuvataan olion elinkaarta - tilasta riippuvaa käyttäytymistä</a:t>
            </a:r>
          </a:p>
          <a:p>
            <a:pPr lvl="1"/>
            <a:r>
              <a:rPr lang="fi-FI" dirty="0" smtClean="0"/>
              <a:t>Esim. kirjaston kirja-olio (hyllyssä,</a:t>
            </a:r>
            <a:r>
              <a:rPr lang="fi-FI" dirty="0"/>
              <a:t> </a:t>
            </a:r>
            <a:r>
              <a:rPr lang="fi-FI" dirty="0" smtClean="0"/>
              <a:t>lainassa, varattu)</a:t>
            </a:r>
          </a:p>
          <a:p>
            <a:r>
              <a:rPr lang="fi-FI" dirty="0" smtClean="0"/>
              <a:t>Algoritmien ja sääntöjen kuvaaminen</a:t>
            </a:r>
          </a:p>
          <a:p>
            <a:pPr marL="457200" lvl="1" indent="0">
              <a:buNone/>
            </a:pPr>
            <a:endParaRPr lang="fi-FI" dirty="0"/>
          </a:p>
        </p:txBody>
      </p:sp>
    </p:spTree>
    <p:extLst>
      <p:ext uri="{BB962C8B-B14F-4D97-AF65-F5344CB8AC3E}">
        <p14:creationId xmlns:p14="http://schemas.microsoft.com/office/powerpoint/2010/main" val="244171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Ohjelmistojen mallintaminen</a:t>
            </a:r>
            <a:endParaRPr lang="fi-FI" dirty="0"/>
          </a:p>
        </p:txBody>
      </p:sp>
      <p:sp>
        <p:nvSpPr>
          <p:cNvPr id="3" name="Sisällön paikkamerkki 2"/>
          <p:cNvSpPr>
            <a:spLocks noGrp="1"/>
          </p:cNvSpPr>
          <p:nvPr>
            <p:ph idx="1"/>
          </p:nvPr>
        </p:nvSpPr>
        <p:spPr/>
        <p:txBody>
          <a:bodyPr>
            <a:normAutofit/>
          </a:bodyPr>
          <a:lstStyle/>
          <a:p>
            <a:r>
              <a:rPr lang="fi-FI" dirty="0" smtClean="0"/>
              <a:t>Luodaan abstrakteja malleja järjestelmästä </a:t>
            </a:r>
          </a:p>
          <a:p>
            <a:pPr lvl="1"/>
            <a:r>
              <a:rPr lang="fi-FI" dirty="0" smtClean="0"/>
              <a:t>Eri näkökulmat </a:t>
            </a:r>
          </a:p>
          <a:p>
            <a:pPr lvl="1"/>
            <a:r>
              <a:rPr lang="fi-FI" dirty="0" smtClean="0"/>
              <a:t>Ei liian tarkka eikä liian yleinen käyttötarkoitukseen</a:t>
            </a:r>
          </a:p>
          <a:p>
            <a:pPr lvl="1"/>
            <a:r>
              <a:rPr lang="fi-FI" dirty="0" smtClean="0"/>
              <a:t>Kuvaa olennaisen ja piilottaa tarpeettomat yksityiskohdat</a:t>
            </a:r>
          </a:p>
          <a:p>
            <a:r>
              <a:rPr lang="fi-FI" dirty="0" smtClean="0"/>
              <a:t>Luonnollisen kielen käyttäminen</a:t>
            </a:r>
            <a:endParaRPr lang="fi-FI" dirty="0"/>
          </a:p>
          <a:p>
            <a:r>
              <a:rPr lang="fi-FI" dirty="0" smtClean="0"/>
              <a:t>Graafiset kuvausmenetelmät</a:t>
            </a:r>
          </a:p>
          <a:p>
            <a:r>
              <a:rPr lang="fi-FI" dirty="0" smtClean="0"/>
              <a:t>Mallinnus auttaa ymmärtämään ohjelmiston toiminnallisuuden</a:t>
            </a:r>
          </a:p>
          <a:p>
            <a:r>
              <a:rPr lang="fi-FI" dirty="0" smtClean="0"/>
              <a:t>Suunnittelijoiden ja asiakkaiden välinen vuorovaikutus</a:t>
            </a:r>
          </a:p>
          <a:p>
            <a:r>
              <a:rPr lang="fi-FI" dirty="0" smtClean="0"/>
              <a:t>Mallien ja kuvausten pohjalta on mahdollista generoida sovellus</a:t>
            </a:r>
            <a:endParaRPr lang="fi-FI" dirty="0"/>
          </a:p>
        </p:txBody>
      </p:sp>
    </p:spTree>
    <p:extLst>
      <p:ext uri="{BB962C8B-B14F-4D97-AF65-F5344CB8AC3E}">
        <p14:creationId xmlns:p14="http://schemas.microsoft.com/office/powerpoint/2010/main" val="20955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uva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048" y="4858159"/>
            <a:ext cx="4885714" cy="1276190"/>
          </a:xfrm>
          <a:prstGeom prst="rect">
            <a:avLst/>
          </a:prstGeom>
        </p:spPr>
      </p:pic>
      <p:sp>
        <p:nvSpPr>
          <p:cNvPr id="2" name="Otsikko 1"/>
          <p:cNvSpPr>
            <a:spLocks noGrp="1"/>
          </p:cNvSpPr>
          <p:nvPr>
            <p:ph type="title"/>
          </p:nvPr>
        </p:nvSpPr>
        <p:spPr/>
        <p:txBody>
          <a:bodyPr/>
          <a:lstStyle/>
          <a:p>
            <a:r>
              <a:rPr lang="fi-FI" dirty="0" smtClean="0"/>
              <a:t>Tilakaavio</a:t>
            </a:r>
            <a:endParaRPr lang="fi-FI" dirty="0"/>
          </a:p>
        </p:txBody>
      </p:sp>
      <p:sp>
        <p:nvSpPr>
          <p:cNvPr id="3" name="Sisällön paikkamerkki 2"/>
          <p:cNvSpPr>
            <a:spLocks noGrp="1"/>
          </p:cNvSpPr>
          <p:nvPr>
            <p:ph idx="1"/>
          </p:nvPr>
        </p:nvSpPr>
        <p:spPr/>
        <p:txBody>
          <a:bodyPr>
            <a:normAutofit/>
          </a:bodyPr>
          <a:lstStyle/>
          <a:p>
            <a:pPr marL="0" indent="0">
              <a:buNone/>
            </a:pPr>
            <a:r>
              <a:rPr lang="fi-FI" dirty="0" smtClean="0"/>
              <a:t>Tila </a:t>
            </a:r>
          </a:p>
          <a:p>
            <a:r>
              <a:rPr lang="fi-FI" dirty="0" smtClean="0"/>
              <a:t>Tilaan voi liittyä aktiviteettejä/toimintoja/tapahtumia</a:t>
            </a:r>
          </a:p>
          <a:p>
            <a:pPr lvl="1"/>
            <a:r>
              <a:rPr lang="fi-FI" dirty="0" smtClean="0"/>
              <a:t>Tilaan tuleminen (</a:t>
            </a:r>
            <a:r>
              <a:rPr lang="fi-FI" dirty="0" err="1" smtClean="0"/>
              <a:t>entry</a:t>
            </a:r>
            <a:r>
              <a:rPr lang="fi-FI" dirty="0" smtClean="0"/>
              <a:t>), Tilassa oleminen (</a:t>
            </a:r>
            <a:r>
              <a:rPr lang="fi-FI" dirty="0" err="1" smtClean="0"/>
              <a:t>do</a:t>
            </a:r>
            <a:r>
              <a:rPr lang="fi-FI" dirty="0" smtClean="0"/>
              <a:t>), Tilasta lähteminen (</a:t>
            </a:r>
            <a:r>
              <a:rPr lang="fi-FI" dirty="0" err="1" smtClean="0"/>
              <a:t>exit</a:t>
            </a:r>
            <a:r>
              <a:rPr lang="fi-FI" dirty="0" smtClean="0"/>
              <a:t>)</a:t>
            </a:r>
          </a:p>
          <a:p>
            <a:pPr lvl="1"/>
            <a:r>
              <a:rPr lang="fi-FI" dirty="0" smtClean="0"/>
              <a:t>Viivästetty tapahtuma (</a:t>
            </a:r>
            <a:r>
              <a:rPr lang="fi-FI" dirty="0" err="1" smtClean="0"/>
              <a:t>defer</a:t>
            </a:r>
            <a:r>
              <a:rPr lang="fi-FI" dirty="0" smtClean="0"/>
              <a:t>)</a:t>
            </a:r>
          </a:p>
          <a:p>
            <a:r>
              <a:rPr lang="fi-FI" dirty="0" smtClean="0"/>
              <a:t>Siirtymä </a:t>
            </a:r>
          </a:p>
          <a:p>
            <a:pPr lvl="1"/>
            <a:r>
              <a:rPr lang="fi-FI" dirty="0"/>
              <a:t>T</a:t>
            </a:r>
            <a:r>
              <a:rPr lang="fi-FI" dirty="0" smtClean="0"/>
              <a:t>ilasta </a:t>
            </a:r>
            <a:r>
              <a:rPr lang="fi-FI" dirty="0"/>
              <a:t>toiseen</a:t>
            </a:r>
          </a:p>
          <a:p>
            <a:pPr lvl="1"/>
            <a:r>
              <a:rPr lang="fi-FI" dirty="0"/>
              <a:t>Siirtymisen saa aikaan heräte/tapahtuma (esim. viesti)</a:t>
            </a:r>
          </a:p>
          <a:p>
            <a:pPr lvl="1"/>
            <a:r>
              <a:rPr lang="fi-FI" dirty="0"/>
              <a:t>Liittyy toiminto ja voi liittyä ehto</a:t>
            </a:r>
          </a:p>
          <a:p>
            <a:pPr marL="457200" lvl="1" indent="0">
              <a:buNone/>
            </a:pPr>
            <a:endParaRPr lang="fi-FI" dirty="0" smtClean="0"/>
          </a:p>
          <a:p>
            <a:pPr lvl="1"/>
            <a:endParaRPr lang="fi-FI" dirty="0"/>
          </a:p>
        </p:txBody>
      </p:sp>
      <p:pic>
        <p:nvPicPr>
          <p:cNvPr id="5" name="Kuva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048" y="509959"/>
            <a:ext cx="4512305" cy="1548017"/>
          </a:xfrm>
          <a:prstGeom prst="rect">
            <a:avLst/>
          </a:prstGeom>
        </p:spPr>
      </p:pic>
    </p:spTree>
    <p:extLst>
      <p:ext uri="{BB962C8B-B14F-4D97-AF65-F5344CB8AC3E}">
        <p14:creationId xmlns:p14="http://schemas.microsoft.com/office/powerpoint/2010/main" val="37358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983" y="1814980"/>
            <a:ext cx="2361905" cy="809524"/>
          </a:xfrm>
          <a:prstGeom prst="rect">
            <a:avLst/>
          </a:prstGeom>
        </p:spPr>
      </p:pic>
      <p:pic>
        <p:nvPicPr>
          <p:cNvPr id="3" name="Kuva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988" y="2988667"/>
            <a:ext cx="1057143" cy="866667"/>
          </a:xfrm>
          <a:prstGeom prst="rect">
            <a:avLst/>
          </a:prstGeom>
        </p:spPr>
      </p:pic>
      <p:pic>
        <p:nvPicPr>
          <p:cNvPr id="4" name="Kuva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5579" y="1637427"/>
            <a:ext cx="4190476" cy="3266667"/>
          </a:xfrm>
          <a:prstGeom prst="rect">
            <a:avLst/>
          </a:prstGeom>
        </p:spPr>
      </p:pic>
      <p:sp>
        <p:nvSpPr>
          <p:cNvPr id="5" name="Otsikko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dirty="0" smtClean="0"/>
              <a:t>Tilakaavio – digitaalinen kello</a:t>
            </a:r>
            <a:endParaRPr lang="fi-FI" dirty="0"/>
          </a:p>
        </p:txBody>
      </p:sp>
    </p:spTree>
    <p:extLst>
      <p:ext uri="{BB962C8B-B14F-4D97-AF65-F5344CB8AC3E}">
        <p14:creationId xmlns:p14="http://schemas.microsoft.com/office/powerpoint/2010/main" val="60162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dirty="0" smtClean="0"/>
              <a:t>Tilakaavio – kirja-olio</a:t>
            </a:r>
            <a:endParaRPr lang="fi-FI" dirty="0"/>
          </a:p>
        </p:txBody>
      </p:sp>
      <p:pic>
        <p:nvPicPr>
          <p:cNvPr id="7" name="Kuva 6"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581" y="2055668"/>
            <a:ext cx="2357761" cy="620463"/>
          </a:xfrm>
          <a:prstGeom prst="rect">
            <a:avLst/>
          </a:prstGeom>
        </p:spPr>
      </p:pic>
      <p:pic>
        <p:nvPicPr>
          <p:cNvPr id="9" name="Kuva 8" descr="Näyttöle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78" y="3637805"/>
            <a:ext cx="5963104" cy="2523362"/>
          </a:xfrm>
          <a:prstGeom prst="rect">
            <a:avLst/>
          </a:prstGeom>
        </p:spPr>
      </p:pic>
      <p:pic>
        <p:nvPicPr>
          <p:cNvPr id="8" name="Kuva 7"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9672" y="1335579"/>
            <a:ext cx="6132522" cy="2060640"/>
          </a:xfrm>
          <a:prstGeom prst="rect">
            <a:avLst/>
          </a:prstGeom>
        </p:spPr>
      </p:pic>
      <p:pic>
        <p:nvPicPr>
          <p:cNvPr id="10" name="Kuva 9" descr="Näyttöleik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1808" y="3844493"/>
            <a:ext cx="5150639" cy="2109986"/>
          </a:xfrm>
          <a:prstGeom prst="rect">
            <a:avLst/>
          </a:prstGeom>
        </p:spPr>
      </p:pic>
      <p:sp>
        <p:nvSpPr>
          <p:cNvPr id="11" name="Ellipsi 10"/>
          <p:cNvSpPr/>
          <p:nvPr/>
        </p:nvSpPr>
        <p:spPr>
          <a:xfrm>
            <a:off x="417646" y="1337374"/>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solidFill>
                  <a:schemeClr val="accent6">
                    <a:lumMod val="75000"/>
                  </a:schemeClr>
                </a:solidFill>
              </a:rPr>
              <a:t>1.</a:t>
            </a:r>
            <a:endParaRPr lang="fi-FI" dirty="0">
              <a:solidFill>
                <a:schemeClr val="accent6">
                  <a:lumMod val="75000"/>
                </a:schemeClr>
              </a:solidFill>
            </a:endParaRPr>
          </a:p>
        </p:txBody>
      </p:sp>
      <p:sp>
        <p:nvSpPr>
          <p:cNvPr id="12" name="Ellipsi 11"/>
          <p:cNvSpPr/>
          <p:nvPr/>
        </p:nvSpPr>
        <p:spPr>
          <a:xfrm>
            <a:off x="5319672" y="1257476"/>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accent6">
                    <a:lumMod val="75000"/>
                  </a:schemeClr>
                </a:solidFill>
              </a:rPr>
              <a:t>2</a:t>
            </a:r>
            <a:r>
              <a:rPr lang="fi-FI" dirty="0" smtClean="0">
                <a:solidFill>
                  <a:schemeClr val="accent6">
                    <a:lumMod val="75000"/>
                  </a:schemeClr>
                </a:solidFill>
              </a:rPr>
              <a:t>.</a:t>
            </a:r>
            <a:endParaRPr lang="fi-FI" dirty="0">
              <a:solidFill>
                <a:schemeClr val="accent6">
                  <a:lumMod val="75000"/>
                </a:schemeClr>
              </a:solidFill>
            </a:endParaRPr>
          </a:p>
        </p:txBody>
      </p:sp>
      <p:sp>
        <p:nvSpPr>
          <p:cNvPr id="13" name="Ellipsi 12"/>
          <p:cNvSpPr/>
          <p:nvPr/>
        </p:nvSpPr>
        <p:spPr>
          <a:xfrm>
            <a:off x="417645" y="3940850"/>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solidFill>
                  <a:schemeClr val="accent6">
                    <a:lumMod val="75000"/>
                  </a:schemeClr>
                </a:solidFill>
              </a:rPr>
              <a:t>3.</a:t>
            </a:r>
            <a:endParaRPr lang="fi-FI" dirty="0">
              <a:solidFill>
                <a:schemeClr val="accent6">
                  <a:lumMod val="75000"/>
                </a:schemeClr>
              </a:solidFill>
            </a:endParaRPr>
          </a:p>
        </p:txBody>
      </p:sp>
      <p:sp>
        <p:nvSpPr>
          <p:cNvPr id="14" name="Ellipsi 13"/>
          <p:cNvSpPr/>
          <p:nvPr/>
        </p:nvSpPr>
        <p:spPr>
          <a:xfrm>
            <a:off x="6308743" y="3940849"/>
            <a:ext cx="588935" cy="591221"/>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accent6">
                    <a:lumMod val="75000"/>
                  </a:schemeClr>
                </a:solidFill>
              </a:rPr>
              <a:t>4</a:t>
            </a:r>
            <a:r>
              <a:rPr lang="fi-FI" dirty="0" smtClean="0">
                <a:solidFill>
                  <a:schemeClr val="accent6">
                    <a:lumMod val="75000"/>
                  </a:schemeClr>
                </a:solidFill>
              </a:rPr>
              <a:t>.</a:t>
            </a:r>
            <a:endParaRPr lang="fi-FI" dirty="0">
              <a:solidFill>
                <a:schemeClr val="accent6">
                  <a:lumMod val="75000"/>
                </a:schemeClr>
              </a:solidFill>
            </a:endParaRPr>
          </a:p>
        </p:txBody>
      </p:sp>
    </p:spTree>
    <p:extLst>
      <p:ext uri="{BB962C8B-B14F-4D97-AF65-F5344CB8AC3E}">
        <p14:creationId xmlns:p14="http://schemas.microsoft.com/office/powerpoint/2010/main" val="6800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dirty="0" smtClean="0"/>
              <a:t>Tilakaavio – puhelin </a:t>
            </a:r>
            <a:endParaRPr lang="fi-FI" dirty="0"/>
          </a:p>
        </p:txBody>
      </p:sp>
      <p:pic>
        <p:nvPicPr>
          <p:cNvPr id="3" name="Kuv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118" y="1988598"/>
            <a:ext cx="9586388" cy="2897289"/>
          </a:xfrm>
          <a:prstGeom prst="rect">
            <a:avLst/>
          </a:prstGeom>
        </p:spPr>
      </p:pic>
    </p:spTree>
    <p:extLst>
      <p:ext uri="{BB962C8B-B14F-4D97-AF65-F5344CB8AC3E}">
        <p14:creationId xmlns:p14="http://schemas.microsoft.com/office/powerpoint/2010/main" val="33819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54958"/>
            <a:ext cx="10515600" cy="2852737"/>
          </a:xfrm>
        </p:spPr>
        <p:txBody>
          <a:bodyPr>
            <a:normAutofit fontScale="90000"/>
          </a:bodyPr>
          <a:lstStyle/>
          <a:p>
            <a:pPr algn="ctr"/>
            <a:r>
              <a:rPr lang="fi-FI" dirty="0" smtClean="0"/>
              <a:t/>
            </a:r>
            <a:br>
              <a:rPr lang="fi-FI" dirty="0" smtClean="0"/>
            </a:br>
            <a:r>
              <a:rPr lang="fi-FI" dirty="0"/>
              <a:t/>
            </a:r>
            <a:br>
              <a:rPr lang="fi-FI" dirty="0"/>
            </a:br>
            <a:r>
              <a:rPr lang="fi-FI" dirty="0" smtClean="0"/>
              <a:t/>
            </a:r>
            <a:br>
              <a:rPr lang="fi-FI" dirty="0" smtClean="0"/>
            </a:br>
            <a:r>
              <a:rPr lang="fi-FI" dirty="0"/>
              <a:t/>
            </a:r>
            <a:br>
              <a:rPr lang="fi-FI" dirty="0"/>
            </a:br>
            <a:r>
              <a:rPr lang="fi-FI" dirty="0" smtClean="0"/>
              <a:t/>
            </a:r>
            <a:br>
              <a:rPr lang="fi-FI" dirty="0" smtClean="0"/>
            </a:br>
            <a:r>
              <a:rPr lang="fi-FI" dirty="0" smtClean="0"/>
              <a:t>Aktiviteettikaaviot</a:t>
            </a:r>
            <a:br>
              <a:rPr lang="fi-FI" dirty="0" smtClean="0"/>
            </a:br>
            <a:r>
              <a:rPr lang="fi-FI" dirty="0" smtClean="0"/>
              <a:t>(Activity </a:t>
            </a:r>
            <a:r>
              <a:rPr lang="fi-FI" dirty="0" err="1" smtClean="0"/>
              <a:t>diagrams</a:t>
            </a:r>
            <a:r>
              <a:rPr lang="fi-FI" dirty="0" smtClean="0"/>
              <a:t>)</a:t>
            </a:r>
            <a:br>
              <a:rPr lang="fi-FI" dirty="0" smtClean="0"/>
            </a:b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34040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UML-kaaviot ohjelmistokehityksessä</a:t>
            </a:r>
            <a:endParaRPr lang="fi-FI" dirty="0"/>
          </a:p>
        </p:txBody>
      </p:sp>
      <p:pic>
        <p:nvPicPr>
          <p:cNvPr id="4" name="Kuva 3" descr="Näyttöleike"/>
          <p:cNvPicPr>
            <a:picLocks noChangeAspect="1"/>
          </p:cNvPicPr>
          <p:nvPr/>
        </p:nvPicPr>
        <p:blipFill rotWithShape="1">
          <a:blip r:embed="rId2">
            <a:extLst>
              <a:ext uri="{28A0092B-C50C-407E-A947-70E740481C1C}">
                <a14:useLocalDpi xmlns:a14="http://schemas.microsoft.com/office/drawing/2010/main" val="0"/>
              </a:ext>
            </a:extLst>
          </a:blip>
          <a:srcRect l="1773" t="2935" r="439"/>
          <a:stretch/>
        </p:blipFill>
        <p:spPr>
          <a:xfrm>
            <a:off x="1424247" y="1782128"/>
            <a:ext cx="9343506" cy="493776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Käsinkirjoitus 9"/>
              <p14:cNvContentPartPr/>
              <p14:nvPr/>
            </p14:nvContentPartPr>
            <p14:xfrm>
              <a:off x="7520564" y="4402854"/>
              <a:ext cx="1689120" cy="817920"/>
            </p14:xfrm>
          </p:contentPart>
        </mc:Choice>
        <mc:Fallback xmlns="">
          <p:pic>
            <p:nvPicPr>
              <p:cNvPr id="10" name="Käsinkirjoitus 9"/>
              <p:cNvPicPr/>
              <p:nvPr/>
            </p:nvPicPr>
            <p:blipFill>
              <a:blip r:embed="rId4"/>
              <a:stretch>
                <a:fillRect/>
              </a:stretch>
            </p:blipFill>
            <p:spPr>
              <a:xfrm>
                <a:off x="7512284" y="4394574"/>
                <a:ext cx="1705680" cy="834480"/>
              </a:xfrm>
              <a:prstGeom prst="rect">
                <a:avLst/>
              </a:prstGeom>
            </p:spPr>
          </p:pic>
        </mc:Fallback>
      </mc:AlternateContent>
    </p:spTree>
    <p:extLst>
      <p:ext uri="{BB962C8B-B14F-4D97-AF65-F5344CB8AC3E}">
        <p14:creationId xmlns:p14="http://schemas.microsoft.com/office/powerpoint/2010/main" val="14438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Aktiviteettikaaviot</a:t>
            </a:r>
            <a:endParaRPr lang="fi-FI" dirty="0"/>
          </a:p>
        </p:txBody>
      </p:sp>
      <p:sp>
        <p:nvSpPr>
          <p:cNvPr id="3" name="Sisällön paikkamerkki 2"/>
          <p:cNvSpPr>
            <a:spLocks noGrp="1"/>
          </p:cNvSpPr>
          <p:nvPr>
            <p:ph idx="1"/>
          </p:nvPr>
        </p:nvSpPr>
        <p:spPr/>
        <p:txBody>
          <a:bodyPr/>
          <a:lstStyle/>
          <a:p>
            <a:r>
              <a:rPr lang="fi-FI" dirty="0" smtClean="0"/>
              <a:t>Voidaan mallintaa yrityksen liiketoimintaprosesseja</a:t>
            </a:r>
          </a:p>
          <a:p>
            <a:pPr lvl="1"/>
            <a:r>
              <a:rPr lang="fi-FI" dirty="0" smtClean="0"/>
              <a:t>Alku, loppu, vaiheet, syötteet, tulosteet</a:t>
            </a:r>
          </a:p>
          <a:p>
            <a:r>
              <a:rPr lang="fi-FI" dirty="0" smtClean="0"/>
              <a:t>Järjestelmän toiminnallisuuden kuvaus</a:t>
            </a:r>
          </a:p>
          <a:p>
            <a:r>
              <a:rPr lang="fi-FI" dirty="0" smtClean="0"/>
              <a:t>Käyttötapausten kuvaus</a:t>
            </a:r>
          </a:p>
          <a:p>
            <a:r>
              <a:rPr lang="fi-FI" dirty="0" smtClean="0"/>
              <a:t>Algoritmien kuvaus</a:t>
            </a:r>
          </a:p>
          <a:p>
            <a:r>
              <a:rPr lang="fi-FI" dirty="0" smtClean="0"/>
              <a:t>Järjestelmän prosessien mallinnus</a:t>
            </a:r>
          </a:p>
          <a:p>
            <a:r>
              <a:rPr lang="fi-FI" dirty="0" smtClean="0"/>
              <a:t>Kuvaa sarjan toimintoja ja niiden suoritusjärjestyksen</a:t>
            </a:r>
          </a:p>
          <a:p>
            <a:r>
              <a:rPr lang="fi-FI" dirty="0" smtClean="0"/>
              <a:t>Kuvaa tilakaaviota laajemman toiminnallisen kokonaisuuden</a:t>
            </a:r>
          </a:p>
          <a:p>
            <a:pPr lvl="1"/>
            <a:r>
              <a:rPr lang="fi-FI" dirty="0" smtClean="0"/>
              <a:t>Tilakaavio kuvaa yksittäisen olion toimintaa</a:t>
            </a:r>
            <a:endParaRPr lang="fi-FI" dirty="0"/>
          </a:p>
        </p:txBody>
      </p:sp>
    </p:spTree>
    <p:extLst>
      <p:ext uri="{BB962C8B-B14F-4D97-AF65-F5344CB8AC3E}">
        <p14:creationId xmlns:p14="http://schemas.microsoft.com/office/powerpoint/2010/main" val="412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64" y="821508"/>
            <a:ext cx="4371975" cy="5019675"/>
          </a:xfrm>
          <a:prstGeom prst="rect">
            <a:avLst/>
          </a:prstGeom>
        </p:spPr>
      </p:pic>
      <p:pic>
        <p:nvPicPr>
          <p:cNvPr id="5" name="Kuva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668" y="507841"/>
            <a:ext cx="6658941" cy="2823504"/>
          </a:xfrm>
          <a:prstGeom prst="rect">
            <a:avLst/>
          </a:prstGeom>
        </p:spPr>
      </p:pic>
      <p:pic>
        <p:nvPicPr>
          <p:cNvPr id="6" name="Kuva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806" y="3669730"/>
            <a:ext cx="1937512" cy="2171453"/>
          </a:xfrm>
          <a:prstGeom prst="rect">
            <a:avLst/>
          </a:prstGeom>
        </p:spPr>
      </p:pic>
    </p:spTree>
    <p:extLst>
      <p:ext uri="{BB962C8B-B14F-4D97-AF65-F5344CB8AC3E}">
        <p14:creationId xmlns:p14="http://schemas.microsoft.com/office/powerpoint/2010/main" val="348770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1" y="1471151"/>
            <a:ext cx="5146445" cy="4099535"/>
          </a:xfrm>
          <a:prstGeom prst="rect">
            <a:avLst/>
          </a:prstGeom>
        </p:spPr>
      </p:pic>
      <p:pic>
        <p:nvPicPr>
          <p:cNvPr id="3" name="Kuva 2" descr="Näyttöle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887" y="1578093"/>
            <a:ext cx="3636993" cy="4125758"/>
          </a:xfrm>
          <a:prstGeom prst="rect">
            <a:avLst/>
          </a:prstGeom>
        </p:spPr>
      </p:pic>
      <p:pic>
        <p:nvPicPr>
          <p:cNvPr id="4" name="Kuva 3" descr="Näyttöleik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1311" y="3922515"/>
            <a:ext cx="2243411" cy="1781336"/>
          </a:xfrm>
          <a:prstGeom prst="rect">
            <a:avLst/>
          </a:prstGeom>
        </p:spPr>
      </p:pic>
    </p:spTree>
    <p:extLst>
      <p:ext uri="{BB962C8B-B14F-4D97-AF65-F5344CB8AC3E}">
        <p14:creationId xmlns:p14="http://schemas.microsoft.com/office/powerpoint/2010/main" val="357552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uva 1" descr="Näyttöle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0" y="666206"/>
            <a:ext cx="4677625" cy="5173736"/>
          </a:xfrm>
          <a:prstGeom prst="rect">
            <a:avLst/>
          </a:prstGeom>
        </p:spPr>
      </p:pic>
      <p:sp>
        <p:nvSpPr>
          <p:cNvPr id="3" name="Tekstiruutu 2"/>
          <p:cNvSpPr txBox="1"/>
          <p:nvPr/>
        </p:nvSpPr>
        <p:spPr>
          <a:xfrm>
            <a:off x="400356" y="1179165"/>
            <a:ext cx="6183324" cy="3046988"/>
          </a:xfrm>
          <a:prstGeom prst="rect">
            <a:avLst/>
          </a:prstGeom>
          <a:noFill/>
        </p:spPr>
        <p:txBody>
          <a:bodyPr wrap="square" rtlCol="0">
            <a:spAutoFit/>
          </a:bodyPr>
          <a:lstStyle/>
          <a:p>
            <a:r>
              <a:rPr lang="fi-FI" sz="2400" b="1" dirty="0" smtClean="0"/>
              <a:t>Nosto pankkiautomaatilla käyttötapauksen toimintalogiikan kuvaus aktiviteettikaaviolla</a:t>
            </a:r>
            <a:r>
              <a:rPr lang="fi-FI" sz="2400" dirty="0" smtClean="0"/>
              <a:t>.</a:t>
            </a:r>
          </a:p>
          <a:p>
            <a:r>
              <a:rPr lang="fi-FI" sz="2400" dirty="0" smtClean="0"/>
              <a:t>1)Käyttäjä syöttää PIN-koodin</a:t>
            </a:r>
          </a:p>
          <a:p>
            <a:pPr marL="285750" indent="-285750">
              <a:buFontTx/>
              <a:buChar char="-"/>
            </a:pPr>
            <a:r>
              <a:rPr lang="fi-FI" sz="2400" dirty="0" smtClean="0"/>
              <a:t>Liian monta väärää yritystä, niin automaatti vie kortin</a:t>
            </a:r>
          </a:p>
          <a:p>
            <a:r>
              <a:rPr lang="fi-FI" sz="2400" dirty="0" smtClean="0"/>
              <a:t>2) Jos tilillä on rahaa, veloitetaan tiliä ja  annetaan rahat</a:t>
            </a:r>
          </a:p>
          <a:p>
            <a:r>
              <a:rPr lang="fi-FI" sz="2400" dirty="0" smtClean="0"/>
              <a:t>3) Tulostetaan kuitti ja palautetaan kortti</a:t>
            </a:r>
            <a:endParaRPr lang="fi-FI" sz="2400" dirty="0"/>
          </a:p>
        </p:txBody>
      </p:sp>
    </p:spTree>
    <p:extLst>
      <p:ext uri="{BB962C8B-B14F-4D97-AF65-F5344CB8AC3E}">
        <p14:creationId xmlns:p14="http://schemas.microsoft.com/office/powerpoint/2010/main" val="425115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Ohjelmiston mallintaminen - näkökulmat</a:t>
            </a:r>
            <a:endParaRPr lang="fi-FI" dirty="0"/>
          </a:p>
        </p:txBody>
      </p:sp>
      <p:sp>
        <p:nvSpPr>
          <p:cNvPr id="3" name="Sisällön paikkamerkki 2"/>
          <p:cNvSpPr>
            <a:spLocks noGrp="1"/>
          </p:cNvSpPr>
          <p:nvPr>
            <p:ph idx="1"/>
          </p:nvPr>
        </p:nvSpPr>
        <p:spPr/>
        <p:txBody>
          <a:bodyPr>
            <a:normAutofit lnSpcReduction="10000"/>
          </a:bodyPr>
          <a:lstStyle/>
          <a:p>
            <a:pPr marL="514350" indent="-514350">
              <a:buFont typeface="+mj-lt"/>
              <a:buAutoNum type="arabicParenR"/>
            </a:pPr>
            <a:r>
              <a:rPr lang="fi-FI" dirty="0" smtClean="0"/>
              <a:t>Kontekstinäkökulma </a:t>
            </a:r>
          </a:p>
          <a:p>
            <a:pPr lvl="1"/>
            <a:r>
              <a:rPr lang="fi-FI" dirty="0" smtClean="0"/>
              <a:t>Ulkoinen toimintaympäristö</a:t>
            </a:r>
          </a:p>
          <a:p>
            <a:pPr marL="514350" indent="-514350">
              <a:buFont typeface="+mj-lt"/>
              <a:buAutoNum type="arabicParenR"/>
            </a:pPr>
            <a:r>
              <a:rPr lang="fi-FI" dirty="0" smtClean="0"/>
              <a:t>Vuorovaikutusnäkökulma </a:t>
            </a:r>
          </a:p>
          <a:p>
            <a:pPr lvl="1"/>
            <a:r>
              <a:rPr lang="fi-FI" dirty="0" smtClean="0"/>
              <a:t>Järjestelmän ja ympäristön välinen</a:t>
            </a:r>
          </a:p>
          <a:p>
            <a:pPr lvl="1"/>
            <a:r>
              <a:rPr lang="fi-FI" dirty="0" smtClean="0"/>
              <a:t>Ohjelmistokomponenttien välinen</a:t>
            </a:r>
          </a:p>
          <a:p>
            <a:pPr marL="514350" indent="-514350">
              <a:buFont typeface="+mj-lt"/>
              <a:buAutoNum type="arabicParenR"/>
            </a:pPr>
            <a:r>
              <a:rPr lang="fi-FI" dirty="0" smtClean="0"/>
              <a:t>Rakennenäkökulma</a:t>
            </a:r>
          </a:p>
          <a:p>
            <a:pPr lvl="1"/>
            <a:r>
              <a:rPr lang="fi-FI" dirty="0" smtClean="0"/>
              <a:t>Ohjelmiston rakenne (arkkitehtuuri)</a:t>
            </a:r>
          </a:p>
          <a:p>
            <a:pPr lvl="1"/>
            <a:r>
              <a:rPr lang="fi-FI" dirty="0" smtClean="0"/>
              <a:t>Ohjelmiston käyttämän tiedon rakenne</a:t>
            </a:r>
          </a:p>
          <a:p>
            <a:pPr marL="514350" indent="-514350">
              <a:buFont typeface="+mj-lt"/>
              <a:buAutoNum type="arabicParenR"/>
            </a:pPr>
            <a:r>
              <a:rPr lang="fi-FI" dirty="0" smtClean="0"/>
              <a:t>Käyttäytymisnäkökulma</a:t>
            </a:r>
          </a:p>
          <a:p>
            <a:pPr lvl="1"/>
            <a:r>
              <a:rPr lang="fi-FI" dirty="0" smtClean="0"/>
              <a:t>Ohjelmiston dynaaminen käyttäytyminen</a:t>
            </a:r>
          </a:p>
          <a:p>
            <a:endParaRPr lang="fi-FI" dirty="0"/>
          </a:p>
          <a:p>
            <a:pPr marL="514350" indent="-514350">
              <a:buFont typeface="+mj-lt"/>
              <a:buAutoNum type="arabicParenR"/>
            </a:pPr>
            <a:endParaRPr lang="fi-FI" dirty="0" smtClean="0"/>
          </a:p>
          <a:p>
            <a:pPr marL="514350" indent="-514350">
              <a:buFont typeface="+mj-lt"/>
              <a:buAutoNum type="arabicParenR"/>
            </a:pPr>
            <a:endParaRPr lang="fi-FI" dirty="0" smtClean="0"/>
          </a:p>
          <a:p>
            <a:pPr marL="514350" indent="-514350">
              <a:buFont typeface="+mj-lt"/>
              <a:buAutoNum type="arabicParenR"/>
            </a:pPr>
            <a:endParaRPr lang="fi-FI" dirty="0" smtClean="0"/>
          </a:p>
          <a:p>
            <a:pPr marL="514350" indent="-514350">
              <a:buFont typeface="+mj-lt"/>
              <a:buAutoNum type="arabicParenR"/>
            </a:pPr>
            <a:endParaRPr lang="fi-FI" dirty="0"/>
          </a:p>
        </p:txBody>
      </p:sp>
    </p:spTree>
    <p:extLst>
      <p:ext uri="{BB962C8B-B14F-4D97-AF65-F5344CB8AC3E}">
        <p14:creationId xmlns:p14="http://schemas.microsoft.com/office/powerpoint/2010/main" val="348996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54958"/>
            <a:ext cx="10515600" cy="2852737"/>
          </a:xfrm>
        </p:spPr>
        <p:txBody>
          <a:bodyPr>
            <a:normAutofit fontScale="90000"/>
          </a:bodyPr>
          <a:lstStyle/>
          <a:p>
            <a:pPr algn="ctr"/>
            <a:r>
              <a:rPr lang="fi-FI" dirty="0" smtClean="0"/>
              <a:t/>
            </a:r>
            <a:br>
              <a:rPr lang="fi-FI" dirty="0" smtClean="0"/>
            </a:br>
            <a:r>
              <a:rPr lang="fi-FI" dirty="0"/>
              <a:t/>
            </a:r>
            <a:br>
              <a:rPr lang="fi-FI" dirty="0"/>
            </a:br>
            <a:r>
              <a:rPr lang="fi-FI" dirty="0" smtClean="0"/>
              <a:t/>
            </a:r>
            <a:br>
              <a:rPr lang="fi-FI" dirty="0" smtClean="0"/>
            </a:br>
            <a:r>
              <a:rPr lang="fi-FI" dirty="0"/>
              <a:t/>
            </a:r>
            <a:br>
              <a:rPr lang="fi-FI" dirty="0"/>
            </a:br>
            <a:r>
              <a:rPr lang="fi-FI" dirty="0" smtClean="0"/>
              <a:t/>
            </a:r>
            <a:br>
              <a:rPr lang="fi-FI" dirty="0" smtClean="0"/>
            </a:br>
            <a:r>
              <a:rPr lang="fi-FI" dirty="0" smtClean="0"/>
              <a:t>Mitä kaavioita käytetään?</a:t>
            </a:r>
            <a:br>
              <a:rPr lang="fi-FI" dirty="0" smtClean="0"/>
            </a:br>
            <a:r>
              <a:rPr lang="fi-FI" dirty="0" smtClean="0"/>
              <a:t>Missä vaiheessa?</a:t>
            </a:r>
            <a:br>
              <a:rPr lang="fi-FI" dirty="0" smtClean="0"/>
            </a:br>
            <a:endParaRPr lang="fi-FI"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52775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964" y="1419436"/>
            <a:ext cx="8203943" cy="4969800"/>
          </a:xfrm>
          <a:prstGeom prst="rect">
            <a:avLst/>
          </a:prstGeom>
        </p:spPr>
      </p:pic>
      <p:sp>
        <p:nvSpPr>
          <p:cNvPr id="3" name="Otsikko 1"/>
          <p:cNvSpPr txBox="1">
            <a:spLocks/>
          </p:cNvSpPr>
          <p:nvPr/>
        </p:nvSpPr>
        <p:spPr>
          <a:xfrm>
            <a:off x="838200" y="365126"/>
            <a:ext cx="10515600" cy="790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ICONIX Process of Software Modeling</a:t>
            </a:r>
            <a:endParaRPr lang="fi-FI" dirty="0"/>
          </a:p>
        </p:txBody>
      </p:sp>
      <p:sp>
        <p:nvSpPr>
          <p:cNvPr id="4" name="Suorakulmio 3"/>
          <p:cNvSpPr/>
          <p:nvPr/>
        </p:nvSpPr>
        <p:spPr>
          <a:xfrm>
            <a:off x="238826" y="2978194"/>
            <a:ext cx="5181601" cy="3323987"/>
          </a:xfrm>
          <a:prstGeom prst="rect">
            <a:avLst/>
          </a:prstGeom>
          <a:solidFill>
            <a:schemeClr val="bg1"/>
          </a:solidFill>
          <a:ln w="25400">
            <a:solidFill>
              <a:schemeClr val="accent1"/>
            </a:solidFill>
          </a:ln>
        </p:spPr>
        <p:txBody>
          <a:bodyPr wrap="square">
            <a:spAutoFit/>
          </a:bodyPr>
          <a:lstStyle/>
          <a:p>
            <a:r>
              <a:rPr lang="en-US" sz="1600" dirty="0" smtClean="0"/>
              <a:t>The </a:t>
            </a:r>
            <a:r>
              <a:rPr lang="en-US" sz="1600" dirty="0"/>
              <a:t>Unified Modeling Language User </a:t>
            </a:r>
            <a:r>
              <a:rPr lang="en-US" sz="1600" dirty="0" smtClean="0"/>
              <a:t>Guide: </a:t>
            </a:r>
          </a:p>
          <a:p>
            <a:endParaRPr lang="en-US" sz="1600" dirty="0" smtClean="0"/>
          </a:p>
          <a:p>
            <a:r>
              <a:rPr lang="en-US" sz="1600" i="1" dirty="0" smtClean="0">
                <a:solidFill>
                  <a:schemeClr val="accent6">
                    <a:lumMod val="50000"/>
                  </a:schemeClr>
                </a:solidFill>
              </a:rPr>
              <a:t>"You </a:t>
            </a:r>
            <a:r>
              <a:rPr lang="en-US" sz="1600" i="1" dirty="0">
                <a:solidFill>
                  <a:schemeClr val="accent6">
                    <a:lumMod val="50000"/>
                  </a:schemeClr>
                </a:solidFill>
              </a:rPr>
              <a:t>can model 80 percent of most problems by using about 20 percent of the UML." </a:t>
            </a:r>
            <a:endParaRPr lang="en-US" sz="1600" i="1" dirty="0" smtClean="0">
              <a:solidFill>
                <a:schemeClr val="accent6">
                  <a:lumMod val="50000"/>
                </a:schemeClr>
              </a:solidFill>
            </a:endParaRPr>
          </a:p>
          <a:p>
            <a:endParaRPr lang="en-US" dirty="0"/>
          </a:p>
          <a:p>
            <a:r>
              <a:rPr lang="en-US" sz="1600" dirty="0"/>
              <a:t>Introduction to the ICONIX Process of Software </a:t>
            </a:r>
            <a:r>
              <a:rPr lang="en-US" sz="1600" dirty="0" smtClean="0"/>
              <a:t>Modeling:</a:t>
            </a:r>
            <a:endParaRPr lang="en-US" sz="1600" dirty="0"/>
          </a:p>
          <a:p>
            <a:endParaRPr lang="en-US" sz="1600" dirty="0" smtClean="0"/>
          </a:p>
          <a:p>
            <a:r>
              <a:rPr lang="en-US" sz="1600" i="1" dirty="0" smtClean="0">
                <a:solidFill>
                  <a:schemeClr val="accent6">
                    <a:lumMod val="50000"/>
                  </a:schemeClr>
                </a:solidFill>
              </a:rPr>
              <a:t>“However</a:t>
            </a:r>
            <a:r>
              <a:rPr lang="en-US" sz="1600" i="1" dirty="0">
                <a:solidFill>
                  <a:schemeClr val="accent6">
                    <a:lumMod val="50000"/>
                  </a:schemeClr>
                </a:solidFill>
              </a:rPr>
              <a:t>, nowhere in this book do the authors tell you which 20 percent that might be</a:t>
            </a:r>
            <a:r>
              <a:rPr lang="en-US" sz="1600" i="1" dirty="0" smtClean="0">
                <a:solidFill>
                  <a:schemeClr val="accent6">
                    <a:lumMod val="50000"/>
                  </a:schemeClr>
                </a:solidFill>
              </a:rPr>
              <a:t>.”</a:t>
            </a:r>
          </a:p>
          <a:p>
            <a:endParaRPr lang="en-US" sz="1600" i="1" dirty="0" smtClean="0">
              <a:solidFill>
                <a:schemeClr val="accent6">
                  <a:lumMod val="50000"/>
                </a:schemeClr>
              </a:solidFill>
            </a:endParaRPr>
          </a:p>
          <a:p>
            <a:r>
              <a:rPr lang="en-US" sz="1600" i="1" dirty="0" smtClean="0">
                <a:solidFill>
                  <a:schemeClr val="accent6">
                    <a:lumMod val="50000"/>
                  </a:schemeClr>
                </a:solidFill>
              </a:rPr>
              <a:t>“Difference </a:t>
            </a:r>
            <a:r>
              <a:rPr lang="en-US" sz="1600" i="1" dirty="0">
                <a:solidFill>
                  <a:schemeClr val="accent6">
                    <a:lumMod val="50000"/>
                  </a:schemeClr>
                </a:solidFill>
              </a:rPr>
              <a:t>between theory and practice was that in theory, there is no difference between theory and practice, but in practice, there </a:t>
            </a:r>
            <a:r>
              <a:rPr lang="en-US" sz="1600" i="1" dirty="0" smtClean="0">
                <a:solidFill>
                  <a:schemeClr val="accent6">
                    <a:lumMod val="50000"/>
                  </a:schemeClr>
                </a:solidFill>
              </a:rPr>
              <a:t>is.”</a:t>
            </a:r>
            <a:endParaRPr lang="fi-FI" sz="1600" i="1" dirty="0">
              <a:solidFill>
                <a:schemeClr val="accent6">
                  <a:lumMod val="50000"/>
                </a:schemeClr>
              </a:solidFill>
            </a:endParaRPr>
          </a:p>
        </p:txBody>
      </p:sp>
      <p:sp>
        <p:nvSpPr>
          <p:cNvPr id="5" name="Tekstiruutu 4"/>
          <p:cNvSpPr txBox="1"/>
          <p:nvPr/>
        </p:nvSpPr>
        <p:spPr>
          <a:xfrm>
            <a:off x="238826" y="1630680"/>
            <a:ext cx="3906454" cy="1015663"/>
          </a:xfrm>
          <a:prstGeom prst="rect">
            <a:avLst/>
          </a:prstGeom>
          <a:noFill/>
        </p:spPr>
        <p:txBody>
          <a:bodyPr wrap="square" rtlCol="0">
            <a:spAutoFit/>
          </a:bodyPr>
          <a:lstStyle/>
          <a:p>
            <a:r>
              <a:rPr lang="fi-FI" sz="2000" b="1" dirty="0" smtClean="0"/>
              <a:t>ICONIX on esimerkki mallinnus-menetelmästä, jossa hyödynnetään UML-kaavioita</a:t>
            </a:r>
            <a:endParaRPr lang="fi-FI" sz="2000" b="1" dirty="0"/>
          </a:p>
        </p:txBody>
      </p:sp>
      <p:sp>
        <p:nvSpPr>
          <p:cNvPr id="6" name="Tekstiruutu 5"/>
          <p:cNvSpPr txBox="1"/>
          <p:nvPr/>
        </p:nvSpPr>
        <p:spPr>
          <a:xfrm>
            <a:off x="238826" y="6415814"/>
            <a:ext cx="7315464" cy="307777"/>
          </a:xfrm>
          <a:prstGeom prst="rect">
            <a:avLst/>
          </a:prstGeom>
          <a:noFill/>
        </p:spPr>
        <p:txBody>
          <a:bodyPr wrap="none" rtlCol="0">
            <a:spAutoFit/>
          </a:bodyPr>
          <a:lstStyle/>
          <a:p>
            <a:r>
              <a:rPr lang="en-US" sz="1400" i="1" dirty="0"/>
              <a:t>Rosenberg, D Stephens, M, 2013: Use Case Driven Object Modeling with UML: Theory and Practice</a:t>
            </a:r>
            <a:endParaRPr lang="fi-FI" sz="1400" i="1" dirty="0"/>
          </a:p>
        </p:txBody>
      </p:sp>
    </p:spTree>
    <p:extLst>
      <p:ext uri="{BB962C8B-B14F-4D97-AF65-F5344CB8AC3E}">
        <p14:creationId xmlns:p14="http://schemas.microsoft.com/office/powerpoint/2010/main" val="284186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Ketterä ohjelmistokehitys ja UML</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smtClean="0"/>
              <a:t>Dokumentoidaan mitä tarvitaan </a:t>
            </a:r>
          </a:p>
          <a:p>
            <a:r>
              <a:rPr lang="fi-FI" dirty="0" smtClean="0"/>
              <a:t>Tarvitaanko mallinnusta, kuvauksia, UML?</a:t>
            </a:r>
          </a:p>
          <a:p>
            <a:r>
              <a:rPr lang="fi-FI" dirty="0" err="1" smtClean="0"/>
              <a:t>UML:n</a:t>
            </a:r>
            <a:r>
              <a:rPr lang="fi-FI" dirty="0" smtClean="0"/>
              <a:t> (mallinnuksen) käyttö ketterää, kevyttä, vain tarpeellinen</a:t>
            </a:r>
          </a:p>
          <a:p>
            <a:r>
              <a:rPr lang="fi-FI" dirty="0" smtClean="0"/>
              <a:t>Luonnosmaista, dynaamista (esim. vaatimukset muuttuvat)</a:t>
            </a:r>
          </a:p>
          <a:p>
            <a:r>
              <a:rPr lang="fi-FI" dirty="0" smtClean="0"/>
              <a:t>Voidaan </a:t>
            </a:r>
            <a:r>
              <a:rPr lang="fi-FI" dirty="0" smtClean="0"/>
              <a:t>tehdä myös ilman </a:t>
            </a:r>
            <a:r>
              <a:rPr lang="fi-FI" dirty="0" smtClean="0"/>
              <a:t>mallinnussovellusta </a:t>
            </a:r>
          </a:p>
          <a:p>
            <a:pPr lvl="1"/>
            <a:r>
              <a:rPr lang="fi-FI" dirty="0" smtClean="0"/>
              <a:t>Valkotaulu, </a:t>
            </a:r>
            <a:r>
              <a:rPr lang="fi-FI" dirty="0" err="1" smtClean="0"/>
              <a:t>fläppi</a:t>
            </a:r>
            <a:r>
              <a:rPr lang="fi-FI" dirty="0" smtClean="0"/>
              <a:t>-taulu…</a:t>
            </a:r>
          </a:p>
          <a:p>
            <a:r>
              <a:rPr lang="fi-FI" dirty="0" err="1"/>
              <a:t>UML:n</a:t>
            </a:r>
            <a:r>
              <a:rPr lang="fi-FI" dirty="0"/>
              <a:t> visuaalisuuden hyödyntäminen -&gt; vähemmän tekstiä</a:t>
            </a:r>
          </a:p>
          <a:p>
            <a:r>
              <a:rPr lang="fi-FI" dirty="0" err="1" smtClean="0"/>
              <a:t>UML:n</a:t>
            </a:r>
            <a:r>
              <a:rPr lang="fi-FI" dirty="0" smtClean="0"/>
              <a:t> kaavioiden hyödyntäminen vuorovaikutukseen</a:t>
            </a:r>
          </a:p>
          <a:p>
            <a:pPr lvl="1"/>
            <a:r>
              <a:rPr lang="fi-FI" dirty="0" smtClean="0"/>
              <a:t>Asiakkaat, sidosryhmät, kehittäjät</a:t>
            </a:r>
          </a:p>
          <a:p>
            <a:pPr lvl="1"/>
            <a:r>
              <a:rPr lang="fi-FI" dirty="0" smtClean="0"/>
              <a:t>Yhteinen kokonaiskuva kehitettävästä järjestelmästä</a:t>
            </a:r>
          </a:p>
        </p:txBody>
      </p:sp>
    </p:spTree>
    <p:extLst>
      <p:ext uri="{BB962C8B-B14F-4D97-AF65-F5344CB8AC3E}">
        <p14:creationId xmlns:p14="http://schemas.microsoft.com/office/powerpoint/2010/main" val="17551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uva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8335" y="-2"/>
            <a:ext cx="3122728" cy="1189610"/>
          </a:xfrm>
          <a:prstGeom prst="rect">
            <a:avLst/>
          </a:prstGeom>
        </p:spPr>
      </p:pic>
      <p:pic>
        <p:nvPicPr>
          <p:cNvPr id="2" name="Kuv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22728" cy="1189610"/>
          </a:xfrm>
          <a:prstGeom prst="rect">
            <a:avLst/>
          </a:prstGeom>
        </p:spPr>
      </p:pic>
      <p:pic>
        <p:nvPicPr>
          <p:cNvPr id="3" name="Kuv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354" y="-1"/>
            <a:ext cx="3122728" cy="1189610"/>
          </a:xfrm>
          <a:prstGeom prst="rect">
            <a:avLst/>
          </a:prstGeom>
        </p:spPr>
      </p:pic>
      <p:pic>
        <p:nvPicPr>
          <p:cNvPr id="4" name="Kuv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857" y="0"/>
            <a:ext cx="3122728" cy="1189610"/>
          </a:xfrm>
          <a:prstGeom prst="rect">
            <a:avLst/>
          </a:prstGeom>
        </p:spPr>
      </p:pic>
      <p:sp>
        <p:nvSpPr>
          <p:cNvPr id="7" name="Suorakulmio 6"/>
          <p:cNvSpPr/>
          <p:nvPr/>
        </p:nvSpPr>
        <p:spPr>
          <a:xfrm>
            <a:off x="497757" y="1839185"/>
            <a:ext cx="8003922" cy="461665"/>
          </a:xfrm>
          <a:prstGeom prst="rect">
            <a:avLst/>
          </a:prstGeom>
        </p:spPr>
        <p:txBody>
          <a:bodyPr wrap="none">
            <a:spAutoFit/>
          </a:bodyPr>
          <a:lstStyle/>
          <a:p>
            <a:r>
              <a:rPr lang="en-US" sz="2400" i="1" dirty="0"/>
              <a:t>“I am following an Agile process so modeling is not important.”</a:t>
            </a:r>
            <a:endParaRPr lang="fi-FI" sz="2400" i="1" dirty="0"/>
          </a:p>
        </p:txBody>
      </p:sp>
      <p:sp>
        <p:nvSpPr>
          <p:cNvPr id="8" name="Suorakulmio 7"/>
          <p:cNvSpPr/>
          <p:nvPr/>
        </p:nvSpPr>
        <p:spPr>
          <a:xfrm>
            <a:off x="1150589" y="2950427"/>
            <a:ext cx="10345782" cy="2308324"/>
          </a:xfrm>
          <a:prstGeom prst="rect">
            <a:avLst/>
          </a:prstGeom>
        </p:spPr>
        <p:txBody>
          <a:bodyPr wrap="square">
            <a:spAutoFit/>
          </a:bodyPr>
          <a:lstStyle/>
          <a:p>
            <a:pPr algn="just"/>
            <a:r>
              <a:rPr lang="en-US" sz="2400" i="1" dirty="0" smtClean="0"/>
              <a:t>“Even </a:t>
            </a:r>
            <a:r>
              <a:rPr lang="en-US" sz="2400" i="1" dirty="0"/>
              <a:t>if you are following an agile process, you will do some degree of modeling – you just won’t do it as much as you would if you were following a traditional process. Also, the degree of formality will probably be different… A lack of formality in Agile UML doesn’t mean that you’re not modeling – it just means that you’re likely focusing on getting the benefits of modeling without the drawbacks of extraneous </a:t>
            </a:r>
            <a:r>
              <a:rPr lang="en-US" sz="2400" i="1" dirty="0" smtClean="0"/>
              <a:t>documents.” - </a:t>
            </a:r>
            <a:r>
              <a:rPr lang="fi-FI" i="1" dirty="0" smtClean="0"/>
              <a:t>Terry </a:t>
            </a:r>
            <a:r>
              <a:rPr lang="fi-FI" i="1" dirty="0" err="1"/>
              <a:t>Quatrani</a:t>
            </a:r>
            <a:r>
              <a:rPr lang="fi-FI" i="1" dirty="0"/>
              <a:t>, </a:t>
            </a:r>
            <a:r>
              <a:rPr lang="fi-FI" i="1" dirty="0" smtClean="0"/>
              <a:t>IBM</a:t>
            </a:r>
            <a:endParaRPr lang="fi-FI" i="1" dirty="0"/>
          </a:p>
        </p:txBody>
      </p:sp>
    </p:spTree>
    <p:extLst>
      <p:ext uri="{BB962C8B-B14F-4D97-AF65-F5344CB8AC3E}">
        <p14:creationId xmlns:p14="http://schemas.microsoft.com/office/powerpoint/2010/main" val="193390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Ketterä mallinnus - periaatteita</a:t>
            </a:r>
            <a:endParaRPr lang="fi-FI" dirty="0"/>
          </a:p>
        </p:txBody>
      </p:sp>
      <p:sp>
        <p:nvSpPr>
          <p:cNvPr id="3" name="Sisällön paikkamerkki 2"/>
          <p:cNvSpPr>
            <a:spLocks noGrp="1"/>
          </p:cNvSpPr>
          <p:nvPr>
            <p:ph idx="1"/>
          </p:nvPr>
        </p:nvSpPr>
        <p:spPr/>
        <p:txBody>
          <a:bodyPr>
            <a:normAutofit fontScale="85000" lnSpcReduction="20000"/>
          </a:bodyPr>
          <a:lstStyle/>
          <a:p>
            <a:pPr marL="514350" indent="-514350">
              <a:buFont typeface="+mj-lt"/>
              <a:buAutoNum type="arabicParenR"/>
            </a:pPr>
            <a:r>
              <a:rPr lang="fi-FI" dirty="0" smtClean="0"/>
              <a:t>Ensisijainen tavoite on tuottaa toimiva ohjelma ei malleja</a:t>
            </a:r>
          </a:p>
          <a:p>
            <a:pPr marL="514350" indent="-514350">
              <a:buFont typeface="+mj-lt"/>
              <a:buAutoNum type="arabicParenR"/>
            </a:pPr>
            <a:r>
              <a:rPr lang="fi-FI" dirty="0" smtClean="0"/>
              <a:t>Sisältö on tärkeämpi kuin esitysmuoto</a:t>
            </a:r>
          </a:p>
          <a:p>
            <a:pPr marL="514350" indent="-514350">
              <a:buFont typeface="+mj-lt"/>
              <a:buAutoNum type="arabicParenR"/>
            </a:pPr>
            <a:r>
              <a:rPr lang="fi-FI" dirty="0" smtClean="0"/>
              <a:t>Älä tee malleja, joita et tarvitse</a:t>
            </a:r>
          </a:p>
          <a:p>
            <a:pPr marL="514350" indent="-514350">
              <a:buFont typeface="+mj-lt"/>
              <a:buAutoNum type="arabicParenR"/>
            </a:pPr>
            <a:r>
              <a:rPr lang="fi-FI" dirty="0"/>
              <a:t>Kykene perustelemaan jokaisen mallin tarkoitus</a:t>
            </a:r>
          </a:p>
          <a:p>
            <a:pPr marL="514350" indent="-514350">
              <a:buFont typeface="+mj-lt"/>
              <a:buAutoNum type="arabicParenR"/>
            </a:pPr>
            <a:r>
              <a:rPr lang="fi-FI" dirty="0" smtClean="0"/>
              <a:t>Pyri tekemään yksinkertaisin malli, joka kuvaa ohjelmiston</a:t>
            </a:r>
          </a:p>
          <a:p>
            <a:pPr marL="514350" indent="-514350">
              <a:buFont typeface="+mj-lt"/>
              <a:buAutoNum type="arabicParenR"/>
            </a:pPr>
            <a:r>
              <a:rPr lang="fi-FI" dirty="0" smtClean="0"/>
              <a:t>Tee mallien muuttaminen helpoksi, </a:t>
            </a:r>
            <a:r>
              <a:rPr lang="fi-FI" dirty="0" err="1" smtClean="0"/>
              <a:t>inkrementaaliset</a:t>
            </a:r>
            <a:r>
              <a:rPr lang="fi-FI" dirty="0" smtClean="0"/>
              <a:t> muutokset</a:t>
            </a:r>
          </a:p>
          <a:p>
            <a:pPr marL="514350" indent="-514350">
              <a:buFont typeface="+mj-lt"/>
              <a:buAutoNum type="arabicParenR"/>
            </a:pPr>
            <a:r>
              <a:rPr lang="fi-FI" dirty="0" smtClean="0"/>
              <a:t>Ole valmis muuttamaan malleja</a:t>
            </a:r>
          </a:p>
          <a:p>
            <a:pPr marL="514350" indent="-514350">
              <a:buFont typeface="+mj-lt"/>
              <a:buAutoNum type="arabicParenR"/>
            </a:pPr>
            <a:r>
              <a:rPr lang="fi-FI" dirty="0" smtClean="0"/>
              <a:t>Tee hyödyllisiä -  ei täydellisiä malleja</a:t>
            </a:r>
          </a:p>
          <a:p>
            <a:pPr marL="514350" indent="-514350">
              <a:buFont typeface="+mj-lt"/>
              <a:buAutoNum type="arabicParenR"/>
            </a:pPr>
            <a:r>
              <a:rPr lang="fi-FI" dirty="0" smtClean="0"/>
              <a:t>Älä ole liian tarkkaa syntaksista – viestintä on tärkeintä</a:t>
            </a:r>
          </a:p>
          <a:p>
            <a:pPr marL="514350" indent="-514350">
              <a:buFont typeface="+mj-lt"/>
              <a:buAutoNum type="arabicParenR"/>
            </a:pPr>
            <a:r>
              <a:rPr lang="fi-FI" dirty="0" smtClean="0"/>
              <a:t>Tee laadukkaita malleja </a:t>
            </a:r>
          </a:p>
          <a:p>
            <a:pPr marL="514350" indent="-514350">
              <a:buFont typeface="+mj-lt"/>
              <a:buAutoNum type="arabicParenR"/>
            </a:pPr>
            <a:r>
              <a:rPr lang="fi-FI" dirty="0" smtClean="0"/>
              <a:t>Välitön palaute</a:t>
            </a:r>
          </a:p>
          <a:p>
            <a:pPr marL="514350" indent="-514350">
              <a:buFont typeface="+mj-lt"/>
              <a:buAutoNum type="arabicParenR"/>
            </a:pPr>
            <a:endParaRPr lang="fi-FI" dirty="0" smtClean="0"/>
          </a:p>
          <a:p>
            <a:pPr marL="514350" indent="-514350">
              <a:buFont typeface="+mj-lt"/>
              <a:buAutoNum type="arabicParenR"/>
            </a:pPr>
            <a:endParaRPr lang="fi-FI" dirty="0"/>
          </a:p>
        </p:txBody>
      </p:sp>
    </p:spTree>
    <p:extLst>
      <p:ext uri="{BB962C8B-B14F-4D97-AF65-F5344CB8AC3E}">
        <p14:creationId xmlns:p14="http://schemas.microsoft.com/office/powerpoint/2010/main" val="1775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Ketterä mallinnus - UML</a:t>
            </a:r>
            <a:endParaRPr lang="fi-FI" dirty="0"/>
          </a:p>
        </p:txBody>
      </p:sp>
      <p:pic>
        <p:nvPicPr>
          <p:cNvPr id="4" name="Kuv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40" y="1644222"/>
            <a:ext cx="5469256" cy="3622119"/>
          </a:xfrm>
          <a:prstGeom prst="rect">
            <a:avLst/>
          </a:prstGeom>
        </p:spPr>
      </p:pic>
      <p:sp>
        <p:nvSpPr>
          <p:cNvPr id="5" name="Suorakulmio 4"/>
          <p:cNvSpPr/>
          <p:nvPr/>
        </p:nvSpPr>
        <p:spPr>
          <a:xfrm>
            <a:off x="638581" y="5618215"/>
            <a:ext cx="7395709" cy="369332"/>
          </a:xfrm>
          <a:prstGeom prst="rect">
            <a:avLst/>
          </a:prstGeom>
        </p:spPr>
        <p:txBody>
          <a:bodyPr wrap="square">
            <a:spAutoFit/>
          </a:bodyPr>
          <a:lstStyle/>
          <a:p>
            <a:r>
              <a:rPr lang="fi-FI" dirty="0">
                <a:hlinkClick r:id="rId3"/>
              </a:rPr>
              <a:t>http://www.agilemodeling.com/essays/amdd.htm</a:t>
            </a:r>
            <a:endParaRPr lang="fi-FI" dirty="0" smtClean="0"/>
          </a:p>
        </p:txBody>
      </p:sp>
      <p:sp>
        <p:nvSpPr>
          <p:cNvPr id="6" name="Tekstiruutu 5"/>
          <p:cNvSpPr txBox="1"/>
          <p:nvPr/>
        </p:nvSpPr>
        <p:spPr>
          <a:xfrm>
            <a:off x="6926469" y="1644222"/>
            <a:ext cx="4363182" cy="1815882"/>
          </a:xfrm>
          <a:prstGeom prst="rect">
            <a:avLst/>
          </a:prstGeom>
          <a:noFill/>
        </p:spPr>
        <p:txBody>
          <a:bodyPr wrap="none" rtlCol="0">
            <a:spAutoFit/>
          </a:bodyPr>
          <a:lstStyle/>
          <a:p>
            <a:r>
              <a:rPr lang="fi-FI" sz="1400" b="1" dirty="0" smtClean="0"/>
              <a:t>Vaatimukset</a:t>
            </a:r>
          </a:p>
          <a:p>
            <a:r>
              <a:rPr lang="fi-FI" sz="1400" dirty="0" smtClean="0"/>
              <a:t>1) Käyttömalli (</a:t>
            </a:r>
            <a:r>
              <a:rPr lang="fi-FI" sz="1400" dirty="0" err="1" smtClean="0"/>
              <a:t>usage</a:t>
            </a:r>
            <a:r>
              <a:rPr lang="fi-FI" sz="1400" dirty="0" smtClean="0"/>
              <a:t> </a:t>
            </a:r>
            <a:r>
              <a:rPr lang="fi-FI" sz="1400" dirty="0" err="1" smtClean="0"/>
              <a:t>model</a:t>
            </a:r>
            <a:r>
              <a:rPr lang="fi-FI" sz="1400" dirty="0" smtClean="0"/>
              <a:t>)</a:t>
            </a:r>
          </a:p>
          <a:p>
            <a:pPr marL="285750" indent="-285750">
              <a:buFont typeface="Arial" panose="020B0604020202020204" pitchFamily="34" charset="0"/>
              <a:buChar char="•"/>
            </a:pPr>
            <a:r>
              <a:rPr lang="fi-FI" sz="1400" dirty="0" smtClean="0"/>
              <a:t>Käyttötapaukset, käyttäjätarinat</a:t>
            </a:r>
          </a:p>
          <a:p>
            <a:r>
              <a:rPr lang="fi-FI" sz="1400" dirty="0" smtClean="0"/>
              <a:t>2) Käsitemalli (domain </a:t>
            </a:r>
            <a:r>
              <a:rPr lang="fi-FI" sz="1400" dirty="0" err="1" smtClean="0"/>
              <a:t>model</a:t>
            </a:r>
            <a:r>
              <a:rPr lang="fi-FI" sz="1400" dirty="0" smtClean="0"/>
              <a:t>)</a:t>
            </a:r>
          </a:p>
          <a:p>
            <a:pPr marL="285750" indent="-285750">
              <a:buFont typeface="Arial" panose="020B0604020202020204" pitchFamily="34" charset="0"/>
              <a:buChar char="•"/>
            </a:pPr>
            <a:r>
              <a:rPr lang="fi-FI" sz="1400" dirty="0" smtClean="0"/>
              <a:t>Luokkakaavio</a:t>
            </a:r>
            <a:r>
              <a:rPr lang="fi-FI" sz="1400" dirty="0"/>
              <a:t>	</a:t>
            </a:r>
          </a:p>
          <a:p>
            <a:r>
              <a:rPr lang="fi-FI" sz="1400" dirty="0" smtClean="0"/>
              <a:t>3) Käyttöliittymän malli</a:t>
            </a:r>
          </a:p>
          <a:p>
            <a:pPr marL="285750" indent="-285750">
              <a:buFont typeface="Arial" panose="020B0604020202020204" pitchFamily="34" charset="0"/>
              <a:buChar char="•"/>
            </a:pPr>
            <a:r>
              <a:rPr lang="fi-FI" sz="1400" dirty="0" smtClean="0"/>
              <a:t>Prototyyppi, hahmotelma</a:t>
            </a:r>
          </a:p>
          <a:p>
            <a:r>
              <a:rPr lang="fi-FI" sz="1400" dirty="0">
                <a:hlinkClick r:id="rId4"/>
              </a:rPr>
              <a:t>http://agilemodeling.com/essays/agileRequirements.htm</a:t>
            </a:r>
            <a:endParaRPr lang="fi-FI" sz="1400" dirty="0"/>
          </a:p>
        </p:txBody>
      </p:sp>
      <p:sp>
        <p:nvSpPr>
          <p:cNvPr id="7" name="Tekstiruutu 6"/>
          <p:cNvSpPr txBox="1"/>
          <p:nvPr/>
        </p:nvSpPr>
        <p:spPr>
          <a:xfrm>
            <a:off x="6926469" y="3503482"/>
            <a:ext cx="5009513" cy="2031325"/>
          </a:xfrm>
          <a:prstGeom prst="rect">
            <a:avLst/>
          </a:prstGeom>
          <a:noFill/>
        </p:spPr>
        <p:txBody>
          <a:bodyPr wrap="none" rtlCol="0">
            <a:spAutoFit/>
          </a:bodyPr>
          <a:lstStyle/>
          <a:p>
            <a:r>
              <a:rPr lang="fi-FI" sz="1400" b="1" dirty="0" smtClean="0"/>
              <a:t>Arkkitehtuuri</a:t>
            </a:r>
          </a:p>
          <a:p>
            <a:pPr marL="285750" indent="-285750">
              <a:buFont typeface="Arial" panose="020B0604020202020204" pitchFamily="34" charset="0"/>
              <a:buChar char="•"/>
            </a:pPr>
            <a:r>
              <a:rPr lang="fi-FI" sz="1400" dirty="0" smtClean="0"/>
              <a:t>Sijoittelukaavio, (komponenttikavio)</a:t>
            </a:r>
          </a:p>
          <a:p>
            <a:pPr marL="285750" indent="-285750">
              <a:buFont typeface="Arial" panose="020B0604020202020204" pitchFamily="34" charset="0"/>
              <a:buChar char="•"/>
            </a:pPr>
            <a:endParaRPr lang="fi-FI" sz="1400" dirty="0" smtClean="0"/>
          </a:p>
          <a:p>
            <a:r>
              <a:rPr lang="fi-FI" sz="1400" dirty="0">
                <a:hlinkClick r:id="rId5"/>
              </a:rPr>
              <a:t>http://agilemodeling.com/essays/initialArchitectureModeling.htm</a:t>
            </a:r>
            <a:endParaRPr lang="fi-FI" sz="1400" dirty="0" smtClean="0"/>
          </a:p>
          <a:p>
            <a:pPr marL="285750" indent="-285750">
              <a:buFont typeface="Arial" panose="020B0604020202020204" pitchFamily="34" charset="0"/>
              <a:buChar char="•"/>
            </a:pPr>
            <a:endParaRPr lang="fi-FI" sz="1400" dirty="0"/>
          </a:p>
          <a:p>
            <a:r>
              <a:rPr lang="fi-FI" sz="1400" b="1" dirty="0" smtClean="0"/>
              <a:t>Analyysi/suunnittelu</a:t>
            </a:r>
          </a:p>
          <a:p>
            <a:pPr marL="285750" indent="-285750">
              <a:buFont typeface="Arial" panose="020B0604020202020204" pitchFamily="34" charset="0"/>
              <a:buChar char="•"/>
            </a:pPr>
            <a:r>
              <a:rPr lang="fi-FI" sz="1400" dirty="0" smtClean="0"/>
              <a:t>Aktiviteettikaavio, luokkakaavio, sekvenssikaavio, </a:t>
            </a:r>
          </a:p>
          <a:p>
            <a:r>
              <a:rPr lang="fi-FI" sz="1400" dirty="0"/>
              <a:t>t</a:t>
            </a:r>
            <a:r>
              <a:rPr lang="fi-FI" sz="1400" dirty="0" smtClean="0"/>
              <a:t>ilakaavio, käyttötapausmalli </a:t>
            </a:r>
          </a:p>
          <a:p>
            <a:r>
              <a:rPr lang="fi-FI" sz="1400" dirty="0" smtClean="0">
                <a:hlinkClick r:id="rId6"/>
              </a:rPr>
              <a:t>http</a:t>
            </a:r>
            <a:r>
              <a:rPr lang="fi-FI" sz="1400" dirty="0">
                <a:hlinkClick r:id="rId6"/>
              </a:rPr>
              <a:t>://agilemodeling.com/essays/agileAnalysis.htm</a:t>
            </a:r>
            <a:endParaRPr lang="fi-FI" sz="1400" dirty="0"/>
          </a:p>
        </p:txBody>
      </p:sp>
      <p:sp>
        <p:nvSpPr>
          <p:cNvPr id="8" name="Kaarinuoli oikealle 7"/>
          <p:cNvSpPr/>
          <p:nvPr/>
        </p:nvSpPr>
        <p:spPr>
          <a:xfrm>
            <a:off x="6436192" y="1743516"/>
            <a:ext cx="426128" cy="35758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solidFill>
            </a:endParaRPr>
          </a:p>
        </p:txBody>
      </p:sp>
      <p:sp>
        <p:nvSpPr>
          <p:cNvPr id="9" name="Kaarinuoli oikealle 8"/>
          <p:cNvSpPr/>
          <p:nvPr/>
        </p:nvSpPr>
        <p:spPr>
          <a:xfrm rot="10800000">
            <a:off x="11477943" y="1754444"/>
            <a:ext cx="426128" cy="35758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solidFill>
            </a:endParaRPr>
          </a:p>
        </p:txBody>
      </p:sp>
    </p:spTree>
    <p:extLst>
      <p:ext uri="{BB962C8B-B14F-4D97-AF65-F5344CB8AC3E}">
        <p14:creationId xmlns:p14="http://schemas.microsoft.com/office/powerpoint/2010/main" val="36839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Ohjelmistotuotanto II projekti </a:t>
            </a:r>
            <a:endParaRPr lang="fi-FI" dirty="0"/>
          </a:p>
        </p:txBody>
      </p:sp>
      <p:sp>
        <p:nvSpPr>
          <p:cNvPr id="3" name="Sisällön paikkamerkki 2"/>
          <p:cNvSpPr>
            <a:spLocks noGrp="1"/>
          </p:cNvSpPr>
          <p:nvPr>
            <p:ph idx="1"/>
          </p:nvPr>
        </p:nvSpPr>
        <p:spPr/>
        <p:txBody>
          <a:bodyPr>
            <a:normAutofit fontScale="92500" lnSpcReduction="20000"/>
          </a:bodyPr>
          <a:lstStyle/>
          <a:p>
            <a:pPr marL="0" indent="0">
              <a:buNone/>
            </a:pPr>
            <a:r>
              <a:rPr lang="fi-FI" dirty="0" smtClean="0"/>
              <a:t>Vaatimusmäärittely</a:t>
            </a:r>
            <a:endParaRPr lang="fi-FI" dirty="0" smtClean="0"/>
          </a:p>
          <a:p>
            <a:r>
              <a:rPr lang="fi-FI" dirty="0" smtClean="0"/>
              <a:t>Tärkeimmät/keskeiset </a:t>
            </a:r>
            <a:r>
              <a:rPr lang="fi-FI" dirty="0"/>
              <a:t>käyttötapaukset (</a:t>
            </a:r>
            <a:r>
              <a:rPr lang="fi-FI" dirty="0" err="1"/>
              <a:t>use</a:t>
            </a:r>
            <a:r>
              <a:rPr lang="fi-FI" dirty="0"/>
              <a:t> case)</a:t>
            </a:r>
          </a:p>
          <a:p>
            <a:pPr lvl="1"/>
            <a:r>
              <a:rPr lang="fi-FI" dirty="0"/>
              <a:t>Sekä käyttötapauksen </a:t>
            </a:r>
            <a:r>
              <a:rPr lang="fi-FI" dirty="0" smtClean="0"/>
              <a:t>kuvaus, </a:t>
            </a:r>
            <a:r>
              <a:rPr lang="fi-FI" dirty="0"/>
              <a:t>että </a:t>
            </a:r>
            <a:r>
              <a:rPr lang="fi-FI" dirty="0" smtClean="0"/>
              <a:t>käyttötapauskaavio</a:t>
            </a:r>
            <a:endParaRPr lang="fi-FI" dirty="0"/>
          </a:p>
          <a:p>
            <a:pPr lvl="1"/>
            <a:r>
              <a:rPr lang="fi-FI" dirty="0" smtClean="0"/>
              <a:t>Asiakasvaatimukset</a:t>
            </a:r>
          </a:p>
          <a:p>
            <a:pPr lvl="1"/>
            <a:r>
              <a:rPr lang="fi-FI" dirty="0">
                <a:hlinkClick r:id="rId2"/>
              </a:rPr>
              <a:t>http://agilemodeling.com/artifacts/useCaseDiagram.htm</a:t>
            </a:r>
            <a:endParaRPr lang="fi-FI" dirty="0"/>
          </a:p>
          <a:p>
            <a:r>
              <a:rPr lang="fi-FI" dirty="0" smtClean="0"/>
              <a:t>Käsitemalli (domain </a:t>
            </a:r>
            <a:r>
              <a:rPr lang="fi-FI" dirty="0" err="1" smtClean="0"/>
              <a:t>model</a:t>
            </a:r>
            <a:r>
              <a:rPr lang="fi-FI" dirty="0" smtClean="0"/>
              <a:t>)</a:t>
            </a:r>
          </a:p>
          <a:p>
            <a:pPr lvl="1"/>
            <a:r>
              <a:rPr lang="fi-FI" dirty="0" smtClean="0"/>
              <a:t>Kohdealueen, sovellusalueen käsitteet -&gt; sanasto</a:t>
            </a:r>
          </a:p>
          <a:p>
            <a:pPr lvl="1"/>
            <a:r>
              <a:rPr lang="fi-FI" dirty="0" smtClean="0"/>
              <a:t>Luokkakaavio, jossa käsitteiden nimet ja niiden väliset yhteydet kuvattu</a:t>
            </a:r>
          </a:p>
          <a:p>
            <a:pPr lvl="1"/>
            <a:r>
              <a:rPr lang="fi-FI" dirty="0">
                <a:hlinkClick r:id="rId3"/>
              </a:rPr>
              <a:t>http://</a:t>
            </a:r>
            <a:r>
              <a:rPr lang="fi-FI" dirty="0" smtClean="0">
                <a:hlinkClick r:id="rId3"/>
              </a:rPr>
              <a:t>agiledata.org/essays/agileDataModeling.html#InitialDomainModel</a:t>
            </a:r>
            <a:endParaRPr lang="fi-FI" dirty="0" smtClean="0"/>
          </a:p>
          <a:p>
            <a:r>
              <a:rPr lang="fi-FI" dirty="0" smtClean="0"/>
              <a:t>Alustava arkkitehtuuri</a:t>
            </a:r>
          </a:p>
          <a:p>
            <a:pPr lvl="1"/>
            <a:r>
              <a:rPr lang="fi-FI" dirty="0" smtClean="0"/>
              <a:t>Komponentti ja/tai sijoittelukaavio</a:t>
            </a:r>
          </a:p>
          <a:p>
            <a:pPr lvl="2"/>
            <a:r>
              <a:rPr lang="fi-FI" sz="1800" dirty="0" smtClean="0">
                <a:hlinkClick r:id="rId4"/>
              </a:rPr>
              <a:t>http</a:t>
            </a:r>
            <a:r>
              <a:rPr lang="fi-FI" sz="1800" dirty="0">
                <a:hlinkClick r:id="rId4"/>
              </a:rPr>
              <a:t>://</a:t>
            </a:r>
            <a:r>
              <a:rPr lang="fi-FI" sz="1800" dirty="0" smtClean="0">
                <a:hlinkClick r:id="rId4"/>
              </a:rPr>
              <a:t>agilemodeling.com/artifacts/componentDiagram.htm</a:t>
            </a:r>
            <a:endParaRPr lang="fi-FI" sz="1800" dirty="0"/>
          </a:p>
          <a:p>
            <a:pPr lvl="2"/>
            <a:r>
              <a:rPr lang="fi-FI" sz="1800" dirty="0" smtClean="0">
                <a:hlinkClick r:id="rId5"/>
              </a:rPr>
              <a:t>http</a:t>
            </a:r>
            <a:r>
              <a:rPr lang="fi-FI" sz="1800" dirty="0">
                <a:hlinkClick r:id="rId5"/>
              </a:rPr>
              <a:t>://agilemodeling.com/artifacts/deploymentDiagram.htm</a:t>
            </a:r>
            <a:endParaRPr lang="fi-FI" sz="1800" dirty="0" smtClean="0"/>
          </a:p>
          <a:p>
            <a:pPr lvl="1"/>
            <a:endParaRPr lang="fi-FI" dirty="0" smtClean="0"/>
          </a:p>
          <a:p>
            <a:pPr lvl="1"/>
            <a:endParaRPr lang="fi-FI" dirty="0" smtClean="0"/>
          </a:p>
          <a:p>
            <a:pPr lvl="1"/>
            <a:endParaRPr lang="fi-FI" dirty="0" smtClean="0"/>
          </a:p>
        </p:txBody>
      </p:sp>
    </p:spTree>
    <p:extLst>
      <p:ext uri="{BB962C8B-B14F-4D97-AF65-F5344CB8AC3E}">
        <p14:creationId xmlns:p14="http://schemas.microsoft.com/office/powerpoint/2010/main" val="19326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uv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227" y="1891684"/>
            <a:ext cx="8877300" cy="3962400"/>
          </a:xfrm>
          <a:prstGeom prst="rect">
            <a:avLst/>
          </a:prstGeom>
        </p:spPr>
      </p:pic>
      <p:sp>
        <p:nvSpPr>
          <p:cNvPr id="4" name="Otsikko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dirty="0" smtClean="0"/>
              <a:t>Esimerkki </a:t>
            </a:r>
            <a:r>
              <a:rPr lang="fi-FI" dirty="0" smtClean="0"/>
              <a:t>käsitemallista</a:t>
            </a:r>
            <a:endParaRPr lang="fi-FI" dirty="0"/>
          </a:p>
        </p:txBody>
      </p:sp>
    </p:spTree>
    <p:extLst>
      <p:ext uri="{BB962C8B-B14F-4D97-AF65-F5344CB8AC3E}">
        <p14:creationId xmlns:p14="http://schemas.microsoft.com/office/powerpoint/2010/main" val="308772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Ohjelmistotuotanto II projekti </a:t>
            </a:r>
            <a:endParaRPr lang="fi-FI" dirty="0"/>
          </a:p>
        </p:txBody>
      </p:sp>
      <p:sp>
        <p:nvSpPr>
          <p:cNvPr id="3" name="Sisällön paikkamerkki 2"/>
          <p:cNvSpPr>
            <a:spLocks noGrp="1"/>
          </p:cNvSpPr>
          <p:nvPr>
            <p:ph idx="1"/>
          </p:nvPr>
        </p:nvSpPr>
        <p:spPr/>
        <p:txBody>
          <a:bodyPr>
            <a:normAutofit/>
          </a:bodyPr>
          <a:lstStyle/>
          <a:p>
            <a:pPr marL="0" indent="0">
              <a:buNone/>
            </a:pPr>
            <a:r>
              <a:rPr lang="fi-FI" dirty="0" smtClean="0"/>
              <a:t>Tekninen määrittely</a:t>
            </a:r>
            <a:endParaRPr lang="fi-FI" dirty="0" smtClean="0"/>
          </a:p>
          <a:p>
            <a:pPr marL="0" indent="0">
              <a:buNone/>
            </a:pPr>
            <a:r>
              <a:rPr lang="fi-FI" dirty="0" smtClean="0"/>
              <a:t>Tietokanta/tiedot</a:t>
            </a:r>
          </a:p>
          <a:p>
            <a:r>
              <a:rPr lang="fi-FI" dirty="0"/>
              <a:t>Luokkakaavio </a:t>
            </a:r>
            <a:r>
              <a:rPr lang="fi-FI" sz="2000" dirty="0"/>
              <a:t>(</a:t>
            </a:r>
            <a:r>
              <a:rPr lang="fi-FI" sz="2000" dirty="0">
                <a:hlinkClick r:id="rId2"/>
              </a:rPr>
              <a:t>http://agilemodeling.com/artifacts/classDiagram.htm</a:t>
            </a:r>
            <a:r>
              <a:rPr lang="fi-FI" sz="2000" dirty="0"/>
              <a:t>)</a:t>
            </a:r>
            <a:endParaRPr lang="fi-FI" sz="2000" dirty="0" smtClean="0"/>
          </a:p>
          <a:p>
            <a:pPr marL="0" indent="0">
              <a:buNone/>
            </a:pPr>
            <a:r>
              <a:rPr lang="fi-FI" dirty="0" smtClean="0"/>
              <a:t>Tarkennettu arkkitehtuuri </a:t>
            </a:r>
          </a:p>
          <a:p>
            <a:r>
              <a:rPr lang="fi-FI" dirty="0"/>
              <a:t>Komponenttikaavio </a:t>
            </a:r>
            <a:r>
              <a:rPr lang="fi-FI" sz="2000" dirty="0"/>
              <a:t>(</a:t>
            </a:r>
            <a:r>
              <a:rPr lang="fi-FI" sz="2000" dirty="0">
                <a:hlinkClick r:id="rId3"/>
              </a:rPr>
              <a:t>http://agilemodeling.com/artifacts/componentDiagram.htm</a:t>
            </a:r>
            <a:r>
              <a:rPr lang="fi-FI" sz="2000" dirty="0"/>
              <a:t>)</a:t>
            </a:r>
          </a:p>
          <a:p>
            <a:pPr marL="0" indent="0">
              <a:buNone/>
            </a:pPr>
            <a:r>
              <a:rPr lang="fi-FI" dirty="0" smtClean="0"/>
              <a:t>Ohjelman toimintalogiikka ja vuorovaikutus (olioiden välinen)</a:t>
            </a:r>
          </a:p>
          <a:p>
            <a:r>
              <a:rPr lang="fi-FI" dirty="0"/>
              <a:t>Sekvenssikaavio </a:t>
            </a:r>
            <a:r>
              <a:rPr lang="fi-FI" sz="2000" dirty="0"/>
              <a:t>(</a:t>
            </a:r>
            <a:r>
              <a:rPr lang="fi-FI" sz="2000" dirty="0">
                <a:hlinkClick r:id="rId4"/>
              </a:rPr>
              <a:t>http://agilemodeling.com/artifacts/sequenceDiagram.htm</a:t>
            </a:r>
            <a:r>
              <a:rPr lang="fi-FI" sz="2000" dirty="0"/>
              <a:t>)</a:t>
            </a:r>
            <a:endParaRPr lang="fi-FI" sz="2000" dirty="0" smtClean="0"/>
          </a:p>
          <a:p>
            <a:pPr marL="0" indent="0">
              <a:buNone/>
            </a:pPr>
            <a:endParaRPr lang="fi-FI" dirty="0" smtClean="0"/>
          </a:p>
          <a:p>
            <a:endParaRPr lang="fi-FI" dirty="0" smtClean="0"/>
          </a:p>
          <a:p>
            <a:endParaRPr lang="fi-FI" dirty="0" smtClean="0"/>
          </a:p>
        </p:txBody>
      </p:sp>
    </p:spTree>
    <p:extLst>
      <p:ext uri="{BB962C8B-B14F-4D97-AF65-F5344CB8AC3E}">
        <p14:creationId xmlns:p14="http://schemas.microsoft.com/office/powerpoint/2010/main" val="162490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Ohjelmistotuotanto II projekti </a:t>
            </a:r>
            <a:endParaRPr lang="fi-FI" dirty="0"/>
          </a:p>
        </p:txBody>
      </p:sp>
      <p:sp>
        <p:nvSpPr>
          <p:cNvPr id="3" name="Sisällön paikkamerkki 2"/>
          <p:cNvSpPr>
            <a:spLocks noGrp="1"/>
          </p:cNvSpPr>
          <p:nvPr>
            <p:ph idx="1"/>
          </p:nvPr>
        </p:nvSpPr>
        <p:spPr/>
        <p:txBody>
          <a:bodyPr>
            <a:normAutofit lnSpcReduction="10000"/>
          </a:bodyPr>
          <a:lstStyle/>
          <a:p>
            <a:r>
              <a:rPr lang="fi-FI" dirty="0" smtClean="0"/>
              <a:t>Edellä esitettyjä UML-kaavioita voidaan käyttää ketterästi</a:t>
            </a:r>
          </a:p>
          <a:p>
            <a:r>
              <a:rPr lang="fi-FI" dirty="0" smtClean="0"/>
              <a:t>Voidaan tarvittaessa soveltaa eri tavalla projektista riippuen</a:t>
            </a:r>
          </a:p>
          <a:p>
            <a:r>
              <a:rPr lang="fi-FI" dirty="0" smtClean="0"/>
              <a:t>Olennaista on, että mallinnus:</a:t>
            </a:r>
          </a:p>
          <a:p>
            <a:pPr lvl="1"/>
            <a:r>
              <a:rPr lang="fi-FI" dirty="0" smtClean="0"/>
              <a:t>Tukee kommunikaatiota</a:t>
            </a:r>
          </a:p>
          <a:p>
            <a:pPr lvl="1"/>
            <a:r>
              <a:rPr lang="fi-FI" dirty="0" smtClean="0"/>
              <a:t>Selkeyttää ohjelmiston kehittämistä</a:t>
            </a:r>
          </a:p>
          <a:p>
            <a:pPr lvl="1"/>
            <a:r>
              <a:rPr lang="fi-FI" dirty="0" smtClean="0"/>
              <a:t>Tukee aikaista testausta</a:t>
            </a:r>
          </a:p>
          <a:p>
            <a:r>
              <a:rPr lang="fi-FI" dirty="0" err="1" smtClean="0"/>
              <a:t>Scrum</a:t>
            </a:r>
            <a:r>
              <a:rPr lang="fi-FI" dirty="0" smtClean="0"/>
              <a:t> ei suoraan määrittele kuinka mallinnus tulee toteuttaa</a:t>
            </a:r>
          </a:p>
          <a:p>
            <a:pPr lvl="1"/>
            <a:r>
              <a:rPr lang="fi-FI" dirty="0" smtClean="0"/>
              <a:t>Mitä mallinnuksia, missä vaiheessa</a:t>
            </a:r>
          </a:p>
          <a:p>
            <a:r>
              <a:rPr lang="fi-FI" dirty="0" smtClean="0"/>
              <a:t>Tällä opintojaksolla UML on yksi oppimistavoite</a:t>
            </a:r>
          </a:p>
          <a:p>
            <a:pPr lvl="1"/>
            <a:r>
              <a:rPr lang="fi-FI" dirty="0" smtClean="0"/>
              <a:t>Siksi vaatimus tiettyjen UML kuvausten tekemisestä </a:t>
            </a:r>
            <a:endParaRPr lang="fi-FI" dirty="0"/>
          </a:p>
          <a:p>
            <a:pPr marL="0" indent="0">
              <a:buNone/>
            </a:pPr>
            <a:endParaRPr lang="fi-FI" dirty="0"/>
          </a:p>
        </p:txBody>
      </p:sp>
    </p:spTree>
    <p:extLst>
      <p:ext uri="{BB962C8B-B14F-4D97-AF65-F5344CB8AC3E}">
        <p14:creationId xmlns:p14="http://schemas.microsoft.com/office/powerpoint/2010/main" val="77417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Kuvaus/mallinnus tekniikat</a:t>
            </a:r>
            <a:endParaRPr lang="fi-FI" dirty="0"/>
          </a:p>
        </p:txBody>
      </p:sp>
      <p:sp>
        <p:nvSpPr>
          <p:cNvPr id="3" name="Sisällön paikkamerkki 2"/>
          <p:cNvSpPr>
            <a:spLocks noGrp="1"/>
          </p:cNvSpPr>
          <p:nvPr>
            <p:ph idx="1"/>
          </p:nvPr>
        </p:nvSpPr>
        <p:spPr>
          <a:xfrm>
            <a:off x="838199" y="1825625"/>
            <a:ext cx="10832869" cy="4351338"/>
          </a:xfrm>
        </p:spPr>
        <p:txBody>
          <a:bodyPr/>
          <a:lstStyle/>
          <a:p>
            <a:r>
              <a:rPr lang="fi-FI" altLang="fi-FI" dirty="0"/>
              <a:t>Mahdollistavat todellisuuden havainnollistamisen ja yksinkertaistamisen</a:t>
            </a:r>
          </a:p>
          <a:p>
            <a:r>
              <a:rPr lang="fi-FI" altLang="fi-FI" dirty="0"/>
              <a:t>Sallivat eri abstraktiotasot, laajuudet ja </a:t>
            </a:r>
            <a:r>
              <a:rPr lang="fi-FI" altLang="fi-FI" dirty="0" smtClean="0"/>
              <a:t>näkökulmat</a:t>
            </a:r>
            <a:endParaRPr lang="fi-FI" altLang="fi-FI" dirty="0"/>
          </a:p>
          <a:p>
            <a:r>
              <a:rPr lang="fi-FI" altLang="fi-FI" dirty="0"/>
              <a:t>Auttavat ymmärtämään sovellusaluetta</a:t>
            </a:r>
          </a:p>
          <a:p>
            <a:r>
              <a:rPr lang="fi-FI" altLang="fi-FI" dirty="0"/>
              <a:t>Ohjaavat kysymään oikeita kysymyksiä</a:t>
            </a:r>
          </a:p>
          <a:p>
            <a:r>
              <a:rPr lang="fi-FI" altLang="fi-FI" dirty="0"/>
              <a:t>Helpottavat kommunikointia koskien järjestelmää ja sovellusaluetta</a:t>
            </a:r>
          </a:p>
          <a:p>
            <a:r>
              <a:rPr lang="fi-FI" altLang="fi-FI" dirty="0"/>
              <a:t>Dokumentoivat asioita</a:t>
            </a:r>
          </a:p>
          <a:p>
            <a:pPr marL="0" indent="0">
              <a:buNone/>
            </a:pPr>
            <a:endParaRPr lang="fi-FI" dirty="0"/>
          </a:p>
        </p:txBody>
      </p:sp>
    </p:spTree>
    <p:extLst>
      <p:ext uri="{BB962C8B-B14F-4D97-AF65-F5344CB8AC3E}">
        <p14:creationId xmlns:p14="http://schemas.microsoft.com/office/powerpoint/2010/main" val="1680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Lähteitä</a:t>
            </a:r>
            <a:endParaRPr lang="fi-FI" dirty="0"/>
          </a:p>
        </p:txBody>
      </p:sp>
      <p:sp>
        <p:nvSpPr>
          <p:cNvPr id="3" name="Sisällön paikkamerkki 2"/>
          <p:cNvSpPr>
            <a:spLocks noGrp="1"/>
          </p:cNvSpPr>
          <p:nvPr>
            <p:ph idx="1"/>
          </p:nvPr>
        </p:nvSpPr>
        <p:spPr/>
        <p:txBody>
          <a:bodyPr>
            <a:normAutofit/>
          </a:bodyPr>
          <a:lstStyle/>
          <a:p>
            <a:r>
              <a:rPr lang="fi-FI" sz="2200" dirty="0">
                <a:hlinkClick r:id="rId2"/>
              </a:rPr>
              <a:t>https://</a:t>
            </a:r>
            <a:r>
              <a:rPr lang="fi-FI" sz="2200" dirty="0" smtClean="0">
                <a:hlinkClick r:id="rId2"/>
              </a:rPr>
              <a:t>www.cs.helsinki.fi/u/mluukkai/otm2012/otm.pdf</a:t>
            </a:r>
          </a:p>
          <a:p>
            <a:r>
              <a:rPr lang="fi-FI" sz="2200" dirty="0">
                <a:hlinkClick r:id="rId3"/>
              </a:rPr>
              <a:t>http://agilemodeling.com</a:t>
            </a:r>
            <a:r>
              <a:rPr lang="fi-FI" sz="2200" dirty="0" smtClean="0">
                <a:hlinkClick r:id="rId3"/>
              </a:rPr>
              <a:t>/</a:t>
            </a:r>
            <a:endParaRPr lang="fi-FI" sz="2200" dirty="0" smtClean="0">
              <a:hlinkClick r:id="rId2"/>
            </a:endParaRPr>
          </a:p>
          <a:p>
            <a:r>
              <a:rPr lang="fi-FI" sz="2200" dirty="0" smtClean="0">
                <a:hlinkClick r:id="rId2"/>
              </a:rPr>
              <a:t>https</a:t>
            </a:r>
            <a:r>
              <a:rPr lang="fi-FI" sz="2200" dirty="0">
                <a:hlinkClick r:id="rId2"/>
              </a:rPr>
              <a:t>://www.uml-diagrams.org/</a:t>
            </a:r>
          </a:p>
          <a:p>
            <a:r>
              <a:rPr lang="fi-FI" sz="2200" dirty="0" smtClean="0">
                <a:hlinkClick r:id="rId2"/>
              </a:rPr>
              <a:t>https</a:t>
            </a:r>
            <a:r>
              <a:rPr lang="fi-FI" sz="2200" dirty="0">
                <a:hlinkClick r:id="rId2"/>
              </a:rPr>
              <a:t>://www.omg.org/spec/UML/</a:t>
            </a:r>
            <a:endParaRPr lang="fi-FI" sz="2200" dirty="0" smtClean="0">
              <a:hlinkClick r:id="rId2"/>
            </a:endParaRPr>
          </a:p>
          <a:p>
            <a:r>
              <a:rPr lang="fi-FI" sz="2200" dirty="0" smtClean="0">
                <a:hlinkClick r:id="rId2"/>
              </a:rPr>
              <a:t>https</a:t>
            </a:r>
            <a:r>
              <a:rPr lang="fi-FI" sz="2200" dirty="0">
                <a:hlinkClick r:id="rId2"/>
              </a:rPr>
              <a:t>://www.visual-paradigm.com/guide</a:t>
            </a:r>
            <a:r>
              <a:rPr lang="fi-FI" sz="2200" dirty="0" smtClean="0">
                <a:hlinkClick r:id="rId2"/>
              </a:rPr>
              <a:t>/</a:t>
            </a:r>
            <a:endParaRPr lang="fi-FI" sz="2200" dirty="0" smtClean="0"/>
          </a:p>
          <a:p>
            <a:r>
              <a:rPr lang="fi-FI" sz="2200" dirty="0">
                <a:hlinkClick r:id="rId4"/>
              </a:rPr>
              <a:t>https://</a:t>
            </a:r>
            <a:r>
              <a:rPr lang="fi-FI" sz="2200" dirty="0" smtClean="0">
                <a:hlinkClick r:id="rId4"/>
              </a:rPr>
              <a:t>www.tutorialspoint.com/uml/index.htm</a:t>
            </a:r>
            <a:endParaRPr lang="fi-FI" sz="2200" dirty="0" smtClean="0"/>
          </a:p>
          <a:p>
            <a:r>
              <a:rPr lang="fi-FI" sz="2200" dirty="0">
                <a:hlinkClick r:id="rId5"/>
              </a:rPr>
              <a:t>https://bellekens.com/2012/02/21/uml-best-practice-5-rules-for-better-uml-diagrams/</a:t>
            </a:r>
            <a:endParaRPr lang="fi-FI" sz="2200" dirty="0"/>
          </a:p>
          <a:p>
            <a:endParaRPr lang="fi-FI" sz="2400" dirty="0" smtClean="0"/>
          </a:p>
          <a:p>
            <a:endParaRPr lang="fi-FI" sz="1800" dirty="0" smtClean="0"/>
          </a:p>
          <a:p>
            <a:pPr marL="0" indent="0">
              <a:buNone/>
            </a:pPr>
            <a:endParaRPr lang="fi-FI" sz="1800" dirty="0" smtClean="0"/>
          </a:p>
          <a:p>
            <a:endParaRPr lang="fi-FI" sz="1800" dirty="0"/>
          </a:p>
        </p:txBody>
      </p:sp>
    </p:spTree>
    <p:extLst>
      <p:ext uri="{BB962C8B-B14F-4D97-AF65-F5344CB8AC3E}">
        <p14:creationId xmlns:p14="http://schemas.microsoft.com/office/powerpoint/2010/main" val="390792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1850" y="936659"/>
            <a:ext cx="10515600" cy="2852737"/>
          </a:xfrm>
        </p:spPr>
        <p:txBody>
          <a:bodyPr/>
          <a:lstStyle/>
          <a:p>
            <a:pPr algn="ctr"/>
            <a:r>
              <a:rPr lang="fi-FI" dirty="0" smtClean="0"/>
              <a:t>Kiitos!</a:t>
            </a:r>
            <a:br>
              <a:rPr lang="fi-FI" dirty="0" smtClean="0"/>
            </a:br>
            <a:r>
              <a:rPr lang="fi-FI" dirty="0" smtClean="0"/>
              <a:t/>
            </a:r>
            <a:br>
              <a:rPr lang="fi-FI" dirty="0" smtClean="0"/>
            </a:br>
            <a:r>
              <a:rPr lang="fi-FI" dirty="0" smtClean="0"/>
              <a:t>Kysyttävää?</a:t>
            </a:r>
            <a:endParaRPr lang="fi-FI" dirty="0"/>
          </a:p>
        </p:txBody>
      </p:sp>
      <p:sp>
        <p:nvSpPr>
          <p:cNvPr id="3" name="Tekstin paikkamerkki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3215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Mallinnus- ja kuvausmenetelmiä</a:t>
            </a:r>
            <a:endParaRPr lang="fi-FI" dirty="0"/>
          </a:p>
        </p:txBody>
      </p:sp>
      <p:sp>
        <p:nvSpPr>
          <p:cNvPr id="3" name="Sisällön paikkamerkki 2"/>
          <p:cNvSpPr>
            <a:spLocks noGrp="1"/>
          </p:cNvSpPr>
          <p:nvPr>
            <p:ph idx="1"/>
          </p:nvPr>
        </p:nvSpPr>
        <p:spPr/>
        <p:txBody>
          <a:bodyPr/>
          <a:lstStyle/>
          <a:p>
            <a:r>
              <a:rPr lang="fi-FI" dirty="0" smtClean="0"/>
              <a:t>Business </a:t>
            </a:r>
            <a:r>
              <a:rPr lang="fi-FI" dirty="0" err="1" smtClean="0"/>
              <a:t>Process</a:t>
            </a:r>
            <a:r>
              <a:rPr lang="fi-FI" dirty="0" smtClean="0"/>
              <a:t> </a:t>
            </a:r>
            <a:r>
              <a:rPr lang="fi-FI" dirty="0" err="1" smtClean="0"/>
              <a:t>Model</a:t>
            </a:r>
            <a:r>
              <a:rPr lang="fi-FI" dirty="0" smtClean="0"/>
              <a:t> and </a:t>
            </a:r>
            <a:r>
              <a:rPr lang="fi-FI" dirty="0" err="1" smtClean="0"/>
              <a:t>Notation</a:t>
            </a:r>
            <a:r>
              <a:rPr lang="fi-FI" dirty="0" smtClean="0"/>
              <a:t> (BPMN)</a:t>
            </a:r>
          </a:p>
          <a:p>
            <a:pPr lvl="1"/>
            <a:r>
              <a:rPr lang="fi-FI" dirty="0" smtClean="0"/>
              <a:t>Liiketoimintaprosessien kuvaaminen ja mallintaminen</a:t>
            </a:r>
          </a:p>
          <a:p>
            <a:pPr lvl="1"/>
            <a:r>
              <a:rPr lang="fi-FI" dirty="0" smtClean="0"/>
              <a:t>Ei käsitellä tällä opintojaksolla</a:t>
            </a:r>
          </a:p>
          <a:p>
            <a:r>
              <a:rPr lang="fi-FI" dirty="0" err="1"/>
              <a:t>Unified</a:t>
            </a:r>
            <a:r>
              <a:rPr lang="fi-FI" dirty="0"/>
              <a:t> </a:t>
            </a:r>
            <a:r>
              <a:rPr lang="fi-FI" dirty="0" err="1"/>
              <a:t>Modeling</a:t>
            </a:r>
            <a:r>
              <a:rPr lang="fi-FI" dirty="0"/>
              <a:t> </a:t>
            </a:r>
            <a:r>
              <a:rPr lang="fi-FI" dirty="0" smtClean="0"/>
              <a:t>Language (UML)</a:t>
            </a:r>
          </a:p>
          <a:p>
            <a:pPr lvl="1"/>
            <a:r>
              <a:rPr lang="fi-FI" dirty="0" smtClean="0"/>
              <a:t>Standardoitu, yleiskäyttöinen, </a:t>
            </a:r>
            <a:r>
              <a:rPr lang="fi-FI" dirty="0"/>
              <a:t>mallinnuskieli oliopohjaisten ohjelmistojen määrittelyyn ja suunnitteluun</a:t>
            </a:r>
          </a:p>
        </p:txBody>
      </p:sp>
    </p:spTree>
    <p:extLst>
      <p:ext uri="{BB962C8B-B14F-4D97-AF65-F5344CB8AC3E}">
        <p14:creationId xmlns:p14="http://schemas.microsoft.com/office/powerpoint/2010/main" val="157073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979ED61-DECC-461C-9DD5-9166640829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1895</Words>
  <Application>Microsoft Office PowerPoint</Application>
  <PresentationFormat>Laajakuva</PresentationFormat>
  <Paragraphs>426</Paragraphs>
  <Slides>81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81</vt:i4>
      </vt:variant>
    </vt:vector>
  </HeadingPairs>
  <TitlesOfParts>
    <vt:vector size="85" baseType="lpstr">
      <vt:lpstr>Arial</vt:lpstr>
      <vt:lpstr>Calibri</vt:lpstr>
      <vt:lpstr>Calibri Light</vt:lpstr>
      <vt:lpstr>Office-teema</vt:lpstr>
      <vt:lpstr>Ohjelmistotuotanto II, 10op </vt:lpstr>
      <vt:lpstr>Ohjelmistojen mallintaminen</vt:lpstr>
      <vt:lpstr>PowerPoint-esitys</vt:lpstr>
      <vt:lpstr>Ohjelmistojen mallintaminen</vt:lpstr>
      <vt:lpstr>Ohjelmistojen mallintaminen</vt:lpstr>
      <vt:lpstr>Ohjelmistojen mallintaminen</vt:lpstr>
      <vt:lpstr>Ohjelmiston mallintaminen - näkökulmat</vt:lpstr>
      <vt:lpstr>Kuvaus/mallinnus tekniikat</vt:lpstr>
      <vt:lpstr>Mallinnus- ja kuvausmenetelmiä</vt:lpstr>
      <vt:lpstr> </vt:lpstr>
      <vt:lpstr>UML</vt:lpstr>
      <vt:lpstr>Käyttötapauskaaviot  (Use case diagrams)</vt:lpstr>
      <vt:lpstr>UML-kaaviot ohjelmistokehityksessä</vt:lpstr>
      <vt:lpstr>Käyttötapausmalli</vt:lpstr>
      <vt:lpstr>Käyttäjien (actor) ja roolien tunnistaminen</vt:lpstr>
      <vt:lpstr>Käyttötapaus</vt:lpstr>
      <vt:lpstr>Käyttötapauksen kirjoittaminen</vt:lpstr>
      <vt:lpstr>Käyttötapauksen dokumentointi</vt:lpstr>
      <vt:lpstr>Käyttötapauskaavio</vt:lpstr>
      <vt:lpstr>Käyttötapauskaavio</vt:lpstr>
      <vt:lpstr>Käyttötapauskaavio</vt:lpstr>
      <vt:lpstr>Miksi käyttötapaukset?</vt:lpstr>
      <vt:lpstr>Luokkakaaviot (Class diagrams)</vt:lpstr>
      <vt:lpstr>UML-kaaviot ohjelmistokehityksessä</vt:lpstr>
      <vt:lpstr>Luokkakaavio</vt:lpstr>
      <vt:lpstr>Luokkakaavio</vt:lpstr>
      <vt:lpstr>Luokan kuvaaminen</vt:lpstr>
      <vt:lpstr>Yhteydet</vt:lpstr>
      <vt:lpstr>PowerPoint-esitys</vt:lpstr>
      <vt:lpstr>PowerPoint-esitys</vt:lpstr>
      <vt:lpstr>Luokkamallin laatiminen</vt:lpstr>
      <vt:lpstr>Elokuvalipun varaaminen</vt:lpstr>
      <vt:lpstr>PowerPoint-esitys</vt:lpstr>
      <vt:lpstr>PowerPoint-esitys</vt:lpstr>
      <vt:lpstr>PowerPoint-esitys</vt:lpstr>
      <vt:lpstr>PowerPoint-esitys</vt:lpstr>
      <vt:lpstr>Sekvenssikaaviot (Sequence diagrams)</vt:lpstr>
      <vt:lpstr>UML-kaaviot ohjelmistokehityksessä</vt:lpstr>
      <vt:lpstr>Sekvenssikaavio</vt:lpstr>
      <vt:lpstr>Piirtäminen</vt:lpstr>
      <vt:lpstr>PowerPoint-esitys</vt:lpstr>
      <vt:lpstr>Käyttötapauksesta -&gt;</vt:lpstr>
      <vt:lpstr>Käyttötapauksesta -&gt;</vt:lpstr>
      <vt:lpstr>PowerPoint-esitys</vt:lpstr>
      <vt:lpstr>PowerPoint-esitys</vt:lpstr>
      <vt:lpstr>Sekvenssikaavio - miksi?</vt:lpstr>
      <vt:lpstr>     Sijoittelukaaviot (Deployment diagrams) - Komponenttikaaviot (Component diagrams) </vt:lpstr>
      <vt:lpstr>UML-kaaviot ohjelmistokehityksessä</vt:lpstr>
      <vt:lpstr>Sijoittelukaavio</vt:lpstr>
      <vt:lpstr>PowerPoint-esitys</vt:lpstr>
      <vt:lpstr>PowerPoint-esitys</vt:lpstr>
      <vt:lpstr>PowerPoint-esitys</vt:lpstr>
      <vt:lpstr>PowerPoint-esitys</vt:lpstr>
      <vt:lpstr>Komponenttikaavio</vt:lpstr>
      <vt:lpstr>PowerPoint-esitys</vt:lpstr>
      <vt:lpstr>PowerPoint-esitys</vt:lpstr>
      <vt:lpstr>     Tilakaaviot (State machine diagram) </vt:lpstr>
      <vt:lpstr>UML-kaaviot ohjelmistokehityksessä</vt:lpstr>
      <vt:lpstr>Tilakaavio</vt:lpstr>
      <vt:lpstr>Tilakaavio</vt:lpstr>
      <vt:lpstr>PowerPoint-esitys</vt:lpstr>
      <vt:lpstr>PowerPoint-esitys</vt:lpstr>
      <vt:lpstr>PowerPoint-esitys</vt:lpstr>
      <vt:lpstr>     Aktiviteettikaaviot (Activity diagrams) </vt:lpstr>
      <vt:lpstr>UML-kaaviot ohjelmistokehityksessä</vt:lpstr>
      <vt:lpstr>Aktiviteettikaaviot</vt:lpstr>
      <vt:lpstr>PowerPoint-esitys</vt:lpstr>
      <vt:lpstr>PowerPoint-esitys</vt:lpstr>
      <vt:lpstr>PowerPoint-esitys</vt:lpstr>
      <vt:lpstr>     Mitä kaavioita käytetään? Missä vaiheessa? </vt:lpstr>
      <vt:lpstr>PowerPoint-esitys</vt:lpstr>
      <vt:lpstr>Ketterä ohjelmistokehitys ja UML</vt:lpstr>
      <vt:lpstr>PowerPoint-esitys</vt:lpstr>
      <vt:lpstr>Ketterä mallinnus - periaatteita</vt:lpstr>
      <vt:lpstr>Ketterä mallinnus - UML</vt:lpstr>
      <vt:lpstr>Ohjelmistotuotanto II projekti </vt:lpstr>
      <vt:lpstr>PowerPoint-esitys</vt:lpstr>
      <vt:lpstr>Ohjelmistotuotanto II projekti </vt:lpstr>
      <vt:lpstr>Ohjelmistotuotanto II projekti </vt:lpstr>
      <vt:lpstr>Lähteitä</vt:lpstr>
      <vt:lpstr>Kiitos!  Kysyttävää?</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2017-01-24T08:52:05Z</dcterms:created>
  <dcterms:modified xsi:type="dcterms:W3CDTF">2019-01-14T07:01:32Z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