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2" r:id="rId2"/>
  </p:sldMasterIdLst>
  <p:notesMasterIdLst>
    <p:notesMasterId r:id="rId23"/>
  </p:notesMasterIdLst>
  <p:handoutMasterIdLst>
    <p:handoutMasterId r:id="rId24"/>
  </p:handoutMasterIdLst>
  <p:sldIdLst>
    <p:sldId id="261" r:id="rId3"/>
    <p:sldId id="503" r:id="rId4"/>
    <p:sldId id="605" r:id="rId5"/>
    <p:sldId id="683" r:id="rId6"/>
    <p:sldId id="687" r:id="rId7"/>
    <p:sldId id="685" r:id="rId8"/>
    <p:sldId id="688" r:id="rId9"/>
    <p:sldId id="689" r:id="rId10"/>
    <p:sldId id="690" r:id="rId11"/>
    <p:sldId id="696" r:id="rId12"/>
    <p:sldId id="691" r:id="rId13"/>
    <p:sldId id="692" r:id="rId14"/>
    <p:sldId id="693" r:id="rId15"/>
    <p:sldId id="694" r:id="rId16"/>
    <p:sldId id="699" r:id="rId17"/>
    <p:sldId id="702" r:id="rId18"/>
    <p:sldId id="703" r:id="rId19"/>
    <p:sldId id="706" r:id="rId20"/>
    <p:sldId id="704" r:id="rId21"/>
    <p:sldId id="604" r:id="rId22"/>
  </p:sldIdLst>
  <p:sldSz cx="12192000" cy="6858000"/>
  <p:notesSz cx="6799263" cy="99298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Tekijä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28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i-FI"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i-FI" sz="1200"/>
            </a:lvl1pPr>
          </a:lstStyle>
          <a:p>
            <a:fld id="{59041DB8-B66F-4DC8-A96E-33677E0F90FF}" type="datetimeFigureOut">
              <a:rPr lang="fi-FI" smtClean="0"/>
              <a:t>14.1.2019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i-FI"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i-FI" sz="1200"/>
            </a:lvl1pPr>
          </a:lstStyle>
          <a:p>
            <a:fld id="{1604A0D4-B89B-4ADD-AF9E-38636B40EE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110.36232" units="1/cm"/>
          <inkml:channelProperty channel="Y" name="resolution" value="67.74194" units="1/cm"/>
          <inkml:channelProperty channel="T" name="resolution" value="1" units="1/dev"/>
        </inkml:channelProperties>
      </inkml:inkSource>
      <inkml:timestamp xml:id="ts0" timeString="2019-01-14T10:44:09.88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24 0,'0'25'94,"24"-25"-94,50 0 15,-24-25 1,-26 25 0,26 0-16,24 0 15,0 0-15,-25 0 16,-24 0-16,24 0 15,50 0-15,-25 0 16,-50 0-16,50 0 16,-24 0-16,-26 0 15,1 0-15,24 0 16,-24 0-16,-1 0 125,50 0-125,-24 0 16,24 0-16,-25 0 15,-24 0-15,-1 0 281,1 0-265,0 0 15,-1 0 1,1 0-17,0 0 16,-1 0 1,1 0-17,0 0 48,-1 0-32,1 0-15,0-24 31,-1 24-1,1 0-46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110.36232" units="1/cm"/>
          <inkml:channelProperty channel="Y" name="resolution" value="67.74194" units="1/cm"/>
          <inkml:channelProperty channel="T" name="resolution" value="1" units="1/dev"/>
        </inkml:channelProperties>
      </inkml:inkSource>
      <inkml:timestamp xml:id="ts0" timeString="2019-01-14T10:44:11.46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0,'25'0'94,"-1"0"-79,26 0-15,24 0 16,0 0-16,-25 0 16,25 0-16,-25 0 15,1 0-15,-26 0 16,1 0-16,49 0 15,-25 0-15,1 0 16,-26 0 0,1 0-16,0 0 15,24 0-15,-25 0 16,1 0-16,0 0 16,49 0-16,-50 0 15,1 0-15,0 0 125,24 0-31,0 0-78,25 0-16,0 0 15,-49 0-15,0 0 16,-1 0-1,1 0 17,0 0-17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110.36232" units="1/cm"/>
          <inkml:channelProperty channel="Y" name="resolution" value="67.74194" units="1/cm"/>
          <inkml:channelProperty channel="T" name="resolution" value="1" units="1/dev"/>
        </inkml:channelProperties>
      </inkml:inkSource>
      <inkml:timestamp xml:id="ts0" timeString="2019-01-14T10:44:13.24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0,'24'0'31,"26"0"16,24 0-32,24 0-15,1 0 16,49 0-16,-50 0 16,-24 0-16,-25 0 15,25 25 1,0-25-16,0 24 16,0-24-16,-25 25 15,25-25-15,-24 0 16,23 0-16,-23 0 15,24 0-15,-25 0 16,-24 0-16,24 0 16,25 24-16,-49-24 15,24 25-15,-1-25 16,-23 0 0,0 0-1,-1 0-15,1 0 16,24 0-16,-24 0 15,24 0 1,-24 0 0,0 0 171,24 0-171,-24 0-16,-1 0 15,1 0-15,24 0 16,-24 0-16,0 0 31,-1 0 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110.36232" units="1/cm"/>
          <inkml:channelProperty channel="Y" name="resolution" value="67.74194" units="1/cm"/>
          <inkml:channelProperty channel="T" name="resolution" value="1" units="1/dev"/>
        </inkml:channelProperties>
      </inkml:inkSource>
      <inkml:timestamp xml:id="ts0" timeString="2019-01-14T10:44:14.85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0 123 0,'50'0'15,"-1"0"-15,-24 0 16,24 0-16,50 0 15,-25 0-15,74-24 16,-50 24-16,-24 0 16,74-50-16,-99 50 15,25 0 1,0 0-16,-24 0 16,-26 0-1,1 0-15,0 0 16,24-24-16,0 24 15,-24 0 1,0-25-16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110.36232" units="1/cm"/>
          <inkml:channelProperty channel="Y" name="resolution" value="67.74194" units="1/cm"/>
          <inkml:channelProperty channel="T" name="resolution" value="1" units="1/dev"/>
        </inkml:channelProperties>
      </inkml:inkSource>
      <inkml:timestamp xml:id="ts0" timeString="2019-01-14T10:44:29.99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0 149 0,'49'0'109,"1"0"-109,48 0 16,26 0-16,-75 0 31,50-24-31,-1-1 16,-24 25-16,0-25 16,25 25-16,-25 0 15,-25 0-15,1-24 16,23-1-16,-23 25 15,-26 0-15,50-25 16,-49 25-16,0 0 16,-1 0 296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110.36232" units="1/cm"/>
          <inkml:channelProperty channel="Y" name="resolution" value="67.74194" units="1/cm"/>
          <inkml:channelProperty channel="T" name="resolution" value="1" units="1/dev"/>
        </inkml:channelProperties>
      </inkml:inkSource>
      <inkml:timestamp xml:id="ts0" timeString="2019-01-14T10:44:35.18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8 0,'49'0'63,"0"0"-63,0 0 15,1 0-15,-26 0 16,26 0-16,24 0 16,-50 0-16,1 0 15,24 0 1,1 0-16,-1 0 15,-24 0 1,24 0-16,25 0 16,-25 0-16,1 0 15,-26 0-15,1 0 16,24 0-16,-24 0 16,0 0-16,24 0 15,25 0-15,-49 0 16,24 0-16,-24 0 15,-1 0-15,1 0 32,24 0-17,-24 0-15,0 0 16,24 0-16,-25 0 16,1 0-16,0 0 15,24 0 1,-24 0 15,-1 0-31,26 0 16,-26 0-16,75 25 15,-25-25 1,0 0-16,-25 24 16,-24-24-16,0 0 15,24 0-15,0 25 16,-24-25-16,0 0 15,24 0-15,0 25 16,-24-25-16,0 0 16,24 0-16,-24 0 15,24 24-15,25-24 16,-49 0-16,24 0 16,0 0-16,-24 0 15,24 25-15,0-25 16,1 0-16,-26 0 15,1 0-15,0 0 16,-1 0 62,26 0-78,-26 0 16,1 0-16,24 0 15,-24 0-15,24 25 16,1-25 0,-26 0-16,1 0 15,0 0-15,-1 0 16,1 0 0,24 0-1,-24 0 1,0 0-1,-1 0 126,1 0-125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i-FI"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i-FI" sz="1200"/>
            </a:lvl1pPr>
          </a:lstStyle>
          <a:p>
            <a:fld id="{DEB49C4A-65AC-492D-9701-81B46C3AD0E4}" type="datetimeFigureOut">
              <a:rPr lang="fi-FI"/>
              <a:t>14.1.2019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3513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i-FI"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i-FI" sz="1200"/>
            </a:lvl1pPr>
          </a:lstStyle>
          <a:p>
            <a:fld id="{82869989-EB00-4EE7-BCB5-25BDC5BB29F8}" type="slidenum">
              <a:r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5786-81B2-4659-9DBC-82027AA09BD1}" type="datetimeFigureOut">
              <a:rPr lang="fi-FI" smtClean="0"/>
              <a:t>14.1.2019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632-6742-40EA-972C-C41B584DA7C9}" type="slidenum">
              <a:rPr lang="fi-FI" smtClean="0"/>
              <a:t>‹#›</a:t>
            </a:fld>
            <a:endParaRPr lang="fi-FI"/>
          </a:p>
        </p:txBody>
      </p:sp>
      <p:grpSp>
        <p:nvGrpSpPr>
          <p:cNvPr id="7" name="Ryhmä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uora yhdysviiv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uora yhdysviiv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uora yhdysviiv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uora yhdysviiv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uora yhdysviiv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uora yhdysviiv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uora yhdysviiv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uora yhdysviiv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uora yhdysviiv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uora yhdysviiv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uora yhdysviiv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uora yhdysviiv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uora yhdysviiv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uora yhdysviiv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uora yhdysviiv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uora yhdysviiv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Ryhmä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uora yhdysviiv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uora yhdysviiv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uora yhdysviiv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uora yhdysviiv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uora yhdysviiv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Ryhmä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uora yhdysviiv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uora yhdysviiv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uora yhdysviiv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uora yhdysviiv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uora yhdysviiv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uora yhdysviiv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uora yhdysviiv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uora yhdysviiv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uora yhdysviiv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uora yhdysviiv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Ryhmä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uora yhdysviiv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uora yhdysviiv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uora yhdysviiv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uora yhdysviiv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uora yhdysviiv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Ryhmä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uora yhdysviiv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uora yhdysviiv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uora yhdysviiv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uora yhdysviiv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uora yhdysviiv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uora yhdysviiv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uora yhdysviiv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uora yhdysviiv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uora yhdysviiv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uora yhdysviiv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uora yhdysviiv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2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fi-FI" smtClean="0"/>
              <a:t>14.1.2019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179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fi-FI" smtClean="0"/>
              <a:t>14.1.2019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073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fi-FI" smtClean="0"/>
              <a:t>14.1.2019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030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5786-81B2-4659-9DBC-82027AA09BD1}" type="datetimeFigureOut">
              <a:rPr lang="fi-FI" smtClean="0"/>
              <a:t>14.1.2019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632-6742-40EA-972C-C41B584DA7C9}" type="slidenum">
              <a:rPr lang="fi-FI" smtClean="0"/>
              <a:t>‹#›</a:t>
            </a:fld>
            <a:endParaRPr lang="fi-FI"/>
          </a:p>
        </p:txBody>
      </p:sp>
      <p:grpSp>
        <p:nvGrpSpPr>
          <p:cNvPr id="7" name="Ryhmä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uora yhdysviiv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uora yhdysviiv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uora yhdysviiv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uora yhdysviiv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uora yhdysviiv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uora yhdysviiv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uora yhdysviiv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uora yhdysviiv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uora yhdysviiv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uora yhdysviiv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uora yhdysviiv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uora yhdysviiv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uora yhdysviiv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uora yhdysviiv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uora yhdysviiv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uora yhdysviiv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Ryhmä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uora yhdysviiv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uora yhdysviiv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uora yhdysviiv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uora yhdysviiv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uora yhdysviiv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Ryhmä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uora yhdysviiv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uora yhdysviiv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uora yhdysviiv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uora yhdysviiv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uora yhdysviiv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uora yhdysviiv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uora yhdysviiv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uora yhdysviiv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uora yhdysviiv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uora yhdysviiv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Ryhmä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uora yhdysviiv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uora yhdysviiv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uora yhdysviiv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uora yhdysviiv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uora yhdysviiv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Ryhmä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uora yhdysviiv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uora yhdysviiv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uora yhdysviiv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uora yhdysviiv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uora yhdysviiv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uora yhdysviiv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uora yhdysviiv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uora yhdysviiv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uora yhdysviiv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uora yhdysviiv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uora yhdysviiv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fi-FI" smtClean="0"/>
              <a:t>14.1.2019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65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fi-FI" smtClean="0"/>
              <a:t>14.1.2019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85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fi-FI" smtClean="0"/>
              <a:t>14.1.2019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755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fi-FI" smtClean="0"/>
              <a:t>14.1.2019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5" name="Ryhmä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uora yhdysviiv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uora yhdysviiv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uora yhdysviiva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uora yhdysviiva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uora yhdysviiva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uora yhdysviiva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uora yhdysviiva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uora yhdysviiva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uora yhdysviiva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uora yhdysviiva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uora yhdysviiva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uora yhdysviiva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uora yhdysviiva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uora yhdysviiva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uora yhdysviiva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uora yhdysviiva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Ryhmä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uora yhdysviiva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uora yhdysviiva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uora yhdysviiva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uora yhdysviiva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uora yhdysviiva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Ryhmä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uora yhdysviiva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uora yhdysviiva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uora yhdysviiva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uora yhdysviiva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uora yhdysviiva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uora yhdysviiva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uora yhdysviiva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uora yhdysviiva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uora yhdysviiva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uora yhdysviiva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Ryhmä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uora yhdysviiva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uora yhdysviiva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uora yhdysviiva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uora yhdysviiva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uora yhdysviiva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Ryhmä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uora yhdysviiva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uora yhdysviiva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uora yhdysviiva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uora yhdysviiva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uora yhdysviiva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uora yhdysviiva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uora yhdysviiva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uora yhdysviiva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uora yhdysviiva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uora yhdysviiva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96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fi-FI" smtClean="0"/>
              <a:t>14.1.2019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962605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fi-FI" smtClean="0"/>
              <a:t>14.1.2019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10316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2453-8663-4C69-AF73-9FD7B1DEC5D0}" type="datetime1">
              <a:rPr lang="fi-FI" smtClean="0"/>
              <a:t>14.1.2019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7" name="Ryhmä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uora yhdysviiv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uora yhdysviiv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uora yhdysviiv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uora yhdysviiv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uora yhdysviiv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uora yhdysviiv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uora yhdysviiv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uora yhdysviiv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uora yhdysviiv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uora yhdysviiv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uora yhdysviiv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uora yhdysviiv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uora yhdysviiv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uora yhdysviiv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uora yhdysviiv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uora yhdysviiv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Ryhmä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uora yhdysviiv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uora yhdysviiv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uora yhdysviiv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uora yhdysviiv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uora yhdysviiv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Ryhmä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uora yhdysviiv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uora yhdysviiv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uora yhdysviiv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uora yhdysviiv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uora yhdysviiv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uora yhdysviiv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uora yhdysviiv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uora yhdysviiv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uora yhdysviiv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uora yhdysviiv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Ryhmä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uora yhdysviiv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uora yhdysviiv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uora yhdysviiv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uora yhdysviiv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uora yhdysviiva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Ryhmä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uora yhdysviiv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uora yhdysviiv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uora yhdysviiv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uora yhdysviiv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uora yhdysviiv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uora yhdysviiv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uora yhdysviiv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uora yhdysviiv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uora yhdysviiv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uora yhdysviiv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uora yhdysviiva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68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hyperlink" Target="http://agilemodeling.com/essays/agileArchitecture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4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customXml" Target="../ink/ink4.xml"/><Relationship Id="rId1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2601097"/>
            <a:ext cx="9144000" cy="908865"/>
          </a:xfrm>
        </p:spPr>
        <p:txBody>
          <a:bodyPr>
            <a:normAutofit fontScale="90000"/>
          </a:bodyPr>
          <a:lstStyle/>
          <a:p>
            <a:r>
              <a:rPr lang="fi-FI" sz="4000" dirty="0" smtClean="0"/>
              <a:t>Ohjelmistotuotanto II, </a:t>
            </a:r>
            <a:r>
              <a:rPr lang="fi-FI" sz="4000" dirty="0"/>
              <a:t>5</a:t>
            </a:r>
            <a:r>
              <a:rPr lang="fi-FI" sz="4000" dirty="0" smtClean="0"/>
              <a:t>op</a:t>
            </a:r>
            <a:br>
              <a:rPr lang="fi-FI" sz="4000" dirty="0" smtClean="0"/>
            </a:br>
            <a:endParaRPr lang="fi-FI" sz="4000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Jari Uimonen</a:t>
            </a:r>
            <a:endParaRPr lang="fi-FI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017" y="5342552"/>
            <a:ext cx="1968687" cy="825578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76" y="5251942"/>
            <a:ext cx="1554715" cy="1006798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430" y="5506168"/>
            <a:ext cx="2055973" cy="49834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38" y="421339"/>
            <a:ext cx="1655455" cy="16469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2590" y="2068261"/>
            <a:ext cx="235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Itä-Suomen ICT-Polku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Arkkitehtuurityylit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606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Kerrosarkkitehtuuri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Koostuu järjestetyistä tasoista (nouseva järjestys)</a:t>
            </a:r>
          </a:p>
          <a:p>
            <a:pPr lvl="1"/>
            <a:r>
              <a:rPr lang="fi-FI" dirty="0" smtClean="0"/>
              <a:t>Data  – Logiikka</a:t>
            </a:r>
            <a:r>
              <a:rPr lang="fi-FI" dirty="0"/>
              <a:t> – </a:t>
            </a:r>
            <a:r>
              <a:rPr lang="fi-FI" dirty="0" smtClean="0"/>
              <a:t>Esitys</a:t>
            </a:r>
          </a:p>
          <a:p>
            <a:r>
              <a:rPr lang="fi-FI" dirty="0" smtClean="0"/>
              <a:t>Ylemmän tason komponentti toteutetaan käyttämällä alemman tason komponenttia hyväksi</a:t>
            </a:r>
          </a:p>
          <a:p>
            <a:r>
              <a:rPr lang="fi-FI" dirty="0" smtClean="0"/>
              <a:t>Puhtaita kerrosarkkitehtuureja on harvoin</a:t>
            </a:r>
            <a:endParaRPr lang="fi-FI" dirty="0"/>
          </a:p>
          <a:p>
            <a:r>
              <a:rPr lang="fi-FI" dirty="0" smtClean="0"/>
              <a:t>Poikkeamia:</a:t>
            </a:r>
          </a:p>
          <a:p>
            <a:pPr lvl="1"/>
            <a:r>
              <a:rPr lang="fi-FI" dirty="0" smtClean="0"/>
              <a:t>Kutsu kulkee alemmasta kerroksesta ylemmälle kerrokselle</a:t>
            </a:r>
          </a:p>
          <a:p>
            <a:pPr lvl="1"/>
            <a:r>
              <a:rPr lang="fi-FI" dirty="0" smtClean="0"/>
              <a:t>Kutsu voi ohittaa kerroksia ylhäältä alas (tehokkuus, palvelu ei tarjolla)</a:t>
            </a:r>
          </a:p>
          <a:p>
            <a:r>
              <a:rPr lang="fi-FI" dirty="0" smtClean="0"/>
              <a:t>Yleinen malli</a:t>
            </a:r>
          </a:p>
          <a:p>
            <a:endParaRPr lang="fi-FI" dirty="0" smtClean="0"/>
          </a:p>
        </p:txBody>
      </p:sp>
      <p:pic>
        <p:nvPicPr>
          <p:cNvPr id="4" name="Kuva 3" descr="Näyttölei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678" y="365125"/>
            <a:ext cx="1733792" cy="1143160"/>
          </a:xfrm>
          <a:prstGeom prst="rect">
            <a:avLst/>
          </a:prstGeom>
        </p:spPr>
      </p:pic>
      <p:pic>
        <p:nvPicPr>
          <p:cNvPr id="5" name="Kuva 4" descr="Näyttöleik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50" y="3002426"/>
            <a:ext cx="2361451" cy="13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Kerrosarkkitehtuuri</a:t>
            </a:r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i-FI" dirty="0" smtClean="0"/>
              <a:t>Vahvuuksia:</a:t>
            </a:r>
          </a:p>
          <a:p>
            <a:r>
              <a:rPr lang="fi-FI" dirty="0" smtClean="0"/>
              <a:t>Voidaan soveltaa lähes aina</a:t>
            </a:r>
          </a:p>
          <a:p>
            <a:r>
              <a:rPr lang="fi-FI" dirty="0" smtClean="0"/>
              <a:t>Havainnollinen, </a:t>
            </a:r>
            <a:r>
              <a:rPr lang="fi-FI" dirty="0"/>
              <a:t> </a:t>
            </a:r>
            <a:r>
              <a:rPr lang="fi-FI" dirty="0" smtClean="0"/>
              <a:t>ymmärrettävä – kommunikointi</a:t>
            </a:r>
          </a:p>
          <a:p>
            <a:r>
              <a:rPr lang="fi-FI" dirty="0" smtClean="0"/>
              <a:t>Vähentää riippuvuuksia (riippuu vain alemmasta kerroksesta)</a:t>
            </a:r>
          </a:p>
          <a:p>
            <a:r>
              <a:rPr lang="fi-FI" dirty="0" smtClean="0"/>
              <a:t>Tukee ohjelmiston uudelleen käyttöä (voidaan korvata taso)</a:t>
            </a:r>
          </a:p>
          <a:p>
            <a:pPr marL="0" indent="0">
              <a:buNone/>
            </a:pPr>
            <a:r>
              <a:rPr lang="fi-FI" dirty="0" smtClean="0"/>
              <a:t>Heikkouksia:</a:t>
            </a:r>
          </a:p>
          <a:p>
            <a:r>
              <a:rPr lang="fi-FI" dirty="0" smtClean="0"/>
              <a:t>Suorituskyky, tehokkuushäviö, moninkertainen käsittely</a:t>
            </a:r>
          </a:p>
          <a:p>
            <a:r>
              <a:rPr lang="fi-FI" dirty="0" smtClean="0"/>
              <a:t>Poikkeusten käsittely (kutsuketjut tasojen välillä)</a:t>
            </a:r>
          </a:p>
        </p:txBody>
      </p:sp>
      <p:pic>
        <p:nvPicPr>
          <p:cNvPr id="4" name="Kuva 3" descr="Näyttölei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678" y="365125"/>
            <a:ext cx="173379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Tietovuoarkkitehtuuri</a:t>
            </a:r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i-FI" dirty="0" smtClean="0"/>
              <a:t>Järjestelmiin, joissa jalostetaan ja prosessoidaan tietovirtoja</a:t>
            </a:r>
          </a:p>
          <a:p>
            <a:r>
              <a:rPr lang="fi-FI" dirty="0" smtClean="0"/>
              <a:t>Koostuu prosessointiyksiköistä (</a:t>
            </a:r>
            <a:r>
              <a:rPr lang="fi-FI" dirty="0" err="1" smtClean="0"/>
              <a:t>filter</a:t>
            </a:r>
            <a:r>
              <a:rPr lang="fi-FI" dirty="0" smtClean="0"/>
              <a:t>) ja väylistä (</a:t>
            </a:r>
            <a:r>
              <a:rPr lang="fi-FI" dirty="0" err="1" smtClean="0"/>
              <a:t>pipe</a:t>
            </a:r>
            <a:r>
              <a:rPr lang="fi-FI" dirty="0" smtClean="0"/>
              <a:t>)</a:t>
            </a:r>
          </a:p>
          <a:p>
            <a:r>
              <a:rPr lang="fi-FI" dirty="0" smtClean="0"/>
              <a:t>Prosessointiyksikkö on itsenäinen, ei riipu muista</a:t>
            </a:r>
          </a:p>
          <a:p>
            <a:pPr lvl="1"/>
            <a:r>
              <a:rPr lang="fi-FI" dirty="0" smtClean="0"/>
              <a:t>Lukee syötevirtaa ja tuottaa tulostevirtaa</a:t>
            </a:r>
          </a:p>
          <a:p>
            <a:r>
              <a:rPr lang="fi-FI" dirty="0" smtClean="0"/>
              <a:t>Liukuhihna-arkkitehtuuri</a:t>
            </a:r>
          </a:p>
          <a:p>
            <a:pPr lvl="1"/>
            <a:r>
              <a:rPr lang="fi-FI" dirty="0" smtClean="0"/>
              <a:t>Tietovirta etenee haarautumatta</a:t>
            </a:r>
          </a:p>
          <a:p>
            <a:r>
              <a:rPr lang="fi-FI" dirty="0" smtClean="0"/>
              <a:t>Tapa toteuttaa rinnakkaisuus järjestelmässä</a:t>
            </a:r>
          </a:p>
          <a:p>
            <a:r>
              <a:rPr lang="fi-FI" dirty="0" smtClean="0"/>
              <a:t>Monimutkainen tieto voidaan käsitellä vaiheittain</a:t>
            </a:r>
          </a:p>
          <a:p>
            <a:pPr lvl="1"/>
            <a:r>
              <a:rPr lang="fi-FI" dirty="0" smtClean="0"/>
              <a:t>Ohjelmointikielen kääntäjä</a:t>
            </a:r>
          </a:p>
          <a:p>
            <a:r>
              <a:rPr lang="fi-FI" dirty="0" smtClean="0"/>
              <a:t>Ei sovellu interaktiivisiin järjestelmiin</a:t>
            </a:r>
          </a:p>
        </p:txBody>
      </p:sp>
      <p:pic>
        <p:nvPicPr>
          <p:cNvPr id="3" name="Kuva 2" descr="Näyttölei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602" y="2742429"/>
            <a:ext cx="3264164" cy="1125874"/>
          </a:xfrm>
          <a:prstGeom prst="rect">
            <a:avLst/>
          </a:prstGeom>
        </p:spPr>
      </p:pic>
      <p:pic>
        <p:nvPicPr>
          <p:cNvPr id="4" name="Kuva 3" descr="Näyttöleik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128" y="4001294"/>
            <a:ext cx="2298672" cy="20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Asiakas-palvelin arkkitehtuuri</a:t>
            </a:r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i-FI" dirty="0" smtClean="0"/>
              <a:t>Erittäin yleinen arkkitehtuuriratkaisu</a:t>
            </a:r>
          </a:p>
          <a:p>
            <a:r>
              <a:rPr lang="fi-FI" dirty="0" smtClean="0"/>
              <a:t>Resurssin käyttäjän (asiakas) ei tarvitse huolehtia palvelun hallinnasta</a:t>
            </a:r>
          </a:p>
          <a:p>
            <a:pPr lvl="1"/>
            <a:r>
              <a:rPr lang="fi-FI" dirty="0" smtClean="0"/>
              <a:t>Palvelu kapseloitu, asiakas voi pyytää palvelua riippumatta muista asiakkaista</a:t>
            </a:r>
          </a:p>
          <a:p>
            <a:r>
              <a:rPr lang="fi-FI" dirty="0" smtClean="0"/>
              <a:t>Istunnon aikana suoritetaan asiakaan pyytämiä palveluja</a:t>
            </a:r>
          </a:p>
          <a:p>
            <a:r>
              <a:rPr lang="fi-FI" dirty="0" smtClean="0"/>
              <a:t>Palvelin ja asiakas omia prosesseja (säikeitä)</a:t>
            </a:r>
          </a:p>
          <a:p>
            <a:endParaRPr lang="fi-FI" dirty="0" smtClean="0"/>
          </a:p>
        </p:txBody>
      </p:sp>
      <p:pic>
        <p:nvPicPr>
          <p:cNvPr id="4" name="Kuva 3" descr="Näyttölei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3" y="4758536"/>
            <a:ext cx="3040898" cy="1313667"/>
          </a:xfrm>
          <a:prstGeom prst="rect">
            <a:avLst/>
          </a:prstGeom>
        </p:spPr>
      </p:pic>
      <p:pic>
        <p:nvPicPr>
          <p:cNvPr id="5" name="Kuva 4" descr="Näyttöleik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84" y="3748346"/>
            <a:ext cx="3045579" cy="3005151"/>
          </a:xfrm>
          <a:prstGeom prst="rect">
            <a:avLst/>
          </a:prstGeom>
        </p:spPr>
      </p:pic>
      <p:pic>
        <p:nvPicPr>
          <p:cNvPr id="6" name="Kuva 5" descr="Näyttöleik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82" y="4994208"/>
            <a:ext cx="4260202" cy="84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6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Malli-näkymä-ohjain arkkitehtuuri (MVC)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000" dirty="0" smtClean="0"/>
              <a:t>Erottaa käyttöliittymän sovelluslogiikasta ja tiedosta</a:t>
            </a:r>
          </a:p>
          <a:p>
            <a:pPr lvl="1"/>
            <a:r>
              <a:rPr lang="fi-FI" sz="2000" dirty="0" smtClean="0"/>
              <a:t>Käyttöliittymän muuttaminen helppoa</a:t>
            </a:r>
          </a:p>
          <a:p>
            <a:pPr lvl="1"/>
            <a:r>
              <a:rPr lang="fi-FI" sz="2000" dirty="0" smtClean="0"/>
              <a:t>Siirrettävyys toiselle graafiselle alustalle</a:t>
            </a:r>
          </a:p>
          <a:p>
            <a:r>
              <a:rPr lang="fi-FI" sz="2000" dirty="0" smtClean="0"/>
              <a:t>Malli – sovellusdata tai looginen sovelluksen tila</a:t>
            </a:r>
          </a:p>
          <a:p>
            <a:r>
              <a:rPr lang="fi-FI" sz="2000" dirty="0" smtClean="0"/>
              <a:t>Näkymä - käyttöliittymä</a:t>
            </a:r>
          </a:p>
          <a:p>
            <a:r>
              <a:rPr lang="fi-FI" sz="2000" dirty="0" smtClean="0"/>
              <a:t>Ohjain  - sovitin mallin ja näkymän välillä, käyttäjä vuorovaikutus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6" name="Suorakulmio 5"/>
          <p:cNvSpPr/>
          <p:nvPr/>
        </p:nvSpPr>
        <p:spPr>
          <a:xfrm>
            <a:off x="3803351" y="4891379"/>
            <a:ext cx="816746" cy="443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HTML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7" name="Suorakulmio 6"/>
          <p:cNvSpPr/>
          <p:nvPr/>
        </p:nvSpPr>
        <p:spPr>
          <a:xfrm>
            <a:off x="5180869" y="4891168"/>
            <a:ext cx="958789" cy="443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Ohjain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8" name="Suorakulmio 7"/>
          <p:cNvSpPr/>
          <p:nvPr/>
        </p:nvSpPr>
        <p:spPr>
          <a:xfrm>
            <a:off x="5180869" y="5588132"/>
            <a:ext cx="958789" cy="443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Malli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9" name="Suorakulmio 8"/>
          <p:cNvSpPr/>
          <p:nvPr/>
        </p:nvSpPr>
        <p:spPr>
          <a:xfrm>
            <a:off x="5180869" y="4272208"/>
            <a:ext cx="958789" cy="443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Näkymä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11" name="Suora nuoliyhdysviiva 10"/>
          <p:cNvCxnSpPr/>
          <p:nvPr/>
        </p:nvCxnSpPr>
        <p:spPr>
          <a:xfrm>
            <a:off x="4620097" y="5113109"/>
            <a:ext cx="56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Vuokaaviosymboli: Magneettilevy 11"/>
          <p:cNvSpPr/>
          <p:nvPr/>
        </p:nvSpPr>
        <p:spPr>
          <a:xfrm>
            <a:off x="6700430" y="5161898"/>
            <a:ext cx="674703" cy="85246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uora nuoliyhdysviiva 13"/>
          <p:cNvCxnSpPr>
            <a:stCxn id="8" idx="3"/>
            <a:endCxn id="12" idx="2"/>
          </p:cNvCxnSpPr>
          <p:nvPr/>
        </p:nvCxnSpPr>
        <p:spPr>
          <a:xfrm flipV="1">
            <a:off x="6139658" y="5588132"/>
            <a:ext cx="560772" cy="2219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uora nuoliyhdysviiva 16"/>
          <p:cNvCxnSpPr>
            <a:stCxn id="7" idx="2"/>
            <a:endCxn id="8" idx="0"/>
          </p:cNvCxnSpPr>
          <p:nvPr/>
        </p:nvCxnSpPr>
        <p:spPr>
          <a:xfrm>
            <a:off x="5660264" y="5335051"/>
            <a:ext cx="0" cy="253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uora nuoliyhdysviiva 21"/>
          <p:cNvCxnSpPr>
            <a:stCxn id="7" idx="0"/>
            <a:endCxn id="9" idx="2"/>
          </p:cNvCxnSpPr>
          <p:nvPr/>
        </p:nvCxnSpPr>
        <p:spPr>
          <a:xfrm flipV="1">
            <a:off x="5660264" y="4716091"/>
            <a:ext cx="0" cy="17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uora nuoliyhdysviiva 23"/>
          <p:cNvCxnSpPr>
            <a:stCxn id="9" idx="1"/>
          </p:cNvCxnSpPr>
          <p:nvPr/>
        </p:nvCxnSpPr>
        <p:spPr>
          <a:xfrm flipH="1">
            <a:off x="4211724" y="4494150"/>
            <a:ext cx="969145" cy="39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loiset kasvot 24"/>
          <p:cNvSpPr/>
          <p:nvPr/>
        </p:nvSpPr>
        <p:spPr>
          <a:xfrm>
            <a:off x="1489986" y="5561506"/>
            <a:ext cx="497150" cy="44388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6" name="Suorakulmio 25"/>
          <p:cNvSpPr/>
          <p:nvPr/>
        </p:nvSpPr>
        <p:spPr>
          <a:xfrm>
            <a:off x="358805" y="4887902"/>
            <a:ext cx="958789" cy="443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Näkymä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2187183" y="4887902"/>
            <a:ext cx="958789" cy="443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Ohjain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8" name="Suorakulmio 27"/>
          <p:cNvSpPr/>
          <p:nvPr/>
        </p:nvSpPr>
        <p:spPr>
          <a:xfrm>
            <a:off x="1259166" y="4218313"/>
            <a:ext cx="958789" cy="443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Malli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30" name="Suora nuoliyhdysviiva 29"/>
          <p:cNvCxnSpPr>
            <a:stCxn id="25" idx="6"/>
            <a:endCxn id="27" idx="2"/>
          </p:cNvCxnSpPr>
          <p:nvPr/>
        </p:nvCxnSpPr>
        <p:spPr>
          <a:xfrm flipV="1">
            <a:off x="1987136" y="5331785"/>
            <a:ext cx="679442" cy="45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uora nuoliyhdysviiva 31"/>
          <p:cNvCxnSpPr>
            <a:stCxn id="26" idx="2"/>
          </p:cNvCxnSpPr>
          <p:nvPr/>
        </p:nvCxnSpPr>
        <p:spPr>
          <a:xfrm>
            <a:off x="838200" y="5331785"/>
            <a:ext cx="669543" cy="45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uora nuoliyhdysviiva 33"/>
          <p:cNvCxnSpPr/>
          <p:nvPr/>
        </p:nvCxnSpPr>
        <p:spPr>
          <a:xfrm flipH="1" flipV="1">
            <a:off x="2228869" y="4412720"/>
            <a:ext cx="492567" cy="45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uora nuoliyhdysviiva 35"/>
          <p:cNvCxnSpPr>
            <a:endCxn id="26" idx="0"/>
          </p:cNvCxnSpPr>
          <p:nvPr/>
        </p:nvCxnSpPr>
        <p:spPr>
          <a:xfrm flipH="1">
            <a:off x="838200" y="4396728"/>
            <a:ext cx="420966" cy="49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iruutu 46"/>
          <p:cNvSpPr txBox="1"/>
          <p:nvPr/>
        </p:nvSpPr>
        <p:spPr>
          <a:xfrm rot="19547122">
            <a:off x="2154463" y="5595805"/>
            <a:ext cx="730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K</a:t>
            </a:r>
            <a:r>
              <a:rPr lang="fi-FI" sz="1400" dirty="0" smtClean="0"/>
              <a:t>äyttää</a:t>
            </a:r>
            <a:endParaRPr lang="fi-FI" sz="1400" dirty="0"/>
          </a:p>
        </p:txBody>
      </p:sp>
      <p:sp>
        <p:nvSpPr>
          <p:cNvPr id="48" name="Tekstiruutu 47"/>
          <p:cNvSpPr txBox="1"/>
          <p:nvPr/>
        </p:nvSpPr>
        <p:spPr>
          <a:xfrm rot="2617586">
            <a:off x="2259675" y="4363171"/>
            <a:ext cx="861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Muokkaa</a:t>
            </a:r>
            <a:endParaRPr lang="fi-FI" sz="1400" dirty="0"/>
          </a:p>
        </p:txBody>
      </p:sp>
      <p:sp>
        <p:nvSpPr>
          <p:cNvPr id="49" name="Tekstiruutu 48"/>
          <p:cNvSpPr txBox="1"/>
          <p:nvPr/>
        </p:nvSpPr>
        <p:spPr>
          <a:xfrm rot="18652162">
            <a:off x="513909" y="4333747"/>
            <a:ext cx="81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Päivittää</a:t>
            </a:r>
            <a:endParaRPr lang="fi-FI" sz="1400" dirty="0"/>
          </a:p>
        </p:txBody>
      </p:sp>
      <p:sp>
        <p:nvSpPr>
          <p:cNvPr id="50" name="Tekstiruutu 49"/>
          <p:cNvSpPr txBox="1"/>
          <p:nvPr/>
        </p:nvSpPr>
        <p:spPr>
          <a:xfrm rot="2030979">
            <a:off x="638456" y="5532591"/>
            <a:ext cx="642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Näkee</a:t>
            </a:r>
            <a:endParaRPr lang="fi-FI" sz="1400" dirty="0"/>
          </a:p>
        </p:txBody>
      </p:sp>
      <p:pic>
        <p:nvPicPr>
          <p:cNvPr id="51" name="Picture 2" descr="6"/>
          <p:cNvPicPr>
            <a:picLocks noChangeAspect="1" noChangeArrowheads="1"/>
          </p:cNvPicPr>
          <p:nvPr/>
        </p:nvPicPr>
        <p:blipFill>
          <a:blip r:embed="rId2"/>
          <a:srcRect b="-8466"/>
          <a:stretch>
            <a:fillRect/>
          </a:stretch>
        </p:blipFill>
        <p:spPr bwMode="auto">
          <a:xfrm>
            <a:off x="7967707" y="1726842"/>
            <a:ext cx="4065533" cy="3734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670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Malli-näkymä-ohjain arkkitehtuuri (MVC)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16189" cy="4351338"/>
          </a:xfrm>
        </p:spPr>
        <p:txBody>
          <a:bodyPr>
            <a:normAutofit/>
          </a:bodyPr>
          <a:lstStyle/>
          <a:p>
            <a:r>
              <a:rPr lang="fi-FI" sz="2400" dirty="0" smtClean="0"/>
              <a:t>Malli tarjoaa rajapinnan</a:t>
            </a:r>
          </a:p>
          <a:p>
            <a:r>
              <a:rPr lang="fi-FI" sz="2400" dirty="0" smtClean="0"/>
              <a:t>Näkymä ja ohjain toteuttaa rajapinna </a:t>
            </a:r>
          </a:p>
          <a:p>
            <a:pPr lvl="1"/>
            <a:r>
              <a:rPr lang="fi-FI" sz="2000" dirty="0" smtClean="0"/>
              <a:t>Mallin muutoksen välittyvät  </a:t>
            </a:r>
          </a:p>
          <a:p>
            <a:pPr lvl="1"/>
            <a:endParaRPr lang="fi-FI" sz="2000" dirty="0"/>
          </a:p>
          <a:p>
            <a:pPr lvl="1"/>
            <a:endParaRPr lang="fi-FI" sz="2000" dirty="0" smtClean="0"/>
          </a:p>
          <a:p>
            <a:pPr lvl="1"/>
            <a:endParaRPr lang="fi-FI" sz="2000" dirty="0"/>
          </a:p>
          <a:p>
            <a:r>
              <a:rPr lang="fi-FI" sz="2400" dirty="0" smtClean="0"/>
              <a:t>Vuorovaikutus alkaa käyttäjän komennosta</a:t>
            </a:r>
          </a:p>
          <a:p>
            <a:pPr lvl="1"/>
            <a:r>
              <a:rPr lang="fi-FI" sz="2000" dirty="0" smtClean="0"/>
              <a:t>Ohjain ottaa vastaan -&gt; muuntaa sovelluspalveluksi</a:t>
            </a:r>
          </a:p>
          <a:p>
            <a:pPr lvl="1"/>
            <a:r>
              <a:rPr lang="fi-FI" sz="2000" dirty="0" smtClean="0"/>
              <a:t>Mallin tila muuttuu</a:t>
            </a:r>
          </a:p>
          <a:p>
            <a:pPr lvl="1"/>
            <a:r>
              <a:rPr lang="fi-FI" sz="2000" dirty="0" smtClean="0"/>
              <a:t>Päivitetään näkymä ja ohjain</a:t>
            </a:r>
          </a:p>
          <a:p>
            <a:pPr marL="457200" lvl="1" indent="0">
              <a:buNone/>
            </a:pPr>
            <a:endParaRPr lang="fi-FI" sz="2000" dirty="0"/>
          </a:p>
          <a:p>
            <a:pPr marL="457200" lvl="1" indent="0">
              <a:buNone/>
            </a:pPr>
            <a:endParaRPr lang="fi-FI" sz="2000" dirty="0"/>
          </a:p>
        </p:txBody>
      </p:sp>
      <p:pic>
        <p:nvPicPr>
          <p:cNvPr id="6" name="Kuva 5" descr="Näyttölei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73" y="3972901"/>
            <a:ext cx="3734321" cy="1971950"/>
          </a:xfrm>
          <a:prstGeom prst="rect">
            <a:avLst/>
          </a:prstGeom>
        </p:spPr>
      </p:pic>
      <p:pic>
        <p:nvPicPr>
          <p:cNvPr id="7" name="Kuva 6" descr="Näyttöleik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73" y="1690688"/>
            <a:ext cx="3441480" cy="19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5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Arkkitehtuuri ja ketterät menetelmät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7313023" cy="4351338"/>
          </a:xfrm>
        </p:spPr>
        <p:txBody>
          <a:bodyPr>
            <a:normAutofit/>
          </a:bodyPr>
          <a:lstStyle/>
          <a:p>
            <a:r>
              <a:rPr lang="fi-FI" sz="2400" dirty="0" smtClean="0"/>
              <a:t>Arkkitehtuuri suunnitellaan </a:t>
            </a:r>
            <a:r>
              <a:rPr lang="fi-FI" sz="2400" dirty="0" err="1" smtClean="0"/>
              <a:t>Pregame</a:t>
            </a:r>
            <a:r>
              <a:rPr lang="fi-FI" sz="2400" dirty="0" smtClean="0"/>
              <a:t> vaiheessa (0 sprintti, esivaihe)</a:t>
            </a:r>
          </a:p>
          <a:p>
            <a:r>
              <a:rPr lang="fi-FI" sz="2400" dirty="0" smtClean="0"/>
              <a:t>Arkkitehtuuri tarkentuu, kehittyy sprinteissä</a:t>
            </a:r>
          </a:p>
          <a:p>
            <a:r>
              <a:rPr lang="fi-FI" sz="2400" dirty="0" smtClean="0"/>
              <a:t>Arkkitehtuuri tehdään ketterästi</a:t>
            </a:r>
          </a:p>
          <a:p>
            <a:pPr lvl="1"/>
            <a:r>
              <a:rPr lang="fi-FI" sz="2000" dirty="0" smtClean="0"/>
              <a:t>Vain tarpeellinen/olennainen</a:t>
            </a:r>
          </a:p>
          <a:p>
            <a:r>
              <a:rPr lang="fi-FI" sz="2400" dirty="0" smtClean="0">
                <a:hlinkClick r:id="rId2"/>
              </a:rPr>
              <a:t>http</a:t>
            </a:r>
            <a:r>
              <a:rPr lang="fi-FI" sz="2400" dirty="0">
                <a:hlinkClick r:id="rId2"/>
              </a:rPr>
              <a:t>://agilemodeling.com/essays/agileArchitecture.htm</a:t>
            </a:r>
            <a:endParaRPr lang="fi-FI" sz="2400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79" y="3219419"/>
            <a:ext cx="3890010" cy="28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387" y="1190274"/>
            <a:ext cx="6192838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AutoShape 6"/>
          <p:cNvSpPr>
            <a:spLocks noChangeArrowheads="1"/>
          </p:cNvSpPr>
          <p:nvPr/>
        </p:nvSpPr>
        <p:spPr bwMode="auto">
          <a:xfrm>
            <a:off x="1487698" y="3286186"/>
            <a:ext cx="1800225" cy="774700"/>
          </a:xfrm>
          <a:prstGeom prst="wedgeRectCallout">
            <a:avLst>
              <a:gd name="adj1" fmla="val 101090"/>
              <a:gd name="adj2" fmla="val -46918"/>
            </a:avLst>
          </a:prstGeom>
          <a:gradFill rotWithShape="1">
            <a:gsLst>
              <a:gs pos="0">
                <a:schemeClr val="bg2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i-FI" sz="1100" b="1" dirty="0">
                <a:latin typeface="DIN"/>
              </a:rPr>
              <a:t>1. Create a list envisioned functionality in the product (requirements)</a:t>
            </a:r>
          </a:p>
        </p:txBody>
      </p:sp>
      <p:sp>
        <p:nvSpPr>
          <p:cNvPr id="32774" name="AutoShape 7"/>
          <p:cNvSpPr>
            <a:spLocks noChangeArrowheads="1"/>
          </p:cNvSpPr>
          <p:nvPr/>
        </p:nvSpPr>
        <p:spPr bwMode="auto">
          <a:xfrm>
            <a:off x="5055257" y="663055"/>
            <a:ext cx="1517967" cy="940900"/>
          </a:xfrm>
          <a:prstGeom prst="wedgeRectCallout">
            <a:avLst>
              <a:gd name="adj1" fmla="val -28941"/>
              <a:gd name="adj2" fmla="val 149056"/>
            </a:avLst>
          </a:prstGeom>
          <a:gradFill rotWithShape="1">
            <a:gsLst>
              <a:gs pos="0">
                <a:schemeClr val="bg2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i-FI" sz="1100" b="1" dirty="0">
                <a:latin typeface="DIN"/>
              </a:rPr>
              <a:t>2. For each “sprint”, select the currently most valuable features </a:t>
            </a:r>
            <a:r>
              <a:rPr lang="en-US" altLang="fi-FI" sz="1100" b="1" dirty="0" smtClean="0">
                <a:latin typeface="DIN"/>
              </a:rPr>
              <a:t>for implementation</a:t>
            </a:r>
            <a:r>
              <a:rPr lang="en-US" altLang="fi-FI" sz="1100" b="1" dirty="0">
                <a:latin typeface="DIN"/>
              </a:rPr>
              <a:t>.</a:t>
            </a:r>
          </a:p>
        </p:txBody>
      </p:sp>
      <p:sp>
        <p:nvSpPr>
          <p:cNvPr id="32775" name="AutoShape 8"/>
          <p:cNvSpPr>
            <a:spLocks noChangeArrowheads="1"/>
          </p:cNvSpPr>
          <p:nvPr/>
        </p:nvSpPr>
        <p:spPr bwMode="auto">
          <a:xfrm>
            <a:off x="8129102" y="3286186"/>
            <a:ext cx="2087563" cy="774700"/>
          </a:xfrm>
          <a:prstGeom prst="wedgeRectCallout">
            <a:avLst>
              <a:gd name="adj1" fmla="val -89773"/>
              <a:gd name="adj2" fmla="val 15778"/>
            </a:avLst>
          </a:prstGeom>
          <a:gradFill rotWithShape="1">
            <a:gsLst>
              <a:gs pos="0">
                <a:schemeClr val="bg2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i-FI" sz="1100" b="1">
                <a:latin typeface="DIN"/>
              </a:rPr>
              <a:t>3. At the end of each “sprint”, release a software version with fully implemented functionality.</a:t>
            </a:r>
          </a:p>
        </p:txBody>
      </p:sp>
      <p:sp>
        <p:nvSpPr>
          <p:cNvPr id="32776" name="AutoShape 9"/>
          <p:cNvSpPr>
            <a:spLocks noChangeArrowheads="1"/>
          </p:cNvSpPr>
          <p:nvPr/>
        </p:nvSpPr>
        <p:spPr bwMode="auto">
          <a:xfrm>
            <a:off x="2025863" y="4646261"/>
            <a:ext cx="2087563" cy="942975"/>
          </a:xfrm>
          <a:prstGeom prst="wedgeRectCallout">
            <a:avLst>
              <a:gd name="adj1" fmla="val 88097"/>
              <a:gd name="adj2" fmla="val -78958"/>
            </a:avLst>
          </a:prstGeom>
          <a:gradFill rotWithShape="1">
            <a:gsLst>
              <a:gs pos="0">
                <a:schemeClr val="bg2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i-FI" sz="1100" b="1">
                <a:latin typeface="DIN"/>
              </a:rPr>
              <a:t>4. Use the sprint releases to collect feedback and to refine the product backlog and to select the next features to be implemented.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Käsinkirjoitus 1"/>
              <p14:cNvContentPartPr/>
              <p14:nvPr/>
            </p14:nvContentPartPr>
            <p14:xfrm>
              <a:off x="4323887" y="4936072"/>
              <a:ext cx="568080" cy="14760"/>
            </p14:xfrm>
          </p:contentPart>
        </mc:Choice>
        <mc:Fallback xmlns="">
          <p:pic>
            <p:nvPicPr>
              <p:cNvPr id="2" name="Käsinkirjoitus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5647" y="4839952"/>
                <a:ext cx="6642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Käsinkirjoitus 2"/>
              <p14:cNvContentPartPr/>
              <p14:nvPr/>
            </p14:nvContentPartPr>
            <p14:xfrm>
              <a:off x="4341167" y="5086912"/>
              <a:ext cx="506520" cy="360"/>
            </p14:xfrm>
          </p:contentPart>
        </mc:Choice>
        <mc:Fallback xmlns="">
          <p:pic>
            <p:nvPicPr>
              <p:cNvPr id="3" name="Käsinkirjoitus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3287" y="4990792"/>
                <a:ext cx="6022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Käsinkirjoitus 3"/>
              <p14:cNvContentPartPr/>
              <p14:nvPr/>
            </p14:nvContentPartPr>
            <p14:xfrm>
              <a:off x="4190687" y="5273392"/>
              <a:ext cx="798480" cy="45720"/>
            </p14:xfrm>
          </p:contentPart>
        </mc:Choice>
        <mc:Fallback xmlns="">
          <p:pic>
            <p:nvPicPr>
              <p:cNvPr id="4" name="Käsinkirjoitus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42447" y="5177272"/>
                <a:ext cx="8949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Käsinkirjoitus 4"/>
              <p14:cNvContentPartPr/>
              <p14:nvPr/>
            </p14:nvContentPartPr>
            <p14:xfrm>
              <a:off x="4412087" y="5140192"/>
              <a:ext cx="462240" cy="44640"/>
            </p14:xfrm>
          </p:contentPart>
        </mc:Choice>
        <mc:Fallback xmlns="">
          <p:pic>
            <p:nvPicPr>
              <p:cNvPr id="5" name="Käsinkirjoitus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64207" y="5044072"/>
                <a:ext cx="5580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Käsinkirjoitus 5"/>
              <p14:cNvContentPartPr/>
              <p14:nvPr/>
            </p14:nvContentPartPr>
            <p14:xfrm>
              <a:off x="4261247" y="5024272"/>
              <a:ext cx="461520" cy="54720"/>
            </p14:xfrm>
          </p:contentPart>
        </mc:Choice>
        <mc:Fallback xmlns="">
          <p:pic>
            <p:nvPicPr>
              <p:cNvPr id="6" name="Käsinkirjoitus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13367" y="4928512"/>
                <a:ext cx="5576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Käsinkirjoitus 6"/>
              <p14:cNvContentPartPr/>
              <p14:nvPr/>
            </p14:nvContentPartPr>
            <p14:xfrm>
              <a:off x="3675887" y="2180992"/>
              <a:ext cx="1216080" cy="67680"/>
            </p14:xfrm>
          </p:contentPart>
        </mc:Choice>
        <mc:Fallback xmlns="">
          <p:pic>
            <p:nvPicPr>
              <p:cNvPr id="7" name="Käsinkirjoitus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27647" y="2084872"/>
                <a:ext cx="1312200" cy="2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971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Ohjelmistotuotanto II projekti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Kuinka arkkitehtuuri kuvataan ?</a:t>
            </a:r>
          </a:p>
          <a:p>
            <a:r>
              <a:rPr lang="fi-FI" sz="3200" dirty="0" smtClean="0"/>
              <a:t>Tarkentuu, kun projektit on selvillä</a:t>
            </a:r>
          </a:p>
          <a:p>
            <a:r>
              <a:rPr lang="fi-FI" sz="3200" dirty="0" smtClean="0"/>
              <a:t>Kuvaukset voi olla ja ovat erilaisia</a:t>
            </a:r>
          </a:p>
          <a:p>
            <a:r>
              <a:rPr lang="fi-FI" sz="3200" dirty="0" smtClean="0"/>
              <a:t>Aihetta tarkastellaan/tarkennetaan harjoituksissa 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23133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Ohjelmistoarkkitehtuuri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936659"/>
            <a:ext cx="10515600" cy="2852737"/>
          </a:xfrm>
        </p:spPr>
        <p:txBody>
          <a:bodyPr/>
          <a:lstStyle/>
          <a:p>
            <a:pPr algn="ctr"/>
            <a:r>
              <a:rPr lang="fi-FI" dirty="0" smtClean="0"/>
              <a:t>Kiitos!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Kysyttävää?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2159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2095500"/>
            <a:ext cx="8572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5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Ohjelmistoarkkitehtuuri?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“Fundamental concepts or properties of a system in its environment embodied in its elements, relationships, and in the principles of its design and evolution”  (ISO/IEC/IEEE 42010:2011</a:t>
            </a:r>
            <a:r>
              <a:rPr lang="en-GB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fi-FI" dirty="0" smtClean="0"/>
          </a:p>
          <a:p>
            <a:r>
              <a:rPr lang="fi-FI" dirty="0" smtClean="0"/>
              <a:t>Kuvaa </a:t>
            </a:r>
            <a:r>
              <a:rPr lang="fi-FI" dirty="0"/>
              <a:t>rakenteen ja toiminnot</a:t>
            </a:r>
          </a:p>
          <a:p>
            <a:r>
              <a:rPr lang="fi-FI" dirty="0"/>
              <a:t>Kuinka osat liittyvät toisiinsa muodostaen kokonaisuuden</a:t>
            </a:r>
          </a:p>
          <a:p>
            <a:r>
              <a:rPr lang="fi-FI" dirty="0"/>
              <a:t>Määrittelee järjestelmän ja ympäristön suhteen (ylläpito, käyttö)</a:t>
            </a:r>
          </a:p>
          <a:p>
            <a:r>
              <a:rPr lang="fi-FI" dirty="0"/>
              <a:t>Kuvaa, kuinka järjestelmä toteutetaan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en-GB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en-GB" sz="3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i-FI" sz="3600" i="1" dirty="0"/>
          </a:p>
        </p:txBody>
      </p:sp>
    </p:spTree>
    <p:extLst>
      <p:ext uri="{BB962C8B-B14F-4D97-AF65-F5344CB8AC3E}">
        <p14:creationId xmlns:p14="http://schemas.microsoft.com/office/powerpoint/2010/main" val="40167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Ohjelmistoarkkitehtuuri</a:t>
            </a:r>
            <a:endParaRPr lang="fi-FI" dirty="0"/>
          </a:p>
        </p:txBody>
      </p:sp>
      <p:sp>
        <p:nvSpPr>
          <p:cNvPr id="4" name="Suorakulmio 3"/>
          <p:cNvSpPr/>
          <p:nvPr/>
        </p:nvSpPr>
        <p:spPr>
          <a:xfrm>
            <a:off x="838200" y="1951944"/>
            <a:ext cx="1009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"Architecture is the </a:t>
            </a:r>
            <a:r>
              <a:rPr lang="en-GB" sz="32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of design decisions </a:t>
            </a:r>
            <a:r>
              <a:rPr lang="en-GB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 any system that keeps its implementers and maintainers from </a:t>
            </a:r>
            <a:r>
              <a:rPr lang="en-GB" sz="32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exercising needless creativity</a:t>
            </a:r>
            <a:r>
              <a:rPr lang="en-GB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."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(D'Souza &amp; Wills, 1999)</a:t>
            </a:r>
          </a:p>
        </p:txBody>
      </p:sp>
    </p:spTree>
    <p:extLst>
      <p:ext uri="{BB962C8B-B14F-4D97-AF65-F5344CB8AC3E}">
        <p14:creationId xmlns:p14="http://schemas.microsoft.com/office/powerpoint/2010/main" val="48990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Ohjelmistoarkkitehtuuri?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Korkean abstraktiotason kuvaus</a:t>
            </a:r>
          </a:p>
          <a:p>
            <a:r>
              <a:rPr lang="fi-FI" dirty="0"/>
              <a:t>Vaatimukset -&gt; Arkkitehtuuri -&gt; Tekninen toteutus</a:t>
            </a:r>
          </a:p>
          <a:p>
            <a:r>
              <a:rPr lang="fi-FI" dirty="0" smtClean="0"/>
              <a:t>Ohjelmiston jako osiin (komponentit) ja niiden väliset suhteet</a:t>
            </a:r>
          </a:p>
          <a:p>
            <a:r>
              <a:rPr lang="fi-FI" dirty="0" smtClean="0"/>
              <a:t>Ei kuvaa komponenttien sisäistä rakennetta </a:t>
            </a:r>
          </a:p>
          <a:p>
            <a:r>
              <a:rPr lang="fi-FI" dirty="0" smtClean="0"/>
              <a:t>Ohjelmiston rakenne</a:t>
            </a:r>
          </a:p>
          <a:p>
            <a:r>
              <a:rPr lang="fi-FI" dirty="0" smtClean="0"/>
              <a:t>Arkkitehtuuri määrittelee järjestelmän ytimen</a:t>
            </a:r>
          </a:p>
          <a:p>
            <a:pPr lvl="1"/>
            <a:r>
              <a:rPr lang="fi-FI" dirty="0" smtClean="0"/>
              <a:t>Ei muutu ohjelmiston elinkaaren aikana</a:t>
            </a:r>
          </a:p>
          <a:p>
            <a:r>
              <a:rPr lang="fi-FI" dirty="0" smtClean="0"/>
              <a:t>Arkkitehtuuri tarjoaa pohjan, puitteet ja rajat:</a:t>
            </a:r>
          </a:p>
          <a:p>
            <a:pPr lvl="1"/>
            <a:r>
              <a:rPr lang="fi-FI" dirty="0" smtClean="0"/>
              <a:t>Ohjelmistokehitykselle, testaukselle, ylläpidolle</a:t>
            </a:r>
          </a:p>
          <a:p>
            <a:pPr lvl="1"/>
            <a:endParaRPr lang="fi-FI" dirty="0" smtClean="0"/>
          </a:p>
          <a:p>
            <a:pPr marL="0" indent="0">
              <a:buNone/>
            </a:pPr>
            <a:endParaRPr lang="fi-FI" sz="3600" i="1" dirty="0"/>
          </a:p>
        </p:txBody>
      </p:sp>
    </p:spTree>
    <p:extLst>
      <p:ext uri="{BB962C8B-B14F-4D97-AF65-F5344CB8AC3E}">
        <p14:creationId xmlns:p14="http://schemas.microsoft.com/office/powerpoint/2010/main" val="105383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Arkkitehtuurin suunnittelu - kysymykset</a:t>
            </a:r>
            <a:endParaRPr lang="fi-FI" dirty="0"/>
          </a:p>
        </p:txBody>
      </p:sp>
      <p:pic>
        <p:nvPicPr>
          <p:cNvPr id="3" name="Picture 5" descr="6.2 Arch design question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47" y="1562260"/>
            <a:ext cx="8084926" cy="4338719"/>
          </a:xfrm>
          <a:prstGeom prst="rect">
            <a:avLst/>
          </a:prstGeom>
        </p:spPr>
      </p:pic>
      <p:sp>
        <p:nvSpPr>
          <p:cNvPr id="4" name="Tekstiruutu 3"/>
          <p:cNvSpPr txBox="1"/>
          <p:nvPr/>
        </p:nvSpPr>
        <p:spPr>
          <a:xfrm>
            <a:off x="7528264" y="6400800"/>
            <a:ext cx="345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i="1" dirty="0" err="1"/>
              <a:t>Sommerville</a:t>
            </a:r>
            <a:r>
              <a:rPr lang="fi-FI" sz="1400" i="1" dirty="0"/>
              <a:t>, Ian 2016: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6125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Arkkitehtuurinäkökulmat - kuvaukset</a:t>
            </a:r>
            <a:endParaRPr lang="fi-FI" dirty="0"/>
          </a:p>
        </p:txBody>
      </p:sp>
      <p:sp>
        <p:nvSpPr>
          <p:cNvPr id="5" name="Pyöristetty suorakulmio 4"/>
          <p:cNvSpPr/>
          <p:nvPr/>
        </p:nvSpPr>
        <p:spPr>
          <a:xfrm>
            <a:off x="483089" y="2278833"/>
            <a:ext cx="2240862" cy="13521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Looginen näkymä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Pyöristetty suorakulmio 5"/>
          <p:cNvSpPr/>
          <p:nvPr/>
        </p:nvSpPr>
        <p:spPr>
          <a:xfrm>
            <a:off x="3423086" y="2278834"/>
            <a:ext cx="2240862" cy="1352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Kehitysnäkymä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7" name="Pyöristetty suorakulmio 6"/>
          <p:cNvSpPr/>
          <p:nvPr/>
        </p:nvSpPr>
        <p:spPr>
          <a:xfrm>
            <a:off x="484569" y="4262762"/>
            <a:ext cx="2240862" cy="1335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Prosessinäkymä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8" name="Pyöristetty suorakulmio 7"/>
          <p:cNvSpPr/>
          <p:nvPr/>
        </p:nvSpPr>
        <p:spPr>
          <a:xfrm>
            <a:off x="3423086" y="4262762"/>
            <a:ext cx="2240862" cy="13351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Fyysinen näkymä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9" name="Ellipsi 8"/>
          <p:cNvSpPr/>
          <p:nvPr/>
        </p:nvSpPr>
        <p:spPr>
          <a:xfrm>
            <a:off x="1651247" y="3269200"/>
            <a:ext cx="2616905" cy="13383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Skenaariot</a:t>
            </a:r>
          </a:p>
          <a:p>
            <a:pPr algn="ctr"/>
            <a:r>
              <a:rPr lang="fi-FI" dirty="0" smtClean="0">
                <a:solidFill>
                  <a:schemeClr val="tx1"/>
                </a:solidFill>
              </a:rPr>
              <a:t>Käyttötapaukset</a:t>
            </a:r>
          </a:p>
          <a:p>
            <a:pPr algn="ctr"/>
            <a:endParaRPr lang="fi-FI" dirty="0" smtClean="0">
              <a:solidFill>
                <a:schemeClr val="tx1"/>
              </a:solidFill>
            </a:endParaRPr>
          </a:p>
        </p:txBody>
      </p:sp>
      <p:sp>
        <p:nvSpPr>
          <p:cNvPr id="10" name="Sisällön paikkamerkki 3"/>
          <p:cNvSpPr txBox="1">
            <a:spLocks/>
          </p:cNvSpPr>
          <p:nvPr/>
        </p:nvSpPr>
        <p:spPr>
          <a:xfrm>
            <a:off x="6225465" y="1538176"/>
            <a:ext cx="568836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dirty="0" smtClean="0"/>
              <a:t>Skenaariot</a:t>
            </a:r>
            <a:r>
              <a:rPr lang="fi-FI" sz="1800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i-FI" sz="1600" dirty="0" smtClean="0"/>
              <a:t>Järjestelmän rajapinnat ja vuorovaikutus ympäristöön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i-FI" sz="1600" dirty="0"/>
              <a:t>Käyttötapaukset, toiminnalliset vaatimukset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i-FI" sz="1600" dirty="0"/>
              <a:t>Lähtökohta muille näkymille</a:t>
            </a:r>
          </a:p>
          <a:p>
            <a:pPr marL="0" indent="0">
              <a:buNone/>
            </a:pPr>
            <a:r>
              <a:rPr lang="fi-FI" sz="1600" dirty="0" smtClean="0"/>
              <a:t>Looginen näkymä: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i-FI" sz="1600" dirty="0" smtClean="0"/>
              <a:t>Kuinka toiminnallisuus on jaettu eri osien välillä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i-FI" sz="1600" b="1" dirty="0" smtClean="0"/>
              <a:t>Käyttäjille</a:t>
            </a:r>
            <a:r>
              <a:rPr lang="fi-FI" sz="1600" dirty="0" smtClean="0"/>
              <a:t> tarjottavat palvelut, ohjelman toiminnallisuus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i-FI" sz="1600" dirty="0" smtClean="0"/>
              <a:t>Luokkakaaviot, sekvenssikaviot</a:t>
            </a:r>
          </a:p>
          <a:p>
            <a:pPr marL="0" indent="0">
              <a:buNone/>
            </a:pPr>
            <a:r>
              <a:rPr lang="fi-FI" sz="1600" dirty="0" smtClean="0"/>
              <a:t>Prosessinäkymä</a:t>
            </a:r>
            <a:r>
              <a:rPr lang="fi-FI" sz="16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i-FI" sz="1600" dirty="0"/>
              <a:t>Kuinka </a:t>
            </a:r>
            <a:r>
              <a:rPr lang="fi-FI" sz="1600" dirty="0" smtClean="0"/>
              <a:t>toiminta jaettu prosesseihin ja niiden kommunikointi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i-FI" sz="1600" dirty="0" smtClean="0"/>
              <a:t>Rinnakkaisuus, ei toiminnalliset vaatimukset </a:t>
            </a:r>
          </a:p>
          <a:p>
            <a:pPr marL="0" indent="0">
              <a:buNone/>
            </a:pPr>
            <a:r>
              <a:rPr lang="fi-FI" sz="1600" dirty="0" smtClean="0"/>
              <a:t>Kehitysnäkymä: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i-FI" sz="1600" dirty="0" smtClean="0"/>
              <a:t>Mihin osiin järjestelmä jaettu, toteutusnäkökulma, komponentit</a:t>
            </a:r>
            <a:endParaRPr lang="fi-FI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i-FI" sz="1600" dirty="0" smtClean="0"/>
              <a:t>Ohjelmistotekninen rakenne</a:t>
            </a:r>
          </a:p>
          <a:p>
            <a:pPr marL="0" indent="0">
              <a:buNone/>
            </a:pPr>
            <a:r>
              <a:rPr lang="fi-FI" sz="1600" dirty="0"/>
              <a:t>Fyysinen näkymä: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i-FI" sz="1600" dirty="0" smtClean="0"/>
              <a:t>Laiteympäristö ja ohjelmistokomponenttien sijoittelu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i-FI" sz="1600" dirty="0" smtClean="0"/>
              <a:t>Sijoittelu ja komponenttikaaviot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i-FI" sz="1600" dirty="0"/>
          </a:p>
          <a:p>
            <a:pPr marL="0" indent="0">
              <a:buNone/>
            </a:pPr>
            <a:endParaRPr lang="fi-FI" sz="1600" dirty="0"/>
          </a:p>
        </p:txBody>
      </p:sp>
      <p:sp>
        <p:nvSpPr>
          <p:cNvPr id="11" name="Tekstiruutu 10"/>
          <p:cNvSpPr txBox="1"/>
          <p:nvPr/>
        </p:nvSpPr>
        <p:spPr>
          <a:xfrm>
            <a:off x="410958" y="5732811"/>
            <a:ext cx="5670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 err="1" smtClean="0"/>
              <a:t>Kruchten</a:t>
            </a:r>
            <a:r>
              <a:rPr lang="fi-FI" sz="1400" i="1" dirty="0"/>
              <a:t>: </a:t>
            </a:r>
            <a:r>
              <a:rPr lang="fi-FI" sz="1200" i="1" dirty="0"/>
              <a:t>https://www.cs.ubc.ca/~gregor/teaching/papers/4+1view-architecture.pdf</a:t>
            </a:r>
          </a:p>
        </p:txBody>
      </p:sp>
      <p:sp>
        <p:nvSpPr>
          <p:cNvPr id="12" name="Nuoli oikealle 11"/>
          <p:cNvSpPr/>
          <p:nvPr/>
        </p:nvSpPr>
        <p:spPr>
          <a:xfrm>
            <a:off x="2790168" y="2816927"/>
            <a:ext cx="587420" cy="10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Nuoli oikealle 12"/>
          <p:cNvSpPr/>
          <p:nvPr/>
        </p:nvSpPr>
        <p:spPr>
          <a:xfrm>
            <a:off x="2780548" y="5025303"/>
            <a:ext cx="587420" cy="10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Nuoli oikealle 13"/>
          <p:cNvSpPr/>
          <p:nvPr/>
        </p:nvSpPr>
        <p:spPr>
          <a:xfrm rot="5400000">
            <a:off x="1045487" y="3910672"/>
            <a:ext cx="496859" cy="103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Nuoli oikealle 14"/>
          <p:cNvSpPr/>
          <p:nvPr/>
        </p:nvSpPr>
        <p:spPr>
          <a:xfrm rot="5400000">
            <a:off x="4492256" y="3866093"/>
            <a:ext cx="496859" cy="103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51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Komponentti ja rajapinta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8798" cy="4351338"/>
          </a:xfrm>
        </p:spPr>
        <p:txBody>
          <a:bodyPr/>
          <a:lstStyle/>
          <a:p>
            <a:r>
              <a:rPr lang="fi-FI" dirty="0" smtClean="0"/>
              <a:t>Keskeiset käsitteet ohjelmistoarkkitehtuurissa</a:t>
            </a:r>
          </a:p>
          <a:p>
            <a:pPr marL="0" indent="0">
              <a:buNone/>
            </a:pPr>
            <a:r>
              <a:rPr lang="fi-FI" dirty="0" smtClean="0"/>
              <a:t>Komponentti:</a:t>
            </a:r>
          </a:p>
          <a:p>
            <a:r>
              <a:rPr lang="fi-FI" sz="2400" dirty="0"/>
              <a:t>Ohjelmistoarkkitehtuuri käsittelee komponentteja ja niiden välisiä suhteita</a:t>
            </a:r>
          </a:p>
          <a:p>
            <a:r>
              <a:rPr lang="fi-FI" sz="2400" dirty="0" smtClean="0"/>
              <a:t>Itsenäinen ohjelmistoyksikkö, joka tarjoaa palveluja hyvin määritellyn rajapinnan kautta</a:t>
            </a:r>
          </a:p>
          <a:p>
            <a:pPr marL="0" indent="0">
              <a:buNone/>
            </a:pPr>
            <a:r>
              <a:rPr lang="fi-FI" dirty="0" smtClean="0"/>
              <a:t>Rajapinta:</a:t>
            </a:r>
          </a:p>
          <a:p>
            <a:r>
              <a:rPr lang="fi-FI" sz="2400" dirty="0" smtClean="0"/>
              <a:t>Määrää kuinka komponentit kommunikoivat keskenään</a:t>
            </a:r>
          </a:p>
          <a:p>
            <a:r>
              <a:rPr lang="fi-FI" sz="2400" dirty="0" smtClean="0"/>
              <a:t>Tarjoaa käyttäjälle kaiken tarvittavan tiedon palvelusta</a:t>
            </a:r>
          </a:p>
          <a:p>
            <a:r>
              <a:rPr lang="fi-FI" sz="2400" dirty="0" smtClean="0"/>
              <a:t>Tarjottu tai vaadittu rajapinta</a:t>
            </a:r>
          </a:p>
          <a:p>
            <a:pPr marL="0" indent="0">
              <a:buNone/>
            </a:pPr>
            <a:endParaRPr lang="fi-FI" sz="2400" dirty="0"/>
          </a:p>
        </p:txBody>
      </p:sp>
      <p:pic>
        <p:nvPicPr>
          <p:cNvPr id="4" name="Kuva 3" descr="Näyttöleik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3"/>
          <a:stretch/>
        </p:blipFill>
        <p:spPr>
          <a:xfrm>
            <a:off x="8487051" y="3919758"/>
            <a:ext cx="297370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2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979ED61-DECC-461C-9DD5-9166640829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676</Words>
  <Application>Microsoft Office PowerPoint</Application>
  <PresentationFormat>Laajakuva</PresentationFormat>
  <Paragraphs>142</Paragraphs>
  <Slides>20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DIN</vt:lpstr>
      <vt:lpstr>Times New Roman</vt:lpstr>
      <vt:lpstr>Office-teema</vt:lpstr>
      <vt:lpstr>Ohjelmistotuotanto II, 5op </vt:lpstr>
      <vt:lpstr>Ohjelmistoarkkitehtuuri</vt:lpstr>
      <vt:lpstr>PowerPoint-esitys</vt:lpstr>
      <vt:lpstr>Ohjelmistoarkkitehtuuri?</vt:lpstr>
      <vt:lpstr>Ohjelmistoarkkitehtuuri</vt:lpstr>
      <vt:lpstr>Ohjelmistoarkkitehtuuri?</vt:lpstr>
      <vt:lpstr>Arkkitehtuurin suunnittelu - kysymykset</vt:lpstr>
      <vt:lpstr>Arkkitehtuurinäkökulmat - kuvaukset</vt:lpstr>
      <vt:lpstr>Komponentti ja rajapinta</vt:lpstr>
      <vt:lpstr>Arkkitehtuurityylit</vt:lpstr>
      <vt:lpstr>Kerrosarkkitehtuuri</vt:lpstr>
      <vt:lpstr>Kerrosarkkitehtuuri</vt:lpstr>
      <vt:lpstr>Tietovuoarkkitehtuuri</vt:lpstr>
      <vt:lpstr>Asiakas-palvelin arkkitehtuuri</vt:lpstr>
      <vt:lpstr>Malli-näkymä-ohjain arkkitehtuuri (MVC)</vt:lpstr>
      <vt:lpstr>Malli-näkymä-ohjain arkkitehtuuri (MVC)</vt:lpstr>
      <vt:lpstr>Arkkitehtuuri ja ketterät menetelmät</vt:lpstr>
      <vt:lpstr>PowerPoint-esitys</vt:lpstr>
      <vt:lpstr>Ohjelmistotuotanto II projekti</vt:lpstr>
      <vt:lpstr>Kiitos!  Kysyttävää?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2017-01-24T08:52:05Z</dcterms:created>
  <dcterms:modified xsi:type="dcterms:W3CDTF">2019-01-14T10:45:19Z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