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0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5DF0-86F2-8E45-92EB-88F1E7E0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F08F9-27E8-2949-B916-E0124223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C8B8-E76E-8745-AC9C-4A00489C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F116-B959-FD48-9433-139D3B26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F511-8BF2-BD42-993F-1F0F446F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7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F0E4-6D95-1140-AE80-4ADEEF63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17A72-4DEB-194A-ADDB-52BB4234B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BD2F-FE4E-8D43-A638-A4EA4144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90E5-A577-4A4C-9C79-43C51C75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DE71-5A83-454E-B781-A345C3A5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38453-E98C-324E-BA17-1889EA068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76696-FAE6-2B42-B852-563A98017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2C2A-28A0-DC44-A5F2-2749806E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7182-68A1-F043-8E0A-54870716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5160-3E0B-2648-918A-D9DC185E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2F2D-EEDE-7540-B563-B99E4FA5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EA0A-45DF-154F-847A-F77342DC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412C-F50D-8E49-9ED8-C5003A1B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8175-D264-254C-91F5-5DF8DCA1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54E1-1BA0-834C-BB51-CAC455CE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3C1C-747E-8448-B884-6565F610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B732-1BE1-E04D-BE72-E9A21686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96E5-26BA-3B49-B052-DC281089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3AD7E-CF60-5B45-A498-5F99C707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12D2-2594-BE45-A4A0-223E031A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BCCA-505C-1848-A95A-55399E5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2330-FC6D-A843-AF21-DD7278E9F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0173-0E2A-3649-BCFA-6A9B1DC47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C3D5-4562-0C44-B647-48BF8EA1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F397-9015-C64E-80F1-2437156D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D038-B63D-2046-80C6-F93E04E3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2082-788F-E34E-9CC2-2BEABC9C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3A3D-4FDC-2749-8188-C3DFCBBF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E754E-6A9B-A34C-B201-9E706623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0397F-54BF-794F-A099-61A26DB7E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CE8D-7A73-8340-8AE8-8BDCF175D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88C68-E68E-4C43-83BA-47B7B99B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63086-13D7-2C4A-8F54-E4272D08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99B67-64B7-E04F-8E27-D8878196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B549-1BF3-B84D-B916-2D026B8C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8317A-ACAF-4D46-81D6-0A1CF77F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BB549-05A0-8E4A-A04E-B4995DB1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1C5EF-DF64-814C-B23B-00C66890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8259D-D6F7-A94C-9F01-BA2A75B7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0BC0F-4812-9347-BFB3-D9A292C1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C71B-5B83-E24A-950C-338591F3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256B-DCCC-6447-802E-F5F34316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C175-C2C0-F54F-BBC3-D8599171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C3ABC-A39D-D149-BE6D-6D9052865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683B2-D26D-894B-84AA-6FA02EF1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7E03-0AA4-0A4D-A129-8C76E1A0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3D4D8-F3C4-834C-9CFD-497223AA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2530-B508-3F4D-BF00-69EA5E4C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CB35A-5165-0B48-985F-3319D48D6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31CA-25A1-8A4E-B0B7-E86844D07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FE30D-BD94-CC47-AF8E-6C28EE2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6245-A1F8-F348-B506-E6A7FF7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BAA3-B8B8-6F44-86C3-16E9F7C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17216-8F71-C746-BA0F-B69DFEE6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95DD-4950-9E4A-AE0A-9EB93F3B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24A8-9AB5-ED4D-B3E2-A79A5FD0E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30E5-DE92-4B2E-898F-0CE5A51E78D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2D6-49B9-CC4E-A5CD-D778C81DC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D635-0C53-8248-B741-A846873D3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9451-3CD9-46E4-B88B-8A1969C5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0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PREFERENSI UNTUK MASING-MASING KRITERIA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 = (2, 4, 3, 4)</a:t>
            </a:r>
          </a:p>
          <a:p>
            <a:r>
              <a:rPr lang="en-US" dirty="0"/>
              <a:t>∑W = 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5080" t="34831" r="14718" b="40641"/>
          <a:stretch/>
        </p:blipFill>
        <p:spPr>
          <a:xfrm>
            <a:off x="1510120" y="3628104"/>
            <a:ext cx="4182756" cy="28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5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MENGHITUNG VEKTOR S (DIMANA ∑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= 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118" t="36010" r="14701" b="29427"/>
          <a:stretch/>
        </p:blipFill>
        <p:spPr>
          <a:xfrm>
            <a:off x="1288893" y="1946787"/>
            <a:ext cx="7899348" cy="44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vector v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perangkingan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1881" t="42152" r="28166" b="16981"/>
          <a:stretch/>
        </p:blipFill>
        <p:spPr>
          <a:xfrm>
            <a:off x="1362632" y="2249486"/>
            <a:ext cx="3578071" cy="41202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386" t="30847" r="76252" b="42788"/>
          <a:stretch/>
        </p:blipFill>
        <p:spPr>
          <a:xfrm>
            <a:off x="6179572" y="2249485"/>
            <a:ext cx="3333137" cy="25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2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perangkingan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V1 = 0,16.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A1 </a:t>
            </a:r>
            <a:r>
              <a:rPr lang="en-US" dirty="0" err="1"/>
              <a:t>sepeda</a:t>
            </a:r>
            <a:r>
              <a:rPr lang="en-US" dirty="0"/>
              <a:t> motor Shooter CW FV 110 LE </a:t>
            </a:r>
            <a:r>
              <a:rPr lang="en-US" dirty="0" err="1"/>
              <a:t>adalah</a:t>
            </a:r>
            <a:r>
              <a:rPr lang="en-US" dirty="0"/>
              <a:t> yang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terbaik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6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9414" y="804521"/>
            <a:ext cx="6060923" cy="824280"/>
          </a:xfrm>
        </p:spPr>
        <p:txBody>
          <a:bodyPr/>
          <a:lstStyle/>
          <a:p>
            <a:pPr algn="ctr"/>
            <a:r>
              <a:rPr lang="id-ID" dirty="0"/>
              <a:t>Sekian dan Terimakasih</a:t>
            </a:r>
          </a:p>
        </p:txBody>
      </p:sp>
    </p:spTree>
    <p:extLst>
      <p:ext uri="{BB962C8B-B14F-4D97-AF65-F5344CB8AC3E}">
        <p14:creationId xmlns:p14="http://schemas.microsoft.com/office/powerpoint/2010/main" val="65232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561"/>
            <a:ext cx="9905999" cy="4719484"/>
          </a:xfrm>
        </p:spPr>
        <p:txBody>
          <a:bodyPr>
            <a:normAutofit/>
          </a:bodyPr>
          <a:lstStyle/>
          <a:p>
            <a:r>
              <a:rPr lang="en-US" sz="2800" dirty="0"/>
              <a:t>WP (Weighted Product)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multi-</a:t>
            </a:r>
            <a:r>
              <a:rPr lang="en-US" sz="2800" dirty="0" err="1"/>
              <a:t>kriteria</a:t>
            </a:r>
            <a:r>
              <a:rPr lang="en-US" sz="2800" dirty="0"/>
              <a:t> yang popular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multi </a:t>
            </a:r>
            <a:r>
              <a:rPr lang="en-US" sz="2800" dirty="0" err="1"/>
              <a:t>kriteria</a:t>
            </a:r>
            <a:r>
              <a:rPr lang="en-US" sz="2800" dirty="0"/>
              <a:t>.</a:t>
            </a:r>
          </a:p>
          <a:p>
            <a:r>
              <a:rPr lang="en-US" sz="2800" dirty="0"/>
              <a:t>WP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berhingga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alternatif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 yang </a:t>
            </a:r>
            <a:r>
              <a:rPr lang="en-US" sz="2800" dirty="0" err="1"/>
              <a:t>dijelaskan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istilah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kriteria</a:t>
            </a:r>
            <a:r>
              <a:rPr lang="en-US" sz="2800" dirty="0"/>
              <a:t> </a:t>
            </a:r>
            <a:r>
              <a:rPr lang="en-US" sz="2800" dirty="0" err="1"/>
              <a:t>keputusan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Metode</a:t>
            </a:r>
            <a:r>
              <a:rPr lang="en-US" sz="2800" dirty="0"/>
              <a:t> WP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perkalian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menghubungkan</a:t>
            </a:r>
            <a:r>
              <a:rPr lang="en-US" sz="2800" dirty="0"/>
              <a:t> rating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dipangkatkan</a:t>
            </a:r>
            <a:r>
              <a:rPr lang="en-US" sz="2800" dirty="0"/>
              <a:t> </a:t>
            </a:r>
            <a:r>
              <a:rPr lang="en-US" sz="2800" dirty="0" err="1"/>
              <a:t>terlebih</a:t>
            </a:r>
            <a:r>
              <a:rPr lang="en-US" sz="2800" dirty="0"/>
              <a:t> </a:t>
            </a:r>
            <a:r>
              <a:rPr lang="en-US" sz="2800" dirty="0" err="1"/>
              <a:t>dahulu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bobot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. Proses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proses </a:t>
            </a:r>
            <a:r>
              <a:rPr lang="en-US" sz="2800" dirty="0" err="1"/>
              <a:t>normalisasi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98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PEMBOBOTAN WP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Penting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48" y="618518"/>
            <a:ext cx="10368117" cy="1478570"/>
          </a:xfrm>
        </p:spPr>
        <p:txBody>
          <a:bodyPr>
            <a:normAutofit/>
          </a:bodyPr>
          <a:lstStyle/>
          <a:p>
            <a:r>
              <a:rPr lang="en-US" dirty="0"/>
              <a:t>Proses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(w) ∑W =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420" t="27086" r="50887" b="59144"/>
          <a:stretch/>
        </p:blipFill>
        <p:spPr>
          <a:xfrm>
            <a:off x="1141412" y="2249487"/>
            <a:ext cx="3710141" cy="1720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299" t="48786" r="7339" b="26870"/>
          <a:stretch/>
        </p:blipFill>
        <p:spPr>
          <a:xfrm>
            <a:off x="1141412" y="4122532"/>
            <a:ext cx="7359446" cy="16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5471"/>
            <a:ext cx="9905998" cy="1109860"/>
          </a:xfrm>
        </p:spPr>
        <p:txBody>
          <a:bodyPr/>
          <a:lstStyle/>
          <a:p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30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∑</a:t>
            </a:r>
            <a:r>
              <a:rPr lang="en-US" dirty="0" err="1"/>
              <a:t>Wj</a:t>
            </a:r>
            <a:r>
              <a:rPr lang="en-US" dirty="0"/>
              <a:t> = 1</a:t>
            </a:r>
          </a:p>
          <a:p>
            <a:r>
              <a:rPr lang="en-US" dirty="0" err="1"/>
              <a:t>Wj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31920" t="23934" r="47243" b="54829"/>
          <a:stretch/>
        </p:blipFill>
        <p:spPr>
          <a:xfrm>
            <a:off x="1141413" y="1178752"/>
            <a:ext cx="2389239" cy="1369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435" t="18910" r="12540" b="26440"/>
          <a:stretch/>
        </p:blipFill>
        <p:spPr>
          <a:xfrm>
            <a:off x="3530652" y="1178752"/>
            <a:ext cx="7683910" cy="37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0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613" y="187998"/>
            <a:ext cx="9905998" cy="1301589"/>
          </a:xfrm>
        </p:spPr>
        <p:txBody>
          <a:bodyPr/>
          <a:lstStyle/>
          <a:p>
            <a:r>
              <a:rPr lang="en-US" dirty="0" err="1"/>
              <a:t>Preferensi</a:t>
            </a:r>
            <a:r>
              <a:rPr lang="en-US" dirty="0"/>
              <a:t> relative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 (V),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31" t="11164" r="12903" b="10303"/>
          <a:stretch/>
        </p:blipFill>
        <p:spPr>
          <a:xfrm>
            <a:off x="1253613" y="1474839"/>
            <a:ext cx="9674942" cy="51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0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/>
              <a:t>kasus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562"/>
            <a:ext cx="9905999" cy="4601496"/>
          </a:xfrm>
        </p:spPr>
        <p:txBody>
          <a:bodyPr>
            <a:norm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8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motor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manakah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motor </a:t>
            </a:r>
            <a:r>
              <a:rPr lang="en-US" dirty="0" err="1"/>
              <a:t>terbaik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A1 = Shooter CW FV 110 LE</a:t>
            </a:r>
          </a:p>
          <a:p>
            <a:pPr lvl="1"/>
            <a:r>
              <a:rPr lang="en-US" dirty="0"/>
              <a:t>A2 = Shogun </a:t>
            </a:r>
            <a:r>
              <a:rPr lang="en-US" dirty="0" err="1"/>
              <a:t>Axelo</a:t>
            </a:r>
            <a:r>
              <a:rPr lang="en-US" dirty="0"/>
              <a:t> R FL 125 RCM</a:t>
            </a:r>
          </a:p>
          <a:p>
            <a:pPr lvl="1"/>
            <a:r>
              <a:rPr lang="en-US" dirty="0"/>
              <a:t>A3 = Smash Titan CW FW 110 EEZ</a:t>
            </a:r>
          </a:p>
          <a:p>
            <a:pPr lvl="1"/>
            <a:r>
              <a:rPr lang="en-US" dirty="0"/>
              <a:t>A4 = Shooter </a:t>
            </a:r>
            <a:r>
              <a:rPr lang="en-US" dirty="0" err="1"/>
              <a:t>Cakram</a:t>
            </a:r>
            <a:r>
              <a:rPr lang="en-US" dirty="0"/>
              <a:t> FV 110 LB</a:t>
            </a:r>
          </a:p>
          <a:p>
            <a:pPr lvl="1"/>
            <a:r>
              <a:rPr lang="en-US" dirty="0"/>
              <a:t>A5 = Shooter </a:t>
            </a:r>
            <a:r>
              <a:rPr lang="en-US" dirty="0" err="1"/>
              <a:t>Tromol</a:t>
            </a:r>
            <a:r>
              <a:rPr lang="en-US" dirty="0"/>
              <a:t> FV 110 LAZ</a:t>
            </a:r>
          </a:p>
          <a:p>
            <a:pPr lvl="1"/>
            <a:r>
              <a:rPr lang="en-US" dirty="0"/>
              <a:t>A6 = Smash Titan </a:t>
            </a:r>
            <a:r>
              <a:rPr lang="en-US" dirty="0" err="1"/>
              <a:t>Cakram</a:t>
            </a:r>
            <a:r>
              <a:rPr lang="en-US" dirty="0"/>
              <a:t> FW 110</a:t>
            </a:r>
          </a:p>
          <a:p>
            <a:pPr lvl="1"/>
            <a:r>
              <a:rPr lang="en-US" dirty="0"/>
              <a:t>A7 = Smash Titan CW FW 110 SCD</a:t>
            </a:r>
          </a:p>
          <a:p>
            <a:pPr lvl="1"/>
            <a:r>
              <a:rPr lang="en-US" dirty="0"/>
              <a:t>A8 = Shogun </a:t>
            </a:r>
            <a:r>
              <a:rPr lang="en-US" dirty="0" err="1"/>
              <a:t>Axelo</a:t>
            </a:r>
            <a:r>
              <a:rPr lang="en-US" dirty="0"/>
              <a:t> S FL 125 RCD </a:t>
            </a:r>
          </a:p>
        </p:txBody>
      </p:sp>
    </p:spTree>
    <p:extLst>
      <p:ext uri="{BB962C8B-B14F-4D97-AF65-F5344CB8AC3E}">
        <p14:creationId xmlns:p14="http://schemas.microsoft.com/office/powerpoint/2010/main" val="347507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KRITERIA DAN TINGKAT KEPENTINGAN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575836"/>
              </p:ext>
            </p:extLst>
          </p:nvPr>
        </p:nvGraphicFramePr>
        <p:xfrm>
          <a:off x="838200" y="1825625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315">
                  <a:extLst>
                    <a:ext uri="{9D8B030D-6E8A-4147-A177-3AD203B41FA5}">
                      <a16:colId xmlns:a16="http://schemas.microsoft.com/office/drawing/2014/main" val="2339530496"/>
                    </a:ext>
                  </a:extLst>
                </a:gridCol>
                <a:gridCol w="6310285">
                  <a:extLst>
                    <a:ext uri="{9D8B030D-6E8A-4147-A177-3AD203B41FA5}">
                      <a16:colId xmlns:a16="http://schemas.microsoft.com/office/drawing/2014/main" val="150641655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3200" dirty="0"/>
                        <a:t>KRITERIA</a:t>
                      </a:r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TINGKAT KEPENTINGAN</a:t>
                      </a:r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242730049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err="1"/>
                        <a:t>Harga</a:t>
                      </a:r>
                      <a:endParaRPr lang="en-US" sz="32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Tidak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Penting</a:t>
                      </a:r>
                      <a:endParaRPr lang="en-US" sz="3200" dirty="0"/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117942283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err="1"/>
                        <a:t>Teknologi</a:t>
                      </a:r>
                      <a:endParaRPr lang="en-US" sz="32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Penting</a:t>
                      </a:r>
                      <a:endParaRPr lang="en-US" sz="3200" dirty="0"/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29957611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 err="1"/>
                        <a:t>Kapasitas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baseline="0" dirty="0" err="1"/>
                        <a:t>Mesin</a:t>
                      </a:r>
                      <a:endParaRPr lang="en-US" sz="32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Cukup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Penting</a:t>
                      </a:r>
                      <a:endParaRPr lang="en-US" sz="3200" dirty="0"/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6320322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3200" dirty="0"/>
                        <a:t>Model/</a:t>
                      </a:r>
                      <a:r>
                        <a:rPr lang="en-US" sz="3200" dirty="0" err="1"/>
                        <a:t>Desain</a:t>
                      </a:r>
                      <a:endParaRPr lang="en-US" sz="3200" dirty="0"/>
                    </a:p>
                  </a:txBody>
                  <a:tcPr marL="97067" marR="97067"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Penting</a:t>
                      </a:r>
                      <a:endParaRPr lang="en-US" sz="3200" dirty="0"/>
                    </a:p>
                  </a:txBody>
                  <a:tcPr marL="97067" marR="97067"/>
                </a:tc>
                <a:extLst>
                  <a:ext uri="{0D108BD9-81ED-4DB2-BD59-A6C34878D82A}">
                    <a16:rowId xmlns:a16="http://schemas.microsoft.com/office/drawing/2014/main" val="143026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9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6478"/>
            <a:ext cx="9905998" cy="1504336"/>
          </a:xfrm>
        </p:spPr>
        <p:txBody>
          <a:bodyPr/>
          <a:lstStyle/>
          <a:p>
            <a:r>
              <a:rPr lang="en-US" dirty="0"/>
              <a:t>RATING KECOCOKAN DARI SETIAP ALTERNATIF PADA SETIAP KRITERIA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04610"/>
              </p:ext>
            </p:extLst>
          </p:nvPr>
        </p:nvGraphicFramePr>
        <p:xfrm>
          <a:off x="1141413" y="1711325"/>
          <a:ext cx="10495064" cy="464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013">
                  <a:extLst>
                    <a:ext uri="{9D8B030D-6E8A-4147-A177-3AD203B41FA5}">
                      <a16:colId xmlns:a16="http://schemas.microsoft.com/office/drawing/2014/main" val="83241314"/>
                    </a:ext>
                  </a:extLst>
                </a:gridCol>
                <a:gridCol w="1488699">
                  <a:extLst>
                    <a:ext uri="{9D8B030D-6E8A-4147-A177-3AD203B41FA5}">
                      <a16:colId xmlns:a16="http://schemas.microsoft.com/office/drawing/2014/main" val="1258026054"/>
                    </a:ext>
                  </a:extLst>
                </a:gridCol>
                <a:gridCol w="1981391">
                  <a:extLst>
                    <a:ext uri="{9D8B030D-6E8A-4147-A177-3AD203B41FA5}">
                      <a16:colId xmlns:a16="http://schemas.microsoft.com/office/drawing/2014/main" val="2291662767"/>
                    </a:ext>
                  </a:extLst>
                </a:gridCol>
                <a:gridCol w="2536723">
                  <a:extLst>
                    <a:ext uri="{9D8B030D-6E8A-4147-A177-3AD203B41FA5}">
                      <a16:colId xmlns:a16="http://schemas.microsoft.com/office/drawing/2014/main" val="3638870850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4285359885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ALTERNATIF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KRITERIA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50469"/>
                  </a:ext>
                </a:extLst>
              </a:tr>
              <a:tr h="5304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HARGA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TEKNOLOGI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KAPASITAS MESIN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MODEL/DESAIN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96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45536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476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7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730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658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068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77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8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7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353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WEIGHTED PRODUCT</vt:lpstr>
      <vt:lpstr>DEFINISI</vt:lpstr>
      <vt:lpstr>PEMBOBOTAN WP</vt:lpstr>
      <vt:lpstr>Proses normalisasi bobot kriteria (w) ∑W = 1</vt:lpstr>
      <vt:lpstr>Preferensi untuk alternatif diberikan:</vt:lpstr>
      <vt:lpstr>Preferensi relative dari setiap alternatif (V), diberikan:</vt:lpstr>
      <vt:lpstr>Studi kasus</vt:lpstr>
      <vt:lpstr>KRITERIA DAN TINGKAT KEPENTINGAN</vt:lpstr>
      <vt:lpstr>RATING KECOCOKAN DARI SETIAP ALTERNATIF PADA SETIAP KRITERIA</vt:lpstr>
      <vt:lpstr>PREFERENSI UNTUK MASING-MASING KRITERIA</vt:lpstr>
      <vt:lpstr>MENGHITUNG VEKTOR S (DIMANA ∑Wj = 1)</vt:lpstr>
      <vt:lpstr>Nilai vector v yang digunakan untuk perangkingan</vt:lpstr>
      <vt:lpstr>kesimpulan</vt:lpstr>
      <vt:lpstr>Sekian dan Terimakasih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PRODUCT</dc:title>
  <dc:creator>Dinny Wahyu Widarti</dc:creator>
  <cp:lastModifiedBy>Microsoft Office User</cp:lastModifiedBy>
  <cp:revision>16</cp:revision>
  <dcterms:created xsi:type="dcterms:W3CDTF">2016-11-29T03:48:16Z</dcterms:created>
  <dcterms:modified xsi:type="dcterms:W3CDTF">2018-09-19T06:14:17Z</dcterms:modified>
</cp:coreProperties>
</file>