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</p:sldMasterIdLst>
  <p:notesMasterIdLst>
    <p:notesMasterId r:id="rId24"/>
  </p:notesMasterIdLst>
  <p:sldIdLst>
    <p:sldId id="311" r:id="rId3"/>
    <p:sldId id="291" r:id="rId4"/>
    <p:sldId id="257" r:id="rId5"/>
    <p:sldId id="315" r:id="rId6"/>
    <p:sldId id="319" r:id="rId7"/>
    <p:sldId id="322" r:id="rId8"/>
    <p:sldId id="314" r:id="rId9"/>
    <p:sldId id="323" r:id="rId10"/>
    <p:sldId id="334" r:id="rId11"/>
    <p:sldId id="335" r:id="rId12"/>
    <p:sldId id="327" r:id="rId13"/>
    <p:sldId id="337" r:id="rId14"/>
    <p:sldId id="326" r:id="rId15"/>
    <p:sldId id="336" r:id="rId16"/>
    <p:sldId id="321" r:id="rId17"/>
    <p:sldId id="329" r:id="rId18"/>
    <p:sldId id="330" r:id="rId19"/>
    <p:sldId id="331" r:id="rId20"/>
    <p:sldId id="333" r:id="rId21"/>
    <p:sldId id="332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26D"/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82548" autoAdjust="0"/>
  </p:normalViewPr>
  <p:slideViewPr>
    <p:cSldViewPr snapToGrid="0">
      <p:cViewPr varScale="1">
        <p:scale>
          <a:sx n="63" d="100"/>
          <a:sy n="63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大家好。</a:t>
            </a:r>
            <a:endParaRPr lang="en-US" altLang="zh-CN" dirty="0"/>
          </a:p>
          <a:p>
            <a:r>
              <a:rPr lang="zh-CN" altLang="en-US" dirty="0"/>
              <a:t>我报告的论文题目是一种针对</a:t>
            </a:r>
            <a:r>
              <a:rPr lang="en-US" altLang="zh-CN" dirty="0" err="1"/>
              <a:t>linux</a:t>
            </a:r>
            <a:r>
              <a:rPr lang="zh-CN" altLang="en-US" dirty="0"/>
              <a:t>设备驱动程序上的并发性</a:t>
            </a:r>
            <a:r>
              <a:rPr lang="en-US" altLang="zh-CN" dirty="0"/>
              <a:t>use-after-free bugs</a:t>
            </a:r>
            <a:r>
              <a:rPr lang="zh-CN" altLang="en-US" dirty="0"/>
              <a:t>的静态检测方法。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490FA-BF50-4B16-B630-490134ED6E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0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另外，对于同时包含一对驱动接口的驱动程序中，只有很少部分申请了相同的锁。如上图，同时包含</a:t>
            </a:r>
            <a:r>
              <a:rPr lang="en-US" altLang="zh-CN" dirty="0" err="1"/>
              <a:t>spi_driver.probe</a:t>
            </a:r>
            <a:r>
              <a:rPr lang="zh-CN" altLang="en-US" dirty="0"/>
              <a:t>接口和</a:t>
            </a:r>
            <a:r>
              <a:rPr lang="en-US" altLang="zh-CN" dirty="0" err="1"/>
              <a:t>spi_driver.remove</a:t>
            </a:r>
            <a:r>
              <a:rPr lang="zh-CN" altLang="en-US" dirty="0"/>
              <a:t>接口的驱动函数由</a:t>
            </a:r>
            <a:r>
              <a:rPr lang="en-US" altLang="zh-CN" dirty="0"/>
              <a:t>227</a:t>
            </a:r>
            <a:r>
              <a:rPr lang="zh-CN" altLang="en-US" dirty="0"/>
              <a:t>个，但只有</a:t>
            </a:r>
            <a:r>
              <a:rPr lang="en-US" altLang="zh-CN" dirty="0"/>
              <a:t>3</a:t>
            </a:r>
            <a:r>
              <a:rPr lang="zh-CN" altLang="en-US" dirty="0"/>
              <a:t>个驱动程序在驱动接口中申请了相同的锁。这就说明，这些函数中的锁是用来避免其他函数接口对的并行性的。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32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首先，在源码中找到申请相同锁的函数对。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1</a:t>
            </a:r>
            <a:r>
              <a:rPr lang="zh-CN" altLang="en-US" dirty="0"/>
              <a:t>得到</a:t>
            </a:r>
            <a:r>
              <a:rPr lang="en-US" altLang="zh-CN" dirty="0" err="1"/>
              <a:t>lock_var</a:t>
            </a:r>
            <a:r>
              <a:rPr lang="zh-CN" altLang="en-US" dirty="0"/>
              <a:t>相同的函数接口对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删去被同一祖先函数调用的接口对</a:t>
            </a:r>
            <a:endParaRPr lang="en-US" altLang="zh-CN" dirty="0"/>
          </a:p>
          <a:p>
            <a:r>
              <a:rPr lang="zh-CN" altLang="en-US" dirty="0"/>
              <a:t>算法</a:t>
            </a:r>
            <a:r>
              <a:rPr lang="en-US" altLang="zh-CN" dirty="0"/>
              <a:t>3</a:t>
            </a:r>
            <a:r>
              <a:rPr lang="zh-CN" altLang="en-US" dirty="0"/>
              <a:t>删去函数对中相同的接口（相同的接口不可能并发）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689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例子。</a:t>
            </a:r>
            <a:r>
              <a:rPr lang="en-US" altLang="zh-CN" dirty="0"/>
              <a:t>Myfunc1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申请了相同的锁。这就由第一步捕获到。组成了三组可能的并发性函数对。第二步筛出有相同祖先节点的函数对，这就筛出了其中两对。再经过第三步，得到了两对函数接口对。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9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Global stage</a:t>
            </a:r>
            <a:r>
              <a:rPr lang="zh-CN" altLang="en-US" dirty="0"/>
              <a:t>用来解决</a:t>
            </a:r>
            <a:r>
              <a:rPr lang="en-US" altLang="zh-CN" dirty="0"/>
              <a:t>case 2. </a:t>
            </a:r>
            <a:r>
              <a:rPr lang="zh-CN" altLang="en-US" dirty="0"/>
              <a:t>得到了函数接口对之后，所有包含接口对的函数中，如果只有很少一部分申请了相同的锁，那可以说明该锁不是用来针对此接口对的，也就可以说明此接口对不具备并发性。该方法规定只有当</a:t>
            </a:r>
            <a:r>
              <a:rPr lang="en-US" altLang="zh-CN" dirty="0"/>
              <a:t>concurrent</a:t>
            </a:r>
            <a:r>
              <a:rPr lang="zh-CN" altLang="en-US" dirty="0"/>
              <a:t>占比超过一定比例</a:t>
            </a:r>
            <a:r>
              <a:rPr lang="en-US" altLang="zh-CN" dirty="0"/>
              <a:t>R</a:t>
            </a:r>
            <a:r>
              <a:rPr lang="zh-CN" altLang="en-US" dirty="0"/>
              <a:t>时才被筛选出，这个</a:t>
            </a:r>
            <a:r>
              <a:rPr lang="en-US" altLang="zh-CN" dirty="0"/>
              <a:t>R</a:t>
            </a:r>
            <a:r>
              <a:rPr lang="zh-CN" altLang="en-US" dirty="0"/>
              <a:t>值由测试部分得出最佳值。第三步，得出包含剩下函数接口对的驱动函数。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5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得到了并发性驱动函数对之后，对其进行进一步分析。首先，搜集函数对中的各种信息，包含函数名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源文件名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和变量操作的信息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之后对其进行分析，如果操作的表量名相同，路径也相同，并且之前没有统计过，其中一个操作为释放内存的话，就断定其为并发性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use-after-free bug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。加入最终的结果集中。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10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Clang6.0 [9]</a:t>
            </a:r>
            <a:r>
              <a:rPr lang="zh-CN" altLang="en-US" dirty="0"/>
              <a:t>实现</a:t>
            </a:r>
            <a:r>
              <a:rPr lang="en-US" altLang="zh-CN" dirty="0"/>
              <a:t>DCUAF</a:t>
            </a:r>
            <a:r>
              <a:rPr lang="zh-CN" altLang="en-US" dirty="0"/>
              <a:t>，并对驱动程序代码的</a:t>
            </a:r>
            <a:r>
              <a:rPr lang="en-US" altLang="zh-CN" dirty="0"/>
              <a:t>LLVM</a:t>
            </a:r>
            <a:r>
              <a:rPr lang="zh-CN" altLang="en-US" dirty="0"/>
              <a:t>字节代码执行静态分析。</a:t>
            </a:r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：因为驱动程序可以跨源文件调用，</a:t>
            </a:r>
            <a:r>
              <a:rPr lang="en-US" altLang="zh-CN" dirty="0"/>
              <a:t>link</a:t>
            </a:r>
            <a:r>
              <a:rPr lang="zh-CN" altLang="en-US" dirty="0"/>
              <a:t>过程中</a:t>
            </a:r>
            <a:r>
              <a:rPr lang="en-US" altLang="zh-CN" dirty="0"/>
              <a:t>DCUAF</a:t>
            </a:r>
            <a:r>
              <a:rPr lang="zh-CN" altLang="en-US" dirty="0"/>
              <a:t>记录了相关源文件序列。</a:t>
            </a:r>
            <a:endParaRPr lang="en-US" altLang="zh-CN" dirty="0"/>
          </a:p>
          <a:p>
            <a:r>
              <a:rPr lang="en-US" altLang="zh-CN" dirty="0"/>
              <a:t>P2</a:t>
            </a:r>
            <a:r>
              <a:rPr lang="zh-CN" altLang="en-US" dirty="0"/>
              <a:t>：分析</a:t>
            </a:r>
            <a:r>
              <a:rPr lang="en-US" altLang="zh-CN" dirty="0"/>
              <a:t>LLVM</a:t>
            </a:r>
            <a:r>
              <a:rPr lang="zh-CN" altLang="en-US" dirty="0"/>
              <a:t>字节码文件，将后面需要用到的各个函数定义</a:t>
            </a:r>
            <a:r>
              <a:rPr lang="en-US" altLang="zh-CN" dirty="0"/>
              <a:t>/</a:t>
            </a:r>
            <a:r>
              <a:rPr lang="zh-CN" altLang="en-US" dirty="0"/>
              <a:t>中断处理函数等等的名称和路径存储在数据库中。</a:t>
            </a:r>
            <a:endParaRPr lang="en-US" altLang="zh-CN" dirty="0"/>
          </a:p>
          <a:p>
            <a:r>
              <a:rPr lang="en-US" dirty="0"/>
              <a:t>P3</a:t>
            </a:r>
            <a:r>
              <a:rPr lang="zh-CN" altLang="en-US" dirty="0"/>
              <a:t>：使用</a:t>
            </a:r>
            <a:r>
              <a:rPr lang="en-US" altLang="zh-CN" dirty="0"/>
              <a:t>local-global</a:t>
            </a:r>
            <a:r>
              <a:rPr lang="zh-CN" altLang="en-US" dirty="0"/>
              <a:t>方法分析数据库中的</a:t>
            </a:r>
            <a:r>
              <a:rPr lang="en-US" altLang="zh-CN" dirty="0"/>
              <a:t>LLVM</a:t>
            </a:r>
            <a:r>
              <a:rPr lang="zh-CN" altLang="en-US" dirty="0"/>
              <a:t>字节码，得到每个驱动程序的并行性函数对。</a:t>
            </a:r>
            <a:endParaRPr lang="en-US" altLang="zh-CN" dirty="0"/>
          </a:p>
          <a:p>
            <a:r>
              <a:rPr lang="en-US" dirty="0"/>
              <a:t>P4</a:t>
            </a:r>
            <a:r>
              <a:rPr lang="zh-CN" altLang="en-US" dirty="0"/>
              <a:t>：</a:t>
            </a:r>
            <a:r>
              <a:rPr lang="en-US" altLang="zh-CN" dirty="0"/>
              <a:t>Bug detector</a:t>
            </a:r>
            <a:r>
              <a:rPr lang="zh-CN" altLang="en-US" dirty="0"/>
              <a:t>对其进行</a:t>
            </a:r>
            <a:r>
              <a:rPr lang="en-US" altLang="zh-CN" dirty="0" err="1"/>
              <a:t>summar</a:t>
            </a:r>
            <a:r>
              <a:rPr lang="en-US" altLang="zh-CN" dirty="0"/>
              <a:t>-based lockset analysis</a:t>
            </a:r>
            <a:r>
              <a:rPr lang="zh-CN" altLang="en-US" dirty="0"/>
              <a:t>以检测出</a:t>
            </a:r>
            <a:r>
              <a:rPr lang="en-US" altLang="zh-CN" dirty="0"/>
              <a:t>use-after-free bugs</a:t>
            </a:r>
            <a:r>
              <a:rPr lang="zh-CN" altLang="en-US" dirty="0"/>
              <a:t>。并且筛出重复的</a:t>
            </a:r>
            <a:r>
              <a:rPr lang="en-US" altLang="zh-CN" dirty="0"/>
              <a:t>bug reports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P1,p2,p4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的</a:t>
            </a:r>
            <a:r>
              <a:rPr lang="en-US" altLang="zh-CN" dirty="0"/>
              <a:t>local-stage</a:t>
            </a:r>
            <a:r>
              <a:rPr lang="zh-CN" altLang="en-US" dirty="0"/>
              <a:t>可以独立运行于</a:t>
            </a:r>
            <a:r>
              <a:rPr lang="en-US" altLang="zh-CN" dirty="0"/>
              <a:t>LLVM bytecode</a:t>
            </a:r>
            <a:r>
              <a:rPr lang="zh-CN" altLang="en-US" dirty="0"/>
              <a:t>，只有</a:t>
            </a:r>
            <a:r>
              <a:rPr lang="en-US" altLang="zh-CN" dirty="0"/>
              <a:t>p3</a:t>
            </a:r>
            <a:r>
              <a:rPr lang="zh-CN" altLang="en-US" dirty="0"/>
              <a:t>的</a:t>
            </a:r>
            <a:r>
              <a:rPr lang="en-US" altLang="zh-CN" dirty="0"/>
              <a:t>global stage</a:t>
            </a:r>
            <a:r>
              <a:rPr lang="zh-CN" altLang="en-US" dirty="0"/>
              <a:t>一定要单独一个线程处理前面收集到的信息，不过这个过程不需要处理源码，因此速度较快。总体来说，</a:t>
            </a:r>
            <a:r>
              <a:rPr lang="en-US" altLang="zh-CN" dirty="0"/>
              <a:t>DCUAF</a:t>
            </a:r>
            <a:r>
              <a:rPr lang="zh-CN" altLang="en-US" dirty="0"/>
              <a:t>运行速度较快。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7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我们使用了</a:t>
            </a:r>
            <a:r>
              <a:rPr lang="en-US" altLang="zh-CN" dirty="0"/>
              <a:t>Linux 3.14 </a:t>
            </a:r>
            <a:r>
              <a:rPr lang="zh-CN" altLang="en-US" dirty="0"/>
              <a:t>和 </a:t>
            </a:r>
            <a:r>
              <a:rPr lang="en-US" altLang="zh-CN" dirty="0" err="1"/>
              <a:t>linux</a:t>
            </a:r>
            <a:r>
              <a:rPr lang="en-US" altLang="zh-CN" dirty="0"/>
              <a:t> 4.19</a:t>
            </a:r>
            <a:r>
              <a:rPr lang="zh-CN" altLang="en-US" dirty="0"/>
              <a:t>作为驱动源码</a:t>
            </a:r>
            <a:endParaRPr lang="en-US" altLang="zh-CN" dirty="0"/>
          </a:p>
          <a:p>
            <a:r>
              <a:rPr lang="zh-CN" altLang="en-US" dirty="0"/>
              <a:t>一个有着四核</a:t>
            </a:r>
            <a:r>
              <a:rPr lang="en-US" altLang="zh-CN" dirty="0" err="1"/>
              <a:t>cpu</a:t>
            </a:r>
            <a:r>
              <a:rPr lang="zh-CN" altLang="en-US" dirty="0"/>
              <a:t>的</a:t>
            </a:r>
            <a:r>
              <a:rPr lang="en-US" altLang="zh-CN" dirty="0"/>
              <a:t>pc</a:t>
            </a:r>
            <a:r>
              <a:rPr lang="zh-CN" altLang="en-US" dirty="0"/>
              <a:t>机</a:t>
            </a:r>
            <a:endParaRPr lang="en-US" altLang="zh-CN" dirty="0"/>
          </a:p>
          <a:p>
            <a:r>
              <a:rPr lang="zh-CN" altLang="en-US" dirty="0"/>
              <a:t>并使用了</a:t>
            </a:r>
            <a:r>
              <a:rPr lang="en-US" altLang="zh-CN" dirty="0"/>
              <a:t>4</a:t>
            </a:r>
            <a:r>
              <a:rPr lang="zh-CN" altLang="en-US" dirty="0"/>
              <a:t>线程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3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Local-global </a:t>
            </a:r>
            <a:r>
              <a:rPr lang="zh-CN" altLang="en-US" dirty="0"/>
              <a:t>方法之后得到了</a:t>
            </a:r>
            <a:r>
              <a:rPr lang="en-US" altLang="zh-CN" dirty="0"/>
              <a:t>15.6K</a:t>
            </a:r>
            <a:r>
              <a:rPr lang="zh-CN" altLang="en-US" dirty="0"/>
              <a:t>和</a:t>
            </a:r>
            <a:r>
              <a:rPr lang="en-US" altLang="zh-CN" dirty="0"/>
              <a:t>69.5K</a:t>
            </a:r>
            <a:r>
              <a:rPr lang="zh-CN" altLang="en-US" dirty="0"/>
              <a:t>的并行函数对。耗时很短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8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Bug detection</a:t>
            </a:r>
            <a:r>
              <a:rPr lang="zh-CN" altLang="en-US" dirty="0"/>
              <a:t>正确率很高，数目也很多。</a:t>
            </a:r>
            <a:endParaRPr lang="en-US" altLang="zh-CN" dirty="0"/>
          </a:p>
          <a:p>
            <a:r>
              <a:rPr lang="zh-CN" altLang="en-US" dirty="0"/>
              <a:t>在已经提交的</a:t>
            </a:r>
            <a:r>
              <a:rPr lang="en-US" altLang="zh-CN" dirty="0"/>
              <a:t>130</a:t>
            </a:r>
            <a:r>
              <a:rPr lang="zh-CN" altLang="en-US" dirty="0"/>
              <a:t>个并并行性</a:t>
            </a:r>
            <a:r>
              <a:rPr lang="en-US" altLang="zh-CN" dirty="0"/>
              <a:t>bug</a:t>
            </a:r>
            <a:r>
              <a:rPr lang="zh-CN" altLang="en-US" dirty="0"/>
              <a:t>中，该方法检测到了</a:t>
            </a:r>
            <a:r>
              <a:rPr lang="en-US" altLang="zh-CN" dirty="0"/>
              <a:t>95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并且运行分析时间只有</a:t>
            </a:r>
            <a:r>
              <a:rPr lang="en-US" altLang="zh-CN" dirty="0"/>
              <a:t>10</a:t>
            </a:r>
            <a:r>
              <a:rPr lang="zh-CN" altLang="en-US" dirty="0"/>
              <a:t>分中。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5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8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Use-after-free bug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顾名思义，</a:t>
            </a:r>
            <a:r>
              <a:rPr lang="en-US" altLang="zh-CN" dirty="0"/>
              <a:t>use-after-free bug</a:t>
            </a:r>
            <a:r>
              <a:rPr lang="zh-CN" altLang="en-US" dirty="0"/>
              <a:t>就是释放了一段内存后继续对其进行操作所导致的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在释放某段内存后，利用指针继续进行操作。例如进行读操作，就会得到不确定的值；进行写操作，可能会改掉该程序其他部分的数据。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在设备驱动程序中产生这种</a:t>
            </a:r>
            <a:r>
              <a:rPr lang="en-US" altLang="zh-CN" dirty="0"/>
              <a:t>bug</a:t>
            </a:r>
            <a:r>
              <a:rPr lang="zh-CN" altLang="en-US" baseline="0" dirty="0"/>
              <a:t>可能导致系统崩溃或者遭到黑客攻击。危害极大。</a:t>
            </a:r>
            <a:endParaRPr lang="en-US" altLang="zh-CN" baseline="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7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Alias analysis</a:t>
            </a:r>
            <a:r>
              <a:rPr lang="zh-CN" altLang="en-US" dirty="0"/>
              <a:t>时基于域的，无法识别出相同数据结构域中的不同变量。</a:t>
            </a:r>
            <a:endParaRPr lang="en-US" altLang="zh-CN" dirty="0"/>
          </a:p>
          <a:p>
            <a:r>
              <a:rPr lang="zh-CN" altLang="en-US"/>
              <a:t>没有确定操作的路径</a:t>
            </a:r>
            <a:r>
              <a:rPr lang="zh-CN" altLang="en-US" dirty="0"/>
              <a:t>是否实际存在。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65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Use-after-free bugs</a:t>
            </a:r>
            <a:r>
              <a:rPr lang="zh-CN" altLang="en-US" dirty="0"/>
              <a:t>可分为顺序性和并发性两类。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即在某个线程中</a:t>
            </a:r>
            <a:r>
              <a:rPr lang="en-US" altLang="zh-CN" dirty="0"/>
              <a:t>free</a:t>
            </a:r>
            <a:r>
              <a:rPr lang="zh-CN" altLang="en-US" dirty="0"/>
              <a:t>空间后对其进行了其他操作。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Concurrency use-after-free bug</a:t>
            </a:r>
            <a:r>
              <a:rPr lang="zh-CN" altLang="en-US" dirty="0"/>
              <a:t>，即一个线程操作了另一个线程</a:t>
            </a:r>
            <a:r>
              <a:rPr lang="en-US" altLang="zh-CN" dirty="0"/>
              <a:t>free</a:t>
            </a:r>
            <a:r>
              <a:rPr lang="zh-CN" altLang="en-US" dirty="0"/>
              <a:t>掉的内存空间。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第二种</a:t>
            </a:r>
            <a:r>
              <a:rPr lang="en-US" altLang="zh-CN" dirty="0"/>
              <a:t>bug</a:t>
            </a:r>
            <a:r>
              <a:rPr lang="zh-CN" altLang="en-US" dirty="0"/>
              <a:t>更难被发现。这是因为并发执行的不确定性，这种</a:t>
            </a:r>
            <a:r>
              <a:rPr lang="en-US" altLang="zh-CN" dirty="0"/>
              <a:t>bug</a:t>
            </a:r>
            <a:r>
              <a:rPr lang="zh-CN" altLang="en-US" dirty="0"/>
              <a:t>并不总是触发。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9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作者调查了</a:t>
            </a:r>
            <a:r>
              <a:rPr lang="en-US" altLang="zh-CN" dirty="0"/>
              <a:t>16-18</a:t>
            </a:r>
            <a:r>
              <a:rPr lang="zh-CN" altLang="en-US" dirty="0"/>
              <a:t>三年间提交的驱动修复，发现其中</a:t>
            </a:r>
            <a:r>
              <a:rPr lang="en-US" altLang="zh-CN" dirty="0"/>
              <a:t>42%</a:t>
            </a:r>
            <a:r>
              <a:rPr lang="zh-CN" altLang="en-US" dirty="0"/>
              <a:t>是并发性的。而且只有一少部分是使用工具检测出来的。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从该表可以看出，近乎所有的</a:t>
            </a:r>
            <a:r>
              <a:rPr lang="en-US" altLang="zh-CN" dirty="0"/>
              <a:t>use-after-free bugs</a:t>
            </a:r>
            <a:r>
              <a:rPr lang="zh-CN" altLang="en-US" dirty="0"/>
              <a:t>都是由人工检验和运行时测试发现的。然而运行时测试严重依赖负载来覆盖代码，实践中会漏掉许多真正的</a:t>
            </a:r>
            <a:r>
              <a:rPr lang="en-US" altLang="zh-CN" dirty="0"/>
              <a:t>bug</a:t>
            </a:r>
            <a:r>
              <a:rPr lang="zh-CN" altLang="en-US" dirty="0"/>
              <a:t>。所以开发一种高效的静态分析方法是很有必要的。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2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为了解决这些挑战，本方法提出了两部分技术。</a:t>
            </a:r>
            <a:endParaRPr lang="en-US" altLang="zh-CN" dirty="0"/>
          </a:p>
          <a:p>
            <a:r>
              <a:rPr lang="zh-CN" altLang="en-US" dirty="0"/>
              <a:t>第一步，提出</a:t>
            </a:r>
            <a:r>
              <a:rPr lang="en-US" altLang="zh-CN" dirty="0"/>
              <a:t>local-global strategy</a:t>
            </a:r>
            <a:r>
              <a:rPr lang="zh-CN" altLang="en-US" dirty="0"/>
              <a:t>从内核源码中检测出并行函数对。</a:t>
            </a:r>
            <a:endParaRPr lang="en-US" altLang="zh-CN" dirty="0"/>
          </a:p>
          <a:p>
            <a:r>
              <a:rPr lang="zh-CN" altLang="en-US" dirty="0"/>
              <a:t>第二步，提出</a:t>
            </a:r>
            <a:r>
              <a:rPr lang="en-US" altLang="zh-CN" dirty="0"/>
              <a:t>summary-based lockset analysis </a:t>
            </a:r>
            <a:r>
              <a:rPr lang="zh-CN" altLang="en-US" dirty="0"/>
              <a:t>来检测出并行</a:t>
            </a:r>
            <a:r>
              <a:rPr lang="en-US" altLang="zh-CN" dirty="0"/>
              <a:t>use-after-free bugs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8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Kernel</a:t>
            </a:r>
            <a:r>
              <a:rPr lang="zh-CN" altLang="en-US" b="1" dirty="0"/>
              <a:t>：</a:t>
            </a:r>
            <a:r>
              <a:rPr lang="zh-CN" altLang="en-US" dirty="0"/>
              <a:t>它是为众多应用程序提供对计算机硬件的安全访问的一部分软件。</a:t>
            </a:r>
            <a:endParaRPr lang="en-US" altLang="zh-CN" dirty="0"/>
          </a:p>
          <a:p>
            <a:r>
              <a:rPr lang="en-US" altLang="zh-CN" b="1" dirty="0"/>
              <a:t>Device Driver </a:t>
            </a:r>
            <a:r>
              <a:rPr lang="zh-CN" altLang="en-US" b="1" dirty="0"/>
              <a:t>：</a:t>
            </a:r>
            <a:r>
              <a:rPr lang="zh-CN" altLang="en-US" dirty="0"/>
              <a:t>设备驱动程序，是一个允许高端电脑软件与硬件交互的程序。是内核的一部分。驱动程序提供硬件的抽象，以便应用程序可以通过 应用程序编程接口（</a:t>
            </a:r>
            <a:r>
              <a:rPr lang="en-US" altLang="zh-CN" dirty="0"/>
              <a:t>driver interface</a:t>
            </a:r>
            <a:r>
              <a:rPr lang="zh-CN" altLang="en-US" dirty="0"/>
              <a:t>） 使用它。</a:t>
            </a:r>
            <a:endParaRPr lang="en-US" altLang="zh-CN" b="1" baseline="0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driver interface functions</a:t>
            </a: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assigned to driver interfaces through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data structure fields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kernel interfaces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b="1" dirty="0"/>
          </a:p>
          <a:p>
            <a:r>
              <a:rPr lang="en-US" altLang="zh-CN" dirty="0"/>
              <a:t>Driver</a:t>
            </a:r>
            <a:r>
              <a:rPr lang="en-US" altLang="zh-CN" baseline="0" dirty="0"/>
              <a:t> interface</a:t>
            </a:r>
            <a:r>
              <a:rPr lang="zh-CN" altLang="en-US" baseline="0" dirty="0"/>
              <a:t>是</a:t>
            </a:r>
            <a:r>
              <a:rPr lang="en-US" altLang="zh-CN" baseline="0" dirty="0"/>
              <a:t>driver</a:t>
            </a:r>
            <a:r>
              <a:rPr lang="zh-CN" altLang="en-US" baseline="0" dirty="0"/>
              <a:t>的入口，</a:t>
            </a:r>
            <a:r>
              <a:rPr lang="en-US" altLang="zh-CN" baseline="0" dirty="0"/>
              <a:t>driver</a:t>
            </a:r>
            <a:r>
              <a:rPr lang="zh-CN" altLang="en-US" baseline="0" dirty="0"/>
              <a:t>中所有函数也都由它们来调用。</a:t>
            </a:r>
            <a:endParaRPr lang="en-US" altLang="zh-CN" baseline="0" dirty="0"/>
          </a:p>
          <a:p>
            <a:r>
              <a:rPr lang="zh-CN" altLang="en-US" baseline="0" dirty="0"/>
              <a:t>右图显示了</a:t>
            </a:r>
            <a:r>
              <a:rPr lang="en-US" altLang="zh-CN" baseline="0" dirty="0"/>
              <a:t>Linux 4.19</a:t>
            </a:r>
            <a:r>
              <a:rPr lang="zh-CN" altLang="en-US" baseline="0" dirty="0"/>
              <a:t>中两个典型的以太网控制器驱动程序。他们都定义了一个包含着一些函数指针的</a:t>
            </a:r>
            <a:r>
              <a:rPr lang="en-US" altLang="zh-CN" baseline="0" dirty="0" err="1"/>
              <a:t>net_devide_ops</a:t>
            </a:r>
            <a:r>
              <a:rPr lang="zh-CN" altLang="en-US" baseline="0" dirty="0"/>
              <a:t>结构，并通过着这种数据结构与内核中其他部分进行交互。每一个函数指针代表着一个内核</a:t>
            </a:r>
            <a:r>
              <a:rPr lang="en-US" altLang="zh-CN" baseline="0" dirty="0"/>
              <a:t>-</a:t>
            </a:r>
            <a:r>
              <a:rPr lang="zh-CN" altLang="en-US" baseline="0" dirty="0"/>
              <a:t>驱动接口，实现一个驱动功能。例如，</a:t>
            </a:r>
            <a:r>
              <a:rPr lang="en-US" altLang="zh-CN" baseline="0" dirty="0" err="1"/>
              <a:t>net_device_ops</a:t>
            </a:r>
            <a:r>
              <a:rPr lang="zh-CN" altLang="en-US" baseline="0" dirty="0"/>
              <a:t>结构中</a:t>
            </a:r>
            <a:r>
              <a:rPr lang="en-US" altLang="zh-CN" baseline="0" dirty="0" err="1"/>
              <a:t>ndo_open</a:t>
            </a:r>
            <a:r>
              <a:rPr lang="zh-CN" altLang="en-US" baseline="0" dirty="0"/>
              <a:t>用来启动网络设备，</a:t>
            </a:r>
            <a:r>
              <a:rPr lang="en-US" altLang="zh-CN" baseline="0" dirty="0" err="1"/>
              <a:t>ndo_stop</a:t>
            </a:r>
            <a:r>
              <a:rPr lang="zh-CN" altLang="en-US" baseline="0" dirty="0"/>
              <a:t>用来关闭网络设备，</a:t>
            </a:r>
            <a:r>
              <a:rPr lang="en-US" altLang="zh-CN" baseline="0" dirty="0" err="1"/>
              <a:t>ndo_start_xmit</a:t>
            </a:r>
            <a:r>
              <a:rPr lang="zh-CN" altLang="en-US" baseline="0" dirty="0"/>
              <a:t>用来传输数据包。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这些驱动程序也都调用内核接口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request_irq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，通过函数指针参数注册它们的中断处理函数。由这些驱动接口的功能可以知道，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netdev_ops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ndo_start_xmit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可以与中断函数并发执行，但是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net_ops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ndo_open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绝不会与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net_ops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ndo_stop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并发执行。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/>
              <a:t>由以上分析可以得出，驱动中并行性问题，可以转换为</a:t>
            </a:r>
            <a:r>
              <a:rPr lang="en-US" altLang="zh-CN" baseline="0" dirty="0"/>
              <a:t>driver interfaces</a:t>
            </a:r>
            <a:r>
              <a:rPr lang="zh-CN" altLang="en-US" baseline="0" dirty="0"/>
              <a:t>对的并行执行问题。</a:t>
            </a:r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2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前面讲到，驱动程序接口是设备驱动的入口，其中有</a:t>
            </a:r>
            <a:r>
              <a:rPr lang="en-US" altLang="zh-CN" dirty="0"/>
              <a:t>kernel-driver interfaces </a:t>
            </a:r>
            <a:r>
              <a:rPr lang="zh-CN" altLang="en-US" dirty="0"/>
              <a:t>和</a:t>
            </a:r>
            <a:r>
              <a:rPr lang="en-US" altLang="zh-CN" dirty="0"/>
              <a:t>interrupt</a:t>
            </a:r>
            <a:r>
              <a:rPr lang="en-US" altLang="zh-CN" baseline="0" dirty="0"/>
              <a:t> handler interfaces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zh-CN" altLang="en-US" baseline="0" dirty="0"/>
              <a:t>而驱动程序中的其他函数是通过这些接口来调用的，所以驱动程序接口对的并行可以代表驱动程序并行。</a:t>
            </a:r>
            <a:endParaRPr lang="en-US" altLang="zh-CN" baseline="0" dirty="0"/>
          </a:p>
          <a:p>
            <a:r>
              <a:rPr lang="zh-CN" altLang="en-US" baseline="0" dirty="0"/>
              <a:t>那如何确定</a:t>
            </a:r>
            <a:r>
              <a:rPr lang="en-US" altLang="zh-CN" baseline="0" dirty="0"/>
              <a:t>concurrent driver interface pairs</a:t>
            </a:r>
            <a:r>
              <a:rPr lang="zh-CN" altLang="en-US" baseline="0" dirty="0"/>
              <a:t>呢？还有前面提到的一点，驱动程序函数在进行某变量内存操作时往往会加锁，当两个驱动程序函数申请了同类型的锁时，就很可能发生了并行执行，其中的相关的驱动接口就可能是并行接口对。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0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然后还存在问题。可能这些接口是被同一个祖先函数调用的，他们就不可能在两个线程中同时执行，也就不可能是并行的。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8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75635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7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3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35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29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8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307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9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"/>
          <p:cNvSpPr/>
          <p:nvPr/>
        </p:nvSpPr>
        <p:spPr>
          <a:xfrm>
            <a:off x="0" y="1"/>
            <a:ext cx="12192000" cy="6858001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000343 w 12192000"/>
              <a:gd name="connsiteY1" fmla="*/ 123371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  <a:gd name="connsiteX0" fmla="*/ 0 w 12192000"/>
              <a:gd name="connsiteY0" fmla="*/ 0 h 5943600"/>
              <a:gd name="connsiteX1" fmla="*/ 10537372 w 12192000"/>
              <a:gd name="connsiteY1" fmla="*/ 1623664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  <a:gd name="connsiteX4" fmla="*/ 0 w 121920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0537372" y="1623664"/>
                </a:lnTo>
                <a:lnTo>
                  <a:pt x="12192000" y="5943600"/>
                </a:lnTo>
                <a:lnTo>
                  <a:pt x="0" y="5943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18" name="等腰三角形 17"/>
          <p:cNvSpPr/>
          <p:nvPr/>
        </p:nvSpPr>
        <p:spPr>
          <a:xfrm>
            <a:off x="9383849" y="1866900"/>
            <a:ext cx="2815771" cy="4991101"/>
          </a:xfrm>
          <a:prstGeom prst="triangle">
            <a:avLst>
              <a:gd name="adj" fmla="val 410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19" name="矩形 6"/>
          <p:cNvSpPr/>
          <p:nvPr/>
        </p:nvSpPr>
        <p:spPr>
          <a:xfrm>
            <a:off x="10468450" y="1"/>
            <a:ext cx="1723551" cy="885371"/>
          </a:xfrm>
          <a:custGeom>
            <a:avLst/>
            <a:gdLst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0 w 1723550"/>
              <a:gd name="connsiteY3" fmla="*/ 885371 h 885371"/>
              <a:gd name="connsiteX4" fmla="*/ 0 w 1723550"/>
              <a:gd name="connsiteY4" fmla="*/ 0 h 885371"/>
              <a:gd name="connsiteX0" fmla="*/ 0 w 1723550"/>
              <a:gd name="connsiteY0" fmla="*/ 0 h 885371"/>
              <a:gd name="connsiteX1" fmla="*/ 1723550 w 1723550"/>
              <a:gd name="connsiteY1" fmla="*/ 0 h 885371"/>
              <a:gd name="connsiteX2" fmla="*/ 1723550 w 1723550"/>
              <a:gd name="connsiteY2" fmla="*/ 885371 h 885371"/>
              <a:gd name="connsiteX3" fmla="*/ 1451428 w 1723550"/>
              <a:gd name="connsiteY3" fmla="*/ 275771 h 885371"/>
              <a:gd name="connsiteX4" fmla="*/ 0 w 1723550"/>
              <a:gd name="connsiteY4" fmla="*/ 0 h 8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3550" h="885371">
                <a:moveTo>
                  <a:pt x="0" y="0"/>
                </a:moveTo>
                <a:lnTo>
                  <a:pt x="1723550" y="0"/>
                </a:lnTo>
                <a:lnTo>
                  <a:pt x="1723550" y="885371"/>
                </a:lnTo>
                <a:lnTo>
                  <a:pt x="1451428" y="2757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pic>
        <p:nvPicPr>
          <p:cNvPr id="12" name="Picture 2" descr="http://www.wnlo.cn/tpl/www/images/f_logo.jpg">
            <a:extLst>
              <a:ext uri="{FF2B5EF4-FFF2-40B4-BE49-F238E27FC236}">
                <a16:creationId xmlns:a16="http://schemas.microsoft.com/office/drawing/2014/main" id="{60E2EC5D-9F8D-45C3-B7C4-88347A43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56396"/>
              </a:clrFrom>
              <a:clrTo>
                <a:srgbClr val="25639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528411"/>
            <a:ext cx="149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5AB90A18-68A1-47CC-A93B-AAB7EA3B8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30" y="528411"/>
            <a:ext cx="3420533" cy="64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B3F7BBC-51F5-4EAE-AE0F-40175FFB51CD}"/>
              </a:ext>
            </a:extLst>
          </p:cNvPr>
          <p:cNvSpPr/>
          <p:nvPr/>
        </p:nvSpPr>
        <p:spPr>
          <a:xfrm>
            <a:off x="977825" y="1866899"/>
            <a:ext cx="10236349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</a:rPr>
              <a:t>Effective Static Analysis of Concurrency Use-After-Free Bugs</a:t>
            </a:r>
          </a:p>
          <a:p>
            <a:pPr algn="ctr">
              <a:lnSpc>
                <a:spcPct val="12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+mj-ea"/>
                <a:ea typeface="+mj-ea"/>
              </a:rPr>
              <a:t>in Linux Device Drivers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57222D-AFEB-4254-82A3-B7184885771B}"/>
              </a:ext>
            </a:extLst>
          </p:cNvPr>
          <p:cNvSpPr/>
          <p:nvPr/>
        </p:nvSpPr>
        <p:spPr>
          <a:xfrm>
            <a:off x="4710526" y="5570401"/>
            <a:ext cx="2770951" cy="553998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>
                  <a:prstDash val="solid"/>
                </a:ln>
                <a:pattFill prst="horzBrick">
                  <a:fgClr>
                    <a:srgbClr val="FAE6D2"/>
                  </a:fgClr>
                  <a:bgClr>
                    <a:schemeClr val="bg1"/>
                  </a:bgClr>
                </a:patt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时尚中黑简体" pitchFamily="2" charset="-122"/>
                <a:ea typeface="时尚中黑简体" pitchFamily="2" charset="-122"/>
              </a:rPr>
              <a:t>报告人：赵仕勋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5300" y="4513945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Jia-Ju</a:t>
            </a:r>
            <a:r>
              <a:rPr lang="en-US" altLang="zh-CN" sz="2000" dirty="0">
                <a:solidFill>
                  <a:schemeClr val="bg1"/>
                </a:solidFill>
              </a:rPr>
              <a:t> Bai, </a:t>
            </a:r>
            <a:r>
              <a:rPr lang="en-US" altLang="zh-CN" sz="2000" i="1" dirty="0">
                <a:solidFill>
                  <a:schemeClr val="bg1"/>
                </a:solidFill>
              </a:rPr>
              <a:t>Tsinghua University; </a:t>
            </a:r>
            <a:r>
              <a:rPr lang="en-US" altLang="zh-CN" sz="2000" dirty="0">
                <a:solidFill>
                  <a:schemeClr val="bg1"/>
                </a:solidFill>
              </a:rPr>
              <a:t>Julia </a:t>
            </a:r>
            <a:r>
              <a:rPr lang="en-US" altLang="zh-CN" sz="2000" dirty="0" err="1">
                <a:solidFill>
                  <a:schemeClr val="bg1"/>
                </a:solidFill>
              </a:rPr>
              <a:t>Lawall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</a:rPr>
              <a:t>Sorbonne </a:t>
            </a:r>
            <a:r>
              <a:rPr lang="en-US" altLang="zh-CN" sz="2000" i="1" dirty="0" err="1">
                <a:solidFill>
                  <a:schemeClr val="bg1"/>
                </a:solidFill>
              </a:rPr>
              <a:t>Université</a:t>
            </a:r>
            <a:r>
              <a:rPr lang="en-US" altLang="zh-CN" sz="2000" i="1" dirty="0">
                <a:solidFill>
                  <a:schemeClr val="bg1"/>
                </a:solidFill>
              </a:rPr>
              <a:t>/</a:t>
            </a:r>
            <a:r>
              <a:rPr lang="en-US" altLang="zh-CN" sz="2000" i="1" dirty="0" err="1">
                <a:solidFill>
                  <a:schemeClr val="bg1"/>
                </a:solidFill>
              </a:rPr>
              <a:t>Inria</a:t>
            </a:r>
            <a:r>
              <a:rPr lang="en-US" altLang="zh-CN" sz="2000" i="1" dirty="0">
                <a:solidFill>
                  <a:schemeClr val="bg1"/>
                </a:solidFill>
              </a:rPr>
              <a:t>/LIP6;</a:t>
            </a:r>
          </a:p>
          <a:p>
            <a:r>
              <a:rPr lang="en-US" altLang="zh-CN" sz="2000" dirty="0" err="1">
                <a:solidFill>
                  <a:schemeClr val="bg1"/>
                </a:solidFill>
              </a:rPr>
              <a:t>Qiu</a:t>
            </a:r>
            <a:r>
              <a:rPr lang="en-US" altLang="zh-CN" sz="2000" dirty="0">
                <a:solidFill>
                  <a:schemeClr val="bg1"/>
                </a:solidFill>
              </a:rPr>
              <a:t>-Liang Chen and Shi-Min Hu, </a:t>
            </a:r>
            <a:r>
              <a:rPr lang="en-US" altLang="zh-CN" sz="2000" i="1" dirty="0">
                <a:solidFill>
                  <a:schemeClr val="bg1"/>
                </a:solidFill>
              </a:rPr>
              <a:t>Tsinghua University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"/>
    </mc:Choice>
    <mc:Fallback xmlns="">
      <p:transition spd="slow" advTm="2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Local-global strategy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9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4935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Exception</a:t>
            </a:r>
            <a:r>
              <a:rPr lang="en-US" altLang="zh-CN" sz="2400" b="1" dirty="0">
                <a:latin typeface="+mj-ea"/>
                <a:ea typeface="+mj-ea"/>
              </a:rPr>
              <a:t>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For two given driver interfaces, only a few of the drivers having the both driver interfaces acquire the same lock in these two driver interfaces,  but most drivers do not.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09" y="3893354"/>
            <a:ext cx="104584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Local strategy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S1: identify possible concurrent function pairs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Compare lock-acquiring function calls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5269" y="2580104"/>
            <a:ext cx="116967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S2: drop possibly false concurrent function pairs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Collect “ancestors” of the two functions in call graph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Drop pairs of functions that have a common “ancestor”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268" y="4534379"/>
            <a:ext cx="11696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S3: extract local concurrent interface pairs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Identify and record driver interface assignments related to concurrent function pairs</a:t>
            </a:r>
          </a:p>
        </p:txBody>
      </p:sp>
    </p:spTree>
    <p:extLst>
      <p:ext uri="{BB962C8B-B14F-4D97-AF65-F5344CB8AC3E}">
        <p14:creationId xmlns:p14="http://schemas.microsoft.com/office/powerpoint/2010/main" val="847520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Example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80" y="867612"/>
            <a:ext cx="6156960" cy="60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Global stage 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S1: gather local concurrent interface pairs of all drivers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8" y="3085768"/>
            <a:ext cx="11224795" cy="24133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5268" y="1798113"/>
            <a:ext cx="114935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</a:rPr>
              <a:t>S2: statistically extract global concurrent interface pairs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</a:rPr>
              <a:t>Ratio: concurrent pairs / all pairs</a:t>
            </a:r>
          </a:p>
        </p:txBody>
      </p:sp>
      <p:sp>
        <p:nvSpPr>
          <p:cNvPr id="4" name="矩形 3"/>
          <p:cNvSpPr/>
          <p:nvPr/>
        </p:nvSpPr>
        <p:spPr>
          <a:xfrm>
            <a:off x="495268" y="5555092"/>
            <a:ext cx="12293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</a:rPr>
              <a:t>S3: identify concurrent function pairs in each</a:t>
            </a:r>
            <a:endParaRPr lang="en-US" altLang="zh-CN" sz="2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280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Summary-based lockset analysis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5269" y="867612"/>
            <a:ext cx="11696731" cy="1227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Procedure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S1: collect the lockset of each variable accesses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2160274"/>
            <a:ext cx="5700712" cy="40070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5269" y="6150205"/>
            <a:ext cx="1169673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</a:rPr>
              <a:t>S2: check the held locksets of the variable accesses to find bugs</a:t>
            </a:r>
          </a:p>
        </p:txBody>
      </p:sp>
    </p:spTree>
    <p:extLst>
      <p:ext uri="{BB962C8B-B14F-4D97-AF65-F5344CB8AC3E}">
        <p14:creationId xmlns:p14="http://schemas.microsoft.com/office/powerpoint/2010/main" val="2401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Approach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4269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DCUAF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Automated and effective approach of detecting concurrency use-after-free bugs in device drivers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015" y="3272601"/>
            <a:ext cx="6041417" cy="31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7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Evaluation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Driver code in Linux 3.14 and 4.19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Use a common PC with four CPUs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Run on four threads</a:t>
            </a:r>
          </a:p>
        </p:txBody>
      </p:sp>
    </p:spTree>
    <p:extLst>
      <p:ext uri="{BB962C8B-B14F-4D97-AF65-F5344CB8AC3E}">
        <p14:creationId xmlns:p14="http://schemas.microsoft.com/office/powerpoint/2010/main" val="384823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Evaluation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Local-global strategy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9" y="1903830"/>
            <a:ext cx="11087131" cy="36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Evaluation</a:t>
            </a:r>
          </a:p>
        </p:txBody>
      </p:sp>
      <p:sp>
        <p:nvSpPr>
          <p:cNvPr id="19" name="椭圆 18"/>
          <p:cNvSpPr/>
          <p:nvPr/>
        </p:nvSpPr>
        <p:spPr>
          <a:xfrm>
            <a:off x="11201401" y="6202681"/>
            <a:ext cx="787400" cy="48840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Bug detection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39" y="2234788"/>
            <a:ext cx="8957581" cy="21340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5269" y="4886590"/>
            <a:ext cx="9608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Some confirmed bugs:</a:t>
            </a:r>
          </a:p>
          <a:p>
            <a:r>
              <a:rPr lang="en-US" altLang="zh-CN" sz="2400" dirty="0">
                <a:latin typeface="+mj-lt"/>
              </a:rPr>
              <a:t>• https://github.com/torvalds/linux/commit/7418e6520f22</a:t>
            </a:r>
          </a:p>
          <a:p>
            <a:r>
              <a:rPr lang="en-US" altLang="zh-CN" sz="2400" dirty="0">
                <a:latin typeface="+mj-lt"/>
              </a:rPr>
              <a:t>• https://github.com/torvalds/linux/commit/2ff33d663739</a:t>
            </a:r>
          </a:p>
          <a:p>
            <a:r>
              <a:rPr lang="en-US" altLang="zh-CN" sz="2400" dirty="0">
                <a:latin typeface="+mj-lt"/>
              </a:rPr>
              <a:t>• https://github.com/torvalds/linux/commit/c85400f886e3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0549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Conclusion</a:t>
            </a:r>
          </a:p>
        </p:txBody>
      </p:sp>
      <p:sp>
        <p:nvSpPr>
          <p:cNvPr id="19" name="椭圆 18"/>
          <p:cNvSpPr/>
          <p:nvPr/>
        </p:nvSpPr>
        <p:spPr>
          <a:xfrm>
            <a:off x="11306629" y="6255657"/>
            <a:ext cx="682171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Concurrency use-after-free bugs are often hard to detect</a:t>
            </a:r>
            <a:endParaRPr lang="en-US" altLang="zh-CN" sz="26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266" y="2207043"/>
            <a:ext cx="11696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DCUAF: automated and effective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Local-global strategy of extracting concurrent function pairs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Summary-based lockset analysis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5265" y="4636080"/>
            <a:ext cx="116967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Find hundreds of new real bugs in Linux device drivers</a:t>
            </a:r>
            <a:endParaRPr lang="en-US" altLang="zh-CN" sz="2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74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8913" y="436527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Background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287" y="4144133"/>
            <a:ext cx="6877050" cy="193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9041" y="1513893"/>
            <a:ext cx="10203543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Use-after-free bugs in device drivers</a:t>
            </a:r>
          </a:p>
        </p:txBody>
      </p:sp>
      <p:sp>
        <p:nvSpPr>
          <p:cNvPr id="7" name="椭圆 6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9041" y="2176447"/>
            <a:ext cx="98156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</a:rPr>
              <a:t>Security: can be exploited to attack the operating system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</a:rPr>
              <a:t>Reliability: may cause system crashes</a:t>
            </a:r>
          </a:p>
        </p:txBody>
      </p:sp>
    </p:spTree>
    <p:extLst>
      <p:ext uri="{BB962C8B-B14F-4D97-AF65-F5344CB8AC3E}">
        <p14:creationId xmlns:p14="http://schemas.microsoft.com/office/powerpoint/2010/main" val="3937599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Deficiency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5269" y="451041"/>
            <a:ext cx="11696731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endParaRPr lang="en-US" altLang="zh-CN" sz="2800" b="1" dirty="0">
              <a:latin typeface="+mj-ea"/>
              <a:ea typeface="+mj-ea"/>
            </a:endParaRP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Alias analysis may incorrectly identify the same locks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Flow-sensitive analysis does not validate path conditions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600" b="1" dirty="0">
                <a:latin typeface="+mj-ea"/>
                <a:ea typeface="+mj-ea"/>
              </a:rPr>
              <a:t>……</a:t>
            </a:r>
          </a:p>
        </p:txBody>
      </p:sp>
      <p:sp>
        <p:nvSpPr>
          <p:cNvPr id="7" name="椭圆 6"/>
          <p:cNvSpPr/>
          <p:nvPr/>
        </p:nvSpPr>
        <p:spPr>
          <a:xfrm>
            <a:off x="11262361" y="6132759"/>
            <a:ext cx="726440" cy="5583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19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208" y="285750"/>
            <a:ext cx="11629747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675579" y="2923739"/>
            <a:ext cx="2840842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Background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314" y="1349829"/>
            <a:ext cx="587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</a:rPr>
              <a:t>Sequential use-after-free bug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314" y="3768054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j-lt"/>
              </a:rPr>
              <a:t>Concurrency use-after-free bug</a:t>
            </a:r>
            <a:endParaRPr lang="zh-CN" altLang="en-US" sz="2800" b="1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22" y="1996046"/>
            <a:ext cx="3667497" cy="17904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22" y="4610766"/>
            <a:ext cx="3820040" cy="19448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162" y="4610766"/>
            <a:ext cx="3802980" cy="1751934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0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Study of Linux Kernel commits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57" y="2584381"/>
            <a:ext cx="10642600" cy="25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269" y="1054444"/>
            <a:ext cx="7035831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Use-after-free commits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Jan.2016~Dec.2018(3 years)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85207" y="5519264"/>
            <a:ext cx="925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42% of driver commits fixing use-after bugs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Involve concurrency</a:t>
            </a:r>
            <a:endParaRPr lang="zh-CN" alt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53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Study of Linux Kernel commits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7670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Tool use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Tools mentioned in driver commits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85207" y="5519264"/>
            <a:ext cx="9258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It is important to explore static analysis to detect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concurrency use-after-free bugs in device drivers! </a:t>
            </a:r>
            <a:endParaRPr lang="zh-CN" altLang="en-US" sz="28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69" y="2915562"/>
            <a:ext cx="11426911" cy="22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Approach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5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Basic idea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Step1: Use a local-global strategy to identify concurrent function pairs from driver source code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Step2: Use a summary-based lockset analysis to detect concurrency use-after-free bugs.</a:t>
            </a:r>
          </a:p>
        </p:txBody>
      </p:sp>
    </p:spTree>
    <p:extLst>
      <p:ext uri="{BB962C8B-B14F-4D97-AF65-F5344CB8AC3E}">
        <p14:creationId xmlns:p14="http://schemas.microsoft.com/office/powerpoint/2010/main" val="323016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Linux Driver Interface Model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1559" y="5516697"/>
            <a:ext cx="902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Conclusion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driver concurrency is often determined by the concurrent execution of driver interfaces.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78" y="1858541"/>
            <a:ext cx="6347043" cy="31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Local-global strategy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6967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Driver interfaces are the entries of a device driver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Kernel-driver interfaces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Interrupt handler interfaces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5268" y="3079824"/>
            <a:ext cx="11696731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Driver concurrency is often determined by the concurrent execution of driver interfaces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5269" y="4759941"/>
            <a:ext cx="11696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concurrent interface pairs could be inferred according to the lock-acquiring function calls in driver interface functions.</a:t>
            </a:r>
          </a:p>
        </p:txBody>
      </p:sp>
    </p:spTree>
    <p:extLst>
      <p:ext uri="{BB962C8B-B14F-4D97-AF65-F5344CB8AC3E}">
        <p14:creationId xmlns:p14="http://schemas.microsoft.com/office/powerpoint/2010/main" val="297302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/>
          </p:nvPr>
        </p:nvSpPr>
        <p:spPr>
          <a:xfrm>
            <a:off x="143429" y="451041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Local-global strategy</a:t>
            </a:r>
          </a:p>
        </p:txBody>
      </p:sp>
      <p:sp>
        <p:nvSpPr>
          <p:cNvPr id="19" name="椭圆 18"/>
          <p:cNvSpPr/>
          <p:nvPr/>
        </p:nvSpPr>
        <p:spPr>
          <a:xfrm>
            <a:off x="11335657" y="6255657"/>
            <a:ext cx="653143" cy="4354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269" y="1054444"/>
            <a:ext cx="114935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j-ea"/>
                <a:ea typeface="+mj-ea"/>
              </a:rPr>
              <a:t>Exception</a:t>
            </a:r>
            <a:r>
              <a:rPr lang="en-US" altLang="zh-CN" sz="2400" b="1" dirty="0">
                <a:latin typeface="+mj-ea"/>
                <a:ea typeface="+mj-ea"/>
              </a:rPr>
              <a:t>s</a:t>
            </a:r>
          </a:p>
          <a:p>
            <a:pPr marL="1028700" lvl="1" indent="-5715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j-ea"/>
                <a:ea typeface="+mj-ea"/>
              </a:rPr>
              <a:t>It is possible that two functions that acquire the same lock are actually never concurrently executed.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10" y="2804156"/>
            <a:ext cx="4086448" cy="38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302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3913</TotalTime>
  <Words>1880</Words>
  <Application>Microsoft Office PowerPoint</Application>
  <PresentationFormat>宽屏</PresentationFormat>
  <Paragraphs>174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时尚中黑简体</vt:lpstr>
      <vt:lpstr>宋体</vt:lpstr>
      <vt:lpstr>微软雅黑</vt:lpstr>
      <vt:lpstr>微软雅黑 Light</vt:lpstr>
      <vt:lpstr>Arial</vt:lpstr>
      <vt:lpstr>Calibri</vt:lpstr>
      <vt:lpstr>Calibri Light</vt:lpstr>
      <vt:lpstr>Wingdings</vt:lpstr>
      <vt:lpstr>主题1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赵仕勋</dc:creator>
  <cp:keywords/>
  <dc:description>http://www.ypppt.com/</dc:description>
  <cp:lastModifiedBy>赵 仕勋</cp:lastModifiedBy>
  <cp:revision>648</cp:revision>
  <dcterms:created xsi:type="dcterms:W3CDTF">2015-11-20T05:54:28Z</dcterms:created>
  <dcterms:modified xsi:type="dcterms:W3CDTF">2019-10-31T09:08:05Z</dcterms:modified>
</cp:coreProperties>
</file>