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81" r:id="rId3"/>
    <p:sldId id="256" r:id="rId4"/>
    <p:sldId id="283" r:id="rId5"/>
    <p:sldId id="284" r:id="rId6"/>
    <p:sldId id="285" r:id="rId7"/>
    <p:sldId id="287" r:id="rId8"/>
    <p:sldId id="288" r:id="rId9"/>
    <p:sldId id="290" r:id="rId10"/>
    <p:sldId id="304" r:id="rId11"/>
    <p:sldId id="293" r:id="rId12"/>
    <p:sldId id="294" r:id="rId13"/>
    <p:sldId id="295" r:id="rId14"/>
    <p:sldId id="296" r:id="rId15"/>
    <p:sldId id="297" r:id="rId16"/>
    <p:sldId id="298" r:id="rId17"/>
    <p:sldId id="282" r:id="rId18"/>
    <p:sldId id="299" r:id="rId19"/>
    <p:sldId id="300" r:id="rId20"/>
    <p:sldId id="301" r:id="rId21"/>
    <p:sldId id="307" r:id="rId22"/>
    <p:sldId id="302" r:id="rId23"/>
    <p:sldId id="303" r:id="rId24"/>
    <p:sldId id="305" r:id="rId25"/>
    <p:sldId id="30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46" autoAdjust="0"/>
  </p:normalViewPr>
  <p:slideViewPr>
    <p:cSldViewPr snapToGrid="0">
      <p:cViewPr varScale="1">
        <p:scale>
          <a:sx n="75" d="100"/>
          <a:sy n="75" d="100"/>
        </p:scale>
        <p:origin x="52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592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3200" dirty="0"/>
              <a:t>负载分析</a:t>
            </a:r>
            <a:r>
              <a:rPr lang="en-US" altLang="zh-CN" sz="3200" baseline="30000" dirty="0"/>
              <a:t>[1]</a:t>
            </a:r>
          </a:p>
        </c:rich>
      </c:tx>
      <c:layout>
        <c:manualLayout>
          <c:xMode val="edge"/>
          <c:yMode val="edge"/>
          <c:x val="0.319770488815528"/>
          <c:y val="4.7303882981354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负载分析[1]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FC-4835-8157-8815ACD13B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FC-4835-8157-8815ACD13B54}"/>
              </c:ext>
            </c:extLst>
          </c:dPt>
          <c:cat>
            <c:strRef>
              <c:f>Sheet1!$A$2:$A$3</c:f>
              <c:strCache>
                <c:ptCount val="2"/>
                <c:pt idx="0">
                  <c:v>[0, 31 bytes]</c:v>
                </c:pt>
                <c:pt idx="1">
                  <c:v>&gt;31 bytes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4-4CB8-868D-19045071A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000071619659504E-2"/>
          <c:y val="0.7854808699799144"/>
          <c:w val="0.9242550481116999"/>
          <c:h val="0.181362285089688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3200" dirty="0"/>
              <a:t>数据包吞吐量</a:t>
            </a:r>
            <a:r>
              <a:rPr lang="en-US" sz="3200" dirty="0"/>
              <a:t>(Gbps)</a:t>
            </a:r>
            <a:endParaRPr lang="zh-CN" sz="3200" dirty="0"/>
          </a:p>
        </c:rich>
      </c:tx>
      <c:layout>
        <c:manualLayout>
          <c:xMode val="edge"/>
          <c:yMode val="edge"/>
          <c:x val="0.19340263992039586"/>
          <c:y val="1.90755584851585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64 bytes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Gb Linux</c:v>
                </c:pt>
                <c:pt idx="1">
                  <c:v>10 Gb IX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2.4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2E-42C9-A92E-A58A95E7DF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64 KB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Gb Linux</c:v>
                </c:pt>
                <c:pt idx="1">
                  <c:v>10 Gb IX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9.1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2E-42C9-A92E-A58A95E7D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3261103"/>
        <c:axId val="64421247"/>
      </c:barChart>
      <c:catAx>
        <c:axId val="1983261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421247"/>
        <c:crosses val="autoZero"/>
        <c:auto val="1"/>
        <c:lblAlgn val="ctr"/>
        <c:lblOffset val="100"/>
        <c:noMultiLvlLbl val="0"/>
      </c:catAx>
      <c:valAx>
        <c:axId val="64421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83261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7E5CCB4-9B61-40B3-BF33-965626517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4A3BC3-D31E-47BC-A94E-286EBF8358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A94DF-2D55-420E-B410-1D8F5C7E76D5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5245BC-2FBD-4393-9FF9-998D44D4E8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313E41-1E45-473B-B257-BA6BC571E5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0336C-831E-4218-80C4-BD4A89B22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25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FCA22-26AD-406C-94BF-B6CCE6D3E80A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94360" y="131445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51CF6-03FE-45BF-A054-5DB09A4A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2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C%8D%E5%8A%A1%E7%AD%89%E7%BA%A7%E5%8D%8F%E8%AE%A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通过转移包处理操作快速缓解突发流量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客户端和服务器都维护了传收包的元信息，如</a:t>
            </a:r>
            <a:r>
              <a:rPr lang="en-US" altLang="zh-CN" dirty="0"/>
              <a:t>ppt</a:t>
            </a:r>
            <a:r>
              <a:rPr lang="zh-CN" altLang="en-US" dirty="0"/>
              <a:t>所示，客户端记录传递了</a:t>
            </a:r>
            <a:r>
              <a:rPr lang="en-US" altLang="zh-CN" dirty="0"/>
              <a:t>4</a:t>
            </a:r>
            <a:r>
              <a:rPr lang="zh-CN" altLang="en-US" dirty="0"/>
              <a:t>个包，而服务器接收到了三个包，之后</a:t>
            </a:r>
            <a:r>
              <a:rPr lang="en-US" altLang="zh-CN" dirty="0"/>
              <a:t>helper</a:t>
            </a:r>
            <a:r>
              <a:rPr lang="zh-CN" altLang="en-US" dirty="0"/>
              <a:t>节点报错。</a:t>
            </a:r>
            <a:endParaRPr lang="en-US" altLang="zh-CN" dirty="0"/>
          </a:p>
          <a:p>
            <a:r>
              <a:rPr lang="zh-CN" altLang="en-US" dirty="0"/>
              <a:t>过时之后，就会重新连接到别的</a:t>
            </a:r>
            <a:r>
              <a:rPr lang="en-US" altLang="zh-CN" dirty="0"/>
              <a:t>helper</a:t>
            </a:r>
            <a:r>
              <a:rPr lang="zh-CN" altLang="en-US" dirty="0"/>
              <a:t>，然后传递重连</a:t>
            </a:r>
            <a:r>
              <a:rPr lang="en-US" altLang="zh-CN" dirty="0"/>
              <a:t>msg</a:t>
            </a:r>
            <a:r>
              <a:rPr lang="zh-CN" altLang="en-US" dirty="0"/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数据包包含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和端口以及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和端口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节点将连接到相应的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，并转发此数据包。同时，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创建从客户端到服务器的映射。</a:t>
            </a:r>
            <a:endParaRPr lang="en-US" altLang="zh-CN" dirty="0"/>
          </a:p>
          <a:p>
            <a:r>
              <a:rPr lang="zh-CN" altLang="en-US" dirty="0"/>
              <a:t>服务器传递回来最后一个收到的包索引，然后客户端进行比较，标注已经收到的包</a:t>
            </a:r>
            <a:endParaRPr lang="en-US" altLang="zh-CN" dirty="0"/>
          </a:p>
          <a:p>
            <a:r>
              <a:rPr lang="zh-CN" altLang="en-US" dirty="0"/>
              <a:t>然后重新传递下一个包，再进行传递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62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除了传统的网络库提供的接口：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bind, connect, send, and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recv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application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，还包括以上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Pm_connect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都会监控自己的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和网络占用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3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如果延迟超过</a:t>
            </a:r>
            <a:r>
              <a:rPr lang="en-US" altLang="zh-CN" dirty="0"/>
              <a:t>SLA</a:t>
            </a:r>
            <a:r>
              <a:rPr lang="zh-CN" altLang="en-US" dirty="0"/>
              <a:t>（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服务等级协议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，定义了服务质量等</a:t>
            </a:r>
            <a:r>
              <a:rPr lang="zh-CN" altLang="en-US" dirty="0"/>
              <a:t>），客户端断开与服务器的连接，连接</a:t>
            </a:r>
            <a:r>
              <a:rPr lang="en-US" altLang="zh-CN" dirty="0"/>
              <a:t>helper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80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如何选择一个</a:t>
            </a:r>
            <a:r>
              <a:rPr lang="en-US" altLang="zh-CN" dirty="0"/>
              <a:t>helper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0"/>
            <a:r>
              <a:rPr lang="en-US" altLang="zh-CN" dirty="0"/>
              <a:t>1.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都会监控自己的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和网络占用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当一个客户端创建连接或重连时，他会随机选择一组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会回复自己的资源占用，客户端选择占用最低的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发现自己的资源占用太高时，就会断开现有连接，然后对应的客户端会自动重连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当负载恢复正常时，连接回客户端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93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遇到突发流量时，首先启用</a:t>
            </a:r>
            <a:r>
              <a:rPr lang="en-US" altLang="zh-CN" dirty="0"/>
              <a:t>helper</a:t>
            </a:r>
            <a:r>
              <a:rPr lang="zh-CN" altLang="en-US" dirty="0"/>
              <a:t>进行瞬间负载下降，然后在性能可接受的条件下进行数据迁移，彻底解决问题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26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的目标是快速缓解指向一个或几个服务器的突发流量。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·1.Postman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能在多大程度上帮助服务减轻由突发流量造成的负载？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·2.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包大小如何影响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·3.Postman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能够对多少资源代来好处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·4.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容错机制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基于键值的内存对象缓存系统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。它广泛应用于数据中心的数据缓存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通常用于存储小而热的数据。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生成具有固定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字节）和不同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get/set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paxos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是一种异步复制协议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paxos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中，一个副本被选为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，它需要将接收到的请求广播给其他非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副本。它是一个典型的不关心包内容的应用程序示例。因此，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那里读取组装好的包，并直接广播组装好的包。在非领导副本接收到组装好的数据包后，它们将对其进行拆解。这种机制可以避免系统中的瓶颈问题，即不在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副本上进行冗余的拆包操作。</a:t>
            </a: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IX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对高效处理小包的操作系统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Ping-pong benchmark.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这个基准可以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配置数据包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大小来测试网络性能。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延迟（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p99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）大于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微秒，则客户端启用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[7]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88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1.Memory cached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Paxos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，服务器正在处理大数据包的满负载；在数据迁移之后，服务器正在处理小数据包的半负载。哪一个具有更好的性能取决于实际的工作负载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871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为了了解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在什么情况下可以帮助缓解突发的流量，我们测量了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paxos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的尾延迟是如何随着负载增长的，以及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是如何改变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系统性能的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如图所示，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实验和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paxos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实验都显示了相同的趋势：当负载较低时（即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中低于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paxos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中低于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秒），使用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实际上会带来额外的延迟，因为在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中会有额外的包处理；</a:t>
            </a:r>
            <a:r>
              <a:rPr lang="zh-CN" altLang="zh-CN" sz="1200" kern="12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当负载增加时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，由于排队延迟，原始系统的延迟也会增加，当这些系统接近饱和时，它们的延迟会跳跃增长，这就是当服务遇到突发流量时所发生的情况。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实验不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受益于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postman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因为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它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负载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瓶颈是锁争用，这与包处理无关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这组实验表明，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postman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在各种负载下都是有效的，但它确实有其局限性：这</a:t>
            </a:r>
            <a:r>
              <a:rPr lang="zh-CN" altLang="zh-CN" sz="1200" kern="12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就</a:t>
            </a:r>
            <a:r>
              <a:rPr lang="zh-CN" altLang="zh-CN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为什么它是对数据迁移的补充，数据迁移没有这样的局限性，但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数据迁移需要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更长的时间才能有效。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76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在小包传递的过程中，</a:t>
            </a:r>
            <a:r>
              <a:rPr lang="en-US" altLang="zh-CN" dirty="0"/>
              <a:t>postman</a:t>
            </a:r>
            <a:r>
              <a:rPr lang="zh-CN" altLang="en-US" dirty="0"/>
              <a:t>可以显著提升系统吞吐量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6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批大小和时间间隔的变化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8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在如今信息快速膨胀的时代下，我们经常会遭遇很多突发性事件，这类事件具有突发性、访问量大、持续时间短等性质；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我列举了两类突发性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事件主要有两种，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新浪微博部分客户端无响应；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年天猫双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的交易创建峰值达到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81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55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即插即用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8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即插即用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51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突发流量主要指服务器在短时间内收到大量数据包，这会导致服务器负载不平衡，影响一些服务的正常提供，比如处理大量小数据包请求的内存缓存服务。</a:t>
            </a:r>
            <a:endParaRPr lang="en-US" altLang="zh-CN" dirty="0"/>
          </a:p>
          <a:p>
            <a:r>
              <a:rPr lang="zh-CN" altLang="en-US" dirty="0"/>
              <a:t>根据从</a:t>
            </a:r>
            <a:r>
              <a:rPr lang="en-US" altLang="zh-CN" dirty="0" err="1"/>
              <a:t>facebook</a:t>
            </a:r>
            <a:r>
              <a:rPr lang="zh-CN" altLang="en-US" dirty="0"/>
              <a:t>的内存缓存服务器中提取到的</a:t>
            </a:r>
            <a:r>
              <a:rPr lang="en-US" altLang="zh-CN" dirty="0"/>
              <a:t>2840</a:t>
            </a:r>
            <a:r>
              <a:rPr lang="zh-CN" altLang="en-US" dirty="0"/>
              <a:t>多亿个请求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r>
              <a:rPr lang="en-US" altLang="zh-CN" dirty="0"/>
              <a:t>90%</a:t>
            </a:r>
            <a:r>
              <a:rPr lang="zh-CN" altLang="en-US" dirty="0"/>
              <a:t>以上的数据包都小于</a:t>
            </a:r>
            <a:r>
              <a:rPr lang="en-US" altLang="zh-CN" dirty="0"/>
              <a:t>31</a:t>
            </a:r>
            <a:r>
              <a:rPr lang="zh-CN" altLang="en-US" dirty="0"/>
              <a:t>字节。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根据数据包吞吐量的实验可以看出，服务器对小数据包的开销比较大，所以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这些小的数据包会导致服务器的高负载</a:t>
            </a:r>
            <a:endParaRPr lang="en-US" altLang="zh-CN" dirty="0"/>
          </a:p>
          <a:p>
            <a:r>
              <a:rPr lang="en-US" altLang="zh-CN" dirty="0"/>
              <a:t>IX</a:t>
            </a:r>
            <a:r>
              <a:rPr lang="zh-CN" altLang="en-US" dirty="0"/>
              <a:t>是一种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新的操作系统，将数据传输和访问控制分开，以实现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对小请求的高效处理，但是吞吐量还是达不到处理大包请求效果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小包处理为什么开销高：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用户态到内核态的切换频繁、包头的处理等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59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负载不平衡的解决方法主要是热数据迁移，将热数据从高负载服务器迁移到负载较低的服务器中</a:t>
            </a:r>
            <a:endParaRPr lang="en-US" altLang="zh-CN" dirty="0"/>
          </a:p>
          <a:p>
            <a:r>
              <a:rPr lang="zh-CN" altLang="en-US" dirty="0"/>
              <a:t>这种技术有三处缺点，数据迁移会消耗较长时间，在网购高峰，它们的热数据迁移甚至会消耗一天</a:t>
            </a:r>
            <a:endParaRPr lang="en-US" altLang="zh-CN" dirty="0"/>
          </a:p>
          <a:p>
            <a:r>
              <a:rPr lang="zh-CN" altLang="en-US" dirty="0"/>
              <a:t>另外迁移数据会加重高负载服务器的负载，处理小数据包的高开销依然存在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3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针对此情况，本论文提出</a:t>
            </a:r>
            <a:r>
              <a:rPr lang="en-US" altLang="zh-CN" dirty="0" err="1"/>
              <a:t>PostMan</a:t>
            </a:r>
            <a:r>
              <a:rPr lang="zh-CN" altLang="en-US" dirty="0"/>
              <a:t>，这是一种可以快速减轻高负载服务器处理小包开销的分布式服务。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由于处理大数据包比处理小数据包所需的开销要少得多，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在网络中部署了许多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节点来为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组装小数据包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，从而将小包处理的开销从服务器转移到了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节点，降低了服务器的负载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避免了数据迁移，实现了迅速降低服务器负载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2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将小数据包中的</a:t>
            </a:r>
            <a:r>
              <a:rPr lang="en-US" altLang="zh-CN" dirty="0"/>
              <a:t>TCP/IP</a:t>
            </a:r>
            <a:r>
              <a:rPr lang="zh-CN" altLang="en-US" dirty="0"/>
              <a:t>报文头部替换为</a:t>
            </a:r>
            <a:r>
              <a:rPr lang="en-US" altLang="zh-CN" dirty="0" err="1"/>
              <a:t>PostMan</a:t>
            </a:r>
            <a:r>
              <a:rPr lang="zh-CN" altLang="en-US" dirty="0"/>
              <a:t>头部，将其组装成大包，组装后的大包含有一个</a:t>
            </a:r>
            <a:r>
              <a:rPr lang="en-US" altLang="zh-CN" dirty="0"/>
              <a:t>TCP/IP</a:t>
            </a:r>
            <a:r>
              <a:rPr lang="zh-CN" altLang="en-US" dirty="0"/>
              <a:t>头部，传递到服务器端</a:t>
            </a:r>
            <a:endParaRPr lang="en-US" altLang="zh-CN" dirty="0"/>
          </a:p>
          <a:p>
            <a:r>
              <a:rPr lang="en-US" altLang="zh-CN" dirty="0"/>
              <a:t>Type</a:t>
            </a:r>
            <a:r>
              <a:rPr lang="zh-CN" altLang="en-US" dirty="0"/>
              <a:t>：三种类型，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en-US" altLang="zh-CN" dirty="0" err="1"/>
              <a:t>Lenth</a:t>
            </a:r>
            <a:r>
              <a:rPr lang="zh-CN" altLang="en-US" dirty="0"/>
              <a:t>：记录有效负载的长度，</a:t>
            </a:r>
            <a:r>
              <a:rPr lang="en-US" altLang="zh-CN" dirty="0"/>
              <a:t>2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zh-CN" altLang="en-US" dirty="0"/>
              <a:t>源</a:t>
            </a:r>
            <a:r>
              <a:rPr lang="en-US" altLang="zh-CN" dirty="0"/>
              <a:t>IP</a:t>
            </a:r>
            <a:r>
              <a:rPr lang="zh-CN" altLang="en-US" dirty="0"/>
              <a:t>和端口：</a:t>
            </a:r>
            <a:r>
              <a:rPr lang="en-US" altLang="zh-CN" dirty="0"/>
              <a:t>4</a:t>
            </a:r>
            <a:r>
              <a:rPr lang="zh-CN" altLang="en-US" dirty="0"/>
              <a:t>个字节，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保持从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到较短标识号的映射来标识一个集群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位可以标志具有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64000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个机器的集群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3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DPDK</a:t>
            </a:r>
            <a:r>
              <a:rPr lang="zh-CN" altLang="en-US" dirty="0"/>
              <a:t>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一个用来进行包数据处理加速的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函数库与驱动集合</a:t>
            </a:r>
            <a:r>
              <a:rPr lang="zh-CN" altLang="en-US" dirty="0"/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采用纯轮询模式进行数据包收发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/>
              <a:t>mTCP</a:t>
            </a:r>
            <a:r>
              <a:rPr lang="zh-CN" altLang="en-US" dirty="0"/>
              <a:t>是一种在用户态进行包处理的协议栈，可批量处理报文，论文在此基础上实现</a:t>
            </a:r>
            <a:r>
              <a:rPr lang="en-US" altLang="zh-CN" dirty="0"/>
              <a:t>helper</a:t>
            </a:r>
            <a:r>
              <a:rPr lang="zh-CN" altLang="en-US" dirty="0"/>
              <a:t>，高效处理包。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用户态的好处是易用开发和维护，灵活性好。并且不影响内核运行，鲁棒性强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头部替换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头部，减少负载，并且可以压缩来自于同一个用户的包的头部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1)        </a:t>
            </a:r>
            <a:r>
              <a:rPr lang="zh-CN" altLang="en-US" dirty="0"/>
              <a:t>轮询：在包处理时避免中断上下文切换的开销，</a:t>
            </a:r>
            <a:r>
              <a:rPr lang="en-US" altLang="zh-CN" dirty="0"/>
              <a:t>2)        </a:t>
            </a:r>
            <a:r>
              <a:rPr lang="zh-CN" altLang="en-US" dirty="0"/>
              <a:t>用户态驱动：规避不必要的内存拷贝和系统调用，便于快速迭代优化</a:t>
            </a:r>
            <a:r>
              <a:rPr lang="en-US" altLang="zh-CN" dirty="0"/>
              <a:t>3)        </a:t>
            </a:r>
            <a:r>
              <a:rPr lang="zh-CN" altLang="en-US" dirty="0"/>
              <a:t>亲和性与独占：特定任务可以被指定只在某个核上工作，避免线程在不同核间频繁切换，保证更多的</a:t>
            </a:r>
            <a:r>
              <a:rPr lang="en-US" altLang="zh-CN" dirty="0"/>
              <a:t>cache</a:t>
            </a:r>
            <a:r>
              <a:rPr lang="zh-CN" altLang="en-US" dirty="0"/>
              <a:t>命中</a:t>
            </a:r>
            <a:r>
              <a:rPr lang="en-US" altLang="zh-CN" dirty="0"/>
              <a:t>4)        </a:t>
            </a:r>
            <a:r>
              <a:rPr lang="zh-CN" altLang="en-US" dirty="0"/>
              <a:t>降低访存开销：利用内存大页</a:t>
            </a:r>
            <a:r>
              <a:rPr lang="en-US" altLang="zh-CN" dirty="0"/>
              <a:t>HUGEPAGE</a:t>
            </a:r>
            <a:r>
              <a:rPr lang="zh-CN" altLang="en-US" dirty="0"/>
              <a:t>降低</a:t>
            </a:r>
            <a:r>
              <a:rPr lang="en-US" altLang="zh-CN" dirty="0"/>
              <a:t>TLB miss</a:t>
            </a:r>
            <a:r>
              <a:rPr lang="zh-CN" altLang="en-US" dirty="0"/>
              <a:t>，利用内存多通道交错访问提高内存访问有效带宽</a:t>
            </a:r>
            <a:r>
              <a:rPr lang="en-US" altLang="zh-CN" dirty="0"/>
              <a:t>5)        </a:t>
            </a:r>
            <a:r>
              <a:rPr lang="zh-CN" altLang="en-US" dirty="0"/>
              <a:t>软件调优：</a:t>
            </a:r>
            <a:r>
              <a:rPr lang="en-US" altLang="zh-CN" dirty="0"/>
              <a:t>cache</a:t>
            </a:r>
            <a:r>
              <a:rPr lang="zh-CN" altLang="en-US" dirty="0"/>
              <a:t>行对齐，预取数据，多元数据批量操作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71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为了有效率的处理包，论文中设计了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自适应批处理的算法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定义了最大批次时间间隔（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）和最优批大小（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），如果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等待了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、或者组装的包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达到了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传递组装好的包到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。较大的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会在负载较轻的时候造成不必要的等待；较小的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，会在负载较大的时候减少组装数据包的可能性。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是一个自适应的选取过程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的下限为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（最大传输单元）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的下届需要根据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（服务等级协议）进行设置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797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93725" y="131445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节点出错后需要有足够的信息来重新连接其它的</a:t>
            </a:r>
            <a:r>
              <a:rPr lang="en-US" altLang="zh-CN" dirty="0"/>
              <a:t>helper</a:t>
            </a:r>
            <a:r>
              <a:rPr lang="zh-CN" altLang="en-US" dirty="0"/>
              <a:t>节点，并且重新传递数据包，所以客户端和服务器需要维护足够的信息</a:t>
            </a:r>
            <a:endParaRPr lang="en-US" altLang="zh-CN" dirty="0"/>
          </a:p>
          <a:p>
            <a:r>
              <a:rPr lang="zh-CN" altLang="en-US" dirty="0"/>
              <a:t>并且要保证</a:t>
            </a:r>
            <a:r>
              <a:rPr lang="en-US" altLang="zh-CN" dirty="0"/>
              <a:t>helper</a:t>
            </a:r>
            <a:r>
              <a:rPr lang="zh-CN" altLang="en-US" dirty="0"/>
              <a:t>节点是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无状态的，即它没有任何会影响执行的重要状态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51CF6-03FE-45BF-A054-5DB09A4AFC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5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E8BC5-EC5A-4EC7-8747-743ABE24F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2709C0-DD58-42FB-85C3-59C3391DC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73745-90AA-4D2D-AC3E-3D5B4020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D195-135D-4497-8118-642BA27B7D04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8E02B-F240-497D-8EDC-0C3AE9D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2E904-08AF-4FEF-930F-48E92B1B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27FD-F9FE-4FDC-B08E-E44DA1221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70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8F038-7829-4E5E-A8E2-2ABE12C6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057BAB-007E-4393-B04E-F23CFE2E3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8A8CC-2BA5-4407-B036-CAEA3CDB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D195-135D-4497-8118-642BA27B7D04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B530D-8222-4578-9AF5-C1A3CEBE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73E9E-E381-4F4F-8812-F8C4796F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27FD-F9FE-4FDC-B08E-E44DA1221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1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FEF18D-3E5A-4079-9486-1F239DD36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E459B-4A3C-4AAC-9D12-D2965455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5ED3E-FE1C-4413-AF56-97AE35B7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D195-135D-4497-8118-642BA27B7D04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5EFE4-C6AE-4D19-B5F7-3FF0439F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30B8B-EF27-4FA9-A93C-BCE99A6A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27FD-F9FE-4FDC-B08E-E44DA1221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54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FA88E-57B7-4876-84DE-2950E1A8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CCCBB7-CF05-4132-97C2-2287984C1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C64F2-A8F3-4806-9138-292888F2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B09C-3D79-48EB-A31D-769708D37C5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85B5-5F6C-4D8C-A742-CBBE76DB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58F16-C116-4F74-9D68-F2C25EF9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0FFC-A20C-4A6F-BC82-2AE3BF189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4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398CB-999F-47DD-B817-6CD53B20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320BD-52CB-4C3E-AA24-EF8827DC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8A875-6142-4BBE-ACEE-4C2B7D20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B09C-3D79-48EB-A31D-769708D37C5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AFF86-C479-4BCE-940A-A3C7B71D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2934C-4592-4E34-A9EC-35025A48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0FFC-A20C-4A6F-BC82-2AE3BF189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506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2F550-F11F-44D1-9440-7FB13FDF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5237D4-53D2-43DB-9230-10D4F4B8A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D5AEE-F76D-4BC0-878F-98C7E691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B09C-3D79-48EB-A31D-769708D37C5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1AA0B-BE11-493B-9174-85260EE5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3DFB2-6CEC-400F-86AB-EF2DF3D7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0FFC-A20C-4A6F-BC82-2AE3BF189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0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1EB6F-2336-49B9-93A9-5C79B645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A28BD-C1FA-44FA-AB04-6F96F774E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751E06-41E5-4BAA-BE8E-4FC741EA6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8153B-3DF2-4D28-8D17-AD234B55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B09C-3D79-48EB-A31D-769708D37C5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5DE69-66CA-4588-81EC-9B7AED1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E987F-A7B5-4B40-9B26-312618EC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0FFC-A20C-4A6F-BC82-2AE3BF189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05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52175-891A-4CF1-8826-AD28AFDE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0D44E-A21A-4E4C-8CF5-E5E10E90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1D14F0-0567-4EF1-9091-801DA6113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DAE4CB-B4DF-417D-890D-0799B19DD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6F7883-46E0-4FD5-BE27-DD51DFEF8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1F8063-7E59-4DAC-B713-26D6C89C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B09C-3D79-48EB-A31D-769708D37C5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DD497-DCB4-4174-9680-7C930840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C8EA2A-01F8-444B-8CF9-52234B37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0FFC-A20C-4A6F-BC82-2AE3BF189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4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D8C9-56C2-41D6-BC6A-A19207CF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F5D027-6B5B-45AF-BC70-649D17C4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B09C-3D79-48EB-A31D-769708D37C5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85DFED-DA1F-4461-A7C7-1A72DA9E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00CFEE-09C8-4751-8EB2-A3C85795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0FFC-A20C-4A6F-BC82-2AE3BF189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81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3BF6AC-17FE-41DF-A1EF-EE05C3D5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B09C-3D79-48EB-A31D-769708D37C5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49FC71-5C70-41E9-BC7F-2F8B7353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97CBBC-A55D-4E0F-ACAB-0360F561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0FFC-A20C-4A6F-BC82-2AE3BF189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69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D7A85-DB27-4E08-8642-4424420E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E4A5B-9BFF-4E6C-B84C-51B68DC04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D0D7BE-8556-45E5-A953-85F0ACCDC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AFE31-83C2-4E02-A1C5-81D4DF51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B09C-3D79-48EB-A31D-769708D37C5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0A6E8-A50E-47D5-95BD-621D0CB3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91F19-11CC-44A3-A9C3-F0E61816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0FFC-A20C-4A6F-BC82-2AE3BF189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4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D5EF7-E8A1-4D65-BFB4-97131DC4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4F291-9996-456F-8050-1A0EA504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F62A3-63F3-471B-8B96-C174DD47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D195-135D-4497-8118-642BA27B7D04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D4CFF-6C4C-4DF7-8964-84E29663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949E0-A326-4350-97A3-BEAA597B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27FD-F9FE-4FDC-B08E-E44DA1221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85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63F16-BC94-4913-8219-DA3A6F9C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894322-D117-45C3-A9B2-74FFA3DC1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6FBBC-1297-4E9C-AA92-249D85852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7427E-4D46-4E84-9C41-6508A971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B09C-3D79-48EB-A31D-769708D37C5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3908D-3B98-4D85-B4B3-7030E1F5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052AB-B781-4040-A13E-E80B40D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0FFC-A20C-4A6F-BC82-2AE3BF189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1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BF00F-2D5D-46E7-AA8F-86F15BCE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00FE42-5F4B-43EE-A530-B3A95C459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BF576-9F1D-47EE-AC99-7AD5D9F9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B09C-3D79-48EB-A31D-769708D37C5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4F9FC-5CAF-462E-9E0D-9AD10F8A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6EEC7-790E-45C0-ABA4-99C3BD9B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0FFC-A20C-4A6F-BC82-2AE3BF189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97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D25118-7368-488A-AE72-441F7805E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59E93-13B1-4AD9-8E23-38EC110FA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FCD7F-F7FD-4663-A3F2-9FF96297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B09C-3D79-48EB-A31D-769708D37C5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86778-27E5-47E0-A101-C53D80F7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FFEFA-FFD0-4F6D-9026-42B85159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0FFC-A20C-4A6F-BC82-2AE3BF189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7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0F1-9AB8-46B3-888A-88368395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03EA3-2CE9-4AF6-9949-32A4B3B56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5E56F-C62C-48EF-A17F-AFC4415C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D195-135D-4497-8118-642BA27B7D04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05BB7-2324-4EB3-8814-C61B9A38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AB071-E578-4571-A988-57AA20A2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27FD-F9FE-4FDC-B08E-E44DA1221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CE1C6-8760-4EB7-91D1-EFBA58BA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3848B-5A35-4854-AB45-A9C54956D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B2B81-380B-49F7-92E5-ED033059D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8DE816-30B3-43BF-9213-9330C4C9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D195-135D-4497-8118-642BA27B7D04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A501F-50CF-49DF-80B4-68F8E1FA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E37AA4-8661-494B-AEFA-E54F634F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27FD-F9FE-4FDC-B08E-E44DA1221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3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55EDC-79E7-47A3-B1A9-995C19C5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B1A86A-9519-477C-883C-AFD3ACF8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FAE1F0-ABF8-4E9D-8494-877F344B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E18960-A013-49CD-B606-69B64384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9E8C1-4FCB-4F66-A4FF-06721F6BC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4708F8-117C-4FFC-8573-F602E523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D195-135D-4497-8118-642BA27B7D04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85EAF4-CD33-4BC6-92A0-D8B63590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92C180-54EB-4111-9B78-DC471508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27FD-F9FE-4FDC-B08E-E44DA1221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8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1E917-A517-4C77-803B-CE98EA0D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90C251-CCBC-4106-8289-5D53B54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D195-135D-4497-8118-642BA27B7D04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FEDD62-C92E-470F-A6C8-488A0C41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BFE318-BDA1-4C7D-8168-4295B174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27FD-F9FE-4FDC-B08E-E44DA1221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8218CC-A48D-4CE1-9C6F-D1B02F6A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D195-135D-4497-8118-642BA27B7D04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8706AF-9A32-4D66-A488-144CD1CC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BE741-63F0-4B60-9B1F-E4BA9365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27FD-F9FE-4FDC-B08E-E44DA1221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55B83-99DE-441A-A410-0BC67A47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9FB88-C7CE-47EF-BE44-A46D7F20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25425-934C-46F9-B9F0-8C174F30D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B0885-4EC2-41FB-87A8-324391EF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D195-135D-4497-8118-642BA27B7D04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7824E-6C97-4813-BB10-0B9B41B9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C6FFD-84DD-44B5-B584-2D73F0CA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27FD-F9FE-4FDC-B08E-E44DA1221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2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69303-CC61-4D63-AE0A-38F7DCA2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07FB1F-42F5-4884-BE23-B8DB7C69E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459FE0-0B62-4298-B149-E5E18C8D6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B1C3B3-794E-47DA-9FB8-9C1361B5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D195-135D-4497-8118-642BA27B7D04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66DA1-231C-46DB-BAFC-CDFDDC6B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D60DD-0763-40B2-A778-FC8BC863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27FD-F9FE-4FDC-B08E-E44DA12219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834920-1793-4892-AF69-BEBBA89E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DC57E-5B55-48F5-A155-9CCC1326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AE39A-7D1B-4380-BD11-EAFA70A8B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D195-135D-4497-8118-642BA27B7D04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A132B-4DBD-4269-957E-916650A5E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224C4-E95D-4FB4-9961-B00FD67E2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27FD-F9FE-4FDC-B08E-E44DA122197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7" descr="F:\hust\scts\logo\Logo\HUST.jpg">
            <a:extLst>
              <a:ext uri="{FF2B5EF4-FFF2-40B4-BE49-F238E27FC236}">
                <a16:creationId xmlns:a16="http://schemas.microsoft.com/office/drawing/2014/main" id="{115EE358-7DC9-4B45-A598-B481DF935F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3" y="43376"/>
            <a:ext cx="990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45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EC541D-4B67-4B11-AADB-4C5F3C52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F7444-477B-4986-A515-3EE52A494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FE8D0-34FC-45BD-8BA8-B1A6CE320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B09C-3D79-48EB-A31D-769708D37C5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D405-7720-4423-8D1D-1C77AFF58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62112-1046-46D7-B7A6-AFF149F1E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0FFC-A20C-4A6F-BC82-2AE3BF1898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15">
            <a:extLst>
              <a:ext uri="{FF2B5EF4-FFF2-40B4-BE49-F238E27FC236}">
                <a16:creationId xmlns:a16="http://schemas.microsoft.com/office/drawing/2014/main" id="{4E6FAF63-A2E8-420C-9FB1-FA09A7EF11EE}"/>
              </a:ext>
            </a:extLst>
          </p:cNvPr>
          <p:cNvSpPr/>
          <p:nvPr userDrawn="1"/>
        </p:nvSpPr>
        <p:spPr>
          <a:xfrm>
            <a:off x="0" y="784291"/>
            <a:ext cx="12192000" cy="11950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7" descr="F:\hust\scts\logo\Logo\HUST.jpg">
            <a:extLst>
              <a:ext uri="{FF2B5EF4-FFF2-40B4-BE49-F238E27FC236}">
                <a16:creationId xmlns:a16="http://schemas.microsoft.com/office/drawing/2014/main" id="{7AC07204-A669-467E-B474-FB374CD582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3" y="43376"/>
            <a:ext cx="990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62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2.jp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20.svg"/><Relationship Id="rId4" Type="http://schemas.openxmlformats.org/officeDocument/2006/relationships/image" Target="../media/image11.sv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22.jpg"/><Relationship Id="rId5" Type="http://schemas.openxmlformats.org/officeDocument/2006/relationships/image" Target="../media/image12.png"/><Relationship Id="rId10" Type="http://schemas.openxmlformats.org/officeDocument/2006/relationships/image" Target="../media/image16.svg"/><Relationship Id="rId4" Type="http://schemas.openxmlformats.org/officeDocument/2006/relationships/image" Target="../media/image11.sv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22.jpg"/><Relationship Id="rId5" Type="http://schemas.openxmlformats.org/officeDocument/2006/relationships/image" Target="../media/image12.png"/><Relationship Id="rId10" Type="http://schemas.openxmlformats.org/officeDocument/2006/relationships/image" Target="../media/image16.svg"/><Relationship Id="rId4" Type="http://schemas.openxmlformats.org/officeDocument/2006/relationships/image" Target="../media/image11.sv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0" Type="http://schemas.openxmlformats.org/officeDocument/2006/relationships/image" Target="../media/image18.svg"/><Relationship Id="rId4" Type="http://schemas.openxmlformats.org/officeDocument/2006/relationships/image" Target="../media/image11.sv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18.svg"/><Relationship Id="rId4" Type="http://schemas.openxmlformats.org/officeDocument/2006/relationships/image" Target="../media/image11.sv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18.svg"/><Relationship Id="rId4" Type="http://schemas.openxmlformats.org/officeDocument/2006/relationships/image" Target="../media/image11.sv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椭圆 3"/>
          <p:cNvSpPr/>
          <p:nvPr/>
        </p:nvSpPr>
        <p:spPr>
          <a:xfrm>
            <a:off x="9993000" y="5420947"/>
            <a:ext cx="675000" cy="681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8"/>
          <p:cNvSpPr/>
          <p:nvPr/>
        </p:nvSpPr>
        <p:spPr>
          <a:xfrm>
            <a:off x="2382292" y="5596136"/>
            <a:ext cx="829931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2382292" y="4797152"/>
            <a:ext cx="75325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20648" y="1853766"/>
            <a:ext cx="9186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PostMan</a:t>
            </a:r>
            <a:r>
              <a:rPr lang="en-US" altLang="zh-CN" sz="36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: Rapidly Mitigating </a:t>
            </a:r>
            <a:r>
              <a:rPr lang="en-US" altLang="zh-CN" sz="3600" b="1" dirty="0" err="1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Bursty</a:t>
            </a:r>
            <a:r>
              <a:rPr lang="en-US" altLang="zh-CN" sz="36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 Traffic by Offloading Packet Processing</a:t>
            </a:r>
            <a:endParaRPr lang="zh-CN" altLang="en-US" sz="3600" b="1" dirty="0">
              <a:latin typeface="Helvetica Neue" panose="02000503000000020004" pitchFamily="2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9"/>
          <p:cNvSpPr/>
          <p:nvPr/>
        </p:nvSpPr>
        <p:spPr>
          <a:xfrm>
            <a:off x="1524001" y="5596136"/>
            <a:ext cx="75325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1524001" y="4797152"/>
            <a:ext cx="753253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5979" y="3966156"/>
            <a:ext cx="8636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杨震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>
                <a:latin typeface="Helvetica Neue" panose="02000503000000020004" pitchFamily="2"/>
                <a:cs typeface="Arial" panose="020B0604020202020204" pitchFamily="34" charset="0"/>
              </a:rPr>
              <a:t>10/23/2018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A1039-8D7F-470E-95AA-9C942B90D1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673"/>
    </mc:Choice>
    <mc:Fallback xmlns="">
      <p:transition advTm="16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710A151F-D0ED-4C5D-BDA2-E67E4CA43945}"/>
              </a:ext>
            </a:extLst>
          </p:cNvPr>
          <p:cNvSpPr/>
          <p:nvPr/>
        </p:nvSpPr>
        <p:spPr>
          <a:xfrm>
            <a:off x="7832475" y="1880906"/>
            <a:ext cx="1567590" cy="81551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2" y="106829"/>
            <a:ext cx="665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实现</a:t>
            </a:r>
            <a:r>
              <a:rPr lang="en-US" altLang="zh-CN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PostMan3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：错误处理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75403-BD17-4321-98B3-46C8BE6470EE}"/>
              </a:ext>
            </a:extLst>
          </p:cNvPr>
          <p:cNvSpPr/>
          <p:nvPr/>
        </p:nvSpPr>
        <p:spPr>
          <a:xfrm>
            <a:off x="450227" y="1837312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形 7" descr="监视器">
            <a:extLst>
              <a:ext uri="{FF2B5EF4-FFF2-40B4-BE49-F238E27FC236}">
                <a16:creationId xmlns:a16="http://schemas.microsoft.com/office/drawing/2014/main" id="{E25136CF-9534-4D14-82EC-0381844C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922" y="1783407"/>
            <a:ext cx="999687" cy="999687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3781DE66-4C74-4795-B673-2A8B98DAB7F3}"/>
              </a:ext>
            </a:extLst>
          </p:cNvPr>
          <p:cNvSpPr/>
          <p:nvPr/>
        </p:nvSpPr>
        <p:spPr>
          <a:xfrm>
            <a:off x="1144699" y="2143296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形 9" descr="智能手机">
            <a:extLst>
              <a:ext uri="{FF2B5EF4-FFF2-40B4-BE49-F238E27FC236}">
                <a16:creationId xmlns:a16="http://schemas.microsoft.com/office/drawing/2014/main" id="{7F0CE9F0-7BB8-4642-86A6-E2D8265DE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000" y="2143296"/>
            <a:ext cx="579967" cy="51525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D41601-0444-48C7-9A90-880C41A0FD6C}"/>
              </a:ext>
            </a:extLst>
          </p:cNvPr>
          <p:cNvSpPr/>
          <p:nvPr/>
        </p:nvSpPr>
        <p:spPr>
          <a:xfrm>
            <a:off x="450227" y="3147932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形 11" descr="监视器">
            <a:extLst>
              <a:ext uri="{FF2B5EF4-FFF2-40B4-BE49-F238E27FC236}">
                <a16:creationId xmlns:a16="http://schemas.microsoft.com/office/drawing/2014/main" id="{B561C565-92B6-4760-A916-1AC54A355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922" y="3094027"/>
            <a:ext cx="999687" cy="999687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4EBFD3-933E-4139-98EE-7FB6E2D9A5C2}"/>
              </a:ext>
            </a:extLst>
          </p:cNvPr>
          <p:cNvSpPr/>
          <p:nvPr/>
        </p:nvSpPr>
        <p:spPr>
          <a:xfrm>
            <a:off x="1144699" y="3453916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4" name="图形 13" descr="智能手机">
            <a:extLst>
              <a:ext uri="{FF2B5EF4-FFF2-40B4-BE49-F238E27FC236}">
                <a16:creationId xmlns:a16="http://schemas.microsoft.com/office/drawing/2014/main" id="{344855C7-3E34-491B-A2CA-750CFEF118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000" y="3453916"/>
            <a:ext cx="579967" cy="51525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A311395-0980-499D-8CF3-CA22E85B689A}"/>
              </a:ext>
            </a:extLst>
          </p:cNvPr>
          <p:cNvSpPr/>
          <p:nvPr/>
        </p:nvSpPr>
        <p:spPr>
          <a:xfrm>
            <a:off x="426148" y="4833680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0" name="图形 19" descr="监视器">
            <a:extLst>
              <a:ext uri="{FF2B5EF4-FFF2-40B4-BE49-F238E27FC236}">
                <a16:creationId xmlns:a16="http://schemas.microsoft.com/office/drawing/2014/main" id="{52AA8B17-C0A9-4562-83FF-90F7E66FC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843" y="4779775"/>
            <a:ext cx="999687" cy="999687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FE050D4-1AAA-4CBA-B029-B82F1C3FB3BF}"/>
              </a:ext>
            </a:extLst>
          </p:cNvPr>
          <p:cNvSpPr/>
          <p:nvPr/>
        </p:nvSpPr>
        <p:spPr>
          <a:xfrm>
            <a:off x="1120620" y="5139664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2" name="图形 21" descr="智能手机">
            <a:extLst>
              <a:ext uri="{FF2B5EF4-FFF2-40B4-BE49-F238E27FC236}">
                <a16:creationId xmlns:a16="http://schemas.microsoft.com/office/drawing/2014/main" id="{DE7B2D23-3367-454E-B61A-F3658DFB80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3921" y="5139664"/>
            <a:ext cx="579967" cy="5152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CA35A6-FF5D-4930-85F5-EB8E4ABF30C1}"/>
              </a:ext>
            </a:extLst>
          </p:cNvPr>
          <p:cNvSpPr txBox="1"/>
          <p:nvPr/>
        </p:nvSpPr>
        <p:spPr>
          <a:xfrm>
            <a:off x="342363" y="99183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客户端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1781EF2-C1B5-4474-8F8E-581FC420EBB3}"/>
              </a:ext>
            </a:extLst>
          </p:cNvPr>
          <p:cNvCxnSpPr>
            <a:cxnSpLocks/>
          </p:cNvCxnSpPr>
          <p:nvPr/>
        </p:nvCxnSpPr>
        <p:spPr>
          <a:xfrm>
            <a:off x="2879768" y="1495697"/>
            <a:ext cx="0" cy="53623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C657625-612F-4C1E-BA9B-65F848153FF4}"/>
              </a:ext>
            </a:extLst>
          </p:cNvPr>
          <p:cNvSpPr txBox="1"/>
          <p:nvPr/>
        </p:nvSpPr>
        <p:spPr>
          <a:xfrm>
            <a:off x="5170028" y="810377"/>
            <a:ext cx="23615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/>
              <a:t>PostMan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Helper </a:t>
            </a:r>
            <a:r>
              <a:rPr lang="zh-CN" altLang="en-US" sz="3200" b="1" dirty="0"/>
              <a:t>节点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CCFA0BC-303E-4F85-ACCC-F226296E031F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1662282" y="2285826"/>
            <a:ext cx="6170193" cy="2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262BC30-E411-4E9A-8F13-A907FC7E3326}"/>
              </a:ext>
            </a:extLst>
          </p:cNvPr>
          <p:cNvSpPr/>
          <p:nvPr/>
        </p:nvSpPr>
        <p:spPr>
          <a:xfrm>
            <a:off x="9929853" y="1891158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六边形 49">
            <a:extLst>
              <a:ext uri="{FF2B5EF4-FFF2-40B4-BE49-F238E27FC236}">
                <a16:creationId xmlns:a16="http://schemas.microsoft.com/office/drawing/2014/main" id="{9AA6FD85-FD0B-410A-A18E-0E19CE34BEAD}"/>
              </a:ext>
            </a:extLst>
          </p:cNvPr>
          <p:cNvSpPr/>
          <p:nvPr/>
        </p:nvSpPr>
        <p:spPr>
          <a:xfrm>
            <a:off x="10012081" y="1983825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3" name="图形 52" descr="数据库">
            <a:extLst>
              <a:ext uri="{FF2B5EF4-FFF2-40B4-BE49-F238E27FC236}">
                <a16:creationId xmlns:a16="http://schemas.microsoft.com/office/drawing/2014/main" id="{B84ED503-CEB8-4361-8301-E53C24FF94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39239" y="2022734"/>
            <a:ext cx="780958" cy="780958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4A35EC52-4433-4A5B-99EE-7FE4EEDA50F5}"/>
              </a:ext>
            </a:extLst>
          </p:cNvPr>
          <p:cNvSpPr/>
          <p:nvPr/>
        </p:nvSpPr>
        <p:spPr>
          <a:xfrm>
            <a:off x="9929853" y="4268275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六边形 54">
            <a:extLst>
              <a:ext uri="{FF2B5EF4-FFF2-40B4-BE49-F238E27FC236}">
                <a16:creationId xmlns:a16="http://schemas.microsoft.com/office/drawing/2014/main" id="{B99B9144-1A9B-4399-B6DA-E970F464A4DF}"/>
              </a:ext>
            </a:extLst>
          </p:cNvPr>
          <p:cNvSpPr/>
          <p:nvPr/>
        </p:nvSpPr>
        <p:spPr>
          <a:xfrm>
            <a:off x="10012081" y="4360942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6" name="图形 55" descr="数据库">
            <a:extLst>
              <a:ext uri="{FF2B5EF4-FFF2-40B4-BE49-F238E27FC236}">
                <a16:creationId xmlns:a16="http://schemas.microsoft.com/office/drawing/2014/main" id="{AEC77EE3-CEC7-469D-9C93-7D2E7AEE7A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46845" y="4405041"/>
            <a:ext cx="780958" cy="780958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8DAEE4F0-60FA-4B7A-BDA1-693F301B5CC0}"/>
              </a:ext>
            </a:extLst>
          </p:cNvPr>
          <p:cNvSpPr txBox="1"/>
          <p:nvPr/>
        </p:nvSpPr>
        <p:spPr>
          <a:xfrm>
            <a:off x="9821832" y="95889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服务器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2E5D424-DF8C-4FCE-99A0-3EC743671A40}"/>
              </a:ext>
            </a:extLst>
          </p:cNvPr>
          <p:cNvCxnSpPr>
            <a:cxnSpLocks/>
          </p:cNvCxnSpPr>
          <p:nvPr/>
        </p:nvCxnSpPr>
        <p:spPr>
          <a:xfrm>
            <a:off x="9471250" y="1501955"/>
            <a:ext cx="0" cy="53623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8B020306-AA0B-440E-8ABF-4C703E9897FA}"/>
              </a:ext>
            </a:extLst>
          </p:cNvPr>
          <p:cNvSpPr txBox="1"/>
          <p:nvPr/>
        </p:nvSpPr>
        <p:spPr>
          <a:xfrm>
            <a:off x="9521661" y="31002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高负载服务器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DD83A30-F89D-4282-A080-4FF677F87F68}"/>
              </a:ext>
            </a:extLst>
          </p:cNvPr>
          <p:cNvSpPr txBox="1"/>
          <p:nvPr/>
        </p:nvSpPr>
        <p:spPr>
          <a:xfrm>
            <a:off x="9514055" y="54057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正常负载服务器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0A88E4D6-62C4-4DBD-A24A-639BED6DE9A3}"/>
              </a:ext>
            </a:extLst>
          </p:cNvPr>
          <p:cNvCxnSpPr>
            <a:stCxn id="19" idx="3"/>
            <a:endCxn id="54" idx="1"/>
          </p:cNvCxnSpPr>
          <p:nvPr/>
        </p:nvCxnSpPr>
        <p:spPr>
          <a:xfrm flipV="1">
            <a:off x="1638203" y="4814452"/>
            <a:ext cx="8291650" cy="4677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35A194F-5A36-4291-BFBB-BAF572A43F7B}"/>
              </a:ext>
            </a:extLst>
          </p:cNvPr>
          <p:cNvSpPr/>
          <p:nvPr/>
        </p:nvSpPr>
        <p:spPr>
          <a:xfrm>
            <a:off x="8611093" y="1970296"/>
            <a:ext cx="641178" cy="6594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2" name="图形 51" descr="强盗">
            <a:extLst>
              <a:ext uri="{FF2B5EF4-FFF2-40B4-BE49-F238E27FC236}">
                <a16:creationId xmlns:a16="http://schemas.microsoft.com/office/drawing/2014/main" id="{808C834B-BFF2-405F-9E7E-9856515DEC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23804" y="1999175"/>
            <a:ext cx="628467" cy="62614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A10AECFF-4FEA-4679-9A60-05B861EDDAB6}"/>
              </a:ext>
            </a:extLst>
          </p:cNvPr>
          <p:cNvSpPr txBox="1"/>
          <p:nvPr/>
        </p:nvSpPr>
        <p:spPr>
          <a:xfrm>
            <a:off x="593811" y="4194875"/>
            <a:ext cx="800219" cy="5091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A963B08-0000-4454-8FEE-694F3B2CF04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9400065" y="2285826"/>
            <a:ext cx="542499" cy="2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DC181E32-922B-41A9-AC22-B189ABA85F5A}"/>
              </a:ext>
            </a:extLst>
          </p:cNvPr>
          <p:cNvSpPr/>
          <p:nvPr/>
        </p:nvSpPr>
        <p:spPr>
          <a:xfrm>
            <a:off x="1776199" y="2065513"/>
            <a:ext cx="476792" cy="4354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26E5850-19C8-45C5-85C1-0DFC9DE07D32}"/>
              </a:ext>
            </a:extLst>
          </p:cNvPr>
          <p:cNvSpPr/>
          <p:nvPr/>
        </p:nvSpPr>
        <p:spPr>
          <a:xfrm>
            <a:off x="1779291" y="2065513"/>
            <a:ext cx="476792" cy="4354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4B446F7-BA8F-42C1-927D-DB602221C167}"/>
              </a:ext>
            </a:extLst>
          </p:cNvPr>
          <p:cNvSpPr/>
          <p:nvPr/>
        </p:nvSpPr>
        <p:spPr>
          <a:xfrm>
            <a:off x="1767104" y="2064963"/>
            <a:ext cx="476792" cy="4354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3AA7CE0-4ADA-4B1A-9C65-A8FEF09CC8E4}"/>
              </a:ext>
            </a:extLst>
          </p:cNvPr>
          <p:cNvSpPr/>
          <p:nvPr/>
        </p:nvSpPr>
        <p:spPr>
          <a:xfrm>
            <a:off x="1767104" y="2064413"/>
            <a:ext cx="476792" cy="4354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BF86418-31DA-4A18-88FC-58CE583A6D76}"/>
              </a:ext>
            </a:extLst>
          </p:cNvPr>
          <p:cNvSpPr/>
          <p:nvPr/>
        </p:nvSpPr>
        <p:spPr>
          <a:xfrm>
            <a:off x="7832475" y="3247250"/>
            <a:ext cx="1567590" cy="81551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061BF8B-C03B-44E6-BA66-1CB84C4061C5}"/>
              </a:ext>
            </a:extLst>
          </p:cNvPr>
          <p:cNvSpPr/>
          <p:nvPr/>
        </p:nvSpPr>
        <p:spPr>
          <a:xfrm>
            <a:off x="8611093" y="3336640"/>
            <a:ext cx="641178" cy="6594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6" name="图形 75" descr="强盗">
            <a:extLst>
              <a:ext uri="{FF2B5EF4-FFF2-40B4-BE49-F238E27FC236}">
                <a16:creationId xmlns:a16="http://schemas.microsoft.com/office/drawing/2014/main" id="{CFD247C9-3E49-43DB-9200-9745F5F804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23804" y="3365519"/>
            <a:ext cx="628467" cy="62614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A2927245-78EC-4CC3-B27D-C2DB22DDAD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731" y="1970296"/>
            <a:ext cx="644888" cy="644888"/>
          </a:xfrm>
          <a:prstGeom prst="rect">
            <a:avLst/>
          </a:prstGeom>
        </p:spPr>
      </p:pic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058F11D-3BBB-4F3E-A11D-39BB50B6A7DC}"/>
              </a:ext>
            </a:extLst>
          </p:cNvPr>
          <p:cNvCxnSpPr>
            <a:cxnSpLocks/>
            <a:stCxn id="74" idx="3"/>
            <a:endCxn id="49" idx="1"/>
          </p:cNvCxnSpPr>
          <p:nvPr/>
        </p:nvCxnSpPr>
        <p:spPr>
          <a:xfrm flipV="1">
            <a:off x="9400065" y="2437335"/>
            <a:ext cx="529788" cy="1217673"/>
          </a:xfrm>
          <a:prstGeom prst="bentConnector3">
            <a:avLst>
              <a:gd name="adj1" fmla="val 3643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0B4E5200-91A3-449A-8096-2E25115E32EF}"/>
              </a:ext>
            </a:extLst>
          </p:cNvPr>
          <p:cNvCxnSpPr>
            <a:endCxn id="74" idx="1"/>
          </p:cNvCxnSpPr>
          <p:nvPr/>
        </p:nvCxnSpPr>
        <p:spPr>
          <a:xfrm>
            <a:off x="1662282" y="2658553"/>
            <a:ext cx="6170193" cy="996455"/>
          </a:xfrm>
          <a:prstGeom prst="bentConnector3">
            <a:avLst>
              <a:gd name="adj1" fmla="val 4523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B5D94042-B9D8-4EF5-9CC3-E41AC5B33F74}"/>
              </a:ext>
            </a:extLst>
          </p:cNvPr>
          <p:cNvSpPr/>
          <p:nvPr/>
        </p:nvSpPr>
        <p:spPr>
          <a:xfrm>
            <a:off x="1775271" y="2434302"/>
            <a:ext cx="476792" cy="4354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67B2AAA-BCCE-436B-985D-18B7A5B8FEB6}"/>
              </a:ext>
            </a:extLst>
          </p:cNvPr>
          <p:cNvSpPr/>
          <p:nvPr/>
        </p:nvSpPr>
        <p:spPr>
          <a:xfrm>
            <a:off x="1767104" y="2443263"/>
            <a:ext cx="476792" cy="4354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223F43D-0781-4679-9521-8562716B6A1C}"/>
              </a:ext>
            </a:extLst>
          </p:cNvPr>
          <p:cNvSpPr/>
          <p:nvPr/>
        </p:nvSpPr>
        <p:spPr>
          <a:xfrm>
            <a:off x="1776875" y="2443263"/>
            <a:ext cx="476792" cy="4354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712BAD3C-5E5E-462A-8815-B46890E077F4}"/>
              </a:ext>
            </a:extLst>
          </p:cNvPr>
          <p:cNvSpPr/>
          <p:nvPr/>
        </p:nvSpPr>
        <p:spPr>
          <a:xfrm>
            <a:off x="3847011" y="5557273"/>
            <a:ext cx="5165637" cy="109625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节点出错后，需要足够的信息来进行重连并重新传递数据</a:t>
            </a:r>
          </a:p>
        </p:txBody>
      </p:sp>
    </p:spTree>
    <p:extLst>
      <p:ext uri="{BB962C8B-B14F-4D97-AF65-F5344CB8AC3E}">
        <p14:creationId xmlns:p14="http://schemas.microsoft.com/office/powerpoint/2010/main" val="80810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0.50612 -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99" y="-1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41303 -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51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31263 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25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0.18503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0.00024 L 0.0099 -0.00185 C 0.01107 -0.00208 0.01211 -0.00208 0.01316 -0.00208 C 0.01862 -0.00208 0.02409 -0.00208 0.0293 -0.00185 C 0.03021 -0.00162 0.03112 -0.00138 0.03204 -0.00092 C 0.03282 -0.00046 0.0336 0.00047 0.03438 0.00093 C 0.03503 0.00139 0.03581 0.00162 0.03633 0.00186 C 0.12774 0.00047 0.07566 0.00093 0.19232 0.00093 L 0.19232 0.00116 C 0.19258 0.00949 0.19258 0.01737 0.19284 0.0257 C 0.1931 0.03449 0.19349 0.03866 0.19388 0.04676 C 0.19441 0.06875 0.19493 0.09074 0.19545 0.11297 C 0.19584 0.12755 0.19727 0.12894 0.19441 0.14028 C 0.19428 0.14121 0.19375 0.14144 0.19336 0.14213 L 0.19336 0.1426 L 0.24258 0.14329 C 0.24675 0.14352 0.25092 0.14514 0.25495 0.14537 L 0.29662 0.1463 L 0.35951 0.14815 C 0.36954 0.14885 0.37982 0.15 0.38985 0.15 C 0.50274 0.15093 0.41316 0.15047 0.45313 0.14815 C 0.47943 0.14676 0.48425 0.14723 0.51185 0.14723 " pathEditMode="relative" rAng="0" ptsTypes="AAAAAAAAAAAAAAAAAAAAAAA">
                                      <p:cBhvr>
                                        <p:cTn id="5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86" y="740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125E-6 -0.00023 L -3.125E-6 -2.96296E-6 C 0.00157 -0.00092 0.00313 -0.00139 0.00482 -0.00208 C 0.00573 -0.00254 0.00664 -0.0037 0.00756 -0.00393 C 0.00964 -0.0044 0.01198 -0.0044 0.01433 -0.0044 C 0.02045 -0.0044 0.02657 -0.0044 0.03269 -0.00393 C 0.03412 -0.00393 0.0375 -0.00092 0.03881 -0.00023 C 0.03972 0.00023 0.04063 0.00023 0.0418 0.0007 C 0.04727 0.00324 0.03542 0.00047 0.05013 0.00255 L 0.20209 0.00162 L 0.20209 0.00185 C 0.20222 0.01736 0.20222 0.03264 0.20274 0.04815 C 0.20274 0.04931 0.20313 0.0507 0.20326 0.05185 C 0.20365 0.0551 0.20404 0.05857 0.2043 0.06158 C 0.20456 0.06389 0.20469 0.06621 0.20482 0.06852 C 0.20521 0.07477 0.20586 0.08866 0.20586 0.08889 C 0.20573 0.09815 0.2056 0.10787 0.20534 0.1176 C 0.20521 0.12269 0.20508 0.12848 0.20482 0.1338 C 0.20482 0.13519 0.20443 0.13635 0.2043 0.13773 C 0.20404 0.13982 0.20378 0.14352 0.20378 0.14375 L 0.20378 0.14352 C 0.27214 0.13542 0.22474 0.14051 0.3793 0.14352 C 0.38972 0.14375 0.40013 0.14514 0.41042 0.14537 L 0.5125 0.14769 " pathEditMode="relative" rAng="0" ptsTypes="AAAAAAAAAAAAAAAAAAAAAAAA">
                                      <p:cBhvr>
                                        <p:cTn id="5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25" y="717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26 0.00023 L 0.00026 0.00047 L 0.05352 -0.00069 C 0.08698 -0.00231 0.04141 -0.00324 0.075 -0.00324 L 0.20066 -0.00324 L 0.20066 -0.00324 C 0.20105 -0.00069 0.20118 0.00232 0.2017 0.0051 C 0.20196 0.00602 0.20261 0.00672 0.20287 0.00787 C 0.203 0.0088 0.20391 0.02361 0.20391 0.02408 C 0.20352 0.05209 0.20326 0.0801 0.20287 0.1081 C 0.20196 0.15764 0.20235 0.05787 0.20235 0.13658 L 0.20235 0.13681 C 0.20599 0.13681 0.20977 0.13704 0.21355 0.1375 C 0.21602 0.13797 0.21849 0.13912 0.2211 0.13935 C 0.22709 0.14005 0.23295 0.14005 0.23881 0.14028 C 0.24362 0.14144 0.24857 0.14283 0.25339 0.14329 C 0.26133 0.14398 0.26928 0.14398 0.27722 0.14422 L 0.33868 0.14514 L 0.36394 0.14699 C 0.36628 0.14723 0.36862 0.14769 0.37097 0.14792 C 0.375 0.14838 0.3793 0.14861 0.38334 0.14908 L 0.41993 0.14792 C 0.42149 0.14792 0.43125 0.14653 0.43347 0.14607 C 0.43594 0.1456 0.43842 0.14445 0.44089 0.14422 C 0.45534 0.14306 0.4698 0.14283 0.48412 0.14236 C 0.48816 0.1426 0.49245 0.1426 0.49649 0.14329 C 0.5142 0.14584 0.49401 0.14514 0.51172 0.14514 " pathEditMode="relative" rAng="0" ptsTypes="AAAAAAAAAAAAAAAAAAAAAAAAAAA">
                                      <p:cBhvr>
                                        <p:cTn id="5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7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4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9" grpId="0" animBg="1"/>
      <p:bldP spid="69" grpId="1" animBg="1"/>
      <p:bldP spid="69" grpId="2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710A151F-D0ED-4C5D-BDA2-E67E4CA43945}"/>
              </a:ext>
            </a:extLst>
          </p:cNvPr>
          <p:cNvSpPr/>
          <p:nvPr/>
        </p:nvSpPr>
        <p:spPr>
          <a:xfrm>
            <a:off x="7515405" y="2103506"/>
            <a:ext cx="1567590" cy="81551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1" y="106829"/>
            <a:ext cx="7051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实现</a:t>
            </a:r>
            <a:r>
              <a:rPr lang="en-US" altLang="zh-CN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PostMan3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：无状态容错机制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75403-BD17-4321-98B3-46C8BE6470EE}"/>
              </a:ext>
            </a:extLst>
          </p:cNvPr>
          <p:cNvSpPr/>
          <p:nvPr/>
        </p:nvSpPr>
        <p:spPr>
          <a:xfrm>
            <a:off x="388437" y="2019684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形 7" descr="监视器">
            <a:extLst>
              <a:ext uri="{FF2B5EF4-FFF2-40B4-BE49-F238E27FC236}">
                <a16:creationId xmlns:a16="http://schemas.microsoft.com/office/drawing/2014/main" id="{E25136CF-9534-4D14-82EC-0381844C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132" y="1965779"/>
            <a:ext cx="999687" cy="999687"/>
          </a:xfrm>
          <a:prstGeom prst="rect">
            <a:avLst/>
          </a:prstGeom>
        </p:spPr>
      </p:pic>
      <p:pic>
        <p:nvPicPr>
          <p:cNvPr id="10" name="图形 9" descr="智能手机">
            <a:extLst>
              <a:ext uri="{FF2B5EF4-FFF2-40B4-BE49-F238E27FC236}">
                <a16:creationId xmlns:a16="http://schemas.microsoft.com/office/drawing/2014/main" id="{7F0CE9F0-7BB8-4642-86A6-E2D8265DE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210" y="2325668"/>
            <a:ext cx="579967" cy="5152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CA35A6-FF5D-4930-85F5-EB8E4ABF30C1}"/>
              </a:ext>
            </a:extLst>
          </p:cNvPr>
          <p:cNvSpPr txBox="1"/>
          <p:nvPr/>
        </p:nvSpPr>
        <p:spPr>
          <a:xfrm>
            <a:off x="342363" y="99183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客户端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1781EF2-C1B5-4474-8F8E-581FC420EBB3}"/>
              </a:ext>
            </a:extLst>
          </p:cNvPr>
          <p:cNvCxnSpPr>
            <a:cxnSpLocks/>
          </p:cNvCxnSpPr>
          <p:nvPr/>
        </p:nvCxnSpPr>
        <p:spPr>
          <a:xfrm>
            <a:off x="6828937" y="1399585"/>
            <a:ext cx="0" cy="321813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C657625-612F-4C1E-BA9B-65F848153FF4}"/>
              </a:ext>
            </a:extLst>
          </p:cNvPr>
          <p:cNvSpPr txBox="1"/>
          <p:nvPr/>
        </p:nvSpPr>
        <p:spPr>
          <a:xfrm>
            <a:off x="6828937" y="837036"/>
            <a:ext cx="23615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/>
              <a:t>PostMan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Helper </a:t>
            </a:r>
            <a:r>
              <a:rPr lang="zh-CN" altLang="en-US" sz="3200" b="1" dirty="0"/>
              <a:t>节点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CCFA0BC-303E-4F85-ACCC-F226296E031F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1600492" y="2468198"/>
            <a:ext cx="5914913" cy="43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262BC30-E411-4E9A-8F13-A907FC7E3326}"/>
              </a:ext>
            </a:extLst>
          </p:cNvPr>
          <p:cNvSpPr/>
          <p:nvPr/>
        </p:nvSpPr>
        <p:spPr>
          <a:xfrm>
            <a:off x="10181472" y="2064722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六边形 49">
            <a:extLst>
              <a:ext uri="{FF2B5EF4-FFF2-40B4-BE49-F238E27FC236}">
                <a16:creationId xmlns:a16="http://schemas.microsoft.com/office/drawing/2014/main" id="{9AA6FD85-FD0B-410A-A18E-0E19CE34BEAD}"/>
              </a:ext>
            </a:extLst>
          </p:cNvPr>
          <p:cNvSpPr/>
          <p:nvPr/>
        </p:nvSpPr>
        <p:spPr>
          <a:xfrm>
            <a:off x="10263700" y="2157389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3" name="图形 52" descr="数据库">
            <a:extLst>
              <a:ext uri="{FF2B5EF4-FFF2-40B4-BE49-F238E27FC236}">
                <a16:creationId xmlns:a16="http://schemas.microsoft.com/office/drawing/2014/main" id="{B84ED503-CEB8-4361-8301-E53C24FF94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90858" y="2196298"/>
            <a:ext cx="780958" cy="780958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8DAEE4F0-60FA-4B7A-BDA1-693F301B5CC0}"/>
              </a:ext>
            </a:extLst>
          </p:cNvPr>
          <p:cNvSpPr txBox="1"/>
          <p:nvPr/>
        </p:nvSpPr>
        <p:spPr>
          <a:xfrm>
            <a:off x="9821832" y="95889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服务器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2E5D424-DF8C-4FCE-99A0-3EC743671A40}"/>
              </a:ext>
            </a:extLst>
          </p:cNvPr>
          <p:cNvCxnSpPr>
            <a:cxnSpLocks/>
          </p:cNvCxnSpPr>
          <p:nvPr/>
        </p:nvCxnSpPr>
        <p:spPr>
          <a:xfrm>
            <a:off x="9471250" y="1501955"/>
            <a:ext cx="0" cy="322026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8B020306-AA0B-440E-8ABF-4C703E9897FA}"/>
              </a:ext>
            </a:extLst>
          </p:cNvPr>
          <p:cNvSpPr txBox="1"/>
          <p:nvPr/>
        </p:nvSpPr>
        <p:spPr>
          <a:xfrm>
            <a:off x="9909725" y="323926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高负载服务器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35A194F-5A36-4291-BFBB-BAF572A43F7B}"/>
              </a:ext>
            </a:extLst>
          </p:cNvPr>
          <p:cNvSpPr/>
          <p:nvPr/>
        </p:nvSpPr>
        <p:spPr>
          <a:xfrm>
            <a:off x="8294023" y="2192896"/>
            <a:ext cx="641178" cy="6594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2" name="图形 51" descr="强盗">
            <a:extLst>
              <a:ext uri="{FF2B5EF4-FFF2-40B4-BE49-F238E27FC236}">
                <a16:creationId xmlns:a16="http://schemas.microsoft.com/office/drawing/2014/main" id="{808C834B-BFF2-405F-9E7E-9856515DE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6734" y="2221775"/>
            <a:ext cx="628467" cy="626140"/>
          </a:xfrm>
          <a:prstGeom prst="rect">
            <a:avLst/>
          </a:prstGeom>
        </p:spPr>
      </p:pic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A963B08-0000-4454-8FEE-694F3B2CF04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082995" y="2511264"/>
            <a:ext cx="10984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BF86418-31DA-4A18-88FC-58CE583A6D76}"/>
              </a:ext>
            </a:extLst>
          </p:cNvPr>
          <p:cNvSpPr/>
          <p:nvPr/>
        </p:nvSpPr>
        <p:spPr>
          <a:xfrm>
            <a:off x="7510228" y="3429000"/>
            <a:ext cx="1567590" cy="81551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061BF8B-C03B-44E6-BA66-1CB84C4061C5}"/>
              </a:ext>
            </a:extLst>
          </p:cNvPr>
          <p:cNvSpPr/>
          <p:nvPr/>
        </p:nvSpPr>
        <p:spPr>
          <a:xfrm>
            <a:off x="8288846" y="3518390"/>
            <a:ext cx="641178" cy="6594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6" name="图形 75" descr="强盗">
            <a:extLst>
              <a:ext uri="{FF2B5EF4-FFF2-40B4-BE49-F238E27FC236}">
                <a16:creationId xmlns:a16="http://schemas.microsoft.com/office/drawing/2014/main" id="{CFD247C9-3E49-43DB-9200-9745F5F804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1557" y="3547269"/>
            <a:ext cx="628467" cy="626140"/>
          </a:xfrm>
          <a:prstGeom prst="rect">
            <a:avLst/>
          </a:prstGeom>
        </p:spPr>
      </p:pic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058F11D-3BBB-4F3E-A11D-39BB50B6A7DC}"/>
              </a:ext>
            </a:extLst>
          </p:cNvPr>
          <p:cNvCxnSpPr>
            <a:cxnSpLocks/>
            <a:stCxn id="74" idx="3"/>
            <a:endCxn id="49" idx="1"/>
          </p:cNvCxnSpPr>
          <p:nvPr/>
        </p:nvCxnSpPr>
        <p:spPr>
          <a:xfrm flipV="1">
            <a:off x="9077818" y="2610899"/>
            <a:ext cx="1103654" cy="12258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0B4E5200-91A3-449A-8096-2E25115E32EF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600492" y="2831990"/>
            <a:ext cx="5909736" cy="100476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96BF5FB8-B40C-48AB-ACA5-35F7E2CC60D4}"/>
              </a:ext>
            </a:extLst>
          </p:cNvPr>
          <p:cNvSpPr/>
          <p:nvPr/>
        </p:nvSpPr>
        <p:spPr>
          <a:xfrm>
            <a:off x="1701175" y="2239737"/>
            <a:ext cx="476792" cy="4354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3FCBD86-3066-4651-9CEA-63F3DD6E14ED}"/>
              </a:ext>
            </a:extLst>
          </p:cNvPr>
          <p:cNvSpPr/>
          <p:nvPr/>
        </p:nvSpPr>
        <p:spPr>
          <a:xfrm>
            <a:off x="1694819" y="2234027"/>
            <a:ext cx="476792" cy="4354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67DBB30-8A3B-4BDB-9684-1512FB86828A}"/>
              </a:ext>
            </a:extLst>
          </p:cNvPr>
          <p:cNvSpPr/>
          <p:nvPr/>
        </p:nvSpPr>
        <p:spPr>
          <a:xfrm>
            <a:off x="1707530" y="2247885"/>
            <a:ext cx="476792" cy="4354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331697B-1AC3-44DD-A8CB-43F620247D50}"/>
              </a:ext>
            </a:extLst>
          </p:cNvPr>
          <p:cNvSpPr/>
          <p:nvPr/>
        </p:nvSpPr>
        <p:spPr>
          <a:xfrm>
            <a:off x="1694819" y="2236153"/>
            <a:ext cx="476792" cy="4354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B19193FA-97C3-48B4-8693-37A7582583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38" y="2187102"/>
            <a:ext cx="644888" cy="64488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6A36FB12-BF67-4BBF-BCFD-7061F1632EAD}"/>
              </a:ext>
            </a:extLst>
          </p:cNvPr>
          <p:cNvSpPr/>
          <p:nvPr/>
        </p:nvSpPr>
        <p:spPr>
          <a:xfrm>
            <a:off x="2971800" y="4767959"/>
            <a:ext cx="359229" cy="306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00A80D4-AE10-4F26-A7DA-A6A11BE30EE4}"/>
              </a:ext>
            </a:extLst>
          </p:cNvPr>
          <p:cNvSpPr/>
          <p:nvPr/>
        </p:nvSpPr>
        <p:spPr>
          <a:xfrm>
            <a:off x="829490" y="4767957"/>
            <a:ext cx="359229" cy="306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33E1BF9-89EF-45BD-850F-4B315053B5EB}"/>
              </a:ext>
            </a:extLst>
          </p:cNvPr>
          <p:cNvSpPr/>
          <p:nvPr/>
        </p:nvSpPr>
        <p:spPr>
          <a:xfrm>
            <a:off x="1188719" y="4767957"/>
            <a:ext cx="359229" cy="306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7327F30-D570-4A57-AAF5-6B6FC269B440}"/>
              </a:ext>
            </a:extLst>
          </p:cNvPr>
          <p:cNvSpPr/>
          <p:nvPr/>
        </p:nvSpPr>
        <p:spPr>
          <a:xfrm>
            <a:off x="1534884" y="4767958"/>
            <a:ext cx="359229" cy="306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DA02FD0-DA92-4C61-B680-56DC30223B85}"/>
              </a:ext>
            </a:extLst>
          </p:cNvPr>
          <p:cNvSpPr/>
          <p:nvPr/>
        </p:nvSpPr>
        <p:spPr>
          <a:xfrm>
            <a:off x="1894113" y="4767958"/>
            <a:ext cx="359229" cy="306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E0CCCFB-B504-4A3C-A5FA-854F9EE231A4}"/>
              </a:ext>
            </a:extLst>
          </p:cNvPr>
          <p:cNvSpPr/>
          <p:nvPr/>
        </p:nvSpPr>
        <p:spPr>
          <a:xfrm>
            <a:off x="2253342" y="4767958"/>
            <a:ext cx="359229" cy="306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1331425-F8C4-49F8-BE04-15B6D1C280E7}"/>
              </a:ext>
            </a:extLst>
          </p:cNvPr>
          <p:cNvSpPr/>
          <p:nvPr/>
        </p:nvSpPr>
        <p:spPr>
          <a:xfrm>
            <a:off x="2612571" y="4767958"/>
            <a:ext cx="359229" cy="306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711E3FA-1B99-493F-A7A3-721BCECC7338}"/>
              </a:ext>
            </a:extLst>
          </p:cNvPr>
          <p:cNvSpPr/>
          <p:nvPr/>
        </p:nvSpPr>
        <p:spPr>
          <a:xfrm>
            <a:off x="11721739" y="4979141"/>
            <a:ext cx="359229" cy="306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09EA796-06EA-4043-8B25-8FD39B26E86B}"/>
              </a:ext>
            </a:extLst>
          </p:cNvPr>
          <p:cNvSpPr/>
          <p:nvPr/>
        </p:nvSpPr>
        <p:spPr>
          <a:xfrm>
            <a:off x="9579429" y="4979139"/>
            <a:ext cx="359229" cy="306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EDD401-89E6-4BE0-A569-DD8A2011618A}"/>
              </a:ext>
            </a:extLst>
          </p:cNvPr>
          <p:cNvSpPr/>
          <p:nvPr/>
        </p:nvSpPr>
        <p:spPr>
          <a:xfrm>
            <a:off x="9938658" y="4979139"/>
            <a:ext cx="359229" cy="306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CA1D330-E524-4A25-BA1F-742F0AF83D36}"/>
              </a:ext>
            </a:extLst>
          </p:cNvPr>
          <p:cNvSpPr/>
          <p:nvPr/>
        </p:nvSpPr>
        <p:spPr>
          <a:xfrm>
            <a:off x="10284823" y="4979140"/>
            <a:ext cx="359229" cy="306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6052218-99BC-465F-892A-FBE71C9C182A}"/>
              </a:ext>
            </a:extLst>
          </p:cNvPr>
          <p:cNvSpPr/>
          <p:nvPr/>
        </p:nvSpPr>
        <p:spPr>
          <a:xfrm>
            <a:off x="10644052" y="4979140"/>
            <a:ext cx="359229" cy="306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D190BA8-BD56-4BDA-BD8D-4618E268D9F2}"/>
              </a:ext>
            </a:extLst>
          </p:cNvPr>
          <p:cNvSpPr/>
          <p:nvPr/>
        </p:nvSpPr>
        <p:spPr>
          <a:xfrm>
            <a:off x="11003281" y="4979140"/>
            <a:ext cx="359229" cy="306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45C250B-B9E7-40B5-94A1-C19F93C88123}"/>
              </a:ext>
            </a:extLst>
          </p:cNvPr>
          <p:cNvSpPr/>
          <p:nvPr/>
        </p:nvSpPr>
        <p:spPr>
          <a:xfrm>
            <a:off x="11362510" y="4979140"/>
            <a:ext cx="359229" cy="306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5DCF0C67-5B19-4733-BBEA-4EE47236364E}"/>
              </a:ext>
            </a:extLst>
          </p:cNvPr>
          <p:cNvSpPr/>
          <p:nvPr/>
        </p:nvSpPr>
        <p:spPr>
          <a:xfrm>
            <a:off x="2965268" y="4203837"/>
            <a:ext cx="359229" cy="555170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箭头: 下 99">
            <a:extLst>
              <a:ext uri="{FF2B5EF4-FFF2-40B4-BE49-F238E27FC236}">
                <a16:creationId xmlns:a16="http://schemas.microsoft.com/office/drawing/2014/main" id="{1665C758-7C32-4B31-A0B8-21E1D226DD3B}"/>
              </a:ext>
            </a:extLst>
          </p:cNvPr>
          <p:cNvSpPr/>
          <p:nvPr/>
        </p:nvSpPr>
        <p:spPr>
          <a:xfrm>
            <a:off x="9575183" y="4408126"/>
            <a:ext cx="359229" cy="555170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F8097EC-BB16-494E-9722-C6129B1AF739}"/>
              </a:ext>
            </a:extLst>
          </p:cNvPr>
          <p:cNvCxnSpPr/>
          <p:nvPr/>
        </p:nvCxnSpPr>
        <p:spPr>
          <a:xfrm>
            <a:off x="3324497" y="5120656"/>
            <a:ext cx="0" cy="372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C0F6C14-1FC1-4933-B821-B7E9C83A9819}"/>
              </a:ext>
            </a:extLst>
          </p:cNvPr>
          <p:cNvCxnSpPr/>
          <p:nvPr/>
        </p:nvCxnSpPr>
        <p:spPr>
          <a:xfrm>
            <a:off x="1894113" y="5120656"/>
            <a:ext cx="0" cy="372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064CBE5-5538-4323-98E9-F86539FB6DB7}"/>
              </a:ext>
            </a:extLst>
          </p:cNvPr>
          <p:cNvCxnSpPr/>
          <p:nvPr/>
        </p:nvCxnSpPr>
        <p:spPr>
          <a:xfrm>
            <a:off x="9581606" y="5348166"/>
            <a:ext cx="0" cy="372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19455A7-BED9-4B34-99F2-A5D043A7D2E2}"/>
              </a:ext>
            </a:extLst>
          </p:cNvPr>
          <p:cNvCxnSpPr/>
          <p:nvPr/>
        </p:nvCxnSpPr>
        <p:spPr>
          <a:xfrm>
            <a:off x="10659292" y="5340546"/>
            <a:ext cx="0" cy="372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271A3A2-BC1C-4787-BCAC-45E40931E154}"/>
              </a:ext>
            </a:extLst>
          </p:cNvPr>
          <p:cNvSpPr txBox="1"/>
          <p:nvPr/>
        </p:nvSpPr>
        <p:spPr>
          <a:xfrm>
            <a:off x="9560481" y="533619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received</a:t>
            </a:r>
            <a:endParaRPr lang="zh-CN" altLang="en-US" sz="20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9716210-8D54-49E9-8A31-19CDF378FCAC}"/>
              </a:ext>
            </a:extLst>
          </p:cNvPr>
          <p:cNvSpPr/>
          <p:nvPr/>
        </p:nvSpPr>
        <p:spPr>
          <a:xfrm>
            <a:off x="2011105" y="5092837"/>
            <a:ext cx="1148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pending</a:t>
            </a:r>
            <a:endParaRPr lang="zh-CN" altLang="en-US" sz="20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1F1EF2B-9ED6-4268-9A7D-7188CF2571D8}"/>
              </a:ext>
            </a:extLst>
          </p:cNvPr>
          <p:cNvSpPr txBox="1"/>
          <p:nvPr/>
        </p:nvSpPr>
        <p:spPr>
          <a:xfrm>
            <a:off x="4410264" y="2003957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timeout</a:t>
            </a:r>
            <a:endParaRPr lang="zh-CN" altLang="en-US" sz="24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46D5238-767A-4500-A3B3-929E2BC6A943}"/>
              </a:ext>
            </a:extLst>
          </p:cNvPr>
          <p:cNvSpPr/>
          <p:nvPr/>
        </p:nvSpPr>
        <p:spPr>
          <a:xfrm>
            <a:off x="1688269" y="2596351"/>
            <a:ext cx="476792" cy="4354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7CE6A9C-0913-413C-B667-3D9732F05118}"/>
              </a:ext>
            </a:extLst>
          </p:cNvPr>
          <p:cNvSpPr txBox="1"/>
          <p:nvPr/>
        </p:nvSpPr>
        <p:spPr>
          <a:xfrm>
            <a:off x="1547948" y="3144746"/>
            <a:ext cx="221887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Reconnect msg</a:t>
            </a:r>
            <a:endParaRPr lang="zh-CN" altLang="en-US" sz="24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621A5AC0-0C39-46A4-8F03-3CCCD67ADE4B}"/>
              </a:ext>
            </a:extLst>
          </p:cNvPr>
          <p:cNvSpPr/>
          <p:nvPr/>
        </p:nvSpPr>
        <p:spPr>
          <a:xfrm>
            <a:off x="2485594" y="5097719"/>
            <a:ext cx="673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sent</a:t>
            </a:r>
            <a:endParaRPr lang="zh-CN" altLang="en-US" sz="2000" b="1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2FA8590-6370-472B-BFF5-7B49743189FA}"/>
              </a:ext>
            </a:extLst>
          </p:cNvPr>
          <p:cNvSpPr/>
          <p:nvPr/>
        </p:nvSpPr>
        <p:spPr>
          <a:xfrm>
            <a:off x="10265335" y="2467201"/>
            <a:ext cx="476792" cy="4354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21FC85A-4380-435D-A7B5-E58DF4252DC2}"/>
              </a:ext>
            </a:extLst>
          </p:cNvPr>
          <p:cNvSpPr txBox="1"/>
          <p:nvPr/>
        </p:nvSpPr>
        <p:spPr>
          <a:xfrm>
            <a:off x="1757324" y="3151890"/>
            <a:ext cx="188545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收到的块：</a:t>
            </a:r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876198E-E550-4A44-89B2-E2B9D2A5DD48}"/>
              </a:ext>
            </a:extLst>
          </p:cNvPr>
          <p:cNvSpPr/>
          <p:nvPr/>
        </p:nvSpPr>
        <p:spPr>
          <a:xfrm>
            <a:off x="1686036" y="2610162"/>
            <a:ext cx="476792" cy="4354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6CE82B6-458F-4C9F-BC70-88295DCE2C6D}"/>
              </a:ext>
            </a:extLst>
          </p:cNvPr>
          <p:cNvSpPr/>
          <p:nvPr/>
        </p:nvSpPr>
        <p:spPr>
          <a:xfrm>
            <a:off x="1694819" y="2608456"/>
            <a:ext cx="476792" cy="4354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99D5F66-62D1-47C0-9462-59024B5A7F34}"/>
              </a:ext>
            </a:extLst>
          </p:cNvPr>
          <p:cNvSpPr/>
          <p:nvPr/>
        </p:nvSpPr>
        <p:spPr>
          <a:xfrm>
            <a:off x="1701174" y="2625985"/>
            <a:ext cx="476792" cy="4354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70024DD-C9B9-4B5C-A15F-447D25CCAF74}"/>
              </a:ext>
            </a:extLst>
          </p:cNvPr>
          <p:cNvCxnSpPr/>
          <p:nvPr/>
        </p:nvCxnSpPr>
        <p:spPr>
          <a:xfrm>
            <a:off x="1188719" y="5120656"/>
            <a:ext cx="0" cy="372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FBFB720-E7CB-4CC3-8891-902D5C55CDDC}"/>
              </a:ext>
            </a:extLst>
          </p:cNvPr>
          <p:cNvSpPr txBox="1"/>
          <p:nvPr/>
        </p:nvSpPr>
        <p:spPr>
          <a:xfrm>
            <a:off x="1165244" y="5078367"/>
            <a:ext cx="114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pending</a:t>
            </a:r>
            <a:endParaRPr lang="zh-CN" altLang="en-US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27C5B7-3F37-445A-8127-FC8F9E90008E}"/>
              </a:ext>
            </a:extLst>
          </p:cNvPr>
          <p:cNvSpPr txBox="1"/>
          <p:nvPr/>
        </p:nvSpPr>
        <p:spPr>
          <a:xfrm>
            <a:off x="4497416" y="4992205"/>
            <a:ext cx="41088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200" dirty="0"/>
              <a:t>自动迁移连接</a:t>
            </a:r>
            <a:endParaRPr lang="en-US" altLang="zh-CN" sz="3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200" dirty="0"/>
              <a:t>无状态的</a:t>
            </a:r>
            <a:r>
              <a:rPr lang="en-US" altLang="zh-CN" sz="3200" dirty="0"/>
              <a:t>helper</a:t>
            </a:r>
            <a:r>
              <a:rPr lang="zh-CN" altLang="en-US" sz="3200" dirty="0"/>
              <a:t>节点</a:t>
            </a:r>
            <a:endParaRPr lang="en-US" altLang="zh-CN" sz="3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200" dirty="0"/>
              <a:t>无扩展瓶颈</a:t>
            </a:r>
          </a:p>
        </p:txBody>
      </p:sp>
    </p:spTree>
    <p:extLst>
      <p:ext uri="{BB962C8B-B14F-4D97-AF65-F5344CB8AC3E}">
        <p14:creationId xmlns:p14="http://schemas.microsoft.com/office/powerpoint/2010/main" val="42560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0.56003 0.003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5" y="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1 -7.40741E-7 L 0.52018 0.0016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68" y="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59259E-6 L 0.48086 0.00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36" y="1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24753 -0.0048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08646 -0.0023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-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003 0.00324 L 0.70131 -0.0067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16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018 0.00162 L 0.70026 -0.0083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7" y="-50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86 0.0037 L 0.70131 -0.0009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16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0278 L 0.05677 -0.0041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-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0.00023 L 0.0017 0.00023 C 0.05964 0.00277 -0.01289 0.00023 0.04818 0.00023 C 0.06289 0.00023 0.07748 0.00092 0.09219 0.00115 C 0.1 0.00092 0.10782 0.00023 0.11576 0.00023 C 0.11979 0.00023 0.12396 0.00138 0.128 0.00115 C 0.13685 0.00092 0.1543 -0.0007 0.1543 -0.0007 C 0.15482 -0.00139 0.15534 -0.00232 0.15586 -0.00255 C 0.1569 -0.00325 0.15808 -0.00325 0.15912 -0.00348 C 0.15964 -0.00371 0.16016 -0.00417 0.16068 -0.00463 C 0.16341 -0.00417 0.16615 -0.0044 0.16875 -0.00348 C 0.1694 -0.00348 0.16979 -0.00209 0.17045 -0.00163 C 0.17084 -0.00116 0.17149 -0.00093 0.17201 -0.0007 C 0.17357 -0.00024 0.17526 4.81481E-6 0.17683 0.00023 C 0.18607 4.81481E-6 0.19545 4.81481E-6 0.20469 -0.0007 C 0.23047 -0.00278 0.20729 -0.00255 0.21485 -0.00255 L 0.21485 -0.00255 C 0.21498 0.00625 0.21511 0.01527 0.21537 0.02407 C 0.21537 0.02546 0.21576 0.02662 0.21589 0.02777 C 0.21745 0.04722 0.21563 0.03009 0.21693 0.04212 C 0.21719 0.04583 0.21719 0.04976 0.21758 0.05347 C 0.21771 0.05671 0.21849 0.05995 0.21862 0.06319 C 0.22058 0.15115 0.21758 0.10208 0.21966 0.13449 C 0.21953 0.13796 0.21979 0.14166 0.21914 0.1449 C 0.21901 0.14583 0.21758 0.14583 0.21758 0.14583 L 0.21758 0.14583 L 0.23308 0.14791 C 0.2375 0.14814 0.24193 0.14837 0.24649 0.14884 C 0.24935 0.14907 0.25222 0.1493 0.25508 0.14976 C 0.26524 0.15347 0.25964 0.15162 0.28177 0.15162 C 0.28568 0.15162 0.28972 0.15092 0.29362 0.15069 C 0.29466 0.15046 0.29584 0.15046 0.29675 0.14976 C 0.29753 0.14907 0.29766 0.14699 0.29844 0.14675 C 0.30664 0.1456 0.31485 0.14629 0.32305 0.14583 C 0.32826 0.14351 0.32214 0.14583 0.33216 0.14583 C 0.33503 0.14583 0.33789 0.14537 0.34076 0.1449 C 0.34167 0.14467 0.34597 0.14305 0.34662 0.14305 C 0.35 0.14305 0.35339 0.14375 0.35677 0.14398 C 0.37644 0.16712 0.35847 0.14675 0.42318 0.1449 C 0.42526 0.1449 0.42722 0.14421 0.42917 0.14398 C 0.42969 0.14375 0.43021 0.14305 0.43073 0.14305 C 0.43815 0.14166 0.45834 0.1412 0.46185 0.1412 L 0.54115 0.14212 C 0.54479 0.14212 0.54857 0.14259 0.55235 0.14305 C 0.55326 0.14328 0.55417 0.14375 0.55508 0.14398 C 0.55886 0.14537 0.56081 0.14675 0.56472 0.14675 C 0.57448 0.14745 0.58425 0.14745 0.59414 0.14791 C 0.59466 0.14814 0.59519 0.14861 0.59571 0.14884 C 0.60339 0.15092 0.60808 0.14907 0.61719 0.14884 C 0.62253 0.14861 0.62787 0.14884 0.63321 0.14884 L 0.63321 0.14884 C 0.6319 0.12523 0.63347 0.15462 0.63216 0.10787 C 0.6319 0.09861 0.63151 0.08935 0.63112 0.08032 C 0.63125 0.06111 0.63125 0.04212 0.63164 0.02314 C 0.63164 0.02106 0.63203 0.01921 0.63216 0.01736 C 0.63242 0.01203 0.63269 0.00671 0.63269 0.00115 C 0.63282 -0.00926 0.63269 -0.01968 0.63269 -0.03033 L 0.63269 -0.03033 L 0.65248 -0.03125 C 0.65899 -0.03172 0.66537 -0.03288 0.67175 -0.03311 C 0.678 -0.03334 0.68425 -0.03311 0.69063 -0.03311 " pathEditMode="relative" ptsTypes="AAAAAAAAAAAAAAAAAAAAAAAAAAAAAAAAAAAAAAAAAAAAAAAAAAAAAAAAAAAAA">
                                      <p:cBhvr>
                                        <p:cTn id="81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0.00463 L -0.00521 -0.00463 L -0.04245 -0.00602 C -0.04414 -0.00625 -0.04583 -0.00718 -0.04766 -0.00741 C -0.06016 -0.0088 -0.06159 -0.00857 -0.07136 -0.00857 L -0.07136 -0.00857 C -0.07162 0.0155 -0.07188 0.03981 -0.07214 0.06388 C -0.0724 0.09699 -0.0724 0.12986 -0.07292 0.16296 C -0.07292 0.16435 -0.07357 0.1655 -0.07357 0.16689 C -0.07357 0.16782 -0.07305 0.16527 -0.07292 0.16435 L -0.07292 0.16435 C -0.07578 0.1655 -0.07878 0.16666 -0.08177 0.16828 C -0.08307 0.16898 -0.08412 0.17037 -0.08555 0.17083 C -0.08789 0.17175 -0.09037 0.17222 -0.09297 0.17222 L -0.16055 0.17361 C -0.2211 0.18032 -0.18698 0.17685 -0.32318 0.17361 C -0.32539 0.17337 -0.32761 0.17129 -0.32982 0.17083 C -0.33399 0.17013 -0.33828 0.1699 -0.34245 0.16967 L -0.40703 0.17083 C -0.41081 0.17106 -0.41445 0.17222 -0.41823 0.17222 C -0.4405 0.17222 -0.46276 0.17083 -0.48503 0.17083 L -0.48503 0.17083 L -0.48802 0.15509 L -0.4888 0.15115 L -0.48945 0.14722 C -0.48919 0.13078 -0.4888 0.11458 -0.4888 0.09837 C -0.4888 0.00254 -0.48919 0.08564 -0.49024 0.03611 C -0.49037 0.03055 -0.49024 0.02476 -0.49024 0.01898 L -0.49024 0.01898 L -0.50365 0.02175 C -0.5056 0.02199 -0.50755 0.02268 -0.50951 0.02291 C -0.5125 0.02361 -0.5155 0.02384 -0.51849 0.0243 L -0.54518 0.02291 C -0.58307 0.02129 -0.56901 0.02523 -0.58529 0.02037 L -0.62695 0.02175 C -0.62917 0.02175 -0.63477 0.02361 -0.63724 0.0243 L -0.68633 0.02291 C -0.69245 0.02268 -0.70482 0.02175 -0.70482 0.02175 L -0.70482 0.02175 " pathEditMode="relative" ptsTypes="AAAAAAAAAAAAAAAAAAAAAAAAAAAAAAAAAAAAAAA">
                                      <p:cBhvr>
                                        <p:cTn id="9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0.03502 -0.00092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4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9 0.00116 L -0.0819 0.00139 L -0.05963 0.00255 L -0.05963 0.00278 " pathEditMode="relative" rAng="0" ptsTypes="AAAA">
                                      <p:cBhvr>
                                        <p:cTn id="10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2.5E-6 0.00023 L 0.02318 -0.00208 C 0.02787 -0.00254 0.03255 -0.00324 0.03724 -0.00324 C 0.04688 -0.00301 0.05612 -0.00139 0.06563 -0.00115 L 0.12461 -3.33333E-6 L 0.15716 -0.00115 C 0.16315 -0.00162 0.16862 -0.00301 0.17422 -0.00324 C 0.18724 -0.00324 0.2 -0.00324 0.21302 -0.00324 L 0.21302 -0.00301 C 0.21354 0.00857 0.2142 0.02014 0.21472 0.03195 C 0.21563 0.05556 0.21446 0.04144 0.21628 0.05903 C 0.21641 0.06412 0.21654 0.06968 0.2168 0.075 C 0.21693 0.0794 0.21732 0.0838 0.21732 0.0882 C 0.21719 0.10463 0.21732 0.12176 0.21628 0.1382 C 0.21576 0.14699 0.21576 0.14352 0.21576 0.14908 L 0.21576 0.14931 C 0.22735 0.15255 0.23386 0.15463 0.24844 0.15556 C 0.25638 0.15556 0.2642 0.15348 0.27175 0.15324 L 0.34063 0.15209 C 0.34414 0.15162 0.34753 0.15162 0.35091 0.15093 C 0.36654 0.14861 0.3513 0.14908 0.36537 0.14908 " pathEditMode="relative" rAng="0" ptsTypes="AAAAAAAAAAAAAAAAAAAAAA">
                                      <p:cBhvr>
                                        <p:cTn id="11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761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116 L -0.00196 0.00139 C -0.00013 0.00185 0.00208 0.00278 0.00429 0.00301 C 0.01028 0.00393 0.0164 0.00417 0.02213 0.00417 C 0.0263 0.00417 0.03034 0.0037 0.0345 0.00301 L 0.0457 0.00208 L 0.05521 0.00116 C 0.07383 -0.00046 0.07916 -0.00023 0.1026 -0.00093 C 0.11041 -0.00162 0.11836 -0.00162 0.12617 -0.00278 C 0.12981 -0.00324 0.1332 -0.00509 0.13698 -0.00579 C 0.14062 -0.00648 0.1444 -0.00648 0.14804 -0.00671 C 0.16614 -0.01181 0.15468 -0.00903 0.18945 -0.00972 L 0.21432 -0.00972 L 0.21432 -0.00949 C 0.21445 0.04005 0.21432 0.08981 0.21484 0.13981 C 0.21484 0.14236 0.21575 0.14444 0.21601 0.14676 C 0.21614 0.14792 0.21601 0.14931 0.21601 0.15069 L 0.21601 0.15093 C 0.27435 0.15255 0.24062 0.15208 0.31771 0.15208 " pathEditMode="relative" rAng="0" ptsTypes="AAAAAAAAAAAAAAAAAAA">
                                      <p:cBhvr>
                                        <p:cTn id="11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7" y="699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-0.00139 L -0.00248 -0.00139 L 0.21549 -0.00139 L 0.21549 -0.00139 C 0.21523 0.01019 0.21549 0.02269 0.21484 0.03496 C 0.21471 0.03959 0.21328 0.04445 0.21328 0.04884 C 0.21315 0.07269 0.21393 0.09584 0.21432 0.11922 C 0.21497 0.15139 0.21484 0.12616 0.21484 0.1419 L 0.21484 0.14213 C 0.2194 0.14306 0.24466 0.15023 0.24831 0.15023 C 0.25534 0.15023 0.26992 0.14792 0.26992 0.14815 " pathEditMode="relative" rAng="0" ptsTypes="AAAAAAAAAAA">
                                      <p:cBhvr>
                                        <p:cTn id="11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20" y="7569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54 0.00394 L -0.06054 0.00417 L -0.14375 0.00301 " pathEditMode="relative" rAng="0" ptsTypes="AAA">
                                      <p:cBhvr>
                                        <p:cTn id="1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-46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3" grpId="2" animBg="1"/>
      <p:bldP spid="65" grpId="0" animBg="1"/>
      <p:bldP spid="65" grpId="1" animBg="1"/>
      <p:bldP spid="65" grpId="2" animBg="1"/>
      <p:bldP spid="65" grpId="3" animBg="1"/>
      <p:bldP spid="70" grpId="0" animBg="1"/>
      <p:bldP spid="70" grpId="1" animBg="1"/>
      <p:bldP spid="70" grpId="2" animBg="1"/>
      <p:bldP spid="70" grpId="3" animBg="1"/>
      <p:bldP spid="71" grpId="0" animBg="1"/>
      <p:bldP spid="71" grpId="1" animBg="1"/>
      <p:bldP spid="71" grpId="2" animBg="1"/>
      <p:bldP spid="71" grpId="3" animBg="1"/>
      <p:bldP spid="29" grpId="0" animBg="1"/>
      <p:bldP spid="29" grpId="1" animBg="1"/>
      <p:bldP spid="29" grpId="2" animBg="1"/>
      <p:bldP spid="100" grpId="0" animBg="1"/>
      <p:bldP spid="33" grpId="0"/>
      <p:bldP spid="34" grpId="0"/>
      <p:bldP spid="34" grpId="1"/>
      <p:bldP spid="35" grpId="0"/>
      <p:bldP spid="35" grpId="1"/>
      <p:bldP spid="104" grpId="0" animBg="1"/>
      <p:bldP spid="104" grpId="1" animBg="1"/>
      <p:bldP spid="104" grpId="2" animBg="1"/>
      <p:bldP spid="37" grpId="0" animBg="1"/>
      <p:bldP spid="37" grpId="1" animBg="1"/>
      <p:bldP spid="111" grpId="0"/>
      <p:bldP spid="124" grpId="0" animBg="1"/>
      <p:bldP spid="124" grpId="1" animBg="1"/>
      <p:bldP spid="124" grpId="2" animBg="1"/>
      <p:bldP spid="125" grpId="0" animBg="1"/>
      <p:bldP spid="62" grpId="0" animBg="1"/>
      <p:bldP spid="62" grpId="1" animBg="1"/>
      <p:bldP spid="64" grpId="0" animBg="1"/>
      <p:bldP spid="64" grpId="1" animBg="1"/>
      <p:bldP spid="66" grpId="0" animBg="1"/>
      <p:bldP spid="66" grpId="1" animBg="1"/>
      <p:bldP spid="68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710A151F-D0ED-4C5D-BDA2-E67E4CA43945}"/>
              </a:ext>
            </a:extLst>
          </p:cNvPr>
          <p:cNvSpPr/>
          <p:nvPr/>
        </p:nvSpPr>
        <p:spPr>
          <a:xfrm>
            <a:off x="5304671" y="2078029"/>
            <a:ext cx="1567590" cy="81551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1" y="106829"/>
            <a:ext cx="70511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实现</a:t>
            </a:r>
            <a:r>
              <a:rPr lang="en-US" altLang="zh-CN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PostMan4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3200" b="1" dirty="0" err="1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PostMan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75403-BD17-4321-98B3-46C8BE6470EE}"/>
              </a:ext>
            </a:extLst>
          </p:cNvPr>
          <p:cNvSpPr/>
          <p:nvPr/>
        </p:nvSpPr>
        <p:spPr>
          <a:xfrm>
            <a:off x="388437" y="2019684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形 7" descr="监视器">
            <a:extLst>
              <a:ext uri="{FF2B5EF4-FFF2-40B4-BE49-F238E27FC236}">
                <a16:creationId xmlns:a16="http://schemas.microsoft.com/office/drawing/2014/main" id="{E25136CF-9534-4D14-82EC-0381844C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132" y="1965779"/>
            <a:ext cx="999687" cy="999687"/>
          </a:xfrm>
          <a:prstGeom prst="rect">
            <a:avLst/>
          </a:prstGeom>
        </p:spPr>
      </p:pic>
      <p:pic>
        <p:nvPicPr>
          <p:cNvPr id="10" name="图形 9" descr="智能手机">
            <a:extLst>
              <a:ext uri="{FF2B5EF4-FFF2-40B4-BE49-F238E27FC236}">
                <a16:creationId xmlns:a16="http://schemas.microsoft.com/office/drawing/2014/main" id="{7F0CE9F0-7BB8-4642-86A6-E2D8265DE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210" y="2325668"/>
            <a:ext cx="579967" cy="5152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CA35A6-FF5D-4930-85F5-EB8E4ABF30C1}"/>
              </a:ext>
            </a:extLst>
          </p:cNvPr>
          <p:cNvSpPr txBox="1"/>
          <p:nvPr/>
        </p:nvSpPr>
        <p:spPr>
          <a:xfrm>
            <a:off x="64728" y="1150014"/>
            <a:ext cx="1869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客户端库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1781EF2-C1B5-4474-8F8E-581FC420EBB3}"/>
              </a:ext>
            </a:extLst>
          </p:cNvPr>
          <p:cNvCxnSpPr>
            <a:cxnSpLocks/>
          </p:cNvCxnSpPr>
          <p:nvPr/>
        </p:nvCxnSpPr>
        <p:spPr>
          <a:xfrm>
            <a:off x="4699692" y="1415581"/>
            <a:ext cx="0" cy="15498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C657625-612F-4C1E-BA9B-65F848153FF4}"/>
              </a:ext>
            </a:extLst>
          </p:cNvPr>
          <p:cNvSpPr txBox="1"/>
          <p:nvPr/>
        </p:nvSpPr>
        <p:spPr>
          <a:xfrm>
            <a:off x="4843920" y="903793"/>
            <a:ext cx="23615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/>
              <a:t>PostMan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Helper </a:t>
            </a:r>
            <a:r>
              <a:rPr lang="zh-CN" altLang="en-US" sz="3200" b="1" dirty="0"/>
              <a:t>节点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CCFA0BC-303E-4F85-ACCC-F226296E031F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1600492" y="2468198"/>
            <a:ext cx="3704179" cy="17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262BC30-E411-4E9A-8F13-A907FC7E3326}"/>
              </a:ext>
            </a:extLst>
          </p:cNvPr>
          <p:cNvSpPr/>
          <p:nvPr/>
        </p:nvSpPr>
        <p:spPr>
          <a:xfrm>
            <a:off x="10093577" y="1777811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六边形 49">
            <a:extLst>
              <a:ext uri="{FF2B5EF4-FFF2-40B4-BE49-F238E27FC236}">
                <a16:creationId xmlns:a16="http://schemas.microsoft.com/office/drawing/2014/main" id="{9AA6FD85-FD0B-410A-A18E-0E19CE34BEAD}"/>
              </a:ext>
            </a:extLst>
          </p:cNvPr>
          <p:cNvSpPr/>
          <p:nvPr/>
        </p:nvSpPr>
        <p:spPr>
          <a:xfrm>
            <a:off x="10175805" y="1870478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3" name="图形 52" descr="数据库">
            <a:extLst>
              <a:ext uri="{FF2B5EF4-FFF2-40B4-BE49-F238E27FC236}">
                <a16:creationId xmlns:a16="http://schemas.microsoft.com/office/drawing/2014/main" id="{B84ED503-CEB8-4361-8301-E53C24FF94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02963" y="1909387"/>
            <a:ext cx="780958" cy="780958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8DAEE4F0-60FA-4B7A-BDA1-693F301B5CC0}"/>
              </a:ext>
            </a:extLst>
          </p:cNvPr>
          <p:cNvSpPr txBox="1"/>
          <p:nvPr/>
        </p:nvSpPr>
        <p:spPr>
          <a:xfrm>
            <a:off x="9780371" y="11182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服务器库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2E5D424-DF8C-4FCE-99A0-3EC743671A40}"/>
              </a:ext>
            </a:extLst>
          </p:cNvPr>
          <p:cNvCxnSpPr>
            <a:cxnSpLocks/>
          </p:cNvCxnSpPr>
          <p:nvPr/>
        </p:nvCxnSpPr>
        <p:spPr>
          <a:xfrm>
            <a:off x="7400787" y="1421091"/>
            <a:ext cx="0" cy="154437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35A194F-5A36-4291-BFBB-BAF572A43F7B}"/>
              </a:ext>
            </a:extLst>
          </p:cNvPr>
          <p:cNvSpPr/>
          <p:nvPr/>
        </p:nvSpPr>
        <p:spPr>
          <a:xfrm>
            <a:off x="6083289" y="2167419"/>
            <a:ext cx="641178" cy="6594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2" name="图形 51" descr="强盗">
            <a:extLst>
              <a:ext uri="{FF2B5EF4-FFF2-40B4-BE49-F238E27FC236}">
                <a16:creationId xmlns:a16="http://schemas.microsoft.com/office/drawing/2014/main" id="{808C834B-BFF2-405F-9E7E-9856515DE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0" y="2196298"/>
            <a:ext cx="628467" cy="626140"/>
          </a:xfrm>
          <a:prstGeom prst="rect">
            <a:avLst/>
          </a:prstGeom>
        </p:spPr>
      </p:pic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A963B08-0000-4454-8FEE-694F3B2CF04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872261" y="2485787"/>
            <a:ext cx="3221316" cy="11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图片 71">
            <a:extLst>
              <a:ext uri="{FF2B5EF4-FFF2-40B4-BE49-F238E27FC236}">
                <a16:creationId xmlns:a16="http://schemas.microsoft.com/office/drawing/2014/main" id="{B19193FA-97C3-48B4-8693-37A7582583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04" y="2161625"/>
            <a:ext cx="644888" cy="644888"/>
          </a:xfrm>
          <a:prstGeom prst="rect">
            <a:avLst/>
          </a:prstGeom>
        </p:spPr>
      </p:pic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C613FE26-917F-44FE-BEFB-2E9E7FE5AEA3}"/>
              </a:ext>
            </a:extLst>
          </p:cNvPr>
          <p:cNvSpPr/>
          <p:nvPr/>
        </p:nvSpPr>
        <p:spPr>
          <a:xfrm>
            <a:off x="314960" y="3248837"/>
            <a:ext cx="5557521" cy="3161235"/>
          </a:xfrm>
          <a:prstGeom prst="wedgeRectCallout">
            <a:avLst>
              <a:gd name="adj1" fmla="val -36424"/>
              <a:gd name="adj2" fmla="val -5840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对话气泡: 矩形 25">
            <a:extLst>
              <a:ext uri="{FF2B5EF4-FFF2-40B4-BE49-F238E27FC236}">
                <a16:creationId xmlns:a16="http://schemas.microsoft.com/office/drawing/2014/main" id="{3E2B3C63-DF1E-4403-A9B3-8274DAE5C401}"/>
              </a:ext>
            </a:extLst>
          </p:cNvPr>
          <p:cNvSpPr/>
          <p:nvPr/>
        </p:nvSpPr>
        <p:spPr>
          <a:xfrm>
            <a:off x="6024691" y="3272241"/>
            <a:ext cx="5720263" cy="3137831"/>
          </a:xfrm>
          <a:prstGeom prst="wedgeRectCallout">
            <a:avLst>
              <a:gd name="adj1" fmla="val 31860"/>
              <a:gd name="adj2" fmla="val -5957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FF140F-CAE9-4AE1-91AA-FF5D8B4DF94C}"/>
              </a:ext>
            </a:extLst>
          </p:cNvPr>
          <p:cNvSpPr txBox="1"/>
          <p:nvPr/>
        </p:nvSpPr>
        <p:spPr>
          <a:xfrm>
            <a:off x="545629" y="3389669"/>
            <a:ext cx="253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solidFill>
                  <a:schemeClr val="accent1"/>
                </a:solidFill>
              </a:rPr>
              <a:t>pm_connect</a:t>
            </a:r>
            <a:r>
              <a:rPr lang="en-US" altLang="zh-CN" sz="3200" b="1" dirty="0">
                <a:solidFill>
                  <a:schemeClr val="accent1"/>
                </a:solidFill>
              </a:rPr>
              <a:t>: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9D234C-5BB8-47CD-BCA5-2E2CAF9F440A}"/>
              </a:ext>
            </a:extLst>
          </p:cNvPr>
          <p:cNvSpPr txBox="1"/>
          <p:nvPr/>
        </p:nvSpPr>
        <p:spPr>
          <a:xfrm>
            <a:off x="545629" y="3964456"/>
            <a:ext cx="5174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/>
              <a:t>选择一个</a:t>
            </a:r>
            <a:r>
              <a:rPr lang="en-US" altLang="zh-CN" sz="2400" dirty="0"/>
              <a:t>helper</a:t>
            </a:r>
            <a:r>
              <a:rPr lang="zh-CN" altLang="en-US" sz="2400" dirty="0"/>
              <a:t>，并连接此</a:t>
            </a:r>
            <a:r>
              <a:rPr lang="en-US" altLang="zh-CN" sz="2400" dirty="0"/>
              <a:t>helper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/>
              <a:t>发送请求连接的数据包到</a:t>
            </a:r>
            <a:r>
              <a:rPr lang="en-US" altLang="zh-CN" sz="2400" dirty="0"/>
              <a:t>helper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5748BE7-7E65-41FA-BEA7-750CB67BFC0A}"/>
              </a:ext>
            </a:extLst>
          </p:cNvPr>
          <p:cNvSpPr txBox="1"/>
          <p:nvPr/>
        </p:nvSpPr>
        <p:spPr>
          <a:xfrm>
            <a:off x="490132" y="4776486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solidFill>
                  <a:schemeClr val="accent1"/>
                </a:solidFill>
              </a:rPr>
              <a:t>get_info</a:t>
            </a:r>
            <a:r>
              <a:rPr lang="en-US" altLang="zh-CN" sz="3200" b="1" dirty="0">
                <a:solidFill>
                  <a:schemeClr val="accent1"/>
                </a:solidFill>
              </a:rPr>
              <a:t>: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8F8995C-7219-424A-BA7F-9BE76E78D78B}"/>
              </a:ext>
            </a:extLst>
          </p:cNvPr>
          <p:cNvSpPr txBox="1"/>
          <p:nvPr/>
        </p:nvSpPr>
        <p:spPr>
          <a:xfrm>
            <a:off x="490132" y="5361261"/>
            <a:ext cx="5174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/>
              <a:t>允许应用程序检索连接信息，例如已发送和接收的数据包</a:t>
            </a:r>
            <a:endParaRPr lang="en-US" altLang="zh-CN" sz="2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632032-46DC-4401-A15F-441603736316}"/>
              </a:ext>
            </a:extLst>
          </p:cNvPr>
          <p:cNvSpPr txBox="1"/>
          <p:nvPr/>
        </p:nvSpPr>
        <p:spPr>
          <a:xfrm>
            <a:off x="6138760" y="3360073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decompose: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6A39281-DBAA-43F3-87F3-4F00A08075DC}"/>
              </a:ext>
            </a:extLst>
          </p:cNvPr>
          <p:cNvSpPr txBox="1"/>
          <p:nvPr/>
        </p:nvSpPr>
        <p:spPr>
          <a:xfrm>
            <a:off x="6138760" y="3934860"/>
            <a:ext cx="5174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/>
              <a:t>识别请求连接的数据包，并告知应用层，一个用户请求连接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/>
              <a:t>拆解</a:t>
            </a:r>
            <a:r>
              <a:rPr lang="en-US" altLang="zh-CN" sz="2400" dirty="0"/>
              <a:t>helper</a:t>
            </a:r>
            <a:r>
              <a:rPr lang="zh-CN" altLang="en-US" sz="2400" dirty="0"/>
              <a:t>的大数据包</a:t>
            </a:r>
            <a:endParaRPr lang="en-US" altLang="zh-CN" sz="2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8A60B6-D1AC-4A51-9764-7C76778F2FD3}"/>
              </a:ext>
            </a:extLst>
          </p:cNvPr>
          <p:cNvSpPr txBox="1"/>
          <p:nvPr/>
        </p:nvSpPr>
        <p:spPr>
          <a:xfrm>
            <a:off x="6083263" y="5032640"/>
            <a:ext cx="1972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compose: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FB9273-7837-462A-A8EE-C645DBF9355D}"/>
              </a:ext>
            </a:extLst>
          </p:cNvPr>
          <p:cNvSpPr txBox="1"/>
          <p:nvPr/>
        </p:nvSpPr>
        <p:spPr>
          <a:xfrm>
            <a:off x="6083263" y="5617415"/>
            <a:ext cx="517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/>
              <a:t>缓冲多个回复并组装它们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7710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2" y="106829"/>
            <a:ext cx="665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实现</a:t>
            </a:r>
            <a:r>
              <a:rPr lang="en-US" altLang="zh-CN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PostMan5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：何时启用</a:t>
            </a:r>
            <a:r>
              <a:rPr lang="en-US" altLang="zh-CN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helper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3F3521-102F-454A-AA2D-418C24BEC428}"/>
              </a:ext>
            </a:extLst>
          </p:cNvPr>
          <p:cNvSpPr/>
          <p:nvPr/>
        </p:nvSpPr>
        <p:spPr>
          <a:xfrm>
            <a:off x="839926" y="2607759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形 7" descr="监视器">
            <a:extLst>
              <a:ext uri="{FF2B5EF4-FFF2-40B4-BE49-F238E27FC236}">
                <a16:creationId xmlns:a16="http://schemas.microsoft.com/office/drawing/2014/main" id="{7DEADE82-A35F-40ED-9871-977F4BDD7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621" y="2553854"/>
            <a:ext cx="999687" cy="999687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FB8EA859-9ACC-4D01-995A-57DB0F9C9811}"/>
              </a:ext>
            </a:extLst>
          </p:cNvPr>
          <p:cNvSpPr/>
          <p:nvPr/>
        </p:nvSpPr>
        <p:spPr>
          <a:xfrm>
            <a:off x="1534398" y="2913743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形 9" descr="智能手机">
            <a:extLst>
              <a:ext uri="{FF2B5EF4-FFF2-40B4-BE49-F238E27FC236}">
                <a16:creationId xmlns:a16="http://schemas.microsoft.com/office/drawing/2014/main" id="{89C96AB3-FCB5-450A-8F4B-C7020C7C4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7699" y="2913743"/>
            <a:ext cx="579967" cy="5152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89E0DA6-6DAB-4220-9908-DC024151DA31}"/>
              </a:ext>
            </a:extLst>
          </p:cNvPr>
          <p:cNvSpPr txBox="1"/>
          <p:nvPr/>
        </p:nvSpPr>
        <p:spPr>
          <a:xfrm>
            <a:off x="733578" y="10363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客户端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91738B6-88E1-4B88-90B1-A6B4F5A28129}"/>
              </a:ext>
            </a:extLst>
          </p:cNvPr>
          <p:cNvCxnSpPr>
            <a:cxnSpLocks/>
          </p:cNvCxnSpPr>
          <p:nvPr/>
        </p:nvCxnSpPr>
        <p:spPr>
          <a:xfrm>
            <a:off x="4646915" y="1536300"/>
            <a:ext cx="0" cy="40344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7AB33D-B5AB-4314-BECD-E25367319608}"/>
              </a:ext>
            </a:extLst>
          </p:cNvPr>
          <p:cNvCxnSpPr>
            <a:cxnSpLocks/>
          </p:cNvCxnSpPr>
          <p:nvPr/>
        </p:nvCxnSpPr>
        <p:spPr>
          <a:xfrm>
            <a:off x="8945288" y="1576610"/>
            <a:ext cx="0" cy="40344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2060CE4-E208-4B23-9BB1-E46A5CC7F8EE}"/>
              </a:ext>
            </a:extLst>
          </p:cNvPr>
          <p:cNvSpPr/>
          <p:nvPr/>
        </p:nvSpPr>
        <p:spPr>
          <a:xfrm>
            <a:off x="839926" y="3778324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形 14" descr="监视器">
            <a:extLst>
              <a:ext uri="{FF2B5EF4-FFF2-40B4-BE49-F238E27FC236}">
                <a16:creationId xmlns:a16="http://schemas.microsoft.com/office/drawing/2014/main" id="{5BED9063-619C-4E7F-8FAD-F2940C2E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621" y="3724419"/>
            <a:ext cx="999687" cy="99968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0645706-2FFC-43C5-A292-D8CD344AA491}"/>
              </a:ext>
            </a:extLst>
          </p:cNvPr>
          <p:cNvSpPr/>
          <p:nvPr/>
        </p:nvSpPr>
        <p:spPr>
          <a:xfrm>
            <a:off x="1534398" y="4084308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7" name="图形 16" descr="智能手机">
            <a:extLst>
              <a:ext uri="{FF2B5EF4-FFF2-40B4-BE49-F238E27FC236}">
                <a16:creationId xmlns:a16="http://schemas.microsoft.com/office/drawing/2014/main" id="{8279C86E-ED0A-4DBA-90EB-6B28C4B8E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7699" y="4084308"/>
            <a:ext cx="579967" cy="51525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AB6887F-3D31-4ECB-9727-AA9F87BCF9E0}"/>
              </a:ext>
            </a:extLst>
          </p:cNvPr>
          <p:cNvSpPr/>
          <p:nvPr/>
        </p:nvSpPr>
        <p:spPr>
          <a:xfrm>
            <a:off x="839926" y="5420226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3" name="图形 22" descr="监视器">
            <a:extLst>
              <a:ext uri="{FF2B5EF4-FFF2-40B4-BE49-F238E27FC236}">
                <a16:creationId xmlns:a16="http://schemas.microsoft.com/office/drawing/2014/main" id="{A2DFF761-2862-4E2E-B9EE-6491F056D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621" y="5366321"/>
            <a:ext cx="999687" cy="999687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DAD8F5E-D497-46BD-A20E-1015D46931C8}"/>
              </a:ext>
            </a:extLst>
          </p:cNvPr>
          <p:cNvSpPr/>
          <p:nvPr/>
        </p:nvSpPr>
        <p:spPr>
          <a:xfrm>
            <a:off x="1534398" y="5726210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5" name="图形 24" descr="智能手机">
            <a:extLst>
              <a:ext uri="{FF2B5EF4-FFF2-40B4-BE49-F238E27FC236}">
                <a16:creationId xmlns:a16="http://schemas.microsoft.com/office/drawing/2014/main" id="{18ED92B1-33F7-409E-AD4B-77D7540F8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7699" y="5726210"/>
            <a:ext cx="579967" cy="51525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1ACA0C4-0CB7-4F00-B3AF-6050BB9E4B0F}"/>
              </a:ext>
            </a:extLst>
          </p:cNvPr>
          <p:cNvSpPr txBox="1"/>
          <p:nvPr/>
        </p:nvSpPr>
        <p:spPr>
          <a:xfrm>
            <a:off x="1007589" y="4785889"/>
            <a:ext cx="800219" cy="5091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0ADC79-8018-41B4-B8D7-B4DDE7FFFFCC}"/>
              </a:ext>
            </a:extLst>
          </p:cNvPr>
          <p:cNvSpPr txBox="1"/>
          <p:nvPr/>
        </p:nvSpPr>
        <p:spPr>
          <a:xfrm>
            <a:off x="5997402" y="1036390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Helper</a:t>
            </a:r>
            <a:r>
              <a:rPr lang="zh-CN" altLang="en-US" sz="3200" b="1" dirty="0"/>
              <a:t>节点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859D1C-490D-4B63-9C00-EE5455DF609B}"/>
              </a:ext>
            </a:extLst>
          </p:cNvPr>
          <p:cNvSpPr txBox="1"/>
          <p:nvPr/>
        </p:nvSpPr>
        <p:spPr>
          <a:xfrm>
            <a:off x="9597222" y="10363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服务器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FABEF74-8A15-46B5-8B2D-BB1EFBF280FC}"/>
              </a:ext>
            </a:extLst>
          </p:cNvPr>
          <p:cNvSpPr/>
          <p:nvPr/>
        </p:nvSpPr>
        <p:spPr>
          <a:xfrm>
            <a:off x="5783568" y="2754761"/>
            <a:ext cx="3004378" cy="90206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275E1CF-FAF0-491C-BAE4-D46071F8274E}"/>
              </a:ext>
            </a:extLst>
          </p:cNvPr>
          <p:cNvSpPr/>
          <p:nvPr/>
        </p:nvSpPr>
        <p:spPr>
          <a:xfrm>
            <a:off x="7890720" y="2898522"/>
            <a:ext cx="641178" cy="6594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7" name="图形 36" descr="强盗">
            <a:extLst>
              <a:ext uri="{FF2B5EF4-FFF2-40B4-BE49-F238E27FC236}">
                <a16:creationId xmlns:a16="http://schemas.microsoft.com/office/drawing/2014/main" id="{CA48BBF3-87D5-4DCE-822B-6C3B7E549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3431" y="2927401"/>
            <a:ext cx="628467" cy="626140"/>
          </a:xfrm>
          <a:prstGeom prst="rect">
            <a:avLst/>
          </a:prstGeom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3C505AE0-6357-44FE-BB03-0353A9910F4F}"/>
              </a:ext>
            </a:extLst>
          </p:cNvPr>
          <p:cNvSpPr/>
          <p:nvPr/>
        </p:nvSpPr>
        <p:spPr>
          <a:xfrm>
            <a:off x="9829550" y="1875934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六边形 76">
            <a:extLst>
              <a:ext uri="{FF2B5EF4-FFF2-40B4-BE49-F238E27FC236}">
                <a16:creationId xmlns:a16="http://schemas.microsoft.com/office/drawing/2014/main" id="{37716C51-3B7B-4375-8ECD-F06AD7C2E18A}"/>
              </a:ext>
            </a:extLst>
          </p:cNvPr>
          <p:cNvSpPr/>
          <p:nvPr/>
        </p:nvSpPr>
        <p:spPr>
          <a:xfrm>
            <a:off x="9911778" y="1968601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8" name="图形 77" descr="数据库">
            <a:extLst>
              <a:ext uri="{FF2B5EF4-FFF2-40B4-BE49-F238E27FC236}">
                <a16:creationId xmlns:a16="http://schemas.microsoft.com/office/drawing/2014/main" id="{C77477B2-A0A9-4C8F-8837-0E924AF5A6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38936" y="2007510"/>
            <a:ext cx="780958" cy="780958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028C2FF3-3511-4A88-B0B5-7B0A5D739E54}"/>
              </a:ext>
            </a:extLst>
          </p:cNvPr>
          <p:cNvSpPr txBox="1"/>
          <p:nvPr/>
        </p:nvSpPr>
        <p:spPr>
          <a:xfrm>
            <a:off x="9421358" y="308506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高负载服务器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22C9797-98FE-4F94-AC14-D937F0CD514D}"/>
              </a:ext>
            </a:extLst>
          </p:cNvPr>
          <p:cNvSpPr/>
          <p:nvPr/>
        </p:nvSpPr>
        <p:spPr>
          <a:xfrm>
            <a:off x="5783568" y="4550126"/>
            <a:ext cx="3004378" cy="90206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D8C450C-900E-4112-80D2-2AEAE64A7736}"/>
              </a:ext>
            </a:extLst>
          </p:cNvPr>
          <p:cNvSpPr/>
          <p:nvPr/>
        </p:nvSpPr>
        <p:spPr>
          <a:xfrm>
            <a:off x="7890720" y="4693887"/>
            <a:ext cx="641178" cy="6594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0" name="图形 79" descr="强盗">
            <a:extLst>
              <a:ext uri="{FF2B5EF4-FFF2-40B4-BE49-F238E27FC236}">
                <a16:creationId xmlns:a16="http://schemas.microsoft.com/office/drawing/2014/main" id="{9D8C64C4-6CE2-4B63-A159-6778BC9992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3431" y="4722766"/>
            <a:ext cx="628467" cy="626140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:a16="http://schemas.microsoft.com/office/drawing/2014/main" id="{F6811549-AADE-4F42-9496-67BF4D6EE1C0}"/>
              </a:ext>
            </a:extLst>
          </p:cNvPr>
          <p:cNvSpPr/>
          <p:nvPr/>
        </p:nvSpPr>
        <p:spPr>
          <a:xfrm>
            <a:off x="9829550" y="4907296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六边形 81">
            <a:extLst>
              <a:ext uri="{FF2B5EF4-FFF2-40B4-BE49-F238E27FC236}">
                <a16:creationId xmlns:a16="http://schemas.microsoft.com/office/drawing/2014/main" id="{9444674B-4D47-40B4-BC92-FD4A63003F85}"/>
              </a:ext>
            </a:extLst>
          </p:cNvPr>
          <p:cNvSpPr/>
          <p:nvPr/>
        </p:nvSpPr>
        <p:spPr>
          <a:xfrm>
            <a:off x="9911778" y="4999963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3" name="图形 82" descr="数据库">
            <a:extLst>
              <a:ext uri="{FF2B5EF4-FFF2-40B4-BE49-F238E27FC236}">
                <a16:creationId xmlns:a16="http://schemas.microsoft.com/office/drawing/2014/main" id="{4A2D8840-539C-43EA-BF11-1C1B3E5169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38936" y="5038872"/>
            <a:ext cx="780958" cy="780958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B92EA41A-61DB-4A1A-A5FF-6578BF5493D2}"/>
              </a:ext>
            </a:extLst>
          </p:cNvPr>
          <p:cNvSpPr txBox="1"/>
          <p:nvPr/>
        </p:nvSpPr>
        <p:spPr>
          <a:xfrm>
            <a:off x="9421358" y="611642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正常负载服务器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BCC49F3-D681-4472-8EC4-41B92146A6B6}"/>
              </a:ext>
            </a:extLst>
          </p:cNvPr>
          <p:cNvCxnSpPr>
            <a:stCxn id="7" idx="3"/>
          </p:cNvCxnSpPr>
          <p:nvPr/>
        </p:nvCxnSpPr>
        <p:spPr>
          <a:xfrm flipV="1">
            <a:off x="2051981" y="2007510"/>
            <a:ext cx="7777569" cy="1048763"/>
          </a:xfrm>
          <a:prstGeom prst="bentConnector3">
            <a:avLst>
              <a:gd name="adj1" fmla="val 497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F7C6771B-A047-46F3-9859-6E21358FD0C2}"/>
              </a:ext>
            </a:extLst>
          </p:cNvPr>
          <p:cNvCxnSpPr>
            <a:stCxn id="14" idx="3"/>
          </p:cNvCxnSpPr>
          <p:nvPr/>
        </p:nvCxnSpPr>
        <p:spPr>
          <a:xfrm flipV="1">
            <a:off x="2051981" y="2290628"/>
            <a:ext cx="7777569" cy="1936210"/>
          </a:xfrm>
          <a:prstGeom prst="bentConnector3">
            <a:avLst>
              <a:gd name="adj1" fmla="val 711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258CA183-5256-4073-A9D2-66E20CDCE625}"/>
              </a:ext>
            </a:extLst>
          </p:cNvPr>
          <p:cNvCxnSpPr/>
          <p:nvPr/>
        </p:nvCxnSpPr>
        <p:spPr>
          <a:xfrm flipV="1">
            <a:off x="2051981" y="2552590"/>
            <a:ext cx="7777569" cy="3112406"/>
          </a:xfrm>
          <a:prstGeom prst="bentConnector3">
            <a:avLst>
              <a:gd name="adj1" fmla="val 1045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6D8EEFD-4312-4264-8CB8-3BED906DB633}"/>
              </a:ext>
            </a:extLst>
          </p:cNvPr>
          <p:cNvCxnSpPr>
            <a:stCxn id="22" idx="3"/>
          </p:cNvCxnSpPr>
          <p:nvPr/>
        </p:nvCxnSpPr>
        <p:spPr>
          <a:xfrm flipV="1">
            <a:off x="2051981" y="5664996"/>
            <a:ext cx="7777569" cy="20374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图形 47" descr="时钟">
            <a:extLst>
              <a:ext uri="{FF2B5EF4-FFF2-40B4-BE49-F238E27FC236}">
                <a16:creationId xmlns:a16="http://schemas.microsoft.com/office/drawing/2014/main" id="{BF85633C-6E0E-4DF9-8741-A043D296B3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68960" y="2898522"/>
            <a:ext cx="914400" cy="914400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626ABDD9-4D22-4013-93F0-B896B8CC6BD5}"/>
              </a:ext>
            </a:extLst>
          </p:cNvPr>
          <p:cNvSpPr txBox="1"/>
          <p:nvPr/>
        </p:nvSpPr>
        <p:spPr>
          <a:xfrm>
            <a:off x="2999577" y="3877619"/>
            <a:ext cx="1460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延迟超过</a:t>
            </a:r>
            <a:r>
              <a:rPr lang="en-US" altLang="zh-CN" sz="2800" b="1" dirty="0"/>
              <a:t>SLA</a:t>
            </a:r>
            <a:endParaRPr lang="zh-CN" altLang="en-US" sz="28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51FEA24-F602-497D-99D7-AFEF29BC2A5C}"/>
              </a:ext>
            </a:extLst>
          </p:cNvPr>
          <p:cNvSpPr txBox="1"/>
          <p:nvPr/>
        </p:nvSpPr>
        <p:spPr>
          <a:xfrm>
            <a:off x="4646915" y="6081547"/>
            <a:ext cx="3467616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减少服务器的负载</a:t>
            </a:r>
          </a:p>
        </p:txBody>
      </p:sp>
    </p:spTree>
    <p:extLst>
      <p:ext uri="{BB962C8B-B14F-4D97-AF65-F5344CB8AC3E}">
        <p14:creationId xmlns:p14="http://schemas.microsoft.com/office/powerpoint/2010/main" val="292032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1" y="106829"/>
            <a:ext cx="78592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实现</a:t>
            </a:r>
            <a:r>
              <a:rPr lang="en-US" altLang="zh-CN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PostMan6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helper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节点间的负载均衡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3F3521-102F-454A-AA2D-418C24BEC428}"/>
              </a:ext>
            </a:extLst>
          </p:cNvPr>
          <p:cNvSpPr/>
          <p:nvPr/>
        </p:nvSpPr>
        <p:spPr>
          <a:xfrm>
            <a:off x="839926" y="2607759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形 7" descr="监视器">
            <a:extLst>
              <a:ext uri="{FF2B5EF4-FFF2-40B4-BE49-F238E27FC236}">
                <a16:creationId xmlns:a16="http://schemas.microsoft.com/office/drawing/2014/main" id="{7DEADE82-A35F-40ED-9871-977F4BDD7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621" y="2553854"/>
            <a:ext cx="999687" cy="999687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FB8EA859-9ACC-4D01-995A-57DB0F9C9811}"/>
              </a:ext>
            </a:extLst>
          </p:cNvPr>
          <p:cNvSpPr/>
          <p:nvPr/>
        </p:nvSpPr>
        <p:spPr>
          <a:xfrm>
            <a:off x="1534398" y="2913743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形 9" descr="智能手机">
            <a:extLst>
              <a:ext uri="{FF2B5EF4-FFF2-40B4-BE49-F238E27FC236}">
                <a16:creationId xmlns:a16="http://schemas.microsoft.com/office/drawing/2014/main" id="{89C96AB3-FCB5-450A-8F4B-C7020C7C4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7699" y="2913743"/>
            <a:ext cx="579967" cy="5152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89E0DA6-6DAB-4220-9908-DC024151DA31}"/>
              </a:ext>
            </a:extLst>
          </p:cNvPr>
          <p:cNvSpPr txBox="1"/>
          <p:nvPr/>
        </p:nvSpPr>
        <p:spPr>
          <a:xfrm>
            <a:off x="733578" y="10363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客户端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91738B6-88E1-4B88-90B1-A6B4F5A28129}"/>
              </a:ext>
            </a:extLst>
          </p:cNvPr>
          <p:cNvCxnSpPr>
            <a:cxnSpLocks/>
          </p:cNvCxnSpPr>
          <p:nvPr/>
        </p:nvCxnSpPr>
        <p:spPr>
          <a:xfrm>
            <a:off x="4646915" y="1536300"/>
            <a:ext cx="0" cy="40344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7AB33D-B5AB-4314-BECD-E25367319608}"/>
              </a:ext>
            </a:extLst>
          </p:cNvPr>
          <p:cNvCxnSpPr>
            <a:cxnSpLocks/>
          </p:cNvCxnSpPr>
          <p:nvPr/>
        </p:nvCxnSpPr>
        <p:spPr>
          <a:xfrm>
            <a:off x="8945288" y="1576610"/>
            <a:ext cx="0" cy="40344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2060CE4-E208-4B23-9BB1-E46A5CC7F8EE}"/>
              </a:ext>
            </a:extLst>
          </p:cNvPr>
          <p:cNvSpPr/>
          <p:nvPr/>
        </p:nvSpPr>
        <p:spPr>
          <a:xfrm>
            <a:off x="839926" y="3778324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形 14" descr="监视器">
            <a:extLst>
              <a:ext uri="{FF2B5EF4-FFF2-40B4-BE49-F238E27FC236}">
                <a16:creationId xmlns:a16="http://schemas.microsoft.com/office/drawing/2014/main" id="{5BED9063-619C-4E7F-8FAD-F2940C2E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621" y="3724419"/>
            <a:ext cx="999687" cy="99968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0645706-2FFC-43C5-A292-D8CD344AA491}"/>
              </a:ext>
            </a:extLst>
          </p:cNvPr>
          <p:cNvSpPr/>
          <p:nvPr/>
        </p:nvSpPr>
        <p:spPr>
          <a:xfrm>
            <a:off x="1534398" y="4084308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7" name="图形 16" descr="智能手机">
            <a:extLst>
              <a:ext uri="{FF2B5EF4-FFF2-40B4-BE49-F238E27FC236}">
                <a16:creationId xmlns:a16="http://schemas.microsoft.com/office/drawing/2014/main" id="{8279C86E-ED0A-4DBA-90EB-6B28C4B8E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7699" y="4084308"/>
            <a:ext cx="579967" cy="51525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AB6887F-3D31-4ECB-9727-AA9F87BCF9E0}"/>
              </a:ext>
            </a:extLst>
          </p:cNvPr>
          <p:cNvSpPr/>
          <p:nvPr/>
        </p:nvSpPr>
        <p:spPr>
          <a:xfrm>
            <a:off x="839926" y="5420226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3" name="图形 22" descr="监视器">
            <a:extLst>
              <a:ext uri="{FF2B5EF4-FFF2-40B4-BE49-F238E27FC236}">
                <a16:creationId xmlns:a16="http://schemas.microsoft.com/office/drawing/2014/main" id="{A2DFF761-2862-4E2E-B9EE-6491F056D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621" y="5366321"/>
            <a:ext cx="999687" cy="999687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DAD8F5E-D497-46BD-A20E-1015D46931C8}"/>
              </a:ext>
            </a:extLst>
          </p:cNvPr>
          <p:cNvSpPr/>
          <p:nvPr/>
        </p:nvSpPr>
        <p:spPr>
          <a:xfrm>
            <a:off x="1534398" y="5726210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5" name="图形 24" descr="智能手机">
            <a:extLst>
              <a:ext uri="{FF2B5EF4-FFF2-40B4-BE49-F238E27FC236}">
                <a16:creationId xmlns:a16="http://schemas.microsoft.com/office/drawing/2014/main" id="{18ED92B1-33F7-409E-AD4B-77D7540F8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7699" y="5726210"/>
            <a:ext cx="579967" cy="51525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1ACA0C4-0CB7-4F00-B3AF-6050BB9E4B0F}"/>
              </a:ext>
            </a:extLst>
          </p:cNvPr>
          <p:cNvSpPr txBox="1"/>
          <p:nvPr/>
        </p:nvSpPr>
        <p:spPr>
          <a:xfrm>
            <a:off x="1007589" y="4785889"/>
            <a:ext cx="800219" cy="5091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0ADC79-8018-41B4-B8D7-B4DDE7FFFFCC}"/>
              </a:ext>
            </a:extLst>
          </p:cNvPr>
          <p:cNvSpPr txBox="1"/>
          <p:nvPr/>
        </p:nvSpPr>
        <p:spPr>
          <a:xfrm>
            <a:off x="5997402" y="1036390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Helper</a:t>
            </a:r>
            <a:r>
              <a:rPr lang="zh-CN" altLang="en-US" sz="3200" b="1" dirty="0"/>
              <a:t>节点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859D1C-490D-4B63-9C00-EE5455DF609B}"/>
              </a:ext>
            </a:extLst>
          </p:cNvPr>
          <p:cNvSpPr txBox="1"/>
          <p:nvPr/>
        </p:nvSpPr>
        <p:spPr>
          <a:xfrm>
            <a:off x="9597222" y="10363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服务器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FABEF74-8A15-46B5-8B2D-BB1EFBF280FC}"/>
              </a:ext>
            </a:extLst>
          </p:cNvPr>
          <p:cNvSpPr/>
          <p:nvPr/>
        </p:nvSpPr>
        <p:spPr>
          <a:xfrm>
            <a:off x="5783568" y="2754761"/>
            <a:ext cx="3004378" cy="90206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275E1CF-FAF0-491C-BAE4-D46071F8274E}"/>
              </a:ext>
            </a:extLst>
          </p:cNvPr>
          <p:cNvSpPr/>
          <p:nvPr/>
        </p:nvSpPr>
        <p:spPr>
          <a:xfrm>
            <a:off x="7890720" y="2898522"/>
            <a:ext cx="641178" cy="6594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7" name="图形 36" descr="强盗">
            <a:extLst>
              <a:ext uri="{FF2B5EF4-FFF2-40B4-BE49-F238E27FC236}">
                <a16:creationId xmlns:a16="http://schemas.microsoft.com/office/drawing/2014/main" id="{CA48BBF3-87D5-4DCE-822B-6C3B7E549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3431" y="2927401"/>
            <a:ext cx="628467" cy="626140"/>
          </a:xfrm>
          <a:prstGeom prst="rect">
            <a:avLst/>
          </a:prstGeom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3C505AE0-6357-44FE-BB03-0353A9910F4F}"/>
              </a:ext>
            </a:extLst>
          </p:cNvPr>
          <p:cNvSpPr/>
          <p:nvPr/>
        </p:nvSpPr>
        <p:spPr>
          <a:xfrm>
            <a:off x="9829550" y="1875934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六边形 76">
            <a:extLst>
              <a:ext uri="{FF2B5EF4-FFF2-40B4-BE49-F238E27FC236}">
                <a16:creationId xmlns:a16="http://schemas.microsoft.com/office/drawing/2014/main" id="{37716C51-3B7B-4375-8ECD-F06AD7C2E18A}"/>
              </a:ext>
            </a:extLst>
          </p:cNvPr>
          <p:cNvSpPr/>
          <p:nvPr/>
        </p:nvSpPr>
        <p:spPr>
          <a:xfrm>
            <a:off x="9911778" y="1968601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8" name="图形 77" descr="数据库">
            <a:extLst>
              <a:ext uri="{FF2B5EF4-FFF2-40B4-BE49-F238E27FC236}">
                <a16:creationId xmlns:a16="http://schemas.microsoft.com/office/drawing/2014/main" id="{C77477B2-A0A9-4C8F-8837-0E924AF5A6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38936" y="2007510"/>
            <a:ext cx="780958" cy="780958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028C2FF3-3511-4A88-B0B5-7B0A5D739E54}"/>
              </a:ext>
            </a:extLst>
          </p:cNvPr>
          <p:cNvSpPr txBox="1"/>
          <p:nvPr/>
        </p:nvSpPr>
        <p:spPr>
          <a:xfrm>
            <a:off x="9421358" y="308506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高负载服务器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22C9797-98FE-4F94-AC14-D937F0CD514D}"/>
              </a:ext>
            </a:extLst>
          </p:cNvPr>
          <p:cNvSpPr/>
          <p:nvPr/>
        </p:nvSpPr>
        <p:spPr>
          <a:xfrm>
            <a:off x="5783568" y="4550126"/>
            <a:ext cx="3004378" cy="90206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D8C450C-900E-4112-80D2-2AEAE64A7736}"/>
              </a:ext>
            </a:extLst>
          </p:cNvPr>
          <p:cNvSpPr/>
          <p:nvPr/>
        </p:nvSpPr>
        <p:spPr>
          <a:xfrm>
            <a:off x="7890720" y="4693887"/>
            <a:ext cx="641178" cy="6594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0" name="图形 79" descr="强盗">
            <a:extLst>
              <a:ext uri="{FF2B5EF4-FFF2-40B4-BE49-F238E27FC236}">
                <a16:creationId xmlns:a16="http://schemas.microsoft.com/office/drawing/2014/main" id="{9D8C64C4-6CE2-4B63-A159-6778BC9992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3431" y="4722766"/>
            <a:ext cx="628467" cy="626140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:a16="http://schemas.microsoft.com/office/drawing/2014/main" id="{F6811549-AADE-4F42-9496-67BF4D6EE1C0}"/>
              </a:ext>
            </a:extLst>
          </p:cNvPr>
          <p:cNvSpPr/>
          <p:nvPr/>
        </p:nvSpPr>
        <p:spPr>
          <a:xfrm>
            <a:off x="9829550" y="4907296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六边形 81">
            <a:extLst>
              <a:ext uri="{FF2B5EF4-FFF2-40B4-BE49-F238E27FC236}">
                <a16:creationId xmlns:a16="http://schemas.microsoft.com/office/drawing/2014/main" id="{9444674B-4D47-40B4-BC92-FD4A63003F85}"/>
              </a:ext>
            </a:extLst>
          </p:cNvPr>
          <p:cNvSpPr/>
          <p:nvPr/>
        </p:nvSpPr>
        <p:spPr>
          <a:xfrm>
            <a:off x="9911778" y="4999963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3" name="图形 82" descr="数据库">
            <a:extLst>
              <a:ext uri="{FF2B5EF4-FFF2-40B4-BE49-F238E27FC236}">
                <a16:creationId xmlns:a16="http://schemas.microsoft.com/office/drawing/2014/main" id="{4A2D8840-539C-43EA-BF11-1C1B3E5169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38936" y="5038872"/>
            <a:ext cx="780958" cy="780958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B92EA41A-61DB-4A1A-A5FF-6578BF5493D2}"/>
              </a:ext>
            </a:extLst>
          </p:cNvPr>
          <p:cNvSpPr txBox="1"/>
          <p:nvPr/>
        </p:nvSpPr>
        <p:spPr>
          <a:xfrm>
            <a:off x="9421358" y="611642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正常负载服务器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BCC49F3-D681-4472-8EC4-41B92146A6B6}"/>
              </a:ext>
            </a:extLst>
          </p:cNvPr>
          <p:cNvCxnSpPr>
            <a:stCxn id="7" idx="3"/>
          </p:cNvCxnSpPr>
          <p:nvPr/>
        </p:nvCxnSpPr>
        <p:spPr>
          <a:xfrm flipV="1">
            <a:off x="2051981" y="2007510"/>
            <a:ext cx="7777569" cy="1048763"/>
          </a:xfrm>
          <a:prstGeom prst="bentConnector3">
            <a:avLst>
              <a:gd name="adj1" fmla="val 497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F7C6771B-A047-46F3-9859-6E21358FD0C2}"/>
              </a:ext>
            </a:extLst>
          </p:cNvPr>
          <p:cNvCxnSpPr>
            <a:stCxn id="14" idx="3"/>
          </p:cNvCxnSpPr>
          <p:nvPr/>
        </p:nvCxnSpPr>
        <p:spPr>
          <a:xfrm flipV="1">
            <a:off x="2051981" y="2290628"/>
            <a:ext cx="7777569" cy="1936210"/>
          </a:xfrm>
          <a:prstGeom prst="bentConnector3">
            <a:avLst>
              <a:gd name="adj1" fmla="val 711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258CA183-5256-4073-A9D2-66E20CDCE625}"/>
              </a:ext>
            </a:extLst>
          </p:cNvPr>
          <p:cNvCxnSpPr/>
          <p:nvPr/>
        </p:nvCxnSpPr>
        <p:spPr>
          <a:xfrm flipV="1">
            <a:off x="2051981" y="2552590"/>
            <a:ext cx="7777569" cy="3112406"/>
          </a:xfrm>
          <a:prstGeom prst="bentConnector3">
            <a:avLst>
              <a:gd name="adj1" fmla="val 1045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6D8EEFD-4312-4264-8CB8-3BED906DB633}"/>
              </a:ext>
            </a:extLst>
          </p:cNvPr>
          <p:cNvCxnSpPr>
            <a:stCxn id="22" idx="3"/>
          </p:cNvCxnSpPr>
          <p:nvPr/>
        </p:nvCxnSpPr>
        <p:spPr>
          <a:xfrm flipV="1">
            <a:off x="2051981" y="5664996"/>
            <a:ext cx="7777569" cy="20374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6EF9613-7A51-4768-AB05-3663E33B0A0C}"/>
              </a:ext>
            </a:extLst>
          </p:cNvPr>
          <p:cNvSpPr txBox="1"/>
          <p:nvPr/>
        </p:nvSpPr>
        <p:spPr>
          <a:xfrm>
            <a:off x="5756585" y="2997431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CPU: </a:t>
            </a:r>
            <a:r>
              <a:rPr lang="en-US" altLang="zh-CN" sz="2400" b="1" dirty="0">
                <a:solidFill>
                  <a:schemeClr val="accent6"/>
                </a:solidFill>
              </a:rPr>
              <a:t>50%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0E9A13B-9DDA-4496-9A42-626B72865432}"/>
              </a:ext>
            </a:extLst>
          </p:cNvPr>
          <p:cNvSpPr txBox="1"/>
          <p:nvPr/>
        </p:nvSpPr>
        <p:spPr>
          <a:xfrm>
            <a:off x="5756585" y="4792737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CPU: </a:t>
            </a:r>
            <a:r>
              <a:rPr lang="en-US" altLang="zh-CN" sz="2400" b="1" dirty="0">
                <a:solidFill>
                  <a:srgbClr val="FF0000"/>
                </a:solidFill>
              </a:rPr>
              <a:t>70%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9A28E0-BBFF-446E-BB94-0101E1A912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41" y="2846476"/>
            <a:ext cx="745092" cy="74509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7CE8A53-FB26-42FF-875E-B8E3828BD64F}"/>
              </a:ext>
            </a:extLst>
          </p:cNvPr>
          <p:cNvSpPr txBox="1"/>
          <p:nvPr/>
        </p:nvSpPr>
        <p:spPr>
          <a:xfrm>
            <a:off x="5634073" y="3760981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选择低占用率的</a:t>
            </a:r>
            <a:r>
              <a:rPr lang="en-US" altLang="zh-CN" sz="2400" dirty="0"/>
              <a:t>helper</a:t>
            </a:r>
            <a:endParaRPr lang="zh-CN" altLang="en-US" sz="2400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DDD5EB4A-FACB-4574-B369-A990443B13A4}"/>
              </a:ext>
            </a:extLst>
          </p:cNvPr>
          <p:cNvCxnSpPr>
            <a:stCxn id="7" idx="3"/>
          </p:cNvCxnSpPr>
          <p:nvPr/>
        </p:nvCxnSpPr>
        <p:spPr>
          <a:xfrm flipV="1">
            <a:off x="2051981" y="2927401"/>
            <a:ext cx="3731587" cy="128872"/>
          </a:xfrm>
          <a:prstGeom prst="bentConnector3">
            <a:avLst>
              <a:gd name="adj1" fmla="val 23825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048C95F-F9B2-4353-95BA-B7B9C461E8DB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 flipV="1">
            <a:off x="2051981" y="3228264"/>
            <a:ext cx="3704604" cy="998574"/>
          </a:xfrm>
          <a:prstGeom prst="bentConnector3">
            <a:avLst>
              <a:gd name="adj1" fmla="val 27561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A84B6D4F-AA5E-4418-B5A7-984985B4654F}"/>
              </a:ext>
            </a:extLst>
          </p:cNvPr>
          <p:cNvCxnSpPr/>
          <p:nvPr/>
        </p:nvCxnSpPr>
        <p:spPr>
          <a:xfrm flipV="1">
            <a:off x="2043003" y="3466867"/>
            <a:ext cx="3697378" cy="2189909"/>
          </a:xfrm>
          <a:prstGeom prst="bentConnector3">
            <a:avLst>
              <a:gd name="adj1" fmla="val 33981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733E8DCE-BA86-45E9-92BB-4410467F4162}"/>
              </a:ext>
            </a:extLst>
          </p:cNvPr>
          <p:cNvCxnSpPr>
            <a:stCxn id="29" idx="3"/>
            <a:endCxn id="76" idx="1"/>
          </p:cNvCxnSpPr>
          <p:nvPr/>
        </p:nvCxnSpPr>
        <p:spPr>
          <a:xfrm flipV="1">
            <a:off x="8787946" y="2422111"/>
            <a:ext cx="1041604" cy="783682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02D0D1-6E95-4CC5-8390-8058D43A3273}"/>
              </a:ext>
            </a:extLst>
          </p:cNvPr>
          <p:cNvSpPr txBox="1"/>
          <p:nvPr/>
        </p:nvSpPr>
        <p:spPr>
          <a:xfrm>
            <a:off x="5755495" y="3009638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CPU: </a:t>
            </a:r>
            <a:r>
              <a:rPr lang="en-US" altLang="zh-CN" sz="2400" b="1" dirty="0">
                <a:solidFill>
                  <a:srgbClr val="FF0000"/>
                </a:solidFill>
              </a:rPr>
              <a:t>90%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DCFD193-6FF7-4E1E-ACAF-F45CC8368607}"/>
              </a:ext>
            </a:extLst>
          </p:cNvPr>
          <p:cNvSpPr txBox="1"/>
          <p:nvPr/>
        </p:nvSpPr>
        <p:spPr>
          <a:xfrm>
            <a:off x="5743874" y="4787684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CPU: </a:t>
            </a:r>
            <a:r>
              <a:rPr lang="en-US" altLang="zh-CN" sz="2400" b="1" dirty="0">
                <a:solidFill>
                  <a:schemeClr val="accent6"/>
                </a:solidFill>
              </a:rPr>
              <a:t>60%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85B4DC1-F8D4-4E81-8027-FAA151953708}"/>
              </a:ext>
            </a:extLst>
          </p:cNvPr>
          <p:cNvSpPr txBox="1"/>
          <p:nvPr/>
        </p:nvSpPr>
        <p:spPr>
          <a:xfrm>
            <a:off x="5808341" y="3738435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Helper</a:t>
            </a:r>
            <a:r>
              <a:rPr lang="zh-CN" altLang="en-US" sz="2400" dirty="0"/>
              <a:t>负载过高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27BFD327-F1F7-4727-A30F-F99B168A27D8}"/>
              </a:ext>
            </a:extLst>
          </p:cNvPr>
          <p:cNvCxnSpPr>
            <a:endCxn id="60" idx="1"/>
          </p:cNvCxnSpPr>
          <p:nvPr/>
        </p:nvCxnSpPr>
        <p:spPr>
          <a:xfrm flipV="1">
            <a:off x="2051981" y="5018517"/>
            <a:ext cx="3691893" cy="6464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CEA78B31-44AA-40E5-97E3-C3A19A76657A}"/>
              </a:ext>
            </a:extLst>
          </p:cNvPr>
          <p:cNvCxnSpPr>
            <a:stCxn id="65" idx="3"/>
            <a:endCxn id="76" idx="1"/>
          </p:cNvCxnSpPr>
          <p:nvPr/>
        </p:nvCxnSpPr>
        <p:spPr>
          <a:xfrm flipV="1">
            <a:off x="8787946" y="2422111"/>
            <a:ext cx="1041604" cy="25790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F7B36C7-2DA1-40C4-BE7A-EBE1FCC07AD7}"/>
              </a:ext>
            </a:extLst>
          </p:cNvPr>
          <p:cNvSpPr txBox="1"/>
          <p:nvPr/>
        </p:nvSpPr>
        <p:spPr>
          <a:xfrm>
            <a:off x="9259864" y="309187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正常负载服务器</a:t>
            </a:r>
          </a:p>
        </p:txBody>
      </p:sp>
    </p:spTree>
    <p:extLst>
      <p:ext uri="{BB962C8B-B14F-4D97-AF65-F5344CB8AC3E}">
        <p14:creationId xmlns:p14="http://schemas.microsoft.com/office/powerpoint/2010/main" val="345318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2" grpId="0"/>
      <p:bldP spid="2" grpId="1"/>
      <p:bldP spid="43" grpId="0"/>
      <p:bldP spid="43" grpId="1"/>
      <p:bldP spid="18" grpId="0"/>
      <p:bldP spid="18" grpId="1"/>
      <p:bldP spid="59" grpId="0"/>
      <p:bldP spid="59" grpId="1"/>
      <p:bldP spid="60" grpId="0"/>
      <p:bldP spid="60" grpId="1"/>
      <p:bldP spid="61" grpId="0"/>
      <p:bldP spid="61" grpId="1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1" y="106829"/>
            <a:ext cx="78592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PostMan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与数据迁移补充使用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3F3521-102F-454A-AA2D-418C24BEC428}"/>
              </a:ext>
            </a:extLst>
          </p:cNvPr>
          <p:cNvSpPr/>
          <p:nvPr/>
        </p:nvSpPr>
        <p:spPr>
          <a:xfrm>
            <a:off x="839926" y="2420721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形 7" descr="监视器">
            <a:extLst>
              <a:ext uri="{FF2B5EF4-FFF2-40B4-BE49-F238E27FC236}">
                <a16:creationId xmlns:a16="http://schemas.microsoft.com/office/drawing/2014/main" id="{7DEADE82-A35F-40ED-9871-977F4BDD7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621" y="2366816"/>
            <a:ext cx="999687" cy="999687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FB8EA859-9ACC-4D01-995A-57DB0F9C9811}"/>
              </a:ext>
            </a:extLst>
          </p:cNvPr>
          <p:cNvSpPr/>
          <p:nvPr/>
        </p:nvSpPr>
        <p:spPr>
          <a:xfrm>
            <a:off x="1534398" y="2726705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形 9" descr="智能手机">
            <a:extLst>
              <a:ext uri="{FF2B5EF4-FFF2-40B4-BE49-F238E27FC236}">
                <a16:creationId xmlns:a16="http://schemas.microsoft.com/office/drawing/2014/main" id="{89C96AB3-FCB5-450A-8F4B-C7020C7C4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7699" y="2726705"/>
            <a:ext cx="579967" cy="5152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89E0DA6-6DAB-4220-9908-DC024151DA31}"/>
              </a:ext>
            </a:extLst>
          </p:cNvPr>
          <p:cNvSpPr txBox="1"/>
          <p:nvPr/>
        </p:nvSpPr>
        <p:spPr>
          <a:xfrm>
            <a:off x="694085" y="101588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客户端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91738B6-88E1-4B88-90B1-A6B4F5A28129}"/>
              </a:ext>
            </a:extLst>
          </p:cNvPr>
          <p:cNvCxnSpPr>
            <a:cxnSpLocks/>
          </p:cNvCxnSpPr>
          <p:nvPr/>
        </p:nvCxnSpPr>
        <p:spPr>
          <a:xfrm>
            <a:off x="3628606" y="1349262"/>
            <a:ext cx="0" cy="407479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7AB33D-B5AB-4314-BECD-E25367319608}"/>
              </a:ext>
            </a:extLst>
          </p:cNvPr>
          <p:cNvCxnSpPr>
            <a:cxnSpLocks/>
          </p:cNvCxnSpPr>
          <p:nvPr/>
        </p:nvCxnSpPr>
        <p:spPr>
          <a:xfrm>
            <a:off x="8945288" y="1389572"/>
            <a:ext cx="0" cy="40344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2060CE4-E208-4B23-9BB1-E46A5CC7F8EE}"/>
              </a:ext>
            </a:extLst>
          </p:cNvPr>
          <p:cNvSpPr/>
          <p:nvPr/>
        </p:nvSpPr>
        <p:spPr>
          <a:xfrm>
            <a:off x="839926" y="3591286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形 14" descr="监视器">
            <a:extLst>
              <a:ext uri="{FF2B5EF4-FFF2-40B4-BE49-F238E27FC236}">
                <a16:creationId xmlns:a16="http://schemas.microsoft.com/office/drawing/2014/main" id="{5BED9063-619C-4E7F-8FAD-F2940C2E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621" y="3537381"/>
            <a:ext cx="999687" cy="99968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0645706-2FFC-43C5-A292-D8CD344AA491}"/>
              </a:ext>
            </a:extLst>
          </p:cNvPr>
          <p:cNvSpPr/>
          <p:nvPr/>
        </p:nvSpPr>
        <p:spPr>
          <a:xfrm>
            <a:off x="1534398" y="3897270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7" name="图形 16" descr="智能手机">
            <a:extLst>
              <a:ext uri="{FF2B5EF4-FFF2-40B4-BE49-F238E27FC236}">
                <a16:creationId xmlns:a16="http://schemas.microsoft.com/office/drawing/2014/main" id="{8279C86E-ED0A-4DBA-90EB-6B28C4B8E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7699" y="3897270"/>
            <a:ext cx="579967" cy="51525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AB6887F-3D31-4ECB-9727-AA9F87BCF9E0}"/>
              </a:ext>
            </a:extLst>
          </p:cNvPr>
          <p:cNvSpPr/>
          <p:nvPr/>
        </p:nvSpPr>
        <p:spPr>
          <a:xfrm>
            <a:off x="839926" y="5139669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3" name="图形 22" descr="监视器">
            <a:extLst>
              <a:ext uri="{FF2B5EF4-FFF2-40B4-BE49-F238E27FC236}">
                <a16:creationId xmlns:a16="http://schemas.microsoft.com/office/drawing/2014/main" id="{A2DFF761-2862-4E2E-B9EE-6491F056D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621" y="5085764"/>
            <a:ext cx="999687" cy="999687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DAD8F5E-D497-46BD-A20E-1015D46931C8}"/>
              </a:ext>
            </a:extLst>
          </p:cNvPr>
          <p:cNvSpPr/>
          <p:nvPr/>
        </p:nvSpPr>
        <p:spPr>
          <a:xfrm>
            <a:off x="1534398" y="5445653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5" name="图形 24" descr="智能手机">
            <a:extLst>
              <a:ext uri="{FF2B5EF4-FFF2-40B4-BE49-F238E27FC236}">
                <a16:creationId xmlns:a16="http://schemas.microsoft.com/office/drawing/2014/main" id="{18ED92B1-33F7-409E-AD4B-77D7540F8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7699" y="5445653"/>
            <a:ext cx="579967" cy="51525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1ACA0C4-0CB7-4F00-B3AF-6050BB9E4B0F}"/>
              </a:ext>
            </a:extLst>
          </p:cNvPr>
          <p:cNvSpPr txBox="1"/>
          <p:nvPr/>
        </p:nvSpPr>
        <p:spPr>
          <a:xfrm>
            <a:off x="1007589" y="4598851"/>
            <a:ext cx="800219" cy="5091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0ADC79-8018-41B4-B8D7-B4DDE7FFFFCC}"/>
              </a:ext>
            </a:extLst>
          </p:cNvPr>
          <p:cNvSpPr txBox="1"/>
          <p:nvPr/>
        </p:nvSpPr>
        <p:spPr>
          <a:xfrm>
            <a:off x="5097327" y="1015880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Helper</a:t>
            </a:r>
            <a:r>
              <a:rPr lang="zh-CN" altLang="en-US" sz="3200" b="1" dirty="0"/>
              <a:t>节点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859D1C-490D-4B63-9C00-EE5455DF609B}"/>
              </a:ext>
            </a:extLst>
          </p:cNvPr>
          <p:cNvSpPr txBox="1"/>
          <p:nvPr/>
        </p:nvSpPr>
        <p:spPr>
          <a:xfrm>
            <a:off x="9191589" y="101588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服务器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FABEF74-8A15-46B5-8B2D-BB1EFBF280FC}"/>
              </a:ext>
            </a:extLst>
          </p:cNvPr>
          <p:cNvSpPr/>
          <p:nvPr/>
        </p:nvSpPr>
        <p:spPr>
          <a:xfrm>
            <a:off x="4573825" y="3286207"/>
            <a:ext cx="3004378" cy="90206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275E1CF-FAF0-491C-BAE4-D46071F8274E}"/>
              </a:ext>
            </a:extLst>
          </p:cNvPr>
          <p:cNvSpPr/>
          <p:nvPr/>
        </p:nvSpPr>
        <p:spPr>
          <a:xfrm>
            <a:off x="6680977" y="3429968"/>
            <a:ext cx="641178" cy="6594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7" name="图形 36" descr="强盗">
            <a:extLst>
              <a:ext uri="{FF2B5EF4-FFF2-40B4-BE49-F238E27FC236}">
                <a16:creationId xmlns:a16="http://schemas.microsoft.com/office/drawing/2014/main" id="{CA48BBF3-87D5-4DCE-822B-6C3B7E549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57942" y="3456926"/>
            <a:ext cx="628467" cy="626140"/>
          </a:xfrm>
          <a:prstGeom prst="rect">
            <a:avLst/>
          </a:prstGeom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3C505AE0-6357-44FE-BB03-0353A9910F4F}"/>
              </a:ext>
            </a:extLst>
          </p:cNvPr>
          <p:cNvSpPr/>
          <p:nvPr/>
        </p:nvSpPr>
        <p:spPr>
          <a:xfrm>
            <a:off x="9299610" y="1688896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六边形 76">
            <a:extLst>
              <a:ext uri="{FF2B5EF4-FFF2-40B4-BE49-F238E27FC236}">
                <a16:creationId xmlns:a16="http://schemas.microsoft.com/office/drawing/2014/main" id="{37716C51-3B7B-4375-8ECD-F06AD7C2E18A}"/>
              </a:ext>
            </a:extLst>
          </p:cNvPr>
          <p:cNvSpPr/>
          <p:nvPr/>
        </p:nvSpPr>
        <p:spPr>
          <a:xfrm>
            <a:off x="9381838" y="1781563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8" name="图形 77" descr="数据库">
            <a:extLst>
              <a:ext uri="{FF2B5EF4-FFF2-40B4-BE49-F238E27FC236}">
                <a16:creationId xmlns:a16="http://schemas.microsoft.com/office/drawing/2014/main" id="{C77477B2-A0A9-4C8F-8837-0E924AF5A6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08996" y="1820472"/>
            <a:ext cx="780958" cy="780958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028C2FF3-3511-4A88-B0B5-7B0A5D739E54}"/>
              </a:ext>
            </a:extLst>
          </p:cNvPr>
          <p:cNvSpPr txBox="1"/>
          <p:nvPr/>
        </p:nvSpPr>
        <p:spPr>
          <a:xfrm>
            <a:off x="8891418" y="289802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高负载服务器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6811549-AADE-4F42-9496-67BF4D6EE1C0}"/>
              </a:ext>
            </a:extLst>
          </p:cNvPr>
          <p:cNvSpPr/>
          <p:nvPr/>
        </p:nvSpPr>
        <p:spPr>
          <a:xfrm>
            <a:off x="9299610" y="4720258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六边形 81">
            <a:extLst>
              <a:ext uri="{FF2B5EF4-FFF2-40B4-BE49-F238E27FC236}">
                <a16:creationId xmlns:a16="http://schemas.microsoft.com/office/drawing/2014/main" id="{9444674B-4D47-40B4-BC92-FD4A63003F85}"/>
              </a:ext>
            </a:extLst>
          </p:cNvPr>
          <p:cNvSpPr/>
          <p:nvPr/>
        </p:nvSpPr>
        <p:spPr>
          <a:xfrm>
            <a:off x="9381838" y="4812925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92EA41A-61DB-4A1A-A5FF-6578BF5493D2}"/>
              </a:ext>
            </a:extLst>
          </p:cNvPr>
          <p:cNvSpPr txBox="1"/>
          <p:nvPr/>
        </p:nvSpPr>
        <p:spPr>
          <a:xfrm>
            <a:off x="8891418" y="59293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正常负载服务器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BCC49F3-D681-4472-8EC4-41B92146A6B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51981" y="1892807"/>
            <a:ext cx="7247629" cy="9764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F7C6771B-A047-46F3-9859-6E21358FD0C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051981" y="2108278"/>
            <a:ext cx="7257277" cy="1931522"/>
          </a:xfrm>
          <a:prstGeom prst="bentConnector3">
            <a:avLst>
              <a:gd name="adj1" fmla="val 5257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258CA183-5256-4073-A9D2-66E20CDCE625}"/>
              </a:ext>
            </a:extLst>
          </p:cNvPr>
          <p:cNvCxnSpPr>
            <a:cxnSpLocks/>
          </p:cNvCxnSpPr>
          <p:nvPr/>
        </p:nvCxnSpPr>
        <p:spPr>
          <a:xfrm flipV="1">
            <a:off x="2043003" y="2549098"/>
            <a:ext cx="7256607" cy="2801848"/>
          </a:xfrm>
          <a:prstGeom prst="bentConnector3">
            <a:avLst>
              <a:gd name="adj1" fmla="val 5572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6D8EEFD-4312-4264-8CB8-3BED906DB633}"/>
              </a:ext>
            </a:extLst>
          </p:cNvPr>
          <p:cNvCxnSpPr>
            <a:cxnSpLocks/>
          </p:cNvCxnSpPr>
          <p:nvPr/>
        </p:nvCxnSpPr>
        <p:spPr>
          <a:xfrm>
            <a:off x="2043003" y="5444944"/>
            <a:ext cx="7243907" cy="958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DDD5EB4A-FACB-4574-B369-A990443B13A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51981" y="2869235"/>
            <a:ext cx="2521844" cy="6505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048C95F-F9B2-4353-95BA-B7B9C461E8DB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2051981" y="3737239"/>
            <a:ext cx="2521844" cy="30256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A84B6D4F-AA5E-4418-B5A7-984985B4654F}"/>
              </a:ext>
            </a:extLst>
          </p:cNvPr>
          <p:cNvCxnSpPr>
            <a:cxnSpLocks/>
          </p:cNvCxnSpPr>
          <p:nvPr/>
        </p:nvCxnSpPr>
        <p:spPr>
          <a:xfrm flipV="1">
            <a:off x="2051981" y="3968283"/>
            <a:ext cx="2521844" cy="1293155"/>
          </a:xfrm>
          <a:prstGeom prst="bentConnector3">
            <a:avLst>
              <a:gd name="adj1" fmla="val 55356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733E8DCE-BA86-45E9-92BB-4410467F4162}"/>
              </a:ext>
            </a:extLst>
          </p:cNvPr>
          <p:cNvCxnSpPr>
            <a:stCxn id="29" idx="3"/>
            <a:endCxn id="76" idx="1"/>
          </p:cNvCxnSpPr>
          <p:nvPr/>
        </p:nvCxnSpPr>
        <p:spPr>
          <a:xfrm flipV="1">
            <a:off x="7578203" y="2235073"/>
            <a:ext cx="1721407" cy="1502166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9D3F65D8-34EF-41F7-AEE7-639FC697E3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998" y="4894571"/>
            <a:ext cx="762956" cy="762956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71518521-EACC-47F5-943E-2436A23D0E7F}"/>
              </a:ext>
            </a:extLst>
          </p:cNvPr>
          <p:cNvSpPr txBox="1"/>
          <p:nvPr/>
        </p:nvSpPr>
        <p:spPr>
          <a:xfrm>
            <a:off x="3083572" y="5394212"/>
            <a:ext cx="5416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PostMan</a:t>
            </a:r>
            <a:r>
              <a:rPr lang="zh-CN" altLang="en-US" sz="3200" b="1" dirty="0"/>
              <a:t>定位</a:t>
            </a:r>
            <a:endParaRPr lang="en-US" altLang="zh-CN" sz="3200" b="1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CN" altLang="en-US" sz="2400" b="1" dirty="0"/>
              <a:t>是对数据迁移方法的补充</a:t>
            </a:r>
            <a:endParaRPr lang="en-US" altLang="zh-CN" sz="2400" b="1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CN" altLang="en-US" sz="2400" b="1" dirty="0"/>
              <a:t>数据迁移可以彻底解决突发流量</a:t>
            </a: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8B64D371-0DAA-4D15-ACDC-853042144CDC}"/>
              </a:ext>
            </a:extLst>
          </p:cNvPr>
          <p:cNvCxnSpPr>
            <a:stCxn id="76" idx="3"/>
            <a:endCxn id="81" idx="3"/>
          </p:cNvCxnSpPr>
          <p:nvPr/>
        </p:nvCxnSpPr>
        <p:spPr>
          <a:xfrm>
            <a:off x="10511665" y="2235073"/>
            <a:ext cx="12700" cy="3031362"/>
          </a:xfrm>
          <a:prstGeom prst="bentConnector3">
            <a:avLst>
              <a:gd name="adj1" fmla="val 695455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图形 84" descr="数据库">
            <a:extLst>
              <a:ext uri="{FF2B5EF4-FFF2-40B4-BE49-F238E27FC236}">
                <a16:creationId xmlns:a16="http://schemas.microsoft.com/office/drawing/2014/main" id="{4ED484A9-9E28-4E2C-ABF6-8782F39523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06687" y="1814484"/>
            <a:ext cx="780958" cy="780958"/>
          </a:xfrm>
          <a:prstGeom prst="rect">
            <a:avLst/>
          </a:prstGeom>
        </p:spPr>
      </p:pic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B7F093E-6497-440A-BACE-32EF73855D6F}"/>
              </a:ext>
            </a:extLst>
          </p:cNvPr>
          <p:cNvCxnSpPr>
            <a:endCxn id="81" idx="1"/>
          </p:cNvCxnSpPr>
          <p:nvPr/>
        </p:nvCxnSpPr>
        <p:spPr>
          <a:xfrm>
            <a:off x="2051981" y="5261438"/>
            <a:ext cx="7247629" cy="4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1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2.22222E-6 L 0.00404 0.00023 C 0.02526 0.01065 0.0168 0.0081 0.05195 0.00694 C 0.07239 0.00625 0.0931 0.00393 0.1138 0.00254 C 0.12292 0.0037 0.12773 2.22222E-6 0.12174 0.00856 C 0.12096 0.00972 0.11901 0.00972 0.11901 0.01157 C 0.11901 0.01273 0.12122 0.01134 0.12174 0.00995 C 0.122 0.00903 0.12109 0.0081 0.12083 0.00694 L 0.12083 0.00717 C 0.12109 0.03287 0.12122 0.05856 0.12174 0.08426 C 0.12174 0.08866 0.122 0.09305 0.12252 0.09745 C 0.12292 0.1 0.1237 0.10231 0.12422 0.10463 C 0.12474 0.10764 0.12487 0.11041 0.12526 0.11342 C 0.12539 0.11504 0.1263 0.1162 0.1263 0.11782 C 0.1263 0.12616 0.12591 0.13449 0.12526 0.14259 C 0.12513 0.14444 0.12396 0.1456 0.12344 0.14722 C 0.11719 0.18889 0.12213 0.1537 0.12422 0.26528 C 0.12448 0.27199 0.125 0.27893 0.12526 0.28565 C 0.12266 0.37361 0.12344 0.32546 0.12344 0.43009 L 0.12344 0.43032 C 0.12109 0.43125 0.11875 0.4331 0.11627 0.43426 C 0.11523 0.43495 0.11406 0.43588 0.11276 0.43588 C 0.10104 0.4368 0.08932 0.4368 0.07734 0.4375 L 0.05195 0.43889 C 0.02266 0.44328 0.03945 0.4419 0.00156 0.4419 L 0.00156 0.44213 " pathEditMode="relative" rAng="0" ptsTypes="AAAAAAAAAAAAAAAAAAAAAAAAAA">
                                      <p:cBhvr>
                                        <p:cTn id="3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2210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6" grpId="0" animBg="1"/>
      <p:bldP spid="3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2" y="106829"/>
            <a:ext cx="665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实验设置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C3748B-A56B-4495-A171-4DF504104A88}"/>
              </a:ext>
            </a:extLst>
          </p:cNvPr>
          <p:cNvSpPr txBox="1"/>
          <p:nvPr/>
        </p:nvSpPr>
        <p:spPr>
          <a:xfrm>
            <a:off x="976747" y="1257299"/>
            <a:ext cx="10697093" cy="482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Wingdings" panose="05000000000000000000" pitchFamily="2" charset="2"/>
              <a:buChar char="p"/>
            </a:pPr>
            <a:r>
              <a:rPr lang="zh-CN" altLang="en-US" sz="3200" dirty="0"/>
              <a:t>测试平台：</a:t>
            </a:r>
            <a:r>
              <a:rPr lang="en-US" altLang="zh-CN" sz="3200" dirty="0" err="1"/>
              <a:t>CloudLab</a:t>
            </a:r>
            <a:r>
              <a:rPr lang="zh-CN" altLang="en-US" sz="3200" dirty="0"/>
              <a:t>：</a:t>
            </a:r>
            <a:r>
              <a:rPr lang="en-US" altLang="zh-CN" sz="3200" dirty="0"/>
              <a:t>15</a:t>
            </a:r>
            <a:r>
              <a:rPr lang="zh-CN" altLang="en-US" sz="3200" dirty="0"/>
              <a:t>台机器</a:t>
            </a:r>
            <a:endParaRPr lang="en-US" altLang="zh-CN" sz="3200" dirty="0"/>
          </a:p>
          <a:p>
            <a:pPr marL="285750" indent="-285750">
              <a:spcAft>
                <a:spcPts val="2000"/>
              </a:spcAft>
              <a:buFont typeface="Wingdings" panose="05000000000000000000" pitchFamily="2" charset="2"/>
              <a:buChar char="p"/>
            </a:pPr>
            <a:r>
              <a:rPr lang="zh-CN" altLang="en-US" sz="3200" dirty="0"/>
              <a:t>机器：</a:t>
            </a:r>
            <a:r>
              <a:rPr lang="en-US" altLang="zh-CN" sz="3200" dirty="0"/>
              <a:t>10</a:t>
            </a:r>
            <a:r>
              <a:rPr lang="zh-CN" altLang="en-US" sz="3200" dirty="0"/>
              <a:t>个物理核并且具有超线程，一个</a:t>
            </a:r>
            <a:r>
              <a:rPr lang="en-US" altLang="zh-CN" sz="3200" dirty="0"/>
              <a:t>Inter 82599ES 10 Gigabit </a:t>
            </a:r>
            <a:r>
              <a:rPr lang="zh-CN" altLang="en-US" sz="3200" dirty="0"/>
              <a:t>网卡</a:t>
            </a:r>
            <a:endParaRPr lang="en-US" altLang="zh-CN" sz="3200" dirty="0"/>
          </a:p>
          <a:p>
            <a:pPr marL="285750" indent="-285750">
              <a:spcAft>
                <a:spcPts val="2000"/>
              </a:spcAft>
              <a:buFont typeface="Wingdings" panose="05000000000000000000" pitchFamily="2" charset="2"/>
              <a:buChar char="p"/>
            </a:pPr>
            <a:r>
              <a:rPr lang="zh-CN" altLang="en-US" sz="3200" dirty="0"/>
              <a:t>服务器：</a:t>
            </a:r>
            <a:r>
              <a:rPr lang="en-US" altLang="zh-CN" sz="3200" dirty="0"/>
              <a:t>Memcached , </a:t>
            </a:r>
            <a:r>
              <a:rPr lang="en-US" altLang="zh-CN" sz="3200" dirty="0" err="1"/>
              <a:t>Paxos</a:t>
            </a:r>
            <a:r>
              <a:rPr lang="en-US" altLang="zh-CN" sz="3200" dirty="0"/>
              <a:t> and IX</a:t>
            </a:r>
          </a:p>
          <a:p>
            <a:pPr marL="285750" indent="-285750">
              <a:spcAft>
                <a:spcPts val="2000"/>
              </a:spcAft>
              <a:buFont typeface="Wingdings" panose="05000000000000000000" pitchFamily="2" charset="2"/>
              <a:buChar char="p"/>
            </a:pPr>
            <a:r>
              <a:rPr lang="en-US" altLang="zh-CN" sz="3200" dirty="0"/>
              <a:t>Helper</a:t>
            </a:r>
            <a:r>
              <a:rPr lang="zh-CN" altLang="en-US" sz="3200" dirty="0"/>
              <a:t>节点：</a:t>
            </a:r>
            <a:r>
              <a:rPr lang="en-US" altLang="zh-CN" sz="3200" dirty="0"/>
              <a:t>DPDK 16.07.2</a:t>
            </a:r>
          </a:p>
          <a:p>
            <a:pPr marL="285750" indent="-285750">
              <a:spcAft>
                <a:spcPts val="2000"/>
              </a:spcAft>
              <a:buFont typeface="Wingdings" panose="05000000000000000000" pitchFamily="2" charset="2"/>
              <a:buChar char="p"/>
            </a:pPr>
            <a:r>
              <a:rPr lang="zh-CN" altLang="en-US" sz="3200" dirty="0"/>
              <a:t>客户端：</a:t>
            </a:r>
            <a:r>
              <a:rPr lang="en-US" altLang="zh-CN" sz="3200" dirty="0"/>
              <a:t> Ping-pong benchmark and IX</a:t>
            </a:r>
          </a:p>
          <a:p>
            <a:pPr marL="285750" indent="-285750">
              <a:spcAft>
                <a:spcPts val="2000"/>
              </a:spcAft>
              <a:buFont typeface="Wingdings" panose="05000000000000000000" pitchFamily="2" charset="2"/>
              <a:buChar char="p"/>
            </a:pPr>
            <a:r>
              <a:rPr lang="en-US" altLang="zh-CN" sz="3200" dirty="0"/>
              <a:t>SLA</a:t>
            </a:r>
            <a:r>
              <a:rPr lang="zh-CN" altLang="en-US" sz="3200" dirty="0"/>
              <a:t>：</a:t>
            </a:r>
            <a:r>
              <a:rPr lang="en-US" altLang="zh-CN" sz="3200" dirty="0"/>
              <a:t>500μs(99%</a:t>
            </a:r>
            <a:r>
              <a:rPr lang="zh-CN" altLang="en-US" sz="3200" dirty="0"/>
              <a:t>延迟，</a:t>
            </a:r>
            <a:r>
              <a:rPr lang="en-US" altLang="zh-CN" sz="3200" dirty="0"/>
              <a:t>p99)</a:t>
            </a:r>
          </a:p>
        </p:txBody>
      </p:sp>
    </p:spTree>
    <p:extLst>
      <p:ext uri="{BB962C8B-B14F-4D97-AF65-F5344CB8AC3E}">
        <p14:creationId xmlns:p14="http://schemas.microsoft.com/office/powerpoint/2010/main" val="4225298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2" y="106829"/>
            <a:ext cx="665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PostMan</a:t>
            </a:r>
            <a:r>
              <a:rPr lang="en-US" altLang="zh-CN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 vs. 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数据迁移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7AF7B7-B382-4DB2-8C57-45DF8A1CA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4" y="1067117"/>
            <a:ext cx="5183815" cy="36776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159F5B-79EE-49F7-8177-27F564DD8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23" y="1067117"/>
            <a:ext cx="4555797" cy="35573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F354528-5B95-4B21-9E03-5CD29586227B}"/>
              </a:ext>
            </a:extLst>
          </p:cNvPr>
          <p:cNvSpPr txBox="1"/>
          <p:nvPr/>
        </p:nvSpPr>
        <p:spPr>
          <a:xfrm>
            <a:off x="934013" y="4744720"/>
            <a:ext cx="46682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 helper </a:t>
            </a:r>
            <a:r>
              <a:rPr lang="zh-CN" altLang="en-US" sz="3200" dirty="0"/>
              <a:t>节点</a:t>
            </a:r>
            <a:endParaRPr lang="en-US" altLang="zh-CN" sz="3200" dirty="0"/>
          </a:p>
          <a:p>
            <a:r>
              <a:rPr lang="en-US" altLang="zh-CN" sz="3200" dirty="0"/>
              <a:t>660</a:t>
            </a:r>
            <a:r>
              <a:rPr lang="zh-CN" altLang="en-US" sz="3200" dirty="0"/>
              <a:t>客户端连接</a:t>
            </a:r>
            <a:endParaRPr lang="en-US" altLang="zh-CN" sz="3200" dirty="0"/>
          </a:p>
          <a:p>
            <a:r>
              <a:rPr lang="zh-CN" altLang="en-US" sz="3200" dirty="0"/>
              <a:t>时间间隔：</a:t>
            </a:r>
            <a:r>
              <a:rPr lang="en-US" altLang="zh-CN" sz="3200" dirty="0"/>
              <a:t>550ms vs.</a:t>
            </a:r>
            <a:r>
              <a:rPr lang="zh-CN" altLang="en-US" sz="3200" dirty="0"/>
              <a:t> </a:t>
            </a:r>
            <a:r>
              <a:rPr lang="en-US" altLang="zh-CN" sz="3200" dirty="0"/>
              <a:t>13s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FCA33-8B35-4F13-9978-E731F388CAC0}"/>
              </a:ext>
            </a:extLst>
          </p:cNvPr>
          <p:cNvSpPr txBox="1"/>
          <p:nvPr/>
        </p:nvSpPr>
        <p:spPr>
          <a:xfrm>
            <a:off x="6961811" y="4744720"/>
            <a:ext cx="44518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 helper </a:t>
            </a:r>
            <a:r>
              <a:rPr lang="zh-CN" altLang="en-US" sz="3200" dirty="0"/>
              <a:t>节点</a:t>
            </a:r>
            <a:endParaRPr lang="en-US" altLang="zh-CN" sz="3200" dirty="0"/>
          </a:p>
          <a:p>
            <a:r>
              <a:rPr lang="en-US" altLang="zh-CN" sz="3200" dirty="0"/>
              <a:t>960</a:t>
            </a:r>
            <a:r>
              <a:rPr lang="zh-CN" altLang="en-US" sz="3200" dirty="0"/>
              <a:t>客户端连接</a:t>
            </a:r>
            <a:endParaRPr lang="en-US" altLang="zh-CN" sz="3200" dirty="0"/>
          </a:p>
          <a:p>
            <a:r>
              <a:rPr lang="zh-CN" altLang="en-US" sz="3200" dirty="0"/>
              <a:t>时间间隔：</a:t>
            </a:r>
            <a:r>
              <a:rPr lang="en-US" altLang="zh-CN" sz="3200" dirty="0"/>
              <a:t>750ms vs.</a:t>
            </a:r>
            <a:r>
              <a:rPr lang="zh-CN" altLang="en-US" sz="3200" dirty="0"/>
              <a:t> </a:t>
            </a:r>
            <a:r>
              <a:rPr lang="en-US" altLang="zh-CN" sz="3200" dirty="0"/>
              <a:t>8s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982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2" y="106829"/>
            <a:ext cx="665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PostMan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能力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354528-5B95-4B21-9E03-5CD29586227B}"/>
              </a:ext>
            </a:extLst>
          </p:cNvPr>
          <p:cNvSpPr txBox="1"/>
          <p:nvPr/>
        </p:nvSpPr>
        <p:spPr>
          <a:xfrm>
            <a:off x="24144" y="4744720"/>
            <a:ext cx="72474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Memcached vs Memcached + </a:t>
            </a:r>
            <a:r>
              <a:rPr lang="en-US" altLang="zh-CN" sz="3200" dirty="0" err="1"/>
              <a:t>PostMan</a:t>
            </a:r>
            <a:r>
              <a:rPr lang="en-US" altLang="zh-CN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5</a:t>
            </a:r>
            <a:r>
              <a:rPr lang="zh-CN" altLang="en-US" sz="3200" dirty="0"/>
              <a:t>个</a:t>
            </a:r>
            <a:r>
              <a:rPr lang="en-US" altLang="zh-CN" sz="3200" dirty="0"/>
              <a:t>helper</a:t>
            </a:r>
            <a:r>
              <a:rPr lang="zh-CN" altLang="en-US" sz="3200" dirty="0"/>
              <a:t>节点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负载范围：</a:t>
            </a:r>
            <a:r>
              <a:rPr lang="en-US" altLang="zh-CN" sz="3200" dirty="0"/>
              <a:t>2000K~6000K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FCA33-8B35-4F13-9978-E731F388CAC0}"/>
              </a:ext>
            </a:extLst>
          </p:cNvPr>
          <p:cNvSpPr txBox="1"/>
          <p:nvPr/>
        </p:nvSpPr>
        <p:spPr>
          <a:xfrm>
            <a:off x="7271641" y="4744720"/>
            <a:ext cx="49135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Paxos</a:t>
            </a:r>
            <a:r>
              <a:rPr lang="en-US" altLang="zh-CN" sz="3200" dirty="0"/>
              <a:t> vs </a:t>
            </a:r>
            <a:r>
              <a:rPr lang="en-US" altLang="zh-CN" sz="3200" dirty="0" err="1"/>
              <a:t>Paxos</a:t>
            </a:r>
            <a:r>
              <a:rPr lang="en-US" altLang="zh-CN" sz="3200" dirty="0"/>
              <a:t> + </a:t>
            </a:r>
            <a:r>
              <a:rPr lang="en-US" altLang="zh-CN" sz="3200" dirty="0" err="1"/>
              <a:t>PostMan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6</a:t>
            </a:r>
            <a:r>
              <a:rPr lang="zh-CN" altLang="en-US" sz="3200" dirty="0"/>
              <a:t>个</a:t>
            </a:r>
            <a:r>
              <a:rPr lang="en-US" altLang="zh-CN" sz="3200" dirty="0"/>
              <a:t>helper</a:t>
            </a:r>
            <a:r>
              <a:rPr lang="zh-CN" altLang="en-US" sz="3200" dirty="0"/>
              <a:t>节点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负载范围：</a:t>
            </a:r>
            <a:r>
              <a:rPr lang="en-US" altLang="zh-CN" sz="3200" dirty="0"/>
              <a:t>500K~5000K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C954B4-0EEE-41E4-9DBF-3B4FDBE28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0" y="918919"/>
            <a:ext cx="5843422" cy="38258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D005DF-D8AA-4036-8BCA-D3504288F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98" y="918919"/>
            <a:ext cx="5878302" cy="38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4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2" y="106829"/>
            <a:ext cx="665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从</a:t>
            </a:r>
            <a:r>
              <a:rPr lang="en-US" altLang="zh-CN" sz="3200" b="1" dirty="0" err="1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PostMan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获得的性能提升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354528-5B95-4B21-9E03-5CD29586227B}"/>
              </a:ext>
            </a:extLst>
          </p:cNvPr>
          <p:cNvSpPr txBox="1"/>
          <p:nvPr/>
        </p:nvSpPr>
        <p:spPr>
          <a:xfrm>
            <a:off x="593104" y="4477039"/>
            <a:ext cx="48285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Linux vs Linux + </a:t>
            </a:r>
            <a:r>
              <a:rPr lang="en-US" altLang="zh-CN" sz="3200" dirty="0" err="1"/>
              <a:t>PostMan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6</a:t>
            </a:r>
            <a:r>
              <a:rPr lang="zh-CN" altLang="en-US" sz="3200" dirty="0"/>
              <a:t>个</a:t>
            </a:r>
            <a:r>
              <a:rPr lang="en-US" altLang="zh-CN" sz="3200" dirty="0"/>
              <a:t>helper</a:t>
            </a:r>
            <a:r>
              <a:rPr lang="zh-CN" altLang="en-US" sz="3200" dirty="0"/>
              <a:t>节点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8</a:t>
            </a:r>
            <a:r>
              <a:rPr lang="zh-CN" altLang="en-US" sz="3200" dirty="0"/>
              <a:t>核：交点为</a:t>
            </a:r>
            <a:r>
              <a:rPr lang="en-US" altLang="zh-CN" sz="3200" dirty="0"/>
              <a:t>400bytes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1</a:t>
            </a:r>
            <a:r>
              <a:rPr lang="zh-CN" altLang="en-US" sz="3200" dirty="0"/>
              <a:t>核：交点为</a:t>
            </a:r>
            <a:r>
              <a:rPr lang="en-US" altLang="zh-CN" sz="3200" dirty="0"/>
              <a:t>1460 bytes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FCA33-8B35-4F13-9978-E731F388CAC0}"/>
              </a:ext>
            </a:extLst>
          </p:cNvPr>
          <p:cNvSpPr txBox="1"/>
          <p:nvPr/>
        </p:nvSpPr>
        <p:spPr>
          <a:xfrm>
            <a:off x="6562235" y="4471942"/>
            <a:ext cx="461216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IX vs IX + </a:t>
            </a:r>
            <a:r>
              <a:rPr lang="en-US" altLang="zh-CN" sz="3200" dirty="0" err="1"/>
              <a:t>PostMan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6</a:t>
            </a:r>
            <a:r>
              <a:rPr lang="zh-CN" altLang="en-US" sz="3200" dirty="0"/>
              <a:t>个</a:t>
            </a:r>
            <a:r>
              <a:rPr lang="en-US" altLang="zh-CN" sz="3200" dirty="0"/>
              <a:t>helper</a:t>
            </a:r>
            <a:r>
              <a:rPr lang="zh-CN" altLang="en-US" sz="3200" dirty="0"/>
              <a:t>节点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8</a:t>
            </a:r>
            <a:r>
              <a:rPr lang="zh-CN" altLang="en-US" sz="3200" dirty="0"/>
              <a:t>核：交点为</a:t>
            </a:r>
            <a:r>
              <a:rPr lang="en-US" altLang="zh-CN" sz="3200" dirty="0"/>
              <a:t>260bytes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1</a:t>
            </a:r>
            <a:r>
              <a:rPr lang="zh-CN" altLang="en-US" sz="3200" dirty="0"/>
              <a:t>核：交点为</a:t>
            </a:r>
            <a:r>
              <a:rPr lang="en-US" altLang="zh-CN" sz="3200" dirty="0"/>
              <a:t>920bytes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C21240-D4BF-417E-A6B5-1F9E39AFB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05" y="918919"/>
            <a:ext cx="5238736" cy="35581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4C1AF2-751F-4F80-8D34-BE4EFA85B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1015148"/>
            <a:ext cx="4663756" cy="346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4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42D70E5-2242-4266-9178-B133B2AF6823}"/>
              </a:ext>
            </a:extLst>
          </p:cNvPr>
          <p:cNvSpPr/>
          <p:nvPr/>
        </p:nvSpPr>
        <p:spPr>
          <a:xfrm>
            <a:off x="2770642" y="106829"/>
            <a:ext cx="6650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Outline</a:t>
            </a:r>
            <a:endParaRPr lang="zh-CN" altLang="en-US" sz="3200" b="1" dirty="0">
              <a:latin typeface="Helvetica Neue" panose="02000503000000020004" pitchFamily="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4DB34B-8460-4223-9412-1D910EC06946}"/>
              </a:ext>
            </a:extLst>
          </p:cNvPr>
          <p:cNvSpPr txBox="1"/>
          <p:nvPr/>
        </p:nvSpPr>
        <p:spPr>
          <a:xfrm>
            <a:off x="3953147" y="1720532"/>
            <a:ext cx="5905500" cy="36900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背景与动机</a:t>
            </a:r>
            <a:endParaRPr lang="en-US" altLang="zh-CN" sz="3200" b="1" dirty="0">
              <a:latin typeface="Helvetica Neue" panose="02000503000000020004" pitchFamily="2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b="1" dirty="0" err="1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PostMan</a:t>
            </a:r>
            <a:r>
              <a:rPr lang="zh-CN" altLang="en-US" sz="32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概览</a:t>
            </a:r>
            <a:endParaRPr lang="en-US" altLang="zh-CN" sz="3200" b="1" dirty="0">
              <a:latin typeface="Helvetica Neue" panose="02000503000000020004" pitchFamily="2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实现</a:t>
            </a:r>
            <a:r>
              <a:rPr lang="en-US" altLang="zh-CN" sz="3200" b="1" dirty="0" err="1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PostMan</a:t>
            </a:r>
            <a:endParaRPr lang="en-US" altLang="zh-CN" sz="3200" b="1" dirty="0">
              <a:latin typeface="Helvetica Neue" panose="02000503000000020004" pitchFamily="2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性能测试</a:t>
            </a:r>
            <a:endParaRPr lang="en-US" altLang="zh-CN" sz="3200" b="1" dirty="0">
              <a:latin typeface="Helvetica Neue" panose="02000503000000020004" pitchFamily="2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Helvetica Neue" panose="02000503000000020004" pitchFamily="2"/>
                <a:ea typeface="宋体" panose="02010600030101010101" pitchFamily="2" charset="-122"/>
                <a:sym typeface="+mn-ea"/>
              </a:rPr>
              <a:t>总结与展望</a:t>
            </a:r>
            <a:endParaRPr lang="en-US" altLang="zh-CN" sz="3200" b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1089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"/>
    </mc:Choice>
    <mc:Fallback xmlns="">
      <p:transition spd="slow" advTm="32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2" y="106829"/>
            <a:ext cx="665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自适应批处理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354528-5B95-4B21-9E03-5CD29586227B}"/>
              </a:ext>
            </a:extLst>
          </p:cNvPr>
          <p:cNvSpPr txBox="1"/>
          <p:nvPr/>
        </p:nvSpPr>
        <p:spPr>
          <a:xfrm>
            <a:off x="3184736" y="5356401"/>
            <a:ext cx="58192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高负载</a:t>
            </a:r>
            <a:r>
              <a:rPr lang="en-US" altLang="zh-CN" sz="3200" dirty="0">
                <a:sym typeface="Wingdings" panose="05000000000000000000" pitchFamily="2" charset="2"/>
              </a:rPr>
              <a:t></a:t>
            </a:r>
            <a:r>
              <a:rPr lang="zh-CN" altLang="en-US" sz="3200" dirty="0">
                <a:sym typeface="Wingdings" panose="05000000000000000000" pitchFamily="2" charset="2"/>
              </a:rPr>
              <a:t>批大小大</a:t>
            </a:r>
            <a:r>
              <a:rPr lang="en-US" altLang="zh-CN" sz="3200" dirty="0">
                <a:sym typeface="Wingdings" panose="05000000000000000000" pitchFamily="2" charset="2"/>
              </a:rPr>
              <a:t>&amp;</a:t>
            </a:r>
            <a:r>
              <a:rPr lang="zh-CN" altLang="en-US" sz="3200" dirty="0">
                <a:sym typeface="Wingdings" panose="05000000000000000000" pitchFamily="2" charset="2"/>
              </a:rPr>
              <a:t>时间间隔短</a:t>
            </a:r>
            <a:endParaRPr lang="en-US" altLang="zh-CN" sz="3200" dirty="0">
              <a:sym typeface="Wingdings" panose="05000000000000000000" pitchFamily="2" charset="2"/>
            </a:endParaRPr>
          </a:p>
          <a:p>
            <a:r>
              <a:rPr lang="zh-CN" altLang="en-US" sz="3200" dirty="0"/>
              <a:t>低负载</a:t>
            </a:r>
            <a:r>
              <a:rPr lang="en-US" altLang="zh-CN" sz="3200" dirty="0">
                <a:sym typeface="Wingdings" panose="05000000000000000000" pitchFamily="2" charset="2"/>
              </a:rPr>
              <a:t></a:t>
            </a:r>
            <a:r>
              <a:rPr lang="zh-CN" altLang="en-US" sz="3200" dirty="0">
                <a:sym typeface="Wingdings" panose="05000000000000000000" pitchFamily="2" charset="2"/>
              </a:rPr>
              <a:t>批大小小</a:t>
            </a:r>
            <a:r>
              <a:rPr lang="en-US" altLang="zh-CN" sz="3200" dirty="0">
                <a:sym typeface="Wingdings" panose="05000000000000000000" pitchFamily="2" charset="2"/>
              </a:rPr>
              <a:t>&amp;</a:t>
            </a:r>
            <a:r>
              <a:rPr lang="zh-CN" altLang="en-US" sz="3200" dirty="0">
                <a:sym typeface="Wingdings" panose="05000000000000000000" pitchFamily="2" charset="2"/>
              </a:rPr>
              <a:t>时间间隔长</a:t>
            </a:r>
            <a:endParaRPr lang="en-US" altLang="zh-CN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976159-73EE-41BD-B7CE-2E9E64E4D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44" y="962990"/>
            <a:ext cx="6044407" cy="42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97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2" y="106829"/>
            <a:ext cx="665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容错实验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354528-5B95-4B21-9E03-5CD29586227B}"/>
              </a:ext>
            </a:extLst>
          </p:cNvPr>
          <p:cNvSpPr txBox="1"/>
          <p:nvPr/>
        </p:nvSpPr>
        <p:spPr>
          <a:xfrm>
            <a:off x="3072144" y="5310235"/>
            <a:ext cx="6664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需要花费</a:t>
            </a:r>
            <a:r>
              <a:rPr lang="en-US" altLang="zh-CN" sz="3200" dirty="0"/>
              <a:t>0.4s</a:t>
            </a:r>
            <a:r>
              <a:rPr lang="zh-CN" altLang="en-US" sz="3200" dirty="0"/>
              <a:t>的时间修复</a:t>
            </a:r>
            <a:r>
              <a:rPr lang="en-US" altLang="zh-CN" sz="3200" dirty="0"/>
              <a:t>1000</a:t>
            </a:r>
            <a:r>
              <a:rPr lang="zh-CN" altLang="en-US" sz="3200" dirty="0"/>
              <a:t>个连接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B6DDA9-B663-4704-9521-7FDCCC5A3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14" y="962990"/>
            <a:ext cx="5434172" cy="41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37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2" y="106829"/>
            <a:ext cx="665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354528-5B95-4B21-9E03-5CD29586227B}"/>
              </a:ext>
            </a:extLst>
          </p:cNvPr>
          <p:cNvSpPr txBox="1"/>
          <p:nvPr/>
        </p:nvSpPr>
        <p:spPr>
          <a:xfrm>
            <a:off x="715024" y="1185275"/>
            <a:ext cx="106032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该论文提出</a:t>
            </a:r>
            <a:r>
              <a:rPr lang="en-US" altLang="zh-CN" sz="3200" dirty="0" err="1"/>
              <a:t>PostMan</a:t>
            </a:r>
            <a:r>
              <a:rPr lang="zh-CN" altLang="en-US" sz="3200" dirty="0"/>
              <a:t>：一种快速缓解处理小请求的服务器负载不平衡的方法。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3200" dirty="0"/>
              <a:t>快速：比数据迁移方法更快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3200" dirty="0"/>
              <a:t>效率高：运用快速</a:t>
            </a:r>
            <a:r>
              <a:rPr lang="en-US" altLang="zh-CN" sz="3200" dirty="0"/>
              <a:t>I/O</a:t>
            </a:r>
            <a:r>
              <a:rPr lang="zh-CN" altLang="en-US" sz="3200" dirty="0"/>
              <a:t>技术，在用户态进行数据包处理的协议栈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3200" dirty="0"/>
              <a:t>容错机制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3200" dirty="0"/>
              <a:t>可扩展，无扩展瓶颈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80913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2" y="106829"/>
            <a:ext cx="665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展望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354528-5B95-4B21-9E03-5CD29586227B}"/>
              </a:ext>
            </a:extLst>
          </p:cNvPr>
          <p:cNvSpPr txBox="1"/>
          <p:nvPr/>
        </p:nvSpPr>
        <p:spPr>
          <a:xfrm>
            <a:off x="794392" y="1859340"/>
            <a:ext cx="10603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/>
              <a:t>改进</a:t>
            </a:r>
            <a:r>
              <a:rPr lang="en-US" altLang="zh-CN" sz="3200" dirty="0"/>
              <a:t>helper</a:t>
            </a:r>
            <a:r>
              <a:rPr lang="zh-CN" altLang="en-US" sz="3200" dirty="0"/>
              <a:t>节点的负载均衡策略，目前是客户端随机选择一组</a:t>
            </a:r>
            <a:r>
              <a:rPr lang="en-US" altLang="zh-CN" sz="3200" dirty="0"/>
              <a:t>helper</a:t>
            </a:r>
            <a:r>
              <a:rPr lang="zh-CN" altLang="en-US" sz="3200" dirty="0"/>
              <a:t>节点，询问它们的资源占用情况，如果选取的这一组节点资源占用都很高，会增加延迟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/>
              <a:t>改进启用</a:t>
            </a:r>
            <a:r>
              <a:rPr lang="en-US" altLang="zh-CN" sz="3200" dirty="0"/>
              <a:t>helper</a:t>
            </a:r>
            <a:r>
              <a:rPr lang="zh-CN" altLang="en-US" sz="3200" dirty="0"/>
              <a:t>节点的策略。例如，电商</a:t>
            </a:r>
            <a:r>
              <a:rPr lang="en-US" altLang="zh-CN" sz="3200" dirty="0"/>
              <a:t>app</a:t>
            </a:r>
            <a:r>
              <a:rPr lang="zh-CN" altLang="en-US" sz="3200" dirty="0"/>
              <a:t>的流量爆发点可以用机器学习算法进行预测，定时启用</a:t>
            </a:r>
            <a:r>
              <a:rPr lang="en-US" altLang="zh-CN" sz="3200" dirty="0"/>
              <a:t>helper</a:t>
            </a:r>
          </a:p>
        </p:txBody>
      </p:sp>
    </p:spTree>
    <p:extLst>
      <p:ext uri="{BB962C8B-B14F-4D97-AF65-F5344CB8AC3E}">
        <p14:creationId xmlns:p14="http://schemas.microsoft.com/office/powerpoint/2010/main" val="72987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>
            <a:spLocks noChangeArrowheads="1"/>
          </p:cNvSpPr>
          <p:nvPr/>
        </p:nvSpPr>
        <p:spPr bwMode="auto">
          <a:xfrm>
            <a:off x="3197530" y="2989888"/>
            <a:ext cx="6569075" cy="134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7200" b="1" dirty="0">
                <a:ea typeface="微软雅黑" panose="020B0503020204020204" pitchFamily="34" charset="-122"/>
                <a:cs typeface="Arial" panose="020B0604020202020204" pitchFamily="34" charset="0"/>
              </a:rPr>
              <a:t>Thanks！</a:t>
            </a:r>
            <a:endParaRPr lang="zh-CN" altLang="zh-CN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33F05-F9E3-484B-9BE4-59FA0B9F2483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9E8623F7-FDF2-4ABE-866F-BCDED6FD1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5721"/>
            <a:ext cx="9144000" cy="1655762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zh-CN" altLang="en-US" sz="3600" b="1" dirty="0"/>
              <a:t>社交媒体的爆炸性新闻（新浪微博）</a:t>
            </a:r>
            <a:endParaRPr lang="en-US" altLang="zh-CN" sz="3600" b="1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zh-CN" altLang="en-US" sz="3600" b="1" dirty="0"/>
              <a:t>网购平台的活动（秒杀、双十一）</a:t>
            </a:r>
            <a:endParaRPr lang="en-US" altLang="zh-CN" sz="3600" b="1" dirty="0"/>
          </a:p>
          <a:p>
            <a:pPr marL="342900" indent="-342900" algn="l">
              <a:buFont typeface="Wingdings" panose="05000000000000000000" pitchFamily="2" charset="2"/>
              <a:buChar char="n"/>
            </a:pPr>
            <a:endParaRPr lang="en-US" altLang="zh-CN" sz="3600" b="1" dirty="0"/>
          </a:p>
          <a:p>
            <a:pPr algn="l"/>
            <a:endParaRPr lang="zh-CN" altLang="en-US" sz="36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2" y="106829"/>
            <a:ext cx="665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突发性事件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026257-8C08-43C9-B057-9732DDDE3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63" y="3045217"/>
            <a:ext cx="3815110" cy="32607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2412DC-7B8C-4CAA-97FE-AEEE9E344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67" y="3046615"/>
            <a:ext cx="4421172" cy="325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"/>
    </mc:Choice>
    <mc:Fallback xmlns="">
      <p:transition spd="slow" advTm="3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2" y="106829"/>
            <a:ext cx="665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突发流量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852C8D-46B4-49EB-A179-1B158DB87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0" y="1476102"/>
            <a:ext cx="364671" cy="3646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6BCF12-17F8-4F6B-8F59-FB4B792E0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00" y="1536314"/>
            <a:ext cx="364671" cy="3646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E2BA99-B313-48E3-88FE-3F0F3C2CA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3" y="2145425"/>
            <a:ext cx="364671" cy="3646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2FBFDC-B193-4EF5-B3FF-39F396031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" y="2390502"/>
            <a:ext cx="364671" cy="3646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D663E6-5FAF-4011-A315-275A0782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431" y="2100568"/>
            <a:ext cx="364671" cy="3646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F29426-95AC-463C-B159-DA8F7DAE2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78" y="1316797"/>
            <a:ext cx="364671" cy="3646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247C24C-2EDE-4C1D-B2C6-61776036F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6" y="1797231"/>
            <a:ext cx="364671" cy="3646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F6E12E7-1ABB-42AE-BD2D-FC95B9A9C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75" y="2488829"/>
            <a:ext cx="364671" cy="3646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5F41B10-5DB8-4FB4-A49C-3A2181E30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09" y="1899913"/>
            <a:ext cx="364671" cy="3646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48F1E01-6F58-4424-9D94-C42251405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44" y="2390502"/>
            <a:ext cx="364671" cy="3646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5F9337E-A2B0-440D-AE09-38B0F4ACA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82" y="1797796"/>
            <a:ext cx="364671" cy="3646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E1400E5-73BA-4A10-A834-06D178474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22" y="1353978"/>
            <a:ext cx="364671" cy="36467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5FFE1EF-8DFF-4C9B-8091-B21E37F84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60" y="2390502"/>
            <a:ext cx="364671" cy="36467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07AAA07-E8C4-429C-920A-26DD431D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34" y="1257469"/>
            <a:ext cx="364671" cy="36467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A354C76-FD9C-4CFF-836D-D982E835E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7696"/>
            <a:ext cx="1805940" cy="180594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3BBD21F-C835-4321-9178-246077173F1D}"/>
              </a:ext>
            </a:extLst>
          </p:cNvPr>
          <p:cNvSpPr txBox="1"/>
          <p:nvPr/>
        </p:nvSpPr>
        <p:spPr>
          <a:xfrm>
            <a:off x="8072270" y="1491400"/>
            <a:ext cx="2698175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Aft>
                <a:spcPts val="1800"/>
              </a:spcAft>
              <a:buSzPct val="15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zh-CN" altLang="en-US" sz="3200" dirty="0"/>
              <a:t>大量数据包</a:t>
            </a:r>
            <a:endParaRPr lang="en-US" altLang="zh-CN" sz="3200" dirty="0"/>
          </a:p>
          <a:p>
            <a:pPr marL="457200" indent="-457200">
              <a:buSzPct val="15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zh-CN" altLang="en-US" sz="3200" dirty="0"/>
              <a:t>持续时间短</a:t>
            </a:r>
          </a:p>
        </p:txBody>
      </p:sp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DDF5297F-ADF5-4390-A7A4-CCCCF63626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56912"/>
              </p:ext>
            </p:extLst>
          </p:nvPr>
        </p:nvGraphicFramePr>
        <p:xfrm>
          <a:off x="461522" y="3213013"/>
          <a:ext cx="5025986" cy="309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DFFE1456-A705-446F-8991-D021A9BAC05E}"/>
              </a:ext>
            </a:extLst>
          </p:cNvPr>
          <p:cNvSpPr txBox="1"/>
          <p:nvPr/>
        </p:nvSpPr>
        <p:spPr>
          <a:xfrm>
            <a:off x="0" y="6488668"/>
            <a:ext cx="854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[1] Workload Analysis of a Largescale Key-value Store. In Proc. of SIGMETRICS, 2012. </a:t>
            </a:r>
            <a:endParaRPr lang="zh-CN" altLang="en-US" dirty="0"/>
          </a:p>
        </p:txBody>
      </p:sp>
      <p:graphicFrame>
        <p:nvGraphicFramePr>
          <p:cNvPr id="33" name="图表 32">
            <a:extLst>
              <a:ext uri="{FF2B5EF4-FFF2-40B4-BE49-F238E27FC236}">
                <a16:creationId xmlns:a16="http://schemas.microsoft.com/office/drawing/2014/main" id="{442A746B-2DB0-414F-9823-D60EE1341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12930"/>
              </p:ext>
            </p:extLst>
          </p:nvPr>
        </p:nvGraphicFramePr>
        <p:xfrm>
          <a:off x="6414655" y="3296730"/>
          <a:ext cx="5243946" cy="3191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3826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"/>
    </mc:Choice>
    <mc:Fallback xmlns="">
      <p:transition spd="slow" advTm="4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0.25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0.25 -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0.25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0.25 -1.4814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0.25 -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0.25 1.4814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0.25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25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25 -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25 -1.48148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25 2.59259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25 -4.0740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25 -1.481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0.25 -3.7037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27" grpId="0">
        <p:bldAsOne/>
      </p:bldGraphic>
      <p:bldP spid="30" grpId="0"/>
      <p:bldGraphic spid="3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>
            <a:extLst>
              <a:ext uri="{FF2B5EF4-FFF2-40B4-BE49-F238E27FC236}">
                <a16:creationId xmlns:a16="http://schemas.microsoft.com/office/drawing/2014/main" id="{ECE549E3-0F39-434C-85FB-55CFC2B982EE}"/>
              </a:ext>
            </a:extLst>
          </p:cNvPr>
          <p:cNvSpPr/>
          <p:nvPr/>
        </p:nvSpPr>
        <p:spPr>
          <a:xfrm>
            <a:off x="5695189" y="3679096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472C5D3-41B0-4A3F-968F-77F5AACBA9E4}"/>
              </a:ext>
            </a:extLst>
          </p:cNvPr>
          <p:cNvSpPr/>
          <p:nvPr/>
        </p:nvSpPr>
        <p:spPr>
          <a:xfrm>
            <a:off x="5666926" y="5459173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1F89D1B-527B-4D97-B1B9-B66B7453F0B3}"/>
              </a:ext>
            </a:extLst>
          </p:cNvPr>
          <p:cNvSpPr/>
          <p:nvPr/>
        </p:nvSpPr>
        <p:spPr>
          <a:xfrm>
            <a:off x="5674485" y="2320043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A796F61-E186-40EE-A906-B8ED38EE567E}"/>
              </a:ext>
            </a:extLst>
          </p:cNvPr>
          <p:cNvSpPr/>
          <p:nvPr/>
        </p:nvSpPr>
        <p:spPr>
          <a:xfrm>
            <a:off x="1172357" y="3601476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51899BA-6468-4679-AA10-A4A25E6EE27F}"/>
              </a:ext>
            </a:extLst>
          </p:cNvPr>
          <p:cNvSpPr/>
          <p:nvPr/>
        </p:nvSpPr>
        <p:spPr>
          <a:xfrm>
            <a:off x="1165612" y="5244954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B0B5BEB-3A5A-4D28-9183-8B1BEE2298FA}"/>
              </a:ext>
            </a:extLst>
          </p:cNvPr>
          <p:cNvSpPr/>
          <p:nvPr/>
        </p:nvSpPr>
        <p:spPr>
          <a:xfrm>
            <a:off x="1170102" y="2373948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787B1F46-4127-48CD-981D-BD26F3B2CE0C}"/>
              </a:ext>
            </a:extLst>
          </p:cNvPr>
          <p:cNvSpPr/>
          <p:nvPr/>
        </p:nvSpPr>
        <p:spPr>
          <a:xfrm>
            <a:off x="5756713" y="2412710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2" y="106829"/>
            <a:ext cx="665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传统处理方法：热数据迁移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D8C114-E355-4299-B82F-4138C61AD47F}"/>
              </a:ext>
            </a:extLst>
          </p:cNvPr>
          <p:cNvSpPr txBox="1"/>
          <p:nvPr/>
        </p:nvSpPr>
        <p:spPr>
          <a:xfrm>
            <a:off x="1066800" y="139882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客户端</a:t>
            </a:r>
          </a:p>
        </p:txBody>
      </p:sp>
      <p:pic>
        <p:nvPicPr>
          <p:cNvPr id="9" name="图形 8" descr="数据库">
            <a:extLst>
              <a:ext uri="{FF2B5EF4-FFF2-40B4-BE49-F238E27FC236}">
                <a16:creationId xmlns:a16="http://schemas.microsoft.com/office/drawing/2014/main" id="{1222DD46-4E31-4F2E-B097-E7B5925AE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1477" y="2456809"/>
            <a:ext cx="780958" cy="780958"/>
          </a:xfrm>
          <a:prstGeom prst="rect">
            <a:avLst/>
          </a:prstGeom>
        </p:spPr>
      </p:pic>
      <p:pic>
        <p:nvPicPr>
          <p:cNvPr id="11" name="图形 10" descr="监视器">
            <a:extLst>
              <a:ext uri="{FF2B5EF4-FFF2-40B4-BE49-F238E27FC236}">
                <a16:creationId xmlns:a16="http://schemas.microsoft.com/office/drawing/2014/main" id="{1BEC50D4-B5D3-4367-B80E-72576FC9C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1797" y="2320043"/>
            <a:ext cx="999687" cy="999687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990AE7B-94C2-4CF4-8BB3-122CD63FA246}"/>
              </a:ext>
            </a:extLst>
          </p:cNvPr>
          <p:cNvSpPr/>
          <p:nvPr/>
        </p:nvSpPr>
        <p:spPr>
          <a:xfrm>
            <a:off x="1864574" y="2679932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3" name="图形 12" descr="智能手机">
            <a:extLst>
              <a:ext uri="{FF2B5EF4-FFF2-40B4-BE49-F238E27FC236}">
                <a16:creationId xmlns:a16="http://schemas.microsoft.com/office/drawing/2014/main" id="{E22121F2-A7C1-4BF6-898F-14B300DEC0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37875" y="2679932"/>
            <a:ext cx="579967" cy="515258"/>
          </a:xfrm>
          <a:prstGeom prst="rect">
            <a:avLst/>
          </a:prstGeom>
        </p:spPr>
      </p:pic>
      <p:pic>
        <p:nvPicPr>
          <p:cNvPr id="25" name="图形 24" descr="监视器">
            <a:extLst>
              <a:ext uri="{FF2B5EF4-FFF2-40B4-BE49-F238E27FC236}">
                <a16:creationId xmlns:a16="http://schemas.microsoft.com/office/drawing/2014/main" id="{7BE4A0D1-8D9A-4645-AD18-D650E0789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1797" y="3538271"/>
            <a:ext cx="999687" cy="999687"/>
          </a:xfrm>
          <a:prstGeom prst="rect">
            <a:avLst/>
          </a:prstGeom>
        </p:spPr>
      </p:pic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E0062C7-8602-4E07-BC68-CD6EDF6080CD}"/>
              </a:ext>
            </a:extLst>
          </p:cNvPr>
          <p:cNvSpPr/>
          <p:nvPr/>
        </p:nvSpPr>
        <p:spPr>
          <a:xfrm>
            <a:off x="1864574" y="3898160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7" name="图形 26" descr="智能手机">
            <a:extLst>
              <a:ext uri="{FF2B5EF4-FFF2-40B4-BE49-F238E27FC236}">
                <a16:creationId xmlns:a16="http://schemas.microsoft.com/office/drawing/2014/main" id="{54F59AFB-46C5-4504-AA8A-6682F47381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37875" y="3898160"/>
            <a:ext cx="579967" cy="515258"/>
          </a:xfrm>
          <a:prstGeom prst="rect">
            <a:avLst/>
          </a:prstGeom>
        </p:spPr>
      </p:pic>
      <p:pic>
        <p:nvPicPr>
          <p:cNvPr id="28" name="图形 27" descr="监视器">
            <a:extLst>
              <a:ext uri="{FF2B5EF4-FFF2-40B4-BE49-F238E27FC236}">
                <a16:creationId xmlns:a16="http://schemas.microsoft.com/office/drawing/2014/main" id="{0A523872-CA3A-4CCD-BA1D-6B306AB71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1797" y="5193872"/>
            <a:ext cx="999687" cy="999687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8FFE648-66F6-489C-A8BA-9ADDA23F02B9}"/>
              </a:ext>
            </a:extLst>
          </p:cNvPr>
          <p:cNvSpPr/>
          <p:nvPr/>
        </p:nvSpPr>
        <p:spPr>
          <a:xfrm>
            <a:off x="1864574" y="5553761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0" name="图形 29" descr="智能手机">
            <a:extLst>
              <a:ext uri="{FF2B5EF4-FFF2-40B4-BE49-F238E27FC236}">
                <a16:creationId xmlns:a16="http://schemas.microsoft.com/office/drawing/2014/main" id="{9A163A0B-3726-4D22-9837-14F36996C1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37875" y="5553761"/>
            <a:ext cx="579967" cy="515258"/>
          </a:xfrm>
          <a:prstGeom prst="rect">
            <a:avLst/>
          </a:prstGeom>
        </p:spPr>
      </p:pic>
      <p:sp>
        <p:nvSpPr>
          <p:cNvPr id="36" name="六边形 35">
            <a:extLst>
              <a:ext uri="{FF2B5EF4-FFF2-40B4-BE49-F238E27FC236}">
                <a16:creationId xmlns:a16="http://schemas.microsoft.com/office/drawing/2014/main" id="{912831F7-E184-4870-B3BF-2F5D1AE47FBE}"/>
              </a:ext>
            </a:extLst>
          </p:cNvPr>
          <p:cNvSpPr/>
          <p:nvPr/>
        </p:nvSpPr>
        <p:spPr>
          <a:xfrm>
            <a:off x="5784975" y="3757946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六边形 37">
            <a:extLst>
              <a:ext uri="{FF2B5EF4-FFF2-40B4-BE49-F238E27FC236}">
                <a16:creationId xmlns:a16="http://schemas.microsoft.com/office/drawing/2014/main" id="{E106A999-FD89-41E2-BB05-0AA00F2A9C19}"/>
              </a:ext>
            </a:extLst>
          </p:cNvPr>
          <p:cNvSpPr/>
          <p:nvPr/>
        </p:nvSpPr>
        <p:spPr>
          <a:xfrm>
            <a:off x="5756713" y="5553761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1E434930-B9F6-4134-AB81-07CB1B6238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46" y="3824981"/>
            <a:ext cx="762956" cy="76295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0258005-7076-44A5-8EEC-89F436736A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77" y="5620796"/>
            <a:ext cx="762956" cy="762956"/>
          </a:xfrm>
          <a:prstGeom prst="rect">
            <a:avLst/>
          </a:prstGeom>
        </p:spPr>
      </p:pic>
      <p:pic>
        <p:nvPicPr>
          <p:cNvPr id="39" name="图形 38" descr="数据库">
            <a:extLst>
              <a:ext uri="{FF2B5EF4-FFF2-40B4-BE49-F238E27FC236}">
                <a16:creationId xmlns:a16="http://schemas.microsoft.com/office/drawing/2014/main" id="{F96D323A-36AA-4F55-B50D-BE7548ADF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7592" y="2444465"/>
            <a:ext cx="780958" cy="780958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21866350-8008-434F-A044-DE578620C0D7}"/>
              </a:ext>
            </a:extLst>
          </p:cNvPr>
          <p:cNvSpPr txBox="1"/>
          <p:nvPr/>
        </p:nvSpPr>
        <p:spPr>
          <a:xfrm>
            <a:off x="5004224" y="1086213"/>
            <a:ext cx="2611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Memcached</a:t>
            </a:r>
          </a:p>
          <a:p>
            <a:pPr algn="ctr"/>
            <a:r>
              <a:rPr lang="zh-CN" altLang="en-US" sz="3200" b="1" dirty="0"/>
              <a:t>服务器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7925CE0-5781-4572-8220-6D816BDFB118}"/>
              </a:ext>
            </a:extLst>
          </p:cNvPr>
          <p:cNvSpPr txBox="1"/>
          <p:nvPr/>
        </p:nvSpPr>
        <p:spPr>
          <a:xfrm>
            <a:off x="1337765" y="4604647"/>
            <a:ext cx="800219" cy="5091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40C9A1C-81D7-4115-A399-9F719F531C5B}"/>
              </a:ext>
            </a:extLst>
          </p:cNvPr>
          <p:cNvSpPr txBox="1"/>
          <p:nvPr/>
        </p:nvSpPr>
        <p:spPr>
          <a:xfrm>
            <a:off x="5890525" y="4866037"/>
            <a:ext cx="800219" cy="5091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C92A09E-1E56-4228-9300-79E1A3E20994}"/>
              </a:ext>
            </a:extLst>
          </p:cNvPr>
          <p:cNvCxnSpPr>
            <a:stCxn id="36" idx="0"/>
            <a:endCxn id="36" idx="0"/>
          </p:cNvCxnSpPr>
          <p:nvPr/>
        </p:nvCxnSpPr>
        <p:spPr>
          <a:xfrm>
            <a:off x="6835462" y="4206460"/>
            <a:ext cx="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9EC48BBF-1537-4725-B30E-78E80EB4D6E8}"/>
              </a:ext>
            </a:extLst>
          </p:cNvPr>
          <p:cNvCxnSpPr>
            <a:cxnSpLocks/>
            <a:stCxn id="94" idx="3"/>
            <a:endCxn id="96" idx="3"/>
          </p:cNvCxnSpPr>
          <p:nvPr/>
        </p:nvCxnSpPr>
        <p:spPr>
          <a:xfrm>
            <a:off x="6886540" y="2866220"/>
            <a:ext cx="20704" cy="1359053"/>
          </a:xfrm>
          <a:prstGeom prst="bentConnector3">
            <a:avLst>
              <a:gd name="adj1" fmla="val 5340253"/>
            </a:avLst>
          </a:prstGeom>
          <a:ln w="38100">
            <a:head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8A16C13C-B2F7-43DD-8F45-493CE0C22BC9}"/>
              </a:ext>
            </a:extLst>
          </p:cNvPr>
          <p:cNvCxnSpPr>
            <a:cxnSpLocks/>
            <a:stCxn id="96" idx="3"/>
            <a:endCxn id="97" idx="3"/>
          </p:cNvCxnSpPr>
          <p:nvPr/>
        </p:nvCxnSpPr>
        <p:spPr>
          <a:xfrm flipH="1">
            <a:off x="6878981" y="4225273"/>
            <a:ext cx="28263" cy="1780077"/>
          </a:xfrm>
          <a:prstGeom prst="bentConnector3">
            <a:avLst>
              <a:gd name="adj1" fmla="val -383874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图片 85">
            <a:extLst>
              <a:ext uri="{FF2B5EF4-FFF2-40B4-BE49-F238E27FC236}">
                <a16:creationId xmlns:a16="http://schemas.microsoft.com/office/drawing/2014/main" id="{B0EC9D3C-9B76-4E61-A71E-F06585910E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72" y="2433060"/>
            <a:ext cx="442057" cy="442057"/>
          </a:xfrm>
          <a:prstGeom prst="rect">
            <a:avLst/>
          </a:prstGeom>
        </p:spPr>
      </p:pic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21AF245A-FD6C-4E27-A009-28A151D3C2D2}"/>
              </a:ext>
            </a:extLst>
          </p:cNvPr>
          <p:cNvCxnSpPr>
            <a:cxnSpLocks/>
          </p:cNvCxnSpPr>
          <p:nvPr/>
        </p:nvCxnSpPr>
        <p:spPr>
          <a:xfrm flipV="1">
            <a:off x="2394857" y="2556283"/>
            <a:ext cx="3272069" cy="3188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E28CE062-9394-4426-B5AB-5D6BF5CAC2D3}"/>
              </a:ext>
            </a:extLst>
          </p:cNvPr>
          <p:cNvCxnSpPr>
            <a:stCxn id="92" idx="3"/>
            <a:endCxn id="94" idx="1"/>
          </p:cNvCxnSpPr>
          <p:nvPr/>
        </p:nvCxnSpPr>
        <p:spPr>
          <a:xfrm flipV="1">
            <a:off x="2384412" y="2866220"/>
            <a:ext cx="3290073" cy="1183770"/>
          </a:xfrm>
          <a:prstGeom prst="bentConnector3">
            <a:avLst>
              <a:gd name="adj1" fmla="val 557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0C44E96F-D2B5-4390-9D8D-6E31BF1AD0CE}"/>
              </a:ext>
            </a:extLst>
          </p:cNvPr>
          <p:cNvCxnSpPr>
            <a:stCxn id="93" idx="3"/>
          </p:cNvCxnSpPr>
          <p:nvPr/>
        </p:nvCxnSpPr>
        <p:spPr>
          <a:xfrm flipV="1">
            <a:off x="2377667" y="3195189"/>
            <a:ext cx="3289259" cy="2498279"/>
          </a:xfrm>
          <a:prstGeom prst="bentConnector3">
            <a:avLst>
              <a:gd name="adj1" fmla="val 725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6" name="图片 115">
            <a:extLst>
              <a:ext uri="{FF2B5EF4-FFF2-40B4-BE49-F238E27FC236}">
                <a16:creationId xmlns:a16="http://schemas.microsoft.com/office/drawing/2014/main" id="{D727E6EA-DE22-473D-9059-C612BEFD48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81" y="2433060"/>
            <a:ext cx="442057" cy="442057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79852945-C0F6-4C85-9D55-DD8507A207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72" y="3596057"/>
            <a:ext cx="442057" cy="442057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185040D5-324C-47DC-8A5C-E4A882724C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81" y="3596056"/>
            <a:ext cx="442057" cy="442057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39135585-E8C6-499F-A080-3816F5B611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79" y="5237525"/>
            <a:ext cx="442057" cy="442057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8DD03E3F-12D9-4FF4-B63D-6BAE36FA5E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72" y="5244954"/>
            <a:ext cx="442057" cy="442057"/>
          </a:xfrm>
          <a:prstGeom prst="rect">
            <a:avLst/>
          </a:prstGeom>
        </p:spPr>
      </p:pic>
      <p:pic>
        <p:nvPicPr>
          <p:cNvPr id="37" name="图形 36" descr="数据库">
            <a:extLst>
              <a:ext uri="{FF2B5EF4-FFF2-40B4-BE49-F238E27FC236}">
                <a16:creationId xmlns:a16="http://schemas.microsoft.com/office/drawing/2014/main" id="{47A4AC28-86AA-412F-8582-A1DDBC698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0033" y="2451619"/>
            <a:ext cx="780958" cy="780958"/>
          </a:xfrm>
          <a:prstGeom prst="rect">
            <a:avLst/>
          </a:prstGeom>
        </p:spPr>
      </p:pic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D63BDF23-40EA-4466-9B68-0125D27ADB6B}"/>
              </a:ext>
            </a:extLst>
          </p:cNvPr>
          <p:cNvCxnSpPr>
            <a:stCxn id="92" idx="3"/>
            <a:endCxn id="96" idx="1"/>
          </p:cNvCxnSpPr>
          <p:nvPr/>
        </p:nvCxnSpPr>
        <p:spPr>
          <a:xfrm>
            <a:off x="2384412" y="4049990"/>
            <a:ext cx="3310777" cy="1752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3FDF2AC2-3004-4F3F-865B-F66B50F1D9B4}"/>
              </a:ext>
            </a:extLst>
          </p:cNvPr>
          <p:cNvCxnSpPr>
            <a:stCxn id="93" idx="3"/>
            <a:endCxn id="97" idx="1"/>
          </p:cNvCxnSpPr>
          <p:nvPr/>
        </p:nvCxnSpPr>
        <p:spPr>
          <a:xfrm>
            <a:off x="2377667" y="5693468"/>
            <a:ext cx="3289259" cy="3118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9EDCAF65-D3FC-4816-B1D7-E4B0F0DF150B}"/>
              </a:ext>
            </a:extLst>
          </p:cNvPr>
          <p:cNvCxnSpPr>
            <a:cxnSpLocks/>
          </p:cNvCxnSpPr>
          <p:nvPr/>
        </p:nvCxnSpPr>
        <p:spPr>
          <a:xfrm flipV="1">
            <a:off x="2394857" y="2555969"/>
            <a:ext cx="3272069" cy="3188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0086FE5-3D61-4AD5-8C00-DA47627914A6}"/>
              </a:ext>
            </a:extLst>
          </p:cNvPr>
          <p:cNvSpPr txBox="1"/>
          <p:nvPr/>
        </p:nvSpPr>
        <p:spPr>
          <a:xfrm>
            <a:off x="8119299" y="2999216"/>
            <a:ext cx="37930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时间消耗大</a:t>
            </a:r>
            <a:endParaRPr lang="en-US" altLang="zh-CN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额外的性能消耗</a:t>
            </a:r>
            <a:endParaRPr lang="en-US" altLang="zh-CN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处理小包的高开销</a:t>
            </a:r>
          </a:p>
        </p:txBody>
      </p:sp>
    </p:spTree>
    <p:extLst>
      <p:ext uri="{BB962C8B-B14F-4D97-AF65-F5344CB8AC3E}">
        <p14:creationId xmlns:p14="http://schemas.microsoft.com/office/powerpoint/2010/main" val="104531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0.00533 L 0.03333 -0.0051 C 0.03658 -0.00649 0.04166 -0.00741 0.04518 -0.00741 C 0.05169 -0.00741 0.05846 -0.00741 0.06497 -0.00741 C 0.06601 -0.00672 0.06744 -0.00579 0.06783 -0.00533 C 0.08723 0.00555 0.10481 -0.00255 0.12708 -0.00209 L 0.13645 -0.00209 L 0.13645 -0.00186 L 0.13645 -0.00209 C 0.1375 0.01412 0.13906 0.03009 0.13906 0.04629 C 0.13906 0.08796 0.1375 0.12963 0.1375 0.17129 C 0.1375 0.18171 0.1375 0.19189 0.1375 0.20231 L 0.1375 0.20301 L 0.00325 0.2 " pathEditMode="relative" rAng="0" ptsTypes="AAAAAAAAAA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10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925 0.00116 L 0.00925 0.00139 C 0.03477 0.00232 0.06029 -0.00301 0.08581 0.0044 C 0.08829 0.00509 0.09102 0.00602 0.09349 0.00648 C 0.10638 0.0081 0.12761 0.00764 0.13881 0.00764 L 0.13881 0.00787 C 0.13737 0.02894 0.13698 0.03634 0.13685 0.06482 C 0.13672 0.07662 0.13698 0.08866 0.13737 0.1007 C 0.13737 0.10347 0.13789 0.10556 0.13803 0.1081 C 0.13842 0.11088 0.13855 0.11366 0.13881 0.11667 C 0.13881 0.11713 0.14089 0.18519 0.14089 0.19445 C 0.13959 0.34607 0.14089 0.31435 0.13803 0.3875 C 0.13881 0.40625 0.1392 0.42523 0.13985 0.44375 C 0.14089 0.46366 0.14089 0.45023 0.14089 0.46181 L 0.14089 0.46273 L 0.00079 0.46065 " pathEditMode="relative" rAng="0" ptsTypes="AAAAAAAAAAAAAA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0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DC62EA2B-9919-4F45-A1E7-6A99ACE69155}"/>
              </a:ext>
            </a:extLst>
          </p:cNvPr>
          <p:cNvSpPr/>
          <p:nvPr/>
        </p:nvSpPr>
        <p:spPr>
          <a:xfrm>
            <a:off x="3229144" y="1911782"/>
            <a:ext cx="1217475" cy="12820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2" y="106829"/>
            <a:ext cx="665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PostMan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概览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75403-BD17-4321-98B3-46C8BE6470EE}"/>
              </a:ext>
            </a:extLst>
          </p:cNvPr>
          <p:cNvSpPr/>
          <p:nvPr/>
        </p:nvSpPr>
        <p:spPr>
          <a:xfrm>
            <a:off x="450227" y="1837312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形 7" descr="监视器">
            <a:extLst>
              <a:ext uri="{FF2B5EF4-FFF2-40B4-BE49-F238E27FC236}">
                <a16:creationId xmlns:a16="http://schemas.microsoft.com/office/drawing/2014/main" id="{E25136CF-9534-4D14-82EC-0381844C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922" y="1783407"/>
            <a:ext cx="999687" cy="999687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3781DE66-4C74-4795-B673-2A8B98DAB7F3}"/>
              </a:ext>
            </a:extLst>
          </p:cNvPr>
          <p:cNvSpPr/>
          <p:nvPr/>
        </p:nvSpPr>
        <p:spPr>
          <a:xfrm>
            <a:off x="1144699" y="2143296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形 9" descr="智能手机">
            <a:extLst>
              <a:ext uri="{FF2B5EF4-FFF2-40B4-BE49-F238E27FC236}">
                <a16:creationId xmlns:a16="http://schemas.microsoft.com/office/drawing/2014/main" id="{7F0CE9F0-7BB8-4642-86A6-E2D8265DE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000" y="2143296"/>
            <a:ext cx="579967" cy="51525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D41601-0444-48C7-9A90-880C41A0FD6C}"/>
              </a:ext>
            </a:extLst>
          </p:cNvPr>
          <p:cNvSpPr/>
          <p:nvPr/>
        </p:nvSpPr>
        <p:spPr>
          <a:xfrm>
            <a:off x="450227" y="3147932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形 11" descr="监视器">
            <a:extLst>
              <a:ext uri="{FF2B5EF4-FFF2-40B4-BE49-F238E27FC236}">
                <a16:creationId xmlns:a16="http://schemas.microsoft.com/office/drawing/2014/main" id="{B561C565-92B6-4760-A916-1AC54A355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922" y="3094027"/>
            <a:ext cx="999687" cy="999687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4EBFD3-933E-4139-98EE-7FB6E2D9A5C2}"/>
              </a:ext>
            </a:extLst>
          </p:cNvPr>
          <p:cNvSpPr/>
          <p:nvPr/>
        </p:nvSpPr>
        <p:spPr>
          <a:xfrm>
            <a:off x="1144699" y="3453916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4" name="图形 13" descr="智能手机">
            <a:extLst>
              <a:ext uri="{FF2B5EF4-FFF2-40B4-BE49-F238E27FC236}">
                <a16:creationId xmlns:a16="http://schemas.microsoft.com/office/drawing/2014/main" id="{344855C7-3E34-491B-A2CA-750CFEF118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000" y="3453916"/>
            <a:ext cx="579967" cy="51525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9035D44-9A92-480D-A5F4-BBB09E9D34A5}"/>
              </a:ext>
            </a:extLst>
          </p:cNvPr>
          <p:cNvSpPr/>
          <p:nvPr/>
        </p:nvSpPr>
        <p:spPr>
          <a:xfrm>
            <a:off x="448711" y="4561212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6" name="图形 15" descr="监视器">
            <a:extLst>
              <a:ext uri="{FF2B5EF4-FFF2-40B4-BE49-F238E27FC236}">
                <a16:creationId xmlns:a16="http://schemas.microsoft.com/office/drawing/2014/main" id="{DF916984-97D2-4CA8-9B5A-797A6378F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406" y="4507307"/>
            <a:ext cx="999687" cy="999687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407FF57-FAD1-4BC8-A484-7AB03777EBD9}"/>
              </a:ext>
            </a:extLst>
          </p:cNvPr>
          <p:cNvSpPr/>
          <p:nvPr/>
        </p:nvSpPr>
        <p:spPr>
          <a:xfrm>
            <a:off x="1143183" y="4867196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8" name="图形 17" descr="智能手机">
            <a:extLst>
              <a:ext uri="{FF2B5EF4-FFF2-40B4-BE49-F238E27FC236}">
                <a16:creationId xmlns:a16="http://schemas.microsoft.com/office/drawing/2014/main" id="{A61758E8-301A-4497-8128-8346D94DC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484" y="4867196"/>
            <a:ext cx="579967" cy="51525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A311395-0980-499D-8CF3-CA22E85B689A}"/>
              </a:ext>
            </a:extLst>
          </p:cNvPr>
          <p:cNvSpPr/>
          <p:nvPr/>
        </p:nvSpPr>
        <p:spPr>
          <a:xfrm>
            <a:off x="448711" y="5866883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0" name="图形 19" descr="监视器">
            <a:extLst>
              <a:ext uri="{FF2B5EF4-FFF2-40B4-BE49-F238E27FC236}">
                <a16:creationId xmlns:a16="http://schemas.microsoft.com/office/drawing/2014/main" id="{52AA8B17-C0A9-4562-83FF-90F7E66FC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406" y="5812978"/>
            <a:ext cx="999687" cy="999687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FE050D4-1AAA-4CBA-B029-B82F1C3FB3BF}"/>
              </a:ext>
            </a:extLst>
          </p:cNvPr>
          <p:cNvSpPr/>
          <p:nvPr/>
        </p:nvSpPr>
        <p:spPr>
          <a:xfrm>
            <a:off x="1143183" y="6172867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2" name="图形 21" descr="智能手机">
            <a:extLst>
              <a:ext uri="{FF2B5EF4-FFF2-40B4-BE49-F238E27FC236}">
                <a16:creationId xmlns:a16="http://schemas.microsoft.com/office/drawing/2014/main" id="{DE7B2D23-3367-454E-B61A-F3658DFB80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484" y="6172867"/>
            <a:ext cx="579967" cy="5152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CA35A6-FF5D-4930-85F5-EB8E4ABF30C1}"/>
              </a:ext>
            </a:extLst>
          </p:cNvPr>
          <p:cNvSpPr txBox="1"/>
          <p:nvPr/>
        </p:nvSpPr>
        <p:spPr>
          <a:xfrm>
            <a:off x="342363" y="99183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客户端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1781EF2-C1B5-4474-8F8E-581FC420EBB3}"/>
              </a:ext>
            </a:extLst>
          </p:cNvPr>
          <p:cNvCxnSpPr>
            <a:cxnSpLocks/>
          </p:cNvCxnSpPr>
          <p:nvPr/>
        </p:nvCxnSpPr>
        <p:spPr>
          <a:xfrm>
            <a:off x="2879768" y="1495697"/>
            <a:ext cx="0" cy="53623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C657625-612F-4C1E-BA9B-65F848153FF4}"/>
              </a:ext>
            </a:extLst>
          </p:cNvPr>
          <p:cNvSpPr txBox="1"/>
          <p:nvPr/>
        </p:nvSpPr>
        <p:spPr>
          <a:xfrm>
            <a:off x="3460913" y="834563"/>
            <a:ext cx="23615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/>
              <a:t>PostMan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Helper </a:t>
            </a:r>
            <a:r>
              <a:rPr lang="zh-CN" altLang="en-US" sz="3200" b="1" dirty="0"/>
              <a:t>节点</a:t>
            </a:r>
          </a:p>
        </p:txBody>
      </p:sp>
      <p:pic>
        <p:nvPicPr>
          <p:cNvPr id="27" name="图形 26" descr="强盗">
            <a:extLst>
              <a:ext uri="{FF2B5EF4-FFF2-40B4-BE49-F238E27FC236}">
                <a16:creationId xmlns:a16="http://schemas.microsoft.com/office/drawing/2014/main" id="{A2FBE8C4-C782-4BD1-8E51-B451C64078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45179" y="1946089"/>
            <a:ext cx="1245876" cy="1241262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CCFA0BC-303E-4F85-ACCC-F226296E031F}"/>
              </a:ext>
            </a:extLst>
          </p:cNvPr>
          <p:cNvCxnSpPr>
            <a:stCxn id="7" idx="3"/>
          </p:cNvCxnSpPr>
          <p:nvPr/>
        </p:nvCxnSpPr>
        <p:spPr>
          <a:xfrm>
            <a:off x="1662282" y="2285826"/>
            <a:ext cx="1566862" cy="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DB1789BB-C12F-4DC0-928F-73CC07BC38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04" y="1839674"/>
            <a:ext cx="442057" cy="44205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CC6BC80-7544-4838-883F-66533A5862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23" y="1839674"/>
            <a:ext cx="442057" cy="442057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EC9F680-4B1B-4E0B-B14C-F38067E1E55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662282" y="3596446"/>
            <a:ext cx="1566862" cy="3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D1556F21-0242-4CAF-BD44-0A48555BB6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04" y="3153343"/>
            <a:ext cx="442057" cy="44205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0B5ACC3-3F9A-4F80-B7B2-31DAD72A6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23" y="3153343"/>
            <a:ext cx="442057" cy="442057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8C9ECAB-4A3C-48A6-AAC3-A40ED84ACDE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60766" y="5009726"/>
            <a:ext cx="15683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9E8EEE0F-269A-4E71-84D8-D902C568DE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29" y="4568234"/>
            <a:ext cx="442057" cy="442057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97947927-F669-40CD-BE29-16D14B14CD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248" y="4568234"/>
            <a:ext cx="442057" cy="44205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CFDBB783-944D-4EE8-B639-2FE3F16C87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10" y="5879045"/>
            <a:ext cx="442057" cy="442057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D1FB97F-FCF5-4BFB-942C-996E2CB012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29" y="5879045"/>
            <a:ext cx="442057" cy="442057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E262BC30-E411-4E9A-8F13-A907FC7E3326}"/>
              </a:ext>
            </a:extLst>
          </p:cNvPr>
          <p:cNvSpPr/>
          <p:nvPr/>
        </p:nvSpPr>
        <p:spPr>
          <a:xfrm>
            <a:off x="6739662" y="1884900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六边形 49">
            <a:extLst>
              <a:ext uri="{FF2B5EF4-FFF2-40B4-BE49-F238E27FC236}">
                <a16:creationId xmlns:a16="http://schemas.microsoft.com/office/drawing/2014/main" id="{9AA6FD85-FD0B-410A-A18E-0E19CE34BEAD}"/>
              </a:ext>
            </a:extLst>
          </p:cNvPr>
          <p:cNvSpPr/>
          <p:nvPr/>
        </p:nvSpPr>
        <p:spPr>
          <a:xfrm>
            <a:off x="6821890" y="1977567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3" name="图形 52" descr="数据库">
            <a:extLst>
              <a:ext uri="{FF2B5EF4-FFF2-40B4-BE49-F238E27FC236}">
                <a16:creationId xmlns:a16="http://schemas.microsoft.com/office/drawing/2014/main" id="{B84ED503-CEB8-4361-8301-E53C24FF94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49048" y="2016476"/>
            <a:ext cx="780958" cy="780958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4A35EC52-4433-4A5B-99EE-7FE4EEDA50F5}"/>
              </a:ext>
            </a:extLst>
          </p:cNvPr>
          <p:cNvSpPr/>
          <p:nvPr/>
        </p:nvSpPr>
        <p:spPr>
          <a:xfrm>
            <a:off x="6739662" y="4262017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六边形 54">
            <a:extLst>
              <a:ext uri="{FF2B5EF4-FFF2-40B4-BE49-F238E27FC236}">
                <a16:creationId xmlns:a16="http://schemas.microsoft.com/office/drawing/2014/main" id="{B99B9144-1A9B-4399-B6DA-E970F464A4DF}"/>
              </a:ext>
            </a:extLst>
          </p:cNvPr>
          <p:cNvSpPr/>
          <p:nvPr/>
        </p:nvSpPr>
        <p:spPr>
          <a:xfrm>
            <a:off x="6821890" y="4354684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6" name="图形 55" descr="数据库">
            <a:extLst>
              <a:ext uri="{FF2B5EF4-FFF2-40B4-BE49-F238E27FC236}">
                <a16:creationId xmlns:a16="http://schemas.microsoft.com/office/drawing/2014/main" id="{AEC77EE3-CEC7-469D-9C93-7D2E7AEE7A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56654" y="4398783"/>
            <a:ext cx="780958" cy="780958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8DAEE4F0-60FA-4B7A-BDA1-693F301B5CC0}"/>
              </a:ext>
            </a:extLst>
          </p:cNvPr>
          <p:cNvSpPr txBox="1"/>
          <p:nvPr/>
        </p:nvSpPr>
        <p:spPr>
          <a:xfrm>
            <a:off x="6595130" y="99300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服务器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2E5D424-DF8C-4FCE-99A0-3EC743671A40}"/>
              </a:ext>
            </a:extLst>
          </p:cNvPr>
          <p:cNvCxnSpPr>
            <a:cxnSpLocks/>
          </p:cNvCxnSpPr>
          <p:nvPr/>
        </p:nvCxnSpPr>
        <p:spPr>
          <a:xfrm>
            <a:off x="6281059" y="1495697"/>
            <a:ext cx="0" cy="53623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8B020306-AA0B-440E-8ABF-4C703E9897FA}"/>
              </a:ext>
            </a:extLst>
          </p:cNvPr>
          <p:cNvSpPr txBox="1"/>
          <p:nvPr/>
        </p:nvSpPr>
        <p:spPr>
          <a:xfrm>
            <a:off x="6331470" y="309402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高负载服务器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DD83A30-F89D-4282-A080-4FF677F87F68}"/>
              </a:ext>
            </a:extLst>
          </p:cNvPr>
          <p:cNvSpPr txBox="1"/>
          <p:nvPr/>
        </p:nvSpPr>
        <p:spPr>
          <a:xfrm>
            <a:off x="6323864" y="539948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正常负载服务器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0A88E4D6-62C4-4DBD-A24A-639BED6DE9A3}"/>
              </a:ext>
            </a:extLst>
          </p:cNvPr>
          <p:cNvCxnSpPr>
            <a:stCxn id="19" idx="3"/>
            <a:endCxn id="54" idx="1"/>
          </p:cNvCxnSpPr>
          <p:nvPr/>
        </p:nvCxnSpPr>
        <p:spPr>
          <a:xfrm flipV="1">
            <a:off x="1660766" y="4808194"/>
            <a:ext cx="5078896" cy="1507203"/>
          </a:xfrm>
          <a:prstGeom prst="bentConnector3">
            <a:avLst>
              <a:gd name="adj1" fmla="val 8423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图片 69">
            <a:extLst>
              <a:ext uri="{FF2B5EF4-FFF2-40B4-BE49-F238E27FC236}">
                <a16:creationId xmlns:a16="http://schemas.microsoft.com/office/drawing/2014/main" id="{2B1FD0C2-5181-484B-B446-9AB88CC4C9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75" y="2040927"/>
            <a:ext cx="770305" cy="770305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D7437E79-4543-4E4F-B333-55918B28C019}"/>
              </a:ext>
            </a:extLst>
          </p:cNvPr>
          <p:cNvSpPr txBox="1"/>
          <p:nvPr/>
        </p:nvSpPr>
        <p:spPr>
          <a:xfrm>
            <a:off x="8976338" y="1576610"/>
            <a:ext cx="3038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Helper</a:t>
            </a:r>
            <a:r>
              <a:rPr lang="zh-CN" altLang="en-US" sz="2400" dirty="0"/>
              <a:t>节点将小的数据包批量组装成大包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562DA54-9BC6-4C76-B7D8-0397699C850F}"/>
              </a:ext>
            </a:extLst>
          </p:cNvPr>
          <p:cNvSpPr txBox="1"/>
          <p:nvPr/>
        </p:nvSpPr>
        <p:spPr>
          <a:xfrm>
            <a:off x="8976338" y="2993705"/>
            <a:ext cx="3038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将小包处理的开销从服务器转移到了</a:t>
            </a:r>
            <a:r>
              <a:rPr lang="en-US" altLang="zh-CN" sz="2400" dirty="0"/>
              <a:t>helper</a:t>
            </a:r>
            <a:r>
              <a:rPr lang="zh-CN" altLang="en-US" sz="2400" dirty="0"/>
              <a:t>节点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01B31E7-45C8-4A2B-B6BA-10AFF70244EC}"/>
              </a:ext>
            </a:extLst>
          </p:cNvPr>
          <p:cNvSpPr txBox="1"/>
          <p:nvPr/>
        </p:nvSpPr>
        <p:spPr>
          <a:xfrm>
            <a:off x="8915493" y="4832200"/>
            <a:ext cx="31601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/>
              <a:t>不需要数据迁移</a:t>
            </a: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/>
              <a:t>迅速降低服务器负载</a:t>
            </a:r>
          </a:p>
        </p:txBody>
      </p:sp>
    </p:spTree>
    <p:extLst>
      <p:ext uri="{BB962C8B-B14F-4D97-AF65-F5344CB8AC3E}">
        <p14:creationId xmlns:p14="http://schemas.microsoft.com/office/powerpoint/2010/main" val="393311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2.22222E-6 L -0.00117 0.1620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0.00186 L -0.00365 0.1599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16204 L -0.00117 0.3490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5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0.15995 L -0.00365 0.34699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34908 L 0.13868 0.0057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-1717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0.34699 L 0.1362 0.0013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-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71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2" y="106829"/>
            <a:ext cx="665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实现</a:t>
            </a:r>
            <a:r>
              <a:rPr lang="en-US" altLang="zh-CN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PostMan1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：如何组装小数据包？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3F3521-102F-454A-AA2D-418C24BEC428}"/>
              </a:ext>
            </a:extLst>
          </p:cNvPr>
          <p:cNvSpPr/>
          <p:nvPr/>
        </p:nvSpPr>
        <p:spPr>
          <a:xfrm>
            <a:off x="839926" y="2607759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形 7" descr="监视器">
            <a:extLst>
              <a:ext uri="{FF2B5EF4-FFF2-40B4-BE49-F238E27FC236}">
                <a16:creationId xmlns:a16="http://schemas.microsoft.com/office/drawing/2014/main" id="{7DEADE82-A35F-40ED-9871-977F4BDD7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621" y="2553854"/>
            <a:ext cx="999687" cy="999687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FB8EA859-9ACC-4D01-995A-57DB0F9C9811}"/>
              </a:ext>
            </a:extLst>
          </p:cNvPr>
          <p:cNvSpPr/>
          <p:nvPr/>
        </p:nvSpPr>
        <p:spPr>
          <a:xfrm>
            <a:off x="1534398" y="2913743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形 9" descr="智能手机">
            <a:extLst>
              <a:ext uri="{FF2B5EF4-FFF2-40B4-BE49-F238E27FC236}">
                <a16:creationId xmlns:a16="http://schemas.microsoft.com/office/drawing/2014/main" id="{89C96AB3-FCB5-450A-8F4B-C7020C7C4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7699" y="2913743"/>
            <a:ext cx="579967" cy="5152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89E0DA6-6DAB-4220-9908-DC024151DA31}"/>
              </a:ext>
            </a:extLst>
          </p:cNvPr>
          <p:cNvSpPr txBox="1"/>
          <p:nvPr/>
        </p:nvSpPr>
        <p:spPr>
          <a:xfrm>
            <a:off x="733578" y="10363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客户端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91738B6-88E1-4B88-90B1-A6B4F5A28129}"/>
              </a:ext>
            </a:extLst>
          </p:cNvPr>
          <p:cNvCxnSpPr>
            <a:cxnSpLocks/>
          </p:cNvCxnSpPr>
          <p:nvPr/>
        </p:nvCxnSpPr>
        <p:spPr>
          <a:xfrm>
            <a:off x="2849288" y="1576610"/>
            <a:ext cx="0" cy="48633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7AB33D-B5AB-4314-BECD-E25367319608}"/>
              </a:ext>
            </a:extLst>
          </p:cNvPr>
          <p:cNvCxnSpPr>
            <a:cxnSpLocks/>
          </p:cNvCxnSpPr>
          <p:nvPr/>
        </p:nvCxnSpPr>
        <p:spPr>
          <a:xfrm>
            <a:off x="8945288" y="1576610"/>
            <a:ext cx="0" cy="48633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2060CE4-E208-4B23-9BB1-E46A5CC7F8EE}"/>
              </a:ext>
            </a:extLst>
          </p:cNvPr>
          <p:cNvSpPr/>
          <p:nvPr/>
        </p:nvSpPr>
        <p:spPr>
          <a:xfrm>
            <a:off x="839926" y="3778324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形 14" descr="监视器">
            <a:extLst>
              <a:ext uri="{FF2B5EF4-FFF2-40B4-BE49-F238E27FC236}">
                <a16:creationId xmlns:a16="http://schemas.microsoft.com/office/drawing/2014/main" id="{5BED9063-619C-4E7F-8FAD-F2940C2E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621" y="3724419"/>
            <a:ext cx="999687" cy="99968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0645706-2FFC-43C5-A292-D8CD344AA491}"/>
              </a:ext>
            </a:extLst>
          </p:cNvPr>
          <p:cNvSpPr/>
          <p:nvPr/>
        </p:nvSpPr>
        <p:spPr>
          <a:xfrm>
            <a:off x="1534398" y="4084308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7" name="图形 16" descr="智能手机">
            <a:extLst>
              <a:ext uri="{FF2B5EF4-FFF2-40B4-BE49-F238E27FC236}">
                <a16:creationId xmlns:a16="http://schemas.microsoft.com/office/drawing/2014/main" id="{8279C86E-ED0A-4DBA-90EB-6B28C4B8E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7699" y="4084308"/>
            <a:ext cx="579967" cy="51525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AB6887F-3D31-4ECB-9727-AA9F87BCF9E0}"/>
              </a:ext>
            </a:extLst>
          </p:cNvPr>
          <p:cNvSpPr/>
          <p:nvPr/>
        </p:nvSpPr>
        <p:spPr>
          <a:xfrm>
            <a:off x="839926" y="5420226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3" name="图形 22" descr="监视器">
            <a:extLst>
              <a:ext uri="{FF2B5EF4-FFF2-40B4-BE49-F238E27FC236}">
                <a16:creationId xmlns:a16="http://schemas.microsoft.com/office/drawing/2014/main" id="{A2DFF761-2862-4E2E-B9EE-6491F056D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621" y="5366321"/>
            <a:ext cx="999687" cy="999687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DAD8F5E-D497-46BD-A20E-1015D46931C8}"/>
              </a:ext>
            </a:extLst>
          </p:cNvPr>
          <p:cNvSpPr/>
          <p:nvPr/>
        </p:nvSpPr>
        <p:spPr>
          <a:xfrm>
            <a:off x="1534398" y="5726210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5" name="图形 24" descr="智能手机">
            <a:extLst>
              <a:ext uri="{FF2B5EF4-FFF2-40B4-BE49-F238E27FC236}">
                <a16:creationId xmlns:a16="http://schemas.microsoft.com/office/drawing/2014/main" id="{18ED92B1-33F7-409E-AD4B-77D7540F8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7699" y="5726210"/>
            <a:ext cx="579967" cy="51525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1ACA0C4-0CB7-4F00-B3AF-6050BB9E4B0F}"/>
              </a:ext>
            </a:extLst>
          </p:cNvPr>
          <p:cNvSpPr txBox="1"/>
          <p:nvPr/>
        </p:nvSpPr>
        <p:spPr>
          <a:xfrm>
            <a:off x="1007589" y="4785889"/>
            <a:ext cx="800219" cy="5091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0ADC79-8018-41B4-B8D7-B4DDE7FFFFCC}"/>
              </a:ext>
            </a:extLst>
          </p:cNvPr>
          <p:cNvSpPr txBox="1"/>
          <p:nvPr/>
        </p:nvSpPr>
        <p:spPr>
          <a:xfrm>
            <a:off x="4772621" y="1036390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Helper</a:t>
            </a:r>
            <a:r>
              <a:rPr lang="zh-CN" altLang="en-US" sz="3200" b="1" dirty="0"/>
              <a:t>节点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859D1C-490D-4B63-9C00-EE5455DF609B}"/>
              </a:ext>
            </a:extLst>
          </p:cNvPr>
          <p:cNvSpPr txBox="1"/>
          <p:nvPr/>
        </p:nvSpPr>
        <p:spPr>
          <a:xfrm>
            <a:off x="9597222" y="10363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服务器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FABEF74-8A15-46B5-8B2D-BB1EFBF280FC}"/>
              </a:ext>
            </a:extLst>
          </p:cNvPr>
          <p:cNvSpPr/>
          <p:nvPr/>
        </p:nvSpPr>
        <p:spPr>
          <a:xfrm>
            <a:off x="3501222" y="1808979"/>
            <a:ext cx="4792133" cy="90206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4567BB-C43F-4CEC-892A-871604F5B035}"/>
              </a:ext>
            </a:extLst>
          </p:cNvPr>
          <p:cNvSpPr/>
          <p:nvPr/>
        </p:nvSpPr>
        <p:spPr>
          <a:xfrm>
            <a:off x="3598590" y="1932500"/>
            <a:ext cx="3130125" cy="6550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FA11D0E-D84D-4233-AA8A-A1A45BE879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89" y="2051207"/>
            <a:ext cx="442057" cy="44205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BA1F556-D51C-460D-971E-7D69E94322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35" y="2038979"/>
            <a:ext cx="442057" cy="4420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0845876-7574-4CBB-AF4C-73B959730D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401" y="2041362"/>
            <a:ext cx="442057" cy="44205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5AEAE57-7FC1-4801-A619-D384107359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63" y="2037636"/>
            <a:ext cx="442057" cy="44205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FF8B3E0-55F0-4B30-958A-E17F74D2F6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03" y="2037353"/>
            <a:ext cx="442057" cy="442057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F275E1CF-FAF0-491C-BAE4-D46071F8274E}"/>
              </a:ext>
            </a:extLst>
          </p:cNvPr>
          <p:cNvSpPr/>
          <p:nvPr/>
        </p:nvSpPr>
        <p:spPr>
          <a:xfrm>
            <a:off x="7158937" y="1932500"/>
            <a:ext cx="641178" cy="6594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7" name="图形 36" descr="强盗">
            <a:extLst>
              <a:ext uri="{FF2B5EF4-FFF2-40B4-BE49-F238E27FC236}">
                <a16:creationId xmlns:a16="http://schemas.microsoft.com/office/drawing/2014/main" id="{CA48BBF3-87D5-4DCE-822B-6C3B7E549A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1648" y="1961379"/>
            <a:ext cx="628467" cy="62614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53E43987-30D7-45B6-8591-6EB84FEC6307}"/>
              </a:ext>
            </a:extLst>
          </p:cNvPr>
          <p:cNvSpPr/>
          <p:nvPr/>
        </p:nvSpPr>
        <p:spPr>
          <a:xfrm>
            <a:off x="3103185" y="3284593"/>
            <a:ext cx="1615627" cy="79971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PostMan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头部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6447E1E-9407-4E22-8945-C75318ED746C}"/>
              </a:ext>
            </a:extLst>
          </p:cNvPr>
          <p:cNvSpPr/>
          <p:nvPr/>
        </p:nvSpPr>
        <p:spPr>
          <a:xfrm>
            <a:off x="5429250" y="3812109"/>
            <a:ext cx="533275" cy="401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BA81988-180D-41C2-8825-EB72AF523CA4}"/>
              </a:ext>
            </a:extLst>
          </p:cNvPr>
          <p:cNvSpPr/>
          <p:nvPr/>
        </p:nvSpPr>
        <p:spPr>
          <a:xfrm>
            <a:off x="5936501" y="3812109"/>
            <a:ext cx="859213" cy="401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84ECEEB-CC7A-4377-8F63-05598309B50D}"/>
              </a:ext>
            </a:extLst>
          </p:cNvPr>
          <p:cNvSpPr/>
          <p:nvPr/>
        </p:nvSpPr>
        <p:spPr>
          <a:xfrm>
            <a:off x="6795714" y="3812109"/>
            <a:ext cx="1778650" cy="401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8CF41C4-41C0-4727-8427-560E0CCA1FC2}"/>
              </a:ext>
            </a:extLst>
          </p:cNvPr>
          <p:cNvSpPr txBox="1"/>
          <p:nvPr/>
        </p:nvSpPr>
        <p:spPr>
          <a:xfrm>
            <a:off x="8388815" y="3389139"/>
            <a:ext cx="30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7</a:t>
            </a:r>
            <a:endParaRPr lang="zh-CN" altLang="en-US" sz="2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1989FC4-9D62-4C8B-A3CD-491474F05F92}"/>
              </a:ext>
            </a:extLst>
          </p:cNvPr>
          <p:cNvSpPr txBox="1"/>
          <p:nvPr/>
        </p:nvSpPr>
        <p:spPr>
          <a:xfrm>
            <a:off x="5347986" y="3833500"/>
            <a:ext cx="77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Type</a:t>
            </a:r>
            <a:endParaRPr lang="zh-CN" altLang="en-US" b="1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0129B9F-BCBB-46BF-B064-5D897A883A79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4718812" y="3684451"/>
            <a:ext cx="710438" cy="3286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80EDC898-A9B7-4FB5-9AB6-50185C8105BC}"/>
              </a:ext>
            </a:extLst>
          </p:cNvPr>
          <p:cNvSpPr/>
          <p:nvPr/>
        </p:nvSpPr>
        <p:spPr>
          <a:xfrm>
            <a:off x="5272975" y="3403775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5A079AE-41B1-4B6A-954A-2AAEB9CD5A62}"/>
              </a:ext>
            </a:extLst>
          </p:cNvPr>
          <p:cNvSpPr txBox="1"/>
          <p:nvPr/>
        </p:nvSpPr>
        <p:spPr>
          <a:xfrm>
            <a:off x="3658481" y="4654425"/>
            <a:ext cx="4043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800" dirty="0"/>
              <a:t>Request:</a:t>
            </a:r>
            <a:r>
              <a:rPr lang="zh-CN" altLang="en-US" sz="2800" dirty="0"/>
              <a:t> 由客户端发来</a:t>
            </a: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800" dirty="0"/>
              <a:t>Reply</a:t>
            </a:r>
            <a:r>
              <a:rPr lang="zh-CN" altLang="en-US" sz="2800" dirty="0"/>
              <a:t>：由服务器发来</a:t>
            </a: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800" dirty="0"/>
              <a:t>Connect</a:t>
            </a:r>
            <a:r>
              <a:rPr lang="zh-CN" altLang="en-US" sz="2800" dirty="0"/>
              <a:t>：创建连接</a:t>
            </a:r>
            <a:endParaRPr lang="en-US" altLang="zh-CN" sz="28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8B8A51-A4FE-4FA4-B761-97313F6B6E68}"/>
              </a:ext>
            </a:extLst>
          </p:cNvPr>
          <p:cNvSpPr txBox="1"/>
          <p:nvPr/>
        </p:nvSpPr>
        <p:spPr>
          <a:xfrm>
            <a:off x="5918170" y="3844709"/>
            <a:ext cx="100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Length</a:t>
            </a:r>
            <a:endParaRPr lang="zh-CN" altLang="en-US" b="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16E8536-FEEC-471D-82F3-1B29F2A3F338}"/>
              </a:ext>
            </a:extLst>
          </p:cNvPr>
          <p:cNvSpPr/>
          <p:nvPr/>
        </p:nvSpPr>
        <p:spPr>
          <a:xfrm>
            <a:off x="5254218" y="426388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有效负载的长度</a:t>
            </a:r>
            <a:endParaRPr lang="en-US" altLang="zh-CN" sz="2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90A1E1-7CE3-41DF-A161-65E565D97095}"/>
              </a:ext>
            </a:extLst>
          </p:cNvPr>
          <p:cNvSpPr txBox="1"/>
          <p:nvPr/>
        </p:nvSpPr>
        <p:spPr>
          <a:xfrm>
            <a:off x="6736950" y="3844709"/>
            <a:ext cx="192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Src</a:t>
            </a:r>
            <a:r>
              <a:rPr lang="en-US" altLang="zh-CN" b="1" dirty="0"/>
              <a:t> IP &amp; </a:t>
            </a:r>
            <a:r>
              <a:rPr lang="en-US" altLang="zh-CN" b="1" dirty="0" err="1"/>
              <a:t>Src</a:t>
            </a:r>
            <a:r>
              <a:rPr lang="en-US" altLang="zh-CN" b="1" dirty="0"/>
              <a:t> port </a:t>
            </a:r>
            <a:endParaRPr lang="zh-CN" altLang="en-US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22744B7-B2BE-484F-BAC7-43BFA883EB93}"/>
              </a:ext>
            </a:extLst>
          </p:cNvPr>
          <p:cNvSpPr/>
          <p:nvPr/>
        </p:nvSpPr>
        <p:spPr>
          <a:xfrm>
            <a:off x="2991111" y="5188435"/>
            <a:ext cx="1503248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9735D1A-29E6-4C45-93BD-DDFF57A3E5F6}"/>
              </a:ext>
            </a:extLst>
          </p:cNvPr>
          <p:cNvSpPr/>
          <p:nvPr/>
        </p:nvSpPr>
        <p:spPr>
          <a:xfrm>
            <a:off x="4494360" y="5188435"/>
            <a:ext cx="1503248" cy="41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1AEAEE7-6C3B-4280-B10A-871A8397B70E}"/>
              </a:ext>
            </a:extLst>
          </p:cNvPr>
          <p:cNvSpPr/>
          <p:nvPr/>
        </p:nvSpPr>
        <p:spPr>
          <a:xfrm>
            <a:off x="7201209" y="5177276"/>
            <a:ext cx="1503248" cy="411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48D380E-FBB6-4CBB-8565-026AE26E16AB}"/>
              </a:ext>
            </a:extLst>
          </p:cNvPr>
          <p:cNvSpPr/>
          <p:nvPr/>
        </p:nvSpPr>
        <p:spPr>
          <a:xfrm>
            <a:off x="3667027" y="5697618"/>
            <a:ext cx="1624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Source IP</a:t>
            </a:r>
            <a:endParaRPr lang="zh-CN" altLang="en-US" sz="28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ED83B06-E801-4D70-9256-2BB061560216}"/>
              </a:ext>
            </a:extLst>
          </p:cNvPr>
          <p:cNvSpPr/>
          <p:nvPr/>
        </p:nvSpPr>
        <p:spPr>
          <a:xfrm>
            <a:off x="5752567" y="3386006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A1F9EDA-2DDB-40A0-A929-795041EFBDAC}"/>
              </a:ext>
            </a:extLst>
          </p:cNvPr>
          <p:cNvSpPr/>
          <p:nvPr/>
        </p:nvSpPr>
        <p:spPr>
          <a:xfrm>
            <a:off x="6621183" y="3401783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CD58DF3-89FD-46CB-8BB7-069E6AF3A50A}"/>
              </a:ext>
            </a:extLst>
          </p:cNvPr>
          <p:cNvSpPr/>
          <p:nvPr/>
        </p:nvSpPr>
        <p:spPr>
          <a:xfrm>
            <a:off x="2838034" y="4768087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35C4BBA-F4F8-4AD4-A3BF-C36707D3B1DA}"/>
              </a:ext>
            </a:extLst>
          </p:cNvPr>
          <p:cNvSpPr/>
          <p:nvPr/>
        </p:nvSpPr>
        <p:spPr>
          <a:xfrm>
            <a:off x="4227072" y="4768230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16</a:t>
            </a:r>
            <a:endParaRPr lang="zh-CN" altLang="en-US" sz="24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D4C779E-C281-4C64-A0D8-A23AFDA228B8}"/>
              </a:ext>
            </a:extLst>
          </p:cNvPr>
          <p:cNvSpPr/>
          <p:nvPr/>
        </p:nvSpPr>
        <p:spPr>
          <a:xfrm>
            <a:off x="5724091" y="4768087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32</a:t>
            </a:r>
            <a:endParaRPr lang="zh-CN" altLang="en-US" sz="24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B55915A-F5A3-44F1-A6BD-B8CCDC99DAC2}"/>
              </a:ext>
            </a:extLst>
          </p:cNvPr>
          <p:cNvSpPr/>
          <p:nvPr/>
        </p:nvSpPr>
        <p:spPr>
          <a:xfrm>
            <a:off x="8385267" y="4756928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16</a:t>
            </a:r>
            <a:endParaRPr lang="zh-CN" altLang="en-US" sz="24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DB534D0-42FB-43A5-9EFE-263C329B419B}"/>
              </a:ext>
            </a:extLst>
          </p:cNvPr>
          <p:cNvSpPr/>
          <p:nvPr/>
        </p:nvSpPr>
        <p:spPr>
          <a:xfrm>
            <a:off x="7026589" y="4763417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5D3D1A6-9B9A-49EF-9D9C-702827BA18CF}"/>
              </a:ext>
            </a:extLst>
          </p:cNvPr>
          <p:cNvCxnSpPr/>
          <p:nvPr/>
        </p:nvCxnSpPr>
        <p:spPr>
          <a:xfrm>
            <a:off x="6181948" y="5394175"/>
            <a:ext cx="9198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98AD8301-F8B4-4647-B6E9-272963F21D25}"/>
              </a:ext>
            </a:extLst>
          </p:cNvPr>
          <p:cNvSpPr/>
          <p:nvPr/>
        </p:nvSpPr>
        <p:spPr>
          <a:xfrm>
            <a:off x="6164886" y="4939880"/>
            <a:ext cx="883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Hash</a:t>
            </a:r>
            <a:endParaRPr lang="zh-CN" altLang="en-US" sz="2400" b="1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C505AE0-6357-44FE-BB03-0353A9910F4F}"/>
              </a:ext>
            </a:extLst>
          </p:cNvPr>
          <p:cNvSpPr/>
          <p:nvPr/>
        </p:nvSpPr>
        <p:spPr>
          <a:xfrm>
            <a:off x="9933949" y="3270207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六边形 76">
            <a:extLst>
              <a:ext uri="{FF2B5EF4-FFF2-40B4-BE49-F238E27FC236}">
                <a16:creationId xmlns:a16="http://schemas.microsoft.com/office/drawing/2014/main" id="{37716C51-3B7B-4375-8ECD-F06AD7C2E18A}"/>
              </a:ext>
            </a:extLst>
          </p:cNvPr>
          <p:cNvSpPr/>
          <p:nvPr/>
        </p:nvSpPr>
        <p:spPr>
          <a:xfrm>
            <a:off x="10016177" y="3362874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8" name="图形 77" descr="数据库">
            <a:extLst>
              <a:ext uri="{FF2B5EF4-FFF2-40B4-BE49-F238E27FC236}">
                <a16:creationId xmlns:a16="http://schemas.microsoft.com/office/drawing/2014/main" id="{C77477B2-A0A9-4C8F-8837-0E924AF5A6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43335" y="3401783"/>
            <a:ext cx="780958" cy="780958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028C2FF3-3511-4A88-B0B5-7B0A5D739E54}"/>
              </a:ext>
            </a:extLst>
          </p:cNvPr>
          <p:cNvSpPr txBox="1"/>
          <p:nvPr/>
        </p:nvSpPr>
        <p:spPr>
          <a:xfrm>
            <a:off x="9525757" y="44793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高负载服务器</a:t>
            </a:r>
          </a:p>
        </p:txBody>
      </p:sp>
    </p:spTree>
    <p:extLst>
      <p:ext uri="{BB962C8B-B14F-4D97-AF65-F5344CB8AC3E}">
        <p14:creationId xmlns:p14="http://schemas.microsoft.com/office/powerpoint/2010/main" val="25031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  <p:bldP spid="59" grpId="1"/>
      <p:bldP spid="60" grpId="0"/>
      <p:bldP spid="61" grpId="0" animBg="1"/>
      <p:bldP spid="62" grpId="0" animBg="1"/>
      <p:bldP spid="63" grpId="0" animBg="1"/>
      <p:bldP spid="64" grpId="0"/>
      <p:bldP spid="68" grpId="0"/>
      <p:bldP spid="69" grpId="0"/>
      <p:bldP spid="70" grpId="0"/>
      <p:bldP spid="71" grpId="0"/>
      <p:bldP spid="72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2" y="106829"/>
            <a:ext cx="6650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实现</a:t>
            </a:r>
            <a:r>
              <a:rPr lang="en-US" altLang="zh-CN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PostMan2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：如何有效率批处理？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3F3521-102F-454A-AA2D-418C24BEC428}"/>
              </a:ext>
            </a:extLst>
          </p:cNvPr>
          <p:cNvSpPr/>
          <p:nvPr/>
        </p:nvSpPr>
        <p:spPr>
          <a:xfrm>
            <a:off x="291286" y="2686136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形 7" descr="监视器">
            <a:extLst>
              <a:ext uri="{FF2B5EF4-FFF2-40B4-BE49-F238E27FC236}">
                <a16:creationId xmlns:a16="http://schemas.microsoft.com/office/drawing/2014/main" id="{7DEADE82-A35F-40ED-9871-977F4BDD7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981" y="2632231"/>
            <a:ext cx="999687" cy="999687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FB8EA859-9ACC-4D01-995A-57DB0F9C9811}"/>
              </a:ext>
            </a:extLst>
          </p:cNvPr>
          <p:cNvSpPr/>
          <p:nvPr/>
        </p:nvSpPr>
        <p:spPr>
          <a:xfrm>
            <a:off x="985758" y="2992120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形 9" descr="智能手机">
            <a:extLst>
              <a:ext uri="{FF2B5EF4-FFF2-40B4-BE49-F238E27FC236}">
                <a16:creationId xmlns:a16="http://schemas.microsoft.com/office/drawing/2014/main" id="{89C96AB3-FCB5-450A-8F4B-C7020C7C4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059" y="2992120"/>
            <a:ext cx="579967" cy="5152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89E0DA6-6DAB-4220-9908-DC024151DA31}"/>
              </a:ext>
            </a:extLst>
          </p:cNvPr>
          <p:cNvSpPr txBox="1"/>
          <p:nvPr/>
        </p:nvSpPr>
        <p:spPr>
          <a:xfrm>
            <a:off x="184938" y="111476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客户端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91738B6-88E1-4B88-90B1-A6B4F5A28129}"/>
              </a:ext>
            </a:extLst>
          </p:cNvPr>
          <p:cNvCxnSpPr>
            <a:cxnSpLocks/>
          </p:cNvCxnSpPr>
          <p:nvPr/>
        </p:nvCxnSpPr>
        <p:spPr>
          <a:xfrm>
            <a:off x="2300648" y="1654987"/>
            <a:ext cx="0" cy="501917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7AB33D-B5AB-4314-BECD-E25367319608}"/>
              </a:ext>
            </a:extLst>
          </p:cNvPr>
          <p:cNvCxnSpPr>
            <a:cxnSpLocks/>
          </p:cNvCxnSpPr>
          <p:nvPr/>
        </p:nvCxnSpPr>
        <p:spPr>
          <a:xfrm>
            <a:off x="8396648" y="1654987"/>
            <a:ext cx="0" cy="501917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2060CE4-E208-4B23-9BB1-E46A5CC7F8EE}"/>
              </a:ext>
            </a:extLst>
          </p:cNvPr>
          <p:cNvSpPr/>
          <p:nvPr/>
        </p:nvSpPr>
        <p:spPr>
          <a:xfrm>
            <a:off x="291286" y="3856701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形 14" descr="监视器">
            <a:extLst>
              <a:ext uri="{FF2B5EF4-FFF2-40B4-BE49-F238E27FC236}">
                <a16:creationId xmlns:a16="http://schemas.microsoft.com/office/drawing/2014/main" id="{5BED9063-619C-4E7F-8FAD-F2940C2E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981" y="3802796"/>
            <a:ext cx="999687" cy="99968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0645706-2FFC-43C5-A292-D8CD344AA491}"/>
              </a:ext>
            </a:extLst>
          </p:cNvPr>
          <p:cNvSpPr/>
          <p:nvPr/>
        </p:nvSpPr>
        <p:spPr>
          <a:xfrm>
            <a:off x="985758" y="4162685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7" name="图形 16" descr="智能手机">
            <a:extLst>
              <a:ext uri="{FF2B5EF4-FFF2-40B4-BE49-F238E27FC236}">
                <a16:creationId xmlns:a16="http://schemas.microsoft.com/office/drawing/2014/main" id="{8279C86E-ED0A-4DBA-90EB-6B28C4B8E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059" y="4162685"/>
            <a:ext cx="579967" cy="51525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AB6887F-3D31-4ECB-9727-AA9F87BCF9E0}"/>
              </a:ext>
            </a:extLst>
          </p:cNvPr>
          <p:cNvSpPr/>
          <p:nvPr/>
        </p:nvSpPr>
        <p:spPr>
          <a:xfrm>
            <a:off x="291286" y="5498603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3" name="图形 22" descr="监视器">
            <a:extLst>
              <a:ext uri="{FF2B5EF4-FFF2-40B4-BE49-F238E27FC236}">
                <a16:creationId xmlns:a16="http://schemas.microsoft.com/office/drawing/2014/main" id="{A2DFF761-2862-4E2E-B9EE-6491F056D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981" y="5444698"/>
            <a:ext cx="999687" cy="999687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DAD8F5E-D497-46BD-A20E-1015D46931C8}"/>
              </a:ext>
            </a:extLst>
          </p:cNvPr>
          <p:cNvSpPr/>
          <p:nvPr/>
        </p:nvSpPr>
        <p:spPr>
          <a:xfrm>
            <a:off x="985758" y="5804587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5" name="图形 24" descr="智能手机">
            <a:extLst>
              <a:ext uri="{FF2B5EF4-FFF2-40B4-BE49-F238E27FC236}">
                <a16:creationId xmlns:a16="http://schemas.microsoft.com/office/drawing/2014/main" id="{18ED92B1-33F7-409E-AD4B-77D7540F8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059" y="5804587"/>
            <a:ext cx="579967" cy="51525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1ACA0C4-0CB7-4F00-B3AF-6050BB9E4B0F}"/>
              </a:ext>
            </a:extLst>
          </p:cNvPr>
          <p:cNvSpPr txBox="1"/>
          <p:nvPr/>
        </p:nvSpPr>
        <p:spPr>
          <a:xfrm>
            <a:off x="458949" y="4864266"/>
            <a:ext cx="800219" cy="5091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0ADC79-8018-41B4-B8D7-B4DDE7FFFFCC}"/>
              </a:ext>
            </a:extLst>
          </p:cNvPr>
          <p:cNvSpPr txBox="1"/>
          <p:nvPr/>
        </p:nvSpPr>
        <p:spPr>
          <a:xfrm>
            <a:off x="4223981" y="1114767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Helper</a:t>
            </a:r>
            <a:r>
              <a:rPr lang="zh-CN" altLang="en-US" sz="3200" b="1" dirty="0"/>
              <a:t>节点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859D1C-490D-4B63-9C00-EE5455DF609B}"/>
              </a:ext>
            </a:extLst>
          </p:cNvPr>
          <p:cNvSpPr txBox="1"/>
          <p:nvPr/>
        </p:nvSpPr>
        <p:spPr>
          <a:xfrm>
            <a:off x="9048582" y="111476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服务器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FABEF74-8A15-46B5-8B2D-BB1EFBF280FC}"/>
              </a:ext>
            </a:extLst>
          </p:cNvPr>
          <p:cNvSpPr/>
          <p:nvPr/>
        </p:nvSpPr>
        <p:spPr>
          <a:xfrm>
            <a:off x="2952582" y="1887356"/>
            <a:ext cx="4792133" cy="90206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4567BB-C43F-4CEC-892A-871604F5B035}"/>
              </a:ext>
            </a:extLst>
          </p:cNvPr>
          <p:cNvSpPr/>
          <p:nvPr/>
        </p:nvSpPr>
        <p:spPr>
          <a:xfrm>
            <a:off x="3049950" y="2010877"/>
            <a:ext cx="3130125" cy="6550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FA11D0E-D84D-4233-AA8A-A1A45BE879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49" y="2129584"/>
            <a:ext cx="442057" cy="44205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BA1F556-D51C-460D-971E-7D69E94322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95" y="2117356"/>
            <a:ext cx="442057" cy="4420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0845876-7574-4CBB-AF4C-73B959730D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61" y="2119739"/>
            <a:ext cx="442057" cy="44205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5AEAE57-7FC1-4801-A619-D384107359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23" y="2116013"/>
            <a:ext cx="442057" cy="44205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FF8B3E0-55F0-4B30-958A-E17F74D2F6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63" y="2115730"/>
            <a:ext cx="442057" cy="442057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F275E1CF-FAF0-491C-BAE4-D46071F8274E}"/>
              </a:ext>
            </a:extLst>
          </p:cNvPr>
          <p:cNvSpPr/>
          <p:nvPr/>
        </p:nvSpPr>
        <p:spPr>
          <a:xfrm>
            <a:off x="6610297" y="2010877"/>
            <a:ext cx="641178" cy="6594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7" name="图形 36" descr="强盗">
            <a:extLst>
              <a:ext uri="{FF2B5EF4-FFF2-40B4-BE49-F238E27FC236}">
                <a16:creationId xmlns:a16="http://schemas.microsoft.com/office/drawing/2014/main" id="{CA48BBF3-87D5-4DCE-822B-6C3B7E549A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3008" y="2039756"/>
            <a:ext cx="628467" cy="626140"/>
          </a:xfrm>
          <a:prstGeom prst="rect">
            <a:avLst/>
          </a:prstGeom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3C505AE0-6357-44FE-BB03-0353A9910F4F}"/>
              </a:ext>
            </a:extLst>
          </p:cNvPr>
          <p:cNvSpPr/>
          <p:nvPr/>
        </p:nvSpPr>
        <p:spPr>
          <a:xfrm>
            <a:off x="9329638" y="2826528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六边形 76">
            <a:extLst>
              <a:ext uri="{FF2B5EF4-FFF2-40B4-BE49-F238E27FC236}">
                <a16:creationId xmlns:a16="http://schemas.microsoft.com/office/drawing/2014/main" id="{37716C51-3B7B-4375-8ECD-F06AD7C2E18A}"/>
              </a:ext>
            </a:extLst>
          </p:cNvPr>
          <p:cNvSpPr/>
          <p:nvPr/>
        </p:nvSpPr>
        <p:spPr>
          <a:xfrm>
            <a:off x="9411866" y="2919195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8" name="图形 77" descr="数据库">
            <a:extLst>
              <a:ext uri="{FF2B5EF4-FFF2-40B4-BE49-F238E27FC236}">
                <a16:creationId xmlns:a16="http://schemas.microsoft.com/office/drawing/2014/main" id="{C77477B2-A0A9-4C8F-8837-0E924AF5A6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39024" y="2958104"/>
            <a:ext cx="780958" cy="780958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028C2FF3-3511-4A88-B0B5-7B0A5D739E54}"/>
              </a:ext>
            </a:extLst>
          </p:cNvPr>
          <p:cNvSpPr txBox="1"/>
          <p:nvPr/>
        </p:nvSpPr>
        <p:spPr>
          <a:xfrm>
            <a:off x="8921446" y="403565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高负载服务器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41E3664-BCFB-48B8-AE8A-A66BDEAC8BCD}"/>
              </a:ext>
            </a:extLst>
          </p:cNvPr>
          <p:cNvSpPr/>
          <p:nvPr/>
        </p:nvSpPr>
        <p:spPr>
          <a:xfrm>
            <a:off x="2621283" y="3348583"/>
            <a:ext cx="5360120" cy="3095801"/>
          </a:xfrm>
          <a:prstGeom prst="wedgeRectCallout">
            <a:avLst>
              <a:gd name="adj1" fmla="val 14334"/>
              <a:gd name="adj2" fmla="val -6753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3B85C8-5EB7-443D-B2D0-71F894EBF6E1}"/>
              </a:ext>
            </a:extLst>
          </p:cNvPr>
          <p:cNvSpPr/>
          <p:nvPr/>
        </p:nvSpPr>
        <p:spPr>
          <a:xfrm>
            <a:off x="2905861" y="3507377"/>
            <a:ext cx="659601" cy="2812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DPDK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6F3E43-2144-4DE5-8D7B-8A1DCD4F5F95}"/>
              </a:ext>
            </a:extLst>
          </p:cNvPr>
          <p:cNvSpPr/>
          <p:nvPr/>
        </p:nvSpPr>
        <p:spPr>
          <a:xfrm>
            <a:off x="3647691" y="3507377"/>
            <a:ext cx="4248806" cy="28124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C5A94F-10ED-4A59-A93E-7183EC58BFB4}"/>
              </a:ext>
            </a:extLst>
          </p:cNvPr>
          <p:cNvSpPr/>
          <p:nvPr/>
        </p:nvSpPr>
        <p:spPr>
          <a:xfrm>
            <a:off x="4074160" y="3802796"/>
            <a:ext cx="772492" cy="4583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E313C97-646B-4CFE-A59A-C7209049F9CE}"/>
              </a:ext>
            </a:extLst>
          </p:cNvPr>
          <p:cNvSpPr/>
          <p:nvPr/>
        </p:nvSpPr>
        <p:spPr>
          <a:xfrm>
            <a:off x="4846652" y="3802796"/>
            <a:ext cx="517828" cy="458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AE78940-A4A9-4941-AC37-0AE5727A2ACF}"/>
              </a:ext>
            </a:extLst>
          </p:cNvPr>
          <p:cNvSpPr/>
          <p:nvPr/>
        </p:nvSpPr>
        <p:spPr>
          <a:xfrm>
            <a:off x="4074160" y="4635105"/>
            <a:ext cx="772492" cy="4583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B00F13F-7250-4C74-ABEA-3F01DC2B5899}"/>
              </a:ext>
            </a:extLst>
          </p:cNvPr>
          <p:cNvSpPr/>
          <p:nvPr/>
        </p:nvSpPr>
        <p:spPr>
          <a:xfrm>
            <a:off x="4846652" y="4635105"/>
            <a:ext cx="517828" cy="458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1C1125-13B9-47AD-9916-468F5F67A89D}"/>
              </a:ext>
            </a:extLst>
          </p:cNvPr>
          <p:cNvSpPr/>
          <p:nvPr/>
        </p:nvSpPr>
        <p:spPr>
          <a:xfrm>
            <a:off x="4074160" y="5475360"/>
            <a:ext cx="517828" cy="4583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915882C-D4EC-4393-8DA6-4CFE1B05E894}"/>
              </a:ext>
            </a:extLst>
          </p:cNvPr>
          <p:cNvSpPr/>
          <p:nvPr/>
        </p:nvSpPr>
        <p:spPr>
          <a:xfrm>
            <a:off x="4591988" y="5475361"/>
            <a:ext cx="517828" cy="458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235A61A-922D-4D2C-9247-F7FE937A20D6}"/>
              </a:ext>
            </a:extLst>
          </p:cNvPr>
          <p:cNvSpPr/>
          <p:nvPr/>
        </p:nvSpPr>
        <p:spPr>
          <a:xfrm>
            <a:off x="5360230" y="4635105"/>
            <a:ext cx="517828" cy="4583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BC07EC5-3B35-47C3-94E3-85D673D21A2E}"/>
              </a:ext>
            </a:extLst>
          </p:cNvPr>
          <p:cNvSpPr/>
          <p:nvPr/>
        </p:nvSpPr>
        <p:spPr>
          <a:xfrm>
            <a:off x="5878058" y="4635103"/>
            <a:ext cx="517828" cy="458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DFBEC2-1A52-4289-BA5A-F4A28BD5CF72}"/>
              </a:ext>
            </a:extLst>
          </p:cNvPr>
          <p:cNvSpPr txBox="1"/>
          <p:nvPr/>
        </p:nvSpPr>
        <p:spPr>
          <a:xfrm>
            <a:off x="5619144" y="5390541"/>
            <a:ext cx="214091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TCP/IP/MAC</a:t>
            </a:r>
            <a:r>
              <a:rPr lang="zh-CN" altLang="en-US" sz="2400" dirty="0"/>
              <a:t>报文头部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286511-54BB-458D-B392-FFC42406B81B}"/>
              </a:ext>
            </a:extLst>
          </p:cNvPr>
          <p:cNvSpPr/>
          <p:nvPr/>
        </p:nvSpPr>
        <p:spPr>
          <a:xfrm>
            <a:off x="6062099" y="3960320"/>
            <a:ext cx="1415772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有效负载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855E4C2-662B-4CE7-8769-4D01B3DE8E6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6136972" y="5093426"/>
            <a:ext cx="201672" cy="274595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87E2013-0C87-41C9-AC35-33767B1D7969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5619144" y="4448310"/>
            <a:ext cx="733996" cy="186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E125896-4B56-42CC-8E48-4615035F1F22}"/>
              </a:ext>
            </a:extLst>
          </p:cNvPr>
          <p:cNvSpPr txBox="1"/>
          <p:nvPr/>
        </p:nvSpPr>
        <p:spPr>
          <a:xfrm>
            <a:off x="6701089" y="34801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mTCP</a:t>
            </a:r>
            <a:endParaRPr lang="zh-CN" altLang="en-US" sz="2800" b="1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AD6BBC2-5256-4164-8F2D-E2A91677CB8D}"/>
              </a:ext>
            </a:extLst>
          </p:cNvPr>
          <p:cNvSpPr/>
          <p:nvPr/>
        </p:nvSpPr>
        <p:spPr>
          <a:xfrm>
            <a:off x="5080920" y="4635105"/>
            <a:ext cx="130297" cy="45832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954FE6B-18F1-4E94-9AEB-A963472175DE}"/>
              </a:ext>
            </a:extLst>
          </p:cNvPr>
          <p:cNvSpPr/>
          <p:nvPr/>
        </p:nvSpPr>
        <p:spPr>
          <a:xfrm>
            <a:off x="4308428" y="4635105"/>
            <a:ext cx="772492" cy="4583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A72FCC6-B90F-4F8F-BF08-B56E2B94F41C}"/>
              </a:ext>
            </a:extLst>
          </p:cNvPr>
          <p:cNvSpPr/>
          <p:nvPr/>
        </p:nvSpPr>
        <p:spPr>
          <a:xfrm>
            <a:off x="5211217" y="4635105"/>
            <a:ext cx="666841" cy="4583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77D9837-769D-4B69-BCC8-F732461DFAFE}"/>
              </a:ext>
            </a:extLst>
          </p:cNvPr>
          <p:cNvSpPr/>
          <p:nvPr/>
        </p:nvSpPr>
        <p:spPr>
          <a:xfrm>
            <a:off x="6631834" y="4635105"/>
            <a:ext cx="517828" cy="4583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3CE4253-7DBE-45E3-8D3D-1664F4281A75}"/>
              </a:ext>
            </a:extLst>
          </p:cNvPr>
          <p:cNvSpPr/>
          <p:nvPr/>
        </p:nvSpPr>
        <p:spPr>
          <a:xfrm>
            <a:off x="5983709" y="4635105"/>
            <a:ext cx="517828" cy="4583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74B4A93-7A98-44D0-A0AB-BD187D4B2ADD}"/>
              </a:ext>
            </a:extLst>
          </p:cNvPr>
          <p:cNvSpPr/>
          <p:nvPr/>
        </p:nvSpPr>
        <p:spPr>
          <a:xfrm>
            <a:off x="6501986" y="4635103"/>
            <a:ext cx="152814" cy="45832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D3D8056-DBB2-4A5D-A7FF-DD7C592B5324}"/>
              </a:ext>
            </a:extLst>
          </p:cNvPr>
          <p:cNvSpPr/>
          <p:nvPr/>
        </p:nvSpPr>
        <p:spPr>
          <a:xfrm>
            <a:off x="7143732" y="4635105"/>
            <a:ext cx="130297" cy="45832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FC920414-16D5-4ECE-AD8E-CAD9DD56755A}"/>
              </a:ext>
            </a:extLst>
          </p:cNvPr>
          <p:cNvSpPr/>
          <p:nvPr/>
        </p:nvSpPr>
        <p:spPr>
          <a:xfrm>
            <a:off x="7274029" y="4635105"/>
            <a:ext cx="517828" cy="458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8945DA9-7A5A-42E0-B2A0-7F3D4C9C86E3}"/>
              </a:ext>
            </a:extLst>
          </p:cNvPr>
          <p:cNvSpPr txBox="1"/>
          <p:nvPr/>
        </p:nvSpPr>
        <p:spPr>
          <a:xfrm>
            <a:off x="3689891" y="3688655"/>
            <a:ext cx="200956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PostMan</a:t>
            </a:r>
            <a:r>
              <a:rPr lang="zh-CN" altLang="en-US" sz="2400" dirty="0"/>
              <a:t>头部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5EE3A50-CD32-4318-BF43-AC631B12F96B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5146069" y="4150321"/>
            <a:ext cx="65148" cy="484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2F07C78-6DFE-4421-B2F1-D68BF4D05C22}"/>
              </a:ext>
            </a:extLst>
          </p:cNvPr>
          <p:cNvCxnSpPr/>
          <p:nvPr/>
        </p:nvCxnSpPr>
        <p:spPr>
          <a:xfrm>
            <a:off x="4308428" y="5162645"/>
            <a:ext cx="0" cy="346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CE56909E-313F-40BA-9A73-AFF7AE421080}"/>
              </a:ext>
            </a:extLst>
          </p:cNvPr>
          <p:cNvCxnSpPr/>
          <p:nvPr/>
        </p:nvCxnSpPr>
        <p:spPr>
          <a:xfrm>
            <a:off x="7274029" y="5162645"/>
            <a:ext cx="0" cy="346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F07B9C8-9CE4-44C8-A3FD-6BA6B835728D}"/>
              </a:ext>
            </a:extLst>
          </p:cNvPr>
          <p:cNvCxnSpPr/>
          <p:nvPr/>
        </p:nvCxnSpPr>
        <p:spPr>
          <a:xfrm>
            <a:off x="4308428" y="5345525"/>
            <a:ext cx="2965601" cy="0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C537723D-EDCC-42BE-A598-369F92CEE70E}"/>
              </a:ext>
            </a:extLst>
          </p:cNvPr>
          <p:cNvSpPr txBox="1"/>
          <p:nvPr/>
        </p:nvSpPr>
        <p:spPr>
          <a:xfrm>
            <a:off x="4160012" y="559762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组装后的包的有效负载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E5D53C6-2897-4706-A3EC-2985D8BB15F3}"/>
              </a:ext>
            </a:extLst>
          </p:cNvPr>
          <p:cNvCxnSpPr>
            <a:cxnSpLocks/>
            <a:stCxn id="2" idx="3"/>
            <a:endCxn id="76" idx="1"/>
          </p:cNvCxnSpPr>
          <p:nvPr/>
        </p:nvCxnSpPr>
        <p:spPr>
          <a:xfrm flipV="1">
            <a:off x="7981403" y="3372705"/>
            <a:ext cx="1348235" cy="1523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BE52981-0470-458F-8771-CAAFB8078FDD}"/>
              </a:ext>
            </a:extLst>
          </p:cNvPr>
          <p:cNvSpPr txBox="1"/>
          <p:nvPr/>
        </p:nvSpPr>
        <p:spPr>
          <a:xfrm>
            <a:off x="8529453" y="4861272"/>
            <a:ext cx="34203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/>
              <a:t>基于</a:t>
            </a:r>
            <a:r>
              <a:rPr lang="en-US" altLang="zh-CN" sz="2800" dirty="0"/>
              <a:t>DPDK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mTCP</a:t>
            </a:r>
            <a:r>
              <a:rPr lang="zh-CN" altLang="en-US" sz="2800"/>
              <a:t>提高批处理包性能</a:t>
            </a: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/>
              <a:t>压缩重复头部，减轻包处理负载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A16C503-4524-45D9-AFC8-5C4028F2482C}"/>
              </a:ext>
            </a:extLst>
          </p:cNvPr>
          <p:cNvSpPr/>
          <p:nvPr/>
        </p:nvSpPr>
        <p:spPr>
          <a:xfrm>
            <a:off x="5870706" y="4635576"/>
            <a:ext cx="130297" cy="45832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6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5" grpId="0" animBg="1"/>
      <p:bldP spid="73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18" grpId="0" animBg="1"/>
      <p:bldP spid="19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9" grpId="0"/>
      <p:bldP spid="102" grpId="0"/>
      <p:bldP spid="1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46C4BA-541B-468E-9826-7855E77B6554}"/>
              </a:ext>
            </a:extLst>
          </p:cNvPr>
          <p:cNvSpPr/>
          <p:nvPr/>
        </p:nvSpPr>
        <p:spPr>
          <a:xfrm>
            <a:off x="2770641" y="106829"/>
            <a:ext cx="7267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实现</a:t>
            </a:r>
            <a:r>
              <a:rPr lang="en-US" altLang="zh-CN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PostMan2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helper</a:t>
            </a:r>
            <a:r>
              <a:rPr lang="zh-CN" altLang="en-US" sz="3200" b="1" dirty="0">
                <a:latin typeface="Helvetica Neue" panose="02000503000000020004" pitchFamily="2"/>
                <a:ea typeface="微软雅黑" panose="020B0503020204020204" pitchFamily="34" charset="-122"/>
                <a:cs typeface="Arial" panose="020B0604020202020204" pitchFamily="34" charset="0"/>
              </a:rPr>
              <a:t>自适应批处理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3F3521-102F-454A-AA2D-418C24BEC428}"/>
              </a:ext>
            </a:extLst>
          </p:cNvPr>
          <p:cNvSpPr/>
          <p:nvPr/>
        </p:nvSpPr>
        <p:spPr>
          <a:xfrm>
            <a:off x="291286" y="2686136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形 7" descr="监视器">
            <a:extLst>
              <a:ext uri="{FF2B5EF4-FFF2-40B4-BE49-F238E27FC236}">
                <a16:creationId xmlns:a16="http://schemas.microsoft.com/office/drawing/2014/main" id="{7DEADE82-A35F-40ED-9871-977F4BDD7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981" y="2632231"/>
            <a:ext cx="999687" cy="999687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FB8EA859-9ACC-4D01-995A-57DB0F9C9811}"/>
              </a:ext>
            </a:extLst>
          </p:cNvPr>
          <p:cNvSpPr/>
          <p:nvPr/>
        </p:nvSpPr>
        <p:spPr>
          <a:xfrm>
            <a:off x="985758" y="2992120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形 9" descr="智能手机">
            <a:extLst>
              <a:ext uri="{FF2B5EF4-FFF2-40B4-BE49-F238E27FC236}">
                <a16:creationId xmlns:a16="http://schemas.microsoft.com/office/drawing/2014/main" id="{89C96AB3-FCB5-450A-8F4B-C7020C7C4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059" y="2992120"/>
            <a:ext cx="579967" cy="5152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89E0DA6-6DAB-4220-9908-DC024151DA31}"/>
              </a:ext>
            </a:extLst>
          </p:cNvPr>
          <p:cNvSpPr txBox="1"/>
          <p:nvPr/>
        </p:nvSpPr>
        <p:spPr>
          <a:xfrm>
            <a:off x="184938" y="111476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客户端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91738B6-88E1-4B88-90B1-A6B4F5A28129}"/>
              </a:ext>
            </a:extLst>
          </p:cNvPr>
          <p:cNvCxnSpPr>
            <a:cxnSpLocks/>
          </p:cNvCxnSpPr>
          <p:nvPr/>
        </p:nvCxnSpPr>
        <p:spPr>
          <a:xfrm>
            <a:off x="2162763" y="1654987"/>
            <a:ext cx="0" cy="501917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7AB33D-B5AB-4314-BECD-E25367319608}"/>
              </a:ext>
            </a:extLst>
          </p:cNvPr>
          <p:cNvCxnSpPr>
            <a:cxnSpLocks/>
          </p:cNvCxnSpPr>
          <p:nvPr/>
        </p:nvCxnSpPr>
        <p:spPr>
          <a:xfrm>
            <a:off x="8926420" y="1699542"/>
            <a:ext cx="0" cy="501917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2060CE4-E208-4B23-9BB1-E46A5CC7F8EE}"/>
              </a:ext>
            </a:extLst>
          </p:cNvPr>
          <p:cNvSpPr/>
          <p:nvPr/>
        </p:nvSpPr>
        <p:spPr>
          <a:xfrm>
            <a:off x="291286" y="3856701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5" name="图形 14" descr="监视器">
            <a:extLst>
              <a:ext uri="{FF2B5EF4-FFF2-40B4-BE49-F238E27FC236}">
                <a16:creationId xmlns:a16="http://schemas.microsoft.com/office/drawing/2014/main" id="{5BED9063-619C-4E7F-8FAD-F2940C2E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981" y="3802796"/>
            <a:ext cx="999687" cy="99968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0645706-2FFC-43C5-A292-D8CD344AA491}"/>
              </a:ext>
            </a:extLst>
          </p:cNvPr>
          <p:cNvSpPr/>
          <p:nvPr/>
        </p:nvSpPr>
        <p:spPr>
          <a:xfrm>
            <a:off x="985758" y="4162685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7" name="图形 16" descr="智能手机">
            <a:extLst>
              <a:ext uri="{FF2B5EF4-FFF2-40B4-BE49-F238E27FC236}">
                <a16:creationId xmlns:a16="http://schemas.microsoft.com/office/drawing/2014/main" id="{8279C86E-ED0A-4DBA-90EB-6B28C4B8E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059" y="4162685"/>
            <a:ext cx="579967" cy="51525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AB6887F-3D31-4ECB-9727-AA9F87BCF9E0}"/>
              </a:ext>
            </a:extLst>
          </p:cNvPr>
          <p:cNvSpPr/>
          <p:nvPr/>
        </p:nvSpPr>
        <p:spPr>
          <a:xfrm>
            <a:off x="291286" y="5498603"/>
            <a:ext cx="1212055" cy="897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3" name="图形 22" descr="监视器">
            <a:extLst>
              <a:ext uri="{FF2B5EF4-FFF2-40B4-BE49-F238E27FC236}">
                <a16:creationId xmlns:a16="http://schemas.microsoft.com/office/drawing/2014/main" id="{A2DFF761-2862-4E2E-B9EE-6491F056D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981" y="5444698"/>
            <a:ext cx="999687" cy="999687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DAD8F5E-D497-46BD-A20E-1015D46931C8}"/>
              </a:ext>
            </a:extLst>
          </p:cNvPr>
          <p:cNvSpPr/>
          <p:nvPr/>
        </p:nvSpPr>
        <p:spPr>
          <a:xfrm>
            <a:off x="985758" y="5804587"/>
            <a:ext cx="326571" cy="5152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5" name="图形 24" descr="智能手机">
            <a:extLst>
              <a:ext uri="{FF2B5EF4-FFF2-40B4-BE49-F238E27FC236}">
                <a16:creationId xmlns:a16="http://schemas.microsoft.com/office/drawing/2014/main" id="{18ED92B1-33F7-409E-AD4B-77D7540F8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059" y="5804587"/>
            <a:ext cx="579967" cy="51525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1ACA0C4-0CB7-4F00-B3AF-6050BB9E4B0F}"/>
              </a:ext>
            </a:extLst>
          </p:cNvPr>
          <p:cNvSpPr txBox="1"/>
          <p:nvPr/>
        </p:nvSpPr>
        <p:spPr>
          <a:xfrm>
            <a:off x="458949" y="4864266"/>
            <a:ext cx="800219" cy="5091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sz="40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0ADC79-8018-41B4-B8D7-B4DDE7FFFFCC}"/>
              </a:ext>
            </a:extLst>
          </p:cNvPr>
          <p:cNvSpPr txBox="1"/>
          <p:nvPr/>
        </p:nvSpPr>
        <p:spPr>
          <a:xfrm>
            <a:off x="4223981" y="1114767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Helper</a:t>
            </a:r>
            <a:r>
              <a:rPr lang="zh-CN" altLang="en-US" sz="3200" b="1" dirty="0"/>
              <a:t>节点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859D1C-490D-4B63-9C00-EE5455DF609B}"/>
              </a:ext>
            </a:extLst>
          </p:cNvPr>
          <p:cNvSpPr txBox="1"/>
          <p:nvPr/>
        </p:nvSpPr>
        <p:spPr>
          <a:xfrm>
            <a:off x="9048582" y="111476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服务器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FABEF74-8A15-46B5-8B2D-BB1EFBF280FC}"/>
              </a:ext>
            </a:extLst>
          </p:cNvPr>
          <p:cNvSpPr/>
          <p:nvPr/>
        </p:nvSpPr>
        <p:spPr>
          <a:xfrm>
            <a:off x="3148523" y="1887356"/>
            <a:ext cx="4792133" cy="902063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4567BB-C43F-4CEC-892A-871604F5B035}"/>
              </a:ext>
            </a:extLst>
          </p:cNvPr>
          <p:cNvSpPr/>
          <p:nvPr/>
        </p:nvSpPr>
        <p:spPr>
          <a:xfrm>
            <a:off x="3245891" y="2010877"/>
            <a:ext cx="3130125" cy="6550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FA11D0E-D84D-4233-AA8A-A1A45BE879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090" y="2129584"/>
            <a:ext cx="442057" cy="44205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BA1F556-D51C-460D-971E-7D69E94322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36" y="2117356"/>
            <a:ext cx="442057" cy="4420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0845876-7574-4CBB-AF4C-73B959730D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02" y="2119739"/>
            <a:ext cx="442057" cy="44205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5AEAE57-7FC1-4801-A619-D384107359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864" y="2116013"/>
            <a:ext cx="442057" cy="44205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FF8B3E0-55F0-4B30-958A-E17F74D2F6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04" y="2115730"/>
            <a:ext cx="442057" cy="442057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F275E1CF-FAF0-491C-BAE4-D46071F8274E}"/>
              </a:ext>
            </a:extLst>
          </p:cNvPr>
          <p:cNvSpPr/>
          <p:nvPr/>
        </p:nvSpPr>
        <p:spPr>
          <a:xfrm>
            <a:off x="6806238" y="2010877"/>
            <a:ext cx="641178" cy="6594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7" name="图形 36" descr="强盗">
            <a:extLst>
              <a:ext uri="{FF2B5EF4-FFF2-40B4-BE49-F238E27FC236}">
                <a16:creationId xmlns:a16="http://schemas.microsoft.com/office/drawing/2014/main" id="{CA48BBF3-87D5-4DCE-822B-6C3B7E549A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8949" y="2039756"/>
            <a:ext cx="628467" cy="626140"/>
          </a:xfrm>
          <a:prstGeom prst="rect">
            <a:avLst/>
          </a:prstGeom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3C505AE0-6357-44FE-BB03-0353A9910F4F}"/>
              </a:ext>
            </a:extLst>
          </p:cNvPr>
          <p:cNvSpPr/>
          <p:nvPr/>
        </p:nvSpPr>
        <p:spPr>
          <a:xfrm>
            <a:off x="9450328" y="3172160"/>
            <a:ext cx="1212055" cy="10923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六边形 76">
            <a:extLst>
              <a:ext uri="{FF2B5EF4-FFF2-40B4-BE49-F238E27FC236}">
                <a16:creationId xmlns:a16="http://schemas.microsoft.com/office/drawing/2014/main" id="{37716C51-3B7B-4375-8ECD-F06AD7C2E18A}"/>
              </a:ext>
            </a:extLst>
          </p:cNvPr>
          <p:cNvSpPr/>
          <p:nvPr/>
        </p:nvSpPr>
        <p:spPr>
          <a:xfrm>
            <a:off x="9532556" y="3264827"/>
            <a:ext cx="1050487" cy="897027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8" name="图形 77" descr="数据库">
            <a:extLst>
              <a:ext uri="{FF2B5EF4-FFF2-40B4-BE49-F238E27FC236}">
                <a16:creationId xmlns:a16="http://schemas.microsoft.com/office/drawing/2014/main" id="{C77477B2-A0A9-4C8F-8837-0E924AF5A6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714" y="3303736"/>
            <a:ext cx="780958" cy="780958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028C2FF3-3511-4A88-B0B5-7B0A5D739E54}"/>
              </a:ext>
            </a:extLst>
          </p:cNvPr>
          <p:cNvSpPr txBox="1"/>
          <p:nvPr/>
        </p:nvSpPr>
        <p:spPr>
          <a:xfrm>
            <a:off x="9175528" y="431004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高负载服务器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41E3664-BCFB-48B8-AE8A-A66BDEAC8BCD}"/>
              </a:ext>
            </a:extLst>
          </p:cNvPr>
          <p:cNvSpPr/>
          <p:nvPr/>
        </p:nvSpPr>
        <p:spPr>
          <a:xfrm>
            <a:off x="2623747" y="2977233"/>
            <a:ext cx="5826469" cy="3696926"/>
          </a:xfrm>
          <a:prstGeom prst="wedgeRectCallout">
            <a:avLst>
              <a:gd name="adj1" fmla="val 14334"/>
              <a:gd name="adj2" fmla="val -54932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E5D53C6-2897-4706-A3EC-2985D8BB15F3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8463799" y="3718337"/>
            <a:ext cx="986529" cy="2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CBD2BA1-1723-4B42-A992-80C3C264CD74}"/>
              </a:ext>
            </a:extLst>
          </p:cNvPr>
          <p:cNvCxnSpPr>
            <a:cxnSpLocks/>
          </p:cNvCxnSpPr>
          <p:nvPr/>
        </p:nvCxnSpPr>
        <p:spPr>
          <a:xfrm>
            <a:off x="1503341" y="3507377"/>
            <a:ext cx="1120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BB92CB4-1827-4292-AE79-EC647AB4CD6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503341" y="4305215"/>
            <a:ext cx="11204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2DA00E3-B0D3-4770-9D0E-9B927316CB4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503341" y="5947117"/>
            <a:ext cx="11286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64C0CDB2-E6EA-4FE3-8AEA-1B6699601D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62" y="3133049"/>
            <a:ext cx="1140812" cy="1224235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34A8D984-3A9D-47C8-B25B-0CEB7198A56A}"/>
              </a:ext>
            </a:extLst>
          </p:cNvPr>
          <p:cNvSpPr txBox="1"/>
          <p:nvPr/>
        </p:nvSpPr>
        <p:spPr>
          <a:xfrm>
            <a:off x="3842457" y="3009890"/>
            <a:ext cx="46077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初始化批大小</a:t>
            </a:r>
            <a:r>
              <a:rPr lang="en-US" altLang="zh-CN" sz="2000" dirty="0"/>
              <a:t>(S)</a:t>
            </a:r>
            <a:r>
              <a:rPr lang="zh-CN" altLang="en-US" sz="2000" dirty="0"/>
              <a:t>和时间间隔</a:t>
            </a:r>
            <a:r>
              <a:rPr lang="en-US" altLang="zh-CN" sz="2000" dirty="0"/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在上一批次中收集并缓冲来自客户端的数据包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记录缓冲的包大小</a:t>
            </a:r>
            <a:r>
              <a:rPr lang="en-US" altLang="zh-CN" sz="2000" dirty="0"/>
              <a:t>s</a:t>
            </a:r>
            <a:r>
              <a:rPr lang="zh-CN" altLang="en-US" sz="2000" dirty="0"/>
              <a:t>和等待时间</a:t>
            </a:r>
            <a:r>
              <a:rPr lang="en-US" altLang="zh-CN" sz="2000" dirty="0"/>
              <a:t>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如果</a:t>
            </a:r>
            <a:r>
              <a:rPr lang="en-US" altLang="zh-CN" sz="2000" dirty="0"/>
              <a:t>s</a:t>
            </a:r>
            <a:r>
              <a:rPr lang="zh-CN" altLang="en-US" sz="2000" dirty="0"/>
              <a:t>和</a:t>
            </a:r>
            <a:r>
              <a:rPr lang="en-US" altLang="zh-CN" sz="2000" dirty="0"/>
              <a:t>t</a:t>
            </a:r>
            <a:r>
              <a:rPr lang="zh-CN" altLang="en-US" sz="2000" dirty="0"/>
              <a:t>有显著变化，则更新</a:t>
            </a:r>
            <a:r>
              <a:rPr lang="en-US" altLang="zh-CN" sz="2000" dirty="0"/>
              <a:t>S</a:t>
            </a:r>
            <a:r>
              <a:rPr lang="zh-CN" altLang="en-US" sz="2000" dirty="0"/>
              <a:t>和</a:t>
            </a:r>
            <a:r>
              <a:rPr lang="en-US" altLang="zh-CN" sz="2000" dirty="0"/>
              <a:t>T</a:t>
            </a:r>
            <a:endParaRPr lang="zh-CN" altLang="en-US" sz="2000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DDD02F-3F9D-4CD9-9F21-382E83ACCF29}"/>
              </a:ext>
            </a:extLst>
          </p:cNvPr>
          <p:cNvCxnSpPr/>
          <p:nvPr/>
        </p:nvCxnSpPr>
        <p:spPr>
          <a:xfrm>
            <a:off x="3018127" y="5270525"/>
            <a:ext cx="49225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2297E983-A3AB-4B0C-A0EB-0AA5F1F46D4E}"/>
              </a:ext>
            </a:extLst>
          </p:cNvPr>
          <p:cNvSpPr/>
          <p:nvPr/>
        </p:nvSpPr>
        <p:spPr>
          <a:xfrm>
            <a:off x="4212708" y="521340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099A88C8-1232-40A7-B3EE-3EAC90B78C76}"/>
              </a:ext>
            </a:extLst>
          </p:cNvPr>
          <p:cNvSpPr/>
          <p:nvPr/>
        </p:nvSpPr>
        <p:spPr>
          <a:xfrm>
            <a:off x="5096864" y="521340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F53C1AE-15A7-48F0-BFAB-D8A31AC6591A}"/>
              </a:ext>
            </a:extLst>
          </p:cNvPr>
          <p:cNvSpPr/>
          <p:nvPr/>
        </p:nvSpPr>
        <p:spPr>
          <a:xfrm>
            <a:off x="5981020" y="521340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DB2F473-F53F-4505-A004-8A507CA4297A}"/>
              </a:ext>
            </a:extLst>
          </p:cNvPr>
          <p:cNvCxnSpPr/>
          <p:nvPr/>
        </p:nvCxnSpPr>
        <p:spPr>
          <a:xfrm>
            <a:off x="3018127" y="6257108"/>
            <a:ext cx="49225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F5A7121E-A35C-44D6-BFB6-29ED8698E1F5}"/>
              </a:ext>
            </a:extLst>
          </p:cNvPr>
          <p:cNvSpPr/>
          <p:nvPr/>
        </p:nvSpPr>
        <p:spPr>
          <a:xfrm>
            <a:off x="4212708" y="61999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15C0C5F7-CD58-4A83-B39C-5D4A622BFA72}"/>
              </a:ext>
            </a:extLst>
          </p:cNvPr>
          <p:cNvSpPr/>
          <p:nvPr/>
        </p:nvSpPr>
        <p:spPr>
          <a:xfrm>
            <a:off x="5096864" y="619998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9401432-ECB4-406F-A374-D6C060C08535}"/>
              </a:ext>
            </a:extLst>
          </p:cNvPr>
          <p:cNvSpPr/>
          <p:nvPr/>
        </p:nvSpPr>
        <p:spPr>
          <a:xfrm>
            <a:off x="5981020" y="619998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A12B279-EFC3-48DD-8779-86462D8F2C1D}"/>
              </a:ext>
            </a:extLst>
          </p:cNvPr>
          <p:cNvSpPr txBox="1"/>
          <p:nvPr/>
        </p:nvSpPr>
        <p:spPr>
          <a:xfrm>
            <a:off x="2926490" y="4630843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时间间隔的下界为</a:t>
            </a:r>
            <a:r>
              <a:rPr lang="en-US" altLang="zh-CN" b="1" dirty="0"/>
              <a:t>10μs</a:t>
            </a:r>
            <a:endParaRPr lang="zh-CN" altLang="en-US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460F4DF-42E9-4F05-A758-F073BE3757D0}"/>
              </a:ext>
            </a:extLst>
          </p:cNvPr>
          <p:cNvSpPr/>
          <p:nvPr/>
        </p:nvSpPr>
        <p:spPr>
          <a:xfrm>
            <a:off x="3018126" y="4984857"/>
            <a:ext cx="1265281" cy="27609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09AFCAA-8EE8-4A25-B8E2-ECD69B9B01D2}"/>
              </a:ext>
            </a:extLst>
          </p:cNvPr>
          <p:cNvSpPr/>
          <p:nvPr/>
        </p:nvSpPr>
        <p:spPr>
          <a:xfrm>
            <a:off x="6035020" y="4993185"/>
            <a:ext cx="1905636" cy="276088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746F965-0147-406B-87BA-1B5DA6534A10}"/>
              </a:ext>
            </a:extLst>
          </p:cNvPr>
          <p:cNvSpPr/>
          <p:nvPr/>
        </p:nvSpPr>
        <p:spPr>
          <a:xfrm>
            <a:off x="3018228" y="5971439"/>
            <a:ext cx="1265281" cy="27609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A02B5E3-A93A-4E5E-937C-3955DE8A3D70}"/>
              </a:ext>
            </a:extLst>
          </p:cNvPr>
          <p:cNvSpPr/>
          <p:nvPr/>
        </p:nvSpPr>
        <p:spPr>
          <a:xfrm>
            <a:off x="6037623" y="5968033"/>
            <a:ext cx="1903033" cy="298647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C120BA2-6167-47BC-9B59-36480BB5CDC3}"/>
              </a:ext>
            </a:extLst>
          </p:cNvPr>
          <p:cNvSpPr txBox="1"/>
          <p:nvPr/>
        </p:nvSpPr>
        <p:spPr>
          <a:xfrm>
            <a:off x="2966255" y="5609187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批大小的下界为</a:t>
            </a:r>
            <a:r>
              <a:rPr lang="en-US" altLang="zh-CN" b="1" dirty="0"/>
              <a:t>MTU</a:t>
            </a:r>
            <a:endParaRPr lang="zh-CN" altLang="en-US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CC9E3FC-D284-48ED-A055-4712996E41E7}"/>
              </a:ext>
            </a:extLst>
          </p:cNvPr>
          <p:cNvSpPr txBox="1"/>
          <p:nvPr/>
        </p:nvSpPr>
        <p:spPr>
          <a:xfrm>
            <a:off x="4995212" y="52852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</a:t>
            </a:r>
            <a:endParaRPr lang="zh-CN" altLang="en-US" b="1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D33C4D6-41D9-4FBF-B611-6ED925A207BE}"/>
              </a:ext>
            </a:extLst>
          </p:cNvPr>
          <p:cNvSpPr txBox="1"/>
          <p:nvPr/>
        </p:nvSpPr>
        <p:spPr>
          <a:xfrm>
            <a:off x="3900763" y="527911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0.5T</a:t>
            </a:r>
            <a:endParaRPr lang="zh-CN" altLang="en-US" b="1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55C8785-763D-4F6C-84BC-F971CF94EDE6}"/>
              </a:ext>
            </a:extLst>
          </p:cNvPr>
          <p:cNvSpPr txBox="1"/>
          <p:nvPr/>
        </p:nvSpPr>
        <p:spPr>
          <a:xfrm>
            <a:off x="5719233" y="527911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1.5T</a:t>
            </a:r>
            <a:endParaRPr lang="zh-CN" altLang="en-US" b="1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6019753-5B4C-49F0-AD85-8FEBAE5DD39D}"/>
              </a:ext>
            </a:extLst>
          </p:cNvPr>
          <p:cNvSpPr txBox="1"/>
          <p:nvPr/>
        </p:nvSpPr>
        <p:spPr>
          <a:xfrm>
            <a:off x="6950672" y="5285219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时间间隔</a:t>
            </a:r>
            <a:r>
              <a:rPr lang="en-US" altLang="zh-CN" b="1" dirty="0"/>
              <a:t>(T)</a:t>
            </a:r>
            <a:endParaRPr lang="zh-CN" altLang="en-US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415A4A2-666D-4A49-A7B8-C8F673784647}"/>
              </a:ext>
            </a:extLst>
          </p:cNvPr>
          <p:cNvSpPr txBox="1"/>
          <p:nvPr/>
        </p:nvSpPr>
        <p:spPr>
          <a:xfrm>
            <a:off x="4995212" y="62500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90DE73B-27E5-4103-BEE7-4E0000EF3E67}"/>
              </a:ext>
            </a:extLst>
          </p:cNvPr>
          <p:cNvSpPr txBox="1"/>
          <p:nvPr/>
        </p:nvSpPr>
        <p:spPr>
          <a:xfrm>
            <a:off x="3808482" y="624392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0.75S</a:t>
            </a:r>
            <a:endParaRPr lang="zh-CN" altLang="en-US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7F7FB6F-0E7C-4D02-B7EB-997812BA51A5}"/>
              </a:ext>
            </a:extLst>
          </p:cNvPr>
          <p:cNvSpPr txBox="1"/>
          <p:nvPr/>
        </p:nvSpPr>
        <p:spPr>
          <a:xfrm>
            <a:off x="5662360" y="624392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1.25S</a:t>
            </a:r>
            <a:endParaRPr lang="zh-CN" altLang="en-US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0FC44B4A-EF26-4D41-8F6C-80D415853FD8}"/>
              </a:ext>
            </a:extLst>
          </p:cNvPr>
          <p:cNvSpPr txBox="1"/>
          <p:nvPr/>
        </p:nvSpPr>
        <p:spPr>
          <a:xfrm>
            <a:off x="7140198" y="6250161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批大小</a:t>
            </a:r>
            <a:r>
              <a:rPr lang="en-US" altLang="zh-CN" b="1" dirty="0"/>
              <a:t>(S)</a:t>
            </a:r>
            <a:endParaRPr lang="zh-CN" altLang="en-US" b="1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790719E6-52F4-4321-B14D-2E1E301EF844}"/>
              </a:ext>
            </a:extLst>
          </p:cNvPr>
          <p:cNvSpPr/>
          <p:nvPr/>
        </p:nvSpPr>
        <p:spPr>
          <a:xfrm>
            <a:off x="2982302" y="521340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4B78500-FD16-4155-A0D5-B22F8373FC22}"/>
              </a:ext>
            </a:extLst>
          </p:cNvPr>
          <p:cNvSpPr txBox="1"/>
          <p:nvPr/>
        </p:nvSpPr>
        <p:spPr>
          <a:xfrm>
            <a:off x="2706367" y="528010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10μs</a:t>
            </a:r>
            <a:endParaRPr lang="zh-CN" altLang="en-US" b="1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D3DB6CCC-0729-470E-A755-6D9909788800}"/>
              </a:ext>
            </a:extLst>
          </p:cNvPr>
          <p:cNvSpPr/>
          <p:nvPr/>
        </p:nvSpPr>
        <p:spPr>
          <a:xfrm>
            <a:off x="2983237" y="619960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F25872E-1FD8-48C3-A0C7-485239B449F8}"/>
              </a:ext>
            </a:extLst>
          </p:cNvPr>
          <p:cNvSpPr txBox="1"/>
          <p:nvPr/>
        </p:nvSpPr>
        <p:spPr>
          <a:xfrm>
            <a:off x="2707302" y="626630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MTU</a:t>
            </a:r>
            <a:endParaRPr lang="zh-CN" altLang="en-US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0E21B31-9463-4365-9EB8-2AFB6F6C0054}"/>
              </a:ext>
            </a:extLst>
          </p:cNvPr>
          <p:cNvSpPr txBox="1"/>
          <p:nvPr/>
        </p:nvSpPr>
        <p:spPr>
          <a:xfrm>
            <a:off x="9042078" y="4952301"/>
            <a:ext cx="2974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在高负载的情况下去提高吞吐量</a:t>
            </a:r>
            <a:endParaRPr lang="en-US" altLang="zh-CN" sz="2400" dirty="0"/>
          </a:p>
          <a:p>
            <a:pPr marL="285750" lvl="0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在低负载的情况下减少延迟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4281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2624</Words>
  <Application>Microsoft Office PowerPoint</Application>
  <PresentationFormat>宽屏</PresentationFormat>
  <Paragraphs>339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Helvetica Neue</vt:lpstr>
      <vt:lpstr>等线</vt:lpstr>
      <vt:lpstr>等线 Light</vt:lpstr>
      <vt:lpstr>宋体</vt:lpstr>
      <vt:lpstr>微软雅黑</vt:lpstr>
      <vt:lpstr>Arial</vt:lpstr>
      <vt:lpstr>Calibri</vt:lpstr>
      <vt:lpstr>Wingdings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震</dc:creator>
  <cp:lastModifiedBy>杨 震</cp:lastModifiedBy>
  <cp:revision>213</cp:revision>
  <dcterms:created xsi:type="dcterms:W3CDTF">2019-10-14T08:12:33Z</dcterms:created>
  <dcterms:modified xsi:type="dcterms:W3CDTF">2019-10-23T04:52:57Z</dcterms:modified>
</cp:coreProperties>
</file>