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3" r:id="rId8"/>
    <p:sldId id="265" r:id="rId9"/>
    <p:sldId id="266" r:id="rId10"/>
    <p:sldId id="267" r:id="rId11"/>
    <p:sldId id="270" r:id="rId12"/>
    <p:sldId id="268" r:id="rId13"/>
    <p:sldId id="272" r:id="rId14"/>
    <p:sldId id="273" r:id="rId15"/>
    <p:sldId id="274" r:id="rId16"/>
    <p:sldId id="275" r:id="rId17"/>
    <p:sldId id="276" r:id="rId18"/>
    <p:sldId id="277" r:id="rId19"/>
    <p:sldId id="278" r:id="rId20"/>
    <p:sldId id="279" r:id="rId21"/>
    <p:sldId id="280" r:id="rId22"/>
    <p:sldId id="282" r:id="rId23"/>
    <p:sldId id="283" r:id="rId24"/>
    <p:sldId id="284" r:id="rId25"/>
    <p:sldId id="28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2762F7A-8B93-49B3-B9AB-54870296F271}" type="datetimeFigureOut">
              <a:rPr lang="zh-CN" altLang="en-US" smtClean="0"/>
              <a:t>2019/10/25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1FD8E6C9-4008-42BC-A670-515B2D888EFE}" type="slidenum">
              <a:rPr lang="zh-CN" altLang="en-US" smtClean="0"/>
              <a:t>‹#›</a:t>
            </a:fld>
            <a:endParaRPr lang="zh-CN" altLang="en-US"/>
          </a:p>
        </p:txBody>
      </p:sp>
    </p:spTree>
    <p:extLst>
      <p:ext uri="{BB962C8B-B14F-4D97-AF65-F5344CB8AC3E}">
        <p14:creationId xmlns:p14="http://schemas.microsoft.com/office/powerpoint/2010/main" val="331137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2762F7A-8B93-49B3-B9AB-54870296F271}" type="datetimeFigureOut">
              <a:rPr lang="zh-CN" altLang="en-US" smtClean="0"/>
              <a:t>2019/10/25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1FD8E6C9-4008-42BC-A670-515B2D888EFE}" type="slidenum">
              <a:rPr lang="zh-CN" altLang="en-US" smtClean="0"/>
              <a:t>‹#›</a:t>
            </a:fld>
            <a:endParaRPr lang="zh-CN" altLang="en-US"/>
          </a:p>
        </p:txBody>
      </p:sp>
    </p:spTree>
    <p:extLst>
      <p:ext uri="{BB962C8B-B14F-4D97-AF65-F5344CB8AC3E}">
        <p14:creationId xmlns:p14="http://schemas.microsoft.com/office/powerpoint/2010/main" val="424558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2762F7A-8B93-49B3-B9AB-54870296F271}" type="datetimeFigureOut">
              <a:rPr lang="zh-CN" altLang="en-US" smtClean="0"/>
              <a:t>2019/10/25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1FD8E6C9-4008-42BC-A670-515B2D888EFE}"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6792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62762F7A-8B93-49B3-B9AB-54870296F271}" type="datetimeFigureOut">
              <a:rPr lang="zh-CN" altLang="en-US" smtClean="0"/>
              <a:t>2019/10/25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FD8E6C9-4008-42BC-A670-515B2D888EFE}" type="slidenum">
              <a:rPr lang="zh-CN" altLang="en-US" smtClean="0"/>
              <a:t>‹#›</a:t>
            </a:fld>
            <a:endParaRPr lang="zh-CN" altLang="en-US"/>
          </a:p>
        </p:txBody>
      </p:sp>
    </p:spTree>
    <p:extLst>
      <p:ext uri="{BB962C8B-B14F-4D97-AF65-F5344CB8AC3E}">
        <p14:creationId xmlns:p14="http://schemas.microsoft.com/office/powerpoint/2010/main" val="3621736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62762F7A-8B93-49B3-B9AB-54870296F271}" type="datetimeFigureOut">
              <a:rPr lang="zh-CN" altLang="en-US" smtClean="0"/>
              <a:t>2019/10/25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FD8E6C9-4008-42BC-A670-515B2D888EFE}"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9124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62762F7A-8B93-49B3-B9AB-54870296F271}" type="datetimeFigureOut">
              <a:rPr lang="zh-CN" altLang="en-US" smtClean="0"/>
              <a:t>2019/10/25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FD8E6C9-4008-42BC-A670-515B2D888EFE}" type="slidenum">
              <a:rPr lang="zh-CN" altLang="en-US" smtClean="0"/>
              <a:t>‹#›</a:t>
            </a:fld>
            <a:endParaRPr lang="zh-CN" altLang="en-US"/>
          </a:p>
        </p:txBody>
      </p:sp>
    </p:spTree>
    <p:extLst>
      <p:ext uri="{BB962C8B-B14F-4D97-AF65-F5344CB8AC3E}">
        <p14:creationId xmlns:p14="http://schemas.microsoft.com/office/powerpoint/2010/main" val="2622625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2762F7A-8B93-49B3-B9AB-54870296F271}" type="datetimeFigureOut">
              <a:rPr lang="zh-CN" altLang="en-US" smtClean="0"/>
              <a:t>2019/10/25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D8E6C9-4008-42BC-A670-515B2D888EFE}" type="slidenum">
              <a:rPr lang="zh-CN" altLang="en-US" smtClean="0"/>
              <a:t>‹#›</a:t>
            </a:fld>
            <a:endParaRPr lang="zh-CN" altLang="en-US"/>
          </a:p>
        </p:txBody>
      </p:sp>
    </p:spTree>
    <p:extLst>
      <p:ext uri="{BB962C8B-B14F-4D97-AF65-F5344CB8AC3E}">
        <p14:creationId xmlns:p14="http://schemas.microsoft.com/office/powerpoint/2010/main" val="2883177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2762F7A-8B93-49B3-B9AB-54870296F271}" type="datetimeFigureOut">
              <a:rPr lang="zh-CN" altLang="en-US" smtClean="0"/>
              <a:t>2019/10/25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D8E6C9-4008-42BC-A670-515B2D888EFE}" type="slidenum">
              <a:rPr lang="zh-CN" altLang="en-US" smtClean="0"/>
              <a:t>‹#›</a:t>
            </a:fld>
            <a:endParaRPr lang="zh-CN" altLang="en-US"/>
          </a:p>
        </p:txBody>
      </p:sp>
    </p:spTree>
    <p:extLst>
      <p:ext uri="{BB962C8B-B14F-4D97-AF65-F5344CB8AC3E}">
        <p14:creationId xmlns:p14="http://schemas.microsoft.com/office/powerpoint/2010/main" val="84019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2762F7A-8B93-49B3-B9AB-54870296F271}" type="datetimeFigureOut">
              <a:rPr lang="zh-CN" altLang="en-US" smtClean="0"/>
              <a:t>2019/10/25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D8E6C9-4008-42BC-A670-515B2D888EFE}" type="slidenum">
              <a:rPr lang="zh-CN" altLang="en-US" smtClean="0"/>
              <a:t>‹#›</a:t>
            </a:fld>
            <a:endParaRPr lang="zh-CN" altLang="en-US"/>
          </a:p>
        </p:txBody>
      </p:sp>
    </p:spTree>
    <p:extLst>
      <p:ext uri="{BB962C8B-B14F-4D97-AF65-F5344CB8AC3E}">
        <p14:creationId xmlns:p14="http://schemas.microsoft.com/office/powerpoint/2010/main" val="97743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2762F7A-8B93-49B3-B9AB-54870296F271}" type="datetimeFigureOut">
              <a:rPr lang="zh-CN" altLang="en-US" smtClean="0"/>
              <a:t>2019/10/25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1FD8E6C9-4008-42BC-A670-515B2D888EFE}" type="slidenum">
              <a:rPr lang="zh-CN" altLang="en-US" smtClean="0"/>
              <a:t>‹#›</a:t>
            </a:fld>
            <a:endParaRPr lang="zh-CN" altLang="en-US"/>
          </a:p>
        </p:txBody>
      </p:sp>
    </p:spTree>
    <p:extLst>
      <p:ext uri="{BB962C8B-B14F-4D97-AF65-F5344CB8AC3E}">
        <p14:creationId xmlns:p14="http://schemas.microsoft.com/office/powerpoint/2010/main" val="842173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2762F7A-8B93-49B3-B9AB-54870296F271}" type="datetimeFigureOut">
              <a:rPr lang="zh-CN" altLang="en-US" smtClean="0"/>
              <a:t>2019/10/25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1FD8E6C9-4008-42BC-A670-515B2D888EFE}" type="slidenum">
              <a:rPr lang="zh-CN" altLang="en-US" smtClean="0"/>
              <a:t>‹#›</a:t>
            </a:fld>
            <a:endParaRPr lang="zh-CN" altLang="en-US"/>
          </a:p>
        </p:txBody>
      </p:sp>
    </p:spTree>
    <p:extLst>
      <p:ext uri="{BB962C8B-B14F-4D97-AF65-F5344CB8AC3E}">
        <p14:creationId xmlns:p14="http://schemas.microsoft.com/office/powerpoint/2010/main" val="318507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2762F7A-8B93-49B3-B9AB-54870296F271}" type="datetimeFigureOut">
              <a:rPr lang="zh-CN" altLang="en-US" smtClean="0"/>
              <a:t>2019/10/25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1FD8E6C9-4008-42BC-A670-515B2D888EFE}" type="slidenum">
              <a:rPr lang="zh-CN" altLang="en-US" smtClean="0"/>
              <a:t>‹#›</a:t>
            </a:fld>
            <a:endParaRPr lang="zh-CN" altLang="en-US"/>
          </a:p>
        </p:txBody>
      </p:sp>
    </p:spTree>
    <p:extLst>
      <p:ext uri="{BB962C8B-B14F-4D97-AF65-F5344CB8AC3E}">
        <p14:creationId xmlns:p14="http://schemas.microsoft.com/office/powerpoint/2010/main" val="2443537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2762F7A-8B93-49B3-B9AB-54870296F271}" type="datetimeFigureOut">
              <a:rPr lang="zh-CN" altLang="en-US" smtClean="0"/>
              <a:t>2019/10/25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FD8E6C9-4008-42BC-A670-515B2D888EFE}" type="slidenum">
              <a:rPr lang="zh-CN" altLang="en-US" smtClean="0"/>
              <a:t>‹#›</a:t>
            </a:fld>
            <a:endParaRPr lang="zh-CN" altLang="en-US"/>
          </a:p>
        </p:txBody>
      </p:sp>
    </p:spTree>
    <p:extLst>
      <p:ext uri="{BB962C8B-B14F-4D97-AF65-F5344CB8AC3E}">
        <p14:creationId xmlns:p14="http://schemas.microsoft.com/office/powerpoint/2010/main" val="422125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62F7A-8B93-49B3-B9AB-54870296F271}" type="datetimeFigureOut">
              <a:rPr lang="zh-CN" altLang="en-US" smtClean="0"/>
              <a:t>2019/10/25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FD8E6C9-4008-42BC-A670-515B2D888EFE}" type="slidenum">
              <a:rPr lang="zh-CN" altLang="en-US" smtClean="0"/>
              <a:t>‹#›</a:t>
            </a:fld>
            <a:endParaRPr lang="zh-CN" altLang="en-US"/>
          </a:p>
        </p:txBody>
      </p:sp>
    </p:spTree>
    <p:extLst>
      <p:ext uri="{BB962C8B-B14F-4D97-AF65-F5344CB8AC3E}">
        <p14:creationId xmlns:p14="http://schemas.microsoft.com/office/powerpoint/2010/main" val="316207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2762F7A-8B93-49B3-B9AB-54870296F271}" type="datetimeFigureOut">
              <a:rPr lang="zh-CN" altLang="en-US" smtClean="0"/>
              <a:t>2019/10/25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FD8E6C9-4008-42BC-A670-515B2D888EFE}" type="slidenum">
              <a:rPr lang="zh-CN" altLang="en-US" smtClean="0"/>
              <a:t>‹#›</a:t>
            </a:fld>
            <a:endParaRPr lang="zh-CN" altLang="en-US"/>
          </a:p>
        </p:txBody>
      </p:sp>
    </p:spTree>
    <p:extLst>
      <p:ext uri="{BB962C8B-B14F-4D97-AF65-F5344CB8AC3E}">
        <p14:creationId xmlns:p14="http://schemas.microsoft.com/office/powerpoint/2010/main" val="366871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2762F7A-8B93-49B3-B9AB-54870296F271}" type="datetimeFigureOut">
              <a:rPr lang="zh-CN" altLang="en-US" smtClean="0"/>
              <a:t>2019/10/25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FD8E6C9-4008-42BC-A670-515B2D888EFE}" type="slidenum">
              <a:rPr lang="zh-CN" altLang="en-US" smtClean="0"/>
              <a:t>‹#›</a:t>
            </a:fld>
            <a:endParaRPr lang="zh-CN" altLang="en-US"/>
          </a:p>
        </p:txBody>
      </p:sp>
    </p:spTree>
    <p:extLst>
      <p:ext uri="{BB962C8B-B14F-4D97-AF65-F5344CB8AC3E}">
        <p14:creationId xmlns:p14="http://schemas.microsoft.com/office/powerpoint/2010/main" val="64452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2762F7A-8B93-49B3-B9AB-54870296F271}" type="datetimeFigureOut">
              <a:rPr lang="zh-CN" altLang="en-US" smtClean="0"/>
              <a:t>2019/10/25</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1FD8E6C9-4008-42BC-A670-515B2D888EFE}" type="slidenum">
              <a:rPr lang="zh-CN" altLang="en-US" smtClean="0"/>
              <a:t>‹#›</a:t>
            </a:fld>
            <a:endParaRPr lang="zh-CN" altLang="en-US"/>
          </a:p>
        </p:txBody>
      </p:sp>
    </p:spTree>
    <p:extLst>
      <p:ext uri="{BB962C8B-B14F-4D97-AF65-F5344CB8AC3E}">
        <p14:creationId xmlns:p14="http://schemas.microsoft.com/office/powerpoint/2010/main" val="14144722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81BA0-FEDC-4BFB-9AC9-8B582ACDC345}"/>
              </a:ext>
            </a:extLst>
          </p:cNvPr>
          <p:cNvSpPr>
            <a:spLocks noGrp="1"/>
          </p:cNvSpPr>
          <p:nvPr>
            <p:ph type="ctrTitle"/>
          </p:nvPr>
        </p:nvSpPr>
        <p:spPr>
          <a:xfrm>
            <a:off x="-422988" y="581750"/>
            <a:ext cx="9989976" cy="3417835"/>
          </a:xfrm>
        </p:spPr>
        <p:txBody>
          <a:bodyPr>
            <a:noAutofit/>
          </a:bodyPr>
          <a:lstStyle/>
          <a:p>
            <a:pPr algn="ctr"/>
            <a:r>
              <a:rPr lang="en-US" altLang="zh-CN" sz="2000" dirty="0"/>
              <a:t>STRADS-AP: Simplifying Distributed Machine Learning Programming</a:t>
            </a:r>
            <a:br>
              <a:rPr lang="en-US" altLang="zh-CN" sz="2000" dirty="0"/>
            </a:br>
            <a:r>
              <a:rPr lang="en-US" altLang="zh-CN" sz="2000" dirty="0"/>
              <a:t> without Introducing a New Programming Model</a:t>
            </a:r>
            <a:br>
              <a:rPr lang="en-US" altLang="zh-CN" sz="2000" dirty="0"/>
            </a:br>
            <a:r>
              <a:rPr lang="zh-CN" altLang="en-US" sz="2000" dirty="0"/>
              <a:t>一种不使用新编程模型的简化分布式机器学习编程方法</a:t>
            </a:r>
          </a:p>
        </p:txBody>
      </p:sp>
      <p:sp>
        <p:nvSpPr>
          <p:cNvPr id="3" name="副标题 2">
            <a:extLst>
              <a:ext uri="{FF2B5EF4-FFF2-40B4-BE49-F238E27FC236}">
                <a16:creationId xmlns:a16="http://schemas.microsoft.com/office/drawing/2014/main" id="{D98853F7-7145-4FB8-AE7B-9EF865B2701E}"/>
              </a:ext>
            </a:extLst>
          </p:cNvPr>
          <p:cNvSpPr>
            <a:spLocks noGrp="1"/>
          </p:cNvSpPr>
          <p:nvPr>
            <p:ph type="subTitle" idx="1"/>
          </p:nvPr>
        </p:nvSpPr>
        <p:spPr>
          <a:xfrm>
            <a:off x="114301" y="4907907"/>
            <a:ext cx="8915399" cy="491907"/>
          </a:xfrm>
        </p:spPr>
        <p:txBody>
          <a:bodyPr/>
          <a:lstStyle/>
          <a:p>
            <a:pPr algn="ctr"/>
            <a:r>
              <a:rPr lang="en-US" altLang="zh-CN" dirty="0"/>
              <a:t>Y201902001 </a:t>
            </a:r>
            <a:r>
              <a:rPr lang="zh-CN" altLang="en-US" dirty="0"/>
              <a:t>仇思宇</a:t>
            </a:r>
          </a:p>
        </p:txBody>
      </p:sp>
    </p:spTree>
    <p:extLst>
      <p:ext uri="{BB962C8B-B14F-4D97-AF65-F5344CB8AC3E}">
        <p14:creationId xmlns:p14="http://schemas.microsoft.com/office/powerpoint/2010/main" val="1386747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65F75-A9F1-4D73-AE0E-A9820F9500E4}"/>
              </a:ext>
            </a:extLst>
          </p:cNvPr>
          <p:cNvSpPr>
            <a:spLocks noGrp="1"/>
          </p:cNvSpPr>
          <p:nvPr>
            <p:ph type="title"/>
          </p:nvPr>
        </p:nvSpPr>
        <p:spPr/>
        <p:txBody>
          <a:bodyPr/>
          <a:lstStyle/>
          <a:p>
            <a:r>
              <a:rPr lang="zh-CN" altLang="en-US" dirty="0"/>
              <a:t>性能比较</a:t>
            </a:r>
          </a:p>
        </p:txBody>
      </p:sp>
      <p:pic>
        <p:nvPicPr>
          <p:cNvPr id="4" name="内容占位符 3">
            <a:extLst>
              <a:ext uri="{FF2B5EF4-FFF2-40B4-BE49-F238E27FC236}">
                <a16:creationId xmlns:a16="http://schemas.microsoft.com/office/drawing/2014/main" id="{513C1EC8-38A5-4BFA-8148-3CDE4BFAA176}"/>
              </a:ext>
            </a:extLst>
          </p:cNvPr>
          <p:cNvPicPr>
            <a:picLocks noGrp="1" noChangeAspect="1"/>
          </p:cNvPicPr>
          <p:nvPr>
            <p:ph idx="1"/>
          </p:nvPr>
        </p:nvPicPr>
        <p:blipFill rotWithShape="1">
          <a:blip r:embed="rId2"/>
          <a:srcRect l="2126"/>
          <a:stretch/>
        </p:blipFill>
        <p:spPr>
          <a:xfrm>
            <a:off x="1943901" y="1758820"/>
            <a:ext cx="6590499" cy="3340359"/>
          </a:xfrm>
          <a:prstGeom prst="rect">
            <a:avLst/>
          </a:prstGeom>
        </p:spPr>
      </p:pic>
      <p:sp>
        <p:nvSpPr>
          <p:cNvPr id="5" name="矩形 4">
            <a:extLst>
              <a:ext uri="{FF2B5EF4-FFF2-40B4-BE49-F238E27FC236}">
                <a16:creationId xmlns:a16="http://schemas.microsoft.com/office/drawing/2014/main" id="{FAAF15FE-AE41-4427-9EDD-9A568EE3DBBE}"/>
              </a:ext>
            </a:extLst>
          </p:cNvPr>
          <p:cNvSpPr/>
          <p:nvPr/>
        </p:nvSpPr>
        <p:spPr>
          <a:xfrm>
            <a:off x="1943901" y="5270537"/>
            <a:ext cx="5968458" cy="369332"/>
          </a:xfrm>
          <a:prstGeom prst="rect">
            <a:avLst/>
          </a:prstGeom>
        </p:spPr>
        <p:txBody>
          <a:bodyPr wrap="square">
            <a:spAutoFit/>
          </a:bodyPr>
          <a:lstStyle/>
          <a:p>
            <a:r>
              <a:rPr lang="zh-CN" altLang="en-US" dirty="0"/>
              <a:t>在</a:t>
            </a:r>
            <a:r>
              <a:rPr lang="en-US" altLang="zh-CN" dirty="0"/>
              <a:t>Netflix</a:t>
            </a:r>
            <a:r>
              <a:rPr lang="zh-CN" altLang="en-US" dirty="0"/>
              <a:t>数据集上进行</a:t>
            </a:r>
            <a:r>
              <a:rPr lang="en-US" altLang="zh-CN" dirty="0"/>
              <a:t>60</a:t>
            </a:r>
            <a:r>
              <a:rPr lang="zh-CN" altLang="en-US" dirty="0"/>
              <a:t>次迭代所需的时间</a:t>
            </a:r>
          </a:p>
        </p:txBody>
      </p:sp>
    </p:spTree>
    <p:extLst>
      <p:ext uri="{BB962C8B-B14F-4D97-AF65-F5344CB8AC3E}">
        <p14:creationId xmlns:p14="http://schemas.microsoft.com/office/powerpoint/2010/main" val="2391460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A1F9225-4B8F-4F82-B608-02E3F905781E}"/>
              </a:ext>
            </a:extLst>
          </p:cNvPr>
          <p:cNvSpPr>
            <a:spLocks noGrp="1"/>
          </p:cNvSpPr>
          <p:nvPr>
            <p:ph type="body" idx="1"/>
          </p:nvPr>
        </p:nvSpPr>
        <p:spPr>
          <a:xfrm>
            <a:off x="1239708" y="663392"/>
            <a:ext cx="2951080" cy="794244"/>
          </a:xfrm>
        </p:spPr>
        <p:txBody>
          <a:bodyPr/>
          <a:lstStyle/>
          <a:p>
            <a:pPr algn="ctr"/>
            <a:r>
              <a:rPr lang="en-US" altLang="zh-CN" dirty="0"/>
              <a:t> Pretraining</a:t>
            </a:r>
          </a:p>
        </p:txBody>
      </p:sp>
      <p:sp>
        <p:nvSpPr>
          <p:cNvPr id="5" name="文本占位符 4">
            <a:extLst>
              <a:ext uri="{FF2B5EF4-FFF2-40B4-BE49-F238E27FC236}">
                <a16:creationId xmlns:a16="http://schemas.microsoft.com/office/drawing/2014/main" id="{C6EFC5D3-F9CF-4592-AE63-E26156E90D5C}"/>
              </a:ext>
            </a:extLst>
          </p:cNvPr>
          <p:cNvSpPr>
            <a:spLocks noGrp="1"/>
          </p:cNvSpPr>
          <p:nvPr>
            <p:ph type="body" sz="quarter" idx="3"/>
          </p:nvPr>
        </p:nvSpPr>
        <p:spPr>
          <a:xfrm>
            <a:off x="5220479" y="663392"/>
            <a:ext cx="3923521" cy="794244"/>
          </a:xfrm>
        </p:spPr>
        <p:txBody>
          <a:bodyPr/>
          <a:lstStyle/>
          <a:p>
            <a:pPr algn="ctr"/>
            <a:r>
              <a:rPr lang="en-US" altLang="zh-CN" dirty="0"/>
              <a:t>Training</a:t>
            </a:r>
          </a:p>
        </p:txBody>
      </p:sp>
      <p:sp>
        <p:nvSpPr>
          <p:cNvPr id="21" name="内容占位符 20">
            <a:extLst>
              <a:ext uri="{FF2B5EF4-FFF2-40B4-BE49-F238E27FC236}">
                <a16:creationId xmlns:a16="http://schemas.microsoft.com/office/drawing/2014/main" id="{31B64DEB-7697-4086-9A52-36BF9D02C793}"/>
              </a:ext>
            </a:extLst>
          </p:cNvPr>
          <p:cNvSpPr>
            <a:spLocks noGrp="1"/>
          </p:cNvSpPr>
          <p:nvPr>
            <p:ph sz="half" idx="2"/>
          </p:nvPr>
        </p:nvSpPr>
        <p:spPr>
          <a:xfrm>
            <a:off x="765109" y="1782842"/>
            <a:ext cx="3900277" cy="4198081"/>
          </a:xfrm>
        </p:spPr>
        <p:txBody>
          <a:bodyPr>
            <a:normAutofit/>
          </a:bodyPr>
          <a:lstStyle/>
          <a:p>
            <a:pPr marL="0" indent="0">
              <a:spcBef>
                <a:spcPts val="0"/>
              </a:spcBef>
              <a:buNone/>
            </a:pPr>
            <a:r>
              <a:rPr lang="en-US" altLang="zh-CN" sz="1100" dirty="0">
                <a:solidFill>
                  <a:srgbClr val="236EBF"/>
                </a:solidFill>
                <a:latin typeface="Consolas" panose="020B0609020204030204" pitchFamily="49" charset="0"/>
              </a:rPr>
              <a:t>Create </a:t>
            </a:r>
            <a:r>
              <a:rPr lang="en-US" altLang="zh-CN" sz="1100" dirty="0">
                <a:solidFill>
                  <a:srgbClr val="7B30D0"/>
                </a:solidFill>
                <a:latin typeface="Consolas" panose="020B0609020204030204" pitchFamily="49" charset="0"/>
              </a:rPr>
              <a:t>and</a:t>
            </a:r>
            <a:r>
              <a:rPr lang="en-US" altLang="zh-CN" sz="1100" dirty="0">
                <a:solidFill>
                  <a:srgbClr val="236EBF"/>
                </a:solidFill>
                <a:latin typeface="Consolas" panose="020B0609020204030204" pitchFamily="49" charset="0"/>
              </a:rPr>
              <a:t> initialize data structures D </a:t>
            </a:r>
          </a:p>
          <a:p>
            <a:pPr marL="0" indent="0">
              <a:spcBef>
                <a:spcPts val="0"/>
              </a:spcBef>
              <a:buNone/>
            </a:pP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for</a:t>
            </a:r>
            <a:r>
              <a:rPr lang="en-US" altLang="zh-CN" sz="1100" dirty="0">
                <a:solidFill>
                  <a:srgbClr val="236EBF"/>
                </a:solidFill>
                <a:latin typeface="Consolas" panose="020B0609020204030204" pitchFamily="49" charset="0"/>
              </a:rPr>
              <a:t> input data </a:t>
            </a:r>
          </a:p>
          <a:p>
            <a:pPr marL="0" indent="0">
              <a:spcBef>
                <a:spcPts val="0"/>
              </a:spcBef>
              <a:buNone/>
            </a:pPr>
            <a:r>
              <a:rPr lang="en-US" altLang="zh-CN" sz="1100" dirty="0">
                <a:solidFill>
                  <a:srgbClr val="236EBF"/>
                </a:solidFill>
                <a:latin typeface="Consolas" panose="020B0609020204030204" pitchFamily="49" charset="0"/>
              </a:rPr>
              <a:t>Create </a:t>
            </a:r>
            <a:r>
              <a:rPr lang="en-US" altLang="zh-CN" sz="1100" dirty="0">
                <a:solidFill>
                  <a:srgbClr val="7B30D0"/>
                </a:solidFill>
                <a:latin typeface="Consolas" panose="020B0609020204030204" pitchFamily="49" charset="0"/>
              </a:rPr>
              <a:t>and</a:t>
            </a:r>
            <a:r>
              <a:rPr lang="en-US" altLang="zh-CN" sz="1100" dirty="0">
                <a:solidFill>
                  <a:srgbClr val="236EBF"/>
                </a:solidFill>
                <a:latin typeface="Consolas" panose="020B0609020204030204" pitchFamily="49" charset="0"/>
              </a:rPr>
              <a:t> initialize data structures P </a:t>
            </a:r>
          </a:p>
          <a:p>
            <a:pPr marL="0" indent="0">
              <a:spcBef>
                <a:spcPts val="0"/>
              </a:spcBef>
              <a:buNone/>
            </a:pP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for</a:t>
            </a:r>
            <a:r>
              <a:rPr lang="en-US" altLang="zh-CN" sz="1100" dirty="0">
                <a:solidFill>
                  <a:srgbClr val="236EBF"/>
                </a:solidFill>
                <a:latin typeface="Consolas" panose="020B0609020204030204" pitchFamily="49" charset="0"/>
              </a:rPr>
              <a:t> model parameters </a:t>
            </a:r>
          </a:p>
          <a:p>
            <a:pPr marL="0" indent="0">
              <a:spcBef>
                <a:spcPts val="0"/>
              </a:spcBef>
              <a:buNone/>
            </a:pPr>
            <a:r>
              <a:rPr lang="en-US" altLang="zh-CN" sz="1100" i="1" dirty="0">
                <a:solidFill>
                  <a:srgbClr val="357B42"/>
                </a:solidFill>
                <a:latin typeface="Consolas" panose="020B0609020204030204" pitchFamily="49" charset="0"/>
              </a:rPr>
              <a:t>// run transformations on input data or parameter if necessary </a:t>
            </a:r>
            <a:endParaRPr lang="en-US" altLang="zh-CN" sz="1100" dirty="0">
              <a:solidFill>
                <a:srgbClr val="236EBF"/>
              </a:solidFill>
              <a:latin typeface="Consolas" panose="020B0609020204030204" pitchFamily="49" charset="0"/>
            </a:endParaRPr>
          </a:p>
          <a:p>
            <a:pPr marL="0" indent="0">
              <a:spcBef>
                <a:spcPts val="0"/>
              </a:spcBef>
              <a:buNone/>
            </a:pPr>
            <a:r>
              <a:rPr lang="en-US" altLang="zh-CN" sz="1100" dirty="0">
                <a:solidFill>
                  <a:srgbClr val="236EBF"/>
                </a:solidFill>
                <a:latin typeface="Consolas" panose="020B0609020204030204" pitchFamily="49" charset="0"/>
              </a:rPr>
              <a:t>Create </a:t>
            </a:r>
            <a:r>
              <a:rPr lang="en-US" altLang="zh-CN" sz="1100" dirty="0">
                <a:solidFill>
                  <a:srgbClr val="7B30D0"/>
                </a:solidFill>
                <a:latin typeface="Consolas" panose="020B0609020204030204" pitchFamily="49" charset="0"/>
              </a:rPr>
              <a:t>and</a:t>
            </a:r>
            <a:r>
              <a:rPr lang="en-US" altLang="zh-CN" sz="1100" dirty="0">
                <a:solidFill>
                  <a:srgbClr val="236EBF"/>
                </a:solidFill>
                <a:latin typeface="Consolas" panose="020B0609020204030204" pitchFamily="49" charset="0"/>
              </a:rPr>
              <a:t> initialize hyper parameters V </a:t>
            </a:r>
          </a:p>
          <a:p>
            <a:pPr marL="0" indent="0">
              <a:spcBef>
                <a:spcPts val="0"/>
              </a:spcBef>
              <a:buNone/>
            </a:pPr>
            <a:r>
              <a:rPr lang="en-US" altLang="zh-CN" sz="1100" dirty="0">
                <a:solidFill>
                  <a:srgbClr val="236EBF"/>
                </a:solidFill>
                <a:latin typeface="Consolas" panose="020B0609020204030204" pitchFamily="49" charset="0"/>
              </a:rPr>
              <a:t>    to control training</a:t>
            </a:r>
          </a:p>
        </p:txBody>
      </p:sp>
      <p:sp>
        <p:nvSpPr>
          <p:cNvPr id="23" name="内容占位符 22">
            <a:extLst>
              <a:ext uri="{FF2B5EF4-FFF2-40B4-BE49-F238E27FC236}">
                <a16:creationId xmlns:a16="http://schemas.microsoft.com/office/drawing/2014/main" id="{F9837833-F2B0-4649-9F3C-EBBDC1D26E47}"/>
              </a:ext>
            </a:extLst>
          </p:cNvPr>
          <p:cNvSpPr>
            <a:spLocks noGrp="1"/>
          </p:cNvSpPr>
          <p:nvPr>
            <p:ph sz="quarter" idx="4"/>
          </p:nvPr>
        </p:nvSpPr>
        <p:spPr>
          <a:xfrm>
            <a:off x="5220479" y="1782842"/>
            <a:ext cx="4613988" cy="5075158"/>
          </a:xfrm>
        </p:spPr>
        <p:txBody>
          <a:bodyPr>
            <a:normAutofit/>
          </a:bodyPr>
          <a:lstStyle/>
          <a:p>
            <a:pPr marL="0" indent="0">
              <a:spcBef>
                <a:spcPts val="0"/>
              </a:spcBef>
              <a:buNone/>
            </a:pPr>
            <a:r>
              <a:rPr lang="en-US" altLang="zh-CN" sz="1100" dirty="0">
                <a:solidFill>
                  <a:srgbClr val="7B30D0"/>
                </a:solidFill>
                <a:latin typeface="Consolas" panose="020B0609020204030204" pitchFamily="49" charset="0"/>
              </a:rPr>
              <a:t>for</a:t>
            </a:r>
            <a:r>
              <a:rPr lang="en-US" altLang="zh-CN" sz="1100" dirty="0">
                <a:solidFill>
                  <a:srgbClr val="236EBF"/>
                </a:solidFill>
                <a:latin typeface="Consolas" panose="020B0609020204030204" pitchFamily="49" charset="0"/>
              </a:rPr>
              <a:t>(</a:t>
            </a:r>
            <a:r>
              <a:rPr lang="en-US" altLang="zh-CN" sz="1100" dirty="0" err="1">
                <a:solidFill>
                  <a:srgbClr val="236EBF"/>
                </a:solidFill>
                <a:latin typeface="Consolas" panose="020B0609020204030204" pitchFamily="49" charset="0"/>
              </a:rPr>
              <a:t>i</a:t>
            </a:r>
            <a:r>
              <a:rPr lang="en-US" altLang="zh-CN" sz="1100" dirty="0">
                <a:solidFill>
                  <a:srgbClr val="7B30D0"/>
                </a:solidFill>
                <a:latin typeface="Consolas" panose="020B0609020204030204" pitchFamily="49" charset="0"/>
              </a:rPr>
              <a:t>=</a:t>
            </a:r>
            <a:r>
              <a:rPr lang="en-US" altLang="zh-CN" sz="1100" dirty="0">
                <a:solidFill>
                  <a:srgbClr val="174781"/>
                </a:solidFill>
                <a:latin typeface="Consolas" panose="020B0609020204030204" pitchFamily="49" charset="0"/>
              </a:rPr>
              <a:t>0</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i</a:t>
            </a:r>
            <a:r>
              <a:rPr lang="en-US" altLang="zh-CN" sz="1100" dirty="0">
                <a:solidFill>
                  <a:srgbClr val="7B30D0"/>
                </a:solidFill>
                <a:latin typeface="Consolas" panose="020B0609020204030204" pitchFamily="49" charset="0"/>
              </a:rPr>
              <a:t>&lt;</a:t>
            </a:r>
            <a:r>
              <a:rPr lang="en-US" altLang="zh-CN" sz="1100" dirty="0" err="1">
                <a:solidFill>
                  <a:srgbClr val="236EBF"/>
                </a:solidFill>
                <a:latin typeface="Consolas" panose="020B0609020204030204" pitchFamily="49" charset="0"/>
              </a:rPr>
              <a:t>maxiter</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i</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i="1" dirty="0">
                <a:solidFill>
                  <a:srgbClr val="357B42"/>
                </a:solidFill>
                <a:latin typeface="Consolas" panose="020B0609020204030204" pitchFamily="49" charset="0"/>
              </a:rPr>
              <a:t>// outer loop </a:t>
            </a:r>
            <a:endParaRPr lang="en-US" altLang="zh-CN" sz="1100" dirty="0">
              <a:solidFill>
                <a:srgbClr val="236EBF"/>
              </a:solidFill>
              <a:latin typeface="Consolas" panose="020B0609020204030204" pitchFamily="49" charset="0"/>
            </a:endParaRPr>
          </a:p>
          <a:p>
            <a:pPr marL="0" indent="0">
              <a:spcBef>
                <a:spcPts val="0"/>
              </a:spcBef>
              <a:buNone/>
            </a:pP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for</a:t>
            </a:r>
            <a:r>
              <a:rPr lang="en-US" altLang="zh-CN" sz="1100" dirty="0">
                <a:solidFill>
                  <a:srgbClr val="236EBF"/>
                </a:solidFill>
                <a:latin typeface="Consolas" panose="020B0609020204030204" pitchFamily="49" charset="0"/>
              </a:rPr>
              <a:t>(j</a:t>
            </a:r>
            <a:r>
              <a:rPr lang="en-US" altLang="zh-CN" sz="1100" dirty="0">
                <a:solidFill>
                  <a:srgbClr val="7B30D0"/>
                </a:solidFill>
                <a:latin typeface="Consolas" panose="020B0609020204030204" pitchFamily="49" charset="0"/>
              </a:rPr>
              <a:t>=</a:t>
            </a:r>
            <a:r>
              <a:rPr lang="en-US" altLang="zh-CN" sz="1100" dirty="0">
                <a:solidFill>
                  <a:srgbClr val="174781"/>
                </a:solidFill>
                <a:latin typeface="Consolas" panose="020B0609020204030204" pitchFamily="49" charset="0"/>
              </a:rPr>
              <a:t>0</a:t>
            </a:r>
            <a:r>
              <a:rPr lang="en-US" altLang="zh-CN" sz="1100" dirty="0">
                <a:solidFill>
                  <a:srgbClr val="236EBF"/>
                </a:solidFill>
                <a:latin typeface="Consolas" panose="020B0609020204030204" pitchFamily="49" charset="0"/>
              </a:rPr>
              <a:t>; j</a:t>
            </a:r>
            <a:r>
              <a:rPr lang="en-US" altLang="zh-CN" sz="1100" dirty="0">
                <a:solidFill>
                  <a:srgbClr val="7B30D0"/>
                </a:solidFill>
                <a:latin typeface="Consolas" panose="020B0609020204030204" pitchFamily="49" charset="0"/>
              </a:rPr>
              <a:t>&lt;</a:t>
            </a:r>
            <a:r>
              <a:rPr lang="en-US" altLang="zh-CN" sz="1100" dirty="0">
                <a:solidFill>
                  <a:srgbClr val="236EBF"/>
                </a:solidFill>
                <a:latin typeface="Consolas" panose="020B0609020204030204" pitchFamily="49" charset="0"/>
              </a:rPr>
              <a:t>N; </a:t>
            </a:r>
            <a:r>
              <a:rPr lang="en-US" altLang="zh-CN" sz="1100" dirty="0" err="1">
                <a:solidFill>
                  <a:srgbClr val="236EBF"/>
                </a:solidFill>
                <a:latin typeface="Consolas" panose="020B0609020204030204" pitchFamily="49" charset="0"/>
              </a:rPr>
              <a:t>j</a:t>
            </a:r>
            <a:r>
              <a:rPr lang="en-US" altLang="zh-CN" sz="1100" dirty="0" err="1">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i="1" dirty="0">
                <a:solidFill>
                  <a:srgbClr val="357B42"/>
                </a:solidFill>
                <a:latin typeface="Consolas" panose="020B0609020204030204" pitchFamily="49" charset="0"/>
              </a:rPr>
              <a:t>// inner loop</a:t>
            </a:r>
            <a:endParaRPr lang="en-US" altLang="zh-CN" sz="1100" dirty="0">
              <a:solidFill>
                <a:srgbClr val="236EBF"/>
              </a:solidFill>
              <a:latin typeface="Consolas" panose="020B0609020204030204" pitchFamily="49" charset="0"/>
            </a:endParaRPr>
          </a:p>
          <a:p>
            <a:pPr marL="0" indent="0">
              <a:spcBef>
                <a:spcPts val="0"/>
              </a:spcBef>
              <a:buNone/>
            </a:pPr>
            <a:r>
              <a:rPr lang="en-US" altLang="zh-CN" sz="1100" i="1" dirty="0">
                <a:solidFill>
                  <a:srgbClr val="357B42"/>
                </a:solidFill>
                <a:latin typeface="Consolas" panose="020B0609020204030204" pitchFamily="49" charset="0"/>
              </a:rPr>
              <a:t>  // Computations for optimization happen here </a:t>
            </a:r>
            <a:endParaRPr lang="en-US" altLang="zh-CN" sz="1100" dirty="0">
              <a:solidFill>
                <a:srgbClr val="236EBF"/>
              </a:solidFill>
              <a:latin typeface="Consolas" panose="020B0609020204030204" pitchFamily="49" charset="0"/>
            </a:endParaRPr>
          </a:p>
          <a:p>
            <a:pPr marL="0" indent="0">
              <a:spcBef>
                <a:spcPts val="0"/>
              </a:spcBef>
              <a:buNone/>
            </a:pPr>
            <a:r>
              <a:rPr lang="en-US" altLang="zh-CN" sz="1100" dirty="0">
                <a:solidFill>
                  <a:srgbClr val="236EBF"/>
                </a:solidFill>
                <a:latin typeface="Consolas" panose="020B0609020204030204" pitchFamily="49" charset="0"/>
              </a:rPr>
              <a:t>    Read a part of input data D</a:t>
            </a:r>
          </a:p>
          <a:p>
            <a:pPr marL="0" indent="0">
              <a:spcBef>
                <a:spcPts val="0"/>
              </a:spcBef>
              <a:buNone/>
            </a:pPr>
            <a:r>
              <a:rPr lang="en-US" altLang="zh-CN" sz="1100" dirty="0">
                <a:solidFill>
                  <a:srgbClr val="236EBF"/>
                </a:solidFill>
                <a:latin typeface="Consolas" panose="020B0609020204030204" pitchFamily="49" charset="0"/>
              </a:rPr>
              <a:t>    Read hyper parameters V </a:t>
            </a:r>
            <a:r>
              <a:rPr lang="en-US" altLang="zh-CN" sz="1100" dirty="0">
                <a:solidFill>
                  <a:srgbClr val="7B30D0"/>
                </a:solidFill>
                <a:latin typeface="Consolas" panose="020B0609020204030204" pitchFamily="49" charset="0"/>
              </a:rPr>
              <a:t>and</a:t>
            </a:r>
            <a:r>
              <a:rPr lang="en-US" altLang="zh-CN" sz="1100" dirty="0">
                <a:solidFill>
                  <a:srgbClr val="236EBF"/>
                </a:solidFill>
                <a:latin typeface="Consolas" panose="020B0609020204030204" pitchFamily="49" charset="0"/>
              </a:rPr>
              <a:t> loop indices </a:t>
            </a:r>
            <a:r>
              <a:rPr lang="en-US" altLang="zh-CN" sz="1100" dirty="0" err="1">
                <a:solidFill>
                  <a:srgbClr val="236EBF"/>
                </a:solidFill>
                <a:latin typeface="Consolas" panose="020B0609020204030204" pitchFamily="49" charset="0"/>
              </a:rPr>
              <a:t>i,j</a:t>
            </a:r>
            <a:r>
              <a:rPr lang="en-US" altLang="zh-CN" sz="1100" dirty="0">
                <a:solidFill>
                  <a:srgbClr val="236EBF"/>
                </a:solidFill>
                <a:latin typeface="Consolas" panose="020B0609020204030204" pitchFamily="49" charset="0"/>
              </a:rPr>
              <a:t> </a:t>
            </a:r>
          </a:p>
          <a:p>
            <a:pPr marL="0" indent="0">
              <a:spcBef>
                <a:spcPts val="0"/>
              </a:spcBef>
              <a:buNone/>
            </a:pPr>
            <a:r>
              <a:rPr lang="en-US" altLang="zh-CN" sz="1100" dirty="0">
                <a:solidFill>
                  <a:srgbClr val="236EBF"/>
                </a:solidFill>
                <a:latin typeface="Consolas" panose="020B0609020204030204" pitchFamily="49" charset="0"/>
              </a:rPr>
              <a:t>    Read</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writes to a part of model </a:t>
            </a:r>
            <a:r>
              <a:rPr lang="en-US" altLang="zh-CN" sz="1100" dirty="0" err="1">
                <a:solidFill>
                  <a:srgbClr val="236EBF"/>
                </a:solidFill>
                <a:latin typeface="Consolas" panose="020B0609020204030204" pitchFamily="49" charset="0"/>
              </a:rPr>
              <a:t>paraemters</a:t>
            </a:r>
            <a:r>
              <a:rPr lang="en-US" altLang="zh-CN" sz="1100" dirty="0">
                <a:solidFill>
                  <a:srgbClr val="236EBF"/>
                </a:solidFill>
                <a:latin typeface="Consolas" panose="020B0609020204030204" pitchFamily="49" charset="0"/>
              </a:rPr>
              <a:t> P </a:t>
            </a:r>
          </a:p>
          <a:p>
            <a:pPr marL="0" indent="0">
              <a:spcBef>
                <a:spcPts val="0"/>
              </a:spcBef>
              <a:buNone/>
            </a:pPr>
            <a:r>
              <a:rPr lang="en-US" altLang="zh-CN" sz="1100" dirty="0">
                <a:solidFill>
                  <a:srgbClr val="236EBF"/>
                </a:solidFill>
                <a:latin typeface="Consolas" panose="020B0609020204030204" pitchFamily="49" charset="0"/>
              </a:rPr>
              <a:t>  } </a:t>
            </a:r>
          </a:p>
          <a:p>
            <a:pPr marL="0" indent="0">
              <a:spcBef>
                <a:spcPts val="0"/>
              </a:spcBef>
              <a:buNone/>
            </a:pPr>
            <a:r>
              <a:rPr lang="en-US" altLang="zh-CN" sz="1100" dirty="0">
                <a:solidFill>
                  <a:srgbClr val="236EBF"/>
                </a:solidFill>
                <a:latin typeface="Consolas" panose="020B0609020204030204" pitchFamily="49" charset="0"/>
              </a:rPr>
              <a:t>  change hyper parameters </a:t>
            </a:r>
          </a:p>
          <a:p>
            <a:pPr marL="0" indent="0">
              <a:spcBef>
                <a:spcPts val="0"/>
              </a:spcBef>
              <a:buNone/>
            </a:pP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if</a:t>
            </a:r>
            <a:r>
              <a:rPr lang="en-US" altLang="zh-CN" sz="1100" dirty="0">
                <a:solidFill>
                  <a:srgbClr val="236EBF"/>
                </a:solidFill>
                <a:latin typeface="Consolas" panose="020B0609020204030204" pitchFamily="49" charset="0"/>
              </a:rPr>
              <a:t>(stop condition is </a:t>
            </a:r>
            <a:r>
              <a:rPr lang="en-US" altLang="zh-CN" sz="1100" dirty="0">
                <a:solidFill>
                  <a:srgbClr val="174781"/>
                </a:solidFill>
                <a:latin typeface="Consolas" panose="020B0609020204030204" pitchFamily="49" charset="0"/>
              </a:rPr>
              <a:t>true</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break</a:t>
            </a:r>
            <a:r>
              <a:rPr lang="en-US" altLang="zh-CN" sz="1100" dirty="0">
                <a:solidFill>
                  <a:srgbClr val="236EBF"/>
                </a:solidFill>
                <a:latin typeface="Consolas" panose="020B0609020204030204" pitchFamily="49" charset="0"/>
              </a:rPr>
              <a:t>; </a:t>
            </a:r>
          </a:p>
          <a:p>
            <a:pPr marL="0" indent="0">
              <a:spcBef>
                <a:spcPts val="0"/>
              </a:spcBef>
              <a:buNone/>
            </a:pPr>
            <a:r>
              <a:rPr lang="en-US" altLang="zh-CN" sz="1100" dirty="0">
                <a:solidFill>
                  <a:srgbClr val="236EBF"/>
                </a:solidFill>
                <a:latin typeface="Consolas" panose="020B0609020204030204" pitchFamily="49" charset="0"/>
              </a:rPr>
              <a:t>} </a:t>
            </a:r>
          </a:p>
        </p:txBody>
      </p:sp>
      <p:sp>
        <p:nvSpPr>
          <p:cNvPr id="4" name="矩形 3">
            <a:extLst>
              <a:ext uri="{FF2B5EF4-FFF2-40B4-BE49-F238E27FC236}">
                <a16:creationId xmlns:a16="http://schemas.microsoft.com/office/drawing/2014/main" id="{01354711-5AE4-41E8-9308-9AEAD3AAACBC}"/>
              </a:ext>
            </a:extLst>
          </p:cNvPr>
          <p:cNvSpPr/>
          <p:nvPr/>
        </p:nvSpPr>
        <p:spPr>
          <a:xfrm>
            <a:off x="447869" y="3901462"/>
            <a:ext cx="8313575" cy="1328569"/>
          </a:xfrm>
          <a:prstGeom prst="rect">
            <a:avLst/>
          </a:prstGeom>
        </p:spPr>
        <p:txBody>
          <a:bodyPr wrap="square">
            <a:spAutoFit/>
          </a:bodyPr>
          <a:lstStyle/>
          <a:p>
            <a:pPr marL="342900" lvl="0" indent="-342900">
              <a:spcBef>
                <a:spcPts val="1000"/>
              </a:spcBef>
              <a:buClr>
                <a:srgbClr val="A53010"/>
              </a:buClr>
              <a:buFont typeface="Wingdings 3" charset="2"/>
              <a:buChar char=""/>
            </a:pPr>
            <a:r>
              <a:rPr lang="en-US" altLang="zh-CN" dirty="0">
                <a:solidFill>
                  <a:prstClr val="black">
                    <a:lumMod val="75000"/>
                    <a:lumOff val="25000"/>
                  </a:prstClr>
                </a:solidFill>
              </a:rPr>
              <a:t>STRADS-AP</a:t>
            </a:r>
            <a:r>
              <a:rPr lang="zh-CN" altLang="en-US" dirty="0">
                <a:solidFill>
                  <a:prstClr val="black">
                    <a:lumMod val="75000"/>
                    <a:lumOff val="25000"/>
                  </a:prstClr>
                </a:solidFill>
              </a:rPr>
              <a:t>针对</a:t>
            </a:r>
            <a:r>
              <a:rPr lang="en-US" altLang="zh-CN" dirty="0">
                <a:solidFill>
                  <a:prstClr val="black">
                    <a:lumMod val="75000"/>
                    <a:lumOff val="25000"/>
                  </a:prstClr>
                </a:solidFill>
              </a:rPr>
              <a:t>ML</a:t>
            </a:r>
            <a:r>
              <a:rPr lang="zh-CN" altLang="en-US" dirty="0">
                <a:solidFill>
                  <a:prstClr val="black">
                    <a:lumMod val="75000"/>
                    <a:lumOff val="25000"/>
                  </a:prstClr>
                </a:solidFill>
              </a:rPr>
              <a:t>应用程序的通用结构模式包括两部分：</a:t>
            </a:r>
            <a:endParaRPr lang="en-US" altLang="zh-CN" dirty="0">
              <a:solidFill>
                <a:prstClr val="black">
                  <a:lumMod val="75000"/>
                  <a:lumOff val="25000"/>
                </a:prstClr>
              </a:solidFill>
            </a:endParaRPr>
          </a:p>
          <a:p>
            <a:pPr marL="800100" lvl="1" indent="-342900">
              <a:spcBef>
                <a:spcPts val="1000"/>
              </a:spcBef>
              <a:buClr>
                <a:srgbClr val="A53010"/>
              </a:buClr>
              <a:buFont typeface="Wingdings 3" charset="2"/>
              <a:buChar char=""/>
            </a:pPr>
            <a:r>
              <a:rPr lang="zh-CN" altLang="en-US" dirty="0">
                <a:solidFill>
                  <a:prstClr val="black">
                    <a:lumMod val="75000"/>
                    <a:lumOff val="25000"/>
                  </a:prstClr>
                </a:solidFill>
              </a:rPr>
              <a:t>（</a:t>
            </a:r>
            <a:r>
              <a:rPr lang="en-US" altLang="zh-CN" dirty="0">
                <a:solidFill>
                  <a:prstClr val="black">
                    <a:lumMod val="75000"/>
                    <a:lumOff val="25000"/>
                  </a:prstClr>
                </a:solidFill>
              </a:rPr>
              <a:t>1</a:t>
            </a:r>
            <a:r>
              <a:rPr lang="zh-CN" altLang="en-US" dirty="0">
                <a:solidFill>
                  <a:prstClr val="black">
                    <a:lumMod val="75000"/>
                    <a:lumOff val="25000"/>
                  </a:prstClr>
                </a:solidFill>
              </a:rPr>
              <a:t>）预训练部分，用于初始化模型和输入数据结构，并执行粗粒度转换； （</a:t>
            </a:r>
            <a:r>
              <a:rPr lang="en-US" altLang="zh-CN" dirty="0">
                <a:solidFill>
                  <a:prstClr val="black">
                    <a:lumMod val="75000"/>
                    <a:lumOff val="25000"/>
                  </a:prstClr>
                </a:solidFill>
              </a:rPr>
              <a:t>2</a:t>
            </a:r>
            <a:r>
              <a:rPr lang="zh-CN" altLang="en-US" dirty="0">
                <a:solidFill>
                  <a:prstClr val="black">
                    <a:lumMod val="75000"/>
                    <a:lumOff val="25000"/>
                  </a:prstClr>
                </a:solidFill>
              </a:rPr>
              <a:t>）训练部分，使用嵌套循环迭代优化目标函数，其中内部循环执行优化计算。</a:t>
            </a:r>
          </a:p>
        </p:txBody>
      </p:sp>
    </p:spTree>
    <p:extLst>
      <p:ext uri="{BB962C8B-B14F-4D97-AF65-F5344CB8AC3E}">
        <p14:creationId xmlns:p14="http://schemas.microsoft.com/office/powerpoint/2010/main" val="1997190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600FA-A463-49EE-9CB8-77F98E742F02}"/>
              </a:ext>
            </a:extLst>
          </p:cNvPr>
          <p:cNvSpPr>
            <a:spLocks noGrp="1"/>
          </p:cNvSpPr>
          <p:nvPr>
            <p:ph type="title"/>
          </p:nvPr>
        </p:nvSpPr>
        <p:spPr/>
        <p:txBody>
          <a:bodyPr/>
          <a:lstStyle/>
          <a:p>
            <a:r>
              <a:rPr lang="en-US" altLang="zh-CN" dirty="0"/>
              <a:t>STRADS-AP</a:t>
            </a:r>
            <a:r>
              <a:rPr lang="zh-CN" altLang="en-US" dirty="0"/>
              <a:t>编程接口</a:t>
            </a:r>
          </a:p>
        </p:txBody>
      </p:sp>
      <p:sp>
        <p:nvSpPr>
          <p:cNvPr id="3" name="内容占位符 2">
            <a:extLst>
              <a:ext uri="{FF2B5EF4-FFF2-40B4-BE49-F238E27FC236}">
                <a16:creationId xmlns:a16="http://schemas.microsoft.com/office/drawing/2014/main" id="{7C936FAD-86F1-49CA-92E2-FC997AED19C9}"/>
              </a:ext>
            </a:extLst>
          </p:cNvPr>
          <p:cNvSpPr>
            <a:spLocks noGrp="1"/>
          </p:cNvSpPr>
          <p:nvPr>
            <p:ph idx="1"/>
          </p:nvPr>
        </p:nvSpPr>
        <p:spPr/>
        <p:txBody>
          <a:bodyPr>
            <a:normAutofit/>
          </a:bodyPr>
          <a:lstStyle/>
          <a:p>
            <a:r>
              <a:rPr lang="zh-CN" altLang="en-US" sz="1600" dirty="0"/>
              <a:t>下表显示了</a:t>
            </a:r>
            <a:r>
              <a:rPr lang="en-US" altLang="zh-CN" sz="1600" dirty="0"/>
              <a:t>STRADS-AP</a:t>
            </a:r>
            <a:r>
              <a:rPr lang="zh-CN" altLang="en-US" sz="1600" dirty="0"/>
              <a:t>编程接口的子集。 </a:t>
            </a:r>
            <a:r>
              <a:rPr lang="en-US" altLang="zh-CN" sz="1600" dirty="0"/>
              <a:t>DDS [T]</a:t>
            </a:r>
            <a:r>
              <a:rPr lang="zh-CN" altLang="en-US" sz="1600" dirty="0"/>
              <a:t>是一个可变的容器，它在群集上划分类型为</a:t>
            </a:r>
            <a:r>
              <a:rPr lang="en-US" altLang="zh-CN" sz="1600" dirty="0"/>
              <a:t>T</a:t>
            </a:r>
            <a:r>
              <a:rPr lang="zh-CN" altLang="en-US" sz="1600" dirty="0"/>
              <a:t>的元素的集合。</a:t>
            </a:r>
            <a:endParaRPr lang="en-US" altLang="zh-CN" sz="1600" dirty="0"/>
          </a:p>
          <a:p>
            <a:r>
              <a:rPr lang="en-US" altLang="zh-CN" sz="1600" dirty="0"/>
              <a:t>STRADS-AP</a:t>
            </a:r>
            <a:r>
              <a:rPr lang="zh-CN" altLang="en-US" sz="1600" dirty="0"/>
              <a:t>在</a:t>
            </a:r>
            <a:r>
              <a:rPr lang="en-US" altLang="zh-CN" sz="1600" dirty="0"/>
              <a:t>ML</a:t>
            </a:r>
            <a:r>
              <a:rPr lang="zh-CN" altLang="en-US" sz="1600" dirty="0"/>
              <a:t>程序训练部分中，提供循环运算符以替换的内部循环</a:t>
            </a:r>
          </a:p>
        </p:txBody>
      </p:sp>
      <p:graphicFrame>
        <p:nvGraphicFramePr>
          <p:cNvPr id="4" name="表格 4">
            <a:extLst>
              <a:ext uri="{FF2B5EF4-FFF2-40B4-BE49-F238E27FC236}">
                <a16:creationId xmlns:a16="http://schemas.microsoft.com/office/drawing/2014/main" id="{B6C27D55-DEB3-4E55-B670-84A943E71597}"/>
              </a:ext>
            </a:extLst>
          </p:cNvPr>
          <p:cNvGraphicFramePr>
            <a:graphicFrameLocks noGrp="1"/>
          </p:cNvGraphicFramePr>
          <p:nvPr>
            <p:extLst>
              <p:ext uri="{D42A27DB-BD31-4B8C-83A1-F6EECF244321}">
                <p14:modId xmlns:p14="http://schemas.microsoft.com/office/powerpoint/2010/main" val="1734340023"/>
              </p:ext>
            </p:extLst>
          </p:nvPr>
        </p:nvGraphicFramePr>
        <p:xfrm>
          <a:off x="1942414" y="3840481"/>
          <a:ext cx="6352500" cy="2504440"/>
        </p:xfrm>
        <a:graphic>
          <a:graphicData uri="http://schemas.openxmlformats.org/drawingml/2006/table">
            <a:tbl>
              <a:tblPr firstRow="1" bandRow="1">
                <a:tableStyleId>{5940675A-B579-460E-94D1-54222C63F5DA}</a:tableStyleId>
              </a:tblPr>
              <a:tblGrid>
                <a:gridCol w="1330363">
                  <a:extLst>
                    <a:ext uri="{9D8B030D-6E8A-4147-A177-3AD203B41FA5}">
                      <a16:colId xmlns:a16="http://schemas.microsoft.com/office/drawing/2014/main" val="735495658"/>
                    </a:ext>
                  </a:extLst>
                </a:gridCol>
                <a:gridCol w="2176301">
                  <a:extLst>
                    <a:ext uri="{9D8B030D-6E8A-4147-A177-3AD203B41FA5}">
                      <a16:colId xmlns:a16="http://schemas.microsoft.com/office/drawing/2014/main" val="2716135223"/>
                    </a:ext>
                  </a:extLst>
                </a:gridCol>
                <a:gridCol w="2845836">
                  <a:extLst>
                    <a:ext uri="{9D8B030D-6E8A-4147-A177-3AD203B41FA5}">
                      <a16:colId xmlns:a16="http://schemas.microsoft.com/office/drawing/2014/main" val="1484698061"/>
                    </a:ext>
                  </a:extLst>
                </a:gridCol>
              </a:tblGrid>
              <a:tr h="370840">
                <a:tc>
                  <a:txBody>
                    <a:bodyPr/>
                    <a:lstStyle/>
                    <a:p>
                      <a:endParaRPr lang="zh-CN" altLang="en-US" sz="1100" dirty="0"/>
                    </a:p>
                  </a:txBody>
                  <a:tcPr/>
                </a:tc>
                <a:tc>
                  <a:txBody>
                    <a:bodyPr/>
                    <a:lstStyle/>
                    <a:p>
                      <a:r>
                        <a:rPr lang="en-US" altLang="zh-CN" sz="1100" dirty="0"/>
                        <a:t>Type</a:t>
                      </a:r>
                      <a:endParaRPr lang="zh-CN" altLang="en-US" sz="1100" dirty="0"/>
                    </a:p>
                  </a:txBody>
                  <a:tcPr>
                    <a:lnB w="12700" cap="flat" cmpd="sng" algn="ctr">
                      <a:solidFill>
                        <a:schemeClr val="tx1"/>
                      </a:solidFill>
                      <a:prstDash val="solid"/>
                      <a:round/>
                      <a:headEnd type="none" w="med" len="med"/>
                      <a:tailEnd type="none" w="med" len="med"/>
                    </a:lnB>
                  </a:tcPr>
                </a:tc>
                <a:tc>
                  <a:txBody>
                    <a:bodyPr/>
                    <a:lstStyle/>
                    <a:p>
                      <a:r>
                        <a:rPr lang="en-US" altLang="zh-CN" sz="1100" dirty="0"/>
                        <a:t>Description</a:t>
                      </a:r>
                      <a:endParaRPr lang="zh-CN" altLang="en-US" sz="11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220737"/>
                  </a:ext>
                </a:extLst>
              </a:tr>
              <a:tr h="355600">
                <a:tc rowSpan="3">
                  <a:txBody>
                    <a:bodyPr/>
                    <a:lstStyle/>
                    <a:p>
                      <a:r>
                        <a:rPr lang="en-US" altLang="zh-CN" sz="1100" dirty="0"/>
                        <a:t>Distributed Data Structures(DDSs)</a:t>
                      </a:r>
                      <a:endParaRPr lang="zh-CN" altLang="en-US" sz="1100" dirty="0"/>
                    </a:p>
                  </a:txBody>
                  <a:tcPr>
                    <a:lnR w="12700" cap="flat" cmpd="sng" algn="ctr">
                      <a:solidFill>
                        <a:schemeClr val="tx1"/>
                      </a:solidFill>
                      <a:prstDash val="solid"/>
                      <a:round/>
                      <a:headEnd type="none" w="med" len="med"/>
                      <a:tailEnd type="none" w="med" len="med"/>
                    </a:lnR>
                  </a:tcPr>
                </a:tc>
                <a:tc>
                  <a:txBody>
                    <a:bodyPr/>
                    <a:lstStyle/>
                    <a:p>
                      <a:r>
                        <a:rPr lang="en-US" altLang="zh-CN" sz="1100" b="0" dirty="0" err="1">
                          <a:solidFill>
                            <a:srgbClr val="2F86D2"/>
                          </a:solidFill>
                          <a:effectLst/>
                          <a:latin typeface="Consolas" panose="020B0609020204030204" pitchFamily="49" charset="0"/>
                        </a:rPr>
                        <a:t>dvector</a:t>
                      </a:r>
                      <a:r>
                        <a:rPr lang="en-US" altLang="zh-CN" sz="1100" b="0" dirty="0">
                          <a:solidFill>
                            <a:srgbClr val="236EBF"/>
                          </a:solidFill>
                          <a:effectLst/>
                          <a:latin typeface="Consolas" panose="020B0609020204030204" pitchFamily="49" charset="0"/>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just"/>
                      <a:r>
                        <a:rPr lang="en-US" altLang="zh-CN" sz="800" dirty="0"/>
                        <a:t>A distributed vector of type T elements with per-element read/write access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2701144"/>
                  </a:ext>
                </a:extLst>
              </a:tr>
              <a:tr h="355600">
                <a:tc vMerge="1">
                  <a:txBody>
                    <a:bodyPr/>
                    <a:lstStyle/>
                    <a:p>
                      <a:endParaRPr lang="zh-CN" altLang="en-US"/>
                    </a:p>
                  </a:txBody>
                  <a:tcPr/>
                </a:tc>
                <a:tc>
                  <a:txBody>
                    <a:bodyPr/>
                    <a:lstStyle/>
                    <a:p>
                      <a:r>
                        <a:rPr lang="en-US" altLang="zh-CN" sz="1100" b="0" dirty="0" err="1">
                          <a:solidFill>
                            <a:srgbClr val="2F86D2"/>
                          </a:solidFill>
                          <a:effectLst/>
                          <a:latin typeface="Consolas" panose="020B0609020204030204" pitchFamily="49" charset="0"/>
                        </a:rPr>
                        <a:t>dmap</a:t>
                      </a:r>
                      <a:r>
                        <a:rPr lang="en-US" altLang="zh-CN" sz="1100" b="0" dirty="0">
                          <a:solidFill>
                            <a:srgbClr val="236EBF"/>
                          </a:solidFill>
                          <a:effectLst/>
                          <a:latin typeface="Consolas" panose="020B0609020204030204" pitchFamily="49" charset="0"/>
                        </a:rPr>
                        <a:t>[K,V]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just"/>
                      <a:r>
                        <a:rPr lang="en-US" altLang="zh-CN" sz="800" dirty="0"/>
                        <a:t>A distributed map of [K,V] element pairs of type K and V with per-element read/write access</a:t>
                      </a:r>
                      <a:endParaRPr lang="zh-CN"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74870947"/>
                  </a:ext>
                </a:extLst>
              </a:tr>
              <a:tr h="355600">
                <a:tc vMerge="1">
                  <a:txBody>
                    <a:bodyPr/>
                    <a:lstStyle/>
                    <a:p>
                      <a:endParaRPr lang="zh-CN" alt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100" b="0" dirty="0" err="1">
                          <a:solidFill>
                            <a:srgbClr val="2F86D2"/>
                          </a:solidFill>
                          <a:effectLst/>
                          <a:latin typeface="Consolas" panose="020B0609020204030204" pitchFamily="49" charset="0"/>
                        </a:rPr>
                        <a:t>dmultimap</a:t>
                      </a:r>
                      <a:r>
                        <a:rPr lang="en-US" altLang="zh-CN" sz="1100" b="0" dirty="0">
                          <a:solidFill>
                            <a:srgbClr val="236EBF"/>
                          </a:solidFill>
                          <a:effectLst/>
                          <a:latin typeface="Consolas" panose="020B0609020204030204" pitchFamily="49" charset="0"/>
                        </a:rPr>
                        <a:t>[K,V]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altLang="zh-CN" sz="800" dirty="0"/>
                        <a:t>A distributed multimap of [K,V] element pairs of type K and V with per-element read/write access</a:t>
                      </a:r>
                      <a:endParaRPr lang="zh-CN"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2202775"/>
                  </a:ext>
                </a:extLst>
              </a:tr>
              <a:tr h="370840">
                <a:tc rowSpan="2">
                  <a:txBody>
                    <a:bodyPr/>
                    <a:lstStyle/>
                    <a:p>
                      <a:r>
                        <a:rPr lang="en-US" altLang="zh-CN" sz="1100" dirty="0"/>
                        <a:t>Loop Operators</a:t>
                      </a:r>
                      <a:endParaRPr lang="zh-CN" altLang="en-US" sz="1100" dirty="0"/>
                    </a:p>
                  </a:txBody>
                  <a:tcPr>
                    <a:lnR w="12700" cap="flat" cmpd="sng" algn="ctr">
                      <a:solidFill>
                        <a:schemeClr val="tx1"/>
                      </a:solidFill>
                      <a:prstDash val="solid"/>
                      <a:round/>
                      <a:headEnd type="none" w="med" len="med"/>
                      <a:tailEnd type="none" w="med" len="med"/>
                    </a:lnR>
                  </a:tcPr>
                </a:tc>
                <a:tc>
                  <a:txBody>
                    <a:bodyPr/>
                    <a:lstStyle/>
                    <a:p>
                      <a:r>
                        <a:rPr lang="en-US" altLang="zh-CN" sz="1100" b="0" dirty="0" err="1">
                          <a:solidFill>
                            <a:srgbClr val="B1108E"/>
                          </a:solidFill>
                          <a:effectLst/>
                          <a:latin typeface="Consolas" panose="020B0609020204030204" pitchFamily="49" charset="0"/>
                        </a:rPr>
                        <a:t>AsyncFor</a:t>
                      </a:r>
                      <a:r>
                        <a:rPr lang="en-US" altLang="zh-CN" sz="1100" b="0" dirty="0">
                          <a:solidFill>
                            <a:srgbClr val="236EBF"/>
                          </a:solidFill>
                          <a:effectLst/>
                          <a:latin typeface="Consolas" panose="020B0609020204030204" pitchFamily="49" charset="0"/>
                        </a:rPr>
                        <a:t>(int64 S, int64 E,</a:t>
                      </a:r>
                    </a:p>
                    <a:p>
                      <a:r>
                        <a:rPr lang="en-US" altLang="zh-CN" sz="1100" b="0" dirty="0">
                          <a:solidFill>
                            <a:srgbClr val="236EBF"/>
                          </a:solidFill>
                          <a:effectLst/>
                          <a:latin typeface="Consolas" panose="020B0609020204030204" pitchFamily="49" charset="0"/>
                        </a:rPr>
                        <a:t>         UDF 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just"/>
                      <a:r>
                        <a:rPr lang="en-US" altLang="zh-CN" sz="900" dirty="0"/>
                        <a:t>Parallelizes closure F over indices [S,E] in isolated manner——avoiding data conflicts</a:t>
                      </a: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3996959"/>
                  </a:ext>
                </a:extLst>
              </a:tr>
              <a:tr h="370840">
                <a:tc vMerge="1">
                  <a:txBody>
                    <a:bodyPr/>
                    <a:lstStyle/>
                    <a:p>
                      <a:endParaRPr lang="zh-CN" altLang="en-US" sz="1100" dirty="0"/>
                    </a:p>
                  </a:txBody>
                  <a:tcPr/>
                </a:tc>
                <a:tc>
                  <a:txBody>
                    <a:bodyPr/>
                    <a:lstStyle/>
                    <a:p>
                      <a:r>
                        <a:rPr lang="en-US" altLang="zh-CN" sz="1100" b="0" dirty="0" err="1">
                          <a:solidFill>
                            <a:srgbClr val="B1108E"/>
                          </a:solidFill>
                          <a:effectLst/>
                          <a:latin typeface="Consolas" panose="020B0609020204030204" pitchFamily="49" charset="0"/>
                        </a:rPr>
                        <a:t>SyncFor</a:t>
                      </a:r>
                      <a:r>
                        <a:rPr lang="en-US" altLang="zh-CN" sz="1100" b="0" dirty="0">
                          <a:solidFill>
                            <a:srgbClr val="236EBF"/>
                          </a:solidFill>
                          <a:effectLst/>
                          <a:latin typeface="Consolas" panose="020B0609020204030204" pitchFamily="49" charset="0"/>
                        </a:rPr>
                        <a:t>(</a:t>
                      </a:r>
                      <a:r>
                        <a:rPr lang="en-US" altLang="zh-CN" sz="1100" b="0" dirty="0">
                          <a:solidFill>
                            <a:srgbClr val="2F86D2"/>
                          </a:solidFill>
                          <a:effectLst/>
                          <a:latin typeface="Consolas" panose="020B0609020204030204" pitchFamily="49" charset="0"/>
                        </a:rPr>
                        <a:t>DDS</a:t>
                      </a:r>
                      <a:r>
                        <a:rPr lang="en-US" altLang="zh-CN" sz="1100" b="0" dirty="0">
                          <a:solidFill>
                            <a:srgbClr val="236EBF"/>
                          </a:solidFill>
                          <a:effectLst/>
                          <a:latin typeface="Consolas" panose="020B0609020204030204" pitchFamily="49" charset="0"/>
                        </a:rPr>
                        <a:t>[T] </a:t>
                      </a:r>
                      <a:r>
                        <a:rPr lang="en-US" altLang="zh-CN" sz="1100" b="0" dirty="0">
                          <a:solidFill>
                            <a:srgbClr val="7B30D0"/>
                          </a:solidFill>
                          <a:effectLst/>
                          <a:latin typeface="Consolas" panose="020B0609020204030204" pitchFamily="49" charset="0"/>
                        </a:rPr>
                        <a:t>&amp;</a:t>
                      </a:r>
                      <a:r>
                        <a:rPr lang="en-US" altLang="zh-CN" sz="1100" b="0" dirty="0">
                          <a:solidFill>
                            <a:srgbClr val="236EBF"/>
                          </a:solidFill>
                          <a:effectLst/>
                          <a:latin typeface="Consolas" panose="020B0609020204030204" pitchFamily="49" charset="0"/>
                        </a:rPr>
                        <a:t>D, </a:t>
                      </a:r>
                      <a:r>
                        <a:rPr lang="en-US" altLang="zh-CN" sz="1100" b="0" dirty="0">
                          <a:solidFill>
                            <a:srgbClr val="0991B6"/>
                          </a:solidFill>
                          <a:effectLst/>
                          <a:latin typeface="Consolas" panose="020B0609020204030204" pitchFamily="49" charset="0"/>
                        </a:rPr>
                        <a:t>int</a:t>
                      </a:r>
                      <a:r>
                        <a:rPr lang="en-US" altLang="zh-CN" sz="1100" b="0" dirty="0">
                          <a:solidFill>
                            <a:srgbClr val="236EBF"/>
                          </a:solidFill>
                          <a:effectLst/>
                          <a:latin typeface="Consolas" panose="020B0609020204030204" pitchFamily="49" charset="0"/>
                        </a:rPr>
                        <a:t> M,</a:t>
                      </a:r>
                    </a:p>
                    <a:p>
                      <a:r>
                        <a:rPr lang="en-US" altLang="zh-CN" sz="1100" b="0" dirty="0">
                          <a:solidFill>
                            <a:srgbClr val="236EBF"/>
                          </a:solidFill>
                          <a:effectLst/>
                          <a:latin typeface="Consolas" panose="020B0609020204030204" pitchFamily="49" charset="0"/>
                        </a:rPr>
                        <a:t>        UDF F, </a:t>
                      </a:r>
                      <a:r>
                        <a:rPr lang="en-US" altLang="zh-CN" sz="1100" b="0" dirty="0" err="1">
                          <a:solidFill>
                            <a:srgbClr val="236EBF"/>
                          </a:solidFill>
                          <a:effectLst/>
                          <a:latin typeface="Consolas" panose="020B0609020204030204" pitchFamily="49" charset="0"/>
                        </a:rPr>
                        <a:t>SyncOpt</a:t>
                      </a:r>
                      <a:r>
                        <a:rPr lang="en-US" altLang="zh-CN" sz="1100" b="0" dirty="0">
                          <a:solidFill>
                            <a:srgbClr val="236EBF"/>
                          </a:solidFill>
                          <a:effectLst/>
                          <a:latin typeface="Consolas" panose="020B0609020204030204" pitchFamily="49" charset="0"/>
                        </a:rPr>
                        <a:t> S, </a:t>
                      </a:r>
                    </a:p>
                    <a:p>
                      <a:r>
                        <a:rPr lang="en-US" altLang="zh-CN" sz="1100" b="0" dirty="0">
                          <a:solidFill>
                            <a:srgbClr val="236EBF"/>
                          </a:solidFill>
                          <a:effectLst/>
                          <a:latin typeface="Consolas" panose="020B0609020204030204" pitchFamily="49" charset="0"/>
                        </a:rPr>
                        <a:t>        </a:t>
                      </a:r>
                      <a:r>
                        <a:rPr lang="en-US" altLang="zh-CN" sz="1100" b="0" dirty="0">
                          <a:solidFill>
                            <a:srgbClr val="0991B6"/>
                          </a:solidFill>
                          <a:effectLst/>
                          <a:latin typeface="Consolas" panose="020B0609020204030204" pitchFamily="49" charset="0"/>
                        </a:rPr>
                        <a:t>bool</a:t>
                      </a:r>
                      <a:r>
                        <a:rPr lang="en-US" altLang="zh-CN" sz="1100" b="0" dirty="0">
                          <a:solidFill>
                            <a:srgbClr val="236EBF"/>
                          </a:solidFill>
                          <a:effectLst/>
                          <a:latin typeface="Consolas" panose="020B0609020204030204" pitchFamily="49" charset="0"/>
                        </a:rPr>
                        <a:t> 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altLang="zh-CN" sz="900" dirty="0"/>
                        <a:t>Parallelizes closure F over minibatches of D each of size M using synchronization option S in data-parallel manner. RE indicates whether to perform Reconnaissance Execution</a:t>
                      </a: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3195878"/>
                  </a:ext>
                </a:extLst>
              </a:tr>
            </a:tbl>
          </a:graphicData>
        </a:graphic>
      </p:graphicFrame>
    </p:spTree>
    <p:extLst>
      <p:ext uri="{BB962C8B-B14F-4D97-AF65-F5344CB8AC3E}">
        <p14:creationId xmlns:p14="http://schemas.microsoft.com/office/powerpoint/2010/main" val="992310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5E592-F913-4701-ACDE-92301B0D7FC9}"/>
              </a:ext>
            </a:extLst>
          </p:cNvPr>
          <p:cNvSpPr>
            <a:spLocks noGrp="1"/>
          </p:cNvSpPr>
          <p:nvPr>
            <p:ph type="title"/>
          </p:nvPr>
        </p:nvSpPr>
        <p:spPr/>
        <p:txBody>
          <a:bodyPr/>
          <a:lstStyle/>
          <a:p>
            <a:r>
              <a:rPr lang="en-US" altLang="zh-CN" dirty="0"/>
              <a:t>STRADS-AP</a:t>
            </a:r>
            <a:r>
              <a:rPr lang="zh-CN" altLang="en-US" dirty="0"/>
              <a:t>编程接口</a:t>
            </a:r>
          </a:p>
        </p:txBody>
      </p:sp>
      <p:sp>
        <p:nvSpPr>
          <p:cNvPr id="3" name="内容占位符 2">
            <a:extLst>
              <a:ext uri="{FF2B5EF4-FFF2-40B4-BE49-F238E27FC236}">
                <a16:creationId xmlns:a16="http://schemas.microsoft.com/office/drawing/2014/main" id="{67D4BC88-F7A8-44A5-9525-1454623DFAB2}"/>
              </a:ext>
            </a:extLst>
          </p:cNvPr>
          <p:cNvSpPr>
            <a:spLocks noGrp="1"/>
          </p:cNvSpPr>
          <p:nvPr>
            <p:ph idx="1"/>
          </p:nvPr>
        </p:nvSpPr>
        <p:spPr/>
        <p:txBody>
          <a:bodyPr/>
          <a:lstStyle/>
          <a:p>
            <a:r>
              <a:rPr lang="en-US" altLang="zh-CN" dirty="0" err="1"/>
              <a:t>AsyncFor</a:t>
            </a:r>
            <a:r>
              <a:rPr lang="zh-CN" altLang="en-US" dirty="0"/>
              <a:t>使循环索引上的循环并行化，即使循环体具有共享数据，也可以确保循环体的隔离执行。</a:t>
            </a:r>
            <a:endParaRPr lang="en-US" altLang="zh-CN" dirty="0"/>
          </a:p>
          <a:p>
            <a:r>
              <a:rPr lang="en-US" altLang="zh-CN" dirty="0" err="1"/>
              <a:t>SyncFor</a:t>
            </a:r>
            <a:r>
              <a:rPr lang="zh-CN" altLang="en-US" dirty="0"/>
              <a:t>在输入数据上并行化循环。 它将输入数据分为</a:t>
            </a:r>
            <a:r>
              <a:rPr lang="en-US" altLang="zh-CN" dirty="0"/>
              <a:t>P</a:t>
            </a:r>
            <a:r>
              <a:rPr lang="zh-CN" altLang="en-US" dirty="0"/>
              <a:t>个块，每个块由</a:t>
            </a:r>
            <a:r>
              <a:rPr lang="en-US" altLang="zh-CN" dirty="0"/>
              <a:t>P</a:t>
            </a:r>
            <a:r>
              <a:rPr lang="zh-CN" altLang="en-US" dirty="0"/>
              <a:t>个节点并行处理。 每个节点处理其数据块，更新模型参数的本地副本。</a:t>
            </a:r>
            <a:endParaRPr lang="en-US" altLang="zh-CN" dirty="0"/>
          </a:p>
          <a:p>
            <a:r>
              <a:rPr lang="en-US" altLang="zh-CN" dirty="0"/>
              <a:t>STRADS-AP</a:t>
            </a:r>
            <a:r>
              <a:rPr lang="zh-CN" altLang="en-US" dirty="0"/>
              <a:t>提供了</a:t>
            </a:r>
            <a:r>
              <a:rPr lang="en-US" altLang="zh-CN" dirty="0"/>
              <a:t>Map</a:t>
            </a:r>
            <a:r>
              <a:rPr lang="zh-CN" altLang="en-US" dirty="0"/>
              <a:t>，</a:t>
            </a:r>
            <a:r>
              <a:rPr lang="en-US" altLang="zh-CN" dirty="0"/>
              <a:t>Reduce</a:t>
            </a:r>
            <a:r>
              <a:rPr lang="zh-CN" altLang="en-US" dirty="0"/>
              <a:t>，</a:t>
            </a:r>
            <a:r>
              <a:rPr lang="en-US" altLang="zh-CN" dirty="0"/>
              <a:t>Join</a:t>
            </a:r>
            <a:r>
              <a:rPr lang="zh-CN" altLang="en-US" dirty="0"/>
              <a:t>，</a:t>
            </a:r>
            <a:r>
              <a:rPr lang="en-US" altLang="zh-CN" dirty="0"/>
              <a:t>Load</a:t>
            </a:r>
            <a:r>
              <a:rPr lang="zh-CN" altLang="en-US" dirty="0"/>
              <a:t>和</a:t>
            </a:r>
            <a:r>
              <a:rPr lang="en-US" altLang="zh-CN" dirty="0"/>
              <a:t>Create</a:t>
            </a:r>
            <a:r>
              <a:rPr lang="zh-CN" altLang="en-US" dirty="0"/>
              <a:t>运算符，用于在预训练期间加载，存储和创建</a:t>
            </a:r>
            <a:r>
              <a:rPr lang="en-US" altLang="zh-CN" dirty="0"/>
              <a:t>DDS</a:t>
            </a:r>
            <a:r>
              <a:rPr lang="zh-CN" altLang="en-US" dirty="0"/>
              <a:t>。</a:t>
            </a:r>
          </a:p>
        </p:txBody>
      </p:sp>
    </p:spTree>
    <p:extLst>
      <p:ext uri="{BB962C8B-B14F-4D97-AF65-F5344CB8AC3E}">
        <p14:creationId xmlns:p14="http://schemas.microsoft.com/office/powerpoint/2010/main" val="837576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E9D036-910F-440B-9444-E52C75C76366}"/>
              </a:ext>
            </a:extLst>
          </p:cNvPr>
          <p:cNvSpPr>
            <a:spLocks noGrp="1"/>
          </p:cNvSpPr>
          <p:nvPr>
            <p:ph type="title"/>
          </p:nvPr>
        </p:nvSpPr>
        <p:spPr/>
        <p:txBody>
          <a:bodyPr/>
          <a:lstStyle/>
          <a:p>
            <a:r>
              <a:rPr lang="zh-CN" altLang="en-US" dirty="0"/>
              <a:t>驱动程序的执行</a:t>
            </a:r>
          </a:p>
        </p:txBody>
      </p:sp>
      <p:sp>
        <p:nvSpPr>
          <p:cNvPr id="3" name="内容占位符 2">
            <a:extLst>
              <a:ext uri="{FF2B5EF4-FFF2-40B4-BE49-F238E27FC236}">
                <a16:creationId xmlns:a16="http://schemas.microsoft.com/office/drawing/2014/main" id="{DE48E178-8480-41B8-BEA9-D4C5C18E6C05}"/>
              </a:ext>
            </a:extLst>
          </p:cNvPr>
          <p:cNvSpPr>
            <a:spLocks noGrp="1"/>
          </p:cNvSpPr>
          <p:nvPr>
            <p:ph idx="1"/>
          </p:nvPr>
        </p:nvSpPr>
        <p:spPr/>
        <p:txBody>
          <a:bodyPr/>
          <a:lstStyle/>
          <a:p>
            <a:r>
              <a:rPr lang="zh-CN" altLang="en-US" dirty="0"/>
              <a:t>在</a:t>
            </a:r>
            <a:r>
              <a:rPr lang="en-US" altLang="zh-CN" dirty="0"/>
              <a:t>STRADS-AP</a:t>
            </a:r>
            <a:r>
              <a:rPr lang="zh-CN" altLang="en-US" dirty="0"/>
              <a:t>驱动程序中，语句分为三类：顺序语句，</a:t>
            </a:r>
            <a:r>
              <a:rPr lang="en-US" altLang="zh-CN" dirty="0"/>
              <a:t>STRADS-AP</a:t>
            </a:r>
            <a:r>
              <a:rPr lang="zh-CN" altLang="en-US" dirty="0"/>
              <a:t>数据处理语句和</a:t>
            </a:r>
            <a:r>
              <a:rPr lang="en-US" altLang="zh-CN" dirty="0"/>
              <a:t>STRADS-AP</a:t>
            </a:r>
            <a:r>
              <a:rPr lang="zh-CN" altLang="en-US" dirty="0"/>
              <a:t>循环语句。</a:t>
            </a:r>
            <a:endParaRPr lang="en-US" altLang="zh-CN" dirty="0"/>
          </a:p>
          <a:p>
            <a:r>
              <a:rPr lang="zh-CN" altLang="en-US" dirty="0"/>
              <a:t>运行时维护一个状态机，每个类别一个状态，以跟踪要执行的代码类型。</a:t>
            </a:r>
            <a:endParaRPr lang="en-US" altLang="zh-CN" dirty="0"/>
          </a:p>
          <a:p>
            <a:r>
              <a:rPr lang="zh-CN" altLang="en-US" dirty="0"/>
              <a:t>驱动程序节点以顺序状态启动驱动程序，并在本地执行顺序执行，直到首次调用</a:t>
            </a:r>
            <a:r>
              <a:rPr lang="en-US" altLang="zh-CN" dirty="0"/>
              <a:t>STRADS-AP</a:t>
            </a:r>
            <a:r>
              <a:rPr lang="zh-CN" altLang="en-US" dirty="0"/>
              <a:t>运算符。在</a:t>
            </a:r>
            <a:r>
              <a:rPr lang="en-US" altLang="zh-CN" dirty="0"/>
              <a:t>STRADS-AP</a:t>
            </a:r>
            <a:r>
              <a:rPr lang="zh-CN" altLang="en-US" dirty="0"/>
              <a:t>运算符调用时，状态机切换到相应的状态，运行时在多个节点上将运算符并行化。</a:t>
            </a:r>
            <a:r>
              <a:rPr lang="en-US" altLang="zh-CN" dirty="0"/>
              <a:t>STRADS-AP</a:t>
            </a:r>
            <a:r>
              <a:rPr lang="zh-CN" altLang="en-US" dirty="0"/>
              <a:t>运算符完成后，运行时将切换回顺序状态，并继续在本地运行驱动程序。</a:t>
            </a:r>
          </a:p>
        </p:txBody>
      </p:sp>
    </p:spTree>
    <p:extLst>
      <p:ext uri="{BB962C8B-B14F-4D97-AF65-F5344CB8AC3E}">
        <p14:creationId xmlns:p14="http://schemas.microsoft.com/office/powerpoint/2010/main" val="1825251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47E99-C4D6-464D-9FCF-9F832D0CCB28}"/>
              </a:ext>
            </a:extLst>
          </p:cNvPr>
          <p:cNvSpPr>
            <a:spLocks noGrp="1"/>
          </p:cNvSpPr>
          <p:nvPr>
            <p:ph type="title"/>
          </p:nvPr>
        </p:nvSpPr>
        <p:spPr/>
        <p:txBody>
          <a:bodyPr/>
          <a:lstStyle/>
          <a:p>
            <a:r>
              <a:rPr lang="zh-CN" altLang="en-US" dirty="0"/>
              <a:t>侦察程序执行</a:t>
            </a:r>
          </a:p>
        </p:txBody>
      </p:sp>
      <p:sp>
        <p:nvSpPr>
          <p:cNvPr id="3" name="内容占位符 2">
            <a:extLst>
              <a:ext uri="{FF2B5EF4-FFF2-40B4-BE49-F238E27FC236}">
                <a16:creationId xmlns:a16="http://schemas.microsoft.com/office/drawing/2014/main" id="{7DDEC013-8893-4EDA-9404-C35E8BD17997}"/>
              </a:ext>
            </a:extLst>
          </p:cNvPr>
          <p:cNvSpPr>
            <a:spLocks noGrp="1"/>
          </p:cNvSpPr>
          <p:nvPr>
            <p:ph idx="1"/>
          </p:nvPr>
        </p:nvSpPr>
        <p:spPr/>
        <p:txBody>
          <a:bodyPr>
            <a:normAutofit/>
          </a:bodyPr>
          <a:lstStyle/>
          <a:p>
            <a:r>
              <a:rPr lang="zh-CN" altLang="en-US" dirty="0"/>
              <a:t>第一次调用循环运算符时，运行时将启动侦察执行（</a:t>
            </a:r>
            <a:r>
              <a:rPr lang="en-US" altLang="zh-CN" dirty="0"/>
              <a:t>RE</a:t>
            </a:r>
            <a:r>
              <a:rPr lang="zh-CN" altLang="en-US" dirty="0"/>
              <a:t>），这是循环运算符的虚拟执行。</a:t>
            </a:r>
            <a:endParaRPr lang="en-US" altLang="zh-CN" dirty="0"/>
          </a:p>
          <a:p>
            <a:r>
              <a:rPr lang="en-US" altLang="zh-CN" dirty="0"/>
              <a:t>RE</a:t>
            </a:r>
            <a:r>
              <a:rPr lang="zh-CN" altLang="en-US" dirty="0"/>
              <a:t>是只读执行，执行对</a:t>
            </a:r>
            <a:r>
              <a:rPr lang="en-US" altLang="zh-CN" dirty="0"/>
              <a:t>DDS</a:t>
            </a:r>
            <a:r>
              <a:rPr lang="zh-CN" altLang="en-US" dirty="0"/>
              <a:t>的所有读取，并发现各个循环体的读取</a:t>
            </a:r>
            <a:r>
              <a:rPr lang="en-US" altLang="zh-CN" dirty="0"/>
              <a:t>/</a:t>
            </a:r>
            <a:r>
              <a:rPr lang="zh-CN" altLang="en-US" dirty="0"/>
              <a:t>写入集。</a:t>
            </a:r>
            <a:endParaRPr lang="en-US" altLang="zh-CN" dirty="0"/>
          </a:p>
          <a:p>
            <a:r>
              <a:rPr lang="zh-CN" altLang="en-US" dirty="0"/>
              <a:t>运行时将读</a:t>
            </a:r>
            <a:r>
              <a:rPr lang="en-US" altLang="zh-CN" dirty="0"/>
              <a:t>/</a:t>
            </a:r>
            <a:r>
              <a:rPr lang="zh-CN" altLang="en-US" dirty="0"/>
              <a:t>写集用于两个目的：</a:t>
            </a:r>
            <a:endParaRPr lang="en-US" altLang="zh-CN" dirty="0"/>
          </a:p>
          <a:p>
            <a:pPr lvl="1"/>
            <a:r>
              <a:rPr lang="zh-CN" altLang="en-US" dirty="0"/>
              <a:t>（</a:t>
            </a:r>
            <a:r>
              <a:rPr lang="en-US" altLang="zh-CN" dirty="0"/>
              <a:t>1</a:t>
            </a:r>
            <a:r>
              <a:rPr lang="zh-CN" altLang="en-US" dirty="0"/>
              <a:t>）执行依赖关系分析并生成无冲突数据的调度计划，以在</a:t>
            </a:r>
            <a:r>
              <a:rPr lang="en-US" altLang="zh-CN" dirty="0" err="1"/>
              <a:t>AsyncFor</a:t>
            </a:r>
            <a:r>
              <a:rPr lang="zh-CN" altLang="en-US" dirty="0"/>
              <a:t>运算符中同时执行循环主体</a:t>
            </a:r>
            <a:endParaRPr lang="en-US" altLang="zh-CN" dirty="0"/>
          </a:p>
          <a:p>
            <a:pPr lvl="1"/>
            <a:r>
              <a:rPr lang="zh-CN" altLang="en-US" dirty="0"/>
              <a:t>（</a:t>
            </a:r>
            <a:r>
              <a:rPr lang="en-US" altLang="zh-CN" dirty="0"/>
              <a:t>2</a:t>
            </a:r>
            <a:r>
              <a:rPr lang="zh-CN" altLang="en-US" dirty="0"/>
              <a:t>）在实际执行期间预取和缓存远程节点上的</a:t>
            </a:r>
            <a:r>
              <a:rPr lang="en-US" altLang="zh-CN" dirty="0"/>
              <a:t>DDS</a:t>
            </a:r>
            <a:r>
              <a:rPr lang="zh-CN" altLang="en-US" dirty="0"/>
              <a:t>元素，以实现低延迟访问。</a:t>
            </a:r>
          </a:p>
        </p:txBody>
      </p:sp>
    </p:spTree>
    <p:extLst>
      <p:ext uri="{BB962C8B-B14F-4D97-AF65-F5344CB8AC3E}">
        <p14:creationId xmlns:p14="http://schemas.microsoft.com/office/powerpoint/2010/main" val="3219279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F3181-EF84-4BF1-AD96-508B12869185}"/>
              </a:ext>
            </a:extLst>
          </p:cNvPr>
          <p:cNvSpPr>
            <a:spLocks noGrp="1"/>
          </p:cNvSpPr>
          <p:nvPr>
            <p:ph type="title"/>
          </p:nvPr>
        </p:nvSpPr>
        <p:spPr/>
        <p:txBody>
          <a:bodyPr/>
          <a:lstStyle/>
          <a:p>
            <a:r>
              <a:rPr lang="zh-CN" altLang="en-US" dirty="0"/>
              <a:t>分布式数据结构</a:t>
            </a:r>
            <a:br>
              <a:rPr lang="en-US" altLang="zh-CN" dirty="0"/>
            </a:br>
            <a:endParaRPr lang="zh-CN" altLang="en-US" dirty="0"/>
          </a:p>
        </p:txBody>
      </p:sp>
      <p:sp>
        <p:nvSpPr>
          <p:cNvPr id="3" name="内容占位符 2">
            <a:extLst>
              <a:ext uri="{FF2B5EF4-FFF2-40B4-BE49-F238E27FC236}">
                <a16:creationId xmlns:a16="http://schemas.microsoft.com/office/drawing/2014/main" id="{728B4E83-4DB2-45A1-9796-D0842B70F526}"/>
              </a:ext>
            </a:extLst>
          </p:cNvPr>
          <p:cNvSpPr>
            <a:spLocks noGrp="1"/>
          </p:cNvSpPr>
          <p:nvPr>
            <p:ph idx="1"/>
          </p:nvPr>
        </p:nvSpPr>
        <p:spPr/>
        <p:txBody>
          <a:bodyPr>
            <a:normAutofit/>
          </a:bodyPr>
          <a:lstStyle/>
          <a:p>
            <a:r>
              <a:rPr lang="zh-CN" altLang="en-US" dirty="0"/>
              <a:t>在后台，</a:t>
            </a:r>
            <a:r>
              <a:rPr lang="en-US" altLang="zh-CN" dirty="0"/>
              <a:t>DDS</a:t>
            </a:r>
            <a:r>
              <a:rPr lang="zh-CN" altLang="en-US" dirty="0"/>
              <a:t>的元素作为键值对存储在分布式内存键值存储中。</a:t>
            </a:r>
            <a:endParaRPr lang="en-US" altLang="zh-CN" dirty="0"/>
          </a:p>
          <a:p>
            <a:r>
              <a:rPr lang="zh-CN" altLang="en-US" dirty="0"/>
              <a:t>该键由表</a:t>
            </a:r>
            <a:r>
              <a:rPr lang="en-US" altLang="zh-CN" dirty="0"/>
              <a:t>ID</a:t>
            </a:r>
            <a:r>
              <a:rPr lang="zh-CN" altLang="en-US" dirty="0"/>
              <a:t>加元素索引</a:t>
            </a:r>
            <a:r>
              <a:rPr lang="en-US" altLang="zh-CN" dirty="0"/>
              <a:t>ford vector</a:t>
            </a:r>
            <a:r>
              <a:rPr lang="zh-CN" altLang="en-US" dirty="0"/>
              <a:t>和表</a:t>
            </a:r>
            <a:r>
              <a:rPr lang="en-US" altLang="zh-CN" dirty="0"/>
              <a:t>ID</a:t>
            </a:r>
            <a:r>
              <a:rPr lang="zh-CN" altLang="en-US" dirty="0"/>
              <a:t>加</a:t>
            </a:r>
            <a:r>
              <a:rPr lang="en-US" altLang="zh-CN" dirty="0" err="1"/>
              <a:t>dmap</a:t>
            </a:r>
            <a:r>
              <a:rPr lang="en-US" altLang="zh-CN" dirty="0"/>
              <a:t>/</a:t>
            </a:r>
            <a:r>
              <a:rPr lang="en-US" altLang="zh-CN" dirty="0" err="1"/>
              <a:t>dmultimap</a:t>
            </a:r>
            <a:r>
              <a:rPr lang="zh-CN" altLang="en-US" dirty="0"/>
              <a:t>的元素键唯一地组成。</a:t>
            </a:r>
            <a:endParaRPr lang="en-US" altLang="zh-CN" dirty="0"/>
          </a:p>
          <a:p>
            <a:r>
              <a:rPr lang="zh-CN" altLang="en-US" dirty="0"/>
              <a:t>集群中的每个节点都运行分布式键值存储的服务器，该服务器包含按键哈希划分的</a:t>
            </a:r>
            <a:r>
              <a:rPr lang="en-US" altLang="zh-CN" dirty="0"/>
              <a:t>DDS</a:t>
            </a:r>
            <a:r>
              <a:rPr lang="zh-CN" altLang="en-US" dirty="0"/>
              <a:t>的元素。</a:t>
            </a:r>
            <a:endParaRPr lang="en-US" altLang="zh-CN" dirty="0"/>
          </a:p>
          <a:p>
            <a:r>
              <a:rPr lang="en-US" altLang="zh-CN" dirty="0"/>
              <a:t>DDS</a:t>
            </a:r>
            <a:r>
              <a:rPr lang="zh-CN" altLang="en-US" dirty="0"/>
              <a:t>通过检查点实现容错。在</a:t>
            </a:r>
            <a:r>
              <a:rPr lang="en-US" altLang="zh-CN" dirty="0"/>
              <a:t>DDS</a:t>
            </a:r>
            <a:r>
              <a:rPr lang="zh-CN" altLang="en-US" dirty="0"/>
              <a:t>上运行的</a:t>
            </a:r>
            <a:r>
              <a:rPr lang="en-US" altLang="zh-CN" dirty="0"/>
              <a:t>STRADS-AP</a:t>
            </a:r>
            <a:r>
              <a:rPr lang="zh-CN" altLang="en-US" dirty="0"/>
              <a:t>运算符完成后，运行时将获取该运算符修改或创建的任何</a:t>
            </a:r>
            <a:r>
              <a:rPr lang="en-US" altLang="zh-CN" dirty="0"/>
              <a:t>DDS</a:t>
            </a:r>
            <a:r>
              <a:rPr lang="zh-CN" altLang="en-US" dirty="0"/>
              <a:t>的快照。检查点</a:t>
            </a:r>
            <a:r>
              <a:rPr lang="en-US" altLang="zh-CN" dirty="0"/>
              <a:t>I / O</a:t>
            </a:r>
            <a:r>
              <a:rPr lang="zh-CN" altLang="en-US" dirty="0"/>
              <a:t>时间开销可以忽略不计，因为</a:t>
            </a:r>
            <a:r>
              <a:rPr lang="en-US" altLang="zh-CN" dirty="0"/>
              <a:t>ML</a:t>
            </a:r>
            <a:r>
              <a:rPr lang="zh-CN" altLang="en-US" dirty="0"/>
              <a:t>程序是计算密集型的，并且输入数据</a:t>
            </a:r>
            <a:r>
              <a:rPr lang="en-US" altLang="zh-CN" dirty="0"/>
              <a:t>DDS</a:t>
            </a:r>
            <a:r>
              <a:rPr lang="zh-CN" altLang="en-US" dirty="0"/>
              <a:t>是只读的，因此没有检查点（创建时除外）。</a:t>
            </a:r>
          </a:p>
        </p:txBody>
      </p:sp>
    </p:spTree>
    <p:extLst>
      <p:ext uri="{BB962C8B-B14F-4D97-AF65-F5344CB8AC3E}">
        <p14:creationId xmlns:p14="http://schemas.microsoft.com/office/powerpoint/2010/main" val="1975693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8D684-4272-4C8C-927B-0891337A1B5F}"/>
              </a:ext>
            </a:extLst>
          </p:cNvPr>
          <p:cNvSpPr>
            <a:spLocks noGrp="1"/>
          </p:cNvSpPr>
          <p:nvPr>
            <p:ph type="title"/>
          </p:nvPr>
        </p:nvSpPr>
        <p:spPr/>
        <p:txBody>
          <a:bodyPr/>
          <a:lstStyle/>
          <a:p>
            <a:r>
              <a:rPr lang="zh-CN" altLang="en-US" dirty="0"/>
              <a:t>分布式数据结构</a:t>
            </a:r>
            <a:br>
              <a:rPr lang="en-US" altLang="zh-CN" dirty="0"/>
            </a:br>
            <a:endParaRPr lang="zh-CN" altLang="en-US" dirty="0"/>
          </a:p>
        </p:txBody>
      </p:sp>
      <p:sp>
        <p:nvSpPr>
          <p:cNvPr id="3" name="内容占位符 2">
            <a:extLst>
              <a:ext uri="{FF2B5EF4-FFF2-40B4-BE49-F238E27FC236}">
                <a16:creationId xmlns:a16="http://schemas.microsoft.com/office/drawing/2014/main" id="{5C5BE4FF-44D5-48A4-A2C7-F8A2A68E3C86}"/>
              </a:ext>
            </a:extLst>
          </p:cNvPr>
          <p:cNvSpPr>
            <a:spLocks noGrp="1"/>
          </p:cNvSpPr>
          <p:nvPr>
            <p:ph idx="1"/>
          </p:nvPr>
        </p:nvSpPr>
        <p:spPr/>
        <p:txBody>
          <a:bodyPr>
            <a:normAutofit lnSpcReduction="10000"/>
          </a:bodyPr>
          <a:lstStyle/>
          <a:p>
            <a:r>
              <a:rPr lang="zh-CN" altLang="en-US" dirty="0"/>
              <a:t>传统的检查点方法是在检查点期间将整个程序状态转储到存储中，并在恢复期间从最后一个成功的检查点加载状态。由于</a:t>
            </a:r>
            <a:r>
              <a:rPr lang="en-US" altLang="zh-CN" dirty="0"/>
              <a:t>ML</a:t>
            </a:r>
            <a:r>
              <a:rPr lang="zh-CN" altLang="en-US" dirty="0"/>
              <a:t>程序可能具有任意数量的非</a:t>
            </a:r>
            <a:r>
              <a:rPr lang="en-US" altLang="zh-CN" dirty="0"/>
              <a:t>DDS</a:t>
            </a:r>
            <a:r>
              <a:rPr lang="zh-CN" altLang="en-US" dirty="0"/>
              <a:t>变量（例如超参数），因此传统方法将要求用户编写样板代码以保存和还原这些变量的状态，从而降低生产率并增加引入错误的机会。</a:t>
            </a:r>
            <a:endParaRPr lang="en-US" altLang="zh-CN" dirty="0"/>
          </a:p>
          <a:p>
            <a:r>
              <a:rPr lang="zh-CN" altLang="en-US" dirty="0"/>
              <a:t>因此，</a:t>
            </a:r>
            <a:r>
              <a:rPr lang="en-US" altLang="zh-CN" dirty="0"/>
              <a:t>STRADS-AP</a:t>
            </a:r>
            <a:r>
              <a:rPr lang="zh-CN" altLang="en-US" dirty="0"/>
              <a:t>采用了不同的检查点方法，从而消除了对此类样板代码的需求。节点发生故障时，</a:t>
            </a:r>
            <a:r>
              <a:rPr lang="en-US" altLang="zh-CN" dirty="0"/>
              <a:t>STRADS-AP</a:t>
            </a:r>
            <a:r>
              <a:rPr lang="zh-CN" altLang="en-US" dirty="0"/>
              <a:t>将以快速重新执行模式重新启动应用程序。在这种模式下，当运行时遇到执行迭代程序</a:t>
            </a:r>
            <a:r>
              <a:rPr lang="en-US" altLang="zh-CN" dirty="0" err="1"/>
              <a:t>i</a:t>
            </a:r>
            <a:r>
              <a:rPr lang="zh-CN" altLang="en-US" dirty="0"/>
              <a:t>的并行运算符</a:t>
            </a:r>
            <a:r>
              <a:rPr lang="en-US" altLang="zh-CN" dirty="0"/>
              <a:t>op</a:t>
            </a:r>
            <a:r>
              <a:rPr lang="zh-CN" altLang="en-US" dirty="0"/>
              <a:t>时，它将首先检查是否存在</a:t>
            </a:r>
            <a:r>
              <a:rPr lang="en-US" altLang="zh-CN" dirty="0" err="1"/>
              <a:t>opi</a:t>
            </a:r>
            <a:r>
              <a:rPr lang="zh-CN" altLang="en-US" dirty="0"/>
              <a:t>的检查点。如果是，则运行时将跳过</a:t>
            </a:r>
            <a:r>
              <a:rPr lang="en-US" altLang="zh-CN" dirty="0" err="1"/>
              <a:t>opi</a:t>
            </a:r>
            <a:r>
              <a:rPr lang="zh-CN" altLang="en-US" dirty="0"/>
              <a:t>的执行，并从检查点加载</a:t>
            </a:r>
            <a:r>
              <a:rPr lang="en-US" altLang="zh-CN" dirty="0"/>
              <a:t>DDS</a:t>
            </a:r>
            <a:r>
              <a:rPr lang="zh-CN" altLang="en-US" dirty="0"/>
              <a:t>状态。否则，它将继续正常执行。因此，可以快速正确地恢复非</a:t>
            </a:r>
            <a:r>
              <a:rPr lang="en-US" altLang="zh-CN" dirty="0"/>
              <a:t>DDS</a:t>
            </a:r>
            <a:r>
              <a:rPr lang="zh-CN" altLang="en-US" dirty="0"/>
              <a:t>变量的状态，而不必强迫用户编写额外的代码。</a:t>
            </a:r>
          </a:p>
        </p:txBody>
      </p:sp>
    </p:spTree>
    <p:extLst>
      <p:ext uri="{BB962C8B-B14F-4D97-AF65-F5344CB8AC3E}">
        <p14:creationId xmlns:p14="http://schemas.microsoft.com/office/powerpoint/2010/main" val="2103359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498EA-E05B-4C0E-9C70-15FB114C4392}"/>
              </a:ext>
            </a:extLst>
          </p:cNvPr>
          <p:cNvSpPr>
            <a:spLocks noGrp="1"/>
          </p:cNvSpPr>
          <p:nvPr>
            <p:ph type="title"/>
          </p:nvPr>
        </p:nvSpPr>
        <p:spPr/>
        <p:txBody>
          <a:bodyPr/>
          <a:lstStyle/>
          <a:p>
            <a:r>
              <a:rPr lang="zh-CN" altLang="en-US" dirty="0"/>
              <a:t>并发控制</a:t>
            </a:r>
          </a:p>
        </p:txBody>
      </p:sp>
      <p:sp>
        <p:nvSpPr>
          <p:cNvPr id="3" name="内容占位符 2">
            <a:extLst>
              <a:ext uri="{FF2B5EF4-FFF2-40B4-BE49-F238E27FC236}">
                <a16:creationId xmlns:a16="http://schemas.microsoft.com/office/drawing/2014/main" id="{8A4DC3CF-0956-48C1-B88E-213485F727CB}"/>
              </a:ext>
            </a:extLst>
          </p:cNvPr>
          <p:cNvSpPr>
            <a:spLocks noGrp="1"/>
          </p:cNvSpPr>
          <p:nvPr>
            <p:ph idx="1"/>
          </p:nvPr>
        </p:nvSpPr>
        <p:spPr/>
        <p:txBody>
          <a:bodyPr/>
          <a:lstStyle/>
          <a:p>
            <a:r>
              <a:rPr lang="en-US" altLang="zh-CN" dirty="0"/>
              <a:t>STRADS-AP</a:t>
            </a:r>
            <a:r>
              <a:rPr lang="zh-CN" altLang="en-US" dirty="0"/>
              <a:t>实现了两个并发控制引擎：</a:t>
            </a:r>
            <a:endParaRPr lang="en-US" altLang="zh-CN" dirty="0"/>
          </a:p>
          <a:p>
            <a:pPr lvl="1"/>
            <a:r>
              <a:rPr lang="zh-CN" altLang="en-US" dirty="0"/>
              <a:t>（</a:t>
            </a:r>
            <a:r>
              <a:rPr lang="en-US" altLang="zh-CN" dirty="0"/>
              <a:t>1</a:t>
            </a:r>
            <a:r>
              <a:rPr lang="zh-CN" altLang="en-US" dirty="0"/>
              <a:t>）用于</a:t>
            </a:r>
            <a:r>
              <a:rPr lang="en-US" altLang="zh-CN" dirty="0" err="1"/>
              <a:t>AsyncFor</a:t>
            </a:r>
            <a:r>
              <a:rPr lang="zh-CN" altLang="en-US" dirty="0"/>
              <a:t>运算符的可序列化引擎</a:t>
            </a:r>
            <a:endParaRPr lang="en-US" altLang="zh-CN" dirty="0"/>
          </a:p>
          <a:p>
            <a:pPr lvl="1"/>
            <a:r>
              <a:rPr lang="zh-CN" altLang="en-US" dirty="0"/>
              <a:t>（</a:t>
            </a:r>
            <a:r>
              <a:rPr lang="en-US" altLang="zh-CN" dirty="0"/>
              <a:t>2</a:t>
            </a:r>
            <a:r>
              <a:rPr lang="zh-CN" altLang="en-US" dirty="0"/>
              <a:t>）用于</a:t>
            </a:r>
            <a:r>
              <a:rPr lang="en-US" altLang="zh-CN" dirty="0" err="1"/>
              <a:t>SyncFor</a:t>
            </a:r>
            <a:r>
              <a:rPr lang="zh-CN" altLang="en-US" dirty="0"/>
              <a:t>运算符的数据并行引擎 </a:t>
            </a:r>
            <a:endParaRPr lang="en-US" altLang="zh-CN" dirty="0"/>
          </a:p>
          <a:p>
            <a:r>
              <a:rPr lang="zh-CN" altLang="en-US" dirty="0"/>
              <a:t>两个引擎都使用侦察执行程序中的读</a:t>
            </a:r>
            <a:r>
              <a:rPr lang="en-US" altLang="zh-CN" dirty="0"/>
              <a:t>/</a:t>
            </a:r>
            <a:r>
              <a:rPr lang="zh-CN" altLang="en-US" dirty="0"/>
              <a:t>写集来预取远程</a:t>
            </a:r>
            <a:r>
              <a:rPr lang="en-US" altLang="zh-CN" dirty="0"/>
              <a:t>DDS</a:t>
            </a:r>
            <a:r>
              <a:rPr lang="zh-CN" altLang="en-US" dirty="0"/>
              <a:t>元素，而可序列化引擎还使用它来制定无冲突数据的执行计划。</a:t>
            </a:r>
          </a:p>
        </p:txBody>
      </p:sp>
    </p:spTree>
    <p:extLst>
      <p:ext uri="{BB962C8B-B14F-4D97-AF65-F5344CB8AC3E}">
        <p14:creationId xmlns:p14="http://schemas.microsoft.com/office/powerpoint/2010/main" val="3362590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71FC0-E0B3-4526-9F0A-1AF5ACAB616A}"/>
              </a:ext>
            </a:extLst>
          </p:cNvPr>
          <p:cNvSpPr>
            <a:spLocks noGrp="1"/>
          </p:cNvSpPr>
          <p:nvPr>
            <p:ph type="title"/>
          </p:nvPr>
        </p:nvSpPr>
        <p:spPr/>
        <p:txBody>
          <a:bodyPr/>
          <a:lstStyle/>
          <a:p>
            <a:r>
              <a:rPr lang="en-US" altLang="zh-CN" dirty="0" err="1"/>
              <a:t>AsyncFor</a:t>
            </a:r>
            <a:r>
              <a:rPr lang="zh-CN" altLang="en-US" dirty="0"/>
              <a:t>序列化引擎</a:t>
            </a:r>
          </a:p>
        </p:txBody>
      </p:sp>
      <p:sp>
        <p:nvSpPr>
          <p:cNvPr id="3" name="内容占位符 2">
            <a:extLst>
              <a:ext uri="{FF2B5EF4-FFF2-40B4-BE49-F238E27FC236}">
                <a16:creationId xmlns:a16="http://schemas.microsoft.com/office/drawing/2014/main" id="{262F4CCE-8066-4107-8546-692AF9734AA0}"/>
              </a:ext>
            </a:extLst>
          </p:cNvPr>
          <p:cNvSpPr>
            <a:spLocks noGrp="1"/>
          </p:cNvSpPr>
          <p:nvPr>
            <p:ph idx="1"/>
          </p:nvPr>
        </p:nvSpPr>
        <p:spPr/>
        <p:txBody>
          <a:bodyPr>
            <a:normAutofit/>
          </a:bodyPr>
          <a:lstStyle/>
          <a:p>
            <a:r>
              <a:rPr lang="zh-CN" altLang="en-US" dirty="0"/>
              <a:t>可序列化引擎实现了一个调度程序模块，该模块从</a:t>
            </a:r>
            <a:r>
              <a:rPr lang="en-US" altLang="zh-CN" dirty="0"/>
              <a:t>RE</a:t>
            </a:r>
            <a:r>
              <a:rPr lang="zh-CN" altLang="en-US" dirty="0"/>
              <a:t>获取读</a:t>
            </a:r>
            <a:r>
              <a:rPr lang="en-US" altLang="zh-CN" dirty="0"/>
              <a:t>/</a:t>
            </a:r>
            <a:r>
              <a:rPr lang="zh-CN" altLang="en-US" dirty="0"/>
              <a:t>写集，分析数据依存关系，生成依存关系图，并生成避免数据冲突的并行执行计划。 为了增加并行度，假定循环体执行的任何串行顺序是可接受的，则可序列化引擎可以更改任务的执行顺序。</a:t>
            </a:r>
            <a:endParaRPr lang="en-US" altLang="zh-CN" dirty="0"/>
          </a:p>
          <a:p>
            <a:r>
              <a:rPr lang="zh-CN" altLang="en-US" dirty="0"/>
              <a:t>调度程序使用一种算法，将循环体分为</a:t>
            </a:r>
            <a:r>
              <a:rPr lang="en-US" altLang="zh-CN" dirty="0"/>
              <a:t>N</a:t>
            </a:r>
            <a:r>
              <a:rPr lang="zh-CN" altLang="en-US" dirty="0"/>
              <a:t>个任务组，其中</a:t>
            </a:r>
            <a:r>
              <a:rPr lang="en-US" altLang="zh-CN" dirty="0"/>
              <a:t>N</a:t>
            </a:r>
            <a:r>
              <a:rPr lang="zh-CN" altLang="en-US" dirty="0"/>
              <a:t>比群集中节点的数量大得多。该算法允许任务组内的依赖关系，但确保没有任务组之间的依赖关系。</a:t>
            </a:r>
            <a:endParaRPr lang="en-US" altLang="zh-CN" dirty="0"/>
          </a:p>
          <a:p>
            <a:r>
              <a:rPr lang="zh-CN" altLang="en-US" dirty="0"/>
              <a:t>在运行时，调度程序将任务组放置在节点上，每个节点都保留一个任务组池。为了平衡负载，可序列化引擎运行贪心算法，该算法按大小降序对任务组进行排序，并将任务组分配给迄今为止负载最小的节点。</a:t>
            </a:r>
          </a:p>
        </p:txBody>
      </p:sp>
    </p:spTree>
    <p:extLst>
      <p:ext uri="{BB962C8B-B14F-4D97-AF65-F5344CB8AC3E}">
        <p14:creationId xmlns:p14="http://schemas.microsoft.com/office/powerpoint/2010/main" val="227413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4C98A-EDF4-4DC6-969D-C9DB558BE8FE}"/>
              </a:ext>
            </a:extLst>
          </p:cNvPr>
          <p:cNvSpPr>
            <a:spLocks noGrp="1"/>
          </p:cNvSpPr>
          <p:nvPr>
            <p:ph type="title"/>
          </p:nvPr>
        </p:nvSpPr>
        <p:spPr/>
        <p:txBody>
          <a:bodyPr/>
          <a:lstStyle/>
          <a:p>
            <a:r>
              <a:rPr lang="zh-CN" altLang="en-US" dirty="0"/>
              <a:t>问题的陈述</a:t>
            </a:r>
          </a:p>
        </p:txBody>
      </p:sp>
      <p:sp>
        <p:nvSpPr>
          <p:cNvPr id="3" name="内容占位符 2">
            <a:extLst>
              <a:ext uri="{FF2B5EF4-FFF2-40B4-BE49-F238E27FC236}">
                <a16:creationId xmlns:a16="http://schemas.microsoft.com/office/drawing/2014/main" id="{79960822-8E7C-4EE1-AC62-BBE496394567}"/>
              </a:ext>
            </a:extLst>
          </p:cNvPr>
          <p:cNvSpPr>
            <a:spLocks noGrp="1"/>
          </p:cNvSpPr>
          <p:nvPr>
            <p:ph idx="1"/>
          </p:nvPr>
        </p:nvSpPr>
        <p:spPr/>
        <p:txBody>
          <a:bodyPr>
            <a:normAutofit fontScale="85000" lnSpcReduction="10000"/>
          </a:bodyPr>
          <a:lstStyle/>
          <a:p>
            <a:r>
              <a:rPr lang="en-US" altLang="zh-CN" dirty="0"/>
              <a:t>It is a daunting task to convert sequential code for a Machine Learning(ML) model to a distributed framework that runs on a cluster.</a:t>
            </a:r>
          </a:p>
          <a:p>
            <a:r>
              <a:rPr lang="zh-CN" altLang="en-US" dirty="0"/>
              <a:t>将机器学习模型的顺序代码部署到用于集群的分布式框架是困难的。</a:t>
            </a:r>
            <a:endParaRPr lang="en-US" altLang="zh-CN" dirty="0"/>
          </a:p>
          <a:p>
            <a:r>
              <a:rPr lang="en-US" altLang="zh-CN" dirty="0"/>
              <a:t>The process of ﬁtting the sequential code to an appropriate programming model and data abstractions determined by the framework of choice requires signiﬁcant effort. </a:t>
            </a:r>
          </a:p>
          <a:p>
            <a:r>
              <a:rPr lang="zh-CN" altLang="en-US" dirty="0"/>
              <a:t>将顺序代码转换到合适的编程模型并使用合适的数据抽象需要大量努力。</a:t>
            </a:r>
            <a:endParaRPr lang="en-US" altLang="zh-CN" dirty="0"/>
          </a:p>
          <a:p>
            <a:r>
              <a:rPr lang="en-US" altLang="zh-CN" dirty="0"/>
              <a:t>Furthermore, inherent constraints of frameworks sometimes lead to inefﬁcient implementations, delivering suboptimal performance. </a:t>
            </a:r>
          </a:p>
          <a:p>
            <a:r>
              <a:rPr lang="zh-CN" altLang="en-US" dirty="0"/>
              <a:t>框架的固有约束，导致性能不理想。</a:t>
            </a:r>
          </a:p>
        </p:txBody>
      </p:sp>
    </p:spTree>
    <p:extLst>
      <p:ext uri="{BB962C8B-B14F-4D97-AF65-F5344CB8AC3E}">
        <p14:creationId xmlns:p14="http://schemas.microsoft.com/office/powerpoint/2010/main" val="1958359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D78A6-DD64-429D-89A7-8975A4A1A730}"/>
              </a:ext>
            </a:extLst>
          </p:cNvPr>
          <p:cNvSpPr>
            <a:spLocks noGrp="1"/>
          </p:cNvSpPr>
          <p:nvPr>
            <p:ph type="title"/>
          </p:nvPr>
        </p:nvSpPr>
        <p:spPr/>
        <p:txBody>
          <a:bodyPr/>
          <a:lstStyle/>
          <a:p>
            <a:r>
              <a:rPr lang="en-US" altLang="zh-CN" dirty="0" err="1"/>
              <a:t>AsyncFor</a:t>
            </a:r>
            <a:r>
              <a:rPr lang="zh-CN" altLang="en-US" dirty="0"/>
              <a:t>序列化引擎</a:t>
            </a:r>
          </a:p>
        </p:txBody>
      </p:sp>
      <p:sp>
        <p:nvSpPr>
          <p:cNvPr id="3" name="内容占位符 2">
            <a:extLst>
              <a:ext uri="{FF2B5EF4-FFF2-40B4-BE49-F238E27FC236}">
                <a16:creationId xmlns:a16="http://schemas.microsoft.com/office/drawing/2014/main" id="{9AD11DD1-D495-4859-9584-6AFCE984F56E}"/>
              </a:ext>
            </a:extLst>
          </p:cNvPr>
          <p:cNvSpPr>
            <a:spLocks noGrp="1"/>
          </p:cNvSpPr>
          <p:nvPr>
            <p:ph idx="1"/>
          </p:nvPr>
        </p:nvSpPr>
        <p:spPr/>
        <p:txBody>
          <a:bodyPr/>
          <a:lstStyle/>
          <a:p>
            <a:r>
              <a:rPr lang="zh-CN" altLang="en-US" dirty="0"/>
              <a:t>每个节点创建用户指定数量的线程，并将任务组从任务池分派到线程。节点上的所有线程都无需锁定就可以访问每个节点的</a:t>
            </a:r>
            <a:r>
              <a:rPr lang="en-US" altLang="zh-CN" dirty="0"/>
              <a:t>DDS</a:t>
            </a:r>
            <a:r>
              <a:rPr lang="zh-CN" altLang="en-US" dirty="0"/>
              <a:t>缓存，这是因为每个线程都按顺序执行任务组，并且调度算法保证了整个任务组之间不会发生数据冲突。</a:t>
            </a:r>
            <a:endParaRPr lang="en-US" altLang="zh-CN" dirty="0"/>
          </a:p>
          <a:p>
            <a:r>
              <a:rPr lang="zh-CN" altLang="en-US" dirty="0"/>
              <a:t>在任务组过大的情况下，我们将其分配到线程之间，并使用锁定来避免数据争用，从而导致执行的不确定性。</a:t>
            </a:r>
          </a:p>
        </p:txBody>
      </p:sp>
    </p:spTree>
    <p:extLst>
      <p:ext uri="{BB962C8B-B14F-4D97-AF65-F5344CB8AC3E}">
        <p14:creationId xmlns:p14="http://schemas.microsoft.com/office/powerpoint/2010/main" val="2701443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A8374-9F40-43B4-BD95-C6BCC4C52D92}"/>
              </a:ext>
            </a:extLst>
          </p:cNvPr>
          <p:cNvSpPr>
            <a:spLocks noGrp="1"/>
          </p:cNvSpPr>
          <p:nvPr>
            <p:ph type="title"/>
          </p:nvPr>
        </p:nvSpPr>
        <p:spPr/>
        <p:txBody>
          <a:bodyPr/>
          <a:lstStyle/>
          <a:p>
            <a:r>
              <a:rPr lang="en-US" altLang="zh-CN" dirty="0" err="1"/>
              <a:t>SyncFor</a:t>
            </a:r>
            <a:r>
              <a:rPr lang="zh-CN" altLang="en-US" dirty="0"/>
              <a:t>数据并行引擎</a:t>
            </a:r>
          </a:p>
        </p:txBody>
      </p:sp>
      <p:sp>
        <p:nvSpPr>
          <p:cNvPr id="3" name="内容占位符 2">
            <a:extLst>
              <a:ext uri="{FF2B5EF4-FFF2-40B4-BE49-F238E27FC236}">
                <a16:creationId xmlns:a16="http://schemas.microsoft.com/office/drawing/2014/main" id="{6250096C-D827-4B8B-8A8B-533CAD745CD7}"/>
              </a:ext>
            </a:extLst>
          </p:cNvPr>
          <p:cNvSpPr>
            <a:spLocks noGrp="1"/>
          </p:cNvSpPr>
          <p:nvPr>
            <p:ph idx="1"/>
          </p:nvPr>
        </p:nvSpPr>
        <p:spPr/>
        <p:txBody>
          <a:bodyPr/>
          <a:lstStyle/>
          <a:p>
            <a:r>
              <a:rPr lang="zh-CN" altLang="en-US" dirty="0"/>
              <a:t>在数据并行引擎中，任务被定义为循环主体，循环主体拥有</a:t>
            </a:r>
            <a:r>
              <a:rPr lang="en-US" altLang="zh-CN" dirty="0"/>
              <a:t>D</a:t>
            </a:r>
            <a:r>
              <a:rPr lang="zh-CN" altLang="en-US" dirty="0"/>
              <a:t>个大小为</a:t>
            </a:r>
            <a:r>
              <a:rPr lang="en-US" altLang="zh-CN" dirty="0"/>
              <a:t>M</a:t>
            </a:r>
            <a:r>
              <a:rPr lang="zh-CN" altLang="en-US" dirty="0"/>
              <a:t>的</a:t>
            </a:r>
            <a:r>
              <a:rPr lang="en-US" altLang="zh-CN" dirty="0"/>
              <a:t>mini-batch</a:t>
            </a:r>
            <a:r>
              <a:rPr lang="zh-CN" altLang="en-US" dirty="0"/>
              <a:t>，其中</a:t>
            </a:r>
            <a:r>
              <a:rPr lang="en-US" altLang="zh-CN" dirty="0"/>
              <a:t>D</a:t>
            </a:r>
            <a:r>
              <a:rPr lang="zh-CN" altLang="en-US" dirty="0"/>
              <a:t>和</a:t>
            </a:r>
            <a:r>
              <a:rPr lang="en-US" altLang="zh-CN" dirty="0"/>
              <a:t>M</a:t>
            </a:r>
            <a:r>
              <a:rPr lang="zh-CN" altLang="en-US" dirty="0"/>
              <a:t>为</a:t>
            </a:r>
            <a:r>
              <a:rPr lang="en-US" altLang="zh-CN" dirty="0" err="1"/>
              <a:t>SyncFor</a:t>
            </a:r>
            <a:r>
              <a:rPr lang="zh-CN" altLang="en-US" dirty="0"/>
              <a:t>参数。</a:t>
            </a:r>
            <a:endParaRPr lang="en-US" altLang="zh-CN" dirty="0"/>
          </a:p>
          <a:p>
            <a:r>
              <a:rPr lang="zh-CN" altLang="en-US" dirty="0"/>
              <a:t>因此，单个</a:t>
            </a:r>
            <a:r>
              <a:rPr lang="en-US" altLang="zh-CN" dirty="0" err="1"/>
              <a:t>SyncFor</a:t>
            </a:r>
            <a:r>
              <a:rPr lang="zh-CN" altLang="en-US" dirty="0"/>
              <a:t>调用将生成具有不同</a:t>
            </a:r>
            <a:r>
              <a:rPr lang="en-US" altLang="zh-CN" dirty="0"/>
              <a:t>mini-batch</a:t>
            </a:r>
            <a:r>
              <a:rPr lang="zh-CN" altLang="en-US" dirty="0"/>
              <a:t>的多个任务。引擎将这些任务放在多个拥有关联的</a:t>
            </a:r>
            <a:r>
              <a:rPr lang="en-US" altLang="zh-CN" dirty="0"/>
              <a:t>mini-batch</a:t>
            </a:r>
            <a:r>
              <a:rPr lang="zh-CN" altLang="en-US" dirty="0"/>
              <a:t>的节点上，这些节点形成任务池。</a:t>
            </a:r>
            <a:endParaRPr lang="en-US" altLang="zh-CN" dirty="0"/>
          </a:p>
          <a:p>
            <a:r>
              <a:rPr lang="zh-CN" altLang="en-US" dirty="0"/>
              <a:t>与可序列化引擎不同，线程包含每个线程缓存，并且不允许访问每个节点缓存，因为在这种情况下，不能保证无冲突的数据访问（不同任务中</a:t>
            </a:r>
            <a:r>
              <a:rPr lang="en-US" altLang="zh-CN" dirty="0"/>
              <a:t>mini-batch</a:t>
            </a:r>
            <a:r>
              <a:rPr lang="zh-CN" altLang="en-US" dirty="0"/>
              <a:t>的数据可能会产生冲突）。当节点将任务从任务池分派到线程时，它将参数值从每个节点缓存复制到每个线程缓存。</a:t>
            </a:r>
          </a:p>
        </p:txBody>
      </p:sp>
    </p:spTree>
    <p:extLst>
      <p:ext uri="{BB962C8B-B14F-4D97-AF65-F5344CB8AC3E}">
        <p14:creationId xmlns:p14="http://schemas.microsoft.com/office/powerpoint/2010/main" val="3378744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D7183-FC90-44D3-B716-2F53F010DE75}"/>
              </a:ext>
            </a:extLst>
          </p:cNvPr>
          <p:cNvSpPr>
            <a:spLocks noGrp="1"/>
          </p:cNvSpPr>
          <p:nvPr>
            <p:ph type="title"/>
          </p:nvPr>
        </p:nvSpPr>
        <p:spPr/>
        <p:txBody>
          <a:bodyPr/>
          <a:lstStyle/>
          <a:p>
            <a:r>
              <a:rPr lang="en-US" altLang="zh-CN" dirty="0"/>
              <a:t>STRADS-AP</a:t>
            </a:r>
            <a:r>
              <a:rPr lang="zh-CN" altLang="en-US" dirty="0"/>
              <a:t>应用调试</a:t>
            </a:r>
          </a:p>
        </p:txBody>
      </p:sp>
      <p:sp>
        <p:nvSpPr>
          <p:cNvPr id="3" name="内容占位符 2">
            <a:extLst>
              <a:ext uri="{FF2B5EF4-FFF2-40B4-BE49-F238E27FC236}">
                <a16:creationId xmlns:a16="http://schemas.microsoft.com/office/drawing/2014/main" id="{AA199412-BF16-441A-9683-7C662FF8A136}"/>
              </a:ext>
            </a:extLst>
          </p:cNvPr>
          <p:cNvSpPr>
            <a:spLocks noGrp="1"/>
          </p:cNvSpPr>
          <p:nvPr>
            <p:ph idx="1"/>
          </p:nvPr>
        </p:nvSpPr>
        <p:spPr/>
        <p:txBody>
          <a:bodyPr/>
          <a:lstStyle/>
          <a:p>
            <a:r>
              <a:rPr lang="en-US" altLang="zh-CN" dirty="0"/>
              <a:t>STRADS-AP </a:t>
            </a:r>
            <a:r>
              <a:rPr lang="zh-CN" altLang="en-US" dirty="0"/>
              <a:t>支持两种调试模式：</a:t>
            </a:r>
            <a:r>
              <a:rPr lang="en-US" altLang="zh-CN" dirty="0"/>
              <a:t>(1) cluster replay mode, and (2) single-node replay mode.</a:t>
            </a:r>
          </a:p>
          <a:p>
            <a:r>
              <a:rPr lang="en-US" altLang="zh-CN" dirty="0"/>
              <a:t>(1) cluster replay mode</a:t>
            </a:r>
            <a:r>
              <a:rPr lang="zh-CN" altLang="en-US" dirty="0"/>
              <a:t>：</a:t>
            </a:r>
            <a:endParaRPr lang="en-US" altLang="zh-CN" dirty="0"/>
          </a:p>
          <a:p>
            <a:pPr lvl="1"/>
            <a:r>
              <a:rPr lang="en-US" altLang="zh-CN" dirty="0"/>
              <a:t>STRADS-AP</a:t>
            </a:r>
            <a:r>
              <a:rPr lang="zh-CN" altLang="en-US" dirty="0"/>
              <a:t>记录执行顺序，包括锁授予顺序和消息顺序，并允许用户重播日志。 </a:t>
            </a:r>
            <a:endParaRPr lang="en-US" altLang="zh-CN" dirty="0"/>
          </a:p>
          <a:p>
            <a:pPr lvl="1"/>
            <a:r>
              <a:rPr lang="zh-CN" altLang="en-US" dirty="0"/>
              <a:t>为此，</a:t>
            </a:r>
            <a:r>
              <a:rPr lang="en-US" altLang="zh-CN" dirty="0"/>
              <a:t>STRADS-AP</a:t>
            </a:r>
            <a:r>
              <a:rPr lang="zh-CN" altLang="en-US" dirty="0"/>
              <a:t>实现了记录</a:t>
            </a:r>
            <a:r>
              <a:rPr lang="en-US" altLang="zh-CN" dirty="0"/>
              <a:t>/</a:t>
            </a:r>
            <a:r>
              <a:rPr lang="zh-CN" altLang="en-US" dirty="0"/>
              <a:t>重放模块。 记录模块将每个节点中的锁授予顺序记录下来，并将消息到达</a:t>
            </a:r>
            <a:r>
              <a:rPr lang="en-US" altLang="zh-CN" dirty="0"/>
              <a:t>DDS</a:t>
            </a:r>
            <a:r>
              <a:rPr lang="zh-CN" altLang="en-US" dirty="0"/>
              <a:t>键值存储中的顺序记录到持久性存储中。重播日志时，每个节点强制执行相同的部分顺序。</a:t>
            </a:r>
          </a:p>
        </p:txBody>
      </p:sp>
    </p:spTree>
    <p:extLst>
      <p:ext uri="{BB962C8B-B14F-4D97-AF65-F5344CB8AC3E}">
        <p14:creationId xmlns:p14="http://schemas.microsoft.com/office/powerpoint/2010/main" val="1608766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5A81D-249F-4C3A-976D-E1006DB5F38F}"/>
              </a:ext>
            </a:extLst>
          </p:cNvPr>
          <p:cNvSpPr>
            <a:spLocks noGrp="1"/>
          </p:cNvSpPr>
          <p:nvPr>
            <p:ph type="title"/>
          </p:nvPr>
        </p:nvSpPr>
        <p:spPr/>
        <p:txBody>
          <a:bodyPr/>
          <a:lstStyle/>
          <a:p>
            <a:r>
              <a:rPr lang="zh-CN" altLang="en-US" dirty="0"/>
              <a:t>性能评估</a:t>
            </a:r>
          </a:p>
        </p:txBody>
      </p:sp>
      <p:sp>
        <p:nvSpPr>
          <p:cNvPr id="3" name="内容占位符 2">
            <a:extLst>
              <a:ext uri="{FF2B5EF4-FFF2-40B4-BE49-F238E27FC236}">
                <a16:creationId xmlns:a16="http://schemas.microsoft.com/office/drawing/2014/main" id="{DF5A3390-0FAB-4A49-88EA-5FCF445400EC}"/>
              </a:ext>
            </a:extLst>
          </p:cNvPr>
          <p:cNvSpPr>
            <a:spLocks noGrp="1"/>
          </p:cNvSpPr>
          <p:nvPr>
            <p:ph idx="1"/>
          </p:nvPr>
        </p:nvSpPr>
        <p:spPr/>
        <p:txBody>
          <a:bodyPr/>
          <a:lstStyle/>
          <a:p>
            <a:r>
              <a:rPr lang="zh-CN" altLang="en-US" dirty="0"/>
              <a:t>在矢量大小</a:t>
            </a:r>
            <a:r>
              <a:rPr lang="en-US" altLang="zh-CN" dirty="0"/>
              <a:t>=100</a:t>
            </a:r>
            <a:r>
              <a:rPr lang="zh-CN" altLang="en-US" dirty="0"/>
              <a:t>，窗口</a:t>
            </a:r>
            <a:r>
              <a:rPr lang="en-US" altLang="zh-CN" dirty="0"/>
              <a:t>=5</a:t>
            </a:r>
            <a:r>
              <a:rPr lang="zh-CN" altLang="en-US" dirty="0"/>
              <a:t>，负样本数</a:t>
            </a:r>
            <a:r>
              <a:rPr lang="en-US" altLang="zh-CN" dirty="0"/>
              <a:t>=10</a:t>
            </a:r>
            <a:r>
              <a:rPr lang="zh-CN" altLang="en-US" dirty="0"/>
              <a:t>的</a:t>
            </a:r>
            <a:r>
              <a:rPr lang="en-US" altLang="zh-CN" dirty="0"/>
              <a:t>10</a:t>
            </a:r>
            <a:r>
              <a:rPr lang="zh-CN" altLang="en-US" dirty="0"/>
              <a:t>亿个单词数据集</a:t>
            </a:r>
            <a:r>
              <a:rPr lang="en-US" altLang="zh-CN" dirty="0"/>
              <a:t>[9]</a:t>
            </a:r>
            <a:r>
              <a:rPr lang="zh-CN" altLang="en-US" dirty="0"/>
              <a:t>上，</a:t>
            </a:r>
            <a:r>
              <a:rPr lang="en-US" altLang="zh-CN" dirty="0"/>
              <a:t>Word2Vec</a:t>
            </a:r>
            <a:r>
              <a:rPr lang="zh-CN" altLang="en-US" dirty="0"/>
              <a:t>进行</a:t>
            </a:r>
            <a:r>
              <a:rPr lang="en-US" altLang="zh-CN" dirty="0"/>
              <a:t>10</a:t>
            </a:r>
            <a:r>
              <a:rPr lang="zh-CN" altLang="en-US" dirty="0"/>
              <a:t>次迭代的时间。</a:t>
            </a:r>
          </a:p>
        </p:txBody>
      </p:sp>
      <p:pic>
        <p:nvPicPr>
          <p:cNvPr id="5" name="图片 4">
            <a:extLst>
              <a:ext uri="{FF2B5EF4-FFF2-40B4-BE49-F238E27FC236}">
                <a16:creationId xmlns:a16="http://schemas.microsoft.com/office/drawing/2014/main" id="{7B5DD502-26B1-41C1-9CD8-B6FFDC8F06FE}"/>
              </a:ext>
            </a:extLst>
          </p:cNvPr>
          <p:cNvPicPr>
            <a:picLocks noChangeAspect="1"/>
          </p:cNvPicPr>
          <p:nvPr/>
        </p:nvPicPr>
        <p:blipFill>
          <a:blip r:embed="rId2"/>
          <a:stretch>
            <a:fillRect/>
          </a:stretch>
        </p:blipFill>
        <p:spPr>
          <a:xfrm>
            <a:off x="2186255" y="2999624"/>
            <a:ext cx="5928874" cy="2667231"/>
          </a:xfrm>
          <a:prstGeom prst="rect">
            <a:avLst/>
          </a:prstGeom>
        </p:spPr>
      </p:pic>
    </p:spTree>
    <p:extLst>
      <p:ext uri="{BB962C8B-B14F-4D97-AF65-F5344CB8AC3E}">
        <p14:creationId xmlns:p14="http://schemas.microsoft.com/office/powerpoint/2010/main" val="542777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F0374-AF56-4E1B-8E9B-5CAF19F441D5}"/>
              </a:ext>
            </a:extLst>
          </p:cNvPr>
          <p:cNvSpPr>
            <a:spLocks noGrp="1"/>
          </p:cNvSpPr>
          <p:nvPr>
            <p:ph type="title"/>
          </p:nvPr>
        </p:nvSpPr>
        <p:spPr/>
        <p:txBody>
          <a:bodyPr/>
          <a:lstStyle/>
          <a:p>
            <a:r>
              <a:rPr lang="zh-CN" altLang="en-US" dirty="0"/>
              <a:t>程序行数</a:t>
            </a:r>
          </a:p>
        </p:txBody>
      </p:sp>
      <p:sp>
        <p:nvSpPr>
          <p:cNvPr id="3" name="内容占位符 2">
            <a:extLst>
              <a:ext uri="{FF2B5EF4-FFF2-40B4-BE49-F238E27FC236}">
                <a16:creationId xmlns:a16="http://schemas.microsoft.com/office/drawing/2014/main" id="{ABB2C402-3CC4-4640-BB9A-908DC81277C8}"/>
              </a:ext>
            </a:extLst>
          </p:cNvPr>
          <p:cNvSpPr>
            <a:spLocks noGrp="1"/>
          </p:cNvSpPr>
          <p:nvPr>
            <p:ph idx="1"/>
          </p:nvPr>
        </p:nvSpPr>
        <p:spPr/>
        <p:txBody>
          <a:bodyPr/>
          <a:lstStyle/>
          <a:p>
            <a:r>
              <a:rPr lang="zh-CN" altLang="en-US" dirty="0"/>
              <a:t>使用不同框架的模型实现的行数。 除非在行数旁边指定，否则该语言为</a:t>
            </a:r>
            <a:r>
              <a:rPr lang="en-US" altLang="zh-CN" dirty="0"/>
              <a:t>C++</a:t>
            </a:r>
            <a:r>
              <a:rPr lang="zh-CN" altLang="en-US" dirty="0"/>
              <a:t>。 ∗ </a:t>
            </a:r>
            <a:r>
              <a:rPr lang="en-US" altLang="zh-CN" dirty="0"/>
              <a:t>Word2vec</a:t>
            </a:r>
            <a:r>
              <a:rPr lang="zh-CN" altLang="en-US" dirty="0"/>
              <a:t>的</a:t>
            </a:r>
            <a:r>
              <a:rPr lang="en-US" altLang="zh-CN" dirty="0"/>
              <a:t>TensorFlow</a:t>
            </a:r>
            <a:r>
              <a:rPr lang="zh-CN" altLang="en-US" dirty="0"/>
              <a:t>实现在</a:t>
            </a:r>
            <a:r>
              <a:rPr lang="en-US" altLang="zh-CN" dirty="0"/>
              <a:t>Python</a:t>
            </a:r>
            <a:r>
              <a:rPr lang="zh-CN" altLang="en-US" dirty="0"/>
              <a:t>中有</a:t>
            </a:r>
            <a:r>
              <a:rPr lang="en-US" altLang="zh-CN" dirty="0"/>
              <a:t>282</a:t>
            </a:r>
            <a:r>
              <a:rPr lang="zh-CN" altLang="en-US" dirty="0"/>
              <a:t>行，在</a:t>
            </a:r>
            <a:r>
              <a:rPr lang="en-US" altLang="zh-CN" dirty="0"/>
              <a:t>C++</a:t>
            </a:r>
            <a:r>
              <a:rPr lang="zh-CN" altLang="en-US" dirty="0"/>
              <a:t>中有</a:t>
            </a:r>
            <a:r>
              <a:rPr lang="en-US" altLang="zh-CN" dirty="0"/>
              <a:t>364</a:t>
            </a:r>
            <a:r>
              <a:rPr lang="zh-CN" altLang="en-US" dirty="0"/>
              <a:t>行。</a:t>
            </a:r>
          </a:p>
        </p:txBody>
      </p:sp>
      <p:pic>
        <p:nvPicPr>
          <p:cNvPr id="4" name="图片 3">
            <a:extLst>
              <a:ext uri="{FF2B5EF4-FFF2-40B4-BE49-F238E27FC236}">
                <a16:creationId xmlns:a16="http://schemas.microsoft.com/office/drawing/2014/main" id="{81B372D4-546A-4B29-8DB2-2CD4043F2FC3}"/>
              </a:ext>
            </a:extLst>
          </p:cNvPr>
          <p:cNvPicPr>
            <a:picLocks noChangeAspect="1"/>
          </p:cNvPicPr>
          <p:nvPr/>
        </p:nvPicPr>
        <p:blipFill>
          <a:blip r:embed="rId2"/>
          <a:stretch>
            <a:fillRect/>
          </a:stretch>
        </p:blipFill>
        <p:spPr>
          <a:xfrm>
            <a:off x="2312073" y="3429000"/>
            <a:ext cx="5852667" cy="1790855"/>
          </a:xfrm>
          <a:prstGeom prst="rect">
            <a:avLst/>
          </a:prstGeom>
        </p:spPr>
      </p:pic>
    </p:spTree>
    <p:extLst>
      <p:ext uri="{BB962C8B-B14F-4D97-AF65-F5344CB8AC3E}">
        <p14:creationId xmlns:p14="http://schemas.microsoft.com/office/powerpoint/2010/main" val="1422766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0AA9FC-90CC-415E-A5AA-09CFBBE8E45B}"/>
              </a:ext>
            </a:extLst>
          </p:cNvPr>
          <p:cNvSpPr>
            <a:spLocks noGrp="1"/>
          </p:cNvSpPr>
          <p:nvPr>
            <p:ph type="title"/>
          </p:nvPr>
        </p:nvSpPr>
        <p:spPr/>
        <p:txBody>
          <a:bodyPr/>
          <a:lstStyle/>
          <a:p>
            <a:r>
              <a:rPr lang="zh-CN" altLang="en-US" dirty="0"/>
              <a:t>存在的问题</a:t>
            </a:r>
          </a:p>
        </p:txBody>
      </p:sp>
      <p:sp>
        <p:nvSpPr>
          <p:cNvPr id="3" name="内容占位符 2">
            <a:extLst>
              <a:ext uri="{FF2B5EF4-FFF2-40B4-BE49-F238E27FC236}">
                <a16:creationId xmlns:a16="http://schemas.microsoft.com/office/drawing/2014/main" id="{BC82E5EC-A83A-4DCB-8E77-315B2A1A629A}"/>
              </a:ext>
            </a:extLst>
          </p:cNvPr>
          <p:cNvSpPr>
            <a:spLocks noGrp="1"/>
          </p:cNvSpPr>
          <p:nvPr>
            <p:ph idx="1"/>
          </p:nvPr>
        </p:nvSpPr>
        <p:spPr/>
        <p:txBody>
          <a:bodyPr/>
          <a:lstStyle/>
          <a:p>
            <a:r>
              <a:rPr lang="zh-CN" altLang="en-US" dirty="0"/>
              <a:t>当任务需要并行处理大规模数据时，例如训练一个大型的神经网络，需要每个节点有足够的外存（</a:t>
            </a:r>
            <a:r>
              <a:rPr lang="en-US" altLang="zh-CN" dirty="0"/>
              <a:t>checkpoint</a:t>
            </a:r>
            <a:r>
              <a:rPr lang="zh-CN" altLang="en-US" dirty="0"/>
              <a:t>机制），且每个节点的</a:t>
            </a:r>
            <a:r>
              <a:rPr lang="en-US" altLang="zh-CN" dirty="0"/>
              <a:t>I/O</a:t>
            </a:r>
            <a:r>
              <a:rPr lang="zh-CN" altLang="en-US" dirty="0"/>
              <a:t>访问时间会很长。</a:t>
            </a:r>
            <a:endParaRPr lang="en-US" altLang="zh-CN" dirty="0"/>
          </a:p>
          <a:p>
            <a:r>
              <a:rPr lang="zh-CN" altLang="en-US" dirty="0"/>
              <a:t>由于</a:t>
            </a:r>
            <a:r>
              <a:rPr lang="en-US" altLang="zh-CN" dirty="0"/>
              <a:t>ML</a:t>
            </a:r>
            <a:r>
              <a:rPr lang="zh-CN" altLang="en-US" dirty="0"/>
              <a:t>程序可能具有任意数量的非</a:t>
            </a:r>
            <a:r>
              <a:rPr lang="en-US" altLang="zh-CN" dirty="0"/>
              <a:t>DDS</a:t>
            </a:r>
            <a:r>
              <a:rPr lang="zh-CN" altLang="en-US" dirty="0"/>
              <a:t>变量（例如超参数），传统</a:t>
            </a:r>
            <a:r>
              <a:rPr lang="en-US" altLang="zh-CN" dirty="0"/>
              <a:t>checkpoint</a:t>
            </a:r>
            <a:r>
              <a:rPr lang="zh-CN" altLang="en-US" dirty="0"/>
              <a:t>方法将要求用户编写样板代码以保存和还原这些变量的状态，从而降低生产率并增加引入错误的机会。是否可以将所有变量都以</a:t>
            </a:r>
            <a:r>
              <a:rPr lang="en-US" altLang="zh-CN" dirty="0"/>
              <a:t>DDS</a:t>
            </a:r>
            <a:r>
              <a:rPr lang="zh-CN" altLang="en-US" dirty="0"/>
              <a:t>变量的形式进行暂存和读取？</a:t>
            </a:r>
            <a:endParaRPr lang="en-US" altLang="zh-CN" dirty="0"/>
          </a:p>
          <a:p>
            <a:r>
              <a:rPr lang="en-US" altLang="zh-CN" dirty="0"/>
              <a:t>DDS</a:t>
            </a:r>
            <a:r>
              <a:rPr lang="zh-CN" altLang="en-US" dirty="0"/>
              <a:t>种类不够丰富，不能够实现矩阵运算。</a:t>
            </a:r>
            <a:endParaRPr lang="en-US" altLang="zh-CN" dirty="0"/>
          </a:p>
          <a:p>
            <a:r>
              <a:rPr lang="zh-CN" altLang="en-US" dirty="0"/>
              <a:t>框架尚未开源，许多细节没有公开。</a:t>
            </a:r>
            <a:endParaRPr lang="en-US" altLang="zh-CN" dirty="0"/>
          </a:p>
          <a:p>
            <a:endParaRPr lang="zh-CN" altLang="en-US" dirty="0"/>
          </a:p>
        </p:txBody>
      </p:sp>
    </p:spTree>
    <p:extLst>
      <p:ext uri="{BB962C8B-B14F-4D97-AF65-F5344CB8AC3E}">
        <p14:creationId xmlns:p14="http://schemas.microsoft.com/office/powerpoint/2010/main" val="1471327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5C011-6767-4AF5-83F5-1C44FBE6C8F9}"/>
              </a:ext>
            </a:extLst>
          </p:cNvPr>
          <p:cNvSpPr>
            <a:spLocks noGrp="1"/>
          </p:cNvSpPr>
          <p:nvPr>
            <p:ph type="title"/>
          </p:nvPr>
        </p:nvSpPr>
        <p:spPr>
          <a:xfrm>
            <a:off x="1942415" y="624110"/>
            <a:ext cx="6986981" cy="1280891"/>
          </a:xfrm>
        </p:spPr>
        <p:txBody>
          <a:bodyPr/>
          <a:lstStyle/>
          <a:p>
            <a:r>
              <a:rPr lang="zh-CN" altLang="en-US" dirty="0"/>
              <a:t>并行计算框架</a:t>
            </a:r>
          </a:p>
        </p:txBody>
      </p:sp>
      <p:sp>
        <p:nvSpPr>
          <p:cNvPr id="3" name="内容占位符 2">
            <a:extLst>
              <a:ext uri="{FF2B5EF4-FFF2-40B4-BE49-F238E27FC236}">
                <a16:creationId xmlns:a16="http://schemas.microsoft.com/office/drawing/2014/main" id="{E80C686F-E4A4-4FB7-80D5-ED1D599756F4}"/>
              </a:ext>
            </a:extLst>
          </p:cNvPr>
          <p:cNvSpPr>
            <a:spLocks noGrp="1"/>
          </p:cNvSpPr>
          <p:nvPr>
            <p:ph idx="1"/>
          </p:nvPr>
        </p:nvSpPr>
        <p:spPr/>
        <p:txBody>
          <a:bodyPr/>
          <a:lstStyle/>
          <a:p>
            <a:r>
              <a:rPr lang="zh-CN" altLang="en-US" dirty="0"/>
              <a:t>现有高级并行计算框架</a:t>
            </a:r>
            <a:endParaRPr lang="en-US" altLang="zh-CN" dirty="0"/>
          </a:p>
          <a:p>
            <a:r>
              <a:rPr lang="en-US" altLang="zh-CN" dirty="0"/>
              <a:t>MapReduce, Spark, </a:t>
            </a:r>
            <a:r>
              <a:rPr lang="en-US" altLang="zh-CN" dirty="0" err="1"/>
              <a:t>Pytorch</a:t>
            </a:r>
            <a:r>
              <a:rPr lang="en-US" altLang="zh-CN" dirty="0"/>
              <a:t>, </a:t>
            </a:r>
            <a:r>
              <a:rPr lang="en-US" altLang="zh-CN" dirty="0" err="1"/>
              <a:t>Tensorflow</a:t>
            </a:r>
            <a:endParaRPr lang="en-US" altLang="zh-CN" dirty="0"/>
          </a:p>
          <a:p>
            <a:r>
              <a:rPr lang="zh-CN" altLang="en-US" dirty="0"/>
              <a:t>特点</a:t>
            </a:r>
            <a:r>
              <a:rPr lang="en-US" altLang="zh-CN" dirty="0"/>
              <a:t>:</a:t>
            </a:r>
          </a:p>
          <a:p>
            <a:pPr lvl="1"/>
            <a:r>
              <a:rPr lang="zh-CN" altLang="en-US" dirty="0"/>
              <a:t>受限的编程模型</a:t>
            </a:r>
            <a:endParaRPr lang="en-US" altLang="zh-CN" dirty="0"/>
          </a:p>
          <a:p>
            <a:pPr lvl="1"/>
            <a:r>
              <a:rPr lang="zh-CN" altLang="en-US" dirty="0"/>
              <a:t>有限的数据抽象</a:t>
            </a:r>
            <a:endParaRPr lang="en-US" altLang="zh-CN" dirty="0"/>
          </a:p>
          <a:p>
            <a:r>
              <a:rPr lang="zh-CN" altLang="en-US" dirty="0"/>
              <a:t>缺点</a:t>
            </a:r>
            <a:r>
              <a:rPr lang="en-US" altLang="zh-CN" dirty="0"/>
              <a:t>:</a:t>
            </a:r>
          </a:p>
          <a:p>
            <a:pPr lvl="1"/>
            <a:r>
              <a:rPr lang="zh-CN" altLang="en-US" dirty="0"/>
              <a:t>代码难以理解和复现</a:t>
            </a:r>
            <a:endParaRPr lang="en-US" altLang="zh-CN" dirty="0"/>
          </a:p>
          <a:p>
            <a:pPr lvl="1"/>
            <a:r>
              <a:rPr lang="zh-CN" altLang="en-US" dirty="0"/>
              <a:t>抽象导致硬件资源不能充分利用</a:t>
            </a:r>
            <a:r>
              <a:rPr lang="en-US" altLang="zh-CN" dirty="0"/>
              <a:t>.</a:t>
            </a:r>
          </a:p>
          <a:p>
            <a:pPr lvl="1"/>
            <a:endParaRPr lang="en-US" altLang="zh-CN" dirty="0"/>
          </a:p>
        </p:txBody>
      </p:sp>
    </p:spTree>
    <p:extLst>
      <p:ext uri="{BB962C8B-B14F-4D97-AF65-F5344CB8AC3E}">
        <p14:creationId xmlns:p14="http://schemas.microsoft.com/office/powerpoint/2010/main" val="159217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92FF4-1173-4E78-8FB3-55012C0F1837}"/>
              </a:ext>
            </a:extLst>
          </p:cNvPr>
          <p:cNvSpPr>
            <a:spLocks noGrp="1"/>
          </p:cNvSpPr>
          <p:nvPr>
            <p:ph type="title"/>
          </p:nvPr>
        </p:nvSpPr>
        <p:spPr/>
        <p:txBody>
          <a:bodyPr/>
          <a:lstStyle/>
          <a:p>
            <a:r>
              <a:rPr lang="en-US" altLang="zh-CN" dirty="0"/>
              <a:t>STRADS-</a:t>
            </a:r>
            <a:r>
              <a:rPr lang="zh-CN" altLang="en-US" dirty="0"/>
              <a:t>自动并行化 </a:t>
            </a:r>
            <a:r>
              <a:rPr lang="en-US" altLang="zh-CN" dirty="0"/>
              <a:t>(AP)</a:t>
            </a:r>
            <a:endParaRPr lang="zh-CN" altLang="en-US" dirty="0"/>
          </a:p>
        </p:txBody>
      </p:sp>
      <p:sp>
        <p:nvSpPr>
          <p:cNvPr id="3" name="内容占位符 2">
            <a:extLst>
              <a:ext uri="{FF2B5EF4-FFF2-40B4-BE49-F238E27FC236}">
                <a16:creationId xmlns:a16="http://schemas.microsoft.com/office/drawing/2014/main" id="{6CAB5F41-F9C4-4ECB-9A97-99E8294759D6}"/>
              </a:ext>
            </a:extLst>
          </p:cNvPr>
          <p:cNvSpPr>
            <a:spLocks noGrp="1"/>
          </p:cNvSpPr>
          <p:nvPr>
            <p:ph idx="1"/>
          </p:nvPr>
        </p:nvSpPr>
        <p:spPr/>
        <p:txBody>
          <a:bodyPr/>
          <a:lstStyle/>
          <a:p>
            <a:r>
              <a:rPr lang="zh-CN" altLang="en-US" dirty="0"/>
              <a:t>通过对其进行一些机械更改，同时隐藏并发控制，数据分区，任务并行化和容错的细节，可以实现熟悉的顺序</a:t>
            </a:r>
            <a:r>
              <a:rPr lang="en-US" altLang="zh-CN" dirty="0"/>
              <a:t>ML</a:t>
            </a:r>
            <a:r>
              <a:rPr lang="zh-CN" altLang="en-US" dirty="0"/>
              <a:t>代码的自动且高效的分布式并行化。</a:t>
            </a:r>
            <a:endParaRPr lang="en-US" altLang="zh-CN" dirty="0"/>
          </a:p>
          <a:p>
            <a:r>
              <a:rPr lang="en-US" altLang="zh-CN" dirty="0"/>
              <a:t>STRADS-AP API</a:t>
            </a:r>
            <a:r>
              <a:rPr lang="zh-CN" altLang="en-US" dirty="0"/>
              <a:t>提供了分布式数据结构（</a:t>
            </a:r>
            <a:r>
              <a:rPr lang="en-US" altLang="zh-CN" dirty="0"/>
              <a:t>DDS</a:t>
            </a:r>
            <a:r>
              <a:rPr lang="zh-CN" altLang="en-US" dirty="0"/>
              <a:t>），例如</a:t>
            </a:r>
            <a:r>
              <a:rPr lang="en-US" altLang="zh-CN" dirty="0"/>
              <a:t>vector</a:t>
            </a:r>
            <a:r>
              <a:rPr lang="zh-CN" altLang="en-US" dirty="0"/>
              <a:t>和</a:t>
            </a:r>
            <a:r>
              <a:rPr lang="en-US" altLang="zh-CN"/>
              <a:t>map</a:t>
            </a:r>
            <a:r>
              <a:rPr lang="zh-CN" altLang="en-US"/>
              <a:t>，</a:t>
            </a:r>
            <a:r>
              <a:rPr lang="zh-CN" altLang="en-US" dirty="0"/>
              <a:t>允许对元素进行细粒度的读</a:t>
            </a:r>
            <a:r>
              <a:rPr lang="en-US" altLang="zh-CN" dirty="0"/>
              <a:t>/</a:t>
            </a:r>
            <a:r>
              <a:rPr lang="zh-CN" altLang="en-US" dirty="0"/>
              <a:t>写访问。</a:t>
            </a:r>
            <a:endParaRPr lang="en-US" altLang="zh-CN" dirty="0"/>
          </a:p>
          <a:p>
            <a:r>
              <a:rPr lang="zh-CN" altLang="en-US" dirty="0"/>
              <a:t>它支持两种</a:t>
            </a:r>
            <a:r>
              <a:rPr lang="en-US" altLang="zh-CN" dirty="0"/>
              <a:t>ML</a:t>
            </a:r>
            <a:r>
              <a:rPr lang="zh-CN" altLang="en-US" dirty="0"/>
              <a:t>并行化策略：异步（</a:t>
            </a:r>
            <a:r>
              <a:rPr lang="en-US" altLang="zh-CN" dirty="0"/>
              <a:t>asynchronous</a:t>
            </a:r>
            <a:r>
              <a:rPr lang="zh-CN" altLang="en-US" dirty="0"/>
              <a:t>）并行执行和同步（</a:t>
            </a:r>
            <a:r>
              <a:rPr lang="en-US" altLang="zh-CN" dirty="0"/>
              <a:t>synchronous</a:t>
            </a:r>
            <a:r>
              <a:rPr lang="zh-CN" altLang="en-US" dirty="0"/>
              <a:t>）并行执行。</a:t>
            </a:r>
          </a:p>
        </p:txBody>
      </p:sp>
    </p:spTree>
    <p:extLst>
      <p:ext uri="{BB962C8B-B14F-4D97-AF65-F5344CB8AC3E}">
        <p14:creationId xmlns:p14="http://schemas.microsoft.com/office/powerpoint/2010/main" val="326753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32431-E9ED-461B-A938-70C86B90EC8C}"/>
              </a:ext>
            </a:extLst>
          </p:cNvPr>
          <p:cNvSpPr>
            <a:spLocks noGrp="1"/>
          </p:cNvSpPr>
          <p:nvPr>
            <p:ph type="title"/>
          </p:nvPr>
        </p:nvSpPr>
        <p:spPr/>
        <p:txBody>
          <a:bodyPr/>
          <a:lstStyle/>
          <a:p>
            <a:r>
              <a:rPr lang="en-US" altLang="zh-CN" dirty="0"/>
              <a:t>STRADS-AP’s </a:t>
            </a:r>
            <a:r>
              <a:rPr lang="zh-CN" altLang="en-US" dirty="0"/>
              <a:t>工作流程</a:t>
            </a:r>
          </a:p>
        </p:txBody>
      </p:sp>
      <p:pic>
        <p:nvPicPr>
          <p:cNvPr id="4" name="内容占位符 3">
            <a:extLst>
              <a:ext uri="{FF2B5EF4-FFF2-40B4-BE49-F238E27FC236}">
                <a16:creationId xmlns:a16="http://schemas.microsoft.com/office/drawing/2014/main" id="{4EF28B6F-2907-4ADE-BBB5-1F7DC1A49236}"/>
              </a:ext>
            </a:extLst>
          </p:cNvPr>
          <p:cNvPicPr>
            <a:picLocks noGrp="1" noChangeAspect="1"/>
          </p:cNvPicPr>
          <p:nvPr>
            <p:ph idx="1"/>
          </p:nvPr>
        </p:nvPicPr>
        <p:blipFill rotWithShape="1">
          <a:blip r:embed="rId2"/>
          <a:srcRect l="1965" r="1733"/>
          <a:stretch/>
        </p:blipFill>
        <p:spPr>
          <a:xfrm>
            <a:off x="1945201" y="2052734"/>
            <a:ext cx="6746032" cy="3862874"/>
          </a:xfrm>
          <a:prstGeom prst="rect">
            <a:avLst/>
          </a:prstGeom>
        </p:spPr>
      </p:pic>
    </p:spTree>
    <p:extLst>
      <p:ext uri="{BB962C8B-B14F-4D97-AF65-F5344CB8AC3E}">
        <p14:creationId xmlns:p14="http://schemas.microsoft.com/office/powerpoint/2010/main" val="2286824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BF9D1-228F-4999-85D8-3D7CD5EB3EDD}"/>
              </a:ext>
            </a:extLst>
          </p:cNvPr>
          <p:cNvSpPr>
            <a:spLocks noGrp="1"/>
          </p:cNvSpPr>
          <p:nvPr>
            <p:ph type="title"/>
          </p:nvPr>
        </p:nvSpPr>
        <p:spPr/>
        <p:txBody>
          <a:bodyPr>
            <a:normAutofit/>
          </a:bodyPr>
          <a:lstStyle/>
          <a:p>
            <a:r>
              <a:rPr lang="zh-CN" altLang="en-US" dirty="0"/>
              <a:t>随机梯度下降算法的实现</a:t>
            </a:r>
          </a:p>
        </p:txBody>
      </p:sp>
      <p:pic>
        <p:nvPicPr>
          <p:cNvPr id="4" name="内容占位符 3">
            <a:extLst>
              <a:ext uri="{FF2B5EF4-FFF2-40B4-BE49-F238E27FC236}">
                <a16:creationId xmlns:a16="http://schemas.microsoft.com/office/drawing/2014/main" id="{F82604A4-1687-4C1D-BCE4-C3BE88021F3B}"/>
              </a:ext>
            </a:extLst>
          </p:cNvPr>
          <p:cNvPicPr>
            <a:picLocks noGrp="1" noChangeAspect="1"/>
          </p:cNvPicPr>
          <p:nvPr>
            <p:ph idx="1"/>
          </p:nvPr>
        </p:nvPicPr>
        <p:blipFill>
          <a:blip r:embed="rId2"/>
          <a:stretch>
            <a:fillRect/>
          </a:stretch>
        </p:blipFill>
        <p:spPr>
          <a:xfrm>
            <a:off x="1945201" y="2067153"/>
            <a:ext cx="6135773" cy="2499759"/>
          </a:xfrm>
          <a:prstGeom prst="rect">
            <a:avLst/>
          </a:prstGeom>
        </p:spPr>
      </p:pic>
      <p:sp>
        <p:nvSpPr>
          <p:cNvPr id="7" name="内容占位符 2">
            <a:extLst>
              <a:ext uri="{FF2B5EF4-FFF2-40B4-BE49-F238E27FC236}">
                <a16:creationId xmlns:a16="http://schemas.microsoft.com/office/drawing/2014/main" id="{5386ADD0-533F-40FE-991F-7A3F1F62818F}"/>
              </a:ext>
            </a:extLst>
          </p:cNvPr>
          <p:cNvSpPr txBox="1">
            <a:spLocks/>
          </p:cNvSpPr>
          <p:nvPr/>
        </p:nvSpPr>
        <p:spPr>
          <a:xfrm>
            <a:off x="1942415" y="4729064"/>
            <a:ext cx="6591985" cy="11821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a:t>接下来将介绍随机梯度下降算法在不同框架下的实现</a:t>
            </a:r>
          </a:p>
        </p:txBody>
      </p:sp>
    </p:spTree>
    <p:extLst>
      <p:ext uri="{BB962C8B-B14F-4D97-AF65-F5344CB8AC3E}">
        <p14:creationId xmlns:p14="http://schemas.microsoft.com/office/powerpoint/2010/main" val="23635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A1F9225-4B8F-4F82-B608-02E3F905781E}"/>
              </a:ext>
            </a:extLst>
          </p:cNvPr>
          <p:cNvSpPr>
            <a:spLocks noGrp="1"/>
          </p:cNvSpPr>
          <p:nvPr>
            <p:ph type="body" idx="1"/>
          </p:nvPr>
        </p:nvSpPr>
        <p:spPr>
          <a:xfrm>
            <a:off x="1288209" y="639606"/>
            <a:ext cx="2951080" cy="794244"/>
          </a:xfrm>
        </p:spPr>
        <p:txBody>
          <a:bodyPr/>
          <a:lstStyle/>
          <a:p>
            <a:r>
              <a:rPr lang="en-US" altLang="zh-CN" dirty="0"/>
              <a:t> Sequential code</a:t>
            </a:r>
          </a:p>
        </p:txBody>
      </p:sp>
      <p:sp>
        <p:nvSpPr>
          <p:cNvPr id="5" name="文本占位符 4">
            <a:extLst>
              <a:ext uri="{FF2B5EF4-FFF2-40B4-BE49-F238E27FC236}">
                <a16:creationId xmlns:a16="http://schemas.microsoft.com/office/drawing/2014/main" id="{C6EFC5D3-F9CF-4592-AE63-E26156E90D5C}"/>
              </a:ext>
            </a:extLst>
          </p:cNvPr>
          <p:cNvSpPr>
            <a:spLocks noGrp="1"/>
          </p:cNvSpPr>
          <p:nvPr>
            <p:ph type="body" sz="quarter" idx="3"/>
          </p:nvPr>
        </p:nvSpPr>
        <p:spPr>
          <a:xfrm>
            <a:off x="5220479" y="639606"/>
            <a:ext cx="2949687" cy="794244"/>
          </a:xfrm>
        </p:spPr>
        <p:txBody>
          <a:bodyPr/>
          <a:lstStyle/>
          <a:p>
            <a:r>
              <a:rPr lang="en-US" altLang="zh-CN" dirty="0"/>
              <a:t> Code in OpenMP</a:t>
            </a:r>
          </a:p>
        </p:txBody>
      </p:sp>
      <p:sp>
        <p:nvSpPr>
          <p:cNvPr id="21" name="内容占位符 20">
            <a:extLst>
              <a:ext uri="{FF2B5EF4-FFF2-40B4-BE49-F238E27FC236}">
                <a16:creationId xmlns:a16="http://schemas.microsoft.com/office/drawing/2014/main" id="{31B64DEB-7697-4086-9A52-36BF9D02C793}"/>
              </a:ext>
            </a:extLst>
          </p:cNvPr>
          <p:cNvSpPr>
            <a:spLocks noGrp="1"/>
          </p:cNvSpPr>
          <p:nvPr>
            <p:ph sz="half" idx="2"/>
          </p:nvPr>
        </p:nvSpPr>
        <p:spPr>
          <a:xfrm>
            <a:off x="796715" y="1876148"/>
            <a:ext cx="4232486" cy="4198081"/>
          </a:xfrm>
        </p:spPr>
        <p:txBody>
          <a:bodyPr>
            <a:normAutofit/>
          </a:bodyPr>
          <a:lstStyle/>
          <a:p>
            <a:pPr marL="0" indent="0">
              <a:lnSpc>
                <a:spcPct val="120000"/>
              </a:lnSpc>
              <a:spcBef>
                <a:spcPts val="0"/>
              </a:spcBef>
              <a:buNone/>
            </a:pPr>
            <a:r>
              <a:rPr lang="en-US" altLang="zh-CN" sz="1100" dirty="0">
                <a:solidFill>
                  <a:srgbClr val="0991B6"/>
                </a:solidFill>
                <a:latin typeface="Consolas" panose="020B0609020204030204" pitchFamily="49" charset="0"/>
              </a:rPr>
              <a:t>struct</a:t>
            </a:r>
            <a:r>
              <a:rPr lang="en-US" altLang="zh-CN" sz="1100" dirty="0">
                <a:solidFill>
                  <a:srgbClr val="236EBF"/>
                </a:solidFill>
                <a:latin typeface="Consolas" panose="020B0609020204030204" pitchFamily="49" charset="0"/>
              </a:rPr>
              <a:t> </a:t>
            </a:r>
            <a:r>
              <a:rPr lang="en-US" altLang="zh-CN" sz="1100" dirty="0">
                <a:solidFill>
                  <a:srgbClr val="0444AC"/>
                </a:solidFill>
                <a:latin typeface="Consolas" panose="020B0609020204030204" pitchFamily="49" charset="0"/>
              </a:rPr>
              <a:t>rate</a:t>
            </a:r>
            <a:r>
              <a:rPr lang="en-US" altLang="zh-CN" sz="1100" dirty="0">
                <a:solidFill>
                  <a:srgbClr val="236EBF"/>
                </a:solidFill>
                <a:latin typeface="Consolas" panose="020B0609020204030204" pitchFamily="49" charset="0"/>
              </a:rPr>
              <a:t> {</a:t>
            </a:r>
            <a:r>
              <a:rPr lang="en-US" altLang="zh-CN" sz="1100" dirty="0">
                <a:solidFill>
                  <a:srgbClr val="0991B6"/>
                </a:solidFill>
                <a:latin typeface="Consolas" panose="020B0609020204030204" pitchFamily="49" charset="0"/>
              </a:rPr>
              <a:t>int</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0991B6"/>
                </a:solidFill>
                <a:latin typeface="Consolas" panose="020B0609020204030204" pitchFamily="49" charset="0"/>
              </a:rPr>
              <a:t>int</a:t>
            </a:r>
            <a:r>
              <a:rPr lang="en-US" altLang="zh-CN" sz="1100" dirty="0">
                <a:solidFill>
                  <a:srgbClr val="236EBF"/>
                </a:solidFill>
                <a:latin typeface="Consolas" panose="020B0609020204030204" pitchFamily="49" charset="0"/>
              </a:rPr>
              <a:t> j, </a:t>
            </a:r>
            <a:r>
              <a:rPr lang="en-US" altLang="zh-CN" sz="1100" dirty="0">
                <a:solidFill>
                  <a:srgbClr val="0991B6"/>
                </a:solidFill>
                <a:latin typeface="Consolas" panose="020B0609020204030204" pitchFamily="49" charset="0"/>
              </a:rPr>
              <a:t>float</a:t>
            </a:r>
            <a:r>
              <a:rPr lang="en-US" altLang="zh-CN" sz="1100" dirty="0">
                <a:solidFill>
                  <a:srgbClr val="236EBF"/>
                </a:solidFill>
                <a:latin typeface="Consolas" panose="020B0609020204030204" pitchFamily="49" charset="0"/>
              </a:rPr>
              <a:t> r};</a:t>
            </a:r>
          </a:p>
          <a:p>
            <a:pPr marL="0" indent="0">
              <a:lnSpc>
                <a:spcPct val="120000"/>
              </a:lnSpc>
              <a:spcBef>
                <a:spcPts val="0"/>
              </a:spcBef>
              <a:buNone/>
            </a:pPr>
            <a:r>
              <a:rPr lang="en-US" altLang="zh-CN" sz="1100" dirty="0">
                <a:solidFill>
                  <a:srgbClr val="7B30D0"/>
                </a:solidFill>
                <a:latin typeface="Consolas" panose="020B0609020204030204" pitchFamily="49" charset="0"/>
              </a:rPr>
              <a:t>typedef</a:t>
            </a:r>
            <a:r>
              <a:rPr lang="en-US" altLang="zh-CN" sz="1100" dirty="0">
                <a:solidFill>
                  <a:srgbClr val="236EBF"/>
                </a:solidFill>
                <a:latin typeface="Consolas" panose="020B0609020204030204" pitchFamily="49" charset="0"/>
              </a:rPr>
              <a:t> rate T1;</a:t>
            </a:r>
          </a:p>
          <a:p>
            <a:pPr marL="0" indent="0">
              <a:lnSpc>
                <a:spcPct val="120000"/>
              </a:lnSpc>
              <a:spcBef>
                <a:spcPts val="0"/>
              </a:spcBef>
              <a:buNone/>
            </a:pPr>
            <a:r>
              <a:rPr lang="en-US" altLang="zh-CN" sz="1100" dirty="0">
                <a:solidFill>
                  <a:srgbClr val="7B30D0"/>
                </a:solidFill>
                <a:latin typeface="Consolas" panose="020B0609020204030204" pitchFamily="49" charset="0"/>
              </a:rPr>
              <a:t>typedef</a:t>
            </a:r>
            <a:r>
              <a:rPr lang="en-US" altLang="zh-CN" sz="1100" dirty="0">
                <a:solidFill>
                  <a:srgbClr val="236EBF"/>
                </a:solidFill>
                <a:latin typeface="Consolas" panose="020B0609020204030204" pitchFamily="49" charset="0"/>
              </a:rPr>
              <a:t> array</a:t>
            </a:r>
            <a:r>
              <a:rPr lang="en-US" altLang="zh-CN" sz="1100" dirty="0">
                <a:solidFill>
                  <a:srgbClr val="7B30D0"/>
                </a:solidFill>
                <a:latin typeface="Consolas" panose="020B0609020204030204" pitchFamily="49" charset="0"/>
              </a:rPr>
              <a:t>&lt;</a:t>
            </a:r>
            <a:r>
              <a:rPr lang="en-US" altLang="zh-CN" sz="1100" dirty="0">
                <a:solidFill>
                  <a:srgbClr val="0991B6"/>
                </a:solidFill>
                <a:latin typeface="Consolas" panose="020B0609020204030204" pitchFamily="49" charset="0"/>
              </a:rPr>
              <a:t>float</a:t>
            </a:r>
            <a:r>
              <a:rPr lang="en-US" altLang="zh-CN" sz="1100" dirty="0">
                <a:solidFill>
                  <a:srgbClr val="236EBF"/>
                </a:solidFill>
                <a:latin typeface="Consolas" panose="020B0609020204030204" pitchFamily="49" charset="0"/>
              </a:rPr>
              <a:t>, K</a:t>
            </a:r>
            <a:r>
              <a:rPr lang="en-US" altLang="zh-CN" sz="1100" dirty="0">
                <a:solidFill>
                  <a:srgbClr val="7B30D0"/>
                </a:solidFill>
                <a:latin typeface="Consolas" panose="020B0609020204030204" pitchFamily="49" charset="0"/>
              </a:rPr>
              <a:t>&gt;</a:t>
            </a:r>
            <a:r>
              <a:rPr lang="en-US" altLang="zh-CN" sz="1100" dirty="0">
                <a:solidFill>
                  <a:srgbClr val="236EBF"/>
                </a:solidFill>
                <a:latin typeface="Consolas" panose="020B0609020204030204" pitchFamily="49" charset="0"/>
              </a:rPr>
              <a:t> T2;</a:t>
            </a:r>
          </a:p>
          <a:p>
            <a:pPr marL="0" indent="0">
              <a:lnSpc>
                <a:spcPct val="120000"/>
              </a:lnSpc>
              <a:spcBef>
                <a:spcPts val="0"/>
              </a:spcBef>
              <a:buNone/>
            </a:pPr>
            <a:r>
              <a:rPr lang="en-US" altLang="zh-CN" sz="1100" dirty="0">
                <a:solidFill>
                  <a:srgbClr val="236EBF"/>
                </a:solidFill>
                <a:latin typeface="Consolas" panose="020B0609020204030204" pitchFamily="49" charset="0"/>
              </a:rPr>
              <a:t>vector</a:t>
            </a:r>
            <a:r>
              <a:rPr lang="en-US" altLang="zh-CN" sz="1100" dirty="0">
                <a:solidFill>
                  <a:srgbClr val="7B30D0"/>
                </a:solidFill>
                <a:latin typeface="Consolas" panose="020B0609020204030204" pitchFamily="49" charset="0"/>
              </a:rPr>
              <a:t>&lt;</a:t>
            </a:r>
            <a:r>
              <a:rPr lang="en-US" altLang="zh-CN" sz="1100" dirty="0">
                <a:solidFill>
                  <a:srgbClr val="236EBF"/>
                </a:solidFill>
                <a:latin typeface="Consolas" panose="020B0609020204030204" pitchFamily="49" charset="0"/>
              </a:rPr>
              <a:t>T1</a:t>
            </a:r>
            <a:r>
              <a:rPr lang="en-US" altLang="zh-CN" sz="1100" dirty="0">
                <a:solidFill>
                  <a:srgbClr val="7B30D0"/>
                </a:solidFill>
                <a:latin typeface="Consolas" panose="020B0609020204030204" pitchFamily="49" charset="0"/>
              </a:rPr>
              <a:t>&gt;</a:t>
            </a:r>
            <a:r>
              <a:rPr lang="en-US" altLang="zh-CN" sz="1100" dirty="0">
                <a:solidFill>
                  <a:srgbClr val="236EBF"/>
                </a:solidFill>
                <a:latin typeface="Consolas" panose="020B0609020204030204" pitchFamily="49" charset="0"/>
              </a:rPr>
              <a:t> A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err="1">
                <a:solidFill>
                  <a:srgbClr val="B1108E"/>
                </a:solidFill>
                <a:latin typeface="Consolas" panose="020B0609020204030204" pitchFamily="49" charset="0"/>
              </a:rPr>
              <a:t>LoadRatings</a:t>
            </a:r>
            <a:r>
              <a:rPr lang="en-US" altLang="zh-CN" sz="1100" dirty="0">
                <a:solidFill>
                  <a:srgbClr val="236EBF"/>
                </a:solidFill>
                <a:latin typeface="Consolas" panose="020B0609020204030204" pitchFamily="49" charset="0"/>
              </a:rPr>
              <a:t>(</a:t>
            </a:r>
            <a:r>
              <a:rPr lang="en-US" altLang="zh-CN" sz="1100" dirty="0" err="1">
                <a:solidFill>
                  <a:srgbClr val="236EBF"/>
                </a:solidFill>
                <a:latin typeface="Consolas" panose="020B0609020204030204" pitchFamily="49" charset="0"/>
              </a:rPr>
              <a:t>Datafile_Path</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a:solidFill>
                  <a:srgbClr val="0444AC"/>
                </a:solidFill>
                <a:latin typeface="Consolas" panose="020B0609020204030204" pitchFamily="49" charset="0"/>
              </a:rPr>
              <a:t>vector</a:t>
            </a:r>
            <a:r>
              <a:rPr lang="en-US" altLang="zh-CN" sz="1100" dirty="0">
                <a:solidFill>
                  <a:srgbClr val="236EBF"/>
                </a:solidFill>
                <a:latin typeface="Consolas" panose="020B0609020204030204" pitchFamily="49" charset="0"/>
              </a:rPr>
              <a:t>&lt;</a:t>
            </a:r>
            <a:r>
              <a:rPr lang="en-US" altLang="zh-CN" sz="1100" dirty="0">
                <a:solidFill>
                  <a:srgbClr val="0444AC"/>
                </a:solidFill>
                <a:latin typeface="Consolas" panose="020B0609020204030204" pitchFamily="49" charset="0"/>
              </a:rPr>
              <a:t>T2</a:t>
            </a:r>
            <a:r>
              <a:rPr lang="en-US" altLang="zh-CN" sz="1100" dirty="0">
                <a:solidFill>
                  <a:srgbClr val="236EBF"/>
                </a:solidFill>
                <a:latin typeface="Consolas" panose="020B0609020204030204" pitchFamily="49" charset="0"/>
              </a:rPr>
              <a:t>&gt; </a:t>
            </a:r>
            <a:r>
              <a:rPr lang="en-US" altLang="zh-CN" sz="1100" dirty="0">
                <a:solidFill>
                  <a:srgbClr val="B1108E"/>
                </a:solidFill>
                <a:latin typeface="Consolas" panose="020B0609020204030204" pitchFamily="49" charset="0"/>
              </a:rPr>
              <a:t>W</a:t>
            </a:r>
            <a:r>
              <a:rPr lang="en-US" altLang="zh-CN" sz="1100" dirty="0">
                <a:solidFill>
                  <a:srgbClr val="236EBF"/>
                </a:solidFill>
                <a:latin typeface="Consolas" panose="020B0609020204030204" pitchFamily="49" charset="0"/>
              </a:rPr>
              <a:t>(</a:t>
            </a:r>
            <a:r>
              <a:rPr lang="en-US" altLang="zh-CN" sz="1100" dirty="0">
                <a:solidFill>
                  <a:srgbClr val="0444AC"/>
                </a:solidFill>
                <a:latin typeface="Consolas" panose="020B0609020204030204" pitchFamily="49" charset="0"/>
              </a:rPr>
              <a:t>M</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err="1">
                <a:solidFill>
                  <a:srgbClr val="B1108E"/>
                </a:solidFill>
                <a:latin typeface="Consolas" panose="020B0609020204030204" pitchFamily="49" charset="0"/>
              </a:rPr>
              <a:t>RandomInit</a:t>
            </a:r>
            <a:r>
              <a:rPr lang="en-US" altLang="zh-CN" sz="1100" dirty="0">
                <a:solidFill>
                  <a:srgbClr val="236EBF"/>
                </a:solidFill>
                <a:latin typeface="Consolas" panose="020B0609020204030204" pitchFamily="49" charset="0"/>
              </a:rPr>
              <a:t>(W);</a:t>
            </a:r>
          </a:p>
          <a:p>
            <a:pPr marL="0" indent="0">
              <a:lnSpc>
                <a:spcPct val="120000"/>
              </a:lnSpc>
              <a:spcBef>
                <a:spcPts val="0"/>
              </a:spcBef>
              <a:buNone/>
            </a:pPr>
            <a:r>
              <a:rPr lang="en-US" altLang="zh-CN" sz="1100" dirty="0">
                <a:solidFill>
                  <a:srgbClr val="0444AC"/>
                </a:solidFill>
                <a:latin typeface="Consolas" panose="020B0609020204030204" pitchFamily="49" charset="0"/>
              </a:rPr>
              <a:t>vector</a:t>
            </a:r>
            <a:r>
              <a:rPr lang="en-US" altLang="zh-CN" sz="1100" dirty="0">
                <a:solidFill>
                  <a:srgbClr val="236EBF"/>
                </a:solidFill>
                <a:latin typeface="Consolas" panose="020B0609020204030204" pitchFamily="49" charset="0"/>
              </a:rPr>
              <a:t>&lt;</a:t>
            </a:r>
            <a:r>
              <a:rPr lang="en-US" altLang="zh-CN" sz="1100" dirty="0">
                <a:solidFill>
                  <a:srgbClr val="0444AC"/>
                </a:solidFill>
                <a:latin typeface="Consolas" panose="020B0609020204030204" pitchFamily="49" charset="0"/>
              </a:rPr>
              <a:t>T2</a:t>
            </a:r>
            <a:r>
              <a:rPr lang="en-US" altLang="zh-CN" sz="1100" dirty="0">
                <a:solidFill>
                  <a:srgbClr val="236EBF"/>
                </a:solidFill>
                <a:latin typeface="Consolas" panose="020B0609020204030204" pitchFamily="49" charset="0"/>
              </a:rPr>
              <a:t>&gt; </a:t>
            </a:r>
            <a:r>
              <a:rPr lang="en-US" altLang="zh-CN" sz="1100" dirty="0">
                <a:solidFill>
                  <a:srgbClr val="B1108E"/>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a:solidFill>
                  <a:srgbClr val="0444AC"/>
                </a:solidFill>
                <a:latin typeface="Consolas" panose="020B0609020204030204" pitchFamily="49" charset="0"/>
              </a:rPr>
              <a:t>N</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err="1">
                <a:solidFill>
                  <a:srgbClr val="B1108E"/>
                </a:solidFill>
                <a:latin typeface="Consolas" panose="020B0609020204030204" pitchFamily="49" charset="0"/>
              </a:rPr>
              <a:t>RandomInit</a:t>
            </a:r>
            <a:r>
              <a:rPr lang="en-US" altLang="zh-CN" sz="1100" dirty="0">
                <a:solidFill>
                  <a:srgbClr val="236EBF"/>
                </a:solidFill>
                <a:latin typeface="Consolas" panose="020B0609020204030204" pitchFamily="49" charset="0"/>
              </a:rPr>
              <a:t>(H);</a:t>
            </a:r>
          </a:p>
          <a:p>
            <a:pPr marL="0" indent="0">
              <a:lnSpc>
                <a:spcPct val="120000"/>
              </a:lnSpc>
              <a:spcBef>
                <a:spcPts val="0"/>
              </a:spcBef>
              <a:buNone/>
            </a:pPr>
            <a:r>
              <a:rPr lang="en-US" altLang="zh-CN" sz="1100" dirty="0">
                <a:solidFill>
                  <a:srgbClr val="0991B6"/>
                </a:solidFill>
                <a:latin typeface="Consolas" panose="020B0609020204030204" pitchFamily="49" charset="0"/>
              </a:rPr>
              <a:t>float</a:t>
            </a:r>
            <a:r>
              <a:rPr lang="en-US" altLang="zh-CN" sz="1100" dirty="0">
                <a:solidFill>
                  <a:srgbClr val="236EBF"/>
                </a:solidFill>
                <a:latin typeface="Consolas" panose="020B0609020204030204" pitchFamily="49" charset="0"/>
              </a:rPr>
              <a:t> </a:t>
            </a:r>
            <a:r>
              <a:rPr lang="en-US" altLang="zh-CN" sz="1100" dirty="0">
                <a:solidFill>
                  <a:srgbClr val="B1108E"/>
                </a:solidFill>
                <a:latin typeface="Consolas" panose="020B0609020204030204" pitchFamily="49" charset="0"/>
              </a:rPr>
              <a:t>gamma</a:t>
            </a:r>
            <a:r>
              <a:rPr lang="en-US" altLang="zh-CN" sz="1100" dirty="0">
                <a:solidFill>
                  <a:srgbClr val="236EBF"/>
                </a:solidFill>
                <a:latin typeface="Consolas" panose="020B0609020204030204" pitchFamily="49" charset="0"/>
              </a:rPr>
              <a:t>(</a:t>
            </a:r>
            <a:r>
              <a:rPr lang="en-US" altLang="zh-CN" sz="1100" dirty="0">
                <a:solidFill>
                  <a:srgbClr val="174781"/>
                </a:solidFill>
                <a:latin typeface="Consolas" panose="020B0609020204030204" pitchFamily="49" charset="0"/>
              </a:rPr>
              <a:t>.01</a:t>
            </a:r>
            <a:r>
              <a:rPr lang="en-US" altLang="zh-CN" sz="1100" dirty="0">
                <a:solidFill>
                  <a:srgbClr val="7B30D0"/>
                </a:solidFill>
                <a:latin typeface="Consolas" panose="020B0609020204030204" pitchFamily="49" charset="0"/>
              </a:rPr>
              <a:t>f</a:t>
            </a:r>
            <a:r>
              <a:rPr lang="en-US" altLang="zh-CN" sz="1100" dirty="0">
                <a:solidFill>
                  <a:srgbClr val="236EBF"/>
                </a:solidFill>
                <a:latin typeface="Consolas" panose="020B0609020204030204" pitchFamily="49" charset="0"/>
              </a:rPr>
              <a:t>), </a:t>
            </a:r>
            <a:r>
              <a:rPr lang="en-US" altLang="zh-CN" sz="1100" dirty="0">
                <a:solidFill>
                  <a:srgbClr val="B1108E"/>
                </a:solidFill>
                <a:latin typeface="Consolas" panose="020B0609020204030204" pitchFamily="49" charset="0"/>
              </a:rPr>
              <a:t>lambda</a:t>
            </a:r>
            <a:r>
              <a:rPr lang="en-US" altLang="zh-CN" sz="1100" dirty="0">
                <a:solidFill>
                  <a:srgbClr val="236EBF"/>
                </a:solidFill>
                <a:latin typeface="Consolas" panose="020B0609020204030204" pitchFamily="49" charset="0"/>
              </a:rPr>
              <a:t>(</a:t>
            </a:r>
            <a:r>
              <a:rPr lang="en-US" altLang="zh-CN" sz="1100" dirty="0">
                <a:solidFill>
                  <a:srgbClr val="174781"/>
                </a:solidFill>
                <a:latin typeface="Consolas" panose="020B0609020204030204" pitchFamily="49" charset="0"/>
              </a:rPr>
              <a:t>.1</a:t>
            </a:r>
            <a:r>
              <a:rPr lang="en-US" altLang="zh-CN" sz="1100" dirty="0">
                <a:solidFill>
                  <a:srgbClr val="7B30D0"/>
                </a:solidFill>
                <a:latin typeface="Consolas" panose="020B0609020204030204" pitchFamily="49" charset="0"/>
              </a:rPr>
              <a:t>f</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a:solidFill>
                  <a:srgbClr val="7B30D0"/>
                </a:solidFill>
                <a:latin typeface="Consolas" panose="020B0609020204030204" pitchFamily="49" charset="0"/>
              </a:rPr>
              <a:t>for</a:t>
            </a:r>
            <a:r>
              <a:rPr lang="en-US" altLang="zh-CN" sz="1100" dirty="0">
                <a:solidFill>
                  <a:srgbClr val="236EBF"/>
                </a:solidFill>
                <a:latin typeface="Consolas" panose="020B0609020204030204" pitchFamily="49" charset="0"/>
              </a:rPr>
              <a:t> (</a:t>
            </a:r>
            <a:r>
              <a:rPr lang="en-US" altLang="zh-CN" sz="1100" dirty="0">
                <a:solidFill>
                  <a:srgbClr val="0991B6"/>
                </a:solidFill>
                <a:latin typeface="Consolas" panose="020B0609020204030204" pitchFamily="49" charset="0"/>
              </a:rPr>
              <a:t>int</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174781"/>
                </a:solidFill>
                <a:latin typeface="Consolas" panose="020B0609020204030204" pitchFamily="49" charset="0"/>
              </a:rPr>
              <a:t>0</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&lt;</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maxiter</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i</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p>
          <a:p>
            <a:pPr marL="0" indent="0">
              <a:lnSpc>
                <a:spcPct val="120000"/>
              </a:lnSpc>
              <a:spcBef>
                <a:spcPts val="0"/>
              </a:spcBef>
              <a:buNone/>
            </a:pP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for</a:t>
            </a:r>
            <a:r>
              <a:rPr lang="en-US" altLang="zh-CN" sz="1100" dirty="0">
                <a:solidFill>
                  <a:srgbClr val="236EBF"/>
                </a:solidFill>
                <a:latin typeface="Consolas" panose="020B0609020204030204" pitchFamily="49" charset="0"/>
              </a:rPr>
              <a:t> (</a:t>
            </a:r>
            <a:r>
              <a:rPr lang="en-US" altLang="zh-CN" sz="1100" dirty="0">
                <a:solidFill>
                  <a:srgbClr val="0991B6"/>
                </a:solidFill>
                <a:latin typeface="Consolas" panose="020B0609020204030204" pitchFamily="49" charset="0"/>
              </a:rPr>
              <a:t>int</a:t>
            </a:r>
            <a:r>
              <a:rPr lang="en-US" altLang="zh-CN" sz="1100" dirty="0">
                <a:solidFill>
                  <a:srgbClr val="236EBF"/>
                </a:solidFill>
                <a:latin typeface="Consolas" panose="020B0609020204030204" pitchFamily="49" charset="0"/>
              </a:rPr>
              <a:t> j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174781"/>
                </a:solidFill>
                <a:latin typeface="Consolas" panose="020B0609020204030204" pitchFamily="49" charset="0"/>
              </a:rPr>
              <a:t>0</a:t>
            </a:r>
            <a:r>
              <a:rPr lang="en-US" altLang="zh-CN" sz="1100" dirty="0">
                <a:solidFill>
                  <a:srgbClr val="236EBF"/>
                </a:solidFill>
                <a:latin typeface="Consolas" panose="020B0609020204030204" pitchFamily="49" charset="0"/>
              </a:rPr>
              <a:t>; j </a:t>
            </a:r>
            <a:r>
              <a:rPr lang="en-US" altLang="zh-CN" sz="1100" dirty="0">
                <a:solidFill>
                  <a:srgbClr val="7B30D0"/>
                </a:solidFill>
                <a:latin typeface="Consolas" panose="020B0609020204030204" pitchFamily="49" charset="0"/>
              </a:rPr>
              <a:t>&lt;</a:t>
            </a:r>
            <a:r>
              <a:rPr lang="en-US" altLang="zh-CN" sz="1100" dirty="0">
                <a:solidFill>
                  <a:srgbClr val="236EBF"/>
                </a:solidFill>
                <a:latin typeface="Consolas" panose="020B0609020204030204" pitchFamily="49" charset="0"/>
              </a:rPr>
              <a:t> </a:t>
            </a:r>
            <a:r>
              <a:rPr lang="en-US" altLang="zh-CN" sz="1100" dirty="0" err="1">
                <a:solidFill>
                  <a:srgbClr val="2F86D2"/>
                </a:solidFill>
                <a:latin typeface="Consolas" panose="020B0609020204030204" pitchFamily="49" charset="0"/>
              </a:rPr>
              <a:t>A</a:t>
            </a:r>
            <a:r>
              <a:rPr lang="en-US" altLang="zh-CN" sz="1100" dirty="0" err="1">
                <a:solidFill>
                  <a:srgbClr val="236EBF"/>
                </a:solidFill>
                <a:latin typeface="Consolas" panose="020B0609020204030204" pitchFamily="49" charset="0"/>
              </a:rPr>
              <a:t>.</a:t>
            </a:r>
            <a:r>
              <a:rPr lang="en-US" altLang="zh-CN" sz="1100" dirty="0" err="1">
                <a:solidFill>
                  <a:srgbClr val="B1108E"/>
                </a:solidFill>
                <a:latin typeface="Consolas" panose="020B0609020204030204" pitchFamily="49" charset="0"/>
              </a:rPr>
              <a:t>size</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j</a:t>
            </a:r>
            <a:r>
              <a:rPr lang="en-US" altLang="zh-CN" sz="1100" dirty="0" err="1">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p>
          <a:p>
            <a:pPr marL="0" indent="0">
              <a:lnSpc>
                <a:spcPct val="120000"/>
              </a:lnSpc>
              <a:spcBef>
                <a:spcPts val="0"/>
              </a:spcBef>
              <a:buNone/>
            </a:pPr>
            <a:r>
              <a:rPr lang="en-US" altLang="zh-CN" sz="1100" dirty="0">
                <a:solidFill>
                  <a:srgbClr val="236EBF"/>
                </a:solidFill>
                <a:latin typeface="Consolas" panose="020B0609020204030204" pitchFamily="49" charset="0"/>
              </a:rPr>
              <a:t>    </a:t>
            </a:r>
            <a:r>
              <a:rPr lang="en-US" altLang="zh-CN" sz="1100" dirty="0">
                <a:solidFill>
                  <a:srgbClr val="DA5221"/>
                </a:solidFill>
                <a:latin typeface="Consolas" panose="020B0609020204030204" pitchFamily="49" charset="0"/>
              </a:rPr>
              <a:t>const</a:t>
            </a:r>
            <a:r>
              <a:rPr lang="en-US" altLang="zh-CN" sz="1100" dirty="0">
                <a:solidFill>
                  <a:srgbClr val="236EBF"/>
                </a:solidFill>
                <a:latin typeface="Consolas" panose="020B0609020204030204" pitchFamily="49" charset="0"/>
              </a:rPr>
              <a:t> T1 </a:t>
            </a:r>
            <a:r>
              <a:rPr lang="en-US" altLang="zh-CN" sz="1100" dirty="0">
                <a:solidFill>
                  <a:srgbClr val="7B30D0"/>
                </a:solidFill>
                <a:latin typeface="Consolas" panose="020B0609020204030204" pitchFamily="49" charset="0"/>
              </a:rPr>
              <a:t>&amp;</a:t>
            </a:r>
            <a:r>
              <a:rPr lang="en-US" altLang="zh-CN" sz="1100" dirty="0">
                <a:solidFill>
                  <a:srgbClr val="236EBF"/>
                </a:solidFill>
                <a:latin typeface="Consolas" panose="020B0609020204030204" pitchFamily="49" charset="0"/>
              </a:rPr>
              <a:t>r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A</a:t>
            </a:r>
            <a:r>
              <a:rPr lang="en-US" altLang="zh-CN" sz="1100" dirty="0">
                <a:solidFill>
                  <a:srgbClr val="236EBF"/>
                </a:solidFill>
                <a:latin typeface="Consolas" panose="020B0609020204030204" pitchFamily="49" charset="0"/>
              </a:rPr>
              <a:t>[j];</a:t>
            </a:r>
          </a:p>
          <a:p>
            <a:pPr marL="0" indent="0">
              <a:lnSpc>
                <a:spcPct val="120000"/>
              </a:lnSpc>
              <a:spcBef>
                <a:spcPts val="0"/>
              </a:spcBef>
              <a:buNone/>
            </a:pPr>
            <a:r>
              <a:rPr lang="en-US" altLang="zh-CN" sz="1100" dirty="0">
                <a:solidFill>
                  <a:srgbClr val="236EBF"/>
                </a:solidFill>
                <a:latin typeface="Consolas" panose="020B0609020204030204" pitchFamily="49" charset="0"/>
              </a:rPr>
              <a:t>    T2 err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W</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j</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a:solidFill>
                  <a:srgbClr val="236EBF"/>
                </a:solidFill>
                <a:latin typeface="Consolas" panose="020B0609020204030204" pitchFamily="49" charset="0"/>
              </a:rPr>
              <a:t>    T2 Wd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gamma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(err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W</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lambda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j</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a:solidFill>
                  <a:srgbClr val="236EBF"/>
                </a:solidFill>
                <a:latin typeface="Consolas" panose="020B0609020204030204" pitchFamily="49" charset="0"/>
              </a:rPr>
              <a:t>    T2 </a:t>
            </a:r>
            <a:r>
              <a:rPr lang="en-US" altLang="zh-CN" sz="1100" dirty="0" err="1">
                <a:solidFill>
                  <a:srgbClr val="236EBF"/>
                </a:solidFill>
                <a:latin typeface="Consolas" panose="020B0609020204030204" pitchFamily="49" charset="0"/>
              </a:rPr>
              <a:t>Hd</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gamma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(err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j</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lambda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W</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i</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W</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Wd;</a:t>
            </a:r>
          </a:p>
          <a:p>
            <a:pPr marL="0" indent="0">
              <a:lnSpc>
                <a:spcPct val="120000"/>
              </a:lnSpc>
              <a:spcBef>
                <a:spcPts val="0"/>
              </a:spcBef>
              <a:buNone/>
            </a:pP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j</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Hd</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a:solidFill>
                  <a:srgbClr val="236EBF"/>
                </a:solidFill>
                <a:latin typeface="Consolas" panose="020B0609020204030204" pitchFamily="49" charset="0"/>
              </a:rPr>
              <a:t>  }</a:t>
            </a:r>
          </a:p>
          <a:p>
            <a:pPr marL="0" indent="0">
              <a:lnSpc>
                <a:spcPct val="120000"/>
              </a:lnSpc>
              <a:spcBef>
                <a:spcPts val="0"/>
              </a:spcBef>
              <a:buNone/>
            </a:pPr>
            <a:r>
              <a:rPr lang="en-US" altLang="zh-CN" sz="1100" dirty="0">
                <a:solidFill>
                  <a:srgbClr val="236EBF"/>
                </a:solidFill>
                <a:latin typeface="Consolas" panose="020B0609020204030204" pitchFamily="49" charset="0"/>
              </a:rPr>
              <a:t>}</a:t>
            </a:r>
          </a:p>
        </p:txBody>
      </p:sp>
      <p:sp>
        <p:nvSpPr>
          <p:cNvPr id="23" name="内容占位符 22">
            <a:extLst>
              <a:ext uri="{FF2B5EF4-FFF2-40B4-BE49-F238E27FC236}">
                <a16:creationId xmlns:a16="http://schemas.microsoft.com/office/drawing/2014/main" id="{F9837833-F2B0-4649-9F3C-EBBDC1D26E47}"/>
              </a:ext>
            </a:extLst>
          </p:cNvPr>
          <p:cNvSpPr>
            <a:spLocks noGrp="1"/>
          </p:cNvSpPr>
          <p:nvPr>
            <p:ph sz="quarter" idx="4"/>
          </p:nvPr>
        </p:nvSpPr>
        <p:spPr>
          <a:xfrm>
            <a:off x="5029201" y="1876148"/>
            <a:ext cx="4376056" cy="4431346"/>
          </a:xfrm>
        </p:spPr>
        <p:txBody>
          <a:bodyPr>
            <a:normAutofit/>
          </a:bodyPr>
          <a:lstStyle/>
          <a:p>
            <a:pPr marL="0" indent="0">
              <a:spcBef>
                <a:spcPts val="0"/>
              </a:spcBef>
              <a:buNone/>
            </a:pPr>
            <a:r>
              <a:rPr lang="en-US" altLang="zh-CN" sz="1050" dirty="0">
                <a:solidFill>
                  <a:srgbClr val="0991B6"/>
                </a:solidFill>
                <a:latin typeface="Consolas" panose="020B0609020204030204" pitchFamily="49" charset="0"/>
              </a:rPr>
              <a:t>struct</a:t>
            </a:r>
            <a:r>
              <a:rPr lang="en-US" altLang="zh-CN" sz="1050" dirty="0">
                <a:solidFill>
                  <a:srgbClr val="236EBF"/>
                </a:solidFill>
                <a:latin typeface="Consolas" panose="020B0609020204030204" pitchFamily="49" charset="0"/>
              </a:rPr>
              <a:t> </a:t>
            </a:r>
            <a:r>
              <a:rPr lang="en-US" altLang="zh-CN" sz="1050" dirty="0">
                <a:solidFill>
                  <a:srgbClr val="0444AC"/>
                </a:solidFill>
                <a:latin typeface="Consolas" panose="020B0609020204030204" pitchFamily="49" charset="0"/>
              </a:rPr>
              <a:t>rate</a:t>
            </a:r>
            <a:r>
              <a:rPr lang="en-US" altLang="zh-CN" sz="1050" dirty="0">
                <a:solidFill>
                  <a:srgbClr val="236EBF"/>
                </a:solidFill>
                <a:latin typeface="Consolas" panose="020B0609020204030204" pitchFamily="49" charset="0"/>
              </a:rPr>
              <a:t> {</a:t>
            </a:r>
            <a:r>
              <a:rPr lang="en-US" altLang="zh-CN" sz="1050" dirty="0">
                <a:solidFill>
                  <a:srgbClr val="0991B6"/>
                </a:solidFill>
                <a:latin typeface="Consolas" panose="020B0609020204030204" pitchFamily="49" charset="0"/>
              </a:rPr>
              <a:t>int</a:t>
            </a:r>
            <a:r>
              <a:rPr lang="en-US" altLang="zh-CN" sz="1050" dirty="0">
                <a:solidFill>
                  <a:srgbClr val="236EBF"/>
                </a:solidFill>
                <a:latin typeface="Consolas" panose="020B0609020204030204" pitchFamily="49" charset="0"/>
              </a:rPr>
              <a:t> </a:t>
            </a:r>
            <a:r>
              <a:rPr lang="en-US" altLang="zh-CN" sz="1050" dirty="0" err="1">
                <a:solidFill>
                  <a:srgbClr val="236EBF"/>
                </a:solidFill>
                <a:latin typeface="Consolas" panose="020B0609020204030204" pitchFamily="49" charset="0"/>
              </a:rPr>
              <a:t>i</a:t>
            </a:r>
            <a:r>
              <a:rPr lang="en-US" altLang="zh-CN" sz="1050" dirty="0">
                <a:solidFill>
                  <a:srgbClr val="236EBF"/>
                </a:solidFill>
                <a:latin typeface="Consolas" panose="020B0609020204030204" pitchFamily="49" charset="0"/>
              </a:rPr>
              <a:t>, </a:t>
            </a:r>
            <a:r>
              <a:rPr lang="en-US" altLang="zh-CN" sz="1050" dirty="0">
                <a:solidFill>
                  <a:srgbClr val="0991B6"/>
                </a:solidFill>
                <a:latin typeface="Consolas" panose="020B0609020204030204" pitchFamily="49" charset="0"/>
              </a:rPr>
              <a:t>int</a:t>
            </a:r>
            <a:r>
              <a:rPr lang="en-US" altLang="zh-CN" sz="1050" dirty="0">
                <a:solidFill>
                  <a:srgbClr val="236EBF"/>
                </a:solidFill>
                <a:latin typeface="Consolas" panose="020B0609020204030204" pitchFamily="49" charset="0"/>
              </a:rPr>
              <a:t> j, </a:t>
            </a:r>
            <a:r>
              <a:rPr lang="en-US" altLang="zh-CN" sz="1050" dirty="0">
                <a:solidFill>
                  <a:srgbClr val="0991B6"/>
                </a:solidFill>
                <a:latin typeface="Consolas" panose="020B0609020204030204" pitchFamily="49" charset="0"/>
              </a:rPr>
              <a:t>float</a:t>
            </a:r>
            <a:r>
              <a:rPr lang="en-US" altLang="zh-CN" sz="1050" dirty="0">
                <a:solidFill>
                  <a:srgbClr val="236EBF"/>
                </a:solidFill>
                <a:latin typeface="Consolas" panose="020B0609020204030204" pitchFamily="49" charset="0"/>
              </a:rPr>
              <a:t> r};</a:t>
            </a:r>
          </a:p>
          <a:p>
            <a:pPr marL="0" indent="0">
              <a:spcBef>
                <a:spcPts val="0"/>
              </a:spcBef>
              <a:buNone/>
            </a:pPr>
            <a:r>
              <a:rPr lang="en-US" altLang="zh-CN" sz="1050" dirty="0">
                <a:solidFill>
                  <a:srgbClr val="7B30D0"/>
                </a:solidFill>
                <a:latin typeface="Consolas" panose="020B0609020204030204" pitchFamily="49" charset="0"/>
              </a:rPr>
              <a:t>typedef</a:t>
            </a:r>
            <a:r>
              <a:rPr lang="en-US" altLang="zh-CN" sz="1050" dirty="0">
                <a:solidFill>
                  <a:srgbClr val="236EBF"/>
                </a:solidFill>
                <a:latin typeface="Consolas" panose="020B0609020204030204" pitchFamily="49" charset="0"/>
              </a:rPr>
              <a:t> rate T1;</a:t>
            </a:r>
          </a:p>
          <a:p>
            <a:pPr marL="0" indent="0">
              <a:spcBef>
                <a:spcPts val="0"/>
              </a:spcBef>
              <a:buNone/>
            </a:pPr>
            <a:r>
              <a:rPr lang="en-US" altLang="zh-CN" sz="1050" dirty="0">
                <a:solidFill>
                  <a:srgbClr val="7B30D0"/>
                </a:solidFill>
                <a:latin typeface="Consolas" panose="020B0609020204030204" pitchFamily="49" charset="0"/>
              </a:rPr>
              <a:t>typedef</a:t>
            </a:r>
            <a:r>
              <a:rPr lang="en-US" altLang="zh-CN" sz="1050" dirty="0">
                <a:solidFill>
                  <a:srgbClr val="236EBF"/>
                </a:solidFill>
                <a:latin typeface="Consolas" panose="020B0609020204030204" pitchFamily="49" charset="0"/>
              </a:rPr>
              <a:t> array</a:t>
            </a:r>
            <a:r>
              <a:rPr lang="en-US" altLang="zh-CN" sz="1050" dirty="0">
                <a:solidFill>
                  <a:srgbClr val="7B30D0"/>
                </a:solidFill>
                <a:latin typeface="Consolas" panose="020B0609020204030204" pitchFamily="49" charset="0"/>
              </a:rPr>
              <a:t>&lt;</a:t>
            </a:r>
            <a:r>
              <a:rPr lang="en-US" altLang="zh-CN" sz="1050" dirty="0">
                <a:solidFill>
                  <a:srgbClr val="0991B6"/>
                </a:solidFill>
                <a:latin typeface="Consolas" panose="020B0609020204030204" pitchFamily="49" charset="0"/>
              </a:rPr>
              <a:t>float</a:t>
            </a:r>
            <a:r>
              <a:rPr lang="en-US" altLang="zh-CN" sz="1050" dirty="0">
                <a:solidFill>
                  <a:srgbClr val="236EBF"/>
                </a:solidFill>
                <a:latin typeface="Consolas" panose="020B0609020204030204" pitchFamily="49" charset="0"/>
              </a:rPr>
              <a:t>, K</a:t>
            </a:r>
            <a:r>
              <a:rPr lang="en-US" altLang="zh-CN" sz="1050" dirty="0">
                <a:solidFill>
                  <a:srgbClr val="7B30D0"/>
                </a:solidFill>
                <a:latin typeface="Consolas" panose="020B0609020204030204" pitchFamily="49" charset="0"/>
              </a:rPr>
              <a:t>&gt;</a:t>
            </a:r>
            <a:r>
              <a:rPr lang="en-US" altLang="zh-CN" sz="1050" dirty="0">
                <a:solidFill>
                  <a:srgbClr val="236EBF"/>
                </a:solidFill>
                <a:latin typeface="Consolas" panose="020B0609020204030204" pitchFamily="49" charset="0"/>
              </a:rPr>
              <a:t> T2;</a:t>
            </a:r>
          </a:p>
          <a:p>
            <a:pPr marL="0" indent="0">
              <a:spcBef>
                <a:spcPts val="0"/>
              </a:spcBef>
              <a:buNone/>
            </a:pPr>
            <a:r>
              <a:rPr lang="en-US" altLang="zh-CN" sz="1050" dirty="0">
                <a:solidFill>
                  <a:srgbClr val="0991B6"/>
                </a:solidFill>
                <a:latin typeface="Consolas" panose="020B0609020204030204" pitchFamily="49" charset="0"/>
              </a:rPr>
              <a:t>float</a:t>
            </a:r>
            <a:r>
              <a:rPr lang="en-US" altLang="zh-CN" sz="1050" dirty="0">
                <a:solidFill>
                  <a:srgbClr val="236EBF"/>
                </a:solidFill>
                <a:latin typeface="Consolas" panose="020B0609020204030204" pitchFamily="49" charset="0"/>
              </a:rPr>
              <a:t> </a:t>
            </a:r>
            <a:r>
              <a:rPr lang="en-US" altLang="zh-CN" sz="1050" dirty="0">
                <a:solidFill>
                  <a:srgbClr val="B1108E"/>
                </a:solidFill>
                <a:latin typeface="Consolas" panose="020B0609020204030204" pitchFamily="49" charset="0"/>
              </a:rPr>
              <a:t>gamma</a:t>
            </a:r>
            <a:r>
              <a:rPr lang="en-US" altLang="zh-CN" sz="1050" dirty="0">
                <a:solidFill>
                  <a:srgbClr val="236EBF"/>
                </a:solidFill>
                <a:latin typeface="Consolas" panose="020B0609020204030204" pitchFamily="49" charset="0"/>
              </a:rPr>
              <a:t>(</a:t>
            </a:r>
            <a:r>
              <a:rPr lang="en-US" altLang="zh-CN" sz="1050" dirty="0">
                <a:solidFill>
                  <a:srgbClr val="174781"/>
                </a:solidFill>
                <a:latin typeface="Consolas" panose="020B0609020204030204" pitchFamily="49" charset="0"/>
              </a:rPr>
              <a:t>.01</a:t>
            </a:r>
            <a:r>
              <a:rPr lang="en-US" altLang="zh-CN" sz="1050" dirty="0">
                <a:solidFill>
                  <a:srgbClr val="7B30D0"/>
                </a:solidFill>
                <a:latin typeface="Consolas" panose="020B0609020204030204" pitchFamily="49" charset="0"/>
              </a:rPr>
              <a:t>f</a:t>
            </a:r>
            <a:r>
              <a:rPr lang="en-US" altLang="zh-CN" sz="1050" dirty="0">
                <a:solidFill>
                  <a:srgbClr val="236EBF"/>
                </a:solidFill>
                <a:latin typeface="Consolas" panose="020B0609020204030204" pitchFamily="49" charset="0"/>
              </a:rPr>
              <a:t>), </a:t>
            </a:r>
            <a:r>
              <a:rPr lang="en-US" altLang="zh-CN" sz="1050" dirty="0">
                <a:solidFill>
                  <a:srgbClr val="B1108E"/>
                </a:solidFill>
                <a:latin typeface="Consolas" panose="020B0609020204030204" pitchFamily="49" charset="0"/>
              </a:rPr>
              <a:t>lambda</a:t>
            </a:r>
            <a:r>
              <a:rPr lang="en-US" altLang="zh-CN" sz="1050" dirty="0">
                <a:solidFill>
                  <a:srgbClr val="236EBF"/>
                </a:solidFill>
                <a:latin typeface="Consolas" panose="020B0609020204030204" pitchFamily="49" charset="0"/>
              </a:rPr>
              <a:t>(</a:t>
            </a:r>
            <a:r>
              <a:rPr lang="en-US" altLang="zh-CN" sz="1050" dirty="0">
                <a:solidFill>
                  <a:srgbClr val="174781"/>
                </a:solidFill>
                <a:latin typeface="Consolas" panose="020B0609020204030204" pitchFamily="49" charset="0"/>
              </a:rPr>
              <a:t>.1</a:t>
            </a:r>
            <a:r>
              <a:rPr lang="en-US" altLang="zh-CN" sz="1050" dirty="0">
                <a:solidFill>
                  <a:srgbClr val="7B30D0"/>
                </a:solidFill>
                <a:latin typeface="Consolas" panose="020B0609020204030204" pitchFamily="49" charset="0"/>
              </a:rPr>
              <a:t>f</a:t>
            </a:r>
            <a:r>
              <a:rPr lang="en-US" altLang="zh-CN" sz="1050" dirty="0">
                <a:solidFill>
                  <a:srgbClr val="236EBF"/>
                </a:solidFill>
                <a:latin typeface="Consolas" panose="020B0609020204030204" pitchFamily="49" charset="0"/>
              </a:rPr>
              <a:t>);</a:t>
            </a:r>
          </a:p>
          <a:p>
            <a:pPr marL="0" indent="0">
              <a:spcBef>
                <a:spcPts val="0"/>
              </a:spcBef>
              <a:buNone/>
            </a:pPr>
            <a:r>
              <a:rPr lang="en-US" altLang="zh-CN" sz="1050" dirty="0">
                <a:solidFill>
                  <a:srgbClr val="0444AC"/>
                </a:solidFill>
                <a:latin typeface="Consolas" panose="020B0609020204030204" pitchFamily="49" charset="0"/>
              </a:rPr>
              <a:t>vector</a:t>
            </a:r>
            <a:r>
              <a:rPr lang="en-US" altLang="zh-CN" sz="1050" dirty="0">
                <a:solidFill>
                  <a:srgbClr val="236EBF"/>
                </a:solidFill>
                <a:latin typeface="Consolas" panose="020B0609020204030204" pitchFamily="49" charset="0"/>
              </a:rPr>
              <a:t>&lt;</a:t>
            </a:r>
            <a:r>
              <a:rPr lang="en-US" altLang="zh-CN" sz="1050" dirty="0">
                <a:solidFill>
                  <a:srgbClr val="0444AC"/>
                </a:solidFill>
                <a:latin typeface="Consolas" panose="020B0609020204030204" pitchFamily="49" charset="0"/>
              </a:rPr>
              <a:t>mutex</a:t>
            </a:r>
            <a:r>
              <a:rPr lang="en-US" altLang="zh-CN" sz="1050" dirty="0">
                <a:solidFill>
                  <a:srgbClr val="236EBF"/>
                </a:solidFill>
                <a:latin typeface="Consolas" panose="020B0609020204030204" pitchFamily="49" charset="0"/>
              </a:rPr>
              <a:t>&gt; </a:t>
            </a:r>
            <a:r>
              <a:rPr lang="en-US" altLang="zh-CN" sz="1050" dirty="0" err="1">
                <a:solidFill>
                  <a:srgbClr val="B1108E"/>
                </a:solidFill>
                <a:latin typeface="Consolas" panose="020B0609020204030204" pitchFamily="49" charset="0"/>
              </a:rPr>
              <a:t>WLock</a:t>
            </a:r>
            <a:r>
              <a:rPr lang="en-US" altLang="zh-CN" sz="1050" dirty="0">
                <a:solidFill>
                  <a:srgbClr val="236EBF"/>
                </a:solidFill>
                <a:latin typeface="Consolas" panose="020B0609020204030204" pitchFamily="49" charset="0"/>
              </a:rPr>
              <a:t>(</a:t>
            </a:r>
            <a:r>
              <a:rPr lang="en-US" altLang="zh-CN" sz="1050" dirty="0">
                <a:solidFill>
                  <a:srgbClr val="0444AC"/>
                </a:solidFill>
                <a:latin typeface="Consolas" panose="020B0609020204030204" pitchFamily="49" charset="0"/>
              </a:rPr>
              <a:t>M</a:t>
            </a:r>
            <a:r>
              <a:rPr lang="en-US" altLang="zh-CN" sz="1050" dirty="0">
                <a:solidFill>
                  <a:srgbClr val="236EBF"/>
                </a:solidFill>
                <a:latin typeface="Consolas" panose="020B0609020204030204" pitchFamily="49" charset="0"/>
              </a:rPr>
              <a:t>), </a:t>
            </a:r>
            <a:r>
              <a:rPr lang="en-US" altLang="zh-CN" sz="1050" dirty="0" err="1">
                <a:solidFill>
                  <a:srgbClr val="B1108E"/>
                </a:solidFill>
                <a:latin typeface="Consolas" panose="020B0609020204030204" pitchFamily="49" charset="0"/>
              </a:rPr>
              <a:t>HLock</a:t>
            </a:r>
            <a:r>
              <a:rPr lang="en-US" altLang="zh-CN" sz="1050" dirty="0">
                <a:solidFill>
                  <a:srgbClr val="236EBF"/>
                </a:solidFill>
                <a:latin typeface="Consolas" panose="020B0609020204030204" pitchFamily="49" charset="0"/>
              </a:rPr>
              <a:t>(N);</a:t>
            </a:r>
          </a:p>
          <a:p>
            <a:pPr marL="0" indent="0">
              <a:spcBef>
                <a:spcPts val="0"/>
              </a:spcBef>
              <a:buNone/>
            </a:pPr>
            <a:r>
              <a:rPr lang="en-US" altLang="zh-CN" sz="1050" dirty="0">
                <a:solidFill>
                  <a:srgbClr val="7B30D0"/>
                </a:solidFill>
                <a:latin typeface="Consolas" panose="020B0609020204030204" pitchFamily="49" charset="0"/>
              </a:rPr>
              <a:t>for</a:t>
            </a:r>
            <a:r>
              <a:rPr lang="en-US" altLang="zh-CN" sz="1050" dirty="0">
                <a:solidFill>
                  <a:srgbClr val="236EBF"/>
                </a:solidFill>
                <a:latin typeface="Consolas" panose="020B0609020204030204" pitchFamily="49" charset="0"/>
              </a:rPr>
              <a:t> (</a:t>
            </a:r>
            <a:r>
              <a:rPr lang="en-US" altLang="zh-CN" sz="1050" dirty="0">
                <a:solidFill>
                  <a:srgbClr val="0991B6"/>
                </a:solidFill>
                <a:latin typeface="Consolas" panose="020B0609020204030204" pitchFamily="49" charset="0"/>
              </a:rPr>
              <a:t>auto</a:t>
            </a:r>
            <a:r>
              <a:rPr lang="en-US" altLang="zh-CN" sz="1050" dirty="0">
                <a:solidFill>
                  <a:srgbClr val="236EBF"/>
                </a:solidFill>
                <a:latin typeface="Consolas" panose="020B0609020204030204" pitchFamily="49" charset="0"/>
              </a:rPr>
              <a:t> </a:t>
            </a:r>
            <a:r>
              <a:rPr lang="en-US" altLang="zh-CN" sz="1050" dirty="0" err="1">
                <a:solidFill>
                  <a:srgbClr val="B1108E"/>
                </a:solidFill>
                <a:latin typeface="Consolas" panose="020B0609020204030204" pitchFamily="49" charset="0"/>
              </a:rPr>
              <a:t>i</a:t>
            </a:r>
            <a:r>
              <a:rPr lang="en-US" altLang="zh-CN" sz="1050" dirty="0">
                <a:solidFill>
                  <a:srgbClr val="236EBF"/>
                </a:solidFill>
                <a:latin typeface="Consolas" panose="020B0609020204030204" pitchFamily="49" charset="0"/>
              </a:rPr>
              <a:t>(</a:t>
            </a:r>
            <a:r>
              <a:rPr lang="en-US" altLang="zh-CN" sz="1050" dirty="0">
                <a:solidFill>
                  <a:srgbClr val="174781"/>
                </a:solidFill>
                <a:latin typeface="Consolas" panose="020B0609020204030204" pitchFamily="49" charset="0"/>
              </a:rPr>
              <a:t>0</a:t>
            </a:r>
            <a:r>
              <a:rPr lang="en-US" altLang="zh-CN" sz="1050" dirty="0">
                <a:solidFill>
                  <a:srgbClr val="236EBF"/>
                </a:solidFill>
                <a:latin typeface="Consolas" panose="020B0609020204030204" pitchFamily="49" charset="0"/>
              </a:rPr>
              <a:t>); </a:t>
            </a:r>
            <a:r>
              <a:rPr lang="en-US" altLang="zh-CN" sz="1050" dirty="0" err="1">
                <a:solidFill>
                  <a:srgbClr val="236EBF"/>
                </a:solidFill>
                <a:latin typeface="Consolas" panose="020B0609020204030204" pitchFamily="49" charset="0"/>
              </a:rPr>
              <a:t>i</a:t>
            </a:r>
            <a:r>
              <a:rPr lang="en-US" altLang="zh-CN" sz="1050" dirty="0">
                <a:solidFill>
                  <a:srgbClr val="236EBF"/>
                </a:solidFill>
                <a:latin typeface="Consolas" panose="020B0609020204030204" pitchFamily="49" charset="0"/>
              </a:rPr>
              <a:t> </a:t>
            </a:r>
            <a:r>
              <a:rPr lang="en-US" altLang="zh-CN" sz="1050" dirty="0">
                <a:solidFill>
                  <a:srgbClr val="7B30D0"/>
                </a:solidFill>
                <a:latin typeface="Consolas" panose="020B0609020204030204" pitchFamily="49" charset="0"/>
              </a:rPr>
              <a:t>&lt;</a:t>
            </a:r>
            <a:r>
              <a:rPr lang="en-US" altLang="zh-CN" sz="1050" dirty="0">
                <a:solidFill>
                  <a:srgbClr val="236EBF"/>
                </a:solidFill>
                <a:latin typeface="Consolas" panose="020B0609020204030204" pitchFamily="49" charset="0"/>
              </a:rPr>
              <a:t> </a:t>
            </a:r>
            <a:r>
              <a:rPr lang="en-US" altLang="zh-CN" sz="1050" dirty="0" err="1">
                <a:solidFill>
                  <a:srgbClr val="236EBF"/>
                </a:solidFill>
                <a:latin typeface="Consolas" panose="020B0609020204030204" pitchFamily="49" charset="0"/>
              </a:rPr>
              <a:t>maxiter</a:t>
            </a:r>
            <a:r>
              <a:rPr lang="en-US" altLang="zh-CN" sz="1050" dirty="0">
                <a:solidFill>
                  <a:srgbClr val="236EBF"/>
                </a:solidFill>
                <a:latin typeface="Consolas" panose="020B0609020204030204" pitchFamily="49" charset="0"/>
              </a:rPr>
              <a:t>; </a:t>
            </a:r>
            <a:r>
              <a:rPr lang="en-US" altLang="zh-CN" sz="1050" dirty="0" err="1">
                <a:solidFill>
                  <a:srgbClr val="236EBF"/>
                </a:solidFill>
                <a:latin typeface="Consolas" panose="020B0609020204030204" pitchFamily="49" charset="0"/>
              </a:rPr>
              <a:t>i</a:t>
            </a:r>
            <a:r>
              <a:rPr lang="en-US" altLang="zh-CN" sz="1050" dirty="0">
                <a:solidFill>
                  <a:srgbClr val="7B30D0"/>
                </a:solidFill>
                <a:latin typeface="Consolas" panose="020B0609020204030204" pitchFamily="49" charset="0"/>
              </a:rPr>
              <a:t>++</a:t>
            </a:r>
            <a:r>
              <a:rPr lang="en-US" altLang="zh-CN" sz="1050" dirty="0">
                <a:solidFill>
                  <a:srgbClr val="236EBF"/>
                </a:solidFill>
                <a:latin typeface="Consolas" panose="020B0609020204030204" pitchFamily="49" charset="0"/>
              </a:rPr>
              <a:t>)</a:t>
            </a:r>
          </a:p>
          <a:p>
            <a:pPr marL="0" indent="0">
              <a:spcBef>
                <a:spcPts val="0"/>
              </a:spcBef>
              <a:buNone/>
            </a:pPr>
            <a:r>
              <a:rPr lang="en-US" altLang="zh-CN" sz="1050" dirty="0">
                <a:solidFill>
                  <a:srgbClr val="236EBF"/>
                </a:solidFill>
                <a:latin typeface="Consolas" panose="020B0609020204030204" pitchFamily="49" charset="0"/>
              </a:rPr>
              <a:t>{</a:t>
            </a:r>
          </a:p>
          <a:p>
            <a:pPr marL="0" indent="0">
              <a:spcBef>
                <a:spcPts val="0"/>
              </a:spcBef>
              <a:buNone/>
            </a:pPr>
            <a:r>
              <a:rPr lang="en-US" altLang="zh-CN" sz="1050" dirty="0">
                <a:solidFill>
                  <a:srgbClr val="7B30D0"/>
                </a:solidFill>
                <a:latin typeface="Consolas" panose="020B0609020204030204" pitchFamily="49" charset="0"/>
              </a:rPr>
              <a:t>#pragma</a:t>
            </a:r>
            <a:r>
              <a:rPr lang="en-US" altLang="zh-CN" sz="1050" dirty="0">
                <a:solidFill>
                  <a:srgbClr val="236EBF"/>
                </a:solidFill>
                <a:latin typeface="Consolas" panose="020B0609020204030204" pitchFamily="49" charset="0"/>
              </a:rPr>
              <a:t> </a:t>
            </a:r>
            <a:r>
              <a:rPr lang="en-US" altLang="zh-CN" sz="1050" i="1" dirty="0" err="1">
                <a:solidFill>
                  <a:srgbClr val="DF8618"/>
                </a:solidFill>
                <a:latin typeface="Consolas" panose="020B0609020204030204" pitchFamily="49" charset="0"/>
              </a:rPr>
              <a:t>omp</a:t>
            </a:r>
            <a:r>
              <a:rPr lang="en-US" altLang="zh-CN" sz="1050" dirty="0">
                <a:solidFill>
                  <a:srgbClr val="236EBF"/>
                </a:solidFill>
                <a:latin typeface="Consolas" panose="020B0609020204030204" pitchFamily="49" charset="0"/>
              </a:rPr>
              <a:t> </a:t>
            </a:r>
            <a:r>
              <a:rPr lang="en-US" altLang="zh-CN" sz="1050" i="1" dirty="0">
                <a:solidFill>
                  <a:srgbClr val="DF8618"/>
                </a:solidFill>
                <a:latin typeface="Consolas" panose="020B0609020204030204" pitchFamily="49" charset="0"/>
              </a:rPr>
              <a:t>parallel</a:t>
            </a:r>
            <a:r>
              <a:rPr lang="en-US" altLang="zh-CN" sz="1050" dirty="0">
                <a:solidFill>
                  <a:srgbClr val="236EBF"/>
                </a:solidFill>
                <a:latin typeface="Consolas" panose="020B0609020204030204" pitchFamily="49" charset="0"/>
              </a:rPr>
              <a:t> </a:t>
            </a:r>
            <a:r>
              <a:rPr lang="en-US" altLang="zh-CN" sz="1050" i="1" dirty="0">
                <a:solidFill>
                  <a:srgbClr val="DF8618"/>
                </a:solidFill>
                <a:latin typeface="Consolas" panose="020B0609020204030204" pitchFamily="49" charset="0"/>
              </a:rPr>
              <a:t>for</a:t>
            </a:r>
            <a:endParaRPr lang="en-US" altLang="zh-CN" sz="1050" dirty="0">
              <a:solidFill>
                <a:srgbClr val="236EBF"/>
              </a:solidFill>
              <a:latin typeface="Consolas" panose="020B0609020204030204" pitchFamily="49" charset="0"/>
            </a:endParaRPr>
          </a:p>
          <a:p>
            <a:pPr marL="0" indent="0">
              <a:spcBef>
                <a:spcPts val="0"/>
              </a:spcBef>
              <a:buNone/>
            </a:pPr>
            <a:r>
              <a:rPr lang="en-US" altLang="zh-CN" sz="1050" dirty="0">
                <a:solidFill>
                  <a:srgbClr val="236EBF"/>
                </a:solidFill>
                <a:latin typeface="Consolas" panose="020B0609020204030204" pitchFamily="49" charset="0"/>
              </a:rPr>
              <a:t>  </a:t>
            </a:r>
            <a:r>
              <a:rPr lang="en-US" altLang="zh-CN" sz="1050" dirty="0">
                <a:solidFill>
                  <a:srgbClr val="7B30D0"/>
                </a:solidFill>
                <a:latin typeface="Consolas" panose="020B0609020204030204" pitchFamily="49" charset="0"/>
              </a:rPr>
              <a:t>for</a:t>
            </a:r>
            <a:r>
              <a:rPr lang="en-US" altLang="zh-CN" sz="1050" dirty="0">
                <a:solidFill>
                  <a:srgbClr val="236EBF"/>
                </a:solidFill>
                <a:latin typeface="Consolas" panose="020B0609020204030204" pitchFamily="49" charset="0"/>
              </a:rPr>
              <a:t> (</a:t>
            </a:r>
            <a:r>
              <a:rPr lang="en-US" altLang="zh-CN" sz="1050" dirty="0">
                <a:solidFill>
                  <a:srgbClr val="0991B6"/>
                </a:solidFill>
                <a:latin typeface="Consolas" panose="020B0609020204030204" pitchFamily="49" charset="0"/>
              </a:rPr>
              <a:t>int</a:t>
            </a:r>
            <a:r>
              <a:rPr lang="en-US" altLang="zh-CN" sz="1050" dirty="0">
                <a:solidFill>
                  <a:srgbClr val="236EBF"/>
                </a:solidFill>
                <a:latin typeface="Consolas" panose="020B0609020204030204" pitchFamily="49" charset="0"/>
              </a:rPr>
              <a:t> j </a:t>
            </a:r>
            <a:r>
              <a:rPr lang="en-US" altLang="zh-CN" sz="1050" dirty="0">
                <a:solidFill>
                  <a:srgbClr val="7B30D0"/>
                </a:solidFill>
                <a:latin typeface="Consolas" panose="020B0609020204030204" pitchFamily="49" charset="0"/>
              </a:rPr>
              <a:t>=</a:t>
            </a:r>
            <a:r>
              <a:rPr lang="en-US" altLang="zh-CN" sz="1050" dirty="0">
                <a:solidFill>
                  <a:srgbClr val="236EBF"/>
                </a:solidFill>
                <a:latin typeface="Consolas" panose="020B0609020204030204" pitchFamily="49" charset="0"/>
              </a:rPr>
              <a:t> </a:t>
            </a:r>
            <a:r>
              <a:rPr lang="en-US" altLang="zh-CN" sz="1050" dirty="0">
                <a:solidFill>
                  <a:srgbClr val="174781"/>
                </a:solidFill>
                <a:latin typeface="Consolas" panose="020B0609020204030204" pitchFamily="49" charset="0"/>
              </a:rPr>
              <a:t>0</a:t>
            </a:r>
            <a:r>
              <a:rPr lang="en-US" altLang="zh-CN" sz="1050" dirty="0">
                <a:solidFill>
                  <a:srgbClr val="236EBF"/>
                </a:solidFill>
                <a:latin typeface="Consolas" panose="020B0609020204030204" pitchFamily="49" charset="0"/>
              </a:rPr>
              <a:t>; j </a:t>
            </a:r>
            <a:r>
              <a:rPr lang="en-US" altLang="zh-CN" sz="1050" dirty="0">
                <a:solidFill>
                  <a:srgbClr val="7B30D0"/>
                </a:solidFill>
                <a:latin typeface="Consolas" panose="020B0609020204030204" pitchFamily="49" charset="0"/>
              </a:rPr>
              <a:t>&lt;</a:t>
            </a:r>
            <a:r>
              <a:rPr lang="en-US" altLang="zh-CN" sz="1050" dirty="0">
                <a:solidFill>
                  <a:srgbClr val="236EBF"/>
                </a:solidFill>
                <a:latin typeface="Consolas" panose="020B0609020204030204" pitchFamily="49" charset="0"/>
              </a:rPr>
              <a:t> </a:t>
            </a:r>
            <a:r>
              <a:rPr lang="en-US" altLang="zh-CN" sz="1050" dirty="0" err="1">
                <a:solidFill>
                  <a:srgbClr val="2F86D2"/>
                </a:solidFill>
                <a:latin typeface="Consolas" panose="020B0609020204030204" pitchFamily="49" charset="0"/>
              </a:rPr>
              <a:t>A</a:t>
            </a:r>
            <a:r>
              <a:rPr lang="en-US" altLang="zh-CN" sz="1050" dirty="0" err="1">
                <a:solidFill>
                  <a:srgbClr val="236EBF"/>
                </a:solidFill>
                <a:latin typeface="Consolas" panose="020B0609020204030204" pitchFamily="49" charset="0"/>
              </a:rPr>
              <a:t>.</a:t>
            </a:r>
            <a:r>
              <a:rPr lang="en-US" altLang="zh-CN" sz="1050" dirty="0" err="1">
                <a:solidFill>
                  <a:srgbClr val="B1108E"/>
                </a:solidFill>
                <a:latin typeface="Consolas" panose="020B0609020204030204" pitchFamily="49" charset="0"/>
              </a:rPr>
              <a:t>size</a:t>
            </a:r>
            <a:r>
              <a:rPr lang="en-US" altLang="zh-CN" sz="1050" dirty="0">
                <a:solidFill>
                  <a:srgbClr val="236EBF"/>
                </a:solidFill>
                <a:latin typeface="Consolas" panose="020B0609020204030204" pitchFamily="49" charset="0"/>
              </a:rPr>
              <a:t>(); </a:t>
            </a:r>
            <a:r>
              <a:rPr lang="en-US" altLang="zh-CN" sz="1050" dirty="0" err="1">
                <a:solidFill>
                  <a:srgbClr val="236EBF"/>
                </a:solidFill>
                <a:latin typeface="Consolas" panose="020B0609020204030204" pitchFamily="49" charset="0"/>
              </a:rPr>
              <a:t>j</a:t>
            </a:r>
            <a:r>
              <a:rPr lang="en-US" altLang="zh-CN" sz="1050" dirty="0" err="1">
                <a:solidFill>
                  <a:srgbClr val="7B30D0"/>
                </a:solidFill>
                <a:latin typeface="Consolas" panose="020B0609020204030204" pitchFamily="49" charset="0"/>
              </a:rPr>
              <a:t>++</a:t>
            </a:r>
            <a:r>
              <a:rPr lang="en-US" altLang="zh-CN" sz="1050" dirty="0">
                <a:solidFill>
                  <a:srgbClr val="236EBF"/>
                </a:solidFill>
                <a:latin typeface="Consolas" panose="020B0609020204030204" pitchFamily="49" charset="0"/>
              </a:rPr>
              <a:t>) {</a:t>
            </a:r>
          </a:p>
          <a:p>
            <a:pPr marL="0" indent="0">
              <a:spcBef>
                <a:spcPts val="0"/>
              </a:spcBef>
              <a:buNone/>
            </a:pPr>
            <a:r>
              <a:rPr lang="en-US" altLang="zh-CN" sz="1050" dirty="0">
                <a:solidFill>
                  <a:srgbClr val="236EBF"/>
                </a:solidFill>
                <a:latin typeface="Consolas" panose="020B0609020204030204" pitchFamily="49" charset="0"/>
              </a:rPr>
              <a:t>    </a:t>
            </a:r>
            <a:r>
              <a:rPr lang="en-US" altLang="zh-CN" sz="1050" dirty="0">
                <a:solidFill>
                  <a:srgbClr val="DA5221"/>
                </a:solidFill>
                <a:latin typeface="Consolas" panose="020B0609020204030204" pitchFamily="49" charset="0"/>
              </a:rPr>
              <a:t>const</a:t>
            </a:r>
            <a:r>
              <a:rPr lang="en-US" altLang="zh-CN" sz="1050" dirty="0">
                <a:solidFill>
                  <a:srgbClr val="236EBF"/>
                </a:solidFill>
                <a:latin typeface="Consolas" panose="020B0609020204030204" pitchFamily="49" charset="0"/>
              </a:rPr>
              <a:t> T1 </a:t>
            </a:r>
            <a:r>
              <a:rPr lang="en-US" altLang="zh-CN" sz="1050" dirty="0">
                <a:solidFill>
                  <a:srgbClr val="7B30D0"/>
                </a:solidFill>
                <a:latin typeface="Consolas" panose="020B0609020204030204" pitchFamily="49" charset="0"/>
              </a:rPr>
              <a:t>&amp;</a:t>
            </a:r>
            <a:r>
              <a:rPr lang="en-US" altLang="zh-CN" sz="1050" dirty="0">
                <a:solidFill>
                  <a:srgbClr val="236EBF"/>
                </a:solidFill>
                <a:latin typeface="Consolas" panose="020B0609020204030204" pitchFamily="49" charset="0"/>
              </a:rPr>
              <a:t>r </a:t>
            </a:r>
            <a:r>
              <a:rPr lang="en-US" altLang="zh-CN" sz="1050" dirty="0">
                <a:solidFill>
                  <a:srgbClr val="7B30D0"/>
                </a:solidFill>
                <a:latin typeface="Consolas" panose="020B0609020204030204" pitchFamily="49" charset="0"/>
              </a:rPr>
              <a:t>=</a:t>
            </a:r>
            <a:r>
              <a:rPr lang="en-US" altLang="zh-CN" sz="1050" dirty="0">
                <a:solidFill>
                  <a:srgbClr val="236EBF"/>
                </a:solidFill>
                <a:latin typeface="Consolas" panose="020B0609020204030204" pitchFamily="49" charset="0"/>
              </a:rPr>
              <a:t> </a:t>
            </a:r>
            <a:r>
              <a:rPr lang="en-US" altLang="zh-CN" sz="1050" dirty="0">
                <a:solidFill>
                  <a:srgbClr val="2F86D2"/>
                </a:solidFill>
                <a:latin typeface="Consolas" panose="020B0609020204030204" pitchFamily="49" charset="0"/>
              </a:rPr>
              <a:t>A</a:t>
            </a:r>
            <a:r>
              <a:rPr lang="en-US" altLang="zh-CN" sz="1050" dirty="0">
                <a:solidFill>
                  <a:srgbClr val="236EBF"/>
                </a:solidFill>
                <a:latin typeface="Consolas" panose="020B0609020204030204" pitchFamily="49" charset="0"/>
              </a:rPr>
              <a:t>[j];</a:t>
            </a:r>
          </a:p>
          <a:p>
            <a:pPr marL="0" indent="0">
              <a:spcBef>
                <a:spcPts val="0"/>
              </a:spcBef>
              <a:buNone/>
            </a:pPr>
            <a:r>
              <a:rPr lang="en-US" altLang="zh-CN" sz="1050" dirty="0">
                <a:solidFill>
                  <a:srgbClr val="236EBF"/>
                </a:solidFill>
                <a:latin typeface="Consolas" panose="020B0609020204030204" pitchFamily="49" charset="0"/>
              </a:rPr>
              <a:t>    </a:t>
            </a:r>
            <a:r>
              <a:rPr lang="en-US" altLang="zh-CN" sz="1050" dirty="0" err="1">
                <a:solidFill>
                  <a:srgbClr val="B1108E"/>
                </a:solidFill>
                <a:latin typeface="Consolas" panose="020B0609020204030204" pitchFamily="49" charset="0"/>
              </a:rPr>
              <a:t>WLock</a:t>
            </a:r>
            <a:r>
              <a:rPr lang="en-US" altLang="zh-CN" sz="1050" dirty="0">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r</a:t>
            </a:r>
            <a:r>
              <a:rPr lang="en-US" altLang="zh-CN" sz="1050" dirty="0" err="1">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i</a:t>
            </a:r>
            <a:r>
              <a:rPr lang="en-US" altLang="zh-CN" sz="1050" dirty="0">
                <a:solidFill>
                  <a:srgbClr val="236EBF"/>
                </a:solidFill>
                <a:latin typeface="Consolas" panose="020B0609020204030204" pitchFamily="49" charset="0"/>
              </a:rPr>
              <a:t>).</a:t>
            </a:r>
            <a:r>
              <a:rPr lang="en-US" altLang="zh-CN" sz="1050" dirty="0">
                <a:solidFill>
                  <a:srgbClr val="B1108E"/>
                </a:solidFill>
                <a:latin typeface="Consolas" panose="020B0609020204030204" pitchFamily="49" charset="0"/>
              </a:rPr>
              <a:t>lock</a:t>
            </a:r>
            <a:r>
              <a:rPr lang="en-US" altLang="zh-CN" sz="1050" dirty="0">
                <a:solidFill>
                  <a:srgbClr val="236EBF"/>
                </a:solidFill>
                <a:latin typeface="Consolas" panose="020B0609020204030204" pitchFamily="49" charset="0"/>
              </a:rPr>
              <a:t>();</a:t>
            </a:r>
            <a:r>
              <a:rPr lang="en-US" altLang="zh-CN" sz="1050" i="1" dirty="0">
                <a:solidFill>
                  <a:srgbClr val="357B42"/>
                </a:solidFill>
                <a:latin typeface="Consolas" panose="020B0609020204030204" pitchFamily="49" charset="0"/>
              </a:rPr>
              <a:t> // locks to avoid data race</a:t>
            </a:r>
            <a:endParaRPr lang="en-US" altLang="zh-CN" sz="1050" dirty="0">
              <a:solidFill>
                <a:srgbClr val="236EBF"/>
              </a:solidFill>
              <a:latin typeface="Consolas" panose="020B0609020204030204" pitchFamily="49" charset="0"/>
            </a:endParaRPr>
          </a:p>
          <a:p>
            <a:pPr marL="0" indent="0">
              <a:spcBef>
                <a:spcPts val="0"/>
              </a:spcBef>
              <a:buNone/>
            </a:pPr>
            <a:r>
              <a:rPr lang="en-US" altLang="zh-CN" sz="1050" dirty="0">
                <a:solidFill>
                  <a:srgbClr val="236EBF"/>
                </a:solidFill>
                <a:latin typeface="Consolas" panose="020B0609020204030204" pitchFamily="49" charset="0"/>
              </a:rPr>
              <a:t>    </a:t>
            </a:r>
            <a:r>
              <a:rPr lang="en-US" altLang="zh-CN" sz="1050" dirty="0" err="1">
                <a:solidFill>
                  <a:srgbClr val="B1108E"/>
                </a:solidFill>
                <a:latin typeface="Consolas" panose="020B0609020204030204" pitchFamily="49" charset="0"/>
              </a:rPr>
              <a:t>HLock</a:t>
            </a:r>
            <a:r>
              <a:rPr lang="en-US" altLang="zh-CN" sz="1050" dirty="0">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r</a:t>
            </a:r>
            <a:r>
              <a:rPr lang="en-US" altLang="zh-CN" sz="1050" dirty="0" err="1">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j</a:t>
            </a:r>
            <a:r>
              <a:rPr lang="en-US" altLang="zh-CN" sz="1050" dirty="0">
                <a:solidFill>
                  <a:srgbClr val="236EBF"/>
                </a:solidFill>
                <a:latin typeface="Consolas" panose="020B0609020204030204" pitchFamily="49" charset="0"/>
              </a:rPr>
              <a:t>).</a:t>
            </a:r>
            <a:r>
              <a:rPr lang="en-US" altLang="zh-CN" sz="1050" dirty="0">
                <a:solidFill>
                  <a:srgbClr val="B1108E"/>
                </a:solidFill>
                <a:latin typeface="Consolas" panose="020B0609020204030204" pitchFamily="49" charset="0"/>
              </a:rPr>
              <a:t>lock</a:t>
            </a:r>
            <a:r>
              <a:rPr lang="en-US" altLang="zh-CN" sz="1050" dirty="0">
                <a:solidFill>
                  <a:srgbClr val="236EBF"/>
                </a:solidFill>
                <a:latin typeface="Consolas" panose="020B0609020204030204" pitchFamily="49" charset="0"/>
              </a:rPr>
              <a:t>();</a:t>
            </a:r>
            <a:r>
              <a:rPr lang="en-US" altLang="zh-CN" sz="1050" i="1" dirty="0">
                <a:solidFill>
                  <a:srgbClr val="357B42"/>
                </a:solidFill>
                <a:latin typeface="Consolas" panose="020B0609020204030204" pitchFamily="49" charset="0"/>
              </a:rPr>
              <a:t> // on shared W,H matrices</a:t>
            </a:r>
            <a:endParaRPr lang="en-US" altLang="zh-CN" sz="1050" dirty="0">
              <a:solidFill>
                <a:srgbClr val="236EBF"/>
              </a:solidFill>
              <a:latin typeface="Consolas" panose="020B0609020204030204" pitchFamily="49" charset="0"/>
            </a:endParaRPr>
          </a:p>
          <a:p>
            <a:pPr marL="0" indent="0">
              <a:spcBef>
                <a:spcPts val="0"/>
              </a:spcBef>
              <a:buNone/>
            </a:pPr>
            <a:r>
              <a:rPr lang="en-US" altLang="zh-CN" sz="1050" dirty="0">
                <a:solidFill>
                  <a:srgbClr val="236EBF"/>
                </a:solidFill>
                <a:latin typeface="Consolas" panose="020B0609020204030204" pitchFamily="49" charset="0"/>
              </a:rPr>
              <a:t>    T2 err </a:t>
            </a:r>
            <a:r>
              <a:rPr lang="en-US" altLang="zh-CN" sz="1050" dirty="0">
                <a:solidFill>
                  <a:srgbClr val="7B30D0"/>
                </a:solidFill>
                <a:latin typeface="Consolas" panose="020B0609020204030204" pitchFamily="49" charset="0"/>
              </a:rPr>
              <a:t>=</a:t>
            </a:r>
            <a:r>
              <a:rPr lang="en-US" altLang="zh-CN" sz="1050" dirty="0">
                <a:solidFill>
                  <a:srgbClr val="236EBF"/>
                </a:solidFill>
                <a:latin typeface="Consolas" panose="020B0609020204030204" pitchFamily="49" charset="0"/>
              </a:rPr>
              <a:t> </a:t>
            </a:r>
            <a:r>
              <a:rPr lang="en-US" altLang="zh-CN" sz="1050" dirty="0" err="1">
                <a:solidFill>
                  <a:srgbClr val="2F86D2"/>
                </a:solidFill>
                <a:latin typeface="Consolas" panose="020B0609020204030204" pitchFamily="49" charset="0"/>
              </a:rPr>
              <a:t>r</a:t>
            </a:r>
            <a:r>
              <a:rPr lang="en-US" altLang="zh-CN" sz="1050" dirty="0" err="1">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r</a:t>
            </a:r>
            <a:r>
              <a:rPr lang="en-US" altLang="zh-CN" sz="1050" dirty="0">
                <a:solidFill>
                  <a:srgbClr val="236EBF"/>
                </a:solidFill>
                <a:latin typeface="Consolas" panose="020B0609020204030204" pitchFamily="49" charset="0"/>
              </a:rPr>
              <a:t> </a:t>
            </a:r>
            <a:r>
              <a:rPr lang="en-US" altLang="zh-CN" sz="1050" dirty="0">
                <a:solidFill>
                  <a:srgbClr val="7B30D0"/>
                </a:solidFill>
                <a:latin typeface="Consolas" panose="020B0609020204030204" pitchFamily="49" charset="0"/>
              </a:rPr>
              <a:t>-</a:t>
            </a:r>
            <a:r>
              <a:rPr lang="en-US" altLang="zh-CN" sz="1050" dirty="0">
                <a:solidFill>
                  <a:srgbClr val="236EBF"/>
                </a:solidFill>
                <a:latin typeface="Consolas" panose="020B0609020204030204" pitchFamily="49" charset="0"/>
              </a:rPr>
              <a:t> </a:t>
            </a:r>
            <a:r>
              <a:rPr lang="en-US" altLang="zh-CN" sz="1050" dirty="0">
                <a:solidFill>
                  <a:srgbClr val="2F86D2"/>
                </a:solidFill>
                <a:latin typeface="Consolas" panose="020B0609020204030204" pitchFamily="49" charset="0"/>
              </a:rPr>
              <a:t>W</a:t>
            </a:r>
            <a:r>
              <a:rPr lang="en-US" altLang="zh-CN" sz="1050" dirty="0">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r</a:t>
            </a:r>
            <a:r>
              <a:rPr lang="en-US" altLang="zh-CN" sz="1050" dirty="0" err="1">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i</a:t>
            </a:r>
            <a:r>
              <a:rPr lang="en-US" altLang="zh-CN" sz="1050" dirty="0">
                <a:solidFill>
                  <a:srgbClr val="236EBF"/>
                </a:solidFill>
                <a:latin typeface="Consolas" panose="020B0609020204030204" pitchFamily="49" charset="0"/>
              </a:rPr>
              <a:t>] </a:t>
            </a:r>
            <a:r>
              <a:rPr lang="en-US" altLang="zh-CN" sz="1050" dirty="0">
                <a:solidFill>
                  <a:srgbClr val="7B30D0"/>
                </a:solidFill>
                <a:latin typeface="Consolas" panose="020B0609020204030204" pitchFamily="49" charset="0"/>
              </a:rPr>
              <a:t>*</a:t>
            </a:r>
            <a:r>
              <a:rPr lang="en-US" altLang="zh-CN" sz="1050" dirty="0">
                <a:solidFill>
                  <a:srgbClr val="236EBF"/>
                </a:solidFill>
                <a:latin typeface="Consolas" panose="020B0609020204030204" pitchFamily="49" charset="0"/>
              </a:rPr>
              <a:t> </a:t>
            </a:r>
            <a:r>
              <a:rPr lang="en-US" altLang="zh-CN" sz="1050" dirty="0">
                <a:solidFill>
                  <a:srgbClr val="2F86D2"/>
                </a:solidFill>
                <a:latin typeface="Consolas" panose="020B0609020204030204" pitchFamily="49" charset="0"/>
              </a:rPr>
              <a:t>H</a:t>
            </a:r>
            <a:r>
              <a:rPr lang="en-US" altLang="zh-CN" sz="1050" dirty="0">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r</a:t>
            </a:r>
            <a:r>
              <a:rPr lang="en-US" altLang="zh-CN" sz="1050" dirty="0" err="1">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j</a:t>
            </a:r>
            <a:r>
              <a:rPr lang="en-US" altLang="zh-CN" sz="1050" dirty="0">
                <a:solidFill>
                  <a:srgbClr val="236EBF"/>
                </a:solidFill>
                <a:latin typeface="Consolas" panose="020B0609020204030204" pitchFamily="49" charset="0"/>
              </a:rPr>
              <a:t>];</a:t>
            </a:r>
          </a:p>
          <a:p>
            <a:pPr marL="0" indent="0">
              <a:spcBef>
                <a:spcPts val="0"/>
              </a:spcBef>
              <a:buNone/>
            </a:pPr>
            <a:r>
              <a:rPr lang="en-US" altLang="zh-CN" sz="1050" dirty="0">
                <a:solidFill>
                  <a:srgbClr val="236EBF"/>
                </a:solidFill>
                <a:latin typeface="Consolas" panose="020B0609020204030204" pitchFamily="49" charset="0"/>
              </a:rPr>
              <a:t>    T2 Wd </a:t>
            </a:r>
            <a:r>
              <a:rPr lang="en-US" altLang="zh-CN" sz="1050" dirty="0">
                <a:solidFill>
                  <a:srgbClr val="7B30D0"/>
                </a:solidFill>
                <a:latin typeface="Consolas" panose="020B0609020204030204" pitchFamily="49" charset="0"/>
              </a:rPr>
              <a:t>=</a:t>
            </a:r>
            <a:r>
              <a:rPr lang="en-US" altLang="zh-CN" sz="1050" dirty="0">
                <a:solidFill>
                  <a:srgbClr val="236EBF"/>
                </a:solidFill>
                <a:latin typeface="Consolas" panose="020B0609020204030204" pitchFamily="49" charset="0"/>
              </a:rPr>
              <a:t> gamma </a:t>
            </a:r>
            <a:r>
              <a:rPr lang="en-US" altLang="zh-CN" sz="1050" dirty="0">
                <a:solidFill>
                  <a:srgbClr val="7B30D0"/>
                </a:solidFill>
                <a:latin typeface="Consolas" panose="020B0609020204030204" pitchFamily="49" charset="0"/>
              </a:rPr>
              <a:t>*</a:t>
            </a:r>
            <a:r>
              <a:rPr lang="en-US" altLang="zh-CN" sz="1050" dirty="0">
                <a:solidFill>
                  <a:srgbClr val="236EBF"/>
                </a:solidFill>
                <a:latin typeface="Consolas" panose="020B0609020204030204" pitchFamily="49" charset="0"/>
              </a:rPr>
              <a:t> (err </a:t>
            </a:r>
            <a:r>
              <a:rPr lang="en-US" altLang="zh-CN" sz="1050" dirty="0">
                <a:solidFill>
                  <a:srgbClr val="7B30D0"/>
                </a:solidFill>
                <a:latin typeface="Consolas" panose="020B0609020204030204" pitchFamily="49" charset="0"/>
              </a:rPr>
              <a:t>*</a:t>
            </a:r>
            <a:r>
              <a:rPr lang="en-US" altLang="zh-CN" sz="1050" dirty="0">
                <a:solidFill>
                  <a:srgbClr val="236EBF"/>
                </a:solidFill>
                <a:latin typeface="Consolas" panose="020B0609020204030204" pitchFamily="49" charset="0"/>
              </a:rPr>
              <a:t> </a:t>
            </a:r>
            <a:r>
              <a:rPr lang="en-US" altLang="zh-CN" sz="1050" dirty="0">
                <a:solidFill>
                  <a:srgbClr val="2F86D2"/>
                </a:solidFill>
                <a:latin typeface="Consolas" panose="020B0609020204030204" pitchFamily="49" charset="0"/>
              </a:rPr>
              <a:t>W</a:t>
            </a:r>
            <a:r>
              <a:rPr lang="en-US" altLang="zh-CN" sz="1050" dirty="0">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r</a:t>
            </a:r>
            <a:r>
              <a:rPr lang="en-US" altLang="zh-CN" sz="1050" dirty="0" err="1">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i</a:t>
            </a:r>
            <a:r>
              <a:rPr lang="en-US" altLang="zh-CN" sz="1050" dirty="0">
                <a:solidFill>
                  <a:srgbClr val="236EBF"/>
                </a:solidFill>
                <a:latin typeface="Consolas" panose="020B0609020204030204" pitchFamily="49" charset="0"/>
              </a:rPr>
              <a:t>] </a:t>
            </a:r>
            <a:r>
              <a:rPr lang="en-US" altLang="zh-CN" sz="1050" dirty="0">
                <a:solidFill>
                  <a:srgbClr val="7B30D0"/>
                </a:solidFill>
                <a:latin typeface="Consolas" panose="020B0609020204030204" pitchFamily="49" charset="0"/>
              </a:rPr>
              <a:t>-</a:t>
            </a:r>
            <a:r>
              <a:rPr lang="en-US" altLang="zh-CN" sz="1050" dirty="0">
                <a:solidFill>
                  <a:srgbClr val="236EBF"/>
                </a:solidFill>
                <a:latin typeface="Consolas" panose="020B0609020204030204" pitchFamily="49" charset="0"/>
              </a:rPr>
              <a:t> lambda </a:t>
            </a:r>
            <a:r>
              <a:rPr lang="en-US" altLang="zh-CN" sz="1050" dirty="0">
                <a:solidFill>
                  <a:srgbClr val="7B30D0"/>
                </a:solidFill>
                <a:latin typeface="Consolas" panose="020B0609020204030204" pitchFamily="49" charset="0"/>
              </a:rPr>
              <a:t>*</a:t>
            </a:r>
            <a:r>
              <a:rPr lang="en-US" altLang="zh-CN" sz="1050" dirty="0">
                <a:solidFill>
                  <a:srgbClr val="236EBF"/>
                </a:solidFill>
                <a:latin typeface="Consolas" panose="020B0609020204030204" pitchFamily="49" charset="0"/>
              </a:rPr>
              <a:t> </a:t>
            </a:r>
            <a:r>
              <a:rPr lang="en-US" altLang="zh-CN" sz="1050" dirty="0">
                <a:solidFill>
                  <a:srgbClr val="2F86D2"/>
                </a:solidFill>
                <a:latin typeface="Consolas" panose="020B0609020204030204" pitchFamily="49" charset="0"/>
              </a:rPr>
              <a:t>H</a:t>
            </a:r>
            <a:r>
              <a:rPr lang="en-US" altLang="zh-CN" sz="1050" dirty="0">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r</a:t>
            </a:r>
            <a:r>
              <a:rPr lang="en-US" altLang="zh-CN" sz="1050" dirty="0" err="1">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j</a:t>
            </a:r>
            <a:r>
              <a:rPr lang="en-US" altLang="zh-CN" sz="1050" dirty="0">
                <a:solidFill>
                  <a:srgbClr val="236EBF"/>
                </a:solidFill>
                <a:latin typeface="Consolas" panose="020B0609020204030204" pitchFamily="49" charset="0"/>
              </a:rPr>
              <a:t>]);</a:t>
            </a:r>
          </a:p>
          <a:p>
            <a:pPr marL="0" indent="0">
              <a:spcBef>
                <a:spcPts val="0"/>
              </a:spcBef>
              <a:buNone/>
            </a:pPr>
            <a:r>
              <a:rPr lang="en-US" altLang="zh-CN" sz="1050" dirty="0">
                <a:solidFill>
                  <a:srgbClr val="236EBF"/>
                </a:solidFill>
                <a:latin typeface="Consolas" panose="020B0609020204030204" pitchFamily="49" charset="0"/>
              </a:rPr>
              <a:t>    T2 </a:t>
            </a:r>
            <a:r>
              <a:rPr lang="en-US" altLang="zh-CN" sz="1050" dirty="0" err="1">
                <a:solidFill>
                  <a:srgbClr val="236EBF"/>
                </a:solidFill>
                <a:latin typeface="Consolas" panose="020B0609020204030204" pitchFamily="49" charset="0"/>
              </a:rPr>
              <a:t>Hd</a:t>
            </a:r>
            <a:r>
              <a:rPr lang="en-US" altLang="zh-CN" sz="1050" dirty="0">
                <a:solidFill>
                  <a:srgbClr val="236EBF"/>
                </a:solidFill>
                <a:latin typeface="Consolas" panose="020B0609020204030204" pitchFamily="49" charset="0"/>
              </a:rPr>
              <a:t> </a:t>
            </a:r>
            <a:r>
              <a:rPr lang="en-US" altLang="zh-CN" sz="1050" dirty="0">
                <a:solidFill>
                  <a:srgbClr val="7B30D0"/>
                </a:solidFill>
                <a:latin typeface="Consolas" panose="020B0609020204030204" pitchFamily="49" charset="0"/>
              </a:rPr>
              <a:t>=</a:t>
            </a:r>
            <a:r>
              <a:rPr lang="en-US" altLang="zh-CN" sz="1050" dirty="0">
                <a:solidFill>
                  <a:srgbClr val="236EBF"/>
                </a:solidFill>
                <a:latin typeface="Consolas" panose="020B0609020204030204" pitchFamily="49" charset="0"/>
              </a:rPr>
              <a:t> gamma </a:t>
            </a:r>
            <a:r>
              <a:rPr lang="en-US" altLang="zh-CN" sz="1050" dirty="0">
                <a:solidFill>
                  <a:srgbClr val="7B30D0"/>
                </a:solidFill>
                <a:latin typeface="Consolas" panose="020B0609020204030204" pitchFamily="49" charset="0"/>
              </a:rPr>
              <a:t>*</a:t>
            </a:r>
            <a:r>
              <a:rPr lang="en-US" altLang="zh-CN" sz="1050" dirty="0">
                <a:solidFill>
                  <a:srgbClr val="236EBF"/>
                </a:solidFill>
                <a:latin typeface="Consolas" panose="020B0609020204030204" pitchFamily="49" charset="0"/>
              </a:rPr>
              <a:t> (err </a:t>
            </a:r>
            <a:r>
              <a:rPr lang="en-US" altLang="zh-CN" sz="1050" dirty="0">
                <a:solidFill>
                  <a:srgbClr val="7B30D0"/>
                </a:solidFill>
                <a:latin typeface="Consolas" panose="020B0609020204030204" pitchFamily="49" charset="0"/>
              </a:rPr>
              <a:t>*</a:t>
            </a:r>
            <a:r>
              <a:rPr lang="en-US" altLang="zh-CN" sz="1050" dirty="0">
                <a:solidFill>
                  <a:srgbClr val="236EBF"/>
                </a:solidFill>
                <a:latin typeface="Consolas" panose="020B0609020204030204" pitchFamily="49" charset="0"/>
              </a:rPr>
              <a:t> </a:t>
            </a:r>
            <a:r>
              <a:rPr lang="en-US" altLang="zh-CN" sz="1050" dirty="0">
                <a:solidFill>
                  <a:srgbClr val="2F86D2"/>
                </a:solidFill>
                <a:latin typeface="Consolas" panose="020B0609020204030204" pitchFamily="49" charset="0"/>
              </a:rPr>
              <a:t>H</a:t>
            </a:r>
            <a:r>
              <a:rPr lang="en-US" altLang="zh-CN" sz="1050" dirty="0">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r</a:t>
            </a:r>
            <a:r>
              <a:rPr lang="en-US" altLang="zh-CN" sz="1050" dirty="0" err="1">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j</a:t>
            </a:r>
            <a:r>
              <a:rPr lang="en-US" altLang="zh-CN" sz="1050" dirty="0">
                <a:solidFill>
                  <a:srgbClr val="236EBF"/>
                </a:solidFill>
                <a:latin typeface="Consolas" panose="020B0609020204030204" pitchFamily="49" charset="0"/>
              </a:rPr>
              <a:t>] </a:t>
            </a:r>
            <a:r>
              <a:rPr lang="en-US" altLang="zh-CN" sz="1050" dirty="0">
                <a:solidFill>
                  <a:srgbClr val="7B30D0"/>
                </a:solidFill>
                <a:latin typeface="Consolas" panose="020B0609020204030204" pitchFamily="49" charset="0"/>
              </a:rPr>
              <a:t>-</a:t>
            </a:r>
            <a:r>
              <a:rPr lang="en-US" altLang="zh-CN" sz="1050" dirty="0">
                <a:solidFill>
                  <a:srgbClr val="236EBF"/>
                </a:solidFill>
                <a:latin typeface="Consolas" panose="020B0609020204030204" pitchFamily="49" charset="0"/>
              </a:rPr>
              <a:t> lambda </a:t>
            </a:r>
            <a:r>
              <a:rPr lang="en-US" altLang="zh-CN" sz="1050" dirty="0">
                <a:solidFill>
                  <a:srgbClr val="7B30D0"/>
                </a:solidFill>
                <a:latin typeface="Consolas" panose="020B0609020204030204" pitchFamily="49" charset="0"/>
              </a:rPr>
              <a:t>*</a:t>
            </a:r>
            <a:r>
              <a:rPr lang="en-US" altLang="zh-CN" sz="1050" dirty="0">
                <a:solidFill>
                  <a:srgbClr val="236EBF"/>
                </a:solidFill>
                <a:latin typeface="Consolas" panose="020B0609020204030204" pitchFamily="49" charset="0"/>
              </a:rPr>
              <a:t> </a:t>
            </a:r>
            <a:r>
              <a:rPr lang="en-US" altLang="zh-CN" sz="1050" dirty="0">
                <a:solidFill>
                  <a:srgbClr val="2F86D2"/>
                </a:solidFill>
                <a:latin typeface="Consolas" panose="020B0609020204030204" pitchFamily="49" charset="0"/>
              </a:rPr>
              <a:t>W</a:t>
            </a:r>
            <a:r>
              <a:rPr lang="en-US" altLang="zh-CN" sz="1050" dirty="0">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r</a:t>
            </a:r>
            <a:r>
              <a:rPr lang="en-US" altLang="zh-CN" sz="1050" dirty="0" err="1">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i</a:t>
            </a:r>
            <a:r>
              <a:rPr lang="en-US" altLang="zh-CN" sz="1050" dirty="0">
                <a:solidFill>
                  <a:srgbClr val="236EBF"/>
                </a:solidFill>
                <a:latin typeface="Consolas" panose="020B0609020204030204" pitchFamily="49" charset="0"/>
              </a:rPr>
              <a:t>]);</a:t>
            </a:r>
          </a:p>
          <a:p>
            <a:pPr marL="0" indent="0">
              <a:spcBef>
                <a:spcPts val="0"/>
              </a:spcBef>
              <a:buNone/>
            </a:pPr>
            <a:r>
              <a:rPr lang="en-US" altLang="zh-CN" sz="1050" dirty="0">
                <a:solidFill>
                  <a:srgbClr val="236EBF"/>
                </a:solidFill>
                <a:latin typeface="Consolas" panose="020B0609020204030204" pitchFamily="49" charset="0"/>
              </a:rPr>
              <a:t>    </a:t>
            </a:r>
            <a:r>
              <a:rPr lang="en-US" altLang="zh-CN" sz="1050" dirty="0">
                <a:solidFill>
                  <a:srgbClr val="2F86D2"/>
                </a:solidFill>
                <a:latin typeface="Consolas" panose="020B0609020204030204" pitchFamily="49" charset="0"/>
              </a:rPr>
              <a:t>W</a:t>
            </a:r>
            <a:r>
              <a:rPr lang="en-US" altLang="zh-CN" sz="1050" dirty="0">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r</a:t>
            </a:r>
            <a:r>
              <a:rPr lang="en-US" altLang="zh-CN" sz="1050" dirty="0" err="1">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i</a:t>
            </a:r>
            <a:r>
              <a:rPr lang="en-US" altLang="zh-CN" sz="1050" dirty="0">
                <a:solidFill>
                  <a:srgbClr val="236EBF"/>
                </a:solidFill>
                <a:latin typeface="Consolas" panose="020B0609020204030204" pitchFamily="49" charset="0"/>
              </a:rPr>
              <a:t>] </a:t>
            </a:r>
            <a:r>
              <a:rPr lang="en-US" altLang="zh-CN" sz="1050" dirty="0">
                <a:solidFill>
                  <a:srgbClr val="7B30D0"/>
                </a:solidFill>
                <a:latin typeface="Consolas" panose="020B0609020204030204" pitchFamily="49" charset="0"/>
              </a:rPr>
              <a:t>+=</a:t>
            </a:r>
            <a:r>
              <a:rPr lang="en-US" altLang="zh-CN" sz="1050" dirty="0">
                <a:solidFill>
                  <a:srgbClr val="236EBF"/>
                </a:solidFill>
                <a:latin typeface="Consolas" panose="020B0609020204030204" pitchFamily="49" charset="0"/>
              </a:rPr>
              <a:t> Wd;</a:t>
            </a:r>
          </a:p>
          <a:p>
            <a:pPr marL="0" indent="0">
              <a:spcBef>
                <a:spcPts val="0"/>
              </a:spcBef>
              <a:buNone/>
            </a:pPr>
            <a:r>
              <a:rPr lang="en-US" altLang="zh-CN" sz="1050" dirty="0">
                <a:solidFill>
                  <a:srgbClr val="236EBF"/>
                </a:solidFill>
                <a:latin typeface="Consolas" panose="020B0609020204030204" pitchFamily="49" charset="0"/>
              </a:rPr>
              <a:t>    </a:t>
            </a:r>
            <a:r>
              <a:rPr lang="en-US" altLang="zh-CN" sz="1050" dirty="0">
                <a:solidFill>
                  <a:srgbClr val="2F86D2"/>
                </a:solidFill>
                <a:latin typeface="Consolas" panose="020B0609020204030204" pitchFamily="49" charset="0"/>
              </a:rPr>
              <a:t>H</a:t>
            </a:r>
            <a:r>
              <a:rPr lang="en-US" altLang="zh-CN" sz="1050" dirty="0">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r</a:t>
            </a:r>
            <a:r>
              <a:rPr lang="en-US" altLang="zh-CN" sz="1050" dirty="0" err="1">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j</a:t>
            </a:r>
            <a:r>
              <a:rPr lang="en-US" altLang="zh-CN" sz="1050" dirty="0">
                <a:solidFill>
                  <a:srgbClr val="236EBF"/>
                </a:solidFill>
                <a:latin typeface="Consolas" panose="020B0609020204030204" pitchFamily="49" charset="0"/>
              </a:rPr>
              <a:t>] </a:t>
            </a:r>
            <a:r>
              <a:rPr lang="en-US" altLang="zh-CN" sz="1050" dirty="0">
                <a:solidFill>
                  <a:srgbClr val="7B30D0"/>
                </a:solidFill>
                <a:latin typeface="Consolas" panose="020B0609020204030204" pitchFamily="49" charset="0"/>
              </a:rPr>
              <a:t>+=</a:t>
            </a:r>
            <a:r>
              <a:rPr lang="en-US" altLang="zh-CN" sz="1050" dirty="0">
                <a:solidFill>
                  <a:srgbClr val="236EBF"/>
                </a:solidFill>
                <a:latin typeface="Consolas" panose="020B0609020204030204" pitchFamily="49" charset="0"/>
              </a:rPr>
              <a:t> </a:t>
            </a:r>
            <a:r>
              <a:rPr lang="en-US" altLang="zh-CN" sz="1050" dirty="0" err="1">
                <a:solidFill>
                  <a:srgbClr val="236EBF"/>
                </a:solidFill>
                <a:latin typeface="Consolas" panose="020B0609020204030204" pitchFamily="49" charset="0"/>
              </a:rPr>
              <a:t>Hd</a:t>
            </a:r>
            <a:r>
              <a:rPr lang="en-US" altLang="zh-CN" sz="1050" dirty="0">
                <a:solidFill>
                  <a:srgbClr val="236EBF"/>
                </a:solidFill>
                <a:latin typeface="Consolas" panose="020B0609020204030204" pitchFamily="49" charset="0"/>
              </a:rPr>
              <a:t>;</a:t>
            </a:r>
          </a:p>
          <a:p>
            <a:pPr marL="0" indent="0">
              <a:spcBef>
                <a:spcPts val="0"/>
              </a:spcBef>
              <a:buNone/>
            </a:pPr>
            <a:r>
              <a:rPr lang="en-US" altLang="zh-CN" sz="1050" dirty="0">
                <a:solidFill>
                  <a:srgbClr val="236EBF"/>
                </a:solidFill>
                <a:latin typeface="Consolas" panose="020B0609020204030204" pitchFamily="49" charset="0"/>
              </a:rPr>
              <a:t>    </a:t>
            </a:r>
            <a:r>
              <a:rPr lang="en-US" altLang="zh-CN" sz="1050" dirty="0" err="1">
                <a:solidFill>
                  <a:srgbClr val="B1108E"/>
                </a:solidFill>
                <a:latin typeface="Consolas" panose="020B0609020204030204" pitchFamily="49" charset="0"/>
              </a:rPr>
              <a:t>HLock</a:t>
            </a:r>
            <a:r>
              <a:rPr lang="en-US" altLang="zh-CN" sz="1050" dirty="0">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r</a:t>
            </a:r>
            <a:r>
              <a:rPr lang="en-US" altLang="zh-CN" sz="1050" dirty="0" err="1">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j</a:t>
            </a:r>
            <a:r>
              <a:rPr lang="en-US" altLang="zh-CN" sz="1050" dirty="0">
                <a:solidFill>
                  <a:srgbClr val="236EBF"/>
                </a:solidFill>
                <a:latin typeface="Consolas" panose="020B0609020204030204" pitchFamily="49" charset="0"/>
              </a:rPr>
              <a:t>).</a:t>
            </a:r>
            <a:r>
              <a:rPr lang="en-US" altLang="zh-CN" sz="1050" dirty="0">
                <a:solidFill>
                  <a:srgbClr val="B1108E"/>
                </a:solidFill>
                <a:latin typeface="Consolas" panose="020B0609020204030204" pitchFamily="49" charset="0"/>
              </a:rPr>
              <a:t>unlock</a:t>
            </a:r>
            <a:r>
              <a:rPr lang="en-US" altLang="zh-CN" sz="1050" dirty="0">
                <a:solidFill>
                  <a:srgbClr val="236EBF"/>
                </a:solidFill>
                <a:latin typeface="Consolas" panose="020B0609020204030204" pitchFamily="49" charset="0"/>
              </a:rPr>
              <a:t>();</a:t>
            </a:r>
          </a:p>
          <a:p>
            <a:pPr marL="0" indent="0">
              <a:spcBef>
                <a:spcPts val="0"/>
              </a:spcBef>
              <a:buNone/>
            </a:pPr>
            <a:r>
              <a:rPr lang="en-US" altLang="zh-CN" sz="1050" dirty="0">
                <a:solidFill>
                  <a:srgbClr val="236EBF"/>
                </a:solidFill>
                <a:latin typeface="Consolas" panose="020B0609020204030204" pitchFamily="49" charset="0"/>
              </a:rPr>
              <a:t>    </a:t>
            </a:r>
            <a:r>
              <a:rPr lang="en-US" altLang="zh-CN" sz="1050" dirty="0" err="1">
                <a:solidFill>
                  <a:srgbClr val="B1108E"/>
                </a:solidFill>
                <a:latin typeface="Consolas" panose="020B0609020204030204" pitchFamily="49" charset="0"/>
              </a:rPr>
              <a:t>WLock</a:t>
            </a:r>
            <a:r>
              <a:rPr lang="en-US" altLang="zh-CN" sz="1050" dirty="0">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r</a:t>
            </a:r>
            <a:r>
              <a:rPr lang="en-US" altLang="zh-CN" sz="1050" dirty="0" err="1">
                <a:solidFill>
                  <a:srgbClr val="236EBF"/>
                </a:solidFill>
                <a:latin typeface="Consolas" panose="020B0609020204030204" pitchFamily="49" charset="0"/>
              </a:rPr>
              <a:t>.</a:t>
            </a:r>
            <a:r>
              <a:rPr lang="en-US" altLang="zh-CN" sz="1050" dirty="0" err="1">
                <a:solidFill>
                  <a:srgbClr val="2F86D2"/>
                </a:solidFill>
                <a:latin typeface="Consolas" panose="020B0609020204030204" pitchFamily="49" charset="0"/>
              </a:rPr>
              <a:t>i</a:t>
            </a:r>
            <a:r>
              <a:rPr lang="en-US" altLang="zh-CN" sz="1050" dirty="0">
                <a:solidFill>
                  <a:srgbClr val="236EBF"/>
                </a:solidFill>
                <a:latin typeface="Consolas" panose="020B0609020204030204" pitchFamily="49" charset="0"/>
              </a:rPr>
              <a:t>).</a:t>
            </a:r>
            <a:r>
              <a:rPr lang="en-US" altLang="zh-CN" sz="1050" dirty="0">
                <a:solidFill>
                  <a:srgbClr val="B1108E"/>
                </a:solidFill>
                <a:latin typeface="Consolas" panose="020B0609020204030204" pitchFamily="49" charset="0"/>
              </a:rPr>
              <a:t>unlock</a:t>
            </a:r>
            <a:r>
              <a:rPr lang="en-US" altLang="zh-CN" sz="1050" dirty="0">
                <a:solidFill>
                  <a:srgbClr val="236EBF"/>
                </a:solidFill>
                <a:latin typeface="Consolas" panose="020B0609020204030204" pitchFamily="49" charset="0"/>
              </a:rPr>
              <a:t>();</a:t>
            </a:r>
          </a:p>
          <a:p>
            <a:pPr marL="0" indent="0">
              <a:spcBef>
                <a:spcPts val="0"/>
              </a:spcBef>
              <a:buNone/>
            </a:pPr>
            <a:r>
              <a:rPr lang="en-US" altLang="zh-CN" sz="1050" i="1" dirty="0">
                <a:solidFill>
                  <a:srgbClr val="357B42"/>
                </a:solidFill>
                <a:latin typeface="Consolas" panose="020B0609020204030204" pitchFamily="49" charset="0"/>
              </a:rPr>
              <a:t>    // Note that locks are released in reverse</a:t>
            </a:r>
            <a:endParaRPr lang="en-US" altLang="zh-CN" sz="1050" dirty="0">
              <a:solidFill>
                <a:srgbClr val="236EBF"/>
              </a:solidFill>
              <a:latin typeface="Consolas" panose="020B0609020204030204" pitchFamily="49" charset="0"/>
            </a:endParaRPr>
          </a:p>
          <a:p>
            <a:pPr marL="0" indent="0">
              <a:spcBef>
                <a:spcPts val="0"/>
              </a:spcBef>
              <a:buNone/>
            </a:pPr>
            <a:r>
              <a:rPr lang="en-US" altLang="zh-CN" sz="1050" i="1" dirty="0">
                <a:solidFill>
                  <a:srgbClr val="357B42"/>
                </a:solidFill>
                <a:latin typeface="Consolas" panose="020B0609020204030204" pitchFamily="49" charset="0"/>
              </a:rPr>
              <a:t>    // ordering of obtaining to avoid deadlock</a:t>
            </a:r>
            <a:endParaRPr lang="en-US" altLang="zh-CN" sz="1050" dirty="0">
              <a:solidFill>
                <a:srgbClr val="236EBF"/>
              </a:solidFill>
              <a:latin typeface="Consolas" panose="020B0609020204030204" pitchFamily="49" charset="0"/>
            </a:endParaRPr>
          </a:p>
          <a:p>
            <a:pPr marL="0" indent="0">
              <a:spcBef>
                <a:spcPts val="0"/>
              </a:spcBef>
              <a:buNone/>
            </a:pPr>
            <a:r>
              <a:rPr lang="en-US" altLang="zh-CN" sz="1050" dirty="0">
                <a:solidFill>
                  <a:srgbClr val="236EBF"/>
                </a:solidFill>
                <a:latin typeface="Consolas" panose="020B0609020204030204" pitchFamily="49" charset="0"/>
              </a:rPr>
              <a:t>  }</a:t>
            </a:r>
          </a:p>
          <a:p>
            <a:pPr marL="0" indent="0">
              <a:spcBef>
                <a:spcPts val="0"/>
              </a:spcBef>
              <a:buNone/>
            </a:pPr>
            <a:r>
              <a:rPr lang="en-US" altLang="zh-CN" sz="1050" dirty="0">
                <a:solidFill>
                  <a:srgbClr val="236EBF"/>
                </a:solidFill>
                <a:latin typeface="Consolas" panose="020B0609020204030204" pitchFamily="49" charset="0"/>
              </a:rPr>
              <a:t>}</a:t>
            </a:r>
          </a:p>
          <a:p>
            <a:pPr marL="0" indent="0">
              <a:spcBef>
                <a:spcPts val="0"/>
              </a:spcBef>
              <a:buNone/>
            </a:pPr>
            <a:endParaRPr lang="zh-CN" altLang="en-US" sz="1050" dirty="0"/>
          </a:p>
        </p:txBody>
      </p:sp>
    </p:spTree>
    <p:extLst>
      <p:ext uri="{BB962C8B-B14F-4D97-AF65-F5344CB8AC3E}">
        <p14:creationId xmlns:p14="http://schemas.microsoft.com/office/powerpoint/2010/main" val="92330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A1F9225-4B8F-4F82-B608-02E3F905781E}"/>
              </a:ext>
            </a:extLst>
          </p:cNvPr>
          <p:cNvSpPr>
            <a:spLocks noGrp="1"/>
          </p:cNvSpPr>
          <p:nvPr>
            <p:ph type="body" idx="1"/>
          </p:nvPr>
        </p:nvSpPr>
        <p:spPr>
          <a:xfrm>
            <a:off x="1288209" y="639606"/>
            <a:ext cx="2951080" cy="794244"/>
          </a:xfrm>
        </p:spPr>
        <p:txBody>
          <a:bodyPr/>
          <a:lstStyle/>
          <a:p>
            <a:r>
              <a:rPr lang="en-US" altLang="zh-CN" dirty="0"/>
              <a:t> Sequential code</a:t>
            </a:r>
          </a:p>
        </p:txBody>
      </p:sp>
      <p:sp>
        <p:nvSpPr>
          <p:cNvPr id="5" name="文本占位符 4">
            <a:extLst>
              <a:ext uri="{FF2B5EF4-FFF2-40B4-BE49-F238E27FC236}">
                <a16:creationId xmlns:a16="http://schemas.microsoft.com/office/drawing/2014/main" id="{C6EFC5D3-F9CF-4592-AE63-E26156E90D5C}"/>
              </a:ext>
            </a:extLst>
          </p:cNvPr>
          <p:cNvSpPr>
            <a:spLocks noGrp="1"/>
          </p:cNvSpPr>
          <p:nvPr>
            <p:ph type="body" sz="quarter" idx="3"/>
          </p:nvPr>
        </p:nvSpPr>
        <p:spPr>
          <a:xfrm>
            <a:off x="5220479" y="639606"/>
            <a:ext cx="3923521" cy="794244"/>
          </a:xfrm>
        </p:spPr>
        <p:txBody>
          <a:bodyPr/>
          <a:lstStyle/>
          <a:p>
            <a:r>
              <a:rPr lang="en-US" altLang="zh-CN" dirty="0"/>
              <a:t> Code in  STRADS-AP API</a:t>
            </a:r>
          </a:p>
        </p:txBody>
      </p:sp>
      <p:sp>
        <p:nvSpPr>
          <p:cNvPr id="21" name="内容占位符 20">
            <a:extLst>
              <a:ext uri="{FF2B5EF4-FFF2-40B4-BE49-F238E27FC236}">
                <a16:creationId xmlns:a16="http://schemas.microsoft.com/office/drawing/2014/main" id="{31B64DEB-7697-4086-9A52-36BF9D02C793}"/>
              </a:ext>
            </a:extLst>
          </p:cNvPr>
          <p:cNvSpPr>
            <a:spLocks noGrp="1"/>
          </p:cNvSpPr>
          <p:nvPr>
            <p:ph sz="half" idx="2"/>
          </p:nvPr>
        </p:nvSpPr>
        <p:spPr>
          <a:xfrm>
            <a:off x="796715" y="1876148"/>
            <a:ext cx="4232486" cy="4198081"/>
          </a:xfrm>
        </p:spPr>
        <p:txBody>
          <a:bodyPr>
            <a:normAutofit/>
          </a:bodyPr>
          <a:lstStyle/>
          <a:p>
            <a:pPr marL="0" indent="0">
              <a:lnSpc>
                <a:spcPct val="120000"/>
              </a:lnSpc>
              <a:spcBef>
                <a:spcPts val="0"/>
              </a:spcBef>
              <a:buNone/>
            </a:pPr>
            <a:r>
              <a:rPr lang="en-US" altLang="zh-CN" sz="1100" dirty="0">
                <a:solidFill>
                  <a:srgbClr val="0991B6"/>
                </a:solidFill>
                <a:latin typeface="Consolas" panose="020B0609020204030204" pitchFamily="49" charset="0"/>
              </a:rPr>
              <a:t>struct</a:t>
            </a:r>
            <a:r>
              <a:rPr lang="en-US" altLang="zh-CN" sz="1100" dirty="0">
                <a:solidFill>
                  <a:srgbClr val="236EBF"/>
                </a:solidFill>
                <a:latin typeface="Consolas" panose="020B0609020204030204" pitchFamily="49" charset="0"/>
              </a:rPr>
              <a:t> </a:t>
            </a:r>
            <a:r>
              <a:rPr lang="en-US" altLang="zh-CN" sz="1100" dirty="0">
                <a:solidFill>
                  <a:srgbClr val="0444AC"/>
                </a:solidFill>
                <a:latin typeface="Consolas" panose="020B0609020204030204" pitchFamily="49" charset="0"/>
              </a:rPr>
              <a:t>rate</a:t>
            </a:r>
            <a:r>
              <a:rPr lang="en-US" altLang="zh-CN" sz="1100" dirty="0">
                <a:solidFill>
                  <a:srgbClr val="236EBF"/>
                </a:solidFill>
                <a:latin typeface="Consolas" panose="020B0609020204030204" pitchFamily="49" charset="0"/>
              </a:rPr>
              <a:t> {</a:t>
            </a:r>
            <a:r>
              <a:rPr lang="en-US" altLang="zh-CN" sz="1100" dirty="0">
                <a:solidFill>
                  <a:srgbClr val="0991B6"/>
                </a:solidFill>
                <a:latin typeface="Consolas" panose="020B0609020204030204" pitchFamily="49" charset="0"/>
              </a:rPr>
              <a:t>int</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0991B6"/>
                </a:solidFill>
                <a:latin typeface="Consolas" panose="020B0609020204030204" pitchFamily="49" charset="0"/>
              </a:rPr>
              <a:t>int</a:t>
            </a:r>
            <a:r>
              <a:rPr lang="en-US" altLang="zh-CN" sz="1100" dirty="0">
                <a:solidFill>
                  <a:srgbClr val="236EBF"/>
                </a:solidFill>
                <a:latin typeface="Consolas" panose="020B0609020204030204" pitchFamily="49" charset="0"/>
              </a:rPr>
              <a:t> j, </a:t>
            </a:r>
            <a:r>
              <a:rPr lang="en-US" altLang="zh-CN" sz="1100" dirty="0">
                <a:solidFill>
                  <a:srgbClr val="0991B6"/>
                </a:solidFill>
                <a:latin typeface="Consolas" panose="020B0609020204030204" pitchFamily="49" charset="0"/>
              </a:rPr>
              <a:t>float</a:t>
            </a:r>
            <a:r>
              <a:rPr lang="en-US" altLang="zh-CN" sz="1100" dirty="0">
                <a:solidFill>
                  <a:srgbClr val="236EBF"/>
                </a:solidFill>
                <a:latin typeface="Consolas" panose="020B0609020204030204" pitchFamily="49" charset="0"/>
              </a:rPr>
              <a:t> r};</a:t>
            </a:r>
          </a:p>
          <a:p>
            <a:pPr marL="0" indent="0">
              <a:lnSpc>
                <a:spcPct val="120000"/>
              </a:lnSpc>
              <a:spcBef>
                <a:spcPts val="0"/>
              </a:spcBef>
              <a:buNone/>
            </a:pPr>
            <a:r>
              <a:rPr lang="en-US" altLang="zh-CN" sz="1100" dirty="0">
                <a:solidFill>
                  <a:srgbClr val="7B30D0"/>
                </a:solidFill>
                <a:latin typeface="Consolas" panose="020B0609020204030204" pitchFamily="49" charset="0"/>
              </a:rPr>
              <a:t>typedef</a:t>
            </a:r>
            <a:r>
              <a:rPr lang="en-US" altLang="zh-CN" sz="1100" dirty="0">
                <a:solidFill>
                  <a:srgbClr val="236EBF"/>
                </a:solidFill>
                <a:latin typeface="Consolas" panose="020B0609020204030204" pitchFamily="49" charset="0"/>
              </a:rPr>
              <a:t> rate T1;</a:t>
            </a:r>
          </a:p>
          <a:p>
            <a:pPr marL="0" indent="0">
              <a:lnSpc>
                <a:spcPct val="120000"/>
              </a:lnSpc>
              <a:spcBef>
                <a:spcPts val="0"/>
              </a:spcBef>
              <a:buNone/>
            </a:pPr>
            <a:r>
              <a:rPr lang="en-US" altLang="zh-CN" sz="1100" dirty="0">
                <a:solidFill>
                  <a:srgbClr val="7B30D0"/>
                </a:solidFill>
                <a:latin typeface="Consolas" panose="020B0609020204030204" pitchFamily="49" charset="0"/>
              </a:rPr>
              <a:t>typedef</a:t>
            </a:r>
            <a:r>
              <a:rPr lang="en-US" altLang="zh-CN" sz="1100" dirty="0">
                <a:solidFill>
                  <a:srgbClr val="236EBF"/>
                </a:solidFill>
                <a:latin typeface="Consolas" panose="020B0609020204030204" pitchFamily="49" charset="0"/>
              </a:rPr>
              <a:t> array</a:t>
            </a:r>
            <a:r>
              <a:rPr lang="en-US" altLang="zh-CN" sz="1100" dirty="0">
                <a:solidFill>
                  <a:srgbClr val="7B30D0"/>
                </a:solidFill>
                <a:latin typeface="Consolas" panose="020B0609020204030204" pitchFamily="49" charset="0"/>
              </a:rPr>
              <a:t>&lt;</a:t>
            </a:r>
            <a:r>
              <a:rPr lang="en-US" altLang="zh-CN" sz="1100" dirty="0">
                <a:solidFill>
                  <a:srgbClr val="0991B6"/>
                </a:solidFill>
                <a:latin typeface="Consolas" panose="020B0609020204030204" pitchFamily="49" charset="0"/>
              </a:rPr>
              <a:t>float</a:t>
            </a:r>
            <a:r>
              <a:rPr lang="en-US" altLang="zh-CN" sz="1100" dirty="0">
                <a:solidFill>
                  <a:srgbClr val="236EBF"/>
                </a:solidFill>
                <a:latin typeface="Consolas" panose="020B0609020204030204" pitchFamily="49" charset="0"/>
              </a:rPr>
              <a:t>, K</a:t>
            </a:r>
            <a:r>
              <a:rPr lang="en-US" altLang="zh-CN" sz="1100" dirty="0">
                <a:solidFill>
                  <a:srgbClr val="7B30D0"/>
                </a:solidFill>
                <a:latin typeface="Consolas" panose="020B0609020204030204" pitchFamily="49" charset="0"/>
              </a:rPr>
              <a:t>&gt;</a:t>
            </a:r>
            <a:r>
              <a:rPr lang="en-US" altLang="zh-CN" sz="1100" dirty="0">
                <a:solidFill>
                  <a:srgbClr val="236EBF"/>
                </a:solidFill>
                <a:latin typeface="Consolas" panose="020B0609020204030204" pitchFamily="49" charset="0"/>
              </a:rPr>
              <a:t> T2;</a:t>
            </a:r>
          </a:p>
          <a:p>
            <a:pPr marL="0" indent="0">
              <a:lnSpc>
                <a:spcPct val="120000"/>
              </a:lnSpc>
              <a:spcBef>
                <a:spcPts val="0"/>
              </a:spcBef>
              <a:buNone/>
            </a:pPr>
            <a:r>
              <a:rPr lang="en-US" altLang="zh-CN" sz="1100" dirty="0">
                <a:solidFill>
                  <a:srgbClr val="236EBF"/>
                </a:solidFill>
                <a:latin typeface="Consolas" panose="020B0609020204030204" pitchFamily="49" charset="0"/>
              </a:rPr>
              <a:t>vector</a:t>
            </a:r>
            <a:r>
              <a:rPr lang="en-US" altLang="zh-CN" sz="1100" dirty="0">
                <a:solidFill>
                  <a:srgbClr val="7B30D0"/>
                </a:solidFill>
                <a:latin typeface="Consolas" panose="020B0609020204030204" pitchFamily="49" charset="0"/>
              </a:rPr>
              <a:t>&lt;</a:t>
            </a:r>
            <a:r>
              <a:rPr lang="en-US" altLang="zh-CN" sz="1100" dirty="0">
                <a:solidFill>
                  <a:srgbClr val="236EBF"/>
                </a:solidFill>
                <a:latin typeface="Consolas" panose="020B0609020204030204" pitchFamily="49" charset="0"/>
              </a:rPr>
              <a:t>T1</a:t>
            </a:r>
            <a:r>
              <a:rPr lang="en-US" altLang="zh-CN" sz="1100" dirty="0">
                <a:solidFill>
                  <a:srgbClr val="7B30D0"/>
                </a:solidFill>
                <a:latin typeface="Consolas" panose="020B0609020204030204" pitchFamily="49" charset="0"/>
              </a:rPr>
              <a:t>&gt;</a:t>
            </a:r>
            <a:r>
              <a:rPr lang="en-US" altLang="zh-CN" sz="1100" dirty="0">
                <a:solidFill>
                  <a:srgbClr val="236EBF"/>
                </a:solidFill>
                <a:latin typeface="Consolas" panose="020B0609020204030204" pitchFamily="49" charset="0"/>
              </a:rPr>
              <a:t> A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err="1">
                <a:solidFill>
                  <a:srgbClr val="B1108E"/>
                </a:solidFill>
                <a:latin typeface="Consolas" panose="020B0609020204030204" pitchFamily="49" charset="0"/>
              </a:rPr>
              <a:t>LoadRatings</a:t>
            </a:r>
            <a:r>
              <a:rPr lang="en-US" altLang="zh-CN" sz="1100" dirty="0">
                <a:solidFill>
                  <a:srgbClr val="236EBF"/>
                </a:solidFill>
                <a:latin typeface="Consolas" panose="020B0609020204030204" pitchFamily="49" charset="0"/>
              </a:rPr>
              <a:t>(</a:t>
            </a:r>
            <a:r>
              <a:rPr lang="en-US" altLang="zh-CN" sz="1100" dirty="0" err="1">
                <a:solidFill>
                  <a:srgbClr val="236EBF"/>
                </a:solidFill>
                <a:latin typeface="Consolas" panose="020B0609020204030204" pitchFamily="49" charset="0"/>
              </a:rPr>
              <a:t>Datafile_Path</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a:solidFill>
                  <a:srgbClr val="0444AC"/>
                </a:solidFill>
                <a:latin typeface="Consolas" panose="020B0609020204030204" pitchFamily="49" charset="0"/>
              </a:rPr>
              <a:t>vector</a:t>
            </a:r>
            <a:r>
              <a:rPr lang="en-US" altLang="zh-CN" sz="1100" dirty="0">
                <a:solidFill>
                  <a:srgbClr val="236EBF"/>
                </a:solidFill>
                <a:latin typeface="Consolas" panose="020B0609020204030204" pitchFamily="49" charset="0"/>
              </a:rPr>
              <a:t>&lt;</a:t>
            </a:r>
            <a:r>
              <a:rPr lang="en-US" altLang="zh-CN" sz="1100" dirty="0">
                <a:solidFill>
                  <a:srgbClr val="0444AC"/>
                </a:solidFill>
                <a:latin typeface="Consolas" panose="020B0609020204030204" pitchFamily="49" charset="0"/>
              </a:rPr>
              <a:t>T2</a:t>
            </a:r>
            <a:r>
              <a:rPr lang="en-US" altLang="zh-CN" sz="1100" dirty="0">
                <a:solidFill>
                  <a:srgbClr val="236EBF"/>
                </a:solidFill>
                <a:latin typeface="Consolas" panose="020B0609020204030204" pitchFamily="49" charset="0"/>
              </a:rPr>
              <a:t>&gt; </a:t>
            </a:r>
            <a:r>
              <a:rPr lang="en-US" altLang="zh-CN" sz="1100" dirty="0">
                <a:solidFill>
                  <a:srgbClr val="B1108E"/>
                </a:solidFill>
                <a:latin typeface="Consolas" panose="020B0609020204030204" pitchFamily="49" charset="0"/>
              </a:rPr>
              <a:t>W</a:t>
            </a:r>
            <a:r>
              <a:rPr lang="en-US" altLang="zh-CN" sz="1100" dirty="0">
                <a:solidFill>
                  <a:srgbClr val="236EBF"/>
                </a:solidFill>
                <a:latin typeface="Consolas" panose="020B0609020204030204" pitchFamily="49" charset="0"/>
              </a:rPr>
              <a:t>(</a:t>
            </a:r>
            <a:r>
              <a:rPr lang="en-US" altLang="zh-CN" sz="1100" dirty="0">
                <a:solidFill>
                  <a:srgbClr val="0444AC"/>
                </a:solidFill>
                <a:latin typeface="Consolas" panose="020B0609020204030204" pitchFamily="49" charset="0"/>
              </a:rPr>
              <a:t>M</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err="1">
                <a:solidFill>
                  <a:srgbClr val="B1108E"/>
                </a:solidFill>
                <a:latin typeface="Consolas" panose="020B0609020204030204" pitchFamily="49" charset="0"/>
              </a:rPr>
              <a:t>RandomInit</a:t>
            </a:r>
            <a:r>
              <a:rPr lang="en-US" altLang="zh-CN" sz="1100" dirty="0">
                <a:solidFill>
                  <a:srgbClr val="236EBF"/>
                </a:solidFill>
                <a:latin typeface="Consolas" panose="020B0609020204030204" pitchFamily="49" charset="0"/>
              </a:rPr>
              <a:t>(W);</a:t>
            </a:r>
          </a:p>
          <a:p>
            <a:pPr marL="0" indent="0">
              <a:lnSpc>
                <a:spcPct val="120000"/>
              </a:lnSpc>
              <a:spcBef>
                <a:spcPts val="0"/>
              </a:spcBef>
              <a:buNone/>
            </a:pPr>
            <a:r>
              <a:rPr lang="en-US" altLang="zh-CN" sz="1100" dirty="0">
                <a:solidFill>
                  <a:srgbClr val="0444AC"/>
                </a:solidFill>
                <a:latin typeface="Consolas" panose="020B0609020204030204" pitchFamily="49" charset="0"/>
              </a:rPr>
              <a:t>vector</a:t>
            </a:r>
            <a:r>
              <a:rPr lang="en-US" altLang="zh-CN" sz="1100" dirty="0">
                <a:solidFill>
                  <a:srgbClr val="236EBF"/>
                </a:solidFill>
                <a:latin typeface="Consolas" panose="020B0609020204030204" pitchFamily="49" charset="0"/>
              </a:rPr>
              <a:t>&lt;</a:t>
            </a:r>
            <a:r>
              <a:rPr lang="en-US" altLang="zh-CN" sz="1100" dirty="0">
                <a:solidFill>
                  <a:srgbClr val="0444AC"/>
                </a:solidFill>
                <a:latin typeface="Consolas" panose="020B0609020204030204" pitchFamily="49" charset="0"/>
              </a:rPr>
              <a:t>T2</a:t>
            </a:r>
            <a:r>
              <a:rPr lang="en-US" altLang="zh-CN" sz="1100" dirty="0">
                <a:solidFill>
                  <a:srgbClr val="236EBF"/>
                </a:solidFill>
                <a:latin typeface="Consolas" panose="020B0609020204030204" pitchFamily="49" charset="0"/>
              </a:rPr>
              <a:t>&gt; </a:t>
            </a:r>
            <a:r>
              <a:rPr lang="en-US" altLang="zh-CN" sz="1100" dirty="0">
                <a:solidFill>
                  <a:srgbClr val="B1108E"/>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a:solidFill>
                  <a:srgbClr val="0444AC"/>
                </a:solidFill>
                <a:latin typeface="Consolas" panose="020B0609020204030204" pitchFamily="49" charset="0"/>
              </a:rPr>
              <a:t>N</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err="1">
                <a:solidFill>
                  <a:srgbClr val="B1108E"/>
                </a:solidFill>
                <a:latin typeface="Consolas" panose="020B0609020204030204" pitchFamily="49" charset="0"/>
              </a:rPr>
              <a:t>RandomInit</a:t>
            </a:r>
            <a:r>
              <a:rPr lang="en-US" altLang="zh-CN" sz="1100" dirty="0">
                <a:solidFill>
                  <a:srgbClr val="236EBF"/>
                </a:solidFill>
                <a:latin typeface="Consolas" panose="020B0609020204030204" pitchFamily="49" charset="0"/>
              </a:rPr>
              <a:t>(H);</a:t>
            </a:r>
          </a:p>
          <a:p>
            <a:pPr marL="0" indent="0">
              <a:lnSpc>
                <a:spcPct val="120000"/>
              </a:lnSpc>
              <a:spcBef>
                <a:spcPts val="0"/>
              </a:spcBef>
              <a:buNone/>
            </a:pPr>
            <a:r>
              <a:rPr lang="en-US" altLang="zh-CN" sz="1100" dirty="0">
                <a:solidFill>
                  <a:srgbClr val="0991B6"/>
                </a:solidFill>
                <a:latin typeface="Consolas" panose="020B0609020204030204" pitchFamily="49" charset="0"/>
              </a:rPr>
              <a:t>float</a:t>
            </a:r>
            <a:r>
              <a:rPr lang="en-US" altLang="zh-CN" sz="1100" dirty="0">
                <a:solidFill>
                  <a:srgbClr val="236EBF"/>
                </a:solidFill>
                <a:latin typeface="Consolas" panose="020B0609020204030204" pitchFamily="49" charset="0"/>
              </a:rPr>
              <a:t> </a:t>
            </a:r>
            <a:r>
              <a:rPr lang="en-US" altLang="zh-CN" sz="1100" dirty="0">
                <a:solidFill>
                  <a:srgbClr val="B1108E"/>
                </a:solidFill>
                <a:latin typeface="Consolas" panose="020B0609020204030204" pitchFamily="49" charset="0"/>
              </a:rPr>
              <a:t>gamma</a:t>
            </a:r>
            <a:r>
              <a:rPr lang="en-US" altLang="zh-CN" sz="1100" dirty="0">
                <a:solidFill>
                  <a:srgbClr val="236EBF"/>
                </a:solidFill>
                <a:latin typeface="Consolas" panose="020B0609020204030204" pitchFamily="49" charset="0"/>
              </a:rPr>
              <a:t>(</a:t>
            </a:r>
            <a:r>
              <a:rPr lang="en-US" altLang="zh-CN" sz="1100" dirty="0">
                <a:solidFill>
                  <a:srgbClr val="174781"/>
                </a:solidFill>
                <a:latin typeface="Consolas" panose="020B0609020204030204" pitchFamily="49" charset="0"/>
              </a:rPr>
              <a:t>.01</a:t>
            </a:r>
            <a:r>
              <a:rPr lang="en-US" altLang="zh-CN" sz="1100" dirty="0">
                <a:solidFill>
                  <a:srgbClr val="7B30D0"/>
                </a:solidFill>
                <a:latin typeface="Consolas" panose="020B0609020204030204" pitchFamily="49" charset="0"/>
              </a:rPr>
              <a:t>f</a:t>
            </a:r>
            <a:r>
              <a:rPr lang="en-US" altLang="zh-CN" sz="1100" dirty="0">
                <a:solidFill>
                  <a:srgbClr val="236EBF"/>
                </a:solidFill>
                <a:latin typeface="Consolas" panose="020B0609020204030204" pitchFamily="49" charset="0"/>
              </a:rPr>
              <a:t>), </a:t>
            </a:r>
            <a:r>
              <a:rPr lang="en-US" altLang="zh-CN" sz="1100" dirty="0">
                <a:solidFill>
                  <a:srgbClr val="B1108E"/>
                </a:solidFill>
                <a:latin typeface="Consolas" panose="020B0609020204030204" pitchFamily="49" charset="0"/>
              </a:rPr>
              <a:t>lambda</a:t>
            </a:r>
            <a:r>
              <a:rPr lang="en-US" altLang="zh-CN" sz="1100" dirty="0">
                <a:solidFill>
                  <a:srgbClr val="236EBF"/>
                </a:solidFill>
                <a:latin typeface="Consolas" panose="020B0609020204030204" pitchFamily="49" charset="0"/>
              </a:rPr>
              <a:t>(</a:t>
            </a:r>
            <a:r>
              <a:rPr lang="en-US" altLang="zh-CN" sz="1100" dirty="0">
                <a:solidFill>
                  <a:srgbClr val="174781"/>
                </a:solidFill>
                <a:latin typeface="Consolas" panose="020B0609020204030204" pitchFamily="49" charset="0"/>
              </a:rPr>
              <a:t>.1</a:t>
            </a:r>
            <a:r>
              <a:rPr lang="en-US" altLang="zh-CN" sz="1100" dirty="0">
                <a:solidFill>
                  <a:srgbClr val="7B30D0"/>
                </a:solidFill>
                <a:latin typeface="Consolas" panose="020B0609020204030204" pitchFamily="49" charset="0"/>
              </a:rPr>
              <a:t>f</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a:solidFill>
                  <a:srgbClr val="7B30D0"/>
                </a:solidFill>
                <a:latin typeface="Consolas" panose="020B0609020204030204" pitchFamily="49" charset="0"/>
              </a:rPr>
              <a:t>for</a:t>
            </a:r>
            <a:r>
              <a:rPr lang="en-US" altLang="zh-CN" sz="1100" dirty="0">
                <a:solidFill>
                  <a:srgbClr val="236EBF"/>
                </a:solidFill>
                <a:latin typeface="Consolas" panose="020B0609020204030204" pitchFamily="49" charset="0"/>
              </a:rPr>
              <a:t> (</a:t>
            </a:r>
            <a:r>
              <a:rPr lang="en-US" altLang="zh-CN" sz="1100" dirty="0">
                <a:solidFill>
                  <a:srgbClr val="0991B6"/>
                </a:solidFill>
                <a:latin typeface="Consolas" panose="020B0609020204030204" pitchFamily="49" charset="0"/>
              </a:rPr>
              <a:t>int</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174781"/>
                </a:solidFill>
                <a:latin typeface="Consolas" panose="020B0609020204030204" pitchFamily="49" charset="0"/>
              </a:rPr>
              <a:t>0</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&lt;</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maxiter</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i</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p>
          <a:p>
            <a:pPr marL="0" indent="0">
              <a:lnSpc>
                <a:spcPct val="120000"/>
              </a:lnSpc>
              <a:spcBef>
                <a:spcPts val="0"/>
              </a:spcBef>
              <a:buNone/>
            </a:pP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for</a:t>
            </a:r>
            <a:r>
              <a:rPr lang="en-US" altLang="zh-CN" sz="1100" dirty="0">
                <a:solidFill>
                  <a:srgbClr val="236EBF"/>
                </a:solidFill>
                <a:latin typeface="Consolas" panose="020B0609020204030204" pitchFamily="49" charset="0"/>
              </a:rPr>
              <a:t> (</a:t>
            </a:r>
            <a:r>
              <a:rPr lang="en-US" altLang="zh-CN" sz="1100" dirty="0">
                <a:solidFill>
                  <a:srgbClr val="0991B6"/>
                </a:solidFill>
                <a:latin typeface="Consolas" panose="020B0609020204030204" pitchFamily="49" charset="0"/>
              </a:rPr>
              <a:t>int</a:t>
            </a:r>
            <a:r>
              <a:rPr lang="en-US" altLang="zh-CN" sz="1100" dirty="0">
                <a:solidFill>
                  <a:srgbClr val="236EBF"/>
                </a:solidFill>
                <a:latin typeface="Consolas" panose="020B0609020204030204" pitchFamily="49" charset="0"/>
              </a:rPr>
              <a:t> j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174781"/>
                </a:solidFill>
                <a:latin typeface="Consolas" panose="020B0609020204030204" pitchFamily="49" charset="0"/>
              </a:rPr>
              <a:t>0</a:t>
            </a:r>
            <a:r>
              <a:rPr lang="en-US" altLang="zh-CN" sz="1100" dirty="0">
                <a:solidFill>
                  <a:srgbClr val="236EBF"/>
                </a:solidFill>
                <a:latin typeface="Consolas" panose="020B0609020204030204" pitchFamily="49" charset="0"/>
              </a:rPr>
              <a:t>; j </a:t>
            </a:r>
            <a:r>
              <a:rPr lang="en-US" altLang="zh-CN" sz="1100" dirty="0">
                <a:solidFill>
                  <a:srgbClr val="7B30D0"/>
                </a:solidFill>
                <a:latin typeface="Consolas" panose="020B0609020204030204" pitchFamily="49" charset="0"/>
              </a:rPr>
              <a:t>&lt;</a:t>
            </a:r>
            <a:r>
              <a:rPr lang="en-US" altLang="zh-CN" sz="1100" dirty="0">
                <a:solidFill>
                  <a:srgbClr val="236EBF"/>
                </a:solidFill>
                <a:latin typeface="Consolas" panose="020B0609020204030204" pitchFamily="49" charset="0"/>
              </a:rPr>
              <a:t> </a:t>
            </a:r>
            <a:r>
              <a:rPr lang="en-US" altLang="zh-CN" sz="1100" dirty="0" err="1">
                <a:solidFill>
                  <a:srgbClr val="2F86D2"/>
                </a:solidFill>
                <a:latin typeface="Consolas" panose="020B0609020204030204" pitchFamily="49" charset="0"/>
              </a:rPr>
              <a:t>A</a:t>
            </a:r>
            <a:r>
              <a:rPr lang="en-US" altLang="zh-CN" sz="1100" dirty="0" err="1">
                <a:solidFill>
                  <a:srgbClr val="236EBF"/>
                </a:solidFill>
                <a:latin typeface="Consolas" panose="020B0609020204030204" pitchFamily="49" charset="0"/>
              </a:rPr>
              <a:t>.</a:t>
            </a:r>
            <a:r>
              <a:rPr lang="en-US" altLang="zh-CN" sz="1100" dirty="0" err="1">
                <a:solidFill>
                  <a:srgbClr val="B1108E"/>
                </a:solidFill>
                <a:latin typeface="Consolas" panose="020B0609020204030204" pitchFamily="49" charset="0"/>
              </a:rPr>
              <a:t>size</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j</a:t>
            </a:r>
            <a:r>
              <a:rPr lang="en-US" altLang="zh-CN" sz="1100" dirty="0" err="1">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p>
          <a:p>
            <a:pPr marL="0" indent="0">
              <a:lnSpc>
                <a:spcPct val="120000"/>
              </a:lnSpc>
              <a:spcBef>
                <a:spcPts val="0"/>
              </a:spcBef>
              <a:buNone/>
            </a:pPr>
            <a:r>
              <a:rPr lang="en-US" altLang="zh-CN" sz="1100" dirty="0">
                <a:solidFill>
                  <a:srgbClr val="236EBF"/>
                </a:solidFill>
                <a:latin typeface="Consolas" panose="020B0609020204030204" pitchFamily="49" charset="0"/>
              </a:rPr>
              <a:t>    </a:t>
            </a:r>
            <a:r>
              <a:rPr lang="en-US" altLang="zh-CN" sz="1100" dirty="0">
                <a:solidFill>
                  <a:srgbClr val="DA5221"/>
                </a:solidFill>
                <a:latin typeface="Consolas" panose="020B0609020204030204" pitchFamily="49" charset="0"/>
              </a:rPr>
              <a:t>const</a:t>
            </a:r>
            <a:r>
              <a:rPr lang="en-US" altLang="zh-CN" sz="1100" dirty="0">
                <a:solidFill>
                  <a:srgbClr val="236EBF"/>
                </a:solidFill>
                <a:latin typeface="Consolas" panose="020B0609020204030204" pitchFamily="49" charset="0"/>
              </a:rPr>
              <a:t> T1 </a:t>
            </a:r>
            <a:r>
              <a:rPr lang="en-US" altLang="zh-CN" sz="1100" dirty="0">
                <a:solidFill>
                  <a:srgbClr val="7B30D0"/>
                </a:solidFill>
                <a:latin typeface="Consolas" panose="020B0609020204030204" pitchFamily="49" charset="0"/>
              </a:rPr>
              <a:t>&amp;</a:t>
            </a:r>
            <a:r>
              <a:rPr lang="en-US" altLang="zh-CN" sz="1100" dirty="0">
                <a:solidFill>
                  <a:srgbClr val="236EBF"/>
                </a:solidFill>
                <a:latin typeface="Consolas" panose="020B0609020204030204" pitchFamily="49" charset="0"/>
              </a:rPr>
              <a:t>r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A</a:t>
            </a:r>
            <a:r>
              <a:rPr lang="en-US" altLang="zh-CN" sz="1100" dirty="0">
                <a:solidFill>
                  <a:srgbClr val="236EBF"/>
                </a:solidFill>
                <a:latin typeface="Consolas" panose="020B0609020204030204" pitchFamily="49" charset="0"/>
              </a:rPr>
              <a:t>[j];</a:t>
            </a:r>
          </a:p>
          <a:p>
            <a:pPr marL="0" indent="0">
              <a:lnSpc>
                <a:spcPct val="120000"/>
              </a:lnSpc>
              <a:spcBef>
                <a:spcPts val="0"/>
              </a:spcBef>
              <a:buNone/>
            </a:pPr>
            <a:r>
              <a:rPr lang="en-US" altLang="zh-CN" sz="1100" dirty="0">
                <a:solidFill>
                  <a:srgbClr val="236EBF"/>
                </a:solidFill>
                <a:latin typeface="Consolas" panose="020B0609020204030204" pitchFamily="49" charset="0"/>
              </a:rPr>
              <a:t>    T2 err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W</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j</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a:solidFill>
                  <a:srgbClr val="236EBF"/>
                </a:solidFill>
                <a:latin typeface="Consolas" panose="020B0609020204030204" pitchFamily="49" charset="0"/>
              </a:rPr>
              <a:t>    T2 Wd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gamma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(err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W</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lambda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j</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a:solidFill>
                  <a:srgbClr val="236EBF"/>
                </a:solidFill>
                <a:latin typeface="Consolas" panose="020B0609020204030204" pitchFamily="49" charset="0"/>
              </a:rPr>
              <a:t>    T2 </a:t>
            </a:r>
            <a:r>
              <a:rPr lang="en-US" altLang="zh-CN" sz="1100" dirty="0" err="1">
                <a:solidFill>
                  <a:srgbClr val="236EBF"/>
                </a:solidFill>
                <a:latin typeface="Consolas" panose="020B0609020204030204" pitchFamily="49" charset="0"/>
              </a:rPr>
              <a:t>Hd</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gamma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(err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j</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lambda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W</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i</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W</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Wd;</a:t>
            </a:r>
          </a:p>
          <a:p>
            <a:pPr marL="0" indent="0">
              <a:lnSpc>
                <a:spcPct val="120000"/>
              </a:lnSpc>
              <a:spcBef>
                <a:spcPts val="0"/>
              </a:spcBef>
              <a:buNone/>
            </a:pP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j</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Hd</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a:solidFill>
                  <a:srgbClr val="236EBF"/>
                </a:solidFill>
                <a:latin typeface="Consolas" panose="020B0609020204030204" pitchFamily="49" charset="0"/>
              </a:rPr>
              <a:t>  }</a:t>
            </a:r>
          </a:p>
          <a:p>
            <a:pPr marL="0" indent="0">
              <a:lnSpc>
                <a:spcPct val="120000"/>
              </a:lnSpc>
              <a:spcBef>
                <a:spcPts val="0"/>
              </a:spcBef>
              <a:buNone/>
            </a:pPr>
            <a:r>
              <a:rPr lang="en-US" altLang="zh-CN" sz="1100" dirty="0">
                <a:solidFill>
                  <a:srgbClr val="236EBF"/>
                </a:solidFill>
                <a:latin typeface="Consolas" panose="020B0609020204030204" pitchFamily="49" charset="0"/>
              </a:rPr>
              <a:t>}</a:t>
            </a:r>
          </a:p>
        </p:txBody>
      </p:sp>
      <p:sp>
        <p:nvSpPr>
          <p:cNvPr id="23" name="内容占位符 22">
            <a:extLst>
              <a:ext uri="{FF2B5EF4-FFF2-40B4-BE49-F238E27FC236}">
                <a16:creationId xmlns:a16="http://schemas.microsoft.com/office/drawing/2014/main" id="{F9837833-F2B0-4649-9F3C-EBBDC1D26E47}"/>
              </a:ext>
            </a:extLst>
          </p:cNvPr>
          <p:cNvSpPr>
            <a:spLocks noGrp="1"/>
          </p:cNvSpPr>
          <p:nvPr>
            <p:ph sz="quarter" idx="4"/>
          </p:nvPr>
        </p:nvSpPr>
        <p:spPr>
          <a:xfrm>
            <a:off x="5029201" y="1876148"/>
            <a:ext cx="4376056" cy="4431346"/>
          </a:xfrm>
        </p:spPr>
        <p:txBody>
          <a:bodyPr>
            <a:normAutofit/>
          </a:bodyPr>
          <a:lstStyle/>
          <a:p>
            <a:pPr marL="0" indent="0">
              <a:spcBef>
                <a:spcPts val="0"/>
              </a:spcBef>
              <a:buNone/>
            </a:pPr>
            <a:r>
              <a:rPr lang="en-US" altLang="zh-CN" sz="1100" dirty="0">
                <a:solidFill>
                  <a:srgbClr val="0991B6"/>
                </a:solidFill>
                <a:latin typeface="Consolas" panose="020B0609020204030204" pitchFamily="49" charset="0"/>
              </a:rPr>
              <a:t>struct</a:t>
            </a:r>
            <a:r>
              <a:rPr lang="en-US" altLang="zh-CN" sz="1100" dirty="0">
                <a:solidFill>
                  <a:srgbClr val="236EBF"/>
                </a:solidFill>
                <a:latin typeface="Consolas" panose="020B0609020204030204" pitchFamily="49" charset="0"/>
              </a:rPr>
              <a:t> </a:t>
            </a:r>
            <a:r>
              <a:rPr lang="en-US" altLang="zh-CN" sz="1100" dirty="0">
                <a:solidFill>
                  <a:srgbClr val="0444AC"/>
                </a:solidFill>
                <a:latin typeface="Consolas" panose="020B0609020204030204" pitchFamily="49" charset="0"/>
              </a:rPr>
              <a:t>rate</a:t>
            </a:r>
            <a:r>
              <a:rPr lang="en-US" altLang="zh-CN" sz="1100" dirty="0">
                <a:solidFill>
                  <a:srgbClr val="236EBF"/>
                </a:solidFill>
                <a:latin typeface="Consolas" panose="020B0609020204030204" pitchFamily="49" charset="0"/>
              </a:rPr>
              <a:t> {</a:t>
            </a:r>
            <a:r>
              <a:rPr lang="en-US" altLang="zh-CN" sz="1100" dirty="0">
                <a:solidFill>
                  <a:srgbClr val="0991B6"/>
                </a:solidFill>
                <a:latin typeface="Consolas" panose="020B0609020204030204" pitchFamily="49" charset="0"/>
              </a:rPr>
              <a:t>int</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0991B6"/>
                </a:solidFill>
                <a:latin typeface="Consolas" panose="020B0609020204030204" pitchFamily="49" charset="0"/>
              </a:rPr>
              <a:t>int</a:t>
            </a:r>
            <a:r>
              <a:rPr lang="en-US" altLang="zh-CN" sz="1100" dirty="0">
                <a:solidFill>
                  <a:srgbClr val="236EBF"/>
                </a:solidFill>
                <a:latin typeface="Consolas" panose="020B0609020204030204" pitchFamily="49" charset="0"/>
              </a:rPr>
              <a:t> j, </a:t>
            </a:r>
            <a:r>
              <a:rPr lang="en-US" altLang="zh-CN" sz="1100" dirty="0">
                <a:solidFill>
                  <a:srgbClr val="0991B6"/>
                </a:solidFill>
                <a:latin typeface="Consolas" panose="020B0609020204030204" pitchFamily="49" charset="0"/>
              </a:rPr>
              <a:t>float</a:t>
            </a:r>
            <a:r>
              <a:rPr lang="en-US" altLang="zh-CN" sz="1100" dirty="0">
                <a:solidFill>
                  <a:srgbClr val="236EBF"/>
                </a:solidFill>
                <a:latin typeface="Consolas" panose="020B0609020204030204" pitchFamily="49" charset="0"/>
              </a:rPr>
              <a:t> r};</a:t>
            </a:r>
          </a:p>
          <a:p>
            <a:pPr marL="0" indent="0">
              <a:spcBef>
                <a:spcPts val="0"/>
              </a:spcBef>
              <a:buNone/>
            </a:pPr>
            <a:r>
              <a:rPr lang="en-US" altLang="zh-CN" sz="1100" dirty="0">
                <a:solidFill>
                  <a:srgbClr val="7B30D0"/>
                </a:solidFill>
                <a:latin typeface="Consolas" panose="020B0609020204030204" pitchFamily="49" charset="0"/>
              </a:rPr>
              <a:t>typedef</a:t>
            </a:r>
            <a:r>
              <a:rPr lang="en-US" altLang="zh-CN" sz="1100" dirty="0">
                <a:solidFill>
                  <a:srgbClr val="236EBF"/>
                </a:solidFill>
                <a:latin typeface="Consolas" panose="020B0609020204030204" pitchFamily="49" charset="0"/>
              </a:rPr>
              <a:t> rate T1;</a:t>
            </a:r>
          </a:p>
          <a:p>
            <a:pPr marL="0" indent="0">
              <a:spcBef>
                <a:spcPts val="0"/>
              </a:spcBef>
              <a:buNone/>
            </a:pPr>
            <a:r>
              <a:rPr lang="en-US" altLang="zh-CN" sz="1100" dirty="0">
                <a:solidFill>
                  <a:srgbClr val="7B30D0"/>
                </a:solidFill>
                <a:latin typeface="Consolas" panose="020B0609020204030204" pitchFamily="49" charset="0"/>
              </a:rPr>
              <a:t>typedef</a:t>
            </a:r>
            <a:r>
              <a:rPr lang="en-US" altLang="zh-CN" sz="1100" dirty="0">
                <a:solidFill>
                  <a:srgbClr val="236EBF"/>
                </a:solidFill>
                <a:latin typeface="Consolas" panose="020B0609020204030204" pitchFamily="49" charset="0"/>
              </a:rPr>
              <a:t> array</a:t>
            </a:r>
            <a:r>
              <a:rPr lang="en-US" altLang="zh-CN" sz="1100" dirty="0">
                <a:solidFill>
                  <a:srgbClr val="7B30D0"/>
                </a:solidFill>
                <a:latin typeface="Consolas" panose="020B0609020204030204" pitchFamily="49" charset="0"/>
              </a:rPr>
              <a:t>&lt;</a:t>
            </a:r>
            <a:r>
              <a:rPr lang="en-US" altLang="zh-CN" sz="1100" dirty="0">
                <a:solidFill>
                  <a:srgbClr val="0991B6"/>
                </a:solidFill>
                <a:latin typeface="Consolas" panose="020B0609020204030204" pitchFamily="49" charset="0"/>
              </a:rPr>
              <a:t>float</a:t>
            </a:r>
            <a:r>
              <a:rPr lang="en-US" altLang="zh-CN" sz="1100" dirty="0">
                <a:solidFill>
                  <a:srgbClr val="236EBF"/>
                </a:solidFill>
                <a:latin typeface="Consolas" panose="020B0609020204030204" pitchFamily="49" charset="0"/>
              </a:rPr>
              <a:t>, K</a:t>
            </a:r>
            <a:r>
              <a:rPr lang="en-US" altLang="zh-CN" sz="1100" dirty="0">
                <a:solidFill>
                  <a:srgbClr val="7B30D0"/>
                </a:solidFill>
                <a:latin typeface="Consolas" panose="020B0609020204030204" pitchFamily="49" charset="0"/>
              </a:rPr>
              <a:t>&gt;</a:t>
            </a:r>
            <a:r>
              <a:rPr lang="en-US" altLang="zh-CN" sz="1100" dirty="0">
                <a:solidFill>
                  <a:srgbClr val="236EBF"/>
                </a:solidFill>
                <a:latin typeface="Consolas" panose="020B0609020204030204" pitchFamily="49" charset="0"/>
              </a:rPr>
              <a:t> T2;</a:t>
            </a:r>
          </a:p>
          <a:p>
            <a:pPr marL="0" indent="0">
              <a:spcBef>
                <a:spcPts val="0"/>
              </a:spcBef>
              <a:buNone/>
            </a:pPr>
            <a:r>
              <a:rPr lang="en-US" altLang="zh-CN" sz="1100" dirty="0" err="1">
                <a:solidFill>
                  <a:srgbClr val="236EBF"/>
                </a:solidFill>
                <a:latin typeface="Consolas" panose="020B0609020204030204" pitchFamily="49" charset="0"/>
              </a:rPr>
              <a:t>dvector</a:t>
            </a:r>
            <a:r>
              <a:rPr lang="en-US" altLang="zh-CN" sz="1100" dirty="0">
                <a:solidFill>
                  <a:srgbClr val="7B30D0"/>
                </a:solidFill>
                <a:latin typeface="Consolas" panose="020B0609020204030204" pitchFamily="49" charset="0"/>
              </a:rPr>
              <a:t>&lt;</a:t>
            </a:r>
            <a:r>
              <a:rPr lang="en-US" altLang="zh-CN" sz="1100" dirty="0">
                <a:solidFill>
                  <a:srgbClr val="236EBF"/>
                </a:solidFill>
                <a:latin typeface="Consolas" panose="020B0609020204030204" pitchFamily="49" charset="0"/>
              </a:rPr>
              <a:t>T1</a:t>
            </a:r>
            <a:r>
              <a:rPr lang="en-US" altLang="zh-CN" sz="1100" dirty="0">
                <a:solidFill>
                  <a:srgbClr val="7B30D0"/>
                </a:solidFill>
                <a:latin typeface="Consolas" panose="020B0609020204030204" pitchFamily="49" charset="0"/>
              </a:rPr>
              <a:t>&gt;</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&amp;</a:t>
            </a:r>
            <a:r>
              <a:rPr lang="en-US" altLang="zh-CN" sz="1100" dirty="0">
                <a:solidFill>
                  <a:srgbClr val="236EBF"/>
                </a:solidFill>
                <a:latin typeface="Consolas" panose="020B0609020204030204" pitchFamily="49" charset="0"/>
              </a:rPr>
              <a:t>A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err="1">
                <a:solidFill>
                  <a:srgbClr val="B1108E"/>
                </a:solidFill>
                <a:latin typeface="Consolas" panose="020B0609020204030204" pitchFamily="49" charset="0"/>
              </a:rPr>
              <a:t>ReadFromFile</a:t>
            </a:r>
            <a:r>
              <a:rPr lang="en-US" altLang="zh-CN" sz="1100" dirty="0">
                <a:solidFill>
                  <a:srgbClr val="236EBF"/>
                </a:solidFill>
                <a:latin typeface="Consolas" panose="020B0609020204030204" pitchFamily="49" charset="0"/>
              </a:rPr>
              <a:t>(</a:t>
            </a:r>
            <a:r>
              <a:rPr lang="en-US" altLang="zh-CN" sz="1100" dirty="0" err="1">
                <a:solidFill>
                  <a:srgbClr val="236EBF"/>
                </a:solidFill>
                <a:latin typeface="Consolas" panose="020B0609020204030204" pitchFamily="49" charset="0"/>
              </a:rPr>
              <a:t>Datafile_Path</a:t>
            </a:r>
            <a:r>
              <a:rPr lang="en-US" altLang="zh-CN" sz="1100" dirty="0">
                <a:solidFill>
                  <a:srgbClr val="236EBF"/>
                </a:solidFill>
                <a:latin typeface="Consolas" panose="020B0609020204030204" pitchFamily="49" charset="0"/>
              </a:rPr>
              <a:t>, parser);</a:t>
            </a:r>
          </a:p>
          <a:p>
            <a:pPr marL="0" indent="0">
              <a:spcBef>
                <a:spcPts val="0"/>
              </a:spcBef>
              <a:buNone/>
            </a:pPr>
            <a:r>
              <a:rPr lang="en-US" altLang="zh-CN" sz="1100" dirty="0" err="1">
                <a:solidFill>
                  <a:srgbClr val="236EBF"/>
                </a:solidFill>
                <a:latin typeface="Consolas" panose="020B0609020204030204" pitchFamily="49" charset="0"/>
              </a:rPr>
              <a:t>dvector</a:t>
            </a:r>
            <a:r>
              <a:rPr lang="en-US" altLang="zh-CN" sz="1100" dirty="0">
                <a:solidFill>
                  <a:srgbClr val="7B30D0"/>
                </a:solidFill>
                <a:latin typeface="Consolas" panose="020B0609020204030204" pitchFamily="49" charset="0"/>
              </a:rPr>
              <a:t>&lt;</a:t>
            </a:r>
            <a:r>
              <a:rPr lang="en-US" altLang="zh-CN" sz="1100" dirty="0">
                <a:solidFill>
                  <a:srgbClr val="236EBF"/>
                </a:solidFill>
                <a:latin typeface="Consolas" panose="020B0609020204030204" pitchFamily="49" charset="0"/>
              </a:rPr>
              <a:t>T2</a:t>
            </a:r>
            <a:r>
              <a:rPr lang="en-US" altLang="zh-CN" sz="1100" dirty="0">
                <a:solidFill>
                  <a:srgbClr val="7B30D0"/>
                </a:solidFill>
                <a:latin typeface="Consolas" panose="020B0609020204030204" pitchFamily="49" charset="0"/>
              </a:rPr>
              <a:t>&gt;</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&amp;</a:t>
            </a:r>
            <a:r>
              <a:rPr lang="en-US" altLang="zh-CN" sz="1100" dirty="0">
                <a:solidFill>
                  <a:srgbClr val="236EBF"/>
                </a:solidFill>
                <a:latin typeface="Consolas" panose="020B0609020204030204" pitchFamily="49" charset="0"/>
              </a:rPr>
              <a:t>W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err="1">
                <a:solidFill>
                  <a:srgbClr val="B1108E"/>
                </a:solidFill>
                <a:latin typeface="Consolas" panose="020B0609020204030204" pitchFamily="49" charset="0"/>
              </a:rPr>
              <a:t>MakeDVector</a:t>
            </a:r>
            <a:r>
              <a:rPr lang="en-US" altLang="zh-CN" sz="1100" dirty="0">
                <a:solidFill>
                  <a:srgbClr val="236EBF"/>
                </a:solidFill>
                <a:latin typeface="Consolas" panose="020B0609020204030204" pitchFamily="49" charset="0"/>
              </a:rPr>
              <a:t>(M, </a:t>
            </a:r>
            <a:r>
              <a:rPr lang="en-US" altLang="zh-CN" sz="1100" dirty="0" err="1">
                <a:solidFill>
                  <a:srgbClr val="236EBF"/>
                </a:solidFill>
                <a:latin typeface="Consolas" panose="020B0609020204030204" pitchFamily="49" charset="0"/>
              </a:rPr>
              <a:t>RandomInit</a:t>
            </a:r>
            <a:r>
              <a:rPr lang="en-US" altLang="zh-CN" sz="1100" dirty="0">
                <a:solidFill>
                  <a:srgbClr val="236EBF"/>
                </a:solidFill>
                <a:latin typeface="Consolas" panose="020B0609020204030204" pitchFamily="49" charset="0"/>
              </a:rPr>
              <a:t>);</a:t>
            </a:r>
          </a:p>
          <a:p>
            <a:pPr marL="0" indent="0">
              <a:spcBef>
                <a:spcPts val="0"/>
              </a:spcBef>
              <a:buNone/>
            </a:pPr>
            <a:r>
              <a:rPr lang="en-US" altLang="zh-CN" sz="1100" dirty="0" err="1">
                <a:solidFill>
                  <a:srgbClr val="236EBF"/>
                </a:solidFill>
                <a:latin typeface="Consolas" panose="020B0609020204030204" pitchFamily="49" charset="0"/>
              </a:rPr>
              <a:t>dvector</a:t>
            </a:r>
            <a:r>
              <a:rPr lang="en-US" altLang="zh-CN" sz="1100" dirty="0">
                <a:solidFill>
                  <a:srgbClr val="7B30D0"/>
                </a:solidFill>
                <a:latin typeface="Consolas" panose="020B0609020204030204" pitchFamily="49" charset="0"/>
              </a:rPr>
              <a:t>&lt;</a:t>
            </a:r>
            <a:r>
              <a:rPr lang="en-US" altLang="zh-CN" sz="1100" dirty="0">
                <a:solidFill>
                  <a:srgbClr val="236EBF"/>
                </a:solidFill>
                <a:latin typeface="Consolas" panose="020B0609020204030204" pitchFamily="49" charset="0"/>
              </a:rPr>
              <a:t>T2</a:t>
            </a:r>
            <a:r>
              <a:rPr lang="en-US" altLang="zh-CN" sz="1100" dirty="0">
                <a:solidFill>
                  <a:srgbClr val="7B30D0"/>
                </a:solidFill>
                <a:latin typeface="Consolas" panose="020B0609020204030204" pitchFamily="49" charset="0"/>
              </a:rPr>
              <a:t>&gt;</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&amp;</a:t>
            </a:r>
            <a:r>
              <a:rPr lang="en-US" altLang="zh-CN" sz="1100" dirty="0">
                <a:solidFill>
                  <a:srgbClr val="236EBF"/>
                </a:solidFill>
                <a:latin typeface="Consolas" panose="020B0609020204030204" pitchFamily="49" charset="0"/>
              </a:rPr>
              <a:t>H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err="1">
                <a:solidFill>
                  <a:srgbClr val="B1108E"/>
                </a:solidFill>
                <a:latin typeface="Consolas" panose="020B0609020204030204" pitchFamily="49" charset="0"/>
              </a:rPr>
              <a:t>MakeDVector</a:t>
            </a:r>
            <a:r>
              <a:rPr lang="en-US" altLang="zh-CN" sz="1100" dirty="0">
                <a:solidFill>
                  <a:srgbClr val="236EBF"/>
                </a:solidFill>
                <a:latin typeface="Consolas" panose="020B0609020204030204" pitchFamily="49" charset="0"/>
              </a:rPr>
              <a:t>(N, </a:t>
            </a:r>
            <a:r>
              <a:rPr lang="en-US" altLang="zh-CN" sz="1100" dirty="0" err="1">
                <a:solidFill>
                  <a:srgbClr val="236EBF"/>
                </a:solidFill>
                <a:latin typeface="Consolas" panose="020B0609020204030204" pitchFamily="49" charset="0"/>
              </a:rPr>
              <a:t>RandomInit</a:t>
            </a:r>
            <a:r>
              <a:rPr lang="en-US" altLang="zh-CN" sz="1100" dirty="0">
                <a:solidFill>
                  <a:srgbClr val="236EBF"/>
                </a:solidFill>
                <a:latin typeface="Consolas" panose="020B0609020204030204" pitchFamily="49" charset="0"/>
              </a:rPr>
              <a:t>);</a:t>
            </a:r>
          </a:p>
          <a:p>
            <a:pPr marL="0" indent="0">
              <a:spcBef>
                <a:spcPts val="0"/>
              </a:spcBef>
              <a:buNone/>
            </a:pPr>
            <a:r>
              <a:rPr lang="en-US" altLang="zh-CN" sz="1100" dirty="0">
                <a:solidFill>
                  <a:srgbClr val="0991B6"/>
                </a:solidFill>
                <a:latin typeface="Consolas" panose="020B0609020204030204" pitchFamily="49" charset="0"/>
              </a:rPr>
              <a:t>float</a:t>
            </a:r>
            <a:r>
              <a:rPr lang="en-US" altLang="zh-CN" sz="1100" dirty="0">
                <a:solidFill>
                  <a:srgbClr val="236EBF"/>
                </a:solidFill>
                <a:latin typeface="Consolas" panose="020B0609020204030204" pitchFamily="49" charset="0"/>
              </a:rPr>
              <a:t> </a:t>
            </a:r>
            <a:r>
              <a:rPr lang="en-US" altLang="zh-CN" sz="1100" dirty="0">
                <a:solidFill>
                  <a:srgbClr val="B1108E"/>
                </a:solidFill>
                <a:latin typeface="Consolas" panose="020B0609020204030204" pitchFamily="49" charset="0"/>
              </a:rPr>
              <a:t>gamma</a:t>
            </a:r>
            <a:r>
              <a:rPr lang="en-US" altLang="zh-CN" sz="1100" dirty="0">
                <a:solidFill>
                  <a:srgbClr val="236EBF"/>
                </a:solidFill>
                <a:latin typeface="Consolas" panose="020B0609020204030204" pitchFamily="49" charset="0"/>
              </a:rPr>
              <a:t>(</a:t>
            </a:r>
            <a:r>
              <a:rPr lang="en-US" altLang="zh-CN" sz="1100" dirty="0">
                <a:solidFill>
                  <a:srgbClr val="174781"/>
                </a:solidFill>
                <a:latin typeface="Consolas" panose="020B0609020204030204" pitchFamily="49" charset="0"/>
              </a:rPr>
              <a:t>.01</a:t>
            </a:r>
            <a:r>
              <a:rPr lang="en-US" altLang="zh-CN" sz="1100" dirty="0">
                <a:solidFill>
                  <a:srgbClr val="7B30D0"/>
                </a:solidFill>
                <a:latin typeface="Consolas" panose="020B0609020204030204" pitchFamily="49" charset="0"/>
              </a:rPr>
              <a:t>f</a:t>
            </a:r>
            <a:r>
              <a:rPr lang="en-US" altLang="zh-CN" sz="1100" dirty="0">
                <a:solidFill>
                  <a:srgbClr val="236EBF"/>
                </a:solidFill>
                <a:latin typeface="Consolas" panose="020B0609020204030204" pitchFamily="49" charset="0"/>
              </a:rPr>
              <a:t>), </a:t>
            </a:r>
            <a:r>
              <a:rPr lang="en-US" altLang="zh-CN" sz="1100" dirty="0">
                <a:solidFill>
                  <a:srgbClr val="B1108E"/>
                </a:solidFill>
                <a:latin typeface="Consolas" panose="020B0609020204030204" pitchFamily="49" charset="0"/>
              </a:rPr>
              <a:t>lambda</a:t>
            </a:r>
            <a:r>
              <a:rPr lang="en-US" altLang="zh-CN" sz="1100" dirty="0">
                <a:solidFill>
                  <a:srgbClr val="236EBF"/>
                </a:solidFill>
                <a:latin typeface="Consolas" panose="020B0609020204030204" pitchFamily="49" charset="0"/>
              </a:rPr>
              <a:t>(</a:t>
            </a:r>
            <a:r>
              <a:rPr lang="en-US" altLang="zh-CN" sz="1100" dirty="0">
                <a:solidFill>
                  <a:srgbClr val="174781"/>
                </a:solidFill>
                <a:latin typeface="Consolas" panose="020B0609020204030204" pitchFamily="49" charset="0"/>
              </a:rPr>
              <a:t>.1</a:t>
            </a:r>
            <a:r>
              <a:rPr lang="en-US" altLang="zh-CN" sz="1100" dirty="0">
                <a:solidFill>
                  <a:srgbClr val="7B30D0"/>
                </a:solidFill>
                <a:latin typeface="Consolas" panose="020B0609020204030204" pitchFamily="49" charset="0"/>
              </a:rPr>
              <a:t>f</a:t>
            </a:r>
            <a:r>
              <a:rPr lang="en-US" altLang="zh-CN" sz="1100" dirty="0">
                <a:solidFill>
                  <a:srgbClr val="236EBF"/>
                </a:solidFill>
                <a:latin typeface="Consolas" panose="020B0609020204030204" pitchFamily="49" charset="0"/>
              </a:rPr>
              <a:t>);</a:t>
            </a:r>
          </a:p>
          <a:p>
            <a:pPr marL="0" indent="0">
              <a:spcBef>
                <a:spcPts val="0"/>
              </a:spcBef>
              <a:buNone/>
            </a:pPr>
            <a:r>
              <a:rPr lang="en-US" altLang="zh-CN" sz="1100" dirty="0">
                <a:solidFill>
                  <a:srgbClr val="7B30D0"/>
                </a:solidFill>
                <a:latin typeface="Consolas" panose="020B0609020204030204" pitchFamily="49" charset="0"/>
              </a:rPr>
              <a:t>for</a:t>
            </a:r>
            <a:r>
              <a:rPr lang="en-US" altLang="zh-CN" sz="1100" dirty="0">
                <a:solidFill>
                  <a:srgbClr val="236EBF"/>
                </a:solidFill>
                <a:latin typeface="Consolas" panose="020B0609020204030204" pitchFamily="49" charset="0"/>
              </a:rPr>
              <a:t> (</a:t>
            </a:r>
            <a:r>
              <a:rPr lang="en-US" altLang="zh-CN" sz="1100" dirty="0">
                <a:solidFill>
                  <a:srgbClr val="0991B6"/>
                </a:solidFill>
                <a:latin typeface="Consolas" panose="020B0609020204030204" pitchFamily="49" charset="0"/>
              </a:rPr>
              <a:t>int</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174781"/>
                </a:solidFill>
                <a:latin typeface="Consolas" panose="020B0609020204030204" pitchFamily="49" charset="0"/>
              </a:rPr>
              <a:t>0</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&lt;</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maxiter</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i</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p>
          <a:p>
            <a:pPr marL="0" indent="0">
              <a:spcBef>
                <a:spcPts val="0"/>
              </a:spcBef>
              <a:buNone/>
            </a:pPr>
            <a:r>
              <a:rPr lang="en-US" altLang="zh-CN" sz="1100" dirty="0">
                <a:solidFill>
                  <a:srgbClr val="236EBF"/>
                </a:solidFill>
                <a:latin typeface="Consolas" panose="020B0609020204030204" pitchFamily="49" charset="0"/>
              </a:rPr>
              <a:t>  </a:t>
            </a:r>
            <a:r>
              <a:rPr lang="en-US" altLang="zh-CN" sz="1100" dirty="0" err="1">
                <a:solidFill>
                  <a:srgbClr val="B1108E"/>
                </a:solidFill>
                <a:latin typeface="Consolas" panose="020B0609020204030204" pitchFamily="49" charset="0"/>
              </a:rPr>
              <a:t>AsyncFor</a:t>
            </a:r>
            <a:r>
              <a:rPr lang="en-US" altLang="zh-CN" sz="1100" dirty="0">
                <a:solidFill>
                  <a:srgbClr val="236EBF"/>
                </a:solidFill>
                <a:latin typeface="Consolas" panose="020B0609020204030204" pitchFamily="49" charset="0"/>
              </a:rPr>
              <a:t>(</a:t>
            </a:r>
            <a:r>
              <a:rPr lang="en-US" altLang="zh-CN" sz="1100" dirty="0">
                <a:solidFill>
                  <a:srgbClr val="174781"/>
                </a:solidFill>
                <a:latin typeface="Consolas" panose="020B0609020204030204" pitchFamily="49" charset="0"/>
              </a:rPr>
              <a:t>0</a:t>
            </a:r>
            <a:r>
              <a:rPr lang="en-US" altLang="zh-CN" sz="1100" dirty="0">
                <a:solidFill>
                  <a:srgbClr val="236EBF"/>
                </a:solidFill>
                <a:latin typeface="Consolas" panose="020B0609020204030204" pitchFamily="49" charset="0"/>
              </a:rPr>
              <a:t>, </a:t>
            </a:r>
            <a:r>
              <a:rPr lang="en-US" altLang="zh-CN" sz="1100" dirty="0" err="1">
                <a:solidFill>
                  <a:srgbClr val="2F86D2"/>
                </a:solidFill>
                <a:latin typeface="Consolas" panose="020B0609020204030204" pitchFamily="49" charset="0"/>
              </a:rPr>
              <a:t>A</a:t>
            </a:r>
            <a:r>
              <a:rPr lang="en-US" altLang="zh-CN" sz="1100" dirty="0" err="1">
                <a:solidFill>
                  <a:srgbClr val="236EBF"/>
                </a:solidFill>
                <a:latin typeface="Consolas" panose="020B0609020204030204" pitchFamily="49" charset="0"/>
              </a:rPr>
              <a:t>.</a:t>
            </a:r>
            <a:r>
              <a:rPr lang="en-US" altLang="zh-CN" sz="1100" dirty="0" err="1">
                <a:solidFill>
                  <a:srgbClr val="B1108E"/>
                </a:solidFill>
                <a:latin typeface="Consolas" panose="020B0609020204030204" pitchFamily="49" charset="0"/>
              </a:rPr>
              <a:t>size</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174781"/>
                </a:solidFill>
                <a:latin typeface="Consolas" panose="020B0609020204030204" pitchFamily="49" charset="0"/>
              </a:rPr>
              <a:t>1</a:t>
            </a:r>
            <a:r>
              <a:rPr lang="en-US" altLang="zh-CN" sz="1100" dirty="0">
                <a:solidFill>
                  <a:srgbClr val="236EBF"/>
                </a:solidFill>
                <a:latin typeface="Consolas" panose="020B0609020204030204" pitchFamily="49" charset="0"/>
              </a:rPr>
              <a:t>,</a:t>
            </a:r>
          </a:p>
          <a:p>
            <a:pPr marL="0" indent="0">
              <a:spcBef>
                <a:spcPts val="0"/>
              </a:spcBef>
              <a:buNone/>
            </a:pPr>
            <a:r>
              <a:rPr lang="en-US" altLang="zh-CN" sz="1100" dirty="0">
                <a:solidFill>
                  <a:srgbClr val="236EBF"/>
                </a:solidFill>
                <a:latin typeface="Consolas" panose="020B0609020204030204" pitchFamily="49" charset="0"/>
              </a:rPr>
              <a:t>           [</a:t>
            </a:r>
            <a:r>
              <a:rPr lang="en-US" altLang="zh-CN" sz="1100" dirty="0">
                <a:solidFill>
                  <a:srgbClr val="B1108E"/>
                </a:solidFill>
                <a:latin typeface="Consolas" panose="020B0609020204030204" pitchFamily="49" charset="0"/>
              </a:rPr>
              <a:t>gamma</a:t>
            </a:r>
            <a:r>
              <a:rPr lang="en-US" altLang="zh-CN" sz="1100" dirty="0">
                <a:solidFill>
                  <a:srgbClr val="236EBF"/>
                </a:solidFill>
                <a:latin typeface="Consolas" panose="020B0609020204030204" pitchFamily="49" charset="0"/>
              </a:rPr>
              <a:t>, </a:t>
            </a:r>
            <a:r>
              <a:rPr lang="en-US" altLang="zh-CN" sz="1100" dirty="0">
                <a:solidFill>
                  <a:srgbClr val="B1108E"/>
                </a:solidFill>
                <a:latin typeface="Consolas" panose="020B0609020204030204" pitchFamily="49" charset="0"/>
              </a:rPr>
              <a:t>lambda</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&amp;</a:t>
            </a:r>
            <a:r>
              <a:rPr lang="en-US" altLang="zh-CN" sz="1100" dirty="0">
                <a:solidFill>
                  <a:srgbClr val="B1108E"/>
                </a:solidFill>
                <a:latin typeface="Consolas" panose="020B0609020204030204" pitchFamily="49" charset="0"/>
              </a:rPr>
              <a:t>A</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&amp;</a:t>
            </a:r>
            <a:r>
              <a:rPr lang="en-US" altLang="zh-CN" sz="1100" dirty="0">
                <a:solidFill>
                  <a:srgbClr val="B1108E"/>
                </a:solidFill>
                <a:latin typeface="Consolas" panose="020B0609020204030204" pitchFamily="49" charset="0"/>
              </a:rPr>
              <a:t>W</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&amp;</a:t>
            </a:r>
            <a:r>
              <a:rPr lang="en-US" altLang="zh-CN" sz="1100" dirty="0">
                <a:solidFill>
                  <a:srgbClr val="B1108E"/>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a:solidFill>
                  <a:srgbClr val="0991B6"/>
                </a:solidFill>
                <a:latin typeface="Consolas" panose="020B0609020204030204" pitchFamily="49" charset="0"/>
              </a:rPr>
              <a:t>int</a:t>
            </a:r>
            <a:r>
              <a:rPr lang="en-US" altLang="zh-CN" sz="1100" dirty="0">
                <a:solidFill>
                  <a:srgbClr val="236EBF"/>
                </a:solidFill>
                <a:latin typeface="Consolas" panose="020B0609020204030204" pitchFamily="49" charset="0"/>
              </a:rPr>
              <a:t> </a:t>
            </a:r>
            <a:r>
              <a:rPr lang="en-US" altLang="zh-CN" sz="1100" dirty="0">
                <a:solidFill>
                  <a:srgbClr val="B1108E"/>
                </a:solidFill>
                <a:latin typeface="Consolas" panose="020B0609020204030204" pitchFamily="49" charset="0"/>
              </a:rPr>
              <a:t>j</a:t>
            </a:r>
            <a:r>
              <a:rPr lang="en-US" altLang="zh-CN" sz="1100" dirty="0">
                <a:solidFill>
                  <a:srgbClr val="236EBF"/>
                </a:solidFill>
                <a:latin typeface="Consolas" panose="020B0609020204030204" pitchFamily="49" charset="0"/>
              </a:rPr>
              <a:t>) {</a:t>
            </a:r>
          </a:p>
          <a:p>
            <a:pPr marL="0" indent="0">
              <a:spcBef>
                <a:spcPts val="0"/>
              </a:spcBef>
              <a:buNone/>
            </a:pPr>
            <a:r>
              <a:rPr lang="en-US" altLang="zh-CN" sz="1100" dirty="0">
                <a:solidFill>
                  <a:srgbClr val="236EBF"/>
                </a:solidFill>
                <a:latin typeface="Consolas" panose="020B0609020204030204" pitchFamily="49" charset="0"/>
              </a:rPr>
              <a:t>    </a:t>
            </a:r>
            <a:r>
              <a:rPr lang="en-US" altLang="zh-CN" sz="1100" dirty="0">
                <a:solidFill>
                  <a:srgbClr val="DA5221"/>
                </a:solidFill>
                <a:latin typeface="Consolas" panose="020B0609020204030204" pitchFamily="49" charset="0"/>
              </a:rPr>
              <a:t>const</a:t>
            </a:r>
            <a:r>
              <a:rPr lang="en-US" altLang="zh-CN" sz="1100" dirty="0">
                <a:solidFill>
                  <a:srgbClr val="236EBF"/>
                </a:solidFill>
                <a:latin typeface="Consolas" panose="020B0609020204030204" pitchFamily="49" charset="0"/>
              </a:rPr>
              <a:t> T1 rate </a:t>
            </a:r>
            <a:r>
              <a:rPr lang="en-US" altLang="zh-CN" sz="1100" dirty="0">
                <a:solidFill>
                  <a:srgbClr val="7B30D0"/>
                </a:solidFill>
                <a:latin typeface="Consolas" panose="020B0609020204030204" pitchFamily="49" charset="0"/>
              </a:rPr>
              <a:t>&amp;</a:t>
            </a:r>
            <a:r>
              <a:rPr lang="en-US" altLang="zh-CN" sz="1100" dirty="0">
                <a:solidFill>
                  <a:srgbClr val="236EBF"/>
                </a:solidFill>
                <a:latin typeface="Consolas" panose="020B0609020204030204" pitchFamily="49" charset="0"/>
              </a:rPr>
              <a:t>r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A</a:t>
            </a:r>
            <a:r>
              <a:rPr lang="en-US" altLang="zh-CN" sz="1100" dirty="0">
                <a:solidFill>
                  <a:srgbClr val="236EBF"/>
                </a:solidFill>
                <a:latin typeface="Consolas" panose="020B0609020204030204" pitchFamily="49" charset="0"/>
              </a:rPr>
              <a:t>[j]; </a:t>
            </a:r>
          </a:p>
          <a:p>
            <a:pPr marL="0" indent="0">
              <a:spcBef>
                <a:spcPts val="0"/>
              </a:spcBef>
              <a:buNone/>
            </a:pPr>
            <a:r>
              <a:rPr lang="en-US" altLang="zh-CN" sz="1100" dirty="0">
                <a:solidFill>
                  <a:srgbClr val="236EBF"/>
                </a:solidFill>
                <a:latin typeface="Consolas" panose="020B0609020204030204" pitchFamily="49" charset="0"/>
              </a:rPr>
              <a:t>    T2 err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W</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i</a:t>
            </a:r>
            <a:r>
              <a:rPr lang="en-US" altLang="zh-CN" sz="1100" dirty="0">
                <a:solidFill>
                  <a:srgbClr val="236EBF"/>
                </a:solidFill>
                <a:latin typeface="Consolas" panose="020B0609020204030204" pitchFamily="49" charset="0"/>
              </a:rPr>
              <a:t>]</a:t>
            </a:r>
            <a:r>
              <a:rPr lang="en-US" altLang="zh-CN" sz="1100" dirty="0">
                <a:solidFill>
                  <a:srgbClr val="7B30D0"/>
                </a:solidFill>
                <a:latin typeface="Consolas" panose="020B0609020204030204" pitchFamily="49" charset="0"/>
              </a:rPr>
              <a:t>*</a:t>
            </a:r>
            <a:r>
              <a:rPr lang="en-US" altLang="zh-CN" sz="1100" dirty="0">
                <a:solidFill>
                  <a:srgbClr val="2F86D2"/>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j</a:t>
            </a:r>
            <a:r>
              <a:rPr lang="en-US" altLang="zh-CN" sz="1100" dirty="0">
                <a:solidFill>
                  <a:srgbClr val="236EBF"/>
                </a:solidFill>
                <a:latin typeface="Consolas" panose="020B0609020204030204" pitchFamily="49" charset="0"/>
              </a:rPr>
              <a:t>]; </a:t>
            </a:r>
          </a:p>
          <a:p>
            <a:pPr marL="0" indent="0">
              <a:spcBef>
                <a:spcPts val="0"/>
              </a:spcBef>
              <a:buNone/>
            </a:pPr>
            <a:r>
              <a:rPr lang="en-US" altLang="zh-CN" sz="1100" dirty="0">
                <a:solidFill>
                  <a:srgbClr val="236EBF"/>
                </a:solidFill>
                <a:latin typeface="Consolas" panose="020B0609020204030204" pitchFamily="49" charset="0"/>
              </a:rPr>
              <a:t>    T2 Wd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gamma</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(err</a:t>
            </a:r>
            <a:r>
              <a:rPr lang="en-US" altLang="zh-CN" sz="1100" dirty="0">
                <a:solidFill>
                  <a:srgbClr val="7B30D0"/>
                </a:solidFill>
                <a:latin typeface="Consolas" panose="020B0609020204030204" pitchFamily="49" charset="0"/>
              </a:rPr>
              <a:t>*</a:t>
            </a:r>
            <a:r>
              <a:rPr lang="en-US" altLang="zh-CN" sz="1100" dirty="0">
                <a:solidFill>
                  <a:srgbClr val="2F86D2"/>
                </a:solidFill>
                <a:latin typeface="Consolas" panose="020B0609020204030204" pitchFamily="49" charset="0"/>
              </a:rPr>
              <a:t>W</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i</a:t>
            </a:r>
            <a:r>
              <a:rPr lang="en-US" altLang="zh-CN" sz="1100" dirty="0">
                <a:solidFill>
                  <a:srgbClr val="236EBF"/>
                </a:solidFill>
                <a:latin typeface="Consolas" panose="020B0609020204030204" pitchFamily="49" charset="0"/>
              </a:rPr>
              <a:t>]</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lambda</a:t>
            </a:r>
            <a:r>
              <a:rPr lang="en-US" altLang="zh-CN" sz="1100" dirty="0">
                <a:solidFill>
                  <a:srgbClr val="7B30D0"/>
                </a:solidFill>
                <a:latin typeface="Consolas" panose="020B0609020204030204" pitchFamily="49" charset="0"/>
              </a:rPr>
              <a:t>*</a:t>
            </a:r>
            <a:r>
              <a:rPr lang="en-US" altLang="zh-CN" sz="1100" dirty="0">
                <a:solidFill>
                  <a:srgbClr val="2F86D2"/>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j</a:t>
            </a:r>
            <a:r>
              <a:rPr lang="en-US" altLang="zh-CN" sz="1100" dirty="0">
                <a:solidFill>
                  <a:srgbClr val="236EBF"/>
                </a:solidFill>
                <a:latin typeface="Consolas" panose="020B0609020204030204" pitchFamily="49" charset="0"/>
              </a:rPr>
              <a:t>]); </a:t>
            </a:r>
          </a:p>
          <a:p>
            <a:pPr marL="0" indent="0">
              <a:spcBef>
                <a:spcPts val="0"/>
              </a:spcBef>
              <a:buNone/>
            </a:pPr>
            <a:r>
              <a:rPr lang="en-US" altLang="zh-CN" sz="1100" dirty="0">
                <a:solidFill>
                  <a:srgbClr val="236EBF"/>
                </a:solidFill>
                <a:latin typeface="Consolas" panose="020B0609020204030204" pitchFamily="49" charset="0"/>
              </a:rPr>
              <a:t>    T2 </a:t>
            </a:r>
            <a:r>
              <a:rPr lang="en-US" altLang="zh-CN" sz="1100" dirty="0" err="1">
                <a:solidFill>
                  <a:srgbClr val="236EBF"/>
                </a:solidFill>
                <a:latin typeface="Consolas" panose="020B0609020204030204" pitchFamily="49" charset="0"/>
              </a:rPr>
              <a:t>Hd</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gamma</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(err</a:t>
            </a:r>
            <a:r>
              <a:rPr lang="en-US" altLang="zh-CN" sz="1100" dirty="0">
                <a:solidFill>
                  <a:srgbClr val="7B30D0"/>
                </a:solidFill>
                <a:latin typeface="Consolas" panose="020B0609020204030204" pitchFamily="49" charset="0"/>
              </a:rPr>
              <a:t>*</a:t>
            </a:r>
            <a:r>
              <a:rPr lang="en-US" altLang="zh-CN" sz="1100" dirty="0">
                <a:solidFill>
                  <a:srgbClr val="2F86D2"/>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j</a:t>
            </a:r>
            <a:r>
              <a:rPr lang="en-US" altLang="zh-CN" sz="1100" dirty="0">
                <a:solidFill>
                  <a:srgbClr val="236EBF"/>
                </a:solidFill>
                <a:latin typeface="Consolas" panose="020B0609020204030204" pitchFamily="49" charset="0"/>
              </a:rPr>
              <a:t>]</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lambda</a:t>
            </a:r>
            <a:r>
              <a:rPr lang="en-US" altLang="zh-CN" sz="1100" dirty="0">
                <a:solidFill>
                  <a:srgbClr val="7B30D0"/>
                </a:solidFill>
                <a:latin typeface="Consolas" panose="020B0609020204030204" pitchFamily="49" charset="0"/>
              </a:rPr>
              <a:t>*</a:t>
            </a:r>
            <a:r>
              <a:rPr lang="en-US" altLang="zh-CN" sz="1100" dirty="0">
                <a:solidFill>
                  <a:srgbClr val="2F86D2"/>
                </a:solidFill>
                <a:latin typeface="Consolas" panose="020B0609020204030204" pitchFamily="49" charset="0"/>
              </a:rPr>
              <a:t>W</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i</a:t>
            </a:r>
            <a:r>
              <a:rPr lang="en-US" altLang="zh-CN" sz="1100" dirty="0">
                <a:solidFill>
                  <a:srgbClr val="236EBF"/>
                </a:solidFill>
                <a:latin typeface="Consolas" panose="020B0609020204030204" pitchFamily="49" charset="0"/>
              </a:rPr>
              <a:t>]);</a:t>
            </a:r>
          </a:p>
          <a:p>
            <a:pPr marL="0" indent="0">
              <a:spcBef>
                <a:spcPts val="0"/>
              </a:spcBef>
              <a:buNone/>
            </a:pP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W</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Wd; </a:t>
            </a:r>
            <a:r>
              <a:rPr lang="en-US" altLang="zh-CN" sz="1100" dirty="0">
                <a:solidFill>
                  <a:srgbClr val="2F86D2"/>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j</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Hd</a:t>
            </a:r>
            <a:r>
              <a:rPr lang="en-US" altLang="zh-CN" sz="1100" dirty="0">
                <a:solidFill>
                  <a:srgbClr val="236EBF"/>
                </a:solidFill>
                <a:latin typeface="Consolas" panose="020B0609020204030204" pitchFamily="49" charset="0"/>
              </a:rPr>
              <a:t>; });</a:t>
            </a:r>
          </a:p>
          <a:p>
            <a:pPr marL="0" indent="0">
              <a:spcBef>
                <a:spcPts val="0"/>
              </a:spcBef>
              <a:buNone/>
            </a:pPr>
            <a:r>
              <a:rPr lang="en-US" altLang="zh-CN" sz="1100" dirty="0">
                <a:solidFill>
                  <a:srgbClr val="236EBF"/>
                </a:solidFill>
                <a:latin typeface="Consolas" panose="020B0609020204030204" pitchFamily="49" charset="0"/>
              </a:rPr>
              <a:t>}</a:t>
            </a:r>
          </a:p>
        </p:txBody>
      </p:sp>
    </p:spTree>
    <p:extLst>
      <p:ext uri="{BB962C8B-B14F-4D97-AF65-F5344CB8AC3E}">
        <p14:creationId xmlns:p14="http://schemas.microsoft.com/office/powerpoint/2010/main" val="138032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A1F9225-4B8F-4F82-B608-02E3F905781E}"/>
              </a:ext>
            </a:extLst>
          </p:cNvPr>
          <p:cNvSpPr>
            <a:spLocks noGrp="1"/>
          </p:cNvSpPr>
          <p:nvPr>
            <p:ph type="body" idx="1"/>
          </p:nvPr>
        </p:nvSpPr>
        <p:spPr>
          <a:xfrm>
            <a:off x="1288209" y="639606"/>
            <a:ext cx="2951080" cy="794244"/>
          </a:xfrm>
        </p:spPr>
        <p:txBody>
          <a:bodyPr/>
          <a:lstStyle/>
          <a:p>
            <a:r>
              <a:rPr lang="en-US" altLang="zh-CN" dirty="0"/>
              <a:t> Sequential code</a:t>
            </a:r>
          </a:p>
        </p:txBody>
      </p:sp>
      <p:sp>
        <p:nvSpPr>
          <p:cNvPr id="5" name="文本占位符 4">
            <a:extLst>
              <a:ext uri="{FF2B5EF4-FFF2-40B4-BE49-F238E27FC236}">
                <a16:creationId xmlns:a16="http://schemas.microsoft.com/office/drawing/2014/main" id="{C6EFC5D3-F9CF-4592-AE63-E26156E90D5C}"/>
              </a:ext>
            </a:extLst>
          </p:cNvPr>
          <p:cNvSpPr>
            <a:spLocks noGrp="1"/>
          </p:cNvSpPr>
          <p:nvPr>
            <p:ph type="body" sz="quarter" idx="3"/>
          </p:nvPr>
        </p:nvSpPr>
        <p:spPr>
          <a:xfrm>
            <a:off x="5220479" y="639606"/>
            <a:ext cx="3923521" cy="794244"/>
          </a:xfrm>
        </p:spPr>
        <p:txBody>
          <a:bodyPr/>
          <a:lstStyle/>
          <a:p>
            <a:r>
              <a:rPr lang="en-US" altLang="zh-CN" dirty="0"/>
              <a:t> Code in  Spark</a:t>
            </a:r>
          </a:p>
        </p:txBody>
      </p:sp>
      <p:sp>
        <p:nvSpPr>
          <p:cNvPr id="21" name="内容占位符 20">
            <a:extLst>
              <a:ext uri="{FF2B5EF4-FFF2-40B4-BE49-F238E27FC236}">
                <a16:creationId xmlns:a16="http://schemas.microsoft.com/office/drawing/2014/main" id="{31B64DEB-7697-4086-9A52-36BF9D02C793}"/>
              </a:ext>
            </a:extLst>
          </p:cNvPr>
          <p:cNvSpPr>
            <a:spLocks noGrp="1"/>
          </p:cNvSpPr>
          <p:nvPr>
            <p:ph sz="half" idx="2"/>
          </p:nvPr>
        </p:nvSpPr>
        <p:spPr>
          <a:xfrm>
            <a:off x="1011400" y="1782842"/>
            <a:ext cx="3971228" cy="4198081"/>
          </a:xfrm>
        </p:spPr>
        <p:txBody>
          <a:bodyPr>
            <a:normAutofit fontScale="92500" lnSpcReduction="10000"/>
          </a:bodyPr>
          <a:lstStyle/>
          <a:p>
            <a:pPr marL="0" indent="0">
              <a:lnSpc>
                <a:spcPct val="120000"/>
              </a:lnSpc>
              <a:spcBef>
                <a:spcPts val="0"/>
              </a:spcBef>
              <a:buNone/>
            </a:pPr>
            <a:r>
              <a:rPr lang="en-US" altLang="zh-CN" sz="1100" dirty="0">
                <a:solidFill>
                  <a:srgbClr val="0991B6"/>
                </a:solidFill>
                <a:latin typeface="Consolas" panose="020B0609020204030204" pitchFamily="49" charset="0"/>
              </a:rPr>
              <a:t>struct</a:t>
            </a:r>
            <a:r>
              <a:rPr lang="en-US" altLang="zh-CN" sz="1100" dirty="0">
                <a:solidFill>
                  <a:srgbClr val="236EBF"/>
                </a:solidFill>
                <a:latin typeface="Consolas" panose="020B0609020204030204" pitchFamily="49" charset="0"/>
              </a:rPr>
              <a:t> </a:t>
            </a:r>
            <a:r>
              <a:rPr lang="en-US" altLang="zh-CN" sz="1100" dirty="0">
                <a:solidFill>
                  <a:srgbClr val="0444AC"/>
                </a:solidFill>
                <a:latin typeface="Consolas" panose="020B0609020204030204" pitchFamily="49" charset="0"/>
              </a:rPr>
              <a:t>rate</a:t>
            </a:r>
            <a:r>
              <a:rPr lang="en-US" altLang="zh-CN" sz="1100" dirty="0">
                <a:solidFill>
                  <a:srgbClr val="236EBF"/>
                </a:solidFill>
                <a:latin typeface="Consolas" panose="020B0609020204030204" pitchFamily="49" charset="0"/>
              </a:rPr>
              <a:t> {</a:t>
            </a:r>
            <a:r>
              <a:rPr lang="en-US" altLang="zh-CN" sz="1100" dirty="0">
                <a:solidFill>
                  <a:srgbClr val="0991B6"/>
                </a:solidFill>
                <a:latin typeface="Consolas" panose="020B0609020204030204" pitchFamily="49" charset="0"/>
              </a:rPr>
              <a:t>int</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0991B6"/>
                </a:solidFill>
                <a:latin typeface="Consolas" panose="020B0609020204030204" pitchFamily="49" charset="0"/>
              </a:rPr>
              <a:t>int</a:t>
            </a:r>
            <a:r>
              <a:rPr lang="en-US" altLang="zh-CN" sz="1100" dirty="0">
                <a:solidFill>
                  <a:srgbClr val="236EBF"/>
                </a:solidFill>
                <a:latin typeface="Consolas" panose="020B0609020204030204" pitchFamily="49" charset="0"/>
              </a:rPr>
              <a:t> j, </a:t>
            </a:r>
            <a:r>
              <a:rPr lang="en-US" altLang="zh-CN" sz="1100" dirty="0">
                <a:solidFill>
                  <a:srgbClr val="0991B6"/>
                </a:solidFill>
                <a:latin typeface="Consolas" panose="020B0609020204030204" pitchFamily="49" charset="0"/>
              </a:rPr>
              <a:t>float</a:t>
            </a:r>
            <a:r>
              <a:rPr lang="en-US" altLang="zh-CN" sz="1100" dirty="0">
                <a:solidFill>
                  <a:srgbClr val="236EBF"/>
                </a:solidFill>
                <a:latin typeface="Consolas" panose="020B0609020204030204" pitchFamily="49" charset="0"/>
              </a:rPr>
              <a:t> r};</a:t>
            </a:r>
          </a:p>
          <a:p>
            <a:pPr marL="0" indent="0">
              <a:lnSpc>
                <a:spcPct val="120000"/>
              </a:lnSpc>
              <a:spcBef>
                <a:spcPts val="0"/>
              </a:spcBef>
              <a:buNone/>
            </a:pPr>
            <a:r>
              <a:rPr lang="en-US" altLang="zh-CN" sz="1100" dirty="0">
                <a:solidFill>
                  <a:srgbClr val="7B30D0"/>
                </a:solidFill>
                <a:latin typeface="Consolas" panose="020B0609020204030204" pitchFamily="49" charset="0"/>
              </a:rPr>
              <a:t>typedef</a:t>
            </a:r>
            <a:r>
              <a:rPr lang="en-US" altLang="zh-CN" sz="1100" dirty="0">
                <a:solidFill>
                  <a:srgbClr val="236EBF"/>
                </a:solidFill>
                <a:latin typeface="Consolas" panose="020B0609020204030204" pitchFamily="49" charset="0"/>
              </a:rPr>
              <a:t> rate T1;</a:t>
            </a:r>
          </a:p>
          <a:p>
            <a:pPr marL="0" indent="0">
              <a:lnSpc>
                <a:spcPct val="120000"/>
              </a:lnSpc>
              <a:spcBef>
                <a:spcPts val="0"/>
              </a:spcBef>
              <a:buNone/>
            </a:pPr>
            <a:r>
              <a:rPr lang="en-US" altLang="zh-CN" sz="1100" dirty="0">
                <a:solidFill>
                  <a:srgbClr val="7B30D0"/>
                </a:solidFill>
                <a:latin typeface="Consolas" panose="020B0609020204030204" pitchFamily="49" charset="0"/>
              </a:rPr>
              <a:t>typedef</a:t>
            </a:r>
            <a:r>
              <a:rPr lang="en-US" altLang="zh-CN" sz="1100" dirty="0">
                <a:solidFill>
                  <a:srgbClr val="236EBF"/>
                </a:solidFill>
                <a:latin typeface="Consolas" panose="020B0609020204030204" pitchFamily="49" charset="0"/>
              </a:rPr>
              <a:t> array</a:t>
            </a:r>
            <a:r>
              <a:rPr lang="en-US" altLang="zh-CN" sz="1100" dirty="0">
                <a:solidFill>
                  <a:srgbClr val="7B30D0"/>
                </a:solidFill>
                <a:latin typeface="Consolas" panose="020B0609020204030204" pitchFamily="49" charset="0"/>
              </a:rPr>
              <a:t>&lt;</a:t>
            </a:r>
            <a:r>
              <a:rPr lang="en-US" altLang="zh-CN" sz="1100" dirty="0">
                <a:solidFill>
                  <a:srgbClr val="0991B6"/>
                </a:solidFill>
                <a:latin typeface="Consolas" panose="020B0609020204030204" pitchFamily="49" charset="0"/>
              </a:rPr>
              <a:t>float</a:t>
            </a:r>
            <a:r>
              <a:rPr lang="en-US" altLang="zh-CN" sz="1100" dirty="0">
                <a:solidFill>
                  <a:srgbClr val="236EBF"/>
                </a:solidFill>
                <a:latin typeface="Consolas" panose="020B0609020204030204" pitchFamily="49" charset="0"/>
              </a:rPr>
              <a:t>, K</a:t>
            </a:r>
            <a:r>
              <a:rPr lang="en-US" altLang="zh-CN" sz="1100" dirty="0">
                <a:solidFill>
                  <a:srgbClr val="7B30D0"/>
                </a:solidFill>
                <a:latin typeface="Consolas" panose="020B0609020204030204" pitchFamily="49" charset="0"/>
              </a:rPr>
              <a:t>&gt;</a:t>
            </a:r>
            <a:r>
              <a:rPr lang="en-US" altLang="zh-CN" sz="1100" dirty="0">
                <a:solidFill>
                  <a:srgbClr val="236EBF"/>
                </a:solidFill>
                <a:latin typeface="Consolas" panose="020B0609020204030204" pitchFamily="49" charset="0"/>
              </a:rPr>
              <a:t> T2;</a:t>
            </a:r>
          </a:p>
          <a:p>
            <a:pPr marL="0" indent="0">
              <a:lnSpc>
                <a:spcPct val="120000"/>
              </a:lnSpc>
              <a:spcBef>
                <a:spcPts val="0"/>
              </a:spcBef>
              <a:buNone/>
            </a:pPr>
            <a:r>
              <a:rPr lang="en-US" altLang="zh-CN" sz="1100" dirty="0">
                <a:solidFill>
                  <a:srgbClr val="236EBF"/>
                </a:solidFill>
                <a:latin typeface="Consolas" panose="020B0609020204030204" pitchFamily="49" charset="0"/>
              </a:rPr>
              <a:t>vector</a:t>
            </a:r>
            <a:r>
              <a:rPr lang="en-US" altLang="zh-CN" sz="1100" dirty="0">
                <a:solidFill>
                  <a:srgbClr val="7B30D0"/>
                </a:solidFill>
                <a:latin typeface="Consolas" panose="020B0609020204030204" pitchFamily="49" charset="0"/>
              </a:rPr>
              <a:t>&lt;</a:t>
            </a:r>
            <a:r>
              <a:rPr lang="en-US" altLang="zh-CN" sz="1100" dirty="0">
                <a:solidFill>
                  <a:srgbClr val="236EBF"/>
                </a:solidFill>
                <a:latin typeface="Consolas" panose="020B0609020204030204" pitchFamily="49" charset="0"/>
              </a:rPr>
              <a:t>T1</a:t>
            </a:r>
            <a:r>
              <a:rPr lang="en-US" altLang="zh-CN" sz="1100" dirty="0">
                <a:solidFill>
                  <a:srgbClr val="7B30D0"/>
                </a:solidFill>
                <a:latin typeface="Consolas" panose="020B0609020204030204" pitchFamily="49" charset="0"/>
              </a:rPr>
              <a:t>&gt;</a:t>
            </a:r>
            <a:r>
              <a:rPr lang="en-US" altLang="zh-CN" sz="1100" dirty="0">
                <a:solidFill>
                  <a:srgbClr val="236EBF"/>
                </a:solidFill>
                <a:latin typeface="Consolas" panose="020B0609020204030204" pitchFamily="49" charset="0"/>
              </a:rPr>
              <a:t> A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err="1">
                <a:solidFill>
                  <a:srgbClr val="B1108E"/>
                </a:solidFill>
                <a:latin typeface="Consolas" panose="020B0609020204030204" pitchFamily="49" charset="0"/>
              </a:rPr>
              <a:t>LoadRatings</a:t>
            </a:r>
            <a:r>
              <a:rPr lang="en-US" altLang="zh-CN" sz="1100" dirty="0">
                <a:solidFill>
                  <a:srgbClr val="236EBF"/>
                </a:solidFill>
                <a:latin typeface="Consolas" panose="020B0609020204030204" pitchFamily="49" charset="0"/>
              </a:rPr>
              <a:t>(</a:t>
            </a:r>
            <a:r>
              <a:rPr lang="en-US" altLang="zh-CN" sz="1100" dirty="0" err="1">
                <a:solidFill>
                  <a:srgbClr val="236EBF"/>
                </a:solidFill>
                <a:latin typeface="Consolas" panose="020B0609020204030204" pitchFamily="49" charset="0"/>
              </a:rPr>
              <a:t>Datafile_Path</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a:solidFill>
                  <a:srgbClr val="0444AC"/>
                </a:solidFill>
                <a:latin typeface="Consolas" panose="020B0609020204030204" pitchFamily="49" charset="0"/>
              </a:rPr>
              <a:t>vector</a:t>
            </a:r>
            <a:r>
              <a:rPr lang="en-US" altLang="zh-CN" sz="1100" dirty="0">
                <a:solidFill>
                  <a:srgbClr val="236EBF"/>
                </a:solidFill>
                <a:latin typeface="Consolas" panose="020B0609020204030204" pitchFamily="49" charset="0"/>
              </a:rPr>
              <a:t>&lt;</a:t>
            </a:r>
            <a:r>
              <a:rPr lang="en-US" altLang="zh-CN" sz="1100" dirty="0">
                <a:solidFill>
                  <a:srgbClr val="0444AC"/>
                </a:solidFill>
                <a:latin typeface="Consolas" panose="020B0609020204030204" pitchFamily="49" charset="0"/>
              </a:rPr>
              <a:t>T2</a:t>
            </a:r>
            <a:r>
              <a:rPr lang="en-US" altLang="zh-CN" sz="1100" dirty="0">
                <a:solidFill>
                  <a:srgbClr val="236EBF"/>
                </a:solidFill>
                <a:latin typeface="Consolas" panose="020B0609020204030204" pitchFamily="49" charset="0"/>
              </a:rPr>
              <a:t>&gt; </a:t>
            </a:r>
            <a:r>
              <a:rPr lang="en-US" altLang="zh-CN" sz="1100" dirty="0">
                <a:solidFill>
                  <a:srgbClr val="B1108E"/>
                </a:solidFill>
                <a:latin typeface="Consolas" panose="020B0609020204030204" pitchFamily="49" charset="0"/>
              </a:rPr>
              <a:t>W</a:t>
            </a:r>
            <a:r>
              <a:rPr lang="en-US" altLang="zh-CN" sz="1100" dirty="0">
                <a:solidFill>
                  <a:srgbClr val="236EBF"/>
                </a:solidFill>
                <a:latin typeface="Consolas" panose="020B0609020204030204" pitchFamily="49" charset="0"/>
              </a:rPr>
              <a:t>(</a:t>
            </a:r>
            <a:r>
              <a:rPr lang="en-US" altLang="zh-CN" sz="1100" dirty="0">
                <a:solidFill>
                  <a:srgbClr val="0444AC"/>
                </a:solidFill>
                <a:latin typeface="Consolas" panose="020B0609020204030204" pitchFamily="49" charset="0"/>
              </a:rPr>
              <a:t>M</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err="1">
                <a:solidFill>
                  <a:srgbClr val="B1108E"/>
                </a:solidFill>
                <a:latin typeface="Consolas" panose="020B0609020204030204" pitchFamily="49" charset="0"/>
              </a:rPr>
              <a:t>RandomInit</a:t>
            </a:r>
            <a:r>
              <a:rPr lang="en-US" altLang="zh-CN" sz="1100" dirty="0">
                <a:solidFill>
                  <a:srgbClr val="236EBF"/>
                </a:solidFill>
                <a:latin typeface="Consolas" panose="020B0609020204030204" pitchFamily="49" charset="0"/>
              </a:rPr>
              <a:t>(W);</a:t>
            </a:r>
          </a:p>
          <a:p>
            <a:pPr marL="0" indent="0">
              <a:lnSpc>
                <a:spcPct val="120000"/>
              </a:lnSpc>
              <a:spcBef>
                <a:spcPts val="0"/>
              </a:spcBef>
              <a:buNone/>
            </a:pPr>
            <a:r>
              <a:rPr lang="en-US" altLang="zh-CN" sz="1100" dirty="0">
                <a:solidFill>
                  <a:srgbClr val="0444AC"/>
                </a:solidFill>
                <a:latin typeface="Consolas" panose="020B0609020204030204" pitchFamily="49" charset="0"/>
              </a:rPr>
              <a:t>vector</a:t>
            </a:r>
            <a:r>
              <a:rPr lang="en-US" altLang="zh-CN" sz="1100" dirty="0">
                <a:solidFill>
                  <a:srgbClr val="236EBF"/>
                </a:solidFill>
                <a:latin typeface="Consolas" panose="020B0609020204030204" pitchFamily="49" charset="0"/>
              </a:rPr>
              <a:t>&lt;</a:t>
            </a:r>
            <a:r>
              <a:rPr lang="en-US" altLang="zh-CN" sz="1100" dirty="0">
                <a:solidFill>
                  <a:srgbClr val="0444AC"/>
                </a:solidFill>
                <a:latin typeface="Consolas" panose="020B0609020204030204" pitchFamily="49" charset="0"/>
              </a:rPr>
              <a:t>T2</a:t>
            </a:r>
            <a:r>
              <a:rPr lang="en-US" altLang="zh-CN" sz="1100" dirty="0">
                <a:solidFill>
                  <a:srgbClr val="236EBF"/>
                </a:solidFill>
                <a:latin typeface="Consolas" panose="020B0609020204030204" pitchFamily="49" charset="0"/>
              </a:rPr>
              <a:t>&gt; </a:t>
            </a:r>
            <a:r>
              <a:rPr lang="en-US" altLang="zh-CN" sz="1100" dirty="0">
                <a:solidFill>
                  <a:srgbClr val="B1108E"/>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a:solidFill>
                  <a:srgbClr val="0444AC"/>
                </a:solidFill>
                <a:latin typeface="Consolas" panose="020B0609020204030204" pitchFamily="49" charset="0"/>
              </a:rPr>
              <a:t>N</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err="1">
                <a:solidFill>
                  <a:srgbClr val="B1108E"/>
                </a:solidFill>
                <a:latin typeface="Consolas" panose="020B0609020204030204" pitchFamily="49" charset="0"/>
              </a:rPr>
              <a:t>RandomInit</a:t>
            </a:r>
            <a:r>
              <a:rPr lang="en-US" altLang="zh-CN" sz="1100" dirty="0">
                <a:solidFill>
                  <a:srgbClr val="236EBF"/>
                </a:solidFill>
                <a:latin typeface="Consolas" panose="020B0609020204030204" pitchFamily="49" charset="0"/>
              </a:rPr>
              <a:t>(H);</a:t>
            </a:r>
          </a:p>
          <a:p>
            <a:pPr marL="0" indent="0">
              <a:lnSpc>
                <a:spcPct val="120000"/>
              </a:lnSpc>
              <a:spcBef>
                <a:spcPts val="0"/>
              </a:spcBef>
              <a:buNone/>
            </a:pPr>
            <a:r>
              <a:rPr lang="en-US" altLang="zh-CN" sz="1100" dirty="0">
                <a:solidFill>
                  <a:srgbClr val="0991B6"/>
                </a:solidFill>
                <a:latin typeface="Consolas" panose="020B0609020204030204" pitchFamily="49" charset="0"/>
              </a:rPr>
              <a:t>float</a:t>
            </a:r>
            <a:r>
              <a:rPr lang="en-US" altLang="zh-CN" sz="1100" dirty="0">
                <a:solidFill>
                  <a:srgbClr val="236EBF"/>
                </a:solidFill>
                <a:latin typeface="Consolas" panose="020B0609020204030204" pitchFamily="49" charset="0"/>
              </a:rPr>
              <a:t> </a:t>
            </a:r>
            <a:r>
              <a:rPr lang="en-US" altLang="zh-CN" sz="1100" dirty="0">
                <a:solidFill>
                  <a:srgbClr val="B1108E"/>
                </a:solidFill>
                <a:latin typeface="Consolas" panose="020B0609020204030204" pitchFamily="49" charset="0"/>
              </a:rPr>
              <a:t>gamma</a:t>
            </a:r>
            <a:r>
              <a:rPr lang="en-US" altLang="zh-CN" sz="1100" dirty="0">
                <a:solidFill>
                  <a:srgbClr val="236EBF"/>
                </a:solidFill>
                <a:latin typeface="Consolas" panose="020B0609020204030204" pitchFamily="49" charset="0"/>
              </a:rPr>
              <a:t>(</a:t>
            </a:r>
            <a:r>
              <a:rPr lang="en-US" altLang="zh-CN" sz="1100" dirty="0">
                <a:solidFill>
                  <a:srgbClr val="174781"/>
                </a:solidFill>
                <a:latin typeface="Consolas" panose="020B0609020204030204" pitchFamily="49" charset="0"/>
              </a:rPr>
              <a:t>.01</a:t>
            </a:r>
            <a:r>
              <a:rPr lang="en-US" altLang="zh-CN" sz="1100" dirty="0">
                <a:solidFill>
                  <a:srgbClr val="7B30D0"/>
                </a:solidFill>
                <a:latin typeface="Consolas" panose="020B0609020204030204" pitchFamily="49" charset="0"/>
              </a:rPr>
              <a:t>f</a:t>
            </a:r>
            <a:r>
              <a:rPr lang="en-US" altLang="zh-CN" sz="1100" dirty="0">
                <a:solidFill>
                  <a:srgbClr val="236EBF"/>
                </a:solidFill>
                <a:latin typeface="Consolas" panose="020B0609020204030204" pitchFamily="49" charset="0"/>
              </a:rPr>
              <a:t>), </a:t>
            </a:r>
            <a:r>
              <a:rPr lang="en-US" altLang="zh-CN" sz="1100" dirty="0">
                <a:solidFill>
                  <a:srgbClr val="B1108E"/>
                </a:solidFill>
                <a:latin typeface="Consolas" panose="020B0609020204030204" pitchFamily="49" charset="0"/>
              </a:rPr>
              <a:t>lambda</a:t>
            </a:r>
            <a:r>
              <a:rPr lang="en-US" altLang="zh-CN" sz="1100" dirty="0">
                <a:solidFill>
                  <a:srgbClr val="236EBF"/>
                </a:solidFill>
                <a:latin typeface="Consolas" panose="020B0609020204030204" pitchFamily="49" charset="0"/>
              </a:rPr>
              <a:t>(</a:t>
            </a:r>
            <a:r>
              <a:rPr lang="en-US" altLang="zh-CN" sz="1100" dirty="0">
                <a:solidFill>
                  <a:srgbClr val="174781"/>
                </a:solidFill>
                <a:latin typeface="Consolas" panose="020B0609020204030204" pitchFamily="49" charset="0"/>
              </a:rPr>
              <a:t>.1</a:t>
            </a:r>
            <a:r>
              <a:rPr lang="en-US" altLang="zh-CN" sz="1100" dirty="0">
                <a:solidFill>
                  <a:srgbClr val="7B30D0"/>
                </a:solidFill>
                <a:latin typeface="Consolas" panose="020B0609020204030204" pitchFamily="49" charset="0"/>
              </a:rPr>
              <a:t>f</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a:solidFill>
                  <a:srgbClr val="7B30D0"/>
                </a:solidFill>
                <a:latin typeface="Consolas" panose="020B0609020204030204" pitchFamily="49" charset="0"/>
              </a:rPr>
              <a:t>for</a:t>
            </a:r>
            <a:r>
              <a:rPr lang="en-US" altLang="zh-CN" sz="1100" dirty="0">
                <a:solidFill>
                  <a:srgbClr val="236EBF"/>
                </a:solidFill>
                <a:latin typeface="Consolas" panose="020B0609020204030204" pitchFamily="49" charset="0"/>
              </a:rPr>
              <a:t> (</a:t>
            </a:r>
            <a:r>
              <a:rPr lang="en-US" altLang="zh-CN" sz="1100" dirty="0">
                <a:solidFill>
                  <a:srgbClr val="0991B6"/>
                </a:solidFill>
                <a:latin typeface="Consolas" panose="020B0609020204030204" pitchFamily="49" charset="0"/>
              </a:rPr>
              <a:t>int</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174781"/>
                </a:solidFill>
                <a:latin typeface="Consolas" panose="020B0609020204030204" pitchFamily="49" charset="0"/>
              </a:rPr>
              <a:t>0</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&lt;</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maxiter</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i</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p>
          <a:p>
            <a:pPr marL="0" indent="0">
              <a:lnSpc>
                <a:spcPct val="120000"/>
              </a:lnSpc>
              <a:spcBef>
                <a:spcPts val="0"/>
              </a:spcBef>
              <a:buNone/>
            </a:pP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for</a:t>
            </a:r>
            <a:r>
              <a:rPr lang="en-US" altLang="zh-CN" sz="1100" dirty="0">
                <a:solidFill>
                  <a:srgbClr val="236EBF"/>
                </a:solidFill>
                <a:latin typeface="Consolas" panose="020B0609020204030204" pitchFamily="49" charset="0"/>
              </a:rPr>
              <a:t> (</a:t>
            </a:r>
            <a:r>
              <a:rPr lang="en-US" altLang="zh-CN" sz="1100" dirty="0">
                <a:solidFill>
                  <a:srgbClr val="0991B6"/>
                </a:solidFill>
                <a:latin typeface="Consolas" panose="020B0609020204030204" pitchFamily="49" charset="0"/>
              </a:rPr>
              <a:t>int</a:t>
            </a:r>
            <a:r>
              <a:rPr lang="en-US" altLang="zh-CN" sz="1100" dirty="0">
                <a:solidFill>
                  <a:srgbClr val="236EBF"/>
                </a:solidFill>
                <a:latin typeface="Consolas" panose="020B0609020204030204" pitchFamily="49" charset="0"/>
              </a:rPr>
              <a:t> j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174781"/>
                </a:solidFill>
                <a:latin typeface="Consolas" panose="020B0609020204030204" pitchFamily="49" charset="0"/>
              </a:rPr>
              <a:t>0</a:t>
            </a:r>
            <a:r>
              <a:rPr lang="en-US" altLang="zh-CN" sz="1100" dirty="0">
                <a:solidFill>
                  <a:srgbClr val="236EBF"/>
                </a:solidFill>
                <a:latin typeface="Consolas" panose="020B0609020204030204" pitchFamily="49" charset="0"/>
              </a:rPr>
              <a:t>; j </a:t>
            </a:r>
            <a:r>
              <a:rPr lang="en-US" altLang="zh-CN" sz="1100" dirty="0">
                <a:solidFill>
                  <a:srgbClr val="7B30D0"/>
                </a:solidFill>
                <a:latin typeface="Consolas" panose="020B0609020204030204" pitchFamily="49" charset="0"/>
              </a:rPr>
              <a:t>&lt;</a:t>
            </a:r>
            <a:r>
              <a:rPr lang="en-US" altLang="zh-CN" sz="1100" dirty="0">
                <a:solidFill>
                  <a:srgbClr val="236EBF"/>
                </a:solidFill>
                <a:latin typeface="Consolas" panose="020B0609020204030204" pitchFamily="49" charset="0"/>
              </a:rPr>
              <a:t> </a:t>
            </a:r>
            <a:r>
              <a:rPr lang="en-US" altLang="zh-CN" sz="1100" dirty="0" err="1">
                <a:solidFill>
                  <a:srgbClr val="2F86D2"/>
                </a:solidFill>
                <a:latin typeface="Consolas" panose="020B0609020204030204" pitchFamily="49" charset="0"/>
              </a:rPr>
              <a:t>A</a:t>
            </a:r>
            <a:r>
              <a:rPr lang="en-US" altLang="zh-CN" sz="1100" dirty="0" err="1">
                <a:solidFill>
                  <a:srgbClr val="236EBF"/>
                </a:solidFill>
                <a:latin typeface="Consolas" panose="020B0609020204030204" pitchFamily="49" charset="0"/>
              </a:rPr>
              <a:t>.</a:t>
            </a:r>
            <a:r>
              <a:rPr lang="en-US" altLang="zh-CN" sz="1100" dirty="0" err="1">
                <a:solidFill>
                  <a:srgbClr val="B1108E"/>
                </a:solidFill>
                <a:latin typeface="Consolas" panose="020B0609020204030204" pitchFamily="49" charset="0"/>
              </a:rPr>
              <a:t>size</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j</a:t>
            </a:r>
            <a:r>
              <a:rPr lang="en-US" altLang="zh-CN" sz="1100" dirty="0" err="1">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p>
          <a:p>
            <a:pPr marL="0" indent="0">
              <a:lnSpc>
                <a:spcPct val="120000"/>
              </a:lnSpc>
              <a:spcBef>
                <a:spcPts val="0"/>
              </a:spcBef>
              <a:buNone/>
            </a:pPr>
            <a:r>
              <a:rPr lang="en-US" altLang="zh-CN" sz="1100" dirty="0">
                <a:solidFill>
                  <a:srgbClr val="236EBF"/>
                </a:solidFill>
                <a:latin typeface="Consolas" panose="020B0609020204030204" pitchFamily="49" charset="0"/>
              </a:rPr>
              <a:t>    </a:t>
            </a:r>
            <a:r>
              <a:rPr lang="en-US" altLang="zh-CN" sz="1100" dirty="0">
                <a:solidFill>
                  <a:srgbClr val="DA5221"/>
                </a:solidFill>
                <a:latin typeface="Consolas" panose="020B0609020204030204" pitchFamily="49" charset="0"/>
              </a:rPr>
              <a:t>const</a:t>
            </a:r>
            <a:r>
              <a:rPr lang="en-US" altLang="zh-CN" sz="1100" dirty="0">
                <a:solidFill>
                  <a:srgbClr val="236EBF"/>
                </a:solidFill>
                <a:latin typeface="Consolas" panose="020B0609020204030204" pitchFamily="49" charset="0"/>
              </a:rPr>
              <a:t> T1 </a:t>
            </a:r>
            <a:r>
              <a:rPr lang="en-US" altLang="zh-CN" sz="1100" dirty="0">
                <a:solidFill>
                  <a:srgbClr val="7B30D0"/>
                </a:solidFill>
                <a:latin typeface="Consolas" panose="020B0609020204030204" pitchFamily="49" charset="0"/>
              </a:rPr>
              <a:t>&amp;</a:t>
            </a:r>
            <a:r>
              <a:rPr lang="en-US" altLang="zh-CN" sz="1100" dirty="0">
                <a:solidFill>
                  <a:srgbClr val="236EBF"/>
                </a:solidFill>
                <a:latin typeface="Consolas" panose="020B0609020204030204" pitchFamily="49" charset="0"/>
              </a:rPr>
              <a:t>r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A</a:t>
            </a:r>
            <a:r>
              <a:rPr lang="en-US" altLang="zh-CN" sz="1100" dirty="0">
                <a:solidFill>
                  <a:srgbClr val="236EBF"/>
                </a:solidFill>
                <a:latin typeface="Consolas" panose="020B0609020204030204" pitchFamily="49" charset="0"/>
              </a:rPr>
              <a:t>[j];</a:t>
            </a:r>
          </a:p>
          <a:p>
            <a:pPr marL="0" indent="0">
              <a:lnSpc>
                <a:spcPct val="120000"/>
              </a:lnSpc>
              <a:spcBef>
                <a:spcPts val="0"/>
              </a:spcBef>
              <a:buNone/>
            </a:pPr>
            <a:r>
              <a:rPr lang="en-US" altLang="zh-CN" sz="1100" dirty="0">
                <a:solidFill>
                  <a:srgbClr val="236EBF"/>
                </a:solidFill>
                <a:latin typeface="Consolas" panose="020B0609020204030204" pitchFamily="49" charset="0"/>
              </a:rPr>
              <a:t>    T2 err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W</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j</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a:solidFill>
                  <a:srgbClr val="236EBF"/>
                </a:solidFill>
                <a:latin typeface="Consolas" panose="020B0609020204030204" pitchFamily="49" charset="0"/>
              </a:rPr>
              <a:t>    T2 Wd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gamma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(err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W</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lambda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j</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a:solidFill>
                  <a:srgbClr val="236EBF"/>
                </a:solidFill>
                <a:latin typeface="Consolas" panose="020B0609020204030204" pitchFamily="49" charset="0"/>
              </a:rPr>
              <a:t>    T2 </a:t>
            </a:r>
            <a:r>
              <a:rPr lang="en-US" altLang="zh-CN" sz="1100" dirty="0" err="1">
                <a:solidFill>
                  <a:srgbClr val="236EBF"/>
                </a:solidFill>
                <a:latin typeface="Consolas" panose="020B0609020204030204" pitchFamily="49" charset="0"/>
              </a:rPr>
              <a:t>Hd</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gamma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(err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j</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lambda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W</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i</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W</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i</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Wd;</a:t>
            </a:r>
          </a:p>
          <a:p>
            <a:pPr marL="0" indent="0">
              <a:lnSpc>
                <a:spcPct val="120000"/>
              </a:lnSpc>
              <a:spcBef>
                <a:spcPts val="0"/>
              </a:spcBef>
              <a:buNone/>
            </a:pPr>
            <a:r>
              <a:rPr lang="en-US" altLang="zh-CN" sz="1100" dirty="0">
                <a:solidFill>
                  <a:srgbClr val="236EBF"/>
                </a:solidFill>
                <a:latin typeface="Consolas" panose="020B0609020204030204" pitchFamily="49" charset="0"/>
              </a:rPr>
              <a:t>    </a:t>
            </a:r>
            <a:r>
              <a:rPr lang="en-US" altLang="zh-CN" sz="1100" dirty="0">
                <a:solidFill>
                  <a:srgbClr val="2F86D2"/>
                </a:solidFill>
                <a:latin typeface="Consolas" panose="020B0609020204030204" pitchFamily="49" charset="0"/>
              </a:rPr>
              <a:t>H</a:t>
            </a:r>
            <a:r>
              <a:rPr lang="en-US" altLang="zh-CN" sz="1100" dirty="0">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r</a:t>
            </a:r>
            <a:r>
              <a:rPr lang="en-US" altLang="zh-CN" sz="1100" dirty="0" err="1">
                <a:solidFill>
                  <a:srgbClr val="236EBF"/>
                </a:solidFill>
                <a:latin typeface="Consolas" panose="020B0609020204030204" pitchFamily="49" charset="0"/>
              </a:rPr>
              <a:t>.</a:t>
            </a:r>
            <a:r>
              <a:rPr lang="en-US" altLang="zh-CN" sz="1100" dirty="0" err="1">
                <a:solidFill>
                  <a:srgbClr val="2F86D2"/>
                </a:solidFill>
                <a:latin typeface="Consolas" panose="020B0609020204030204" pitchFamily="49" charset="0"/>
              </a:rPr>
              <a:t>j</a:t>
            </a:r>
            <a:r>
              <a:rPr lang="en-US" altLang="zh-CN" sz="1100" dirty="0">
                <a:solidFill>
                  <a:srgbClr val="236EBF"/>
                </a:solidFill>
                <a:latin typeface="Consolas" panose="020B0609020204030204" pitchFamily="49" charset="0"/>
              </a:rPr>
              <a:t>] </a:t>
            </a:r>
            <a:r>
              <a:rPr lang="en-US" altLang="zh-CN" sz="1100" dirty="0">
                <a:solidFill>
                  <a:srgbClr val="7B30D0"/>
                </a:solidFill>
                <a:latin typeface="Consolas" panose="020B0609020204030204" pitchFamily="49" charset="0"/>
              </a:rPr>
              <a:t>+=</a:t>
            </a:r>
            <a:r>
              <a:rPr lang="en-US" altLang="zh-CN" sz="1100" dirty="0">
                <a:solidFill>
                  <a:srgbClr val="236EBF"/>
                </a:solidFill>
                <a:latin typeface="Consolas" panose="020B0609020204030204" pitchFamily="49" charset="0"/>
              </a:rPr>
              <a:t> </a:t>
            </a:r>
            <a:r>
              <a:rPr lang="en-US" altLang="zh-CN" sz="1100" dirty="0" err="1">
                <a:solidFill>
                  <a:srgbClr val="236EBF"/>
                </a:solidFill>
                <a:latin typeface="Consolas" panose="020B0609020204030204" pitchFamily="49" charset="0"/>
              </a:rPr>
              <a:t>Hd</a:t>
            </a:r>
            <a:r>
              <a:rPr lang="en-US" altLang="zh-CN" sz="1100" dirty="0">
                <a:solidFill>
                  <a:srgbClr val="236EBF"/>
                </a:solidFill>
                <a:latin typeface="Consolas" panose="020B0609020204030204" pitchFamily="49" charset="0"/>
              </a:rPr>
              <a:t>;</a:t>
            </a:r>
          </a:p>
          <a:p>
            <a:pPr marL="0" indent="0">
              <a:lnSpc>
                <a:spcPct val="120000"/>
              </a:lnSpc>
              <a:spcBef>
                <a:spcPts val="0"/>
              </a:spcBef>
              <a:buNone/>
            </a:pPr>
            <a:r>
              <a:rPr lang="en-US" altLang="zh-CN" sz="1100" dirty="0">
                <a:solidFill>
                  <a:srgbClr val="236EBF"/>
                </a:solidFill>
                <a:latin typeface="Consolas" panose="020B0609020204030204" pitchFamily="49" charset="0"/>
              </a:rPr>
              <a:t>  }</a:t>
            </a:r>
          </a:p>
          <a:p>
            <a:pPr marL="0" indent="0">
              <a:lnSpc>
                <a:spcPct val="120000"/>
              </a:lnSpc>
              <a:spcBef>
                <a:spcPts val="0"/>
              </a:spcBef>
              <a:buNone/>
            </a:pPr>
            <a:r>
              <a:rPr lang="en-US" altLang="zh-CN" sz="1100" dirty="0">
                <a:solidFill>
                  <a:srgbClr val="236EBF"/>
                </a:solidFill>
                <a:latin typeface="Consolas" panose="020B0609020204030204" pitchFamily="49" charset="0"/>
              </a:rPr>
              <a:t>}</a:t>
            </a:r>
          </a:p>
        </p:txBody>
      </p:sp>
      <p:sp>
        <p:nvSpPr>
          <p:cNvPr id="23" name="内容占位符 22">
            <a:extLst>
              <a:ext uri="{FF2B5EF4-FFF2-40B4-BE49-F238E27FC236}">
                <a16:creationId xmlns:a16="http://schemas.microsoft.com/office/drawing/2014/main" id="{F9837833-F2B0-4649-9F3C-EBBDC1D26E47}"/>
              </a:ext>
            </a:extLst>
          </p:cNvPr>
          <p:cNvSpPr>
            <a:spLocks noGrp="1"/>
          </p:cNvSpPr>
          <p:nvPr>
            <p:ph sz="quarter" idx="4"/>
          </p:nvPr>
        </p:nvSpPr>
        <p:spPr>
          <a:xfrm>
            <a:off x="5220479" y="1782842"/>
            <a:ext cx="4613988" cy="5075158"/>
          </a:xfrm>
        </p:spPr>
        <p:txBody>
          <a:bodyPr>
            <a:normAutofit fontScale="92500" lnSpcReduction="10000"/>
          </a:bodyPr>
          <a:lstStyle/>
          <a:p>
            <a:pPr marL="0" indent="0">
              <a:spcBef>
                <a:spcPts val="0"/>
              </a:spcBef>
              <a:buNone/>
            </a:pPr>
            <a:r>
              <a:rPr lang="en-US" altLang="zh-CN" sz="1000" dirty="0" err="1">
                <a:solidFill>
                  <a:srgbClr val="7B30D0"/>
                </a:solidFill>
                <a:latin typeface="Consolas" panose="020B0609020204030204" pitchFamily="49" charset="0"/>
              </a:rPr>
              <a:t>val</a:t>
            </a:r>
            <a:r>
              <a:rPr lang="en-US" altLang="zh-CN" sz="1000" dirty="0">
                <a:solidFill>
                  <a:srgbClr val="236EBF"/>
                </a:solidFill>
                <a:latin typeface="Consolas" panose="020B0609020204030204" pitchFamily="49" charset="0"/>
              </a:rPr>
              <a:t> </a:t>
            </a:r>
            <a:r>
              <a:rPr lang="en-US" altLang="zh-CN" sz="1000" dirty="0">
                <a:solidFill>
                  <a:srgbClr val="174781"/>
                </a:solidFill>
                <a:latin typeface="Consolas" panose="020B0609020204030204" pitchFamily="49" charset="0"/>
              </a:rPr>
              <a:t>P</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r>
              <a:rPr lang="en-US" altLang="zh-CN" sz="1000" dirty="0">
                <a:solidFill>
                  <a:srgbClr val="1172C7"/>
                </a:solidFill>
                <a:latin typeface="Consolas" panose="020B0609020204030204" pitchFamily="49" charset="0"/>
              </a:rPr>
              <a:t>K</a:t>
            </a:r>
            <a:r>
              <a:rPr lang="en-US" altLang="zh-CN" sz="1000" dirty="0">
                <a:solidFill>
                  <a:srgbClr val="236EBF"/>
                </a:solidFill>
                <a:latin typeface="Consolas" panose="020B0609020204030204" pitchFamily="49" charset="0"/>
              </a:rPr>
              <a:t> </a:t>
            </a:r>
            <a:r>
              <a:rPr lang="en-US" altLang="zh-CN" sz="1000" i="1" dirty="0">
                <a:solidFill>
                  <a:srgbClr val="357B42"/>
                </a:solidFill>
                <a:latin typeface="Consolas" panose="020B0609020204030204" pitchFamily="49" charset="0"/>
              </a:rPr>
              <a:t>// number of executors</a:t>
            </a:r>
            <a:endParaRPr lang="en-US" altLang="zh-CN" sz="1000" dirty="0">
              <a:solidFill>
                <a:srgbClr val="236EBF"/>
              </a:solidFill>
              <a:latin typeface="Consolas" panose="020B0609020204030204" pitchFamily="49" charset="0"/>
            </a:endParaRPr>
          </a:p>
          <a:p>
            <a:pPr marL="0" indent="0">
              <a:spcBef>
                <a:spcPts val="0"/>
              </a:spcBef>
              <a:buNone/>
            </a:pPr>
            <a:r>
              <a:rPr lang="en-US" altLang="zh-CN" sz="1000" dirty="0" err="1">
                <a:solidFill>
                  <a:srgbClr val="7B30D0"/>
                </a:solidFill>
                <a:latin typeface="Consolas" panose="020B0609020204030204" pitchFamily="49" charset="0"/>
              </a:rPr>
              <a:t>val</a:t>
            </a:r>
            <a:r>
              <a:rPr lang="en-US" altLang="zh-CN" sz="1000" dirty="0">
                <a:solidFill>
                  <a:srgbClr val="236EBF"/>
                </a:solidFill>
                <a:latin typeface="Consolas" panose="020B0609020204030204" pitchFamily="49" charset="0"/>
              </a:rPr>
              <a:t> </a:t>
            </a:r>
            <a:r>
              <a:rPr lang="en-US" altLang="zh-CN" sz="1000" dirty="0">
                <a:solidFill>
                  <a:srgbClr val="2F86D2"/>
                </a:solidFill>
                <a:latin typeface="Consolas" panose="020B0609020204030204" pitchFamily="49" charset="0"/>
              </a:rPr>
              <a:t>ratings</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r>
              <a:rPr lang="en-US" altLang="zh-CN" sz="1000" dirty="0" err="1">
                <a:solidFill>
                  <a:srgbClr val="236EBF"/>
                </a:solidFill>
                <a:latin typeface="Consolas" panose="020B0609020204030204" pitchFamily="49" charset="0"/>
              </a:rPr>
              <a:t>sc.textFile</a:t>
            </a:r>
            <a:r>
              <a:rPr lang="en-US" altLang="zh-CN" sz="1000" dirty="0">
                <a:solidFill>
                  <a:srgbClr val="236EBF"/>
                </a:solidFill>
                <a:latin typeface="Consolas" panose="020B0609020204030204" pitchFamily="49" charset="0"/>
              </a:rPr>
              <a:t>(</a:t>
            </a:r>
            <a:r>
              <a:rPr lang="en-US" altLang="zh-CN" sz="1000" dirty="0" err="1">
                <a:solidFill>
                  <a:srgbClr val="236EBF"/>
                </a:solidFill>
                <a:latin typeface="Consolas" panose="020B0609020204030204" pitchFamily="49" charset="0"/>
              </a:rPr>
              <a:t>rfile</a:t>
            </a:r>
            <a:r>
              <a:rPr lang="en-US" altLang="zh-CN" sz="1000" dirty="0">
                <a:solidFill>
                  <a:srgbClr val="236EBF"/>
                </a:solidFill>
                <a:latin typeface="Consolas" panose="020B0609020204030204" pitchFamily="49" charset="0"/>
              </a:rPr>
              <a:t>, </a:t>
            </a:r>
            <a:r>
              <a:rPr lang="en-US" altLang="zh-CN" sz="1000" dirty="0">
                <a:solidFill>
                  <a:srgbClr val="1172C7"/>
                </a:solidFill>
                <a:latin typeface="Consolas" panose="020B0609020204030204" pitchFamily="49" charset="0"/>
              </a:rPr>
              <a:t>P</a:t>
            </a:r>
            <a:r>
              <a:rPr lang="en-US" altLang="zh-CN" sz="1000" dirty="0">
                <a:solidFill>
                  <a:srgbClr val="236EBF"/>
                </a:solidFill>
                <a:latin typeface="Consolas" panose="020B0609020204030204" pitchFamily="49" charset="0"/>
              </a:rPr>
              <a:t>).map(parser) </a:t>
            </a:r>
          </a:p>
          <a:p>
            <a:pPr marL="0" indent="0">
              <a:spcBef>
                <a:spcPts val="0"/>
              </a:spcBef>
              <a:buNone/>
            </a:pPr>
            <a:r>
              <a:rPr lang="en-US" altLang="zh-CN" sz="1000" dirty="0" err="1">
                <a:solidFill>
                  <a:srgbClr val="7B30D0"/>
                </a:solidFill>
                <a:latin typeface="Consolas" panose="020B0609020204030204" pitchFamily="49" charset="0"/>
              </a:rPr>
              <a:t>val</a:t>
            </a:r>
            <a:r>
              <a:rPr lang="en-US" altLang="zh-CN" sz="1000" dirty="0">
                <a:solidFill>
                  <a:srgbClr val="236EBF"/>
                </a:solidFill>
                <a:latin typeface="Consolas" panose="020B0609020204030204" pitchFamily="49" charset="0"/>
              </a:rPr>
              <a:t> </a:t>
            </a:r>
            <a:r>
              <a:rPr lang="en-US" altLang="zh-CN" sz="1000" dirty="0" err="1">
                <a:solidFill>
                  <a:srgbClr val="2F86D2"/>
                </a:solidFill>
                <a:latin typeface="Consolas" panose="020B0609020204030204" pitchFamily="49" charset="0"/>
              </a:rPr>
              <a:t>blks</a:t>
            </a:r>
            <a:r>
              <a:rPr lang="en-US" altLang="zh-CN" sz="1000" dirty="0">
                <a:solidFill>
                  <a:srgbClr val="7B30D0"/>
                </a:solidFill>
                <a:latin typeface="Consolas" panose="020B0609020204030204" pitchFamily="49" charset="0"/>
              </a:rPr>
              <a:t>=</a:t>
            </a:r>
            <a:r>
              <a:rPr lang="en-US" altLang="zh-CN" sz="1000" dirty="0" err="1">
                <a:solidFill>
                  <a:srgbClr val="236EBF"/>
                </a:solidFill>
                <a:latin typeface="Consolas" panose="020B0609020204030204" pitchFamily="49" charset="0"/>
              </a:rPr>
              <a:t>sc.parallelize</a:t>
            </a:r>
            <a:r>
              <a:rPr lang="en-US" altLang="zh-CN" sz="1000" dirty="0">
                <a:solidFill>
                  <a:srgbClr val="236EBF"/>
                </a:solidFill>
                <a:latin typeface="Consolas" panose="020B0609020204030204" pitchFamily="49" charset="0"/>
              </a:rPr>
              <a:t>(</a:t>
            </a:r>
            <a:r>
              <a:rPr lang="en-US" altLang="zh-CN" sz="1000" dirty="0">
                <a:solidFill>
                  <a:srgbClr val="174781"/>
                </a:solidFill>
                <a:latin typeface="Consolas" panose="020B0609020204030204" pitchFamily="49" charset="0"/>
              </a:rPr>
              <a:t>0</a:t>
            </a:r>
            <a:r>
              <a:rPr lang="en-US" altLang="zh-CN" sz="1000" dirty="0">
                <a:solidFill>
                  <a:srgbClr val="236EBF"/>
                </a:solidFill>
                <a:latin typeface="Consolas" panose="020B0609020204030204" pitchFamily="49" charset="0"/>
              </a:rPr>
              <a:t> until </a:t>
            </a:r>
            <a:r>
              <a:rPr lang="en-US" altLang="zh-CN" sz="1000" dirty="0">
                <a:solidFill>
                  <a:srgbClr val="1172C7"/>
                </a:solidFill>
                <a:latin typeface="Consolas" panose="020B0609020204030204" pitchFamily="49" charset="0"/>
              </a:rPr>
              <a:t>P</a:t>
            </a:r>
            <a:r>
              <a:rPr lang="en-US" altLang="zh-CN" sz="1000" dirty="0">
                <a:solidFill>
                  <a:srgbClr val="236EBF"/>
                </a:solidFill>
                <a:latin typeface="Consolas" panose="020B0609020204030204" pitchFamily="49" charset="0"/>
              </a:rPr>
              <a:t>, </a:t>
            </a:r>
            <a:r>
              <a:rPr lang="en-US" altLang="zh-CN" sz="1000" dirty="0">
                <a:solidFill>
                  <a:srgbClr val="1172C7"/>
                </a:solidFill>
                <a:latin typeface="Consolas" panose="020B0609020204030204" pitchFamily="49" charset="0"/>
              </a:rPr>
              <a:t>P</a:t>
            </a:r>
            <a:r>
              <a:rPr lang="en-US" altLang="zh-CN" sz="1000" dirty="0">
                <a:solidFill>
                  <a:srgbClr val="236EBF"/>
                </a:solidFill>
                <a:latin typeface="Consolas" panose="020B0609020204030204" pitchFamily="49" charset="0"/>
              </a:rPr>
              <a:t>).persist() </a:t>
            </a:r>
          </a:p>
          <a:p>
            <a:pPr marL="0" indent="0">
              <a:spcBef>
                <a:spcPts val="0"/>
              </a:spcBef>
              <a:buNone/>
            </a:pPr>
            <a:r>
              <a:rPr lang="en-US" altLang="zh-CN" sz="1000" dirty="0" err="1">
                <a:solidFill>
                  <a:srgbClr val="7B30D0"/>
                </a:solidFill>
                <a:latin typeface="Consolas" panose="020B0609020204030204" pitchFamily="49" charset="0"/>
              </a:rPr>
              <a:t>val</a:t>
            </a:r>
            <a:r>
              <a:rPr lang="en-US" altLang="zh-CN" sz="1000" dirty="0">
                <a:solidFill>
                  <a:srgbClr val="236EBF"/>
                </a:solidFill>
                <a:latin typeface="Consolas" panose="020B0609020204030204" pitchFamily="49" charset="0"/>
              </a:rPr>
              <a:t> </a:t>
            </a:r>
            <a:r>
              <a:rPr lang="en-US" altLang="zh-CN" sz="1000" dirty="0">
                <a:solidFill>
                  <a:srgbClr val="174781"/>
                </a:solidFill>
                <a:latin typeface="Consolas" panose="020B0609020204030204" pitchFamily="49" charset="0"/>
              </a:rPr>
              <a:t>W</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r>
              <a:rPr lang="en-US" altLang="zh-CN" sz="1000" dirty="0" err="1">
                <a:solidFill>
                  <a:srgbClr val="236EBF"/>
                </a:solidFill>
                <a:latin typeface="Consolas" panose="020B0609020204030204" pitchFamily="49" charset="0"/>
              </a:rPr>
              <a:t>blks.map</a:t>
            </a:r>
            <a:r>
              <a:rPr lang="en-US" altLang="zh-CN" sz="1000" dirty="0">
                <a:solidFill>
                  <a:srgbClr val="236EBF"/>
                </a:solidFill>
                <a:latin typeface="Consolas" panose="020B0609020204030204" pitchFamily="49" charset="0"/>
              </a:rPr>
              <a:t>(a</a:t>
            </a:r>
            <a:r>
              <a:rPr lang="en-US" altLang="zh-CN" sz="1000" dirty="0">
                <a:solidFill>
                  <a:srgbClr val="7B30D0"/>
                </a:solidFill>
                <a:latin typeface="Consolas" panose="020B0609020204030204" pitchFamily="49" charset="0"/>
              </a:rPr>
              <a:t>-&gt;</a:t>
            </a:r>
            <a:r>
              <a:rPr lang="en-US" altLang="zh-CN" sz="1000" dirty="0" err="1">
                <a:solidFill>
                  <a:srgbClr val="1172C7"/>
                </a:solidFill>
                <a:latin typeface="Consolas" panose="020B0609020204030204" pitchFamily="49" charset="0"/>
              </a:rPr>
              <a:t>Create_WpSubmatrix</a:t>
            </a:r>
            <a:r>
              <a:rPr lang="en-US" altLang="zh-CN" sz="1000" dirty="0">
                <a:solidFill>
                  <a:srgbClr val="236EBF"/>
                </a:solidFill>
                <a:latin typeface="Consolas" panose="020B0609020204030204" pitchFamily="49" charset="0"/>
              </a:rPr>
              <a:t>(a)) </a:t>
            </a:r>
          </a:p>
          <a:p>
            <a:pPr marL="0" indent="0">
              <a:spcBef>
                <a:spcPts val="0"/>
              </a:spcBef>
              <a:buNone/>
            </a:pPr>
            <a:r>
              <a:rPr lang="en-US" altLang="zh-CN" sz="1000" dirty="0">
                <a:solidFill>
                  <a:srgbClr val="7B30D0"/>
                </a:solidFill>
                <a:latin typeface="Consolas" panose="020B0609020204030204" pitchFamily="49" charset="0"/>
              </a:rPr>
              <a:t>var</a:t>
            </a:r>
            <a:r>
              <a:rPr lang="en-US" altLang="zh-CN" sz="1000" dirty="0">
                <a:solidFill>
                  <a:srgbClr val="236EBF"/>
                </a:solidFill>
                <a:latin typeface="Consolas" panose="020B0609020204030204" pitchFamily="49" charset="0"/>
              </a:rPr>
              <a:t> </a:t>
            </a:r>
            <a:r>
              <a:rPr lang="en-US" altLang="zh-CN" sz="1000" dirty="0">
                <a:solidFill>
                  <a:srgbClr val="2F86D2"/>
                </a:solidFill>
                <a:latin typeface="Consolas" panose="020B0609020204030204" pitchFamily="49" charset="0"/>
              </a:rPr>
              <a:t>H</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r>
              <a:rPr lang="en-US" altLang="zh-CN" sz="1000" dirty="0" err="1">
                <a:solidFill>
                  <a:srgbClr val="236EBF"/>
                </a:solidFill>
                <a:latin typeface="Consolas" panose="020B0609020204030204" pitchFamily="49" charset="0"/>
              </a:rPr>
              <a:t>blks.map</a:t>
            </a:r>
            <a:r>
              <a:rPr lang="en-US" altLang="zh-CN" sz="1000" dirty="0">
                <a:solidFill>
                  <a:srgbClr val="236EBF"/>
                </a:solidFill>
                <a:latin typeface="Consolas" panose="020B0609020204030204" pitchFamily="49" charset="0"/>
              </a:rPr>
              <a:t>(a</a:t>
            </a:r>
            <a:r>
              <a:rPr lang="en-US" altLang="zh-CN" sz="1000" dirty="0">
                <a:solidFill>
                  <a:srgbClr val="7B30D0"/>
                </a:solidFill>
                <a:latin typeface="Consolas" panose="020B0609020204030204" pitchFamily="49" charset="0"/>
              </a:rPr>
              <a:t>-&gt;</a:t>
            </a:r>
            <a:r>
              <a:rPr lang="en-US" altLang="zh-CN" sz="1000" dirty="0" err="1">
                <a:solidFill>
                  <a:srgbClr val="1172C7"/>
                </a:solidFill>
                <a:latin typeface="Consolas" panose="020B0609020204030204" pitchFamily="49" charset="0"/>
              </a:rPr>
              <a:t>Create_HpSubmatrix</a:t>
            </a:r>
            <a:r>
              <a:rPr lang="en-US" altLang="zh-CN" sz="1000" dirty="0">
                <a:solidFill>
                  <a:srgbClr val="236EBF"/>
                </a:solidFill>
                <a:latin typeface="Consolas" panose="020B0609020204030204" pitchFamily="49" charset="0"/>
              </a:rPr>
              <a:t>(a)) </a:t>
            </a:r>
          </a:p>
          <a:p>
            <a:pPr marL="0" indent="0">
              <a:spcBef>
                <a:spcPts val="0"/>
              </a:spcBef>
              <a:buNone/>
            </a:pPr>
            <a:r>
              <a:rPr lang="en-US" altLang="zh-CN" sz="1000" dirty="0">
                <a:solidFill>
                  <a:srgbClr val="7B30D0"/>
                </a:solidFill>
                <a:latin typeface="Consolas" panose="020B0609020204030204" pitchFamily="49" charset="0"/>
              </a:rPr>
              <a:t>var</a:t>
            </a:r>
            <a:r>
              <a:rPr lang="en-US" altLang="zh-CN" sz="1000" dirty="0">
                <a:solidFill>
                  <a:srgbClr val="236EBF"/>
                </a:solidFill>
                <a:latin typeface="Consolas" panose="020B0609020204030204" pitchFamily="49" charset="0"/>
              </a:rPr>
              <a:t> </a:t>
            </a:r>
            <a:r>
              <a:rPr lang="en-US" altLang="zh-CN" sz="1000" dirty="0">
                <a:solidFill>
                  <a:srgbClr val="2F86D2"/>
                </a:solidFill>
                <a:latin typeface="Consolas" panose="020B0609020204030204" pitchFamily="49" charset="0"/>
              </a:rPr>
              <a:t>AW</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r>
              <a:rPr lang="en-US" altLang="zh-CN" sz="1000" dirty="0" err="1">
                <a:solidFill>
                  <a:srgbClr val="236EBF"/>
                </a:solidFill>
                <a:latin typeface="Consolas" panose="020B0609020204030204" pitchFamily="49" charset="0"/>
              </a:rPr>
              <a:t>ratings.join</a:t>
            </a:r>
            <a:r>
              <a:rPr lang="en-US" altLang="zh-CN" sz="1000" dirty="0">
                <a:solidFill>
                  <a:srgbClr val="236EBF"/>
                </a:solidFill>
                <a:latin typeface="Consolas" panose="020B0609020204030204" pitchFamily="49" charset="0"/>
              </a:rPr>
              <a:t>(</a:t>
            </a:r>
            <a:r>
              <a:rPr lang="en-US" altLang="zh-CN" sz="1000" dirty="0">
                <a:solidFill>
                  <a:srgbClr val="1172C7"/>
                </a:solidFill>
                <a:latin typeface="Consolas" panose="020B0609020204030204" pitchFamily="49" charset="0"/>
              </a:rPr>
              <a:t>W</a:t>
            </a:r>
            <a:r>
              <a:rPr lang="en-US" altLang="zh-CN" sz="1000" dirty="0">
                <a:solidFill>
                  <a:srgbClr val="236EBF"/>
                </a:solidFill>
                <a:latin typeface="Consolas" panose="020B0609020204030204" pitchFamily="49" charset="0"/>
              </a:rPr>
              <a:t>,</a:t>
            </a:r>
            <a:r>
              <a:rPr lang="en-US" altLang="zh-CN" sz="1000" dirty="0">
                <a:solidFill>
                  <a:srgbClr val="1172C7"/>
                </a:solidFill>
                <a:latin typeface="Consolas" panose="020B0609020204030204" pitchFamily="49" charset="0"/>
              </a:rPr>
              <a:t>P</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7B30D0"/>
                </a:solidFill>
                <a:latin typeface="Consolas" panose="020B0609020204030204" pitchFamily="49" charset="0"/>
              </a:rPr>
              <a:t>var</a:t>
            </a:r>
            <a:r>
              <a:rPr lang="en-US" altLang="zh-CN" sz="1000" dirty="0">
                <a:solidFill>
                  <a:srgbClr val="236EBF"/>
                </a:solidFill>
                <a:latin typeface="Consolas" panose="020B0609020204030204" pitchFamily="49" charset="0"/>
              </a:rPr>
              <a:t> </a:t>
            </a:r>
            <a:r>
              <a:rPr lang="en-US" altLang="zh-CN" sz="1000" dirty="0">
                <a:solidFill>
                  <a:srgbClr val="2F86D2"/>
                </a:solidFill>
                <a:latin typeface="Consolas" panose="020B0609020204030204" pitchFamily="49" charset="0"/>
              </a:rPr>
              <a:t>AWH</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r>
              <a:rPr lang="en-US" altLang="zh-CN" sz="1000" dirty="0" err="1">
                <a:solidFill>
                  <a:srgbClr val="1172C7"/>
                </a:solidFill>
                <a:latin typeface="Consolas" panose="020B0609020204030204" pitchFamily="49" charset="0"/>
              </a:rPr>
              <a:t>AW</a:t>
            </a:r>
            <a:r>
              <a:rPr lang="en-US" altLang="zh-CN" sz="1000" dirty="0" err="1">
                <a:solidFill>
                  <a:srgbClr val="236EBF"/>
                </a:solidFill>
                <a:latin typeface="Consolas" panose="020B0609020204030204" pitchFamily="49" charset="0"/>
              </a:rPr>
              <a:t>.join</a:t>
            </a:r>
            <a:r>
              <a:rPr lang="en-US" altLang="zh-CN" sz="1000" dirty="0">
                <a:solidFill>
                  <a:srgbClr val="236EBF"/>
                </a:solidFill>
                <a:latin typeface="Consolas" panose="020B0609020204030204" pitchFamily="49" charset="0"/>
              </a:rPr>
              <a:t>(</a:t>
            </a:r>
            <a:r>
              <a:rPr lang="en-US" altLang="zh-CN" sz="1000" dirty="0">
                <a:solidFill>
                  <a:srgbClr val="1172C7"/>
                </a:solidFill>
                <a:latin typeface="Consolas" panose="020B0609020204030204" pitchFamily="49" charset="0"/>
              </a:rPr>
              <a:t>H</a:t>
            </a:r>
            <a:r>
              <a:rPr lang="en-US" altLang="zh-CN" sz="1000" dirty="0">
                <a:solidFill>
                  <a:srgbClr val="236EBF"/>
                </a:solidFill>
                <a:latin typeface="Consolas" panose="020B0609020204030204" pitchFamily="49" charset="0"/>
              </a:rPr>
              <a:t>,</a:t>
            </a:r>
            <a:r>
              <a:rPr lang="en-US" altLang="zh-CN" sz="1000" dirty="0">
                <a:solidFill>
                  <a:srgbClr val="1172C7"/>
                </a:solidFill>
                <a:latin typeface="Consolas" panose="020B0609020204030204" pitchFamily="49" charset="0"/>
              </a:rPr>
              <a:t>P</a:t>
            </a:r>
            <a:r>
              <a:rPr lang="en-US" altLang="zh-CN" sz="1000" dirty="0">
                <a:solidFill>
                  <a:srgbClr val="236EBF"/>
                </a:solidFill>
                <a:latin typeface="Consolas" panose="020B0609020204030204" pitchFamily="49" charset="0"/>
              </a:rPr>
              <a:t>).</a:t>
            </a:r>
            <a:r>
              <a:rPr lang="en-US" altLang="zh-CN" sz="1000" dirty="0" err="1">
                <a:solidFill>
                  <a:srgbClr val="236EBF"/>
                </a:solidFill>
                <a:latin typeface="Consolas" panose="020B0609020204030204" pitchFamily="49" charset="0"/>
              </a:rPr>
              <a:t>mapPartitions</a:t>
            </a:r>
            <a:r>
              <a:rPr lang="en-US" altLang="zh-CN" sz="1000" dirty="0">
                <a:solidFill>
                  <a:srgbClr val="236EBF"/>
                </a:solidFill>
                <a:latin typeface="Consolas" panose="020B0609020204030204" pitchFamily="49" charset="0"/>
              </a:rPr>
              <a:t>(a</a:t>
            </a:r>
            <a:r>
              <a:rPr lang="en-US" altLang="zh-CN" sz="1000" dirty="0">
                <a:solidFill>
                  <a:srgbClr val="7B30D0"/>
                </a:solidFill>
                <a:latin typeface="Consolas" panose="020B0609020204030204" pitchFamily="49" charset="0"/>
              </a:rPr>
              <a:t>-&gt;</a:t>
            </a:r>
            <a:r>
              <a:rPr lang="en-US" altLang="zh-CN" sz="1000" dirty="0" err="1">
                <a:solidFill>
                  <a:srgbClr val="1172C7"/>
                </a:solidFill>
                <a:latin typeface="Consolas" panose="020B0609020204030204" pitchFamily="49" charset="0"/>
              </a:rPr>
              <a:t>ComputeFunc</a:t>
            </a:r>
            <a:r>
              <a:rPr lang="en-US" altLang="zh-CN" sz="1000" dirty="0">
                <a:solidFill>
                  <a:srgbClr val="236EBF"/>
                </a:solidFill>
                <a:latin typeface="Consolas" panose="020B0609020204030204" pitchFamily="49" charset="0"/>
              </a:rPr>
              <a:t>(a,</a:t>
            </a:r>
            <a:r>
              <a:rPr lang="en-US" altLang="zh-CN" sz="1000" dirty="0">
                <a:solidFill>
                  <a:srgbClr val="174781"/>
                </a:solidFill>
                <a:latin typeface="Consolas" panose="020B0609020204030204" pitchFamily="49" charset="0"/>
              </a:rPr>
              <a:t>0</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float gamma(.</a:t>
            </a:r>
            <a:r>
              <a:rPr lang="en-US" altLang="zh-CN" sz="1000" dirty="0">
                <a:solidFill>
                  <a:srgbClr val="174781"/>
                </a:solidFill>
                <a:latin typeface="Consolas" panose="020B0609020204030204" pitchFamily="49" charset="0"/>
              </a:rPr>
              <a:t>01f</a:t>
            </a:r>
            <a:r>
              <a:rPr lang="en-US" altLang="zh-CN" sz="1000" dirty="0">
                <a:solidFill>
                  <a:srgbClr val="236EBF"/>
                </a:solidFill>
                <a:latin typeface="Consolas" panose="020B0609020204030204" pitchFamily="49" charset="0"/>
              </a:rPr>
              <a:t>), lambda(.</a:t>
            </a:r>
            <a:r>
              <a:rPr lang="en-US" altLang="zh-CN" sz="1000" dirty="0">
                <a:solidFill>
                  <a:srgbClr val="174781"/>
                </a:solidFill>
                <a:latin typeface="Consolas" panose="020B0609020204030204" pitchFamily="49" charset="0"/>
              </a:rPr>
              <a:t>1f</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7B30D0"/>
                </a:solidFill>
                <a:latin typeface="Consolas" panose="020B0609020204030204" pitchFamily="49" charset="0"/>
              </a:rPr>
              <a:t>for</a:t>
            </a:r>
            <a:r>
              <a:rPr lang="en-US" altLang="zh-CN" sz="1000" dirty="0">
                <a:solidFill>
                  <a:srgbClr val="236EBF"/>
                </a:solidFill>
                <a:latin typeface="Consolas" panose="020B0609020204030204" pitchFamily="49" charset="0"/>
              </a:rPr>
              <a:t>(auto </a:t>
            </a:r>
            <a:r>
              <a:rPr lang="en-US" altLang="zh-CN" sz="1000" dirty="0" err="1">
                <a:solidFill>
                  <a:srgbClr val="236EBF"/>
                </a:solidFill>
                <a:latin typeface="Consolas" panose="020B0609020204030204" pitchFamily="49" charset="0"/>
              </a:rPr>
              <a:t>i</a:t>
            </a:r>
            <a:r>
              <a:rPr lang="en-US" altLang="zh-CN" sz="1000" dirty="0">
                <a:solidFill>
                  <a:srgbClr val="236EBF"/>
                </a:solidFill>
                <a:latin typeface="Consolas" panose="020B0609020204030204" pitchFamily="49" charset="0"/>
              </a:rPr>
              <a:t>(</a:t>
            </a:r>
            <a:r>
              <a:rPr lang="en-US" altLang="zh-CN" sz="1000" dirty="0">
                <a:solidFill>
                  <a:srgbClr val="174781"/>
                </a:solidFill>
                <a:latin typeface="Consolas" panose="020B0609020204030204" pitchFamily="49" charset="0"/>
              </a:rPr>
              <a:t>0</a:t>
            </a:r>
            <a:r>
              <a:rPr lang="en-US" altLang="zh-CN" sz="1000" dirty="0">
                <a:solidFill>
                  <a:srgbClr val="236EBF"/>
                </a:solidFill>
                <a:latin typeface="Consolas" panose="020B0609020204030204" pitchFamily="49" charset="0"/>
              </a:rPr>
              <a:t>);</a:t>
            </a:r>
            <a:r>
              <a:rPr lang="en-US" altLang="zh-CN" sz="1000" dirty="0" err="1">
                <a:solidFill>
                  <a:srgbClr val="236EBF"/>
                </a:solidFill>
                <a:latin typeface="Consolas" panose="020B0609020204030204" pitchFamily="49" charset="0"/>
              </a:rPr>
              <a:t>i</a:t>
            </a:r>
            <a:r>
              <a:rPr lang="en-US" altLang="zh-CN" sz="1000" dirty="0">
                <a:solidFill>
                  <a:srgbClr val="7B30D0"/>
                </a:solidFill>
                <a:latin typeface="Consolas" panose="020B0609020204030204" pitchFamily="49" charset="0"/>
              </a:rPr>
              <a:t>&lt;</a:t>
            </a:r>
            <a:r>
              <a:rPr lang="en-US" altLang="zh-CN" sz="1000" dirty="0" err="1">
                <a:solidFill>
                  <a:srgbClr val="236EBF"/>
                </a:solidFill>
                <a:latin typeface="Consolas" panose="020B0609020204030204" pitchFamily="49" charset="0"/>
              </a:rPr>
              <a:t>maxiter;i</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for</a:t>
            </a:r>
            <a:r>
              <a:rPr lang="en-US" altLang="zh-CN" sz="1000" dirty="0">
                <a:solidFill>
                  <a:srgbClr val="236EBF"/>
                </a:solidFill>
                <a:latin typeface="Consolas" panose="020B0609020204030204" pitchFamily="49" charset="0"/>
              </a:rPr>
              <a:t>(auto sub(</a:t>
            </a:r>
            <a:r>
              <a:rPr lang="en-US" altLang="zh-CN" sz="1000" dirty="0">
                <a:solidFill>
                  <a:srgbClr val="174781"/>
                </a:solidFill>
                <a:latin typeface="Consolas" panose="020B0609020204030204" pitchFamily="49" charset="0"/>
              </a:rPr>
              <a:t>0</a:t>
            </a:r>
            <a:r>
              <a:rPr lang="en-US" altLang="zh-CN" sz="1000" dirty="0">
                <a:solidFill>
                  <a:srgbClr val="236EBF"/>
                </a:solidFill>
                <a:latin typeface="Consolas" panose="020B0609020204030204" pitchFamily="49" charset="0"/>
              </a:rPr>
              <a:t>);sub</a:t>
            </a:r>
            <a:r>
              <a:rPr lang="en-US" altLang="zh-CN" sz="1000" dirty="0">
                <a:solidFill>
                  <a:srgbClr val="7B30D0"/>
                </a:solidFill>
                <a:latin typeface="Consolas" panose="020B0609020204030204" pitchFamily="49" charset="0"/>
              </a:rPr>
              <a:t>&lt;</a:t>
            </a:r>
            <a:r>
              <a:rPr lang="en-US" altLang="zh-CN" sz="1000" dirty="0" err="1">
                <a:solidFill>
                  <a:srgbClr val="1172C7"/>
                </a:solidFill>
                <a:latin typeface="Consolas" panose="020B0609020204030204" pitchFamily="49" charset="0"/>
              </a:rPr>
              <a:t>P</a:t>
            </a:r>
            <a:r>
              <a:rPr lang="en-US" altLang="zh-CN" sz="1000" dirty="0" err="1">
                <a:solidFill>
                  <a:srgbClr val="236EBF"/>
                </a:solidFill>
                <a:latin typeface="Consolas" panose="020B0609020204030204" pitchFamily="49" charset="0"/>
              </a:rPr>
              <a:t>;sub</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 </a:t>
            </a:r>
            <a:r>
              <a:rPr lang="en-US" altLang="zh-CN" sz="1000" i="1" dirty="0">
                <a:solidFill>
                  <a:srgbClr val="357B42"/>
                </a:solidFill>
                <a:latin typeface="Consolas" panose="020B0609020204030204" pitchFamily="49" charset="0"/>
              </a:rPr>
              <a:t>// </a:t>
            </a:r>
            <a:r>
              <a:rPr lang="en-US" altLang="zh-CN" sz="1000" i="1" dirty="0" err="1">
                <a:solidFill>
                  <a:srgbClr val="357B42"/>
                </a:solidFill>
                <a:latin typeface="Consolas" panose="020B0609020204030204" pitchFamily="49" charset="0"/>
              </a:rPr>
              <a:t>subiteration</a:t>
            </a:r>
            <a:r>
              <a:rPr lang="en-US" altLang="zh-CN" sz="1000" i="1" dirty="0">
                <a:solidFill>
                  <a:srgbClr val="357B42"/>
                </a:solidFill>
                <a:latin typeface="Consolas" panose="020B0609020204030204" pitchFamily="49" charset="0"/>
              </a:rPr>
              <a:t> </a:t>
            </a:r>
            <a:endParaRPr lang="en-US" altLang="zh-CN" sz="1000" dirty="0">
              <a:solidFill>
                <a:srgbClr val="236EBF"/>
              </a:solidFill>
              <a:latin typeface="Consolas" panose="020B0609020204030204" pitchFamily="49" charset="0"/>
            </a:endParaRP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err="1">
                <a:solidFill>
                  <a:srgbClr val="7B30D0"/>
                </a:solidFill>
                <a:latin typeface="Consolas" panose="020B0609020204030204" pitchFamily="49" charset="0"/>
              </a:rPr>
              <a:t>val</a:t>
            </a:r>
            <a:r>
              <a:rPr lang="en-US" altLang="zh-CN" sz="1000" dirty="0">
                <a:solidFill>
                  <a:srgbClr val="236EBF"/>
                </a:solidFill>
                <a:latin typeface="Consolas" panose="020B0609020204030204" pitchFamily="49" charset="0"/>
              </a:rPr>
              <a:t> </a:t>
            </a:r>
            <a:r>
              <a:rPr lang="en-US" altLang="zh-CN" sz="1000" dirty="0" err="1">
                <a:solidFill>
                  <a:srgbClr val="2F86D2"/>
                </a:solidFill>
                <a:latin typeface="Consolas" panose="020B0609020204030204" pitchFamily="49" charset="0"/>
              </a:rPr>
              <a:t>idx</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r>
              <a:rPr lang="en-US" altLang="zh-CN" sz="1000" dirty="0" err="1">
                <a:solidFill>
                  <a:srgbClr val="236EBF"/>
                </a:solidFill>
                <a:latin typeface="Consolas" panose="020B0609020204030204" pitchFamily="49" charset="0"/>
              </a:rPr>
              <a:t>i</a:t>
            </a:r>
            <a:r>
              <a:rPr lang="en-US" altLang="zh-CN" sz="1000" dirty="0">
                <a:solidFill>
                  <a:srgbClr val="7B30D0"/>
                </a:solidFill>
                <a:latin typeface="Consolas" panose="020B0609020204030204" pitchFamily="49" charset="0"/>
              </a:rPr>
              <a:t>*</a:t>
            </a:r>
            <a:r>
              <a:rPr lang="en-US" altLang="zh-CN" sz="1000" dirty="0">
                <a:solidFill>
                  <a:srgbClr val="1172C7"/>
                </a:solidFill>
                <a:latin typeface="Consolas" panose="020B0609020204030204" pitchFamily="49" charset="0"/>
              </a:rPr>
              <a:t>P</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sub; </a:t>
            </a: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if</a:t>
            </a:r>
            <a:r>
              <a:rPr lang="en-US" altLang="zh-CN" sz="1000" dirty="0">
                <a:solidFill>
                  <a:srgbClr val="236EBF"/>
                </a:solidFill>
                <a:latin typeface="Consolas" panose="020B0609020204030204" pitchFamily="49" charset="0"/>
              </a:rPr>
              <a:t>(</a:t>
            </a:r>
            <a:r>
              <a:rPr lang="en-US" altLang="zh-CN" sz="1000" dirty="0" err="1">
                <a:solidFill>
                  <a:srgbClr val="236EBF"/>
                </a:solidFill>
                <a:latin typeface="Consolas" panose="020B0609020204030204" pitchFamily="49" charset="0"/>
              </a:rPr>
              <a:t>idx</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&gt;</a:t>
            </a:r>
            <a:r>
              <a:rPr lang="en-US" altLang="zh-CN" sz="1000" dirty="0">
                <a:solidFill>
                  <a:srgbClr val="236EBF"/>
                </a:solidFill>
                <a:latin typeface="Consolas" panose="020B0609020204030204" pitchFamily="49" charset="0"/>
              </a:rPr>
              <a:t> </a:t>
            </a:r>
            <a:r>
              <a:rPr lang="en-US" altLang="zh-CN" sz="1000" dirty="0">
                <a:solidFill>
                  <a:srgbClr val="174781"/>
                </a:solidFill>
                <a:latin typeface="Consolas" panose="020B0609020204030204" pitchFamily="49" charset="0"/>
              </a:rPr>
              <a:t>0</a:t>
            </a:r>
            <a:r>
              <a:rPr lang="en-US" altLang="zh-CN" sz="1000" dirty="0">
                <a:solidFill>
                  <a:srgbClr val="236EBF"/>
                </a:solidFill>
                <a:latin typeface="Consolas" panose="020B0609020204030204" pitchFamily="49" charset="0"/>
              </a:rPr>
              <a:t>) { </a:t>
            </a: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a:solidFill>
                  <a:srgbClr val="1172C7"/>
                </a:solidFill>
                <a:latin typeface="Consolas" panose="020B0609020204030204" pitchFamily="49" charset="0"/>
              </a:rPr>
              <a:t>AWH</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r>
              <a:rPr lang="en-US" altLang="zh-CN" sz="1000" dirty="0">
                <a:solidFill>
                  <a:srgbClr val="1172C7"/>
                </a:solidFill>
                <a:latin typeface="Consolas" panose="020B0609020204030204" pitchFamily="49" charset="0"/>
              </a:rPr>
              <a:t>AW</a:t>
            </a:r>
            <a:r>
              <a:rPr lang="en-US" altLang="zh-CN" sz="1000" dirty="0">
                <a:solidFill>
                  <a:srgbClr val="236EBF"/>
                </a:solidFill>
                <a:latin typeface="Consolas" panose="020B0609020204030204" pitchFamily="49" charset="0"/>
              </a:rPr>
              <a:t>(</a:t>
            </a:r>
            <a:r>
              <a:rPr lang="en-US" altLang="zh-CN" sz="1000" dirty="0" err="1">
                <a:solidFill>
                  <a:srgbClr val="236EBF"/>
                </a:solidFill>
                <a:latin typeface="Consolas" panose="020B0609020204030204" pitchFamily="49" charset="0"/>
              </a:rPr>
              <a:t>idx</a:t>
            </a:r>
            <a:r>
              <a:rPr lang="en-US" altLang="zh-CN" sz="1000" dirty="0">
                <a:solidFill>
                  <a:srgbClr val="236EBF"/>
                </a:solidFill>
                <a:latin typeface="Consolas" panose="020B0609020204030204" pitchFamily="49" charset="0"/>
              </a:rPr>
              <a:t>).join(</a:t>
            </a:r>
            <a:r>
              <a:rPr lang="en-US" altLang="zh-CN" sz="1000" dirty="0">
                <a:solidFill>
                  <a:srgbClr val="1172C7"/>
                </a:solidFill>
                <a:latin typeface="Consolas" panose="020B0609020204030204" pitchFamily="49" charset="0"/>
              </a:rPr>
              <a:t>H</a:t>
            </a:r>
            <a:r>
              <a:rPr lang="en-US" altLang="zh-CN" sz="1000" dirty="0">
                <a:solidFill>
                  <a:srgbClr val="236EBF"/>
                </a:solidFill>
                <a:latin typeface="Consolas" panose="020B0609020204030204" pitchFamily="49" charset="0"/>
              </a:rPr>
              <a:t>,</a:t>
            </a:r>
            <a:r>
              <a:rPr lang="en-US" altLang="zh-CN" sz="1000" dirty="0">
                <a:solidFill>
                  <a:srgbClr val="1172C7"/>
                </a:solidFill>
                <a:latin typeface="Consolas" panose="020B0609020204030204" pitchFamily="49" charset="0"/>
              </a:rPr>
              <a:t>P</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err="1">
                <a:solidFill>
                  <a:srgbClr val="236EBF"/>
                </a:solidFill>
                <a:latin typeface="Consolas" panose="020B0609020204030204" pitchFamily="49" charset="0"/>
              </a:rPr>
              <a:t>mapPartitions</a:t>
            </a:r>
            <a:r>
              <a:rPr lang="en-US" altLang="zh-CN" sz="1000" dirty="0">
                <a:solidFill>
                  <a:srgbClr val="236EBF"/>
                </a:solidFill>
                <a:latin typeface="Consolas" panose="020B0609020204030204" pitchFamily="49" charset="0"/>
              </a:rPr>
              <a:t>(a</a:t>
            </a:r>
            <a:r>
              <a:rPr lang="en-US" altLang="zh-CN" sz="1000" dirty="0">
                <a:solidFill>
                  <a:srgbClr val="7B30D0"/>
                </a:solidFill>
                <a:latin typeface="Consolas" panose="020B0609020204030204" pitchFamily="49" charset="0"/>
              </a:rPr>
              <a:t>-&gt;</a:t>
            </a:r>
            <a:r>
              <a:rPr lang="en-US" altLang="zh-CN" sz="1000" dirty="0" err="1">
                <a:solidFill>
                  <a:srgbClr val="1172C7"/>
                </a:solidFill>
                <a:latin typeface="Consolas" panose="020B0609020204030204" pitchFamily="49" charset="0"/>
              </a:rPr>
              <a:t>ComputeFunc</a:t>
            </a:r>
            <a:r>
              <a:rPr lang="en-US" altLang="zh-CN" sz="1000" dirty="0">
                <a:solidFill>
                  <a:srgbClr val="236EBF"/>
                </a:solidFill>
                <a:latin typeface="Consolas" panose="020B0609020204030204" pitchFamily="49" charset="0"/>
              </a:rPr>
              <a:t>(</a:t>
            </a:r>
            <a:r>
              <a:rPr lang="en-US" altLang="zh-CN" sz="1000" dirty="0" err="1">
                <a:solidFill>
                  <a:srgbClr val="236EBF"/>
                </a:solidFill>
                <a:latin typeface="Consolas" panose="020B0609020204030204" pitchFamily="49" charset="0"/>
              </a:rPr>
              <a:t>a,subepoch</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a:solidFill>
                  <a:srgbClr val="1172C7"/>
                </a:solidFill>
                <a:latin typeface="Consolas" panose="020B0609020204030204" pitchFamily="49" charset="0"/>
              </a:rPr>
              <a:t>AW</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r>
              <a:rPr lang="en-US" altLang="zh-CN" sz="1000" dirty="0">
                <a:solidFill>
                  <a:srgbClr val="1172C7"/>
                </a:solidFill>
                <a:latin typeface="Consolas" panose="020B0609020204030204" pitchFamily="49" charset="0"/>
              </a:rPr>
              <a:t>AWH</a:t>
            </a:r>
            <a:r>
              <a:rPr lang="en-US" altLang="zh-CN" sz="1000" dirty="0">
                <a:solidFill>
                  <a:srgbClr val="236EBF"/>
                </a:solidFill>
                <a:latin typeface="Consolas" panose="020B0609020204030204" pitchFamily="49" charset="0"/>
              </a:rPr>
              <a:t>(</a:t>
            </a:r>
            <a:r>
              <a:rPr lang="en-US" altLang="zh-CN" sz="1000" dirty="0" err="1">
                <a:solidFill>
                  <a:srgbClr val="236EBF"/>
                </a:solidFill>
                <a:latin typeface="Consolas" panose="020B0609020204030204" pitchFamily="49" charset="0"/>
              </a:rPr>
              <a:t>idx</a:t>
            </a:r>
            <a:r>
              <a:rPr lang="en-US" altLang="zh-CN" sz="1000" dirty="0">
                <a:solidFill>
                  <a:srgbClr val="236EBF"/>
                </a:solidFill>
                <a:latin typeface="Consolas" panose="020B0609020204030204" pitchFamily="49" charset="0"/>
              </a:rPr>
              <a:t>).</a:t>
            </a:r>
            <a:r>
              <a:rPr lang="en-US" altLang="zh-CN" sz="1000" dirty="0" err="1">
                <a:solidFill>
                  <a:srgbClr val="236EBF"/>
                </a:solidFill>
                <a:latin typeface="Consolas" panose="020B0609020204030204" pitchFamily="49" charset="0"/>
              </a:rPr>
              <a:t>mapPartitions</a:t>
            </a:r>
            <a:r>
              <a:rPr lang="en-US" altLang="zh-CN" sz="1000" dirty="0">
                <a:solidFill>
                  <a:srgbClr val="236EBF"/>
                </a:solidFill>
                <a:latin typeface="Consolas" panose="020B0609020204030204" pitchFamily="49" charset="0"/>
              </a:rPr>
              <a:t>(x</a:t>
            </a:r>
            <a:r>
              <a:rPr lang="en-US" altLang="zh-CN" sz="1000" dirty="0">
                <a:solidFill>
                  <a:srgbClr val="7B30D0"/>
                </a:solidFill>
                <a:latin typeface="Consolas" panose="020B0609020204030204" pitchFamily="49" charset="0"/>
              </a:rPr>
              <a:t>-&gt;</a:t>
            </a:r>
            <a:r>
              <a:rPr lang="en-US" altLang="zh-CN" sz="1000" dirty="0" err="1">
                <a:solidFill>
                  <a:srgbClr val="236EBF"/>
                </a:solidFill>
                <a:latin typeface="Consolas" panose="020B0609020204030204" pitchFamily="49" charset="0"/>
              </a:rPr>
              <a:t>separateAW_Func</a:t>
            </a:r>
            <a:r>
              <a:rPr lang="en-US" altLang="zh-CN" sz="1000" dirty="0">
                <a:solidFill>
                  <a:srgbClr val="236EBF"/>
                </a:solidFill>
                <a:latin typeface="Consolas" panose="020B0609020204030204" pitchFamily="49" charset="0"/>
              </a:rPr>
              <a:t>(x))</a:t>
            </a: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a:solidFill>
                  <a:srgbClr val="1172C7"/>
                </a:solidFill>
                <a:latin typeface="Consolas" panose="020B0609020204030204" pitchFamily="49" charset="0"/>
              </a:rPr>
              <a:t>H</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r>
              <a:rPr lang="en-US" altLang="zh-CN" sz="1000" dirty="0" err="1">
                <a:solidFill>
                  <a:srgbClr val="1172C7"/>
                </a:solidFill>
                <a:latin typeface="Consolas" panose="020B0609020204030204" pitchFamily="49" charset="0"/>
              </a:rPr>
              <a:t>AWH</a:t>
            </a:r>
            <a:r>
              <a:rPr lang="en-US" altLang="zh-CN" sz="1000" dirty="0" err="1">
                <a:solidFill>
                  <a:srgbClr val="236EBF"/>
                </a:solidFill>
                <a:latin typeface="Consolas" panose="020B0609020204030204" pitchFamily="49" charset="0"/>
              </a:rPr>
              <a:t>.map</a:t>
            </a:r>
            <a:r>
              <a:rPr lang="en-US" altLang="zh-CN" sz="1000" dirty="0">
                <a:solidFill>
                  <a:srgbClr val="236EBF"/>
                </a:solidFill>
                <a:latin typeface="Consolas" panose="020B0609020204030204" pitchFamily="49" charset="0"/>
              </a:rPr>
              <a:t>(x</a:t>
            </a:r>
            <a:r>
              <a:rPr lang="en-US" altLang="zh-CN" sz="1000" dirty="0">
                <a:solidFill>
                  <a:srgbClr val="7B30D0"/>
                </a:solidFill>
                <a:latin typeface="Consolas" panose="020B0609020204030204" pitchFamily="49" charset="0"/>
              </a:rPr>
              <a:t>-&gt;</a:t>
            </a:r>
            <a:r>
              <a:rPr lang="en-US" altLang="zh-CN" sz="1000" dirty="0" err="1">
                <a:solidFill>
                  <a:srgbClr val="236EBF"/>
                </a:solidFill>
                <a:latin typeface="Consolas" panose="020B0609020204030204" pitchFamily="49" charset="0"/>
              </a:rPr>
              <a:t>separateH_and_Shift_Func</a:t>
            </a:r>
            <a:r>
              <a:rPr lang="en-US" altLang="zh-CN" sz="1000" dirty="0">
                <a:solidFill>
                  <a:srgbClr val="236EBF"/>
                </a:solidFill>
                <a:latin typeface="Consolas" panose="020B0609020204030204" pitchFamily="49" charset="0"/>
              </a:rPr>
              <a:t>(x)) </a:t>
            </a:r>
          </a:p>
          <a:p>
            <a:pPr marL="0" indent="0">
              <a:spcBef>
                <a:spcPts val="0"/>
              </a:spcBef>
              <a:buNone/>
            </a:pP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7B30D0"/>
                </a:solidFill>
                <a:latin typeface="Consolas" panose="020B0609020204030204" pitchFamily="49" charset="0"/>
              </a:rPr>
              <a:t>def</a:t>
            </a:r>
            <a:r>
              <a:rPr lang="en-US" altLang="zh-CN" sz="1000" dirty="0">
                <a:solidFill>
                  <a:srgbClr val="236EBF"/>
                </a:solidFill>
                <a:latin typeface="Consolas" panose="020B0609020204030204" pitchFamily="49" charset="0"/>
              </a:rPr>
              <a:t> </a:t>
            </a:r>
            <a:r>
              <a:rPr lang="en-US" altLang="zh-CN" sz="1000" dirty="0" err="1">
                <a:solidFill>
                  <a:srgbClr val="B1108E"/>
                </a:solidFill>
                <a:latin typeface="Consolas" panose="020B0609020204030204" pitchFamily="49" charset="0"/>
              </a:rPr>
              <a:t>ComputeFunc</a:t>
            </a:r>
            <a:r>
              <a:rPr lang="en-US" altLang="zh-CN" sz="1000" dirty="0">
                <a:solidFill>
                  <a:srgbClr val="236EBF"/>
                </a:solidFill>
                <a:latin typeface="Consolas" panose="020B0609020204030204" pitchFamily="49" charset="0"/>
              </a:rPr>
              <a:t>(</a:t>
            </a:r>
            <a:r>
              <a:rPr lang="en-US" altLang="zh-CN" sz="1000" dirty="0" err="1">
                <a:solidFill>
                  <a:srgbClr val="236EBF"/>
                </a:solidFill>
                <a:latin typeface="Consolas" panose="020B0609020204030204" pitchFamily="49" charset="0"/>
              </a:rPr>
              <a:t>it</a:t>
            </a:r>
            <a:r>
              <a:rPr lang="en-US" altLang="zh-CN" sz="1000" dirty="0" err="1">
                <a:solidFill>
                  <a:srgbClr val="7B30D0"/>
                </a:solidFill>
                <a:latin typeface="Consolas" panose="020B0609020204030204" pitchFamily="49" charset="0"/>
              </a:rPr>
              <a:t>:</a:t>
            </a:r>
            <a:r>
              <a:rPr lang="en-US" altLang="zh-CN" sz="1000" dirty="0" err="1">
                <a:solidFill>
                  <a:srgbClr val="1172C7"/>
                </a:solidFill>
                <a:latin typeface="Consolas" panose="020B0609020204030204" pitchFamily="49" charset="0"/>
              </a:rPr>
              <a:t>Iterator</a:t>
            </a:r>
            <a:r>
              <a:rPr lang="en-US" altLang="zh-CN" sz="1000" dirty="0">
                <a:solidFill>
                  <a:srgbClr val="236EBF"/>
                </a:solidFill>
                <a:latin typeface="Consolas" panose="020B0609020204030204" pitchFamily="49" charset="0"/>
              </a:rPr>
              <a:t> to </a:t>
            </a:r>
            <a:r>
              <a:rPr lang="en-US" altLang="zh-CN" sz="1000" dirty="0">
                <a:solidFill>
                  <a:srgbClr val="1172C7"/>
                </a:solidFill>
                <a:latin typeface="Consolas" panose="020B0609020204030204" pitchFamily="49" charset="0"/>
              </a:rPr>
              <a:t>AWH</a:t>
            </a:r>
            <a:r>
              <a:rPr lang="en-US" altLang="zh-CN" sz="1000" dirty="0">
                <a:solidFill>
                  <a:srgbClr val="236EBF"/>
                </a:solidFill>
                <a:latin typeface="Consolas" panose="020B0609020204030204" pitchFamily="49" charset="0"/>
              </a:rPr>
              <a:t>) { </a:t>
            </a: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err="1">
                <a:solidFill>
                  <a:srgbClr val="7B30D0"/>
                </a:solidFill>
                <a:latin typeface="Consolas" panose="020B0609020204030204" pitchFamily="49" charset="0"/>
              </a:rPr>
              <a:t>val</a:t>
            </a:r>
            <a:r>
              <a:rPr lang="en-US" altLang="zh-CN" sz="1000" dirty="0">
                <a:solidFill>
                  <a:srgbClr val="236EBF"/>
                </a:solidFill>
                <a:latin typeface="Consolas" panose="020B0609020204030204" pitchFamily="49" charset="0"/>
              </a:rPr>
              <a:t> </a:t>
            </a:r>
            <a:r>
              <a:rPr lang="en-US" altLang="zh-CN" sz="1000" dirty="0" err="1">
                <a:solidFill>
                  <a:srgbClr val="2F86D2"/>
                </a:solidFill>
                <a:latin typeface="Consolas" panose="020B0609020204030204" pitchFamily="49" charset="0"/>
              </a:rPr>
              <a:t>tmp</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r>
              <a:rPr lang="en-US" altLang="zh-CN" sz="1000" dirty="0" err="1">
                <a:solidFill>
                  <a:srgbClr val="1172C7"/>
                </a:solidFill>
                <a:latin typeface="Consolas" panose="020B0609020204030204" pitchFamily="49" charset="0"/>
              </a:rPr>
              <a:t>ArrayBuffer</a:t>
            </a:r>
            <a:r>
              <a:rPr lang="en-US" altLang="zh-CN" sz="1000" dirty="0">
                <a:solidFill>
                  <a:srgbClr val="236EBF"/>
                </a:solidFill>
                <a:latin typeface="Consolas" panose="020B0609020204030204" pitchFamily="49" charset="0"/>
              </a:rPr>
              <a:t>[</a:t>
            </a:r>
            <a:r>
              <a:rPr lang="en-US" altLang="zh-CN" sz="1000" dirty="0">
                <a:solidFill>
                  <a:srgbClr val="7B30D0"/>
                </a:solidFill>
                <a:latin typeface="Consolas" panose="020B0609020204030204" pitchFamily="49" charset="0"/>
              </a:rPr>
              <a:t>type</a:t>
            </a:r>
            <a:r>
              <a:rPr lang="en-US" altLang="zh-CN" sz="1000" dirty="0">
                <a:solidFill>
                  <a:srgbClr val="236EBF"/>
                </a:solidFill>
                <a:latin typeface="Consolas" panose="020B0609020204030204" pitchFamily="49" charset="0"/>
              </a:rPr>
              <a:t> </a:t>
            </a:r>
            <a:r>
              <a:rPr lang="en-US" altLang="zh-CN" sz="1000" dirty="0">
                <a:solidFill>
                  <a:srgbClr val="0444AC"/>
                </a:solidFill>
                <a:latin typeface="Consolas" panose="020B0609020204030204" pitchFamily="49" charset="0"/>
              </a:rPr>
              <a:t>of</a:t>
            </a:r>
            <a:r>
              <a:rPr lang="en-US" altLang="zh-CN" sz="1000" dirty="0">
                <a:solidFill>
                  <a:srgbClr val="236EBF"/>
                </a:solidFill>
                <a:latin typeface="Consolas" panose="020B0609020204030204" pitchFamily="49" charset="0"/>
              </a:rPr>
              <a:t> </a:t>
            </a:r>
            <a:r>
              <a:rPr lang="en-US" altLang="zh-CN" sz="1000" dirty="0">
                <a:solidFill>
                  <a:srgbClr val="1172C7"/>
                </a:solidFill>
                <a:latin typeface="Consolas" panose="020B0609020204030204" pitchFamily="49" charset="0"/>
              </a:rPr>
              <a:t>AWH</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for</a:t>
            </a:r>
            <a:r>
              <a:rPr lang="en-US" altLang="zh-CN" sz="1000" dirty="0">
                <a:solidFill>
                  <a:srgbClr val="236EBF"/>
                </a:solidFill>
                <a:latin typeface="Consolas" panose="020B0609020204030204" pitchFamily="49" charset="0"/>
              </a:rPr>
              <a:t>(e </a:t>
            </a:r>
            <a:r>
              <a:rPr lang="en-US" altLang="zh-CN" sz="1000" dirty="0">
                <a:solidFill>
                  <a:srgbClr val="7B30D0"/>
                </a:solidFill>
                <a:latin typeface="Consolas" panose="020B0609020204030204" pitchFamily="49" charset="0"/>
              </a:rPr>
              <a:t>&lt;-</a:t>
            </a:r>
            <a:r>
              <a:rPr lang="en-US" altLang="zh-CN" sz="1000" dirty="0">
                <a:solidFill>
                  <a:srgbClr val="236EBF"/>
                </a:solidFill>
                <a:latin typeface="Consolas" panose="020B0609020204030204" pitchFamily="49" charset="0"/>
              </a:rPr>
              <a:t> it){ </a:t>
            </a: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err="1">
                <a:solidFill>
                  <a:srgbClr val="7B30D0"/>
                </a:solidFill>
                <a:latin typeface="Consolas" panose="020B0609020204030204" pitchFamily="49" charset="0"/>
              </a:rPr>
              <a:t>val</a:t>
            </a:r>
            <a:r>
              <a:rPr lang="en-US" altLang="zh-CN" sz="1000" dirty="0">
                <a:solidFill>
                  <a:srgbClr val="236EBF"/>
                </a:solidFill>
                <a:latin typeface="Consolas" panose="020B0609020204030204" pitchFamily="49" charset="0"/>
              </a:rPr>
              <a:t> </a:t>
            </a:r>
            <a:r>
              <a:rPr lang="en-US" altLang="zh-CN" sz="1000" dirty="0">
                <a:solidFill>
                  <a:srgbClr val="174781"/>
                </a:solidFill>
                <a:latin typeface="Consolas" panose="020B0609020204030204" pitchFamily="49" charset="0"/>
              </a:rPr>
              <a:t>Ap</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r>
              <a:rPr lang="en-US" altLang="zh-CN" sz="1000" dirty="0" err="1">
                <a:solidFill>
                  <a:srgbClr val="236EBF"/>
                </a:solidFill>
                <a:latin typeface="Consolas" panose="020B0609020204030204" pitchFamily="49" charset="0"/>
              </a:rPr>
              <a:t>e.</a:t>
            </a:r>
            <a:r>
              <a:rPr lang="en-US" altLang="zh-CN" sz="1000" dirty="0" err="1">
                <a:solidFill>
                  <a:srgbClr val="1172C7"/>
                </a:solidFill>
                <a:latin typeface="Consolas" panose="020B0609020204030204" pitchFamily="49" charset="0"/>
              </a:rPr>
              <a:t>Ap</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var</a:t>
            </a:r>
            <a:r>
              <a:rPr lang="en-US" altLang="zh-CN" sz="1000" dirty="0">
                <a:solidFill>
                  <a:srgbClr val="236EBF"/>
                </a:solidFill>
                <a:latin typeface="Consolas" panose="020B0609020204030204" pitchFamily="49" charset="0"/>
              </a:rPr>
              <a:t> </a:t>
            </a:r>
            <a:r>
              <a:rPr lang="en-US" altLang="zh-CN" sz="1000" dirty="0">
                <a:solidFill>
                  <a:srgbClr val="2F86D2"/>
                </a:solidFill>
                <a:latin typeface="Consolas" panose="020B0609020204030204" pitchFamily="49" charset="0"/>
              </a:rPr>
              <a:t>Wp</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r>
              <a:rPr lang="en-US" altLang="zh-CN" sz="1000" dirty="0" err="1">
                <a:solidFill>
                  <a:srgbClr val="236EBF"/>
                </a:solidFill>
                <a:latin typeface="Consolas" panose="020B0609020204030204" pitchFamily="49" charset="0"/>
              </a:rPr>
              <a:t>e.</a:t>
            </a:r>
            <a:r>
              <a:rPr lang="en-US" altLang="zh-CN" sz="1000" dirty="0" err="1">
                <a:solidFill>
                  <a:srgbClr val="1172C7"/>
                </a:solidFill>
                <a:latin typeface="Consolas" panose="020B0609020204030204" pitchFamily="49" charset="0"/>
              </a:rPr>
              <a:t>Wp</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var</a:t>
            </a:r>
            <a:r>
              <a:rPr lang="en-US" altLang="zh-CN" sz="1000" dirty="0">
                <a:solidFill>
                  <a:srgbClr val="236EBF"/>
                </a:solidFill>
                <a:latin typeface="Consolas" panose="020B0609020204030204" pitchFamily="49" charset="0"/>
              </a:rPr>
              <a:t> </a:t>
            </a:r>
            <a:r>
              <a:rPr lang="en-US" altLang="zh-CN" sz="1000" dirty="0">
                <a:solidFill>
                  <a:srgbClr val="2F86D2"/>
                </a:solidFill>
                <a:latin typeface="Consolas" panose="020B0609020204030204" pitchFamily="49" charset="0"/>
              </a:rPr>
              <a:t>Hp</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r>
              <a:rPr lang="en-US" altLang="zh-CN" sz="1000" dirty="0" err="1">
                <a:solidFill>
                  <a:srgbClr val="236EBF"/>
                </a:solidFill>
                <a:latin typeface="Consolas" panose="020B0609020204030204" pitchFamily="49" charset="0"/>
              </a:rPr>
              <a:t>e.</a:t>
            </a:r>
            <a:r>
              <a:rPr lang="en-US" altLang="zh-CN" sz="1000" dirty="0" err="1">
                <a:solidFill>
                  <a:srgbClr val="1172C7"/>
                </a:solidFill>
                <a:latin typeface="Consolas" panose="020B0609020204030204" pitchFamily="49" charset="0"/>
              </a:rPr>
              <a:t>Hp</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for</a:t>
            </a:r>
            <a:r>
              <a:rPr lang="en-US" altLang="zh-CN" sz="1000" dirty="0">
                <a:solidFill>
                  <a:srgbClr val="236EBF"/>
                </a:solidFill>
                <a:latin typeface="Consolas" panose="020B0609020204030204" pitchFamily="49" charset="0"/>
              </a:rPr>
              <a:t>(auto </a:t>
            </a:r>
            <a:r>
              <a:rPr lang="en-US" altLang="zh-CN" sz="1000" dirty="0">
                <a:solidFill>
                  <a:srgbClr val="B1108E"/>
                </a:solidFill>
                <a:latin typeface="Consolas" panose="020B0609020204030204" pitchFamily="49" charset="0"/>
              </a:rPr>
              <a:t>r</a:t>
            </a:r>
            <a:r>
              <a:rPr lang="en-US" altLang="zh-CN" sz="1000" dirty="0">
                <a:solidFill>
                  <a:srgbClr val="236EBF"/>
                </a:solidFill>
                <a:latin typeface="Consolas" panose="020B0609020204030204" pitchFamily="49" charset="0"/>
              </a:rPr>
              <a:t>: </a:t>
            </a:r>
            <a:r>
              <a:rPr lang="en-US" altLang="zh-CN" sz="1000" dirty="0">
                <a:solidFill>
                  <a:srgbClr val="1172C7"/>
                </a:solidFill>
                <a:latin typeface="Consolas" panose="020B0609020204030204" pitchFamily="49" charset="0"/>
              </a:rPr>
              <a:t>Ap</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if</a:t>
            </a:r>
            <a:r>
              <a:rPr lang="en-US" altLang="zh-CN" sz="1000" dirty="0">
                <a:solidFill>
                  <a:srgbClr val="236EBF"/>
                </a:solidFill>
                <a:latin typeface="Consolas" panose="020B0609020204030204" pitchFamily="49" charset="0"/>
              </a:rPr>
              <a:t>(r</a:t>
            </a:r>
            <a:r>
              <a:rPr lang="en-US" altLang="zh-CN" sz="1000" dirty="0">
                <a:solidFill>
                  <a:srgbClr val="174781"/>
                </a:solidFill>
                <a:latin typeface="Consolas" panose="020B0609020204030204" pitchFamily="49" charset="0"/>
              </a:rPr>
              <a:t>.2</a:t>
            </a:r>
            <a:r>
              <a:rPr lang="en-US" altLang="zh-CN" sz="1000" dirty="0">
                <a:solidFill>
                  <a:srgbClr val="236EBF"/>
                </a:solidFill>
                <a:latin typeface="Consolas" panose="020B0609020204030204" pitchFamily="49" charset="0"/>
              </a:rPr>
              <a:t> not belong to </a:t>
            </a:r>
            <a:r>
              <a:rPr lang="en-US" altLang="zh-CN" sz="1000" dirty="0">
                <a:solidFill>
                  <a:srgbClr val="1172C7"/>
                </a:solidFill>
                <a:latin typeface="Consolas" panose="020B0609020204030204" pitchFamily="49" charset="0"/>
              </a:rPr>
              <a:t>Hp</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      continue </a:t>
            </a:r>
            <a:r>
              <a:rPr lang="en-US" altLang="zh-CN" sz="1000" i="1" dirty="0">
                <a:solidFill>
                  <a:srgbClr val="357B42"/>
                </a:solidFill>
                <a:latin typeface="Consolas" panose="020B0609020204030204" pitchFamily="49" charset="0"/>
              </a:rPr>
              <a:t>//skip if not in Hp item indices </a:t>
            </a:r>
            <a:endParaRPr lang="en-US" altLang="zh-CN" sz="1000" dirty="0">
              <a:solidFill>
                <a:srgbClr val="236EBF"/>
              </a:solidFill>
              <a:latin typeface="Consolas" panose="020B0609020204030204" pitchFamily="49" charset="0"/>
            </a:endParaRP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err="1">
                <a:solidFill>
                  <a:srgbClr val="7B30D0"/>
                </a:solidFill>
                <a:latin typeface="Consolas" panose="020B0609020204030204" pitchFamily="49" charset="0"/>
              </a:rPr>
              <a:t>val</a:t>
            </a:r>
            <a:r>
              <a:rPr lang="en-US" altLang="zh-CN" sz="1000" dirty="0">
                <a:solidFill>
                  <a:srgbClr val="236EBF"/>
                </a:solidFill>
                <a:latin typeface="Consolas" panose="020B0609020204030204" pitchFamily="49" charset="0"/>
              </a:rPr>
              <a:t> </a:t>
            </a:r>
            <a:r>
              <a:rPr lang="en-US" altLang="zh-CN" sz="1000" dirty="0">
                <a:solidFill>
                  <a:srgbClr val="2F86D2"/>
                </a:solidFill>
                <a:latin typeface="Consolas" panose="020B0609020204030204" pitchFamily="49" charset="0"/>
              </a:rPr>
              <a:t>err</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r</a:t>
            </a:r>
            <a:r>
              <a:rPr lang="en-US" altLang="zh-CN" sz="1000" dirty="0">
                <a:solidFill>
                  <a:srgbClr val="174781"/>
                </a:solidFill>
                <a:latin typeface="Consolas" panose="020B0609020204030204" pitchFamily="49" charset="0"/>
              </a:rPr>
              <a:t>.3</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r>
              <a:rPr lang="en-US" altLang="zh-CN" sz="1000" dirty="0">
                <a:solidFill>
                  <a:srgbClr val="1172C7"/>
                </a:solidFill>
                <a:latin typeface="Consolas" panose="020B0609020204030204" pitchFamily="49" charset="0"/>
              </a:rPr>
              <a:t>Wp</a:t>
            </a:r>
            <a:r>
              <a:rPr lang="en-US" altLang="zh-CN" sz="1000" dirty="0">
                <a:solidFill>
                  <a:srgbClr val="236EBF"/>
                </a:solidFill>
                <a:latin typeface="Consolas" panose="020B0609020204030204" pitchFamily="49" charset="0"/>
              </a:rPr>
              <a:t>[r</a:t>
            </a:r>
            <a:r>
              <a:rPr lang="en-US" altLang="zh-CN" sz="1000" dirty="0">
                <a:solidFill>
                  <a:srgbClr val="174781"/>
                </a:solidFill>
                <a:latin typeface="Consolas" panose="020B0609020204030204" pitchFamily="49" charset="0"/>
              </a:rPr>
              <a:t>.1</a:t>
            </a:r>
            <a:r>
              <a:rPr lang="en-US" altLang="zh-CN" sz="1000" dirty="0">
                <a:solidFill>
                  <a:srgbClr val="236EBF"/>
                </a:solidFill>
                <a:latin typeface="Consolas" panose="020B0609020204030204" pitchFamily="49" charset="0"/>
              </a:rPr>
              <a:t>]</a:t>
            </a:r>
            <a:r>
              <a:rPr lang="en-US" altLang="zh-CN" sz="1000" dirty="0">
                <a:solidFill>
                  <a:srgbClr val="7B30D0"/>
                </a:solidFill>
                <a:latin typeface="Consolas" panose="020B0609020204030204" pitchFamily="49" charset="0"/>
              </a:rPr>
              <a:t>*</a:t>
            </a:r>
            <a:r>
              <a:rPr lang="en-US" altLang="zh-CN" sz="1000" dirty="0">
                <a:solidFill>
                  <a:srgbClr val="1172C7"/>
                </a:solidFill>
                <a:latin typeface="Consolas" panose="020B0609020204030204" pitchFamily="49" charset="0"/>
              </a:rPr>
              <a:t>Hp</a:t>
            </a:r>
            <a:r>
              <a:rPr lang="en-US" altLang="zh-CN" sz="1000" dirty="0">
                <a:solidFill>
                  <a:srgbClr val="236EBF"/>
                </a:solidFill>
                <a:latin typeface="Consolas" panose="020B0609020204030204" pitchFamily="49" charset="0"/>
              </a:rPr>
              <a:t>[r</a:t>
            </a:r>
            <a:r>
              <a:rPr lang="en-US" altLang="zh-CN" sz="1000" dirty="0">
                <a:solidFill>
                  <a:srgbClr val="174781"/>
                </a:solidFill>
                <a:latin typeface="Consolas" panose="020B0609020204030204" pitchFamily="49" charset="0"/>
              </a:rPr>
              <a:t>.2</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err="1">
                <a:solidFill>
                  <a:srgbClr val="7B30D0"/>
                </a:solidFill>
                <a:latin typeface="Consolas" panose="020B0609020204030204" pitchFamily="49" charset="0"/>
              </a:rPr>
              <a:t>val</a:t>
            </a:r>
            <a:r>
              <a:rPr lang="en-US" altLang="zh-CN" sz="1000" dirty="0">
                <a:solidFill>
                  <a:srgbClr val="236EBF"/>
                </a:solidFill>
                <a:latin typeface="Consolas" panose="020B0609020204030204" pitchFamily="49" charset="0"/>
              </a:rPr>
              <a:t> </a:t>
            </a:r>
            <a:r>
              <a:rPr lang="en-US" altLang="zh-CN" sz="1000" dirty="0">
                <a:solidFill>
                  <a:srgbClr val="174781"/>
                </a:solidFill>
                <a:latin typeface="Consolas" panose="020B0609020204030204" pitchFamily="49" charset="0"/>
              </a:rPr>
              <a:t>Wd</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gamma</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(err</a:t>
            </a:r>
            <a:r>
              <a:rPr lang="en-US" altLang="zh-CN" sz="1000" dirty="0">
                <a:solidFill>
                  <a:srgbClr val="7B30D0"/>
                </a:solidFill>
                <a:latin typeface="Consolas" panose="020B0609020204030204" pitchFamily="49" charset="0"/>
              </a:rPr>
              <a:t>*</a:t>
            </a:r>
            <a:r>
              <a:rPr lang="en-US" altLang="zh-CN" sz="1000" dirty="0">
                <a:solidFill>
                  <a:srgbClr val="1172C7"/>
                </a:solidFill>
                <a:latin typeface="Consolas" panose="020B0609020204030204" pitchFamily="49" charset="0"/>
              </a:rPr>
              <a:t>Wp</a:t>
            </a:r>
            <a:r>
              <a:rPr lang="en-US" altLang="zh-CN" sz="1000" dirty="0">
                <a:solidFill>
                  <a:srgbClr val="236EBF"/>
                </a:solidFill>
                <a:latin typeface="Consolas" panose="020B0609020204030204" pitchFamily="49" charset="0"/>
              </a:rPr>
              <a:t>[r</a:t>
            </a:r>
            <a:r>
              <a:rPr lang="en-US" altLang="zh-CN" sz="1000" dirty="0">
                <a:solidFill>
                  <a:srgbClr val="174781"/>
                </a:solidFill>
                <a:latin typeface="Consolas" panose="020B0609020204030204" pitchFamily="49" charset="0"/>
              </a:rPr>
              <a:t>.1</a:t>
            </a:r>
            <a:r>
              <a:rPr lang="en-US" altLang="zh-CN" sz="1000" dirty="0">
                <a:solidFill>
                  <a:srgbClr val="236EBF"/>
                </a:solidFill>
                <a:latin typeface="Consolas" panose="020B0609020204030204" pitchFamily="49" charset="0"/>
              </a:rPr>
              <a:t>]</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lambda</a:t>
            </a:r>
            <a:r>
              <a:rPr lang="en-US" altLang="zh-CN" sz="1000" dirty="0">
                <a:solidFill>
                  <a:srgbClr val="7B30D0"/>
                </a:solidFill>
                <a:latin typeface="Consolas" panose="020B0609020204030204" pitchFamily="49" charset="0"/>
              </a:rPr>
              <a:t>*</a:t>
            </a:r>
            <a:r>
              <a:rPr lang="en-US" altLang="zh-CN" sz="1000" dirty="0">
                <a:solidFill>
                  <a:srgbClr val="1172C7"/>
                </a:solidFill>
                <a:latin typeface="Consolas" panose="020B0609020204030204" pitchFamily="49" charset="0"/>
              </a:rPr>
              <a:t>Hp</a:t>
            </a:r>
            <a:r>
              <a:rPr lang="en-US" altLang="zh-CN" sz="1000" dirty="0">
                <a:solidFill>
                  <a:srgbClr val="236EBF"/>
                </a:solidFill>
                <a:latin typeface="Consolas" panose="020B0609020204030204" pitchFamily="49" charset="0"/>
              </a:rPr>
              <a:t>[r</a:t>
            </a:r>
            <a:r>
              <a:rPr lang="en-US" altLang="zh-CN" sz="1000" dirty="0">
                <a:solidFill>
                  <a:srgbClr val="174781"/>
                </a:solidFill>
                <a:latin typeface="Consolas" panose="020B0609020204030204" pitchFamily="49" charset="0"/>
              </a:rPr>
              <a:t>.2</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err="1">
                <a:solidFill>
                  <a:srgbClr val="7B30D0"/>
                </a:solidFill>
                <a:latin typeface="Consolas" panose="020B0609020204030204" pitchFamily="49" charset="0"/>
              </a:rPr>
              <a:t>val</a:t>
            </a:r>
            <a:r>
              <a:rPr lang="en-US" altLang="zh-CN" sz="1000" dirty="0">
                <a:solidFill>
                  <a:srgbClr val="236EBF"/>
                </a:solidFill>
                <a:latin typeface="Consolas" panose="020B0609020204030204" pitchFamily="49" charset="0"/>
              </a:rPr>
              <a:t> </a:t>
            </a:r>
            <a:r>
              <a:rPr lang="en-US" altLang="zh-CN" sz="1000" dirty="0" err="1">
                <a:solidFill>
                  <a:srgbClr val="174781"/>
                </a:solidFill>
                <a:latin typeface="Consolas" panose="020B0609020204030204" pitchFamily="49" charset="0"/>
              </a:rPr>
              <a:t>Hd</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gamma</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(err</a:t>
            </a:r>
            <a:r>
              <a:rPr lang="en-US" altLang="zh-CN" sz="1000" dirty="0">
                <a:solidFill>
                  <a:srgbClr val="7B30D0"/>
                </a:solidFill>
                <a:latin typeface="Consolas" panose="020B0609020204030204" pitchFamily="49" charset="0"/>
              </a:rPr>
              <a:t>*</a:t>
            </a:r>
            <a:r>
              <a:rPr lang="en-US" altLang="zh-CN" sz="1000" dirty="0">
                <a:solidFill>
                  <a:srgbClr val="1172C7"/>
                </a:solidFill>
                <a:latin typeface="Consolas" panose="020B0609020204030204" pitchFamily="49" charset="0"/>
              </a:rPr>
              <a:t>Hp</a:t>
            </a:r>
            <a:r>
              <a:rPr lang="en-US" altLang="zh-CN" sz="1000" dirty="0">
                <a:solidFill>
                  <a:srgbClr val="236EBF"/>
                </a:solidFill>
                <a:latin typeface="Consolas" panose="020B0609020204030204" pitchFamily="49" charset="0"/>
              </a:rPr>
              <a:t>[r</a:t>
            </a:r>
            <a:r>
              <a:rPr lang="en-US" altLang="zh-CN" sz="1000" dirty="0">
                <a:solidFill>
                  <a:srgbClr val="174781"/>
                </a:solidFill>
                <a:latin typeface="Consolas" panose="020B0609020204030204" pitchFamily="49" charset="0"/>
              </a:rPr>
              <a:t>.2</a:t>
            </a:r>
            <a:r>
              <a:rPr lang="en-US" altLang="zh-CN" sz="1000" dirty="0">
                <a:solidFill>
                  <a:srgbClr val="236EBF"/>
                </a:solidFill>
                <a:latin typeface="Consolas" panose="020B0609020204030204" pitchFamily="49" charset="0"/>
              </a:rPr>
              <a:t>]</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lambda</a:t>
            </a:r>
            <a:r>
              <a:rPr lang="en-US" altLang="zh-CN" sz="1000" dirty="0">
                <a:solidFill>
                  <a:srgbClr val="7B30D0"/>
                </a:solidFill>
                <a:latin typeface="Consolas" panose="020B0609020204030204" pitchFamily="49" charset="0"/>
              </a:rPr>
              <a:t>*</a:t>
            </a:r>
            <a:r>
              <a:rPr lang="en-US" altLang="zh-CN" sz="1000" dirty="0">
                <a:solidFill>
                  <a:srgbClr val="1172C7"/>
                </a:solidFill>
                <a:latin typeface="Consolas" panose="020B0609020204030204" pitchFamily="49" charset="0"/>
              </a:rPr>
              <a:t>Wp</a:t>
            </a:r>
            <a:r>
              <a:rPr lang="en-US" altLang="zh-CN" sz="1000" dirty="0">
                <a:solidFill>
                  <a:srgbClr val="236EBF"/>
                </a:solidFill>
                <a:latin typeface="Consolas" panose="020B0609020204030204" pitchFamily="49" charset="0"/>
              </a:rPr>
              <a:t>[r</a:t>
            </a:r>
            <a:r>
              <a:rPr lang="en-US" altLang="zh-CN" sz="1000" dirty="0">
                <a:solidFill>
                  <a:srgbClr val="174781"/>
                </a:solidFill>
                <a:latin typeface="Consolas" panose="020B0609020204030204" pitchFamily="49" charset="0"/>
              </a:rPr>
              <a:t>.1</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a:solidFill>
                  <a:srgbClr val="1172C7"/>
                </a:solidFill>
                <a:latin typeface="Consolas" panose="020B0609020204030204" pitchFamily="49" charset="0"/>
              </a:rPr>
              <a:t>Wp</a:t>
            </a:r>
            <a:r>
              <a:rPr lang="en-US" altLang="zh-CN" sz="1000" dirty="0">
                <a:solidFill>
                  <a:srgbClr val="236EBF"/>
                </a:solidFill>
                <a:latin typeface="Consolas" panose="020B0609020204030204" pitchFamily="49" charset="0"/>
              </a:rPr>
              <a:t>[</a:t>
            </a:r>
            <a:r>
              <a:rPr lang="en-US" altLang="zh-CN" sz="1000" dirty="0" err="1">
                <a:solidFill>
                  <a:srgbClr val="236EBF"/>
                </a:solidFill>
                <a:latin typeface="Consolas" panose="020B0609020204030204" pitchFamily="49" charset="0"/>
              </a:rPr>
              <a:t>r.i</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r>
              <a:rPr lang="en-US" altLang="zh-CN" sz="1000" dirty="0">
                <a:solidFill>
                  <a:srgbClr val="1172C7"/>
                </a:solidFill>
                <a:latin typeface="Consolas" panose="020B0609020204030204" pitchFamily="49" charset="0"/>
              </a:rPr>
              <a:t>Wd</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a:solidFill>
                  <a:srgbClr val="1172C7"/>
                </a:solidFill>
                <a:latin typeface="Consolas" panose="020B0609020204030204" pitchFamily="49" charset="0"/>
              </a:rPr>
              <a:t>Hp</a:t>
            </a:r>
            <a:r>
              <a:rPr lang="en-US" altLang="zh-CN" sz="1000" dirty="0">
                <a:solidFill>
                  <a:srgbClr val="236EBF"/>
                </a:solidFill>
                <a:latin typeface="Consolas" panose="020B0609020204030204" pitchFamily="49" charset="0"/>
              </a:rPr>
              <a:t>[</a:t>
            </a:r>
            <a:r>
              <a:rPr lang="en-US" altLang="zh-CN" sz="1000" dirty="0" err="1">
                <a:solidFill>
                  <a:srgbClr val="236EBF"/>
                </a:solidFill>
                <a:latin typeface="Consolas" panose="020B0609020204030204" pitchFamily="49" charset="0"/>
              </a:rPr>
              <a:t>r.j</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r>
              <a:rPr lang="en-US" altLang="zh-CN" sz="1000" dirty="0" err="1">
                <a:solidFill>
                  <a:srgbClr val="1172C7"/>
                </a:solidFill>
                <a:latin typeface="Consolas" panose="020B0609020204030204" pitchFamily="49" charset="0"/>
              </a:rPr>
              <a:t>Hd</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    } </a:t>
            </a:r>
            <a:r>
              <a:rPr lang="en-US" altLang="zh-CN" sz="1000" i="1" dirty="0">
                <a:solidFill>
                  <a:srgbClr val="357B42"/>
                </a:solidFill>
                <a:latin typeface="Consolas" panose="020B0609020204030204" pitchFamily="49" charset="0"/>
              </a:rPr>
              <a:t>// end of for(auto r ..</a:t>
            </a:r>
            <a:endParaRPr lang="en-US" altLang="zh-CN" sz="1000" dirty="0">
              <a:solidFill>
                <a:srgbClr val="236EBF"/>
              </a:solidFill>
              <a:latin typeface="Consolas" panose="020B0609020204030204" pitchFamily="49" charset="0"/>
            </a:endParaRP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err="1">
                <a:solidFill>
                  <a:srgbClr val="236EBF"/>
                </a:solidFill>
                <a:latin typeface="Consolas" panose="020B0609020204030204" pitchFamily="49" charset="0"/>
              </a:rPr>
              <a:t>tmp</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r>
              <a:rPr lang="en-US" altLang="zh-CN" sz="1000" dirty="0">
                <a:solidFill>
                  <a:srgbClr val="1172C7"/>
                </a:solidFill>
                <a:latin typeface="Consolas" panose="020B0609020204030204" pitchFamily="49" charset="0"/>
              </a:rPr>
              <a:t>Tuple2</a:t>
            </a:r>
            <a:r>
              <a:rPr lang="en-US" altLang="zh-CN" sz="1000" dirty="0">
                <a:solidFill>
                  <a:srgbClr val="236EBF"/>
                </a:solidFill>
                <a:latin typeface="Consolas" panose="020B0609020204030204" pitchFamily="49" charset="0"/>
              </a:rPr>
              <a:t>(</a:t>
            </a:r>
            <a:r>
              <a:rPr lang="en-US" altLang="zh-CN" sz="1000" dirty="0" err="1">
                <a:solidFill>
                  <a:srgbClr val="236EBF"/>
                </a:solidFill>
                <a:latin typeface="Consolas" panose="020B0609020204030204" pitchFamily="49" charset="0"/>
              </a:rPr>
              <a:t>e.key</a:t>
            </a:r>
            <a:r>
              <a:rPr lang="en-US" altLang="zh-CN" sz="1000" dirty="0">
                <a:solidFill>
                  <a:srgbClr val="236EBF"/>
                </a:solidFill>
                <a:latin typeface="Consolas" panose="020B0609020204030204" pitchFamily="49" charset="0"/>
              </a:rPr>
              <a:t>, ((</a:t>
            </a:r>
            <a:r>
              <a:rPr lang="en-US" altLang="zh-CN" sz="1000" dirty="0">
                <a:solidFill>
                  <a:srgbClr val="1172C7"/>
                </a:solidFill>
                <a:latin typeface="Consolas" panose="020B0609020204030204" pitchFamily="49" charset="0"/>
              </a:rPr>
              <a:t>Ap</a:t>
            </a:r>
            <a:r>
              <a:rPr lang="en-US" altLang="zh-CN" sz="1000" dirty="0">
                <a:solidFill>
                  <a:srgbClr val="236EBF"/>
                </a:solidFill>
                <a:latin typeface="Consolas" panose="020B0609020204030204" pitchFamily="49" charset="0"/>
              </a:rPr>
              <a:t>, </a:t>
            </a:r>
            <a:r>
              <a:rPr lang="en-US" altLang="zh-CN" sz="1000" dirty="0">
                <a:solidFill>
                  <a:srgbClr val="1172C7"/>
                </a:solidFill>
                <a:latin typeface="Consolas" panose="020B0609020204030204" pitchFamily="49" charset="0"/>
              </a:rPr>
              <a:t>Wp</a:t>
            </a:r>
            <a:r>
              <a:rPr lang="en-US" altLang="zh-CN" sz="1000" dirty="0">
                <a:solidFill>
                  <a:srgbClr val="236EBF"/>
                </a:solidFill>
                <a:latin typeface="Consolas" panose="020B0609020204030204" pitchFamily="49" charset="0"/>
              </a:rPr>
              <a:t>), </a:t>
            </a:r>
            <a:r>
              <a:rPr lang="en-US" altLang="zh-CN" sz="1000" dirty="0">
                <a:solidFill>
                  <a:srgbClr val="1172C7"/>
                </a:solidFill>
                <a:latin typeface="Consolas" panose="020B0609020204030204" pitchFamily="49" charset="0"/>
              </a:rPr>
              <a:t>Hp</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  } </a:t>
            </a:r>
            <a:r>
              <a:rPr lang="en-US" altLang="zh-CN" sz="1000" i="1" dirty="0">
                <a:solidFill>
                  <a:srgbClr val="357B42"/>
                </a:solidFill>
                <a:latin typeface="Consolas" panose="020B0609020204030204" pitchFamily="49" charset="0"/>
              </a:rPr>
              <a:t>// end of for(e .. </a:t>
            </a:r>
            <a:endParaRPr lang="en-US" altLang="zh-CN" sz="1000" dirty="0">
              <a:solidFill>
                <a:srgbClr val="236EBF"/>
              </a:solidFill>
              <a:latin typeface="Consolas" panose="020B0609020204030204" pitchFamily="49" charset="0"/>
            </a:endParaRP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err="1">
                <a:solidFill>
                  <a:srgbClr val="7B30D0"/>
                </a:solidFill>
                <a:latin typeface="Consolas" panose="020B0609020204030204" pitchFamily="49" charset="0"/>
              </a:rPr>
              <a:t>val</a:t>
            </a:r>
            <a:r>
              <a:rPr lang="en-US" altLang="zh-CN" sz="1000" dirty="0">
                <a:solidFill>
                  <a:srgbClr val="236EBF"/>
                </a:solidFill>
                <a:latin typeface="Consolas" panose="020B0609020204030204" pitchFamily="49" charset="0"/>
              </a:rPr>
              <a:t> </a:t>
            </a:r>
            <a:r>
              <a:rPr lang="en-US" altLang="zh-CN" sz="1000" dirty="0">
                <a:solidFill>
                  <a:srgbClr val="2F86D2"/>
                </a:solidFill>
                <a:latin typeface="Consolas" panose="020B0609020204030204" pitchFamily="49" charset="0"/>
              </a:rPr>
              <a:t>ret</a:t>
            </a:r>
            <a:r>
              <a:rPr lang="en-US" altLang="zh-CN" sz="1000" dirty="0">
                <a:solidFill>
                  <a:srgbClr val="236EBF"/>
                </a:solidFill>
                <a:latin typeface="Consolas" panose="020B0609020204030204" pitchFamily="49" charset="0"/>
              </a:rPr>
              <a:t> </a:t>
            </a:r>
            <a:r>
              <a:rPr lang="en-US" altLang="zh-CN" sz="1000" dirty="0">
                <a:solidFill>
                  <a:srgbClr val="7B30D0"/>
                </a:solidFill>
                <a:latin typeface="Consolas" panose="020B0609020204030204" pitchFamily="49" charset="0"/>
              </a:rPr>
              <a:t>=</a:t>
            </a:r>
            <a:r>
              <a:rPr lang="en-US" altLang="zh-CN" sz="1000" dirty="0">
                <a:solidFill>
                  <a:srgbClr val="236EBF"/>
                </a:solidFill>
                <a:latin typeface="Consolas" panose="020B0609020204030204" pitchFamily="49" charset="0"/>
              </a:rPr>
              <a:t> </a:t>
            </a:r>
            <a:r>
              <a:rPr lang="en-US" altLang="zh-CN" sz="1000" dirty="0" err="1">
                <a:solidFill>
                  <a:srgbClr val="236EBF"/>
                </a:solidFill>
                <a:latin typeface="Consolas" panose="020B0609020204030204" pitchFamily="49" charset="0"/>
              </a:rPr>
              <a:t>tmp.toArray</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  </a:t>
            </a:r>
            <a:r>
              <a:rPr lang="en-US" altLang="zh-CN" sz="1000" dirty="0" err="1">
                <a:solidFill>
                  <a:srgbClr val="236EBF"/>
                </a:solidFill>
                <a:latin typeface="Consolas" panose="020B0609020204030204" pitchFamily="49" charset="0"/>
              </a:rPr>
              <a:t>ret.iterator</a:t>
            </a:r>
            <a:r>
              <a:rPr lang="en-US" altLang="zh-CN" sz="1000" dirty="0">
                <a:solidFill>
                  <a:srgbClr val="236EBF"/>
                </a:solidFill>
                <a:latin typeface="Consolas" panose="020B0609020204030204" pitchFamily="49" charset="0"/>
              </a:rPr>
              <a:t> </a:t>
            </a:r>
          </a:p>
          <a:p>
            <a:pPr marL="0" indent="0">
              <a:spcBef>
                <a:spcPts val="0"/>
              </a:spcBef>
              <a:buNone/>
            </a:pPr>
            <a:r>
              <a:rPr lang="en-US" altLang="zh-CN" sz="1000" dirty="0">
                <a:solidFill>
                  <a:srgbClr val="236EBF"/>
                </a:solidFill>
                <a:latin typeface="Consolas" panose="020B0609020204030204" pitchFamily="49" charset="0"/>
              </a:rPr>
              <a:t>} </a:t>
            </a:r>
            <a:r>
              <a:rPr lang="en-US" altLang="zh-CN" sz="1000" i="1" dirty="0">
                <a:solidFill>
                  <a:srgbClr val="357B42"/>
                </a:solidFill>
                <a:latin typeface="Consolas" panose="020B0609020204030204" pitchFamily="49" charset="0"/>
              </a:rPr>
              <a:t>// end of def </a:t>
            </a:r>
            <a:r>
              <a:rPr lang="en-US" altLang="zh-CN" sz="1000" i="1" dirty="0" err="1">
                <a:solidFill>
                  <a:srgbClr val="357B42"/>
                </a:solidFill>
                <a:latin typeface="Consolas" panose="020B0609020204030204" pitchFamily="49" charset="0"/>
              </a:rPr>
              <a:t>update_Func</a:t>
            </a:r>
            <a:r>
              <a:rPr lang="en-US" altLang="zh-CN" sz="1000" i="1" dirty="0">
                <a:solidFill>
                  <a:srgbClr val="357B42"/>
                </a:solidFill>
                <a:latin typeface="Consolas" panose="020B0609020204030204" pitchFamily="49" charset="0"/>
              </a:rPr>
              <a:t> </a:t>
            </a:r>
            <a:endParaRPr lang="en-US" altLang="zh-CN" sz="1000" dirty="0">
              <a:solidFill>
                <a:srgbClr val="236EBF"/>
              </a:solidFill>
              <a:latin typeface="Consolas" panose="020B0609020204030204" pitchFamily="49" charset="0"/>
            </a:endParaRPr>
          </a:p>
        </p:txBody>
      </p:sp>
    </p:spTree>
    <p:extLst>
      <p:ext uri="{BB962C8B-B14F-4D97-AF65-F5344CB8AC3E}">
        <p14:creationId xmlns:p14="http://schemas.microsoft.com/office/powerpoint/2010/main" val="2694556861"/>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2943</TotalTime>
  <Words>1984</Words>
  <Application>Microsoft Office PowerPoint</Application>
  <PresentationFormat>全屏显示(4:3)</PresentationFormat>
  <Paragraphs>261</Paragraphs>
  <Slides>25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Arial</vt:lpstr>
      <vt:lpstr>Century Gothic</vt:lpstr>
      <vt:lpstr>Consolas</vt:lpstr>
      <vt:lpstr>Wingdings 3</vt:lpstr>
      <vt:lpstr>丝状</vt:lpstr>
      <vt:lpstr>STRADS-AP: Simplifying Distributed Machine Learning Programming  without Introducing a New Programming Model 一种不使用新编程模型的简化分布式机器学习编程方法</vt:lpstr>
      <vt:lpstr>问题的陈述</vt:lpstr>
      <vt:lpstr>并行计算框架</vt:lpstr>
      <vt:lpstr>STRADS-自动并行化 (AP)</vt:lpstr>
      <vt:lpstr>STRADS-AP’s 工作流程</vt:lpstr>
      <vt:lpstr>随机梯度下降算法的实现</vt:lpstr>
      <vt:lpstr>PowerPoint 演示文稿</vt:lpstr>
      <vt:lpstr>PowerPoint 演示文稿</vt:lpstr>
      <vt:lpstr>PowerPoint 演示文稿</vt:lpstr>
      <vt:lpstr>性能比较</vt:lpstr>
      <vt:lpstr>PowerPoint 演示文稿</vt:lpstr>
      <vt:lpstr>STRADS-AP编程接口</vt:lpstr>
      <vt:lpstr>STRADS-AP编程接口</vt:lpstr>
      <vt:lpstr>驱动程序的执行</vt:lpstr>
      <vt:lpstr>侦察程序执行</vt:lpstr>
      <vt:lpstr>分布式数据结构 </vt:lpstr>
      <vt:lpstr>分布式数据结构 </vt:lpstr>
      <vt:lpstr>并发控制</vt:lpstr>
      <vt:lpstr>AsyncFor序列化引擎</vt:lpstr>
      <vt:lpstr>AsyncFor序列化引擎</vt:lpstr>
      <vt:lpstr>SyncFor数据并行引擎</vt:lpstr>
      <vt:lpstr>STRADS-AP应用调试</vt:lpstr>
      <vt:lpstr>性能评估</vt:lpstr>
      <vt:lpstr>程序行数</vt:lpstr>
      <vt:lpstr>存在的问题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使用STRADS-AP简化机器学习编程</dc:title>
  <dc:creator>qiu siyu</dc:creator>
  <cp:lastModifiedBy>qiu siyu</cp:lastModifiedBy>
  <cp:revision>96</cp:revision>
  <dcterms:created xsi:type="dcterms:W3CDTF">2019-10-16T05:35:16Z</dcterms:created>
  <dcterms:modified xsi:type="dcterms:W3CDTF">2019-10-25T07:56:13Z</dcterms:modified>
</cp:coreProperties>
</file>