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9" r:id="rId2"/>
    <p:sldId id="260" r:id="rId3"/>
    <p:sldId id="259" r:id="rId4"/>
    <p:sldId id="303" r:id="rId5"/>
    <p:sldId id="305" r:id="rId6"/>
    <p:sldId id="306" r:id="rId7"/>
    <p:sldId id="308" r:id="rId8"/>
    <p:sldId id="307" r:id="rId9"/>
    <p:sldId id="310" r:id="rId10"/>
    <p:sldId id="309" r:id="rId11"/>
    <p:sldId id="304" r:id="rId12"/>
    <p:sldId id="311" r:id="rId13"/>
    <p:sldId id="312" r:id="rId14"/>
    <p:sldId id="313" r:id="rId15"/>
    <p:sldId id="319" r:id="rId16"/>
    <p:sldId id="320" r:id="rId17"/>
    <p:sldId id="321" r:id="rId18"/>
    <p:sldId id="323" r:id="rId19"/>
    <p:sldId id="324" r:id="rId20"/>
    <p:sldId id="322" r:id="rId21"/>
    <p:sldId id="325" r:id="rId22"/>
    <p:sldId id="326" r:id="rId23"/>
    <p:sldId id="314" r:id="rId24"/>
    <p:sldId id="32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魏吉鸿" initials="魏吉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  <a:srgbClr val="FFFFFF"/>
    <a:srgbClr val="5DB6C3"/>
    <a:srgbClr val="83CFD9"/>
    <a:srgbClr val="028CE0"/>
    <a:srgbClr val="767571"/>
    <a:srgbClr val="ABD7FC"/>
    <a:srgbClr val="41719C"/>
    <a:srgbClr val="E6E6E6"/>
    <a:srgbClr val="3B9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318" autoAdjust="0"/>
  </p:normalViewPr>
  <p:slideViewPr>
    <p:cSldViewPr snapToGrid="0">
      <p:cViewPr varScale="1">
        <p:scale>
          <a:sx n="110" d="100"/>
          <a:sy n="110" d="100"/>
        </p:scale>
        <p:origin x="-624" y="-90"/>
      </p:cViewPr>
      <p:guideLst>
        <p:guide orient="horz" pos="1446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34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1EB2E-537E-4F8C-8735-8E2D56FB7F3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DADB5-A979-408E-B0BA-447C6CFA5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0" y="-150812"/>
            <a:ext cx="12550140" cy="72237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282" y="1177665"/>
            <a:ext cx="5041436" cy="3001725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1845945" y="4178300"/>
            <a:ext cx="7988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1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Practical Erase Suspension for Modern Low-latency SSDs</a:t>
            </a:r>
            <a:endParaRPr lang="zh-CN" altLang="en-US" sz="3200" b="1" dirty="0">
              <a:solidFill>
                <a:schemeClr val="tx1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  <a:p>
            <a:pPr algn="ctr"/>
            <a:endParaRPr lang="zh-CN" altLang="en-US" sz="3200" b="1" dirty="0">
              <a:solidFill>
                <a:srgbClr val="3AAFBF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8200" y="5433060"/>
            <a:ext cx="416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B1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40B1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童辉</a:t>
            </a:r>
            <a:r>
              <a:rPr lang="en-US" altLang="zh-CN" sz="2000" dirty="0" smtClean="0">
                <a:solidFill>
                  <a:srgbClr val="40B1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Y201902007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512873" y="2171081"/>
            <a:ext cx="1158634" cy="1158634"/>
            <a:chOff x="-3628390" y="3175"/>
            <a:chExt cx="2249488" cy="2249488"/>
          </a:xfrm>
        </p:grpSpPr>
        <p:sp>
          <p:nvSpPr>
            <p:cNvPr id="11" name="Freeform 5"/>
            <p:cNvSpPr/>
            <p:nvPr/>
          </p:nvSpPr>
          <p:spPr bwMode="auto">
            <a:xfrm>
              <a:off x="-3450590" y="180975"/>
              <a:ext cx="1928813" cy="1898650"/>
            </a:xfrm>
            <a:custGeom>
              <a:avLst/>
              <a:gdLst>
                <a:gd name="T0" fmla="*/ 252 w 512"/>
                <a:gd name="T1" fmla="*/ 0 h 504"/>
                <a:gd name="T2" fmla="*/ 74 w 512"/>
                <a:gd name="T3" fmla="*/ 74 h 504"/>
                <a:gd name="T4" fmla="*/ 0 w 512"/>
                <a:gd name="T5" fmla="*/ 252 h 504"/>
                <a:gd name="T6" fmla="*/ 74 w 512"/>
                <a:gd name="T7" fmla="*/ 430 h 504"/>
                <a:gd name="T8" fmla="*/ 252 w 512"/>
                <a:gd name="T9" fmla="*/ 504 h 504"/>
                <a:gd name="T10" fmla="*/ 430 w 512"/>
                <a:gd name="T11" fmla="*/ 430 h 504"/>
                <a:gd name="T12" fmla="*/ 504 w 512"/>
                <a:gd name="T13" fmla="*/ 252 h 504"/>
                <a:gd name="T14" fmla="*/ 512 w 512"/>
                <a:gd name="T15" fmla="*/ 252 h 504"/>
                <a:gd name="T16" fmla="*/ 512 w 512"/>
                <a:gd name="T17" fmla="*/ 252 h 504"/>
                <a:gd name="T18" fmla="*/ 504 w 512"/>
                <a:gd name="T19" fmla="*/ 252 h 504"/>
                <a:gd name="T20" fmla="*/ 430 w 512"/>
                <a:gd name="T21" fmla="*/ 74 h 504"/>
                <a:gd name="T22" fmla="*/ 252 w 512"/>
                <a:gd name="T23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2" h="504">
                  <a:moveTo>
                    <a:pt x="252" y="0"/>
                  </a:moveTo>
                  <a:cubicBezTo>
                    <a:pt x="182" y="0"/>
                    <a:pt x="119" y="28"/>
                    <a:pt x="74" y="74"/>
                  </a:cubicBezTo>
                  <a:cubicBezTo>
                    <a:pt x="28" y="119"/>
                    <a:pt x="0" y="182"/>
                    <a:pt x="0" y="252"/>
                  </a:cubicBezTo>
                  <a:cubicBezTo>
                    <a:pt x="0" y="321"/>
                    <a:pt x="28" y="384"/>
                    <a:pt x="74" y="430"/>
                  </a:cubicBezTo>
                  <a:cubicBezTo>
                    <a:pt x="119" y="476"/>
                    <a:pt x="182" y="504"/>
                    <a:pt x="252" y="504"/>
                  </a:cubicBezTo>
                  <a:cubicBezTo>
                    <a:pt x="321" y="504"/>
                    <a:pt x="384" y="476"/>
                    <a:pt x="430" y="430"/>
                  </a:cubicBezTo>
                  <a:cubicBezTo>
                    <a:pt x="476" y="384"/>
                    <a:pt x="504" y="321"/>
                    <a:pt x="504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04" y="252"/>
                    <a:pt x="504" y="252"/>
                    <a:pt x="504" y="252"/>
                  </a:cubicBezTo>
                  <a:cubicBezTo>
                    <a:pt x="504" y="182"/>
                    <a:pt x="476" y="119"/>
                    <a:pt x="430" y="74"/>
                  </a:cubicBezTo>
                  <a:cubicBezTo>
                    <a:pt x="384" y="28"/>
                    <a:pt x="321" y="0"/>
                    <a:pt x="2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3510915" y="120650"/>
              <a:ext cx="2019300" cy="2019300"/>
            </a:xfrm>
            <a:custGeom>
              <a:avLst/>
              <a:gdLst>
                <a:gd name="T0" fmla="*/ 536 w 536"/>
                <a:gd name="T1" fmla="*/ 268 h 536"/>
                <a:gd name="T2" fmla="*/ 536 w 536"/>
                <a:gd name="T3" fmla="*/ 268 h 536"/>
                <a:gd name="T4" fmla="*/ 536 w 536"/>
                <a:gd name="T5" fmla="*/ 268 h 536"/>
                <a:gd name="T6" fmla="*/ 268 w 536"/>
                <a:gd name="T7" fmla="*/ 0 h 536"/>
                <a:gd name="T8" fmla="*/ 0 w 536"/>
                <a:gd name="T9" fmla="*/ 268 h 536"/>
                <a:gd name="T10" fmla="*/ 268 w 536"/>
                <a:gd name="T11" fmla="*/ 536 h 536"/>
                <a:gd name="T12" fmla="*/ 536 w 536"/>
                <a:gd name="T13" fmla="*/ 268 h 536"/>
                <a:gd name="T14" fmla="*/ 528 w 536"/>
                <a:gd name="T15" fmla="*/ 268 h 536"/>
                <a:gd name="T16" fmla="*/ 520 w 536"/>
                <a:gd name="T17" fmla="*/ 268 h 536"/>
                <a:gd name="T18" fmla="*/ 446 w 536"/>
                <a:gd name="T19" fmla="*/ 446 h 536"/>
                <a:gd name="T20" fmla="*/ 268 w 536"/>
                <a:gd name="T21" fmla="*/ 520 h 536"/>
                <a:gd name="T22" fmla="*/ 90 w 536"/>
                <a:gd name="T23" fmla="*/ 446 h 536"/>
                <a:gd name="T24" fmla="*/ 16 w 536"/>
                <a:gd name="T25" fmla="*/ 268 h 536"/>
                <a:gd name="T26" fmla="*/ 90 w 536"/>
                <a:gd name="T27" fmla="*/ 90 h 536"/>
                <a:gd name="T28" fmla="*/ 268 w 536"/>
                <a:gd name="T29" fmla="*/ 16 h 536"/>
                <a:gd name="T30" fmla="*/ 446 w 536"/>
                <a:gd name="T31" fmla="*/ 90 h 536"/>
                <a:gd name="T32" fmla="*/ 520 w 536"/>
                <a:gd name="T33" fmla="*/ 268 h 536"/>
                <a:gd name="T34" fmla="*/ 528 w 536"/>
                <a:gd name="T35" fmla="*/ 268 h 536"/>
                <a:gd name="T36" fmla="*/ 536 w 536"/>
                <a:gd name="T37" fmla="*/ 268 h 536"/>
                <a:gd name="T38" fmla="*/ 536 w 536"/>
                <a:gd name="T39" fmla="*/ 268 h 536"/>
                <a:gd name="T40" fmla="*/ 268 w 536"/>
                <a:gd name="T4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6" h="536">
                  <a:moveTo>
                    <a:pt x="536" y="268"/>
                  </a:moveTo>
                  <a:cubicBezTo>
                    <a:pt x="536" y="268"/>
                    <a:pt x="536" y="268"/>
                    <a:pt x="536" y="268"/>
                  </a:cubicBezTo>
                  <a:cubicBezTo>
                    <a:pt x="536" y="268"/>
                    <a:pt x="536" y="268"/>
                    <a:pt x="536" y="268"/>
                  </a:cubicBezTo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8"/>
                  </a:cubicBezTo>
                  <a:cubicBezTo>
                    <a:pt x="528" y="268"/>
                    <a:pt x="528" y="268"/>
                    <a:pt x="528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337"/>
                    <a:pt x="492" y="400"/>
                    <a:pt x="446" y="446"/>
                  </a:cubicBezTo>
                  <a:cubicBezTo>
                    <a:pt x="400" y="492"/>
                    <a:pt x="337" y="520"/>
                    <a:pt x="268" y="520"/>
                  </a:cubicBezTo>
                  <a:cubicBezTo>
                    <a:pt x="198" y="520"/>
                    <a:pt x="135" y="492"/>
                    <a:pt x="90" y="446"/>
                  </a:cubicBezTo>
                  <a:cubicBezTo>
                    <a:pt x="44" y="400"/>
                    <a:pt x="16" y="337"/>
                    <a:pt x="16" y="268"/>
                  </a:cubicBezTo>
                  <a:cubicBezTo>
                    <a:pt x="16" y="198"/>
                    <a:pt x="44" y="135"/>
                    <a:pt x="90" y="90"/>
                  </a:cubicBezTo>
                  <a:cubicBezTo>
                    <a:pt x="135" y="44"/>
                    <a:pt x="198" y="16"/>
                    <a:pt x="268" y="16"/>
                  </a:cubicBezTo>
                  <a:cubicBezTo>
                    <a:pt x="337" y="16"/>
                    <a:pt x="400" y="44"/>
                    <a:pt x="446" y="90"/>
                  </a:cubicBezTo>
                  <a:cubicBezTo>
                    <a:pt x="492" y="135"/>
                    <a:pt x="520" y="198"/>
                    <a:pt x="520" y="268"/>
                  </a:cubicBezTo>
                  <a:cubicBezTo>
                    <a:pt x="528" y="268"/>
                    <a:pt x="528" y="268"/>
                    <a:pt x="528" y="268"/>
                  </a:cubicBezTo>
                  <a:cubicBezTo>
                    <a:pt x="536" y="268"/>
                    <a:pt x="536" y="268"/>
                    <a:pt x="536" y="268"/>
                  </a:cubicBezTo>
                  <a:cubicBezTo>
                    <a:pt x="536" y="268"/>
                    <a:pt x="536" y="268"/>
                    <a:pt x="536" y="268"/>
                  </a:cubicBezTo>
                  <a:cubicBezTo>
                    <a:pt x="536" y="120"/>
                    <a:pt x="416" y="0"/>
                    <a:pt x="268" y="0"/>
                  </a:cubicBezTo>
                </a:path>
              </a:pathLst>
            </a:custGeom>
            <a:solidFill>
              <a:srgbClr val="A3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3628390" y="3175"/>
              <a:ext cx="2249488" cy="2249488"/>
            </a:xfrm>
            <a:custGeom>
              <a:avLst/>
              <a:gdLst>
                <a:gd name="T0" fmla="*/ 597 w 597"/>
                <a:gd name="T1" fmla="*/ 299 h 597"/>
                <a:gd name="T2" fmla="*/ 597 w 597"/>
                <a:gd name="T3" fmla="*/ 299 h 597"/>
                <a:gd name="T4" fmla="*/ 597 w 597"/>
                <a:gd name="T5" fmla="*/ 299 h 597"/>
                <a:gd name="T6" fmla="*/ 299 w 597"/>
                <a:gd name="T7" fmla="*/ 0 h 597"/>
                <a:gd name="T8" fmla="*/ 0 w 597"/>
                <a:gd name="T9" fmla="*/ 299 h 597"/>
                <a:gd name="T10" fmla="*/ 299 w 597"/>
                <a:gd name="T11" fmla="*/ 597 h 597"/>
                <a:gd name="T12" fmla="*/ 597 w 597"/>
                <a:gd name="T13" fmla="*/ 299 h 597"/>
                <a:gd name="T14" fmla="*/ 593 w 597"/>
                <a:gd name="T15" fmla="*/ 299 h 597"/>
                <a:gd name="T16" fmla="*/ 589 w 597"/>
                <a:gd name="T17" fmla="*/ 299 h 597"/>
                <a:gd name="T18" fmla="*/ 504 w 597"/>
                <a:gd name="T19" fmla="*/ 504 h 597"/>
                <a:gd name="T20" fmla="*/ 299 w 597"/>
                <a:gd name="T21" fmla="*/ 589 h 597"/>
                <a:gd name="T22" fmla="*/ 93 w 597"/>
                <a:gd name="T23" fmla="*/ 504 h 597"/>
                <a:gd name="T24" fmla="*/ 8 w 597"/>
                <a:gd name="T25" fmla="*/ 299 h 597"/>
                <a:gd name="T26" fmla="*/ 93 w 597"/>
                <a:gd name="T27" fmla="*/ 93 h 597"/>
                <a:gd name="T28" fmla="*/ 299 w 597"/>
                <a:gd name="T29" fmla="*/ 8 h 597"/>
                <a:gd name="T30" fmla="*/ 504 w 597"/>
                <a:gd name="T31" fmla="*/ 93 h 597"/>
                <a:gd name="T32" fmla="*/ 589 w 597"/>
                <a:gd name="T33" fmla="*/ 299 h 597"/>
                <a:gd name="T34" fmla="*/ 593 w 597"/>
                <a:gd name="T35" fmla="*/ 299 h 597"/>
                <a:gd name="T36" fmla="*/ 597 w 597"/>
                <a:gd name="T37" fmla="*/ 299 h 597"/>
                <a:gd name="T38" fmla="*/ 597 w 597"/>
                <a:gd name="T39" fmla="*/ 299 h 597"/>
                <a:gd name="T40" fmla="*/ 299 w 597"/>
                <a:gd name="T41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7" h="597">
                  <a:moveTo>
                    <a:pt x="597" y="299"/>
                  </a:moveTo>
                  <a:cubicBezTo>
                    <a:pt x="597" y="299"/>
                    <a:pt x="597" y="299"/>
                    <a:pt x="597" y="299"/>
                  </a:cubicBezTo>
                  <a:cubicBezTo>
                    <a:pt x="597" y="299"/>
                    <a:pt x="597" y="299"/>
                    <a:pt x="597" y="299"/>
                  </a:cubicBezTo>
                  <a:moveTo>
                    <a:pt x="299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4"/>
                    <a:pt x="134" y="597"/>
                    <a:pt x="299" y="597"/>
                  </a:cubicBezTo>
                  <a:cubicBezTo>
                    <a:pt x="464" y="597"/>
                    <a:pt x="597" y="464"/>
                    <a:pt x="597" y="299"/>
                  </a:cubicBezTo>
                  <a:cubicBezTo>
                    <a:pt x="593" y="299"/>
                    <a:pt x="593" y="299"/>
                    <a:pt x="593" y="299"/>
                  </a:cubicBezTo>
                  <a:cubicBezTo>
                    <a:pt x="589" y="299"/>
                    <a:pt x="589" y="299"/>
                    <a:pt x="589" y="299"/>
                  </a:cubicBezTo>
                  <a:cubicBezTo>
                    <a:pt x="589" y="379"/>
                    <a:pt x="557" y="452"/>
                    <a:pt x="504" y="504"/>
                  </a:cubicBezTo>
                  <a:cubicBezTo>
                    <a:pt x="452" y="557"/>
                    <a:pt x="379" y="589"/>
                    <a:pt x="299" y="589"/>
                  </a:cubicBezTo>
                  <a:cubicBezTo>
                    <a:pt x="219" y="589"/>
                    <a:pt x="146" y="557"/>
                    <a:pt x="93" y="504"/>
                  </a:cubicBezTo>
                  <a:cubicBezTo>
                    <a:pt x="41" y="452"/>
                    <a:pt x="8" y="379"/>
                    <a:pt x="8" y="299"/>
                  </a:cubicBezTo>
                  <a:cubicBezTo>
                    <a:pt x="8" y="219"/>
                    <a:pt x="41" y="146"/>
                    <a:pt x="93" y="93"/>
                  </a:cubicBezTo>
                  <a:cubicBezTo>
                    <a:pt x="146" y="41"/>
                    <a:pt x="219" y="8"/>
                    <a:pt x="299" y="8"/>
                  </a:cubicBezTo>
                  <a:cubicBezTo>
                    <a:pt x="379" y="8"/>
                    <a:pt x="452" y="41"/>
                    <a:pt x="504" y="93"/>
                  </a:cubicBezTo>
                  <a:cubicBezTo>
                    <a:pt x="557" y="146"/>
                    <a:pt x="589" y="219"/>
                    <a:pt x="589" y="299"/>
                  </a:cubicBezTo>
                  <a:cubicBezTo>
                    <a:pt x="593" y="299"/>
                    <a:pt x="593" y="299"/>
                    <a:pt x="593" y="299"/>
                  </a:cubicBezTo>
                  <a:cubicBezTo>
                    <a:pt x="597" y="299"/>
                    <a:pt x="597" y="299"/>
                    <a:pt x="597" y="299"/>
                  </a:cubicBezTo>
                  <a:cubicBezTo>
                    <a:pt x="597" y="299"/>
                    <a:pt x="597" y="299"/>
                    <a:pt x="597" y="299"/>
                  </a:cubicBezTo>
                  <a:cubicBezTo>
                    <a:pt x="597" y="134"/>
                    <a:pt x="464" y="0"/>
                    <a:pt x="2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101"/>
            <p:cNvSpPr>
              <a:spLocks noChangeArrowheads="1"/>
            </p:cNvSpPr>
            <p:nvPr/>
          </p:nvSpPr>
          <p:spPr bwMode="auto">
            <a:xfrm>
              <a:off x="-3138090" y="628391"/>
              <a:ext cx="1303812" cy="1003818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noFill/>
            <a:ln>
              <a:solidFill>
                <a:srgbClr val="48B0BD"/>
              </a:solidFill>
            </a:ln>
            <a:effectLst/>
          </p:spPr>
          <p:txBody>
            <a:bodyPr wrap="none" anchor="ctr"/>
            <a:lstStyle/>
            <a:p>
              <a:pPr defTabSz="5346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5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3924000"/>
            <a:ext cx="9753600" cy="2171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28000" y="432000"/>
            <a:ext cx="459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延迟擦除挂起（</a:t>
            </a:r>
            <a:r>
              <a:rPr lang="en-US" altLang="zh-CN" sz="3200"/>
              <a:t>D-ES</a:t>
            </a:r>
            <a:r>
              <a:rPr lang="zh-CN" altLang="en-US" sz="320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92655" y="1470660"/>
            <a:ext cx="7969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让读取请求等待，直到当前的擦除步骤完成为止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92655" y="2287270"/>
            <a:ext cx="6963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挂起：当前擦出步骤完成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恢复：开始下一个擦除脉冲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3911300"/>
            <a:ext cx="9753600" cy="217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7835" y="1662430"/>
            <a:ext cx="654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优点：没有写饥饿问题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7835" y="2516505"/>
            <a:ext cx="8213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缺点：读尾延迟较长（一个脉冲的时间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~1ms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8000" y="432000"/>
            <a:ext cx="459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延迟擦除挂起（</a:t>
            </a:r>
            <a:r>
              <a:rPr lang="en-US" altLang="zh-CN" sz="3200"/>
              <a:t>D-ES</a:t>
            </a:r>
            <a:r>
              <a:rPr lang="zh-CN" altLang="en-US" sz="32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27835" y="431800"/>
            <a:ext cx="5929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基于超时的擦除挂起（</a:t>
            </a:r>
            <a:r>
              <a:rPr lang="en-US" altLang="zh-CN" sz="3200"/>
              <a:t>T-ES</a:t>
            </a:r>
            <a:r>
              <a:rPr lang="zh-CN" altLang="en-US" sz="3200"/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5485" y="1572895"/>
            <a:ext cx="8759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先执行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进行擦出操作，直到擦除延时到达了设定的值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超时后转换到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以防止擦除和写饥饿。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75485" y="2631440"/>
            <a:ext cx="7537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涵盖了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策略，由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值控制他们的转换。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75485" y="3677285"/>
            <a:ext cx="78809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则等效于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；相反设为无穷，则为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I-ES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选择较高的值会通过延迟擦除操作产生更小的读尾延迟，但是这种选择会导致最大写尾延迟增加。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另一方面，选择较小的N使其表现得更像D-ES，从而提供较小的最大写尾延迟，但增加了读请求等待擦除步骤完成而产生的延时。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850" y="871855"/>
            <a:ext cx="7999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用户可以根据自己的意愿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，以平衡最大写尾延迟，从而有可能改善读尾延迟。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974850" y="2172335"/>
            <a:ext cx="79997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例如，如果用户想要达到100毫秒以下的写入尾部延迟和GC方案产生的最大写入延迟（GC策略，超额配置比率）为35ms，用户应将N设置为64ms，以便总的最大写等待时间保持在100ms以下。默认情况下，我们为实验设置N为64ms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25445" y="-135920"/>
            <a:ext cx="3648710" cy="2215991"/>
            <a:chOff x="4146222" y="3648334"/>
            <a:chExt cx="3648710" cy="2215991"/>
          </a:xfrm>
        </p:grpSpPr>
        <p:sp>
          <p:nvSpPr>
            <p:cNvPr id="33" name="文本框 32"/>
            <p:cNvSpPr txBox="1"/>
            <p:nvPr/>
          </p:nvSpPr>
          <p:spPr>
            <a:xfrm>
              <a:off x="4146222" y="4911349"/>
              <a:ext cx="3648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61B5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44777" y="3648334"/>
              <a:ext cx="1295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solidFill>
                    <a:srgbClr val="5DB6C3"/>
                  </a:solidFill>
                </a:rPr>
                <a:t>P</a:t>
              </a:r>
              <a:endParaRPr lang="zh-CN" altLang="en-US" sz="13800" dirty="0">
                <a:solidFill>
                  <a:srgbClr val="5DB6C3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41899" y="4511040"/>
              <a:ext cx="13321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DB6C3"/>
                  </a:solidFill>
                </a:rPr>
                <a:t>art 03</a:t>
              </a:r>
              <a:endParaRPr lang="zh-CN" altLang="en-US" sz="2000" b="1" dirty="0">
                <a:solidFill>
                  <a:srgbClr val="5DB6C3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35785" y="1715135"/>
            <a:ext cx="526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NVMe SSD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模拟器：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MQSim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35785" y="2271395"/>
            <a:ext cx="7766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基准：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Flexible I/O Tester,Aerospike Certification Tool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,TPC-C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0" y="3626485"/>
            <a:ext cx="9020175" cy="24860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31315" y="905510"/>
            <a:ext cx="83007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六种模式的对比：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基线（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Baseline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）：传入的读取请求不会抢占擦除操作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擦除挂起（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）：可以从任意点挂起和恢复擦除脉冲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理想擦除挂起（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Ideal-ES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）：可以从任何任意点挂起并恢复擦除操作，擦除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挂起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损耗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零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I-ES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D-ES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T-ES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3495" y="170180"/>
            <a:ext cx="553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ea typeface="宋体" panose="02010600030101010101" pitchFamily="2" charset="-122"/>
                <a:cs typeface="+mn-lt"/>
              </a:rPr>
              <a:t>Random Access Benchmark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0" y="939800"/>
            <a:ext cx="10106025" cy="3676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8430" y="4879975"/>
            <a:ext cx="549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基线：</a:t>
            </a:r>
            <a:r>
              <a:rPr lang="en-US" altLang="zh-CN"/>
              <a:t>~5ms</a:t>
            </a:r>
            <a:r>
              <a:rPr lang="zh-CN" altLang="en-US"/>
              <a:t>（整个擦除所需时间）</a:t>
            </a:r>
          </a:p>
          <a:p>
            <a:r>
              <a:rPr lang="en-US" altLang="zh-CN"/>
              <a:t>D-ES</a:t>
            </a:r>
            <a:r>
              <a:rPr lang="zh-CN" altLang="en-US"/>
              <a:t>：</a:t>
            </a:r>
            <a:r>
              <a:rPr lang="en-US" altLang="zh-CN"/>
              <a:t>~1ms</a:t>
            </a:r>
            <a:r>
              <a:rPr lang="zh-CN" altLang="en-US"/>
              <a:t>（单个擦除步骤所需时间）</a:t>
            </a:r>
          </a:p>
          <a:p>
            <a:r>
              <a:rPr lang="en-US" altLang="zh-CN"/>
              <a:t>ES, I-ES, T-ES: -100μs(suspension latency)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04990" y="5018405"/>
            <a:ext cx="432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I-ES, T-ES:</a:t>
            </a:r>
            <a:r>
              <a:rPr lang="zh-CN" altLang="en-US"/>
              <a:t>由于多次擦除挂起而产生比较长的读尾延迟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7480" y="271780"/>
            <a:ext cx="3890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>
                <a:cs typeface="+mn-lt"/>
              </a:rPr>
              <a:t>Database Benchmark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27480" y="1393825"/>
            <a:ext cx="708215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由三个线程组成：一个线程每秒发出2K小（1.5KB）读取请求，另一个线程每秒发出24个大（128KB）读取请求，第三个线程每秒发出24个大（128KB）写入请求。 ACT逐渐以整数倍提高此速率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45" y="3645535"/>
            <a:ext cx="5895975" cy="22193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1985" y="730885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lt"/>
                <a:cs typeface="+mj-lt"/>
              </a:rPr>
              <a:t>ACT test result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911985" y="1781810"/>
          <a:ext cx="852995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82065"/>
                <a:gridCol w="11550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基线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I-ES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D-ES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T-ES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Ideal-ES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压力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22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22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14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22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22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32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089150" y="3272155"/>
            <a:ext cx="83527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基线具有良好的平均响应时间，因此可以使用32倍乘数成功运行ACT。另一方面，它的读尾延迟最差，因为部分擦除延迟很长（最长5毫秒）。这导致基线的性能测试结果相对较差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9150" y="5146675"/>
            <a:ext cx="83521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 ES和I-ES在连续的读取请求会导致擦除（和写入）饥饿，这会导致在值大于22倍的工作负载乘数上的压力测试（第四种情况）失败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427480" y="271780"/>
            <a:ext cx="3890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>
                <a:cs typeface="+mn-lt"/>
              </a:rPr>
              <a:t>Database Benchmark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1471295"/>
            <a:ext cx="10544175" cy="3914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84350" y="92202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lt"/>
                <a:cs typeface="+mj-lt"/>
              </a:rPr>
              <a:t>ACT test result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20010" y="5696585"/>
            <a:ext cx="747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D-ES</a:t>
            </a:r>
            <a:r>
              <a:rPr lang="zh-CN" altLang="en-US"/>
              <a:t>和</a:t>
            </a:r>
            <a:r>
              <a:rPr lang="en-US" altLang="zh-CN"/>
              <a:t>T-ES</a:t>
            </a:r>
            <a:r>
              <a:rPr lang="zh-CN" altLang="en-US"/>
              <a:t>在</a:t>
            </a:r>
            <a:r>
              <a:rPr lang="en-US" altLang="zh-CN"/>
              <a:t>30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× 测试下的压力测试和性能测试都表现出比较好的结果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27480" y="286385"/>
            <a:ext cx="3890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>
                <a:cs typeface="+mn-lt"/>
              </a:rPr>
              <a:t>Database Benchmark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173345" y="2226310"/>
            <a:ext cx="4038317" cy="2041833"/>
            <a:chOff x="4341154" y="2714765"/>
            <a:chExt cx="4133243" cy="2090444"/>
          </a:xfrm>
        </p:grpSpPr>
        <p:grpSp>
          <p:nvGrpSpPr>
            <p:cNvPr id="43" name="组合 42"/>
            <p:cNvGrpSpPr/>
            <p:nvPr/>
          </p:nvGrpSpPr>
          <p:grpSpPr>
            <a:xfrm>
              <a:off x="4341154" y="2714765"/>
              <a:ext cx="4133029" cy="471335"/>
              <a:chOff x="4313606" y="2651265"/>
              <a:chExt cx="4133029" cy="471335"/>
            </a:xfrm>
          </p:grpSpPr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4313606" y="2705554"/>
                <a:ext cx="360220" cy="353087"/>
              </a:xfrm>
              <a:custGeom>
                <a:avLst/>
                <a:gdLst>
                  <a:gd name="T0" fmla="*/ 425 w 444"/>
                  <a:gd name="T1" fmla="*/ 17 h 435"/>
                  <a:gd name="T2" fmla="*/ 425 w 444"/>
                  <a:gd name="T3" fmla="*/ 17 h 435"/>
                  <a:gd name="T4" fmla="*/ 345 w 444"/>
                  <a:gd name="T5" fmla="*/ 35 h 435"/>
                  <a:gd name="T6" fmla="*/ 0 w 444"/>
                  <a:gd name="T7" fmla="*/ 222 h 435"/>
                  <a:gd name="T8" fmla="*/ 195 w 444"/>
                  <a:gd name="T9" fmla="*/ 248 h 435"/>
                  <a:gd name="T10" fmla="*/ 221 w 444"/>
                  <a:gd name="T11" fmla="*/ 434 h 435"/>
                  <a:gd name="T12" fmla="*/ 399 w 444"/>
                  <a:gd name="T13" fmla="*/ 89 h 435"/>
                  <a:gd name="T14" fmla="*/ 425 w 444"/>
                  <a:gd name="T15" fmla="*/ 17 h 435"/>
                  <a:gd name="T16" fmla="*/ 381 w 444"/>
                  <a:gd name="T17" fmla="*/ 62 h 435"/>
                  <a:gd name="T18" fmla="*/ 381 w 444"/>
                  <a:gd name="T19" fmla="*/ 62 h 435"/>
                  <a:gd name="T20" fmla="*/ 239 w 444"/>
                  <a:gd name="T21" fmla="*/ 319 h 435"/>
                  <a:gd name="T22" fmla="*/ 230 w 444"/>
                  <a:gd name="T23" fmla="*/ 204 h 435"/>
                  <a:gd name="T24" fmla="*/ 381 w 444"/>
                  <a:gd name="T25" fmla="*/ 6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35">
                    <a:moveTo>
                      <a:pt x="425" y="17"/>
                    </a:moveTo>
                    <a:lnTo>
                      <a:pt x="425" y="17"/>
                    </a:lnTo>
                    <a:cubicBezTo>
                      <a:pt x="408" y="0"/>
                      <a:pt x="399" y="17"/>
                      <a:pt x="345" y="35"/>
                    </a:cubicBezTo>
                    <a:cubicBezTo>
                      <a:pt x="221" y="97"/>
                      <a:pt x="0" y="222"/>
                      <a:pt x="0" y="222"/>
                    </a:cubicBezTo>
                    <a:cubicBezTo>
                      <a:pt x="195" y="248"/>
                      <a:pt x="195" y="248"/>
                      <a:pt x="195" y="248"/>
                    </a:cubicBezTo>
                    <a:cubicBezTo>
                      <a:pt x="221" y="434"/>
                      <a:pt x="221" y="434"/>
                      <a:pt x="221" y="434"/>
                    </a:cubicBezTo>
                    <a:cubicBezTo>
                      <a:pt x="221" y="434"/>
                      <a:pt x="345" y="222"/>
                      <a:pt x="399" y="89"/>
                    </a:cubicBezTo>
                    <a:cubicBezTo>
                      <a:pt x="425" y="44"/>
                      <a:pt x="443" y="26"/>
                      <a:pt x="425" y="17"/>
                    </a:cubicBezTo>
                    <a:close/>
                    <a:moveTo>
                      <a:pt x="381" y="62"/>
                    </a:moveTo>
                    <a:lnTo>
                      <a:pt x="381" y="62"/>
                    </a:lnTo>
                    <a:cubicBezTo>
                      <a:pt x="239" y="319"/>
                      <a:pt x="239" y="319"/>
                      <a:pt x="239" y="319"/>
                    </a:cubicBezTo>
                    <a:cubicBezTo>
                      <a:pt x="230" y="204"/>
                      <a:pt x="230" y="204"/>
                      <a:pt x="230" y="204"/>
                    </a:cubicBezTo>
                    <a:lnTo>
                      <a:pt x="381" y="62"/>
                    </a:lnTo>
                    <a:close/>
                  </a:path>
                </a:pathLst>
              </a:custGeom>
              <a:solidFill>
                <a:srgbClr val="4AADB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53467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10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833257" y="2651265"/>
                <a:ext cx="3613378" cy="471335"/>
                <a:chOff x="4833257" y="2845332"/>
                <a:chExt cx="3613378" cy="471335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4833257" y="2845332"/>
                  <a:ext cx="986972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64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  </a:t>
                  </a:r>
                  <a:r>
                    <a:rPr lang="en-US" altLang="zh-CN" sz="2400" b="1" dirty="0">
                      <a:solidFill>
                        <a:srgbClr val="64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|</a:t>
                  </a:r>
                  <a:endParaRPr lang="zh-CN" altLang="en-US" sz="2400" b="1" dirty="0">
                    <a:solidFill>
                      <a:srgbClr val="64B5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5736007" y="2845332"/>
                  <a:ext cx="2710628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 spc="300" dirty="0">
                      <a:solidFill>
                        <a:srgbClr val="61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背景</a:t>
                  </a:r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4349603" y="3186422"/>
              <a:ext cx="4124766" cy="471335"/>
              <a:chOff x="4322055" y="2453629"/>
              <a:chExt cx="4124766" cy="471335"/>
            </a:xfrm>
          </p:grpSpPr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4322055" y="2512469"/>
                <a:ext cx="360220" cy="353087"/>
              </a:xfrm>
              <a:custGeom>
                <a:avLst/>
                <a:gdLst>
                  <a:gd name="T0" fmla="*/ 425 w 444"/>
                  <a:gd name="T1" fmla="*/ 17 h 435"/>
                  <a:gd name="T2" fmla="*/ 425 w 444"/>
                  <a:gd name="T3" fmla="*/ 17 h 435"/>
                  <a:gd name="T4" fmla="*/ 345 w 444"/>
                  <a:gd name="T5" fmla="*/ 35 h 435"/>
                  <a:gd name="T6" fmla="*/ 0 w 444"/>
                  <a:gd name="T7" fmla="*/ 222 h 435"/>
                  <a:gd name="T8" fmla="*/ 195 w 444"/>
                  <a:gd name="T9" fmla="*/ 248 h 435"/>
                  <a:gd name="T10" fmla="*/ 221 w 444"/>
                  <a:gd name="T11" fmla="*/ 434 h 435"/>
                  <a:gd name="T12" fmla="*/ 399 w 444"/>
                  <a:gd name="T13" fmla="*/ 89 h 435"/>
                  <a:gd name="T14" fmla="*/ 425 w 444"/>
                  <a:gd name="T15" fmla="*/ 17 h 435"/>
                  <a:gd name="T16" fmla="*/ 381 w 444"/>
                  <a:gd name="T17" fmla="*/ 62 h 435"/>
                  <a:gd name="T18" fmla="*/ 381 w 444"/>
                  <a:gd name="T19" fmla="*/ 62 h 435"/>
                  <a:gd name="T20" fmla="*/ 239 w 444"/>
                  <a:gd name="T21" fmla="*/ 319 h 435"/>
                  <a:gd name="T22" fmla="*/ 230 w 444"/>
                  <a:gd name="T23" fmla="*/ 204 h 435"/>
                  <a:gd name="T24" fmla="*/ 381 w 444"/>
                  <a:gd name="T25" fmla="*/ 6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35">
                    <a:moveTo>
                      <a:pt x="425" y="17"/>
                    </a:moveTo>
                    <a:lnTo>
                      <a:pt x="425" y="17"/>
                    </a:lnTo>
                    <a:cubicBezTo>
                      <a:pt x="408" y="0"/>
                      <a:pt x="399" y="17"/>
                      <a:pt x="345" y="35"/>
                    </a:cubicBezTo>
                    <a:cubicBezTo>
                      <a:pt x="221" y="97"/>
                      <a:pt x="0" y="222"/>
                      <a:pt x="0" y="222"/>
                    </a:cubicBezTo>
                    <a:cubicBezTo>
                      <a:pt x="195" y="248"/>
                      <a:pt x="195" y="248"/>
                      <a:pt x="195" y="248"/>
                    </a:cubicBezTo>
                    <a:cubicBezTo>
                      <a:pt x="221" y="434"/>
                      <a:pt x="221" y="434"/>
                      <a:pt x="221" y="434"/>
                    </a:cubicBezTo>
                    <a:cubicBezTo>
                      <a:pt x="221" y="434"/>
                      <a:pt x="345" y="222"/>
                      <a:pt x="399" y="89"/>
                    </a:cubicBezTo>
                    <a:cubicBezTo>
                      <a:pt x="425" y="44"/>
                      <a:pt x="443" y="26"/>
                      <a:pt x="425" y="17"/>
                    </a:cubicBezTo>
                    <a:close/>
                    <a:moveTo>
                      <a:pt x="381" y="62"/>
                    </a:moveTo>
                    <a:lnTo>
                      <a:pt x="381" y="62"/>
                    </a:lnTo>
                    <a:cubicBezTo>
                      <a:pt x="239" y="319"/>
                      <a:pt x="239" y="319"/>
                      <a:pt x="239" y="319"/>
                    </a:cubicBezTo>
                    <a:cubicBezTo>
                      <a:pt x="230" y="204"/>
                      <a:pt x="230" y="204"/>
                      <a:pt x="230" y="204"/>
                    </a:cubicBezTo>
                    <a:lnTo>
                      <a:pt x="381" y="62"/>
                    </a:lnTo>
                    <a:close/>
                  </a:path>
                </a:pathLst>
              </a:custGeom>
              <a:solidFill>
                <a:srgbClr val="38A2A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53467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10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844956" y="2453629"/>
                <a:ext cx="3601865" cy="471335"/>
                <a:chOff x="4844956" y="2647696"/>
                <a:chExt cx="3601865" cy="47133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4844956" y="2647696"/>
                  <a:ext cx="986972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64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  |</a:t>
                  </a:r>
                  <a:endParaRPr lang="zh-CN" altLang="en-US" sz="2400" b="1" dirty="0">
                    <a:solidFill>
                      <a:srgbClr val="64B5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5736006" y="2647696"/>
                  <a:ext cx="2710815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spc="300" dirty="0" smtClean="0">
                      <a:solidFill>
                        <a:srgbClr val="61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方法</a:t>
                  </a: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4349603" y="3710012"/>
              <a:ext cx="4124579" cy="488888"/>
              <a:chOff x="4322055" y="2307926"/>
              <a:chExt cx="4124579" cy="488888"/>
            </a:xfrm>
          </p:grpSpPr>
          <p:sp>
            <p:nvSpPr>
              <p:cNvPr id="54" name="Freeform 6"/>
              <p:cNvSpPr>
                <a:spLocks noChangeArrowheads="1"/>
              </p:cNvSpPr>
              <p:nvPr/>
            </p:nvSpPr>
            <p:spPr bwMode="auto">
              <a:xfrm>
                <a:off x="4322055" y="2367362"/>
                <a:ext cx="360220" cy="353087"/>
              </a:xfrm>
              <a:custGeom>
                <a:avLst/>
                <a:gdLst>
                  <a:gd name="T0" fmla="*/ 425 w 444"/>
                  <a:gd name="T1" fmla="*/ 17 h 435"/>
                  <a:gd name="T2" fmla="*/ 425 w 444"/>
                  <a:gd name="T3" fmla="*/ 17 h 435"/>
                  <a:gd name="T4" fmla="*/ 345 w 444"/>
                  <a:gd name="T5" fmla="*/ 35 h 435"/>
                  <a:gd name="T6" fmla="*/ 0 w 444"/>
                  <a:gd name="T7" fmla="*/ 222 h 435"/>
                  <a:gd name="T8" fmla="*/ 195 w 444"/>
                  <a:gd name="T9" fmla="*/ 248 h 435"/>
                  <a:gd name="T10" fmla="*/ 221 w 444"/>
                  <a:gd name="T11" fmla="*/ 434 h 435"/>
                  <a:gd name="T12" fmla="*/ 399 w 444"/>
                  <a:gd name="T13" fmla="*/ 89 h 435"/>
                  <a:gd name="T14" fmla="*/ 425 w 444"/>
                  <a:gd name="T15" fmla="*/ 17 h 435"/>
                  <a:gd name="T16" fmla="*/ 381 w 444"/>
                  <a:gd name="T17" fmla="*/ 62 h 435"/>
                  <a:gd name="T18" fmla="*/ 381 w 444"/>
                  <a:gd name="T19" fmla="*/ 62 h 435"/>
                  <a:gd name="T20" fmla="*/ 239 w 444"/>
                  <a:gd name="T21" fmla="*/ 319 h 435"/>
                  <a:gd name="T22" fmla="*/ 230 w 444"/>
                  <a:gd name="T23" fmla="*/ 204 h 435"/>
                  <a:gd name="T24" fmla="*/ 381 w 444"/>
                  <a:gd name="T25" fmla="*/ 6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35">
                    <a:moveTo>
                      <a:pt x="425" y="17"/>
                    </a:moveTo>
                    <a:lnTo>
                      <a:pt x="425" y="17"/>
                    </a:lnTo>
                    <a:cubicBezTo>
                      <a:pt x="408" y="0"/>
                      <a:pt x="399" y="17"/>
                      <a:pt x="345" y="35"/>
                    </a:cubicBezTo>
                    <a:cubicBezTo>
                      <a:pt x="221" y="97"/>
                      <a:pt x="0" y="222"/>
                      <a:pt x="0" y="222"/>
                    </a:cubicBezTo>
                    <a:cubicBezTo>
                      <a:pt x="195" y="248"/>
                      <a:pt x="195" y="248"/>
                      <a:pt x="195" y="248"/>
                    </a:cubicBezTo>
                    <a:cubicBezTo>
                      <a:pt x="221" y="434"/>
                      <a:pt x="221" y="434"/>
                      <a:pt x="221" y="434"/>
                    </a:cubicBezTo>
                    <a:cubicBezTo>
                      <a:pt x="221" y="434"/>
                      <a:pt x="345" y="222"/>
                      <a:pt x="399" y="89"/>
                    </a:cubicBezTo>
                    <a:cubicBezTo>
                      <a:pt x="425" y="44"/>
                      <a:pt x="443" y="26"/>
                      <a:pt x="425" y="17"/>
                    </a:cubicBezTo>
                    <a:close/>
                    <a:moveTo>
                      <a:pt x="381" y="62"/>
                    </a:moveTo>
                    <a:lnTo>
                      <a:pt x="381" y="62"/>
                    </a:lnTo>
                    <a:cubicBezTo>
                      <a:pt x="239" y="319"/>
                      <a:pt x="239" y="319"/>
                      <a:pt x="239" y="319"/>
                    </a:cubicBezTo>
                    <a:cubicBezTo>
                      <a:pt x="230" y="204"/>
                      <a:pt x="230" y="204"/>
                      <a:pt x="230" y="204"/>
                    </a:cubicBezTo>
                    <a:lnTo>
                      <a:pt x="381" y="62"/>
                    </a:lnTo>
                    <a:close/>
                  </a:path>
                </a:pathLst>
              </a:custGeom>
              <a:solidFill>
                <a:srgbClr val="3AA7B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53467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10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4845338" y="2307926"/>
                <a:ext cx="3601296" cy="488888"/>
                <a:chOff x="4845338" y="2501993"/>
                <a:chExt cx="3601296" cy="488888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4845338" y="2519546"/>
                  <a:ext cx="986972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64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  |</a:t>
                  </a:r>
                  <a:endParaRPr lang="zh-CN" altLang="en-US" sz="2400" b="1" dirty="0">
                    <a:solidFill>
                      <a:srgbClr val="64B5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5736006" y="2501993"/>
                  <a:ext cx="2710628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spc="300" dirty="0">
                      <a:solidFill>
                        <a:srgbClr val="61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评估</a:t>
                  </a: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4349603" y="4333873"/>
              <a:ext cx="4124794" cy="471336"/>
              <a:chOff x="4322055" y="2262494"/>
              <a:chExt cx="4124794" cy="471336"/>
            </a:xfrm>
          </p:grpSpPr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4322055" y="2380495"/>
                <a:ext cx="360220" cy="353087"/>
              </a:xfrm>
              <a:custGeom>
                <a:avLst/>
                <a:gdLst>
                  <a:gd name="T0" fmla="*/ 425 w 444"/>
                  <a:gd name="T1" fmla="*/ 17 h 435"/>
                  <a:gd name="T2" fmla="*/ 425 w 444"/>
                  <a:gd name="T3" fmla="*/ 17 h 435"/>
                  <a:gd name="T4" fmla="*/ 345 w 444"/>
                  <a:gd name="T5" fmla="*/ 35 h 435"/>
                  <a:gd name="T6" fmla="*/ 0 w 444"/>
                  <a:gd name="T7" fmla="*/ 222 h 435"/>
                  <a:gd name="T8" fmla="*/ 195 w 444"/>
                  <a:gd name="T9" fmla="*/ 248 h 435"/>
                  <a:gd name="T10" fmla="*/ 221 w 444"/>
                  <a:gd name="T11" fmla="*/ 434 h 435"/>
                  <a:gd name="T12" fmla="*/ 399 w 444"/>
                  <a:gd name="T13" fmla="*/ 89 h 435"/>
                  <a:gd name="T14" fmla="*/ 425 w 444"/>
                  <a:gd name="T15" fmla="*/ 17 h 435"/>
                  <a:gd name="T16" fmla="*/ 381 w 444"/>
                  <a:gd name="T17" fmla="*/ 62 h 435"/>
                  <a:gd name="T18" fmla="*/ 381 w 444"/>
                  <a:gd name="T19" fmla="*/ 62 h 435"/>
                  <a:gd name="T20" fmla="*/ 239 w 444"/>
                  <a:gd name="T21" fmla="*/ 319 h 435"/>
                  <a:gd name="T22" fmla="*/ 230 w 444"/>
                  <a:gd name="T23" fmla="*/ 204 h 435"/>
                  <a:gd name="T24" fmla="*/ 381 w 444"/>
                  <a:gd name="T25" fmla="*/ 6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35">
                    <a:moveTo>
                      <a:pt x="425" y="17"/>
                    </a:moveTo>
                    <a:lnTo>
                      <a:pt x="425" y="17"/>
                    </a:lnTo>
                    <a:cubicBezTo>
                      <a:pt x="408" y="0"/>
                      <a:pt x="399" y="17"/>
                      <a:pt x="345" y="35"/>
                    </a:cubicBezTo>
                    <a:cubicBezTo>
                      <a:pt x="221" y="97"/>
                      <a:pt x="0" y="222"/>
                      <a:pt x="0" y="222"/>
                    </a:cubicBezTo>
                    <a:cubicBezTo>
                      <a:pt x="195" y="248"/>
                      <a:pt x="195" y="248"/>
                      <a:pt x="195" y="248"/>
                    </a:cubicBezTo>
                    <a:cubicBezTo>
                      <a:pt x="221" y="434"/>
                      <a:pt x="221" y="434"/>
                      <a:pt x="221" y="434"/>
                    </a:cubicBezTo>
                    <a:cubicBezTo>
                      <a:pt x="221" y="434"/>
                      <a:pt x="345" y="222"/>
                      <a:pt x="399" y="89"/>
                    </a:cubicBezTo>
                    <a:cubicBezTo>
                      <a:pt x="425" y="44"/>
                      <a:pt x="443" y="26"/>
                      <a:pt x="425" y="17"/>
                    </a:cubicBezTo>
                    <a:close/>
                    <a:moveTo>
                      <a:pt x="381" y="62"/>
                    </a:moveTo>
                    <a:lnTo>
                      <a:pt x="381" y="62"/>
                    </a:lnTo>
                    <a:cubicBezTo>
                      <a:pt x="239" y="319"/>
                      <a:pt x="239" y="319"/>
                      <a:pt x="239" y="319"/>
                    </a:cubicBezTo>
                    <a:cubicBezTo>
                      <a:pt x="230" y="204"/>
                      <a:pt x="230" y="204"/>
                      <a:pt x="230" y="204"/>
                    </a:cubicBezTo>
                    <a:lnTo>
                      <a:pt x="381" y="62"/>
                    </a:lnTo>
                    <a:close/>
                  </a:path>
                </a:pathLst>
              </a:custGeom>
              <a:solidFill>
                <a:srgbClr val="37A2B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53467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10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4844956" y="2262494"/>
                <a:ext cx="3601893" cy="471336"/>
                <a:chOff x="4844956" y="2456561"/>
                <a:chExt cx="3601893" cy="471336"/>
              </a:xfrm>
            </p:grpSpPr>
            <p:sp>
              <p:nvSpPr>
                <p:cNvPr id="61" name="文本框 60"/>
                <p:cNvSpPr txBox="1"/>
                <p:nvPr/>
              </p:nvSpPr>
              <p:spPr>
                <a:xfrm>
                  <a:off x="4844956" y="2456562"/>
                  <a:ext cx="986972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64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  |</a:t>
                  </a:r>
                  <a:endParaRPr lang="zh-CN" altLang="en-US" sz="2400" b="1" dirty="0">
                    <a:solidFill>
                      <a:srgbClr val="64B5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5736006" y="2456561"/>
                  <a:ext cx="2710843" cy="47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spc="300" dirty="0">
                      <a:solidFill>
                        <a:srgbClr val="61B5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总结</a:t>
                  </a:r>
                </a:p>
              </p:txBody>
            </p:sp>
          </p:grpSp>
        </p:grpSp>
      </p:grpSp>
      <p:grpSp>
        <p:nvGrpSpPr>
          <p:cNvPr id="67" name="组合 66"/>
          <p:cNvGrpSpPr/>
          <p:nvPr/>
        </p:nvGrpSpPr>
        <p:grpSpPr>
          <a:xfrm>
            <a:off x="2909833" y="2417659"/>
            <a:ext cx="1107996" cy="2086816"/>
            <a:chOff x="1541882" y="2548463"/>
            <a:chExt cx="1107996" cy="2086816"/>
          </a:xfrm>
        </p:grpSpPr>
        <p:sp>
          <p:nvSpPr>
            <p:cNvPr id="64" name="文本框 63"/>
            <p:cNvSpPr txBox="1"/>
            <p:nvPr/>
          </p:nvSpPr>
          <p:spPr>
            <a:xfrm rot="5400000">
              <a:off x="1637271" y="2453074"/>
              <a:ext cx="9172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rgbClr val="4AAD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6600" b="1" dirty="0">
                <a:solidFill>
                  <a:srgbClr val="4AAD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695022" y="3203300"/>
              <a:ext cx="461665" cy="14319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AAD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dirty="0">
                <a:solidFill>
                  <a:srgbClr val="4AAD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023838" y="3203300"/>
              <a:ext cx="492443" cy="14319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4AAD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-182880" y="1002048"/>
            <a:ext cx="12550140" cy="0"/>
          </a:xfrm>
          <a:prstGeom prst="line">
            <a:avLst/>
          </a:prstGeom>
          <a:ln>
            <a:solidFill>
              <a:srgbClr val="4A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-182880" y="5734068"/>
            <a:ext cx="12550140" cy="0"/>
          </a:xfrm>
          <a:prstGeom prst="line">
            <a:avLst/>
          </a:prstGeom>
          <a:ln>
            <a:solidFill>
              <a:srgbClr val="4A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1695216" y="-150812"/>
            <a:ext cx="19284" cy="7223759"/>
          </a:xfrm>
          <a:prstGeom prst="line">
            <a:avLst/>
          </a:prstGeom>
          <a:ln>
            <a:solidFill>
              <a:srgbClr val="4A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10626890" y="-150812"/>
            <a:ext cx="19284" cy="7223759"/>
          </a:xfrm>
          <a:prstGeom prst="line">
            <a:avLst/>
          </a:prstGeom>
          <a:ln>
            <a:solidFill>
              <a:srgbClr val="4A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8615" y="208915"/>
            <a:ext cx="5011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Transaction Processing Benchmark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1650" y="820420"/>
            <a:ext cx="3570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TPC-C from SNIA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410970"/>
            <a:ext cx="10001250" cy="3143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0180" y="4671695"/>
            <a:ext cx="4667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基线：</a:t>
            </a:r>
            <a:r>
              <a:rPr lang="en-US" altLang="zh-CN"/>
              <a:t>~5ms</a:t>
            </a:r>
            <a:r>
              <a:rPr lang="zh-CN" altLang="en-US"/>
              <a:t>（整个擦除过程时间）</a:t>
            </a:r>
          </a:p>
          <a:p>
            <a:r>
              <a:rPr lang="en-US" altLang="zh-CN"/>
              <a:t>D-ES</a:t>
            </a:r>
            <a:r>
              <a:rPr lang="zh-CN" altLang="en-US"/>
              <a:t>，</a:t>
            </a:r>
            <a:r>
              <a:rPr lang="en-US" altLang="zh-CN"/>
              <a:t>T-ES</a:t>
            </a:r>
            <a:r>
              <a:rPr lang="zh-CN" altLang="en-US"/>
              <a:t>：</a:t>
            </a:r>
            <a:r>
              <a:rPr lang="en-US" altLang="zh-CN"/>
              <a:t>~1ms</a:t>
            </a:r>
            <a:r>
              <a:rPr lang="zh-CN" altLang="en-US"/>
              <a:t>（单个擦除步骤时间）</a:t>
            </a:r>
          </a:p>
          <a:p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I-ES </a:t>
            </a:r>
            <a:r>
              <a:rPr lang="zh-CN" altLang="en-US"/>
              <a:t>：写饥饿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83705" y="4850765"/>
            <a:ext cx="390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T-ES</a:t>
            </a:r>
            <a:r>
              <a:rPr lang="zh-CN" altLang="en-US"/>
              <a:t>：</a:t>
            </a:r>
            <a:r>
              <a:rPr lang="en-US" altLang="zh-CN"/>
              <a:t>64ms</a:t>
            </a:r>
            <a:r>
              <a:rPr lang="zh-CN" altLang="en-US"/>
              <a:t>（超时）</a:t>
            </a:r>
            <a:r>
              <a:rPr lang="en-US" altLang="zh-CN"/>
              <a:t>+24ms</a:t>
            </a:r>
            <a:r>
              <a:rPr lang="zh-CN" altLang="en-US"/>
              <a:t>（</a:t>
            </a:r>
            <a:r>
              <a:rPr lang="en-US" altLang="zh-CN"/>
              <a:t>GC </a:t>
            </a:r>
            <a:r>
              <a:rPr lang="zh-CN" altLang="en-US"/>
              <a:t>时延）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3830" y="389890"/>
            <a:ext cx="5613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Sensitivity to T-ES Timeout Threshold (N)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480310"/>
            <a:ext cx="11715750" cy="33242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3735" y="1006475"/>
            <a:ext cx="113671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 algn="l"/>
            <a:r>
              <a:rPr lang="zh-CN" sz="2400">
                <a:ea typeface="宋体" panose="02010600030101010101" pitchFamily="2" charset="-122"/>
                <a:sym typeface="+mn-ea"/>
              </a:rPr>
              <a:t>在第80个百分点左右，读延迟从</a:t>
            </a:r>
            <a:r>
              <a:rPr lang="zh-CN" sz="2400" b="0">
                <a:ea typeface="宋体" panose="02010600030101010101" pitchFamily="2" charset="-122"/>
              </a:rPr>
              <a:t>I-ES（大约200µs）到D-ES（大约1ms）的逐渐过渡。通常，增加N 降低高读</a:t>
            </a:r>
            <a:r>
              <a:rPr lang="zh-CN" sz="2400">
                <a:ea typeface="宋体" panose="02010600030101010101" pitchFamily="2" charset="-122"/>
                <a:sym typeface="+mn-ea"/>
              </a:rPr>
              <a:t>延迟</a:t>
            </a:r>
            <a:r>
              <a:rPr lang="zh-CN" sz="2400" b="0">
                <a:ea typeface="宋体" panose="02010600030101010101" pitchFamily="2" charset="-122"/>
              </a:rPr>
              <a:t>的频率（即超过200µs），并降低平均读延迟，但是增加最大写入延迟。随着N的增加，T-ES更有可能在I-ES模式下运行，以降低读请求因为</a:t>
            </a:r>
            <a:r>
              <a:rPr lang="zh-CN" sz="2400">
                <a:ea typeface="宋体" panose="02010600030101010101" pitchFamily="2" charset="-122"/>
                <a:sym typeface="+mn-ea"/>
              </a:rPr>
              <a:t>正在进行的擦除脉冲而</a:t>
            </a:r>
            <a:r>
              <a:rPr lang="zh-CN" sz="2400" b="0">
                <a:ea typeface="宋体" panose="02010600030101010101" pitchFamily="2" charset="-122"/>
              </a:rPr>
              <a:t>经历1毫秒延迟的可能。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847080" y="612648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1038225" y="1390015"/>
          <a:ext cx="892492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53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T-ES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16ms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64ms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256ms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1.02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4.09s</a:t>
                      </a:r>
                    </a:p>
                  </a:txBody>
                  <a:tcPr/>
                </a:tc>
              </a:tr>
              <a:tr h="563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Write Latency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(Maximum)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27ms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86ms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1.04s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4.1s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38225" y="2829560"/>
            <a:ext cx="89560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T-ES的最大写延迟是GC延迟和T-ES超时值的总和。这是因为在I-ES模式下运行时，GC操作（需要擦除操作以生成用于用户数据写入的空闲块）可能会受到干扰。触发T-ES超时后，它将切换到D-ES，以允许GC操作产生空闲块来写入用户数据。 TPC-C工作负载（具有稳态前提条件）的最大GC延迟为24ms。因此，测得的最大写等待时间与估计值相差不远（即，GC等待时间加N）。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3830" y="389890"/>
            <a:ext cx="5613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Sensitivity to T-ES Timeout Threshold (N)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56915" y="-238790"/>
            <a:ext cx="3648710" cy="2215991"/>
            <a:chOff x="4146222" y="3648334"/>
            <a:chExt cx="3648710" cy="2215991"/>
          </a:xfrm>
        </p:grpSpPr>
        <p:sp>
          <p:nvSpPr>
            <p:cNvPr id="33" name="文本框 32"/>
            <p:cNvSpPr txBox="1"/>
            <p:nvPr/>
          </p:nvSpPr>
          <p:spPr>
            <a:xfrm>
              <a:off x="4146222" y="4911349"/>
              <a:ext cx="3648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61B5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44777" y="3648334"/>
              <a:ext cx="1295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solidFill>
                    <a:srgbClr val="5DB6C3"/>
                  </a:solidFill>
                </a:rPr>
                <a:t>P</a:t>
              </a:r>
              <a:endParaRPr lang="zh-CN" altLang="en-US" sz="13800" dirty="0">
                <a:solidFill>
                  <a:srgbClr val="5DB6C3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41899" y="4511040"/>
              <a:ext cx="13321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DB6C3"/>
                  </a:solidFill>
                </a:rPr>
                <a:t>art 04</a:t>
              </a:r>
              <a:endParaRPr lang="zh-CN" altLang="en-US" sz="2000" b="1" dirty="0">
                <a:solidFill>
                  <a:srgbClr val="5DB6C3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52592" y="2139352"/>
            <a:ext cx="7446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在现有的擦除挂起方案提出了</a:t>
            </a:r>
            <a:r>
              <a:rPr lang="en-US" altLang="zh-CN" sz="2400" dirty="0">
                <a:ea typeface="宋体" panose="02010600030101010101" pitchFamily="2" charset="-122"/>
              </a:rPr>
              <a:t>NAND</a:t>
            </a:r>
            <a:r>
              <a:rPr lang="zh-CN" altLang="en-US" sz="2400" dirty="0">
                <a:ea typeface="宋体" panose="02010600030101010101" pitchFamily="2" charset="-122"/>
              </a:rPr>
              <a:t>可靠性问题并出现饥饿现象，并在实际的</a:t>
            </a:r>
            <a:r>
              <a:rPr lang="en-US" altLang="zh-CN" sz="2400" dirty="0">
                <a:ea typeface="宋体" panose="02010600030101010101" pitchFamily="2" charset="-122"/>
              </a:rPr>
              <a:t>SSD</a:t>
            </a:r>
            <a:r>
              <a:rPr lang="zh-CN" altLang="en-US" sz="2400" dirty="0">
                <a:ea typeface="宋体" panose="02010600030101010101" pitchFamily="2" charset="-122"/>
              </a:rPr>
              <a:t>中演示了</a:t>
            </a:r>
            <a:r>
              <a:rPr lang="zh-CN" altLang="en-US" sz="2400" dirty="0" smtClean="0">
                <a:ea typeface="宋体" panose="02010600030101010101" pitchFamily="2" charset="-122"/>
              </a:rPr>
              <a:t>后者。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提出了两种实用的擦除暂停机制，即</a:t>
            </a:r>
            <a:r>
              <a:rPr lang="en-US" altLang="zh-CN" sz="2400" dirty="0">
                <a:ea typeface="宋体" panose="02010600030101010101" pitchFamily="2" charset="-122"/>
              </a:rPr>
              <a:t>I-ES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D-ES</a:t>
            </a:r>
            <a:r>
              <a:rPr lang="zh-CN" altLang="en-US" sz="2400" dirty="0">
                <a:ea typeface="宋体" panose="02010600030101010101" pitchFamily="2" charset="-122"/>
              </a:rPr>
              <a:t>，并分析了两种机制的优缺点，并在两者之间引入了基于超时的切换策略（</a:t>
            </a:r>
            <a:r>
              <a:rPr lang="en-US" altLang="zh-CN" sz="2400" dirty="0">
                <a:ea typeface="宋体" panose="02010600030101010101" pitchFamily="2" charset="-122"/>
              </a:rPr>
              <a:t>T-ES</a:t>
            </a:r>
            <a:r>
              <a:rPr lang="zh-CN" altLang="en-US" sz="2400" dirty="0">
                <a:ea typeface="宋体" panose="02010600030101010101" pitchFamily="2" charset="-122"/>
              </a:rPr>
              <a:t>）。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通过提出的擦除暂停机制在</a:t>
            </a:r>
            <a:r>
              <a:rPr lang="en-US" altLang="zh-CN" sz="2400" dirty="0">
                <a:ea typeface="宋体" panose="02010600030101010101" pitchFamily="2" charset="-122"/>
              </a:rPr>
              <a:t>ACT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TPC-C</a:t>
            </a:r>
            <a:r>
              <a:rPr lang="zh-CN" altLang="en-US" sz="2400" dirty="0">
                <a:ea typeface="宋体" panose="02010600030101010101" pitchFamily="2" charset="-122"/>
              </a:rPr>
              <a:t>测试中的各种工作负载下，显著降低了读尾</a:t>
            </a:r>
            <a:r>
              <a:rPr lang="zh-CN" altLang="en-US" sz="2400" dirty="0" smtClean="0">
                <a:ea typeface="宋体" panose="02010600030101010101" pitchFamily="2" charset="-122"/>
              </a:rPr>
              <a:t>延迟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90618" y="2369548"/>
            <a:ext cx="3970968" cy="1180618"/>
            <a:chOff x="2885283" y="2201550"/>
            <a:chExt cx="3970968" cy="1180618"/>
          </a:xfrm>
        </p:grpSpPr>
        <p:sp>
          <p:nvSpPr>
            <p:cNvPr id="5" name="弧形 4"/>
            <p:cNvSpPr/>
            <p:nvPr/>
          </p:nvSpPr>
          <p:spPr>
            <a:xfrm>
              <a:off x="5675633" y="2201550"/>
              <a:ext cx="1180618" cy="1180618"/>
            </a:xfrm>
            <a:prstGeom prst="arc">
              <a:avLst>
                <a:gd name="adj1" fmla="val 10212009"/>
                <a:gd name="adj2" fmla="val 5039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85283" y="2474227"/>
              <a:ext cx="142049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spc="300" dirty="0">
                  <a:solidFill>
                    <a:srgbClr val="61B5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12200" y="2872884"/>
              <a:ext cx="1420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300" dirty="0" smtClean="0">
                  <a:solidFill>
                    <a:srgbClr val="61B5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THANKS</a:t>
              </a:r>
              <a:endParaRPr lang="zh-CN" altLang="en-US" sz="1400" spc="300" dirty="0">
                <a:solidFill>
                  <a:srgbClr val="61B5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56915" y="-238790"/>
            <a:ext cx="3648710" cy="2215991"/>
            <a:chOff x="4146222" y="3648334"/>
            <a:chExt cx="3648710" cy="2215991"/>
          </a:xfrm>
        </p:grpSpPr>
        <p:sp>
          <p:nvSpPr>
            <p:cNvPr id="33" name="文本框 32"/>
            <p:cNvSpPr txBox="1"/>
            <p:nvPr/>
          </p:nvSpPr>
          <p:spPr>
            <a:xfrm>
              <a:off x="4146222" y="4911349"/>
              <a:ext cx="3648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61B5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44777" y="3648334"/>
              <a:ext cx="1295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solidFill>
                    <a:srgbClr val="5DB6C3"/>
                  </a:solidFill>
                </a:rPr>
                <a:t>P</a:t>
              </a:r>
              <a:endParaRPr lang="zh-CN" altLang="en-US" sz="13800" dirty="0">
                <a:solidFill>
                  <a:srgbClr val="5DB6C3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41899" y="4511040"/>
              <a:ext cx="1332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DB6C3"/>
                  </a:solidFill>
                </a:rPr>
                <a:t>art 01</a:t>
              </a:r>
              <a:endParaRPr lang="zh-CN" altLang="en-US" sz="2000" b="1" dirty="0">
                <a:solidFill>
                  <a:srgbClr val="5DB6C3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28070" y="3506816"/>
            <a:ext cx="684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NAND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闪存的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是数据中心服务器的关键组件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28619" y="2302624"/>
            <a:ext cx="6999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NAND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闪存的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具有更高的吞吐量和更低的平均延迟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7575" y="763905"/>
            <a:ext cx="5314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平均读取延迟低，尾延迟长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995170"/>
            <a:ext cx="116014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6840" y="1697355"/>
            <a:ext cx="5358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垃圾收集（</a:t>
            </a:r>
            <a:r>
              <a:rPr lang="en-US" altLang="zh-CN" sz="2800"/>
              <a:t>Garbage collection</a:t>
            </a:r>
            <a:r>
              <a:rPr lang="zh-CN" altLang="en-US" sz="280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7040" y="450850"/>
            <a:ext cx="527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读尾延迟长的原因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86840" y="3043555"/>
            <a:ext cx="612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块擦除（</a:t>
            </a:r>
            <a:r>
              <a:rPr lang="en-US" altLang="zh-CN" sz="2800"/>
              <a:t>Block erase operation</a:t>
            </a:r>
            <a:r>
              <a:rPr lang="zh-CN" altLang="en-US" sz="280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25345" y="2382520"/>
            <a:ext cx="549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</a:t>
            </a:r>
            <a:r>
              <a:rPr lang="zh-CN" altLang="en-US"/>
              <a:t>产生的延时时间长（</a:t>
            </a:r>
            <a:r>
              <a:rPr lang="en-US" altLang="zh-CN"/>
              <a:t>100ms→10ms</a:t>
            </a:r>
            <a:r>
              <a:rPr lang="zh-CN" altLang="en-US"/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5345" y="3858260"/>
            <a:ext cx="488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</a:t>
            </a:r>
            <a:r>
              <a:rPr lang="zh-CN" altLang="en-US"/>
              <a:t>已成为读尾延时的主要组成部分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1751330" y="3562575"/>
            <a:ext cx="9820275" cy="3556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751330" y="2807560"/>
            <a:ext cx="1195070" cy="790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擦除</a:t>
            </a:r>
          </a:p>
        </p:txBody>
      </p:sp>
      <p:sp>
        <p:nvSpPr>
          <p:cNvPr id="7" name="下箭头 6"/>
          <p:cNvSpPr/>
          <p:nvPr/>
        </p:nvSpPr>
        <p:spPr>
          <a:xfrm>
            <a:off x="2946285" y="2455770"/>
            <a:ext cx="108000" cy="11068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46400" y="2212565"/>
            <a:ext cx="138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读请求到达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074035" y="2772000"/>
            <a:ext cx="1774190" cy="772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擦除挂起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848225" y="2772000"/>
            <a:ext cx="1422400" cy="772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读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306185" y="2772000"/>
            <a:ext cx="1967865" cy="790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擦除恢复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307070" y="2772000"/>
            <a:ext cx="2547620" cy="790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擦除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74035" y="3786730"/>
            <a:ext cx="3162300" cy="0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72485" y="2455770"/>
            <a:ext cx="117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0155" y="2439260"/>
            <a:ext cx="117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54730" y="3786730"/>
            <a:ext cx="220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读延迟</a:t>
            </a:r>
            <a:r>
              <a:rPr lang="en-US" altLang="zh-CN"/>
              <a:t>130μs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9465" y="469900"/>
            <a:ext cx="495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减小擦除对读尾延迟的影响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670540" y="3602580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69465" y="1382395"/>
            <a:ext cx="7139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一旦读请求到，挂起正在进行的擦除，处理完读请求后，从挂起的确切点恢复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69465" y="4735195"/>
            <a:ext cx="8110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存在写饥饿和</a:t>
            </a:r>
            <a:r>
              <a:rPr lang="en-US" altLang="zh-CN" sz="2800"/>
              <a:t>NAND</a:t>
            </a:r>
            <a:r>
              <a:rPr lang="zh-CN" altLang="en-US" sz="2800"/>
              <a:t>可靠性问题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56915" y="-238790"/>
            <a:ext cx="3648710" cy="2215991"/>
            <a:chOff x="4146222" y="3648334"/>
            <a:chExt cx="3648710" cy="2215991"/>
          </a:xfrm>
        </p:grpSpPr>
        <p:sp>
          <p:nvSpPr>
            <p:cNvPr id="33" name="文本框 32"/>
            <p:cNvSpPr txBox="1"/>
            <p:nvPr/>
          </p:nvSpPr>
          <p:spPr>
            <a:xfrm>
              <a:off x="4146222" y="4911349"/>
              <a:ext cx="3648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61B5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44777" y="3648334"/>
              <a:ext cx="1295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solidFill>
                    <a:srgbClr val="5DB6C3"/>
                  </a:solidFill>
                </a:rPr>
                <a:t>P</a:t>
              </a:r>
              <a:endParaRPr lang="zh-CN" altLang="en-US" sz="13800" dirty="0">
                <a:solidFill>
                  <a:srgbClr val="5DB6C3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41899" y="4511040"/>
              <a:ext cx="13321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DB6C3"/>
                  </a:solidFill>
                </a:rPr>
                <a:t>art 02</a:t>
              </a:r>
              <a:endParaRPr lang="zh-CN" altLang="en-US" sz="2000" b="1" dirty="0">
                <a:solidFill>
                  <a:srgbClr val="5DB6C3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89250" y="2153285"/>
            <a:ext cx="13578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+mn-ea"/>
              </a:rPr>
              <a:t>立即擦除挂起（</a:t>
            </a:r>
            <a:r>
              <a:rPr lang="en-US" altLang="zh-CN" sz="2800">
                <a:latin typeface="+mn-ea"/>
              </a:rPr>
              <a:t>I-ES</a:t>
            </a:r>
            <a:r>
              <a:rPr lang="zh-CN" altLang="en-US" sz="2800">
                <a:latin typeface="+mn-ea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89250" y="3189605"/>
            <a:ext cx="5923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延迟擦除挂起（</a:t>
            </a:r>
            <a:r>
              <a:rPr lang="en-US" altLang="zh-CN" sz="2800"/>
              <a:t>D-ES</a:t>
            </a:r>
            <a:r>
              <a:rPr lang="zh-CN" altLang="en-US" sz="280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89250" y="4166235"/>
            <a:ext cx="730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基于超时的擦除挂起（</a:t>
            </a:r>
            <a:r>
              <a:rPr lang="en-US" altLang="zh-CN" sz="2800"/>
              <a:t>T-ES</a:t>
            </a:r>
            <a:r>
              <a:rPr lang="zh-CN" altLang="en-US" sz="2800"/>
              <a:t>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00" y="3888000"/>
            <a:ext cx="9315450" cy="2152650"/>
          </a:xfrm>
          <a:prstGeom prst="rect">
            <a:avLst/>
          </a:prstGeom>
          <a:solidFill>
            <a:srgbClr val="F0EEF0"/>
          </a:solidFill>
        </p:spPr>
      </p:pic>
      <p:sp>
        <p:nvSpPr>
          <p:cNvPr id="9" name="文本框 8"/>
          <p:cNvSpPr txBox="1"/>
          <p:nvPr/>
        </p:nvSpPr>
        <p:spPr>
          <a:xfrm>
            <a:off x="1728000" y="432000"/>
            <a:ext cx="459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立即擦除挂起（</a:t>
            </a:r>
            <a:r>
              <a:rPr lang="en-US" altLang="zh-CN" sz="3200"/>
              <a:t>I-ES</a:t>
            </a:r>
            <a:r>
              <a:rPr lang="zh-CN" altLang="en-US" sz="3200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27835" y="1365250"/>
            <a:ext cx="88938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立即终止正在进行的擦除步骤并放弃进度，在满足读取请求之后，擦除操作可以从当前擦除步骤的起点恢复。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00" y="3888000"/>
            <a:ext cx="9315450" cy="2152650"/>
          </a:xfrm>
          <a:prstGeom prst="rect">
            <a:avLst/>
          </a:prstGeom>
          <a:solidFill>
            <a:srgbClr val="F0EEF0"/>
          </a:solidFill>
        </p:spPr>
      </p:pic>
      <p:sp>
        <p:nvSpPr>
          <p:cNvPr id="2" name="文本框 1"/>
          <p:cNvSpPr txBox="1"/>
          <p:nvPr/>
        </p:nvSpPr>
        <p:spPr>
          <a:xfrm>
            <a:off x="2065020" y="1346200"/>
            <a:ext cx="502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优点：读延迟低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020" y="2044065"/>
            <a:ext cx="502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缺点：可能出现擦除（和写）饥饿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8000" y="432000"/>
            <a:ext cx="459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立即擦除挂起（</a:t>
            </a:r>
            <a:r>
              <a:rPr lang="en-US" altLang="zh-CN" sz="3200"/>
              <a:t>I-ES</a:t>
            </a:r>
            <a:r>
              <a:rPr lang="zh-CN" altLang="en-US" sz="32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ocer模板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1300</Words>
  <Application>Microsoft Office PowerPoint</Application>
  <PresentationFormat>自定义</PresentationFormat>
  <Paragraphs>148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hust</cp:lastModifiedBy>
  <cp:revision>13</cp:revision>
  <dcterms:created xsi:type="dcterms:W3CDTF">2019-03-11T11:12:00Z</dcterms:created>
  <dcterms:modified xsi:type="dcterms:W3CDTF">2019-10-28T12:06:42Z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  <property fmtid="{D5CDD505-2E9C-101B-9397-08002B2CF9AE}" pid="3" name="KSORubyTemplateID">
    <vt:lpwstr>2</vt:lpwstr>
  </property>
</Properties>
</file>