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276" r:id="rId4"/>
    <p:sldId id="287" r:id="rId5"/>
    <p:sldId id="288" r:id="rId6"/>
    <p:sldId id="278" r:id="rId7"/>
    <p:sldId id="279" r:id="rId8"/>
    <p:sldId id="289" r:id="rId9"/>
    <p:sldId id="290" r:id="rId10"/>
    <p:sldId id="291" r:id="rId11"/>
    <p:sldId id="292" r:id="rId12"/>
    <p:sldId id="280" r:id="rId13"/>
    <p:sldId id="281" r:id="rId14"/>
    <p:sldId id="298" r:id="rId15"/>
    <p:sldId id="293" r:id="rId16"/>
    <p:sldId id="294" r:id="rId17"/>
    <p:sldId id="299" r:id="rId18"/>
    <p:sldId id="295" r:id="rId19"/>
    <p:sldId id="296" r:id="rId20"/>
    <p:sldId id="300" r:id="rId21"/>
    <p:sldId id="297" r:id="rId22"/>
    <p:sldId id="282" r:id="rId23"/>
    <p:sldId id="283" r:id="rId24"/>
    <p:sldId id="285" r:id="rId25"/>
    <p:sldId id="286" r:id="rId26"/>
    <p:sldId id="323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9277" b="-92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1553603" y="3028951"/>
            <a:ext cx="9084795" cy="293688"/>
          </a:xfrm>
          <a:custGeom>
            <a:avLst/>
            <a:gdLst>
              <a:gd name="T0" fmla="*/ 4790 w 4790"/>
              <a:gd name="T1" fmla="*/ 0 h 153"/>
              <a:gd name="T2" fmla="*/ 2544 w 4790"/>
              <a:gd name="T3" fmla="*/ 0 h 153"/>
              <a:gd name="T4" fmla="*/ 2544 w 4790"/>
              <a:gd name="T5" fmla="*/ 0 h 153"/>
              <a:gd name="T6" fmla="*/ 2544 w 4790"/>
              <a:gd name="T7" fmla="*/ 0 h 153"/>
              <a:gd name="T8" fmla="*/ 2395 w 4790"/>
              <a:gd name="T9" fmla="*/ 148 h 153"/>
              <a:gd name="T10" fmla="*/ 2247 w 4790"/>
              <a:gd name="T11" fmla="*/ 0 h 153"/>
              <a:gd name="T12" fmla="*/ 2246 w 4790"/>
              <a:gd name="T13" fmla="*/ 0 h 153"/>
              <a:gd name="T14" fmla="*/ 2246 w 4790"/>
              <a:gd name="T15" fmla="*/ 0 h 153"/>
              <a:gd name="T16" fmla="*/ 0 w 4790"/>
              <a:gd name="T17" fmla="*/ 0 h 153"/>
              <a:gd name="T18" fmla="*/ 0 w 4790"/>
              <a:gd name="T19" fmla="*/ 4 h 153"/>
              <a:gd name="T20" fmla="*/ 2246 w 4790"/>
              <a:gd name="T21" fmla="*/ 4 h 153"/>
              <a:gd name="T22" fmla="*/ 2395 w 4790"/>
              <a:gd name="T23" fmla="*/ 153 h 153"/>
              <a:gd name="T24" fmla="*/ 2544 w 4790"/>
              <a:gd name="T25" fmla="*/ 4 h 153"/>
              <a:gd name="T26" fmla="*/ 4790 w 4790"/>
              <a:gd name="T27" fmla="*/ 4 h 153"/>
              <a:gd name="T28" fmla="*/ 4790 w 4790"/>
              <a:gd name="T2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90" h="153">
                <a:moveTo>
                  <a:pt x="4790" y="0"/>
                </a:moveTo>
                <a:lnTo>
                  <a:pt x="2544" y="0"/>
                </a:lnTo>
                <a:lnTo>
                  <a:pt x="2544" y="0"/>
                </a:lnTo>
                <a:lnTo>
                  <a:pt x="2544" y="0"/>
                </a:lnTo>
                <a:lnTo>
                  <a:pt x="2395" y="148"/>
                </a:lnTo>
                <a:lnTo>
                  <a:pt x="2247" y="0"/>
                </a:lnTo>
                <a:lnTo>
                  <a:pt x="2246" y="0"/>
                </a:lnTo>
                <a:lnTo>
                  <a:pt x="2246" y="0"/>
                </a:lnTo>
                <a:lnTo>
                  <a:pt x="0" y="0"/>
                </a:lnTo>
                <a:lnTo>
                  <a:pt x="0" y="4"/>
                </a:lnTo>
                <a:lnTo>
                  <a:pt x="2246" y="4"/>
                </a:lnTo>
                <a:lnTo>
                  <a:pt x="2395" y="153"/>
                </a:lnTo>
                <a:lnTo>
                  <a:pt x="2544" y="4"/>
                </a:lnTo>
                <a:lnTo>
                  <a:pt x="4790" y="4"/>
                </a:lnTo>
                <a:lnTo>
                  <a:pt x="47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4405165" y="4524781"/>
            <a:ext cx="3381671" cy="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9"/>
          <p:cNvSpPr>
            <a:spLocks/>
          </p:cNvSpPr>
          <p:nvPr userDrawn="1"/>
        </p:nvSpPr>
        <p:spPr bwMode="auto">
          <a:xfrm>
            <a:off x="5806765" y="4229174"/>
            <a:ext cx="565192" cy="573939"/>
          </a:xfrm>
          <a:custGeom>
            <a:avLst/>
            <a:gdLst>
              <a:gd name="T0" fmla="*/ 298 w 298"/>
              <a:gd name="T1" fmla="*/ 149 h 299"/>
              <a:gd name="T2" fmla="*/ 149 w 298"/>
              <a:gd name="T3" fmla="*/ 299 h 299"/>
              <a:gd name="T4" fmla="*/ 0 w 298"/>
              <a:gd name="T5" fmla="*/ 149 h 299"/>
              <a:gd name="T6" fmla="*/ 149 w 298"/>
              <a:gd name="T7" fmla="*/ 0 h 299"/>
              <a:gd name="T8" fmla="*/ 298 w 298"/>
              <a:gd name="T9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9">
                <a:moveTo>
                  <a:pt x="298" y="149"/>
                </a:moveTo>
                <a:lnTo>
                  <a:pt x="149" y="299"/>
                </a:lnTo>
                <a:lnTo>
                  <a:pt x="0" y="149"/>
                </a:lnTo>
                <a:lnTo>
                  <a:pt x="149" y="0"/>
                </a:lnTo>
                <a:lnTo>
                  <a:pt x="298" y="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5507100" y="4225335"/>
            <a:ext cx="574676" cy="581617"/>
          </a:xfrm>
          <a:custGeom>
            <a:avLst/>
            <a:gdLst>
              <a:gd name="T0" fmla="*/ 300 w 303"/>
              <a:gd name="T1" fmla="*/ 151 h 303"/>
              <a:gd name="T2" fmla="*/ 299 w 303"/>
              <a:gd name="T3" fmla="*/ 151 h 303"/>
              <a:gd name="T4" fmla="*/ 151 w 303"/>
              <a:gd name="T5" fmla="*/ 299 h 303"/>
              <a:gd name="T6" fmla="*/ 4 w 303"/>
              <a:gd name="T7" fmla="*/ 151 h 303"/>
              <a:gd name="T8" fmla="*/ 151 w 303"/>
              <a:gd name="T9" fmla="*/ 5 h 303"/>
              <a:gd name="T10" fmla="*/ 299 w 303"/>
              <a:gd name="T11" fmla="*/ 153 h 303"/>
              <a:gd name="T12" fmla="*/ 300 w 303"/>
              <a:gd name="T13" fmla="*/ 151 h 303"/>
              <a:gd name="T14" fmla="*/ 299 w 303"/>
              <a:gd name="T15" fmla="*/ 151 h 303"/>
              <a:gd name="T16" fmla="*/ 300 w 303"/>
              <a:gd name="T17" fmla="*/ 151 h 303"/>
              <a:gd name="T18" fmla="*/ 301 w 303"/>
              <a:gd name="T19" fmla="*/ 151 h 303"/>
              <a:gd name="T20" fmla="*/ 151 w 303"/>
              <a:gd name="T21" fmla="*/ 0 h 303"/>
              <a:gd name="T22" fmla="*/ 0 w 303"/>
              <a:gd name="T23" fmla="*/ 151 h 303"/>
              <a:gd name="T24" fmla="*/ 151 w 303"/>
              <a:gd name="T25" fmla="*/ 303 h 303"/>
              <a:gd name="T26" fmla="*/ 303 w 303"/>
              <a:gd name="T27" fmla="*/ 151 h 303"/>
              <a:gd name="T28" fmla="*/ 301 w 303"/>
              <a:gd name="T29" fmla="*/ 151 h 303"/>
              <a:gd name="T30" fmla="*/ 300 w 303"/>
              <a:gd name="T31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3" h="303">
                <a:moveTo>
                  <a:pt x="300" y="151"/>
                </a:moveTo>
                <a:lnTo>
                  <a:pt x="299" y="151"/>
                </a:lnTo>
                <a:lnTo>
                  <a:pt x="151" y="299"/>
                </a:lnTo>
                <a:lnTo>
                  <a:pt x="4" y="151"/>
                </a:lnTo>
                <a:lnTo>
                  <a:pt x="151" y="5"/>
                </a:lnTo>
                <a:lnTo>
                  <a:pt x="299" y="153"/>
                </a:lnTo>
                <a:lnTo>
                  <a:pt x="300" y="151"/>
                </a:lnTo>
                <a:lnTo>
                  <a:pt x="299" y="151"/>
                </a:lnTo>
                <a:lnTo>
                  <a:pt x="300" y="151"/>
                </a:lnTo>
                <a:lnTo>
                  <a:pt x="301" y="151"/>
                </a:lnTo>
                <a:lnTo>
                  <a:pt x="151" y="0"/>
                </a:lnTo>
                <a:lnTo>
                  <a:pt x="0" y="151"/>
                </a:lnTo>
                <a:lnTo>
                  <a:pt x="151" y="303"/>
                </a:lnTo>
                <a:lnTo>
                  <a:pt x="303" y="151"/>
                </a:lnTo>
                <a:lnTo>
                  <a:pt x="301" y="151"/>
                </a:lnTo>
                <a:lnTo>
                  <a:pt x="300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6096949" y="4225335"/>
            <a:ext cx="574676" cy="581617"/>
          </a:xfrm>
          <a:custGeom>
            <a:avLst/>
            <a:gdLst>
              <a:gd name="T0" fmla="*/ 301 w 303"/>
              <a:gd name="T1" fmla="*/ 151 h 303"/>
              <a:gd name="T2" fmla="*/ 300 w 303"/>
              <a:gd name="T3" fmla="*/ 151 h 303"/>
              <a:gd name="T4" fmla="*/ 152 w 303"/>
              <a:gd name="T5" fmla="*/ 299 h 303"/>
              <a:gd name="T6" fmla="*/ 5 w 303"/>
              <a:gd name="T7" fmla="*/ 151 h 303"/>
              <a:gd name="T8" fmla="*/ 152 w 303"/>
              <a:gd name="T9" fmla="*/ 5 h 303"/>
              <a:gd name="T10" fmla="*/ 300 w 303"/>
              <a:gd name="T11" fmla="*/ 153 h 303"/>
              <a:gd name="T12" fmla="*/ 301 w 303"/>
              <a:gd name="T13" fmla="*/ 151 h 303"/>
              <a:gd name="T14" fmla="*/ 300 w 303"/>
              <a:gd name="T15" fmla="*/ 151 h 303"/>
              <a:gd name="T16" fmla="*/ 301 w 303"/>
              <a:gd name="T17" fmla="*/ 151 h 303"/>
              <a:gd name="T18" fmla="*/ 302 w 303"/>
              <a:gd name="T19" fmla="*/ 151 h 303"/>
              <a:gd name="T20" fmla="*/ 152 w 303"/>
              <a:gd name="T21" fmla="*/ 0 h 303"/>
              <a:gd name="T22" fmla="*/ 0 w 303"/>
              <a:gd name="T23" fmla="*/ 151 h 303"/>
              <a:gd name="T24" fmla="*/ 152 w 303"/>
              <a:gd name="T25" fmla="*/ 303 h 303"/>
              <a:gd name="T26" fmla="*/ 303 w 303"/>
              <a:gd name="T27" fmla="*/ 151 h 303"/>
              <a:gd name="T28" fmla="*/ 302 w 303"/>
              <a:gd name="T29" fmla="*/ 151 h 303"/>
              <a:gd name="T30" fmla="*/ 301 w 303"/>
              <a:gd name="T31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3" h="303">
                <a:moveTo>
                  <a:pt x="301" y="151"/>
                </a:moveTo>
                <a:lnTo>
                  <a:pt x="300" y="151"/>
                </a:lnTo>
                <a:lnTo>
                  <a:pt x="152" y="299"/>
                </a:lnTo>
                <a:lnTo>
                  <a:pt x="5" y="151"/>
                </a:lnTo>
                <a:lnTo>
                  <a:pt x="152" y="5"/>
                </a:lnTo>
                <a:lnTo>
                  <a:pt x="300" y="153"/>
                </a:lnTo>
                <a:lnTo>
                  <a:pt x="301" y="151"/>
                </a:lnTo>
                <a:lnTo>
                  <a:pt x="300" y="151"/>
                </a:lnTo>
                <a:lnTo>
                  <a:pt x="301" y="151"/>
                </a:lnTo>
                <a:lnTo>
                  <a:pt x="302" y="151"/>
                </a:lnTo>
                <a:lnTo>
                  <a:pt x="152" y="0"/>
                </a:lnTo>
                <a:lnTo>
                  <a:pt x="0" y="151"/>
                </a:lnTo>
                <a:lnTo>
                  <a:pt x="152" y="303"/>
                </a:lnTo>
                <a:lnTo>
                  <a:pt x="303" y="151"/>
                </a:lnTo>
                <a:lnTo>
                  <a:pt x="302" y="151"/>
                </a:lnTo>
                <a:lnTo>
                  <a:pt x="301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4" y="2447263"/>
            <a:ext cx="10850564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4" y="1748672"/>
            <a:ext cx="10850564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3444710"/>
            <a:ext cx="1085056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3740981"/>
            <a:ext cx="1085056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629009" y="1900626"/>
            <a:ext cx="6933982" cy="3463148"/>
            <a:chOff x="2342964" y="2353452"/>
            <a:chExt cx="4435817" cy="2215450"/>
          </a:xfrm>
          <a:solidFill>
            <a:schemeClr val="accent5"/>
          </a:solidFill>
        </p:grpSpPr>
        <p:sp>
          <p:nvSpPr>
            <p:cNvPr id="6" name="Freeform 19"/>
            <p:cNvSpPr>
              <a:spLocks/>
            </p:cNvSpPr>
            <p:nvPr userDrawn="1"/>
          </p:nvSpPr>
          <p:spPr bwMode="auto">
            <a:xfrm>
              <a:off x="3484424" y="2368075"/>
              <a:ext cx="2152885" cy="2186204"/>
            </a:xfrm>
            <a:custGeom>
              <a:avLst/>
              <a:gdLst>
                <a:gd name="T0" fmla="*/ 298 w 298"/>
                <a:gd name="T1" fmla="*/ 149 h 299"/>
                <a:gd name="T2" fmla="*/ 149 w 298"/>
                <a:gd name="T3" fmla="*/ 299 h 299"/>
                <a:gd name="T4" fmla="*/ 0 w 298"/>
                <a:gd name="T5" fmla="*/ 149 h 299"/>
                <a:gd name="T6" fmla="*/ 149 w 298"/>
                <a:gd name="T7" fmla="*/ 0 h 299"/>
                <a:gd name="T8" fmla="*/ 298 w 298"/>
                <a:gd name="T9" fmla="*/ 14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9">
                  <a:moveTo>
                    <a:pt x="298" y="149"/>
                  </a:moveTo>
                  <a:lnTo>
                    <a:pt x="149" y="299"/>
                  </a:lnTo>
                  <a:lnTo>
                    <a:pt x="0" y="149"/>
                  </a:lnTo>
                  <a:lnTo>
                    <a:pt x="149" y="0"/>
                  </a:lnTo>
                  <a:lnTo>
                    <a:pt x="298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"/>
            <p:cNvSpPr>
              <a:spLocks/>
            </p:cNvSpPr>
            <p:nvPr userDrawn="1"/>
          </p:nvSpPr>
          <p:spPr bwMode="auto">
            <a:xfrm>
              <a:off x="2342964" y="2353452"/>
              <a:ext cx="2189011" cy="2215450"/>
            </a:xfrm>
            <a:custGeom>
              <a:avLst/>
              <a:gdLst>
                <a:gd name="T0" fmla="*/ 300 w 303"/>
                <a:gd name="T1" fmla="*/ 151 h 303"/>
                <a:gd name="T2" fmla="*/ 299 w 303"/>
                <a:gd name="T3" fmla="*/ 151 h 303"/>
                <a:gd name="T4" fmla="*/ 151 w 303"/>
                <a:gd name="T5" fmla="*/ 299 h 303"/>
                <a:gd name="T6" fmla="*/ 4 w 303"/>
                <a:gd name="T7" fmla="*/ 151 h 303"/>
                <a:gd name="T8" fmla="*/ 151 w 303"/>
                <a:gd name="T9" fmla="*/ 5 h 303"/>
                <a:gd name="T10" fmla="*/ 299 w 303"/>
                <a:gd name="T11" fmla="*/ 153 h 303"/>
                <a:gd name="T12" fmla="*/ 300 w 303"/>
                <a:gd name="T13" fmla="*/ 151 h 303"/>
                <a:gd name="T14" fmla="*/ 299 w 303"/>
                <a:gd name="T15" fmla="*/ 151 h 303"/>
                <a:gd name="T16" fmla="*/ 300 w 303"/>
                <a:gd name="T17" fmla="*/ 151 h 303"/>
                <a:gd name="T18" fmla="*/ 301 w 303"/>
                <a:gd name="T19" fmla="*/ 151 h 303"/>
                <a:gd name="T20" fmla="*/ 151 w 303"/>
                <a:gd name="T21" fmla="*/ 0 h 303"/>
                <a:gd name="T22" fmla="*/ 0 w 303"/>
                <a:gd name="T23" fmla="*/ 151 h 303"/>
                <a:gd name="T24" fmla="*/ 151 w 303"/>
                <a:gd name="T25" fmla="*/ 303 h 303"/>
                <a:gd name="T26" fmla="*/ 303 w 303"/>
                <a:gd name="T27" fmla="*/ 151 h 303"/>
                <a:gd name="T28" fmla="*/ 301 w 303"/>
                <a:gd name="T29" fmla="*/ 151 h 303"/>
                <a:gd name="T30" fmla="*/ 300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0" y="151"/>
                  </a:moveTo>
                  <a:lnTo>
                    <a:pt x="299" y="151"/>
                  </a:lnTo>
                  <a:lnTo>
                    <a:pt x="151" y="299"/>
                  </a:lnTo>
                  <a:lnTo>
                    <a:pt x="4" y="151"/>
                  </a:lnTo>
                  <a:lnTo>
                    <a:pt x="151" y="5"/>
                  </a:lnTo>
                  <a:lnTo>
                    <a:pt x="299" y="153"/>
                  </a:lnTo>
                  <a:lnTo>
                    <a:pt x="300" y="151"/>
                  </a:lnTo>
                  <a:lnTo>
                    <a:pt x="299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151" y="0"/>
                  </a:lnTo>
                  <a:lnTo>
                    <a:pt x="0" y="151"/>
                  </a:lnTo>
                  <a:lnTo>
                    <a:pt x="151" y="303"/>
                  </a:lnTo>
                  <a:lnTo>
                    <a:pt x="303" y="151"/>
                  </a:lnTo>
                  <a:lnTo>
                    <a:pt x="301" y="151"/>
                  </a:lnTo>
                  <a:lnTo>
                    <a:pt x="30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1"/>
            <p:cNvSpPr>
              <a:spLocks/>
            </p:cNvSpPr>
            <p:nvPr userDrawn="1"/>
          </p:nvSpPr>
          <p:spPr bwMode="auto">
            <a:xfrm>
              <a:off x="4589770" y="2353452"/>
              <a:ext cx="2189011" cy="2215450"/>
            </a:xfrm>
            <a:custGeom>
              <a:avLst/>
              <a:gdLst>
                <a:gd name="T0" fmla="*/ 301 w 303"/>
                <a:gd name="T1" fmla="*/ 151 h 303"/>
                <a:gd name="T2" fmla="*/ 300 w 303"/>
                <a:gd name="T3" fmla="*/ 151 h 303"/>
                <a:gd name="T4" fmla="*/ 152 w 303"/>
                <a:gd name="T5" fmla="*/ 299 h 303"/>
                <a:gd name="T6" fmla="*/ 5 w 303"/>
                <a:gd name="T7" fmla="*/ 151 h 303"/>
                <a:gd name="T8" fmla="*/ 152 w 303"/>
                <a:gd name="T9" fmla="*/ 5 h 303"/>
                <a:gd name="T10" fmla="*/ 300 w 303"/>
                <a:gd name="T11" fmla="*/ 153 h 303"/>
                <a:gd name="T12" fmla="*/ 301 w 303"/>
                <a:gd name="T13" fmla="*/ 151 h 303"/>
                <a:gd name="T14" fmla="*/ 300 w 303"/>
                <a:gd name="T15" fmla="*/ 151 h 303"/>
                <a:gd name="T16" fmla="*/ 301 w 303"/>
                <a:gd name="T17" fmla="*/ 151 h 303"/>
                <a:gd name="T18" fmla="*/ 302 w 303"/>
                <a:gd name="T19" fmla="*/ 151 h 303"/>
                <a:gd name="T20" fmla="*/ 152 w 303"/>
                <a:gd name="T21" fmla="*/ 0 h 303"/>
                <a:gd name="T22" fmla="*/ 0 w 303"/>
                <a:gd name="T23" fmla="*/ 151 h 303"/>
                <a:gd name="T24" fmla="*/ 152 w 303"/>
                <a:gd name="T25" fmla="*/ 303 h 303"/>
                <a:gd name="T26" fmla="*/ 303 w 303"/>
                <a:gd name="T27" fmla="*/ 151 h 303"/>
                <a:gd name="T28" fmla="*/ 302 w 303"/>
                <a:gd name="T29" fmla="*/ 151 h 303"/>
                <a:gd name="T30" fmla="*/ 301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1" y="151"/>
                  </a:moveTo>
                  <a:lnTo>
                    <a:pt x="300" y="151"/>
                  </a:lnTo>
                  <a:lnTo>
                    <a:pt x="152" y="299"/>
                  </a:lnTo>
                  <a:lnTo>
                    <a:pt x="5" y="151"/>
                  </a:lnTo>
                  <a:lnTo>
                    <a:pt x="152" y="5"/>
                  </a:lnTo>
                  <a:lnTo>
                    <a:pt x="300" y="153"/>
                  </a:lnTo>
                  <a:lnTo>
                    <a:pt x="301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302" y="151"/>
                  </a:lnTo>
                  <a:lnTo>
                    <a:pt x="152" y="0"/>
                  </a:lnTo>
                  <a:lnTo>
                    <a:pt x="0" y="151"/>
                  </a:lnTo>
                  <a:lnTo>
                    <a:pt x="152" y="303"/>
                  </a:lnTo>
                  <a:lnTo>
                    <a:pt x="303" y="151"/>
                  </a:lnTo>
                  <a:lnTo>
                    <a:pt x="302" y="151"/>
                  </a:lnTo>
                  <a:lnTo>
                    <a:pt x="301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558598" y="2609849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559714" y="3505199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2019/10/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2019/10/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/>
              <a:stretch>
                <a:fillRect t="-9277" b="-924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2125663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44318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4135628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052736"/>
            <a:ext cx="106680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1" y="2204864"/>
            <a:ext cx="10668000" cy="3916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994F5-8F44-408E-8700-AFD5B0B5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67" y="6400800"/>
            <a:ext cx="2540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2019/10/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220A8-FA4A-436C-B571-0D8AC57F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8433" y="6400800"/>
            <a:ext cx="38608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2019/10/</a:t>
            </a:r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2019 USENIX Annual Technical Conference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Evaluating File System Reliability on Solid State Drives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69924" y="3555668"/>
            <a:ext cx="10850564" cy="2962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 err="1">
                <a:solidFill>
                  <a:schemeClr val="tx2"/>
                </a:solidFill>
                <a:ea typeface="宋体" panose="02010600030101010101" pitchFamily="2" charset="-122"/>
              </a:rPr>
              <a:t>Shehbaz</a:t>
            </a:r>
            <a:r>
              <a:rPr lang="en-US" altLang="zh-CN" sz="1600" dirty="0">
                <a:solidFill>
                  <a:schemeClr val="tx2"/>
                </a:solidFill>
                <a:ea typeface="宋体" panose="02010600030101010101" pitchFamily="2" charset="-122"/>
              </a:rPr>
              <a:t> Jaffer, </a:t>
            </a:r>
            <a:r>
              <a:rPr lang="en-US" altLang="zh-CN" sz="1600" dirty="0" err="1">
                <a:solidFill>
                  <a:schemeClr val="tx2"/>
                </a:solidFill>
                <a:ea typeface="宋体" panose="02010600030101010101" pitchFamily="2" charset="-122"/>
              </a:rPr>
              <a:t>Stathis</a:t>
            </a:r>
            <a:r>
              <a:rPr lang="en-US" altLang="zh-CN" sz="16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chemeClr val="tx2"/>
                </a:solidFill>
                <a:ea typeface="宋体" panose="02010600030101010101" pitchFamily="2" charset="-122"/>
              </a:rPr>
              <a:t>Maneas</a:t>
            </a:r>
            <a:r>
              <a:rPr lang="en-US" altLang="zh-CN" sz="1600" dirty="0">
                <a:solidFill>
                  <a:schemeClr val="tx2"/>
                </a:solidFill>
                <a:ea typeface="宋体" panose="02010600030101010101" pitchFamily="2" charset="-122"/>
              </a:rPr>
              <a:t>, Andy Hwang</a:t>
            </a: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, Bianca </a:t>
            </a:r>
            <a:r>
              <a:rPr lang="en-US" altLang="zh-CN" sz="1600" dirty="0">
                <a:solidFill>
                  <a:schemeClr val="tx2"/>
                </a:solidFill>
                <a:ea typeface="宋体" panose="02010600030101010101" pitchFamily="2" charset="-122"/>
              </a:rPr>
              <a:t>Schroeder, University of Toronto</a:t>
            </a:r>
            <a:endParaRPr lang="zh-CN" altLang="en-US" sz="16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669924" y="5083219"/>
            <a:ext cx="10850564" cy="296271"/>
          </a:xfrm>
        </p:spPr>
        <p:txBody>
          <a:bodyPr/>
          <a:lstStyle/>
          <a:p>
            <a:r>
              <a:rPr lang="zh-CN" altLang="en-US" dirty="0"/>
              <a:t>周瀚，</a:t>
            </a:r>
            <a:r>
              <a:rPr lang="en-US" altLang="zh-CN" dirty="0"/>
              <a:t>2019.10.18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9E11C23-581F-4061-9D35-D4DD4ADEF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418" y="1267778"/>
            <a:ext cx="8805862" cy="5015576"/>
          </a:xfrm>
        </p:spPr>
        <p:txBody>
          <a:bodyPr>
            <a:normAutofit/>
          </a:bodyPr>
          <a:lstStyle/>
          <a:p>
            <a:r>
              <a:rPr lang="zh-CN" altLang="en-US" dirty="0"/>
              <a:t>注入步骤</a:t>
            </a:r>
            <a:endParaRPr lang="en-US" altLang="zh-CN" dirty="0"/>
          </a:p>
          <a:p>
            <a:pPr marL="914377" lvl="1" indent="-457200">
              <a:buAutoNum type="arabicParenBoth"/>
            </a:pPr>
            <a:r>
              <a:rPr lang="zh-CN" altLang="en-US" dirty="0"/>
              <a:t>初始化文件系统，填充数据</a:t>
            </a:r>
            <a:endParaRPr lang="en-US" altLang="zh-CN" dirty="0"/>
          </a:p>
          <a:p>
            <a:pPr marL="914377" lvl="1" indent="-457200">
              <a:buAutoNum type="arabicParenBoth"/>
            </a:pPr>
            <a:r>
              <a:rPr lang="zh-CN" altLang="en-US" dirty="0"/>
              <a:t>运行一个测试程序，利用</a:t>
            </a:r>
            <a:r>
              <a:rPr lang="en-US" altLang="zh-CN" dirty="0" err="1"/>
              <a:t>blktrace</a:t>
            </a:r>
            <a:r>
              <a:rPr lang="zh-CN" altLang="en-US" dirty="0"/>
              <a:t>和</a:t>
            </a:r>
            <a:r>
              <a:rPr lang="en-US" altLang="zh-CN" dirty="0"/>
              <a:t>device mapper</a:t>
            </a:r>
            <a:r>
              <a:rPr lang="zh-CN" altLang="en-US" dirty="0"/>
              <a:t>捕获</a:t>
            </a:r>
            <a:r>
              <a:rPr lang="en-US" altLang="zh-CN" dirty="0"/>
              <a:t>trace</a:t>
            </a:r>
            <a:r>
              <a:rPr lang="zh-CN" altLang="en-US" dirty="0"/>
              <a:t>，获得实际访问的块</a:t>
            </a:r>
            <a:endParaRPr lang="en-US" altLang="zh-CN" dirty="0"/>
          </a:p>
          <a:p>
            <a:pPr marL="914377" lvl="1" indent="-457200">
              <a:buAutoNum type="arabicParenBoth"/>
            </a:pPr>
            <a:r>
              <a:rPr lang="zh-CN" altLang="en-US" dirty="0"/>
              <a:t>使用</a:t>
            </a:r>
            <a:r>
              <a:rPr lang="en-US" altLang="zh-CN" dirty="0"/>
              <a:t>dumpe2fs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Btrfs</a:t>
            </a:r>
            <a:r>
              <a:rPr lang="en-US" altLang="zh-CN" dirty="0" smtClean="0"/>
              <a:t>-inspect</a:t>
            </a:r>
            <a:r>
              <a:rPr lang="zh-CN" altLang="en-US" dirty="0"/>
              <a:t>、</a:t>
            </a:r>
            <a:r>
              <a:rPr lang="en-US" altLang="zh-CN" dirty="0" smtClean="0"/>
              <a:t>dump.F2FS</a:t>
            </a:r>
            <a:r>
              <a:rPr lang="zh-CN" altLang="en-US" dirty="0" smtClean="0"/>
              <a:t>等</a:t>
            </a:r>
            <a:r>
              <a:rPr lang="zh-CN" altLang="en-US" dirty="0"/>
              <a:t>工具检查硬盘内容变化，识别块类型和块内数据结构</a:t>
            </a:r>
            <a:endParaRPr lang="en-US" altLang="zh-CN" dirty="0"/>
          </a:p>
          <a:p>
            <a:pPr marL="914377" lvl="1" indent="-457200">
              <a:buAutoNum type="arabicParenBoth"/>
            </a:pPr>
            <a:r>
              <a:rPr lang="zh-CN" altLang="en-US" dirty="0"/>
              <a:t>重新初始化硬盘镜像</a:t>
            </a:r>
            <a:endParaRPr lang="en-US" altLang="zh-CN" dirty="0"/>
          </a:p>
          <a:p>
            <a:pPr marL="914377" lvl="1" indent="-457200">
              <a:buAutoNum type="arabicParenBoth"/>
            </a:pPr>
            <a:r>
              <a:rPr lang="zh-CN" altLang="en-US" dirty="0"/>
              <a:t>使用相同的模块、工具、程序，将一种错误注入块或数据结构中后再次测试，观察文件系统对错误的反应</a:t>
            </a:r>
            <a:endParaRPr lang="en-US" altLang="zh-CN" dirty="0"/>
          </a:p>
          <a:p>
            <a:pPr marL="914377" lvl="1" indent="-457200">
              <a:buAutoNum type="arabicParenBoth"/>
            </a:pPr>
            <a:r>
              <a:rPr lang="zh-CN" altLang="en-US" dirty="0"/>
              <a:t>测试程序结束后卸载文件系统，使用文件系统的完整性检查器</a:t>
            </a:r>
            <a:r>
              <a:rPr lang="en-US" altLang="zh-CN" dirty="0" err="1"/>
              <a:t>fsck</a:t>
            </a:r>
            <a:r>
              <a:rPr lang="zh-CN" altLang="en-US" dirty="0"/>
              <a:t>，比较两次测试后硬盘镜像的变化</a:t>
            </a:r>
            <a:endParaRPr lang="en-US" altLang="zh-CN" dirty="0"/>
          </a:p>
          <a:p>
            <a:pPr marL="914377" lvl="1" indent="-457200">
              <a:buAutoNum type="arabicParenBoth"/>
            </a:pPr>
            <a:endParaRPr lang="en-US" altLang="zh-CN" dirty="0"/>
          </a:p>
          <a:p>
            <a:pPr marL="457177" lvl="1" indent="0">
              <a:buNone/>
            </a:pPr>
            <a:r>
              <a:rPr lang="zh-CN" altLang="en-US" dirty="0"/>
              <a:t>测试程序：</a:t>
            </a:r>
            <a:r>
              <a:rPr lang="en-US" altLang="zh-CN" dirty="0"/>
              <a:t>mount, </a:t>
            </a:r>
            <a:r>
              <a:rPr lang="en-US" altLang="zh-CN" dirty="0" err="1"/>
              <a:t>umount</a:t>
            </a:r>
            <a:r>
              <a:rPr lang="en-US" altLang="zh-CN" dirty="0"/>
              <a:t>, open, </a:t>
            </a:r>
            <a:r>
              <a:rPr lang="en-US" altLang="zh-CN" dirty="0" err="1"/>
              <a:t>creat</a:t>
            </a:r>
            <a:r>
              <a:rPr lang="en-US" altLang="zh-CN" dirty="0"/>
              <a:t>, access, stat, </a:t>
            </a:r>
            <a:r>
              <a:rPr lang="en-US" altLang="zh-CN" dirty="0" err="1"/>
              <a:t>lstat</a:t>
            </a:r>
            <a:r>
              <a:rPr lang="en-US" altLang="zh-CN" dirty="0"/>
              <a:t>, </a:t>
            </a:r>
            <a:r>
              <a:rPr lang="en-US" altLang="zh-CN" dirty="0" err="1"/>
              <a:t>chmod</a:t>
            </a:r>
            <a:r>
              <a:rPr lang="en-US" altLang="zh-CN" dirty="0"/>
              <a:t>, </a:t>
            </a:r>
            <a:r>
              <a:rPr lang="en-US" altLang="zh-CN" dirty="0" err="1"/>
              <a:t>chown</a:t>
            </a:r>
            <a:r>
              <a:rPr lang="en-US" altLang="zh-CN" dirty="0"/>
              <a:t>, </a:t>
            </a:r>
            <a:r>
              <a:rPr lang="en-US" altLang="zh-CN" dirty="0" err="1"/>
              <a:t>utime</a:t>
            </a:r>
            <a:r>
              <a:rPr lang="en-US" altLang="zh-CN" dirty="0"/>
              <a:t>, rename, read, write, truncate, </a:t>
            </a:r>
            <a:r>
              <a:rPr lang="en-US" altLang="zh-CN" dirty="0" err="1"/>
              <a:t>readlink</a:t>
            </a:r>
            <a:r>
              <a:rPr lang="en-US" altLang="zh-CN" dirty="0"/>
              <a:t>, </a:t>
            </a:r>
            <a:r>
              <a:rPr lang="en-US" altLang="zh-CN" dirty="0" err="1"/>
              <a:t>symlink</a:t>
            </a:r>
            <a:r>
              <a:rPr lang="en-US" altLang="zh-CN" dirty="0"/>
              <a:t>, unlink, </a:t>
            </a:r>
            <a:r>
              <a:rPr lang="en-US" altLang="zh-CN" dirty="0" err="1"/>
              <a:t>chdir</a:t>
            </a:r>
            <a:r>
              <a:rPr lang="en-US" altLang="zh-CN" dirty="0"/>
              <a:t>, </a:t>
            </a:r>
            <a:r>
              <a:rPr lang="en-US" altLang="zh-CN" dirty="0" err="1"/>
              <a:t>rmdir</a:t>
            </a:r>
            <a:r>
              <a:rPr lang="en-US" altLang="zh-CN" dirty="0"/>
              <a:t>, </a:t>
            </a:r>
            <a:r>
              <a:rPr lang="en-US" altLang="zh-CN" dirty="0" err="1"/>
              <a:t>mkdir</a:t>
            </a:r>
            <a:r>
              <a:rPr lang="en-US" altLang="zh-CN" dirty="0"/>
              <a:t>, </a:t>
            </a:r>
            <a:r>
              <a:rPr lang="en-US" altLang="zh-CN" dirty="0" err="1"/>
              <a:t>getdirentries</a:t>
            </a:r>
            <a:r>
              <a:rPr lang="en-US" altLang="zh-CN" dirty="0"/>
              <a:t>, chroot</a:t>
            </a:r>
          </a:p>
        </p:txBody>
      </p:sp>
    </p:spTree>
    <p:extLst>
      <p:ext uri="{BB962C8B-B14F-4D97-AF65-F5344CB8AC3E}">
        <p14:creationId xmlns:p14="http://schemas.microsoft.com/office/powerpoint/2010/main" val="319419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9E11C23-581F-4061-9D35-D4DD4ADEF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418" y="1267778"/>
            <a:ext cx="8805862" cy="4839408"/>
          </a:xfrm>
        </p:spPr>
        <p:txBody>
          <a:bodyPr>
            <a:normAutofit/>
          </a:bodyPr>
          <a:lstStyle/>
          <a:p>
            <a:r>
              <a:rPr lang="zh-CN" altLang="en-US" dirty="0"/>
              <a:t>检测与错误分类</a:t>
            </a:r>
            <a:endParaRPr lang="en-US" altLang="zh-CN" dirty="0"/>
          </a:p>
          <a:p>
            <a:pPr marL="457177" lvl="1" indent="0"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74705F9-DC60-49F9-A605-30686A7C6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677443"/>
            <a:ext cx="6277851" cy="44297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42A555-5AE3-4A0A-8774-3612A9491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24" y="6167384"/>
            <a:ext cx="219106" cy="20957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B5760B3-E2D1-423D-AB55-9A7712375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864" y="6167384"/>
            <a:ext cx="1600423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5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Introduction &amp; Overview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Design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solidFill>
                      <a:srgbClr val="FF0000"/>
                    </a:solidFill>
                    <a:latin typeface="+mn-lt"/>
                    <a:ea typeface="+mn-ea"/>
                    <a:sym typeface="+mn-lt"/>
                  </a:rPr>
                  <a:t>Result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Conclusion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Problem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36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B149A-38CE-4F73-90E5-4FD2A63B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8" y="1294563"/>
            <a:ext cx="10668000" cy="5318643"/>
          </a:xfrm>
        </p:spPr>
        <p:txBody>
          <a:bodyPr/>
          <a:lstStyle/>
          <a:p>
            <a:r>
              <a:rPr lang="en-US" altLang="zh-CN" dirty="0" err="1" smtClean="0"/>
              <a:t>Btrfs</a:t>
            </a:r>
            <a:endParaRPr lang="en-US" altLang="zh-CN" dirty="0"/>
          </a:p>
          <a:p>
            <a:pPr lvl="1"/>
            <a:r>
              <a:rPr lang="zh-CN" altLang="en-US" dirty="0"/>
              <a:t>关键数据结构</a:t>
            </a:r>
            <a:r>
              <a:rPr lang="en-US" altLang="zh-CN" dirty="0"/>
              <a:t>(</a:t>
            </a:r>
            <a:r>
              <a:rPr lang="zh-CN" altLang="en-US" dirty="0"/>
              <a:t>主要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root tree</a:t>
            </a:r>
            <a:r>
              <a:rPr lang="zh-CN" altLang="en-US" dirty="0"/>
              <a:t>：其他所有</a:t>
            </a:r>
            <a:r>
              <a:rPr lang="en-US" altLang="zh-CN" dirty="0"/>
              <a:t>b-tree</a:t>
            </a:r>
            <a:r>
              <a:rPr lang="zh-CN" altLang="en-US" dirty="0"/>
              <a:t>的根节点</a:t>
            </a:r>
            <a:endParaRPr lang="en-US" altLang="zh-CN" dirty="0"/>
          </a:p>
          <a:p>
            <a:pPr lvl="2"/>
            <a:r>
              <a:rPr lang="en-US" altLang="zh-CN" dirty="0"/>
              <a:t>fs tree</a:t>
            </a:r>
            <a:r>
              <a:rPr lang="zh-CN" altLang="en-US" dirty="0"/>
              <a:t>：文件相关的元数据，包括</a:t>
            </a:r>
            <a:r>
              <a:rPr lang="en-US" altLang="zh-CN" dirty="0" err="1"/>
              <a:t>inode</a:t>
            </a:r>
            <a:r>
              <a:rPr lang="zh-CN" altLang="en-US" dirty="0"/>
              <a:t>、目录等</a:t>
            </a:r>
            <a:endParaRPr lang="en-US" altLang="zh-CN" dirty="0"/>
          </a:p>
          <a:p>
            <a:pPr lvl="2"/>
            <a:r>
              <a:rPr lang="en-US" altLang="zh-CN" dirty="0" err="1"/>
              <a:t>cksum</a:t>
            </a:r>
            <a:r>
              <a:rPr lang="en-US" altLang="zh-CN" dirty="0"/>
              <a:t> tree</a:t>
            </a:r>
            <a:r>
              <a:rPr lang="zh-CN" altLang="en-US" dirty="0"/>
              <a:t>：文件</a:t>
            </a:r>
            <a:r>
              <a:rPr lang="en-US" altLang="zh-CN" dirty="0"/>
              <a:t>/</a:t>
            </a:r>
            <a:r>
              <a:rPr lang="zh-CN" altLang="en-US" dirty="0"/>
              <a:t>目录、元数据校验和</a:t>
            </a:r>
            <a:endParaRPr lang="en-US" altLang="zh-CN" dirty="0"/>
          </a:p>
          <a:p>
            <a:pPr lvl="2"/>
            <a:r>
              <a:rPr lang="en-US" altLang="zh-CN" dirty="0"/>
              <a:t>extent tree</a:t>
            </a:r>
            <a:r>
              <a:rPr lang="zh-CN" altLang="en-US" dirty="0"/>
              <a:t>：硬盘空间分配信息</a:t>
            </a:r>
            <a:endParaRPr lang="en-US" altLang="zh-CN" dirty="0"/>
          </a:p>
          <a:p>
            <a:pPr lvl="2"/>
            <a:r>
              <a:rPr lang="en-US" altLang="zh-CN" dirty="0"/>
              <a:t>chunk tree</a:t>
            </a:r>
            <a:r>
              <a:rPr lang="zh-CN" altLang="en-US" dirty="0"/>
              <a:t>：设备信息</a:t>
            </a:r>
            <a:endParaRPr lang="en-US" altLang="zh-CN" dirty="0"/>
          </a:p>
          <a:p>
            <a:pPr lvl="1"/>
            <a:r>
              <a:rPr lang="zh-CN" altLang="en-US" dirty="0"/>
              <a:t>当物理设备为</a:t>
            </a:r>
            <a:r>
              <a:rPr lang="en-US" altLang="zh-CN" dirty="0"/>
              <a:t>SSD</a:t>
            </a:r>
            <a:r>
              <a:rPr lang="zh-CN" altLang="en-US" dirty="0"/>
              <a:t>时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Btrfs</a:t>
            </a:r>
            <a:r>
              <a:rPr lang="zh-CN" altLang="en-US" dirty="0" smtClean="0"/>
              <a:t>默认</a:t>
            </a:r>
            <a:r>
              <a:rPr lang="zh-CN" altLang="en-US" dirty="0"/>
              <a:t>禁用元数据复制，不会建立副本</a:t>
            </a:r>
            <a:endParaRPr lang="en-US" altLang="zh-CN" dirty="0"/>
          </a:p>
          <a:p>
            <a:pPr lvl="2"/>
            <a:r>
              <a:rPr lang="en-US" altLang="zh-CN" dirty="0"/>
              <a:t>SSD</a:t>
            </a:r>
            <a:r>
              <a:rPr lang="zh-CN" altLang="en-US" dirty="0"/>
              <a:t>可以在内部将主块及其副本重映射到单个物理位置，从而消除重复</a:t>
            </a:r>
            <a:endParaRPr lang="en-US" altLang="zh-CN" dirty="0"/>
          </a:p>
          <a:p>
            <a:pPr lvl="2"/>
            <a:r>
              <a:rPr lang="en-US" altLang="zh-CN" dirty="0"/>
              <a:t>SSD</a:t>
            </a:r>
            <a:r>
              <a:rPr lang="zh-CN" altLang="en-US" dirty="0"/>
              <a:t>控制器短时间内可能将写入的数据放入同一物理存储单元</a:t>
            </a:r>
            <a:r>
              <a:rPr lang="en-US" altLang="zh-CN" dirty="0"/>
              <a:t>(</a:t>
            </a:r>
            <a:r>
              <a:rPr lang="zh-CN" altLang="en-US" dirty="0"/>
              <a:t>即单元、擦除块等</a:t>
            </a:r>
            <a:r>
              <a:rPr lang="en-US" altLang="zh-CN" dirty="0"/>
              <a:t>)</a:t>
            </a:r>
            <a:r>
              <a:rPr lang="zh-CN" altLang="en-US" dirty="0"/>
              <a:t>，可能该单元已经损坏</a:t>
            </a:r>
            <a:endParaRPr lang="en-US" altLang="zh-CN" dirty="0"/>
          </a:p>
          <a:p>
            <a:pPr lvl="1"/>
            <a:r>
              <a:rPr lang="en-US" altLang="zh-CN" dirty="0" err="1" smtClean="0"/>
              <a:t>Btrfs</a:t>
            </a:r>
            <a:r>
              <a:rPr lang="zh-CN" altLang="en-US" dirty="0" smtClean="0"/>
              <a:t>会</a:t>
            </a:r>
            <a:r>
              <a:rPr lang="zh-CN" altLang="en-US" dirty="0"/>
              <a:t>对每个目录维护两个独立的数据结构以平衡性能，但没有用于恢复</a:t>
            </a:r>
            <a:r>
              <a:rPr lang="en-US" altLang="zh-CN" dirty="0"/>
              <a:t>(Surprising)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97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B149A-38CE-4F73-90E5-4FD2A63B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8" y="1294563"/>
            <a:ext cx="10668000" cy="5318643"/>
          </a:xfrm>
        </p:spPr>
        <p:txBody>
          <a:bodyPr/>
          <a:lstStyle/>
          <a:p>
            <a:r>
              <a:rPr lang="en-US" altLang="zh-CN" dirty="0" err="1" smtClean="0"/>
              <a:t>Btrfs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FD76C-BE32-4649-9A37-D941E669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2" y="1607209"/>
            <a:ext cx="11375276" cy="41331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7EC0DB0-8D94-4754-AD8A-F48169806929}"/>
              </a:ext>
            </a:extLst>
          </p:cNvPr>
          <p:cNvSpPr/>
          <p:nvPr/>
        </p:nvSpPr>
        <p:spPr>
          <a:xfrm>
            <a:off x="1711354" y="5740324"/>
            <a:ext cx="9982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 (a) access (b) truncate (c) open (d) </a:t>
            </a:r>
            <a:r>
              <a:rPr lang="en-US" altLang="zh-CN" sz="1400" dirty="0" err="1"/>
              <a:t>chmod</a:t>
            </a:r>
            <a:r>
              <a:rPr lang="en-US" altLang="zh-CN" sz="1400" dirty="0"/>
              <a:t> (e) 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 (f) </a:t>
            </a:r>
            <a:r>
              <a:rPr lang="en-US" altLang="zh-CN" sz="1400" dirty="0" err="1"/>
              <a:t>utimes</a:t>
            </a:r>
            <a:r>
              <a:rPr lang="en-US" altLang="zh-CN" sz="1400" dirty="0"/>
              <a:t> (g) read (h) rename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stat (j) </a:t>
            </a:r>
            <a:r>
              <a:rPr lang="en-US" altLang="zh-CN" sz="1400" dirty="0" err="1"/>
              <a:t>lstat</a:t>
            </a:r>
            <a:r>
              <a:rPr lang="en-US" altLang="zh-CN" sz="1400" dirty="0"/>
              <a:t> (k) </a:t>
            </a:r>
            <a:r>
              <a:rPr lang="en-US" altLang="zh-CN" sz="1400" dirty="0" err="1"/>
              <a:t>readlink</a:t>
            </a:r>
            <a:r>
              <a:rPr lang="en-US" altLang="zh-CN" sz="1400" dirty="0"/>
              <a:t> (l) </a:t>
            </a:r>
            <a:r>
              <a:rPr lang="en-US" altLang="zh-CN" sz="1400" dirty="0" err="1"/>
              <a:t>symlink</a:t>
            </a:r>
            <a:r>
              <a:rPr lang="en-US" altLang="zh-CN" sz="1400" dirty="0"/>
              <a:t> (m) unlink (n) </a:t>
            </a:r>
            <a:r>
              <a:rPr lang="en-US" altLang="zh-CN" sz="1400" dirty="0" err="1"/>
              <a:t>chdir</a:t>
            </a:r>
            <a:r>
              <a:rPr lang="en-US" altLang="zh-CN" sz="1400" dirty="0"/>
              <a:t> (o) </a:t>
            </a:r>
            <a:r>
              <a:rPr lang="en-US" altLang="zh-CN" sz="1400" dirty="0" err="1"/>
              <a:t>rmdir</a:t>
            </a:r>
            <a:r>
              <a:rPr lang="en-US" altLang="zh-CN" sz="1400" dirty="0"/>
              <a:t> (p) </a:t>
            </a:r>
            <a:r>
              <a:rPr lang="en-US" altLang="zh-CN" sz="1400" dirty="0" err="1"/>
              <a:t>mkdir</a:t>
            </a:r>
            <a:r>
              <a:rPr lang="en-US" altLang="zh-CN" sz="1400" dirty="0"/>
              <a:t> (q) write (r) </a:t>
            </a:r>
            <a:r>
              <a:rPr lang="en-US" altLang="zh-CN" sz="1400" dirty="0" err="1"/>
              <a:t>getdirentries</a:t>
            </a:r>
            <a:r>
              <a:rPr lang="en-US" altLang="zh-CN" sz="1400" dirty="0"/>
              <a:t> (s) </a:t>
            </a:r>
            <a:r>
              <a:rPr lang="en-US" altLang="zh-CN" sz="1400" dirty="0" err="1"/>
              <a:t>creat</a:t>
            </a:r>
            <a:r>
              <a:rPr lang="en-US" altLang="zh-CN" sz="1400" dirty="0"/>
              <a:t> (t) mount (v) </a:t>
            </a:r>
            <a:r>
              <a:rPr lang="en-US" altLang="zh-CN" sz="1400" dirty="0" err="1"/>
              <a:t>umount</a:t>
            </a:r>
            <a:r>
              <a:rPr lang="en-US" altLang="zh-CN" sz="1400" dirty="0"/>
              <a:t> (w) chroot</a:t>
            </a:r>
          </a:p>
          <a:p>
            <a:r>
              <a:rPr lang="en-US" altLang="zh-CN" sz="1400" dirty="0"/>
              <a:t>Detect</a:t>
            </a:r>
            <a:r>
              <a:rPr lang="zh-CN" altLang="en-US" sz="1400" dirty="0"/>
              <a:t>：⚪</a:t>
            </a:r>
            <a:r>
              <a:rPr lang="en-US" altLang="zh-CN" sz="1400" dirty="0"/>
              <a:t>fs</a:t>
            </a:r>
            <a:r>
              <a:rPr lang="zh-CN" altLang="en-US" sz="1400" dirty="0"/>
              <a:t>未做检测</a:t>
            </a:r>
            <a:r>
              <a:rPr lang="en-US" altLang="zh-CN" sz="1400" dirty="0"/>
              <a:t>   -</a:t>
            </a:r>
            <a:r>
              <a:rPr lang="zh-CN" altLang="en-US" sz="1400" dirty="0"/>
              <a:t>返回错误码     </a:t>
            </a:r>
            <a:r>
              <a:rPr lang="en-US" altLang="zh-CN" sz="1400" dirty="0"/>
              <a:t>\</a:t>
            </a:r>
            <a:r>
              <a:rPr lang="zh-CN" altLang="en-US" sz="1400" dirty="0"/>
              <a:t>完整性检查     </a:t>
            </a:r>
            <a:r>
              <a:rPr lang="en-US" altLang="zh-CN" sz="1400" dirty="0"/>
              <a:t>/</a:t>
            </a:r>
            <a:r>
              <a:rPr lang="zh-CN" altLang="en-US" sz="1400" dirty="0"/>
              <a:t>校验和、备份等冗余    </a:t>
            </a:r>
            <a:r>
              <a:rPr lang="en-US" altLang="zh-CN" sz="1400" dirty="0"/>
              <a:t>|</a:t>
            </a:r>
            <a:r>
              <a:rPr lang="zh-CN" altLang="en-US" sz="1400" dirty="0"/>
              <a:t>调用</a:t>
            </a:r>
            <a:r>
              <a:rPr lang="en-US" altLang="zh-CN" sz="1400" dirty="0" err="1"/>
              <a:t>fsck</a:t>
            </a:r>
            <a:r>
              <a:rPr lang="zh-CN" altLang="en-US" sz="1400" dirty="0"/>
              <a:t>检测错误</a:t>
            </a:r>
            <a:endParaRPr lang="en-US" altLang="zh-CN" sz="1400" dirty="0"/>
          </a:p>
          <a:p>
            <a:r>
              <a:rPr lang="en-US" altLang="zh-CN" sz="1400" dirty="0"/>
              <a:t>Recover</a:t>
            </a:r>
            <a:r>
              <a:rPr lang="zh-CN" altLang="en-US" sz="1400" dirty="0"/>
              <a:t>：⚪未做恢复   </a:t>
            </a:r>
            <a:r>
              <a:rPr lang="en-US" altLang="zh-CN" sz="1400" dirty="0"/>
              <a:t>-</a:t>
            </a:r>
            <a:r>
              <a:rPr lang="zh-CN" altLang="en-US" sz="1400" dirty="0"/>
              <a:t>操作终止</a:t>
            </a:r>
            <a:r>
              <a:rPr lang="en-US" altLang="zh-CN" sz="1400" dirty="0"/>
              <a:t>;fs</a:t>
            </a:r>
            <a:r>
              <a:rPr lang="zh-CN" altLang="en-US" sz="1400" dirty="0"/>
              <a:t>可能挂载为只读    </a:t>
            </a:r>
            <a:r>
              <a:rPr lang="en-US" altLang="zh-CN" sz="1400" dirty="0"/>
              <a:t>\fs</a:t>
            </a:r>
            <a:r>
              <a:rPr lang="zh-CN" altLang="en-US" sz="1400" dirty="0"/>
              <a:t>恢复到操作前的一致性状态     </a:t>
            </a:r>
            <a:r>
              <a:rPr lang="en-US" altLang="zh-CN" sz="1400" dirty="0"/>
              <a:t>/</a:t>
            </a:r>
            <a:r>
              <a:rPr lang="zh-CN" altLang="en-US" sz="1400" dirty="0"/>
              <a:t>重做     </a:t>
            </a:r>
            <a:r>
              <a:rPr lang="en-US" altLang="zh-CN" sz="1400" dirty="0"/>
              <a:t>|</a:t>
            </a:r>
            <a:r>
              <a:rPr lang="zh-CN" altLang="en-US" sz="1400" dirty="0"/>
              <a:t>返回错误码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B903488-D827-41EA-8E9A-E9814D34F6C9}"/>
              </a:ext>
            </a:extLst>
          </p:cNvPr>
          <p:cNvSpPr/>
          <p:nvPr/>
        </p:nvSpPr>
        <p:spPr>
          <a:xfrm>
            <a:off x="6157519" y="653103"/>
            <a:ext cx="1737973" cy="560236"/>
          </a:xfrm>
          <a:prstGeom prst="wedgeRectCallout">
            <a:avLst>
              <a:gd name="adj1" fmla="val -41471"/>
              <a:gd name="adj2" fmla="val 11217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下列三种错误在所有情况下都可以检测到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EB876C-106B-4DD2-A572-9FD05A4C9E5E}"/>
              </a:ext>
            </a:extLst>
          </p:cNvPr>
          <p:cNvSpPr/>
          <p:nvPr/>
        </p:nvSpPr>
        <p:spPr>
          <a:xfrm>
            <a:off x="1652631" y="4037360"/>
            <a:ext cx="3389152" cy="1929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8F5AF0AF-669F-483B-A51C-6760FB0C5594}"/>
              </a:ext>
            </a:extLst>
          </p:cNvPr>
          <p:cNvSpPr/>
          <p:nvPr/>
        </p:nvSpPr>
        <p:spPr>
          <a:xfrm>
            <a:off x="2145835" y="3397254"/>
            <a:ext cx="1149291" cy="557283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 tree</a:t>
            </a:r>
            <a:r>
              <a:rPr lang="zh-CN" altLang="en-US" sz="1200" dirty="0">
                <a:solidFill>
                  <a:schemeClr val="tx1"/>
                </a:solidFill>
              </a:rPr>
              <a:t>受影响时无法恢复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5529805-D687-4484-B6AE-7C839D33ECBA}"/>
              </a:ext>
            </a:extLst>
          </p:cNvPr>
          <p:cNvSpPr/>
          <p:nvPr/>
        </p:nvSpPr>
        <p:spPr>
          <a:xfrm>
            <a:off x="4538444" y="4037360"/>
            <a:ext cx="135474" cy="12168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D8463A73-367F-47A0-A66B-72EFBA1F37DA}"/>
              </a:ext>
            </a:extLst>
          </p:cNvPr>
          <p:cNvSpPr/>
          <p:nvPr/>
        </p:nvSpPr>
        <p:spPr>
          <a:xfrm>
            <a:off x="3560182" y="2948742"/>
            <a:ext cx="1401586" cy="557283"/>
          </a:xfrm>
          <a:prstGeom prst="wedgeRectCallout">
            <a:avLst>
              <a:gd name="adj1" fmla="val 25019"/>
              <a:gd name="adj2" fmla="val 1455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挂载其他</a:t>
            </a:r>
            <a:r>
              <a:rPr lang="en-US" altLang="zh-CN" sz="1200" dirty="0">
                <a:solidFill>
                  <a:schemeClr val="tx1"/>
                </a:solidFill>
              </a:rPr>
              <a:t>fs</a:t>
            </a:r>
            <a:r>
              <a:rPr lang="zh-CN" altLang="en-US" sz="1200" dirty="0">
                <a:solidFill>
                  <a:schemeClr val="tx1"/>
                </a:solidFill>
              </a:rPr>
              <a:t>时发生错误很可能导致</a:t>
            </a:r>
            <a:r>
              <a:rPr lang="en-US" altLang="zh-CN" sz="1200" dirty="0">
                <a:solidFill>
                  <a:schemeClr val="tx1"/>
                </a:solidFill>
              </a:rPr>
              <a:t>fs</a:t>
            </a:r>
            <a:r>
              <a:rPr lang="zh-CN" altLang="en-US" sz="1200" dirty="0">
                <a:solidFill>
                  <a:schemeClr val="tx1"/>
                </a:solidFill>
              </a:rPr>
              <a:t>不可修复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EC9B41-4266-486F-8D4B-BF4FA062F70E}"/>
              </a:ext>
            </a:extLst>
          </p:cNvPr>
          <p:cNvSpPr/>
          <p:nvPr/>
        </p:nvSpPr>
        <p:spPr>
          <a:xfrm>
            <a:off x="5008227" y="4526613"/>
            <a:ext cx="3389152" cy="1929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B3744DE-38C4-40A6-AFA5-3F098F8FB00F}"/>
              </a:ext>
            </a:extLst>
          </p:cNvPr>
          <p:cNvSpPr/>
          <p:nvPr/>
        </p:nvSpPr>
        <p:spPr>
          <a:xfrm>
            <a:off x="5077147" y="2948742"/>
            <a:ext cx="1401586" cy="760966"/>
          </a:xfrm>
          <a:prstGeom prst="wedgeRectCallout">
            <a:avLst>
              <a:gd name="adj1" fmla="val -39194"/>
              <a:gd name="adj2" fmla="val 15716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主超级块受影响时，</a:t>
            </a:r>
            <a:r>
              <a:rPr lang="en-US" altLang="zh-CN" sz="1200" dirty="0">
                <a:solidFill>
                  <a:schemeClr val="tx1"/>
                </a:solidFill>
              </a:rPr>
              <a:t>fs</a:t>
            </a:r>
            <a:r>
              <a:rPr lang="zh-CN" altLang="en-US" sz="1200" dirty="0">
                <a:solidFill>
                  <a:schemeClr val="tx1"/>
                </a:solidFill>
              </a:rPr>
              <a:t>重新挂载为只读；从超级块受影响时</a:t>
            </a:r>
            <a:r>
              <a:rPr lang="en-US" altLang="zh-CN" sz="1200" dirty="0">
                <a:solidFill>
                  <a:schemeClr val="tx1"/>
                </a:solidFill>
              </a:rPr>
              <a:t>fs</a:t>
            </a:r>
            <a:r>
              <a:rPr lang="zh-CN" altLang="en-US" sz="1200" dirty="0">
                <a:solidFill>
                  <a:schemeClr val="tx1"/>
                </a:solidFill>
              </a:rPr>
              <a:t>无动作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37AAEBEF-3284-49A5-8CA5-EE15E2A28FAA}"/>
              </a:ext>
            </a:extLst>
          </p:cNvPr>
          <p:cNvSpPr/>
          <p:nvPr/>
        </p:nvSpPr>
        <p:spPr>
          <a:xfrm>
            <a:off x="6549072" y="3035711"/>
            <a:ext cx="1706905" cy="587028"/>
          </a:xfrm>
          <a:prstGeom prst="wedgeRectCallout">
            <a:avLst>
              <a:gd name="adj1" fmla="val -33839"/>
              <a:gd name="adj2" fmla="val 927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树节点受影响时，大部分情况下</a:t>
            </a:r>
            <a:r>
              <a:rPr lang="en-US" altLang="zh-CN" sz="1200" dirty="0">
                <a:solidFill>
                  <a:schemeClr val="tx1"/>
                </a:solidFill>
              </a:rPr>
              <a:t>fs</a:t>
            </a:r>
            <a:r>
              <a:rPr lang="zh-CN" altLang="en-US" sz="1200" dirty="0">
                <a:solidFill>
                  <a:schemeClr val="tx1"/>
                </a:solidFill>
              </a:rPr>
              <a:t>重新挂载为只读，</a:t>
            </a:r>
            <a:r>
              <a:rPr lang="en-US" altLang="zh-CN" sz="1200" dirty="0" err="1">
                <a:solidFill>
                  <a:schemeClr val="tx1"/>
                </a:solidFill>
              </a:rPr>
              <a:t>os</a:t>
            </a:r>
            <a:r>
              <a:rPr lang="zh-CN" altLang="en-US" sz="1200" dirty="0">
                <a:solidFill>
                  <a:schemeClr val="tx1"/>
                </a:solidFill>
              </a:rPr>
              <a:t>内核崩溃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73ECAC8-5562-4221-9701-F31EADA84279}"/>
              </a:ext>
            </a:extLst>
          </p:cNvPr>
          <p:cNvSpPr/>
          <p:nvPr/>
        </p:nvSpPr>
        <p:spPr>
          <a:xfrm>
            <a:off x="11211395" y="4177850"/>
            <a:ext cx="180094" cy="125250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3BCC473-3EC3-4386-AA60-A8D6C82B89C4}"/>
              </a:ext>
            </a:extLst>
          </p:cNvPr>
          <p:cNvSpPr/>
          <p:nvPr/>
        </p:nvSpPr>
        <p:spPr>
          <a:xfrm>
            <a:off x="8394486" y="4041170"/>
            <a:ext cx="3389152" cy="1929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56B02B7D-99BD-4484-B5DD-9D89ED1162EF}"/>
              </a:ext>
            </a:extLst>
          </p:cNvPr>
          <p:cNvSpPr/>
          <p:nvPr/>
        </p:nvSpPr>
        <p:spPr>
          <a:xfrm>
            <a:off x="8852354" y="3517950"/>
            <a:ext cx="1311554" cy="379335"/>
          </a:xfrm>
          <a:prstGeom prst="wedgeRectCallout">
            <a:avLst>
              <a:gd name="adj1" fmla="val -37736"/>
              <a:gd name="adj2" fmla="val 814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 tree</a:t>
            </a:r>
            <a:r>
              <a:rPr lang="zh-CN" altLang="en-US" sz="1200" dirty="0">
                <a:solidFill>
                  <a:schemeClr val="tx1"/>
                </a:solidFill>
              </a:rPr>
              <a:t>受影响时无法恢复</a:t>
            </a:r>
          </a:p>
        </p:txBody>
      </p:sp>
      <p:sp>
        <p:nvSpPr>
          <p:cNvPr id="19" name="对话气泡: 矩形 18">
            <a:extLst>
              <a:ext uri="{FF2B5EF4-FFF2-40B4-BE49-F238E27FC236}">
                <a16:creationId xmlns:a16="http://schemas.microsoft.com/office/drawing/2014/main" id="{9C2E2D5E-26D7-4F42-AE50-21C2788ABB18}"/>
              </a:ext>
            </a:extLst>
          </p:cNvPr>
          <p:cNvSpPr/>
          <p:nvPr/>
        </p:nvSpPr>
        <p:spPr>
          <a:xfrm>
            <a:off x="10328053" y="2659548"/>
            <a:ext cx="1311554" cy="1237737"/>
          </a:xfrm>
          <a:prstGeom prst="wedgeRectCallout">
            <a:avLst>
              <a:gd name="adj1" fmla="val 29972"/>
              <a:gd name="adj2" fmla="val 76324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挂载时元数据读入内存，遇到损坏的树节点，操作失败，硬盘处于不一致状态，无法恢复</a:t>
            </a:r>
          </a:p>
        </p:txBody>
      </p:sp>
    </p:spTree>
    <p:extLst>
      <p:ext uri="{BB962C8B-B14F-4D97-AF65-F5344CB8AC3E}">
        <p14:creationId xmlns:p14="http://schemas.microsoft.com/office/powerpoint/2010/main" val="99478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B149A-38CE-4F73-90E5-4FD2A63B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8" y="1294563"/>
            <a:ext cx="10668000" cy="5318643"/>
          </a:xfrm>
        </p:spPr>
        <p:txBody>
          <a:bodyPr/>
          <a:lstStyle/>
          <a:p>
            <a:r>
              <a:rPr lang="en-US" altLang="zh-CN" dirty="0" err="1" smtClean="0"/>
              <a:t>Btrfs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0A596D-7DEE-43D1-B577-16340C701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3" y="1665785"/>
            <a:ext cx="11398253" cy="4198578"/>
          </a:xfrm>
          <a:prstGeom prst="rect">
            <a:avLst/>
          </a:prstGeom>
        </p:spPr>
      </p:pic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97378A65-AA02-4A40-9261-6013B60A89D8}"/>
              </a:ext>
            </a:extLst>
          </p:cNvPr>
          <p:cNvSpPr/>
          <p:nvPr/>
        </p:nvSpPr>
        <p:spPr>
          <a:xfrm>
            <a:off x="3030268" y="3332957"/>
            <a:ext cx="1643650" cy="523220"/>
          </a:xfrm>
          <a:prstGeom prst="wedgeRectCallout">
            <a:avLst>
              <a:gd name="adj1" fmla="val 40679"/>
              <a:gd name="adj2" fmla="val 20245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与</a:t>
            </a:r>
            <a:r>
              <a:rPr lang="en-US" altLang="zh-CN" sz="1200" dirty="0">
                <a:solidFill>
                  <a:schemeClr val="tx1"/>
                </a:solidFill>
              </a:rPr>
              <a:t>Corruption</a:t>
            </a:r>
            <a:r>
              <a:rPr lang="zh-CN" altLang="en-US" sz="1200" dirty="0">
                <a:solidFill>
                  <a:schemeClr val="tx1"/>
                </a:solidFill>
              </a:rPr>
              <a:t>基本相同，除了超级块小于块的</a:t>
            </a:r>
            <a:r>
              <a:rPr lang="en-US" altLang="zh-CN" sz="1200" dirty="0">
                <a:solidFill>
                  <a:schemeClr val="tx1"/>
                </a:solidFill>
              </a:rPr>
              <a:t>3/8</a:t>
            </a:r>
            <a:r>
              <a:rPr lang="zh-CN" altLang="en-US" sz="1200" dirty="0">
                <a:solidFill>
                  <a:schemeClr val="tx1"/>
                </a:solidFill>
              </a:rPr>
              <a:t>，不受影响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2C5C8DE8-5B5C-46DF-A0F2-982958BEE7CA}"/>
              </a:ext>
            </a:extLst>
          </p:cNvPr>
          <p:cNvSpPr/>
          <p:nvPr/>
        </p:nvSpPr>
        <p:spPr>
          <a:xfrm>
            <a:off x="6095999" y="3322501"/>
            <a:ext cx="1482970" cy="523220"/>
          </a:xfrm>
          <a:prstGeom prst="wedgeRectCallout">
            <a:avLst>
              <a:gd name="adj1" fmla="val -26182"/>
              <a:gd name="adj2" fmla="val 725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root tree</a:t>
            </a:r>
            <a:r>
              <a:rPr lang="zh-CN" altLang="en-US" sz="1200" dirty="0">
                <a:solidFill>
                  <a:schemeClr val="tx1"/>
                </a:solidFill>
              </a:rPr>
              <a:t>受影响时无法恢复，并会导致</a:t>
            </a:r>
            <a:r>
              <a:rPr lang="en-US" altLang="zh-CN" sz="1200" dirty="0">
                <a:solidFill>
                  <a:schemeClr val="tx1"/>
                </a:solidFill>
              </a:rPr>
              <a:t>fs</a:t>
            </a:r>
            <a:r>
              <a:rPr lang="zh-CN" altLang="en-US" sz="1200" dirty="0">
                <a:solidFill>
                  <a:schemeClr val="tx1"/>
                </a:solidFill>
              </a:rPr>
              <a:t>无法挂载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B88C316F-F1EF-4736-9FEA-5B02C7206EBC}"/>
              </a:ext>
            </a:extLst>
          </p:cNvPr>
          <p:cNvSpPr/>
          <p:nvPr/>
        </p:nvSpPr>
        <p:spPr>
          <a:xfrm>
            <a:off x="9410698" y="3332957"/>
            <a:ext cx="1643649" cy="523220"/>
          </a:xfrm>
          <a:prstGeom prst="wedgeRectCallout">
            <a:avLst>
              <a:gd name="adj1" fmla="val -26182"/>
              <a:gd name="adj2" fmla="val 725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除超级块可恢复外，其他数据结构受影响会导致</a:t>
            </a:r>
            <a:r>
              <a:rPr lang="en-US" altLang="zh-CN" sz="1200" dirty="0">
                <a:solidFill>
                  <a:schemeClr val="tx1"/>
                </a:solidFill>
              </a:rPr>
              <a:t>fs</a:t>
            </a:r>
            <a:r>
              <a:rPr lang="zh-CN" altLang="en-US" sz="1200" dirty="0">
                <a:solidFill>
                  <a:schemeClr val="tx1"/>
                </a:solidFill>
              </a:rPr>
              <a:t>无法挂载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0CE30D-F166-4AFA-AB8A-A7057E2176D0}"/>
              </a:ext>
            </a:extLst>
          </p:cNvPr>
          <p:cNvSpPr/>
          <p:nvPr/>
        </p:nvSpPr>
        <p:spPr>
          <a:xfrm>
            <a:off x="1711354" y="5740324"/>
            <a:ext cx="9982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 (a) access (b) truncate (c) open (d) </a:t>
            </a:r>
            <a:r>
              <a:rPr lang="en-US" altLang="zh-CN" sz="1400" dirty="0" err="1"/>
              <a:t>chmod</a:t>
            </a:r>
            <a:r>
              <a:rPr lang="en-US" altLang="zh-CN" sz="1400" dirty="0"/>
              <a:t> (e) 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 (f) </a:t>
            </a:r>
            <a:r>
              <a:rPr lang="en-US" altLang="zh-CN" sz="1400" dirty="0" err="1"/>
              <a:t>utimes</a:t>
            </a:r>
            <a:r>
              <a:rPr lang="en-US" altLang="zh-CN" sz="1400" dirty="0"/>
              <a:t> (g) read (h) rename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stat (j) </a:t>
            </a:r>
            <a:r>
              <a:rPr lang="en-US" altLang="zh-CN" sz="1400" dirty="0" err="1"/>
              <a:t>lstat</a:t>
            </a:r>
            <a:r>
              <a:rPr lang="en-US" altLang="zh-CN" sz="1400" dirty="0"/>
              <a:t> (k) </a:t>
            </a:r>
            <a:r>
              <a:rPr lang="en-US" altLang="zh-CN" sz="1400" dirty="0" err="1"/>
              <a:t>readlink</a:t>
            </a:r>
            <a:r>
              <a:rPr lang="en-US" altLang="zh-CN" sz="1400" dirty="0"/>
              <a:t> (l) </a:t>
            </a:r>
            <a:r>
              <a:rPr lang="en-US" altLang="zh-CN" sz="1400" dirty="0" err="1"/>
              <a:t>symlink</a:t>
            </a:r>
            <a:r>
              <a:rPr lang="en-US" altLang="zh-CN" sz="1400" dirty="0"/>
              <a:t> (m) unlink (n) </a:t>
            </a:r>
            <a:r>
              <a:rPr lang="en-US" altLang="zh-CN" sz="1400" dirty="0" err="1"/>
              <a:t>chdir</a:t>
            </a:r>
            <a:r>
              <a:rPr lang="en-US" altLang="zh-CN" sz="1400" dirty="0"/>
              <a:t> (o) </a:t>
            </a:r>
            <a:r>
              <a:rPr lang="en-US" altLang="zh-CN" sz="1400" dirty="0" err="1"/>
              <a:t>rmdir</a:t>
            </a:r>
            <a:r>
              <a:rPr lang="en-US" altLang="zh-CN" sz="1400" dirty="0"/>
              <a:t> (p) </a:t>
            </a:r>
            <a:r>
              <a:rPr lang="en-US" altLang="zh-CN" sz="1400" dirty="0" err="1"/>
              <a:t>mkdir</a:t>
            </a:r>
            <a:r>
              <a:rPr lang="en-US" altLang="zh-CN" sz="1400" dirty="0"/>
              <a:t> (q) write (r) </a:t>
            </a:r>
            <a:r>
              <a:rPr lang="en-US" altLang="zh-CN" sz="1400" dirty="0" err="1"/>
              <a:t>getdirentries</a:t>
            </a:r>
            <a:r>
              <a:rPr lang="en-US" altLang="zh-CN" sz="1400" dirty="0"/>
              <a:t> (s) </a:t>
            </a:r>
            <a:r>
              <a:rPr lang="en-US" altLang="zh-CN" sz="1400" dirty="0" err="1"/>
              <a:t>creat</a:t>
            </a:r>
            <a:r>
              <a:rPr lang="en-US" altLang="zh-CN" sz="1400" dirty="0"/>
              <a:t> (t) mount (v) </a:t>
            </a:r>
            <a:r>
              <a:rPr lang="en-US" altLang="zh-CN" sz="1400" dirty="0" err="1"/>
              <a:t>umount</a:t>
            </a:r>
            <a:r>
              <a:rPr lang="en-US" altLang="zh-CN" sz="1400" dirty="0"/>
              <a:t> (w) chroot</a:t>
            </a:r>
          </a:p>
          <a:p>
            <a:r>
              <a:rPr lang="en-US" altLang="zh-CN" sz="1400" dirty="0"/>
              <a:t>Detect</a:t>
            </a:r>
            <a:r>
              <a:rPr lang="zh-CN" altLang="en-US" sz="1400" dirty="0"/>
              <a:t>：⚪</a:t>
            </a:r>
            <a:r>
              <a:rPr lang="en-US" altLang="zh-CN" sz="1400" dirty="0"/>
              <a:t>fs</a:t>
            </a:r>
            <a:r>
              <a:rPr lang="zh-CN" altLang="en-US" sz="1400" dirty="0"/>
              <a:t>未做检测</a:t>
            </a:r>
            <a:r>
              <a:rPr lang="en-US" altLang="zh-CN" sz="1400" dirty="0"/>
              <a:t>   -</a:t>
            </a:r>
            <a:r>
              <a:rPr lang="zh-CN" altLang="en-US" sz="1400" dirty="0"/>
              <a:t>返回错误码     </a:t>
            </a:r>
            <a:r>
              <a:rPr lang="en-US" altLang="zh-CN" sz="1400" dirty="0"/>
              <a:t>\</a:t>
            </a:r>
            <a:r>
              <a:rPr lang="zh-CN" altLang="en-US" sz="1400" dirty="0"/>
              <a:t>完整性检查     </a:t>
            </a:r>
            <a:r>
              <a:rPr lang="en-US" altLang="zh-CN" sz="1400" dirty="0"/>
              <a:t>/</a:t>
            </a:r>
            <a:r>
              <a:rPr lang="zh-CN" altLang="en-US" sz="1400" dirty="0"/>
              <a:t>校验和、备份等冗余    </a:t>
            </a:r>
            <a:r>
              <a:rPr lang="en-US" altLang="zh-CN" sz="1400" dirty="0"/>
              <a:t>|</a:t>
            </a:r>
            <a:r>
              <a:rPr lang="zh-CN" altLang="en-US" sz="1400" dirty="0"/>
              <a:t>调用</a:t>
            </a:r>
            <a:r>
              <a:rPr lang="en-US" altLang="zh-CN" sz="1400" dirty="0" err="1"/>
              <a:t>fsck</a:t>
            </a:r>
            <a:r>
              <a:rPr lang="zh-CN" altLang="en-US" sz="1400" dirty="0"/>
              <a:t>检测错误</a:t>
            </a:r>
            <a:endParaRPr lang="en-US" altLang="zh-CN" sz="1400" dirty="0"/>
          </a:p>
          <a:p>
            <a:r>
              <a:rPr lang="en-US" altLang="zh-CN" sz="1400" dirty="0"/>
              <a:t>Recover</a:t>
            </a:r>
            <a:r>
              <a:rPr lang="zh-CN" altLang="en-US" sz="1400" dirty="0"/>
              <a:t>：⚪未做恢复   </a:t>
            </a:r>
            <a:r>
              <a:rPr lang="en-US" altLang="zh-CN" sz="1400" dirty="0"/>
              <a:t>-</a:t>
            </a:r>
            <a:r>
              <a:rPr lang="zh-CN" altLang="en-US" sz="1400" dirty="0"/>
              <a:t>操作终止</a:t>
            </a:r>
            <a:r>
              <a:rPr lang="en-US" altLang="zh-CN" sz="1400" dirty="0"/>
              <a:t>;fs</a:t>
            </a:r>
            <a:r>
              <a:rPr lang="zh-CN" altLang="en-US" sz="1400" dirty="0"/>
              <a:t>可能挂载为只读    </a:t>
            </a:r>
            <a:r>
              <a:rPr lang="en-US" altLang="zh-CN" sz="1400" dirty="0"/>
              <a:t>\fs</a:t>
            </a:r>
            <a:r>
              <a:rPr lang="zh-CN" altLang="en-US" sz="1400" dirty="0"/>
              <a:t>恢复到操作前的一致性状态     </a:t>
            </a:r>
            <a:r>
              <a:rPr lang="en-US" altLang="zh-CN" sz="1400" dirty="0"/>
              <a:t>/</a:t>
            </a:r>
            <a:r>
              <a:rPr lang="zh-CN" altLang="en-US" sz="1400" dirty="0"/>
              <a:t>重做     </a:t>
            </a:r>
            <a:r>
              <a:rPr lang="en-US" altLang="zh-CN" sz="1400" dirty="0"/>
              <a:t>|</a:t>
            </a:r>
            <a:r>
              <a:rPr lang="zh-CN" altLang="en-US" sz="1400" dirty="0"/>
              <a:t>返回错误码</a:t>
            </a:r>
          </a:p>
        </p:txBody>
      </p:sp>
    </p:spTree>
    <p:extLst>
      <p:ext uri="{BB962C8B-B14F-4D97-AF65-F5344CB8AC3E}">
        <p14:creationId xmlns:p14="http://schemas.microsoft.com/office/powerpoint/2010/main" val="397814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B149A-38CE-4F73-90E5-4FD2A63B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8" y="1294563"/>
            <a:ext cx="10668000" cy="5318643"/>
          </a:xfrm>
        </p:spPr>
        <p:txBody>
          <a:bodyPr/>
          <a:lstStyle/>
          <a:p>
            <a:r>
              <a:rPr lang="en-US" altLang="zh-CN" dirty="0"/>
              <a:t>ext4</a:t>
            </a:r>
          </a:p>
          <a:p>
            <a:pPr lvl="1"/>
            <a:r>
              <a:rPr lang="zh-CN" altLang="en-US" dirty="0"/>
              <a:t>日志机制：使得</a:t>
            </a:r>
            <a:r>
              <a:rPr lang="en-US" altLang="zh-CN" dirty="0"/>
              <a:t>ext4</a:t>
            </a:r>
            <a:r>
              <a:rPr lang="zh-CN" altLang="en-US" dirty="0"/>
              <a:t>能够从大量故障场景中恢复</a:t>
            </a:r>
            <a:endParaRPr lang="en-US" altLang="zh-CN" dirty="0"/>
          </a:p>
          <a:p>
            <a:pPr lvl="2"/>
            <a:r>
              <a:rPr lang="zh-CN" altLang="en-US" dirty="0"/>
              <a:t>默认情况下，所有元数据更新记入日志</a:t>
            </a:r>
            <a:endParaRPr lang="en-US" altLang="zh-CN" dirty="0"/>
          </a:p>
          <a:p>
            <a:pPr lvl="2"/>
            <a:r>
              <a:rPr lang="zh-CN" altLang="en-US" dirty="0"/>
              <a:t>元数据先写入硬盘，再记入事务日志，写入完毕称为事务提交</a:t>
            </a:r>
            <a:endParaRPr lang="en-US" altLang="zh-CN" dirty="0"/>
          </a:p>
          <a:p>
            <a:pPr lvl="2"/>
            <a:r>
              <a:rPr lang="zh-CN" altLang="en-US" dirty="0"/>
              <a:t>日志写满或时间结束时，执行检查点操作，将内存数据写入硬盘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系统崩溃时未提交的事务被丢弃</a:t>
            </a:r>
            <a:endParaRPr lang="en-US" altLang="zh-CN" dirty="0"/>
          </a:p>
          <a:p>
            <a:pPr lvl="2"/>
            <a:r>
              <a:rPr lang="zh-CN" altLang="en-US" dirty="0"/>
              <a:t>在检查点之后提交的事务被重做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为目录、</a:t>
            </a:r>
            <a:r>
              <a:rPr lang="en-US" altLang="zh-CN" dirty="0" err="1"/>
              <a:t>inode</a:t>
            </a:r>
            <a:r>
              <a:rPr lang="zh-CN" altLang="en-US" dirty="0"/>
              <a:t>、</a:t>
            </a:r>
            <a:r>
              <a:rPr lang="en-US" altLang="zh-CN" dirty="0"/>
              <a:t>extent</a:t>
            </a:r>
            <a:r>
              <a:rPr lang="zh-CN" altLang="en-US" dirty="0"/>
              <a:t>设置了丰富的完整性检查</a:t>
            </a:r>
          </a:p>
        </p:txBody>
      </p:sp>
    </p:spTree>
    <p:extLst>
      <p:ext uri="{BB962C8B-B14F-4D97-AF65-F5344CB8AC3E}">
        <p14:creationId xmlns:p14="http://schemas.microsoft.com/office/powerpoint/2010/main" val="343138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B149A-38CE-4F73-90E5-4FD2A63B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8" y="1294563"/>
            <a:ext cx="10668000" cy="5318643"/>
          </a:xfrm>
        </p:spPr>
        <p:txBody>
          <a:bodyPr/>
          <a:lstStyle/>
          <a:p>
            <a:r>
              <a:rPr lang="en-US" altLang="zh-CN" dirty="0"/>
              <a:t>ext4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FA10DB-A411-4B19-AEB8-716FC3EB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1" y="1850270"/>
            <a:ext cx="11446778" cy="383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8D8FFB-72A3-4021-B9E8-89E12E30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778" y="1529401"/>
            <a:ext cx="1815442" cy="3208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1B2CA8-8949-4332-9C71-4CBB59CD5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927" y="1529400"/>
            <a:ext cx="2044391" cy="3208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BC7194-28A7-468D-9A28-FB138717D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0059" y="1529400"/>
            <a:ext cx="1413563" cy="32087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EDA085A-D8A2-4FC7-962F-F7CBD42BB1A3}"/>
              </a:ext>
            </a:extLst>
          </p:cNvPr>
          <p:cNvSpPr/>
          <p:nvPr/>
        </p:nvSpPr>
        <p:spPr>
          <a:xfrm>
            <a:off x="1597503" y="4164972"/>
            <a:ext cx="10221885" cy="2048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3EEB1D07-A7A4-4F60-8CF8-9881065D6D55}"/>
              </a:ext>
            </a:extLst>
          </p:cNvPr>
          <p:cNvSpPr/>
          <p:nvPr/>
        </p:nvSpPr>
        <p:spPr>
          <a:xfrm>
            <a:off x="2437777" y="3424625"/>
            <a:ext cx="2178185" cy="596462"/>
          </a:xfrm>
          <a:prstGeom prst="wedgeRectCallout">
            <a:avLst>
              <a:gd name="adj1" fmla="val -26182"/>
              <a:gd name="adj2" fmla="val 725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最容易导致数据丢失的场景，</a:t>
            </a:r>
            <a:r>
              <a:rPr lang="en-US" altLang="zh-CN" sz="1200" dirty="0" err="1">
                <a:solidFill>
                  <a:schemeClr val="tx1"/>
                </a:solidFill>
              </a:rPr>
              <a:t>inode</a:t>
            </a:r>
            <a:r>
              <a:rPr lang="zh-CN" altLang="en-US" sz="1200" dirty="0">
                <a:solidFill>
                  <a:schemeClr val="tx1"/>
                </a:solidFill>
              </a:rPr>
              <a:t>受影响时，所有存储在对应块里的文件数据无法访问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8F80B98-A354-48D8-9498-B9299E31BDD1}"/>
              </a:ext>
            </a:extLst>
          </p:cNvPr>
          <p:cNvSpPr/>
          <p:nvPr/>
        </p:nvSpPr>
        <p:spPr>
          <a:xfrm>
            <a:off x="1597503" y="4868858"/>
            <a:ext cx="3387736" cy="1803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F4F97FF-0E93-487A-91B4-B2735E733906}"/>
              </a:ext>
            </a:extLst>
          </p:cNvPr>
          <p:cNvSpPr/>
          <p:nvPr/>
        </p:nvSpPr>
        <p:spPr>
          <a:xfrm>
            <a:off x="8361719" y="4881080"/>
            <a:ext cx="3387736" cy="1803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D5EBBEEC-3A97-4D9C-B62A-FB7551B6C094}"/>
              </a:ext>
            </a:extLst>
          </p:cNvPr>
          <p:cNvSpPr/>
          <p:nvPr/>
        </p:nvSpPr>
        <p:spPr>
          <a:xfrm>
            <a:off x="4727421" y="3424625"/>
            <a:ext cx="1925516" cy="523220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目录块受影响最终导致对应的文件和目录都被删除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EABEB5-5BD0-42C7-832F-89EB1EFB90DD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flipH="1">
            <a:off x="3291371" y="3947845"/>
            <a:ext cx="2398808" cy="9210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652195-01A5-41DC-9F57-6864366AEFF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690179" y="3947845"/>
            <a:ext cx="4365408" cy="9332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56C65FF4-4AF9-4669-A545-8C2F4DC44E0D}"/>
              </a:ext>
            </a:extLst>
          </p:cNvPr>
          <p:cNvSpPr/>
          <p:nvPr/>
        </p:nvSpPr>
        <p:spPr>
          <a:xfrm>
            <a:off x="7519675" y="3433470"/>
            <a:ext cx="2368221" cy="596462"/>
          </a:xfrm>
          <a:prstGeom prst="wedgeRectCallout">
            <a:avLst>
              <a:gd name="adj1" fmla="val -28606"/>
              <a:gd name="adj2" fmla="val 107961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组描述符受影响时，</a:t>
            </a:r>
            <a:r>
              <a:rPr lang="en-US" altLang="zh-CN" sz="1200" dirty="0" err="1">
                <a:solidFill>
                  <a:schemeClr val="tx1"/>
                </a:solidFill>
              </a:rPr>
              <a:t>fsck</a:t>
            </a:r>
            <a:r>
              <a:rPr lang="zh-CN" altLang="en-US" sz="1200" dirty="0">
                <a:solidFill>
                  <a:schemeClr val="tx1"/>
                </a:solidFill>
              </a:rPr>
              <a:t>尝试在原位置重建，可能遇到相同的写</a:t>
            </a:r>
            <a:r>
              <a:rPr lang="en-US" altLang="zh-CN" sz="1200" dirty="0">
                <a:solidFill>
                  <a:schemeClr val="tx1"/>
                </a:solidFill>
              </a:rPr>
              <a:t>IO</a:t>
            </a:r>
            <a:r>
              <a:rPr lang="zh-CN" altLang="en-US" sz="1200" dirty="0">
                <a:solidFill>
                  <a:schemeClr val="tx1"/>
                </a:solidFill>
              </a:rPr>
              <a:t>错误而在某些情况下不断重复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DB02DEB-5DE3-4164-96E2-46D4E8F611D0}"/>
              </a:ext>
            </a:extLst>
          </p:cNvPr>
          <p:cNvSpPr/>
          <p:nvPr/>
        </p:nvSpPr>
        <p:spPr>
          <a:xfrm>
            <a:off x="6572358" y="4362733"/>
            <a:ext cx="1623377" cy="18157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0A6391A-B460-4998-85DA-223AC4310CEF}"/>
              </a:ext>
            </a:extLst>
          </p:cNvPr>
          <p:cNvSpPr/>
          <p:nvPr/>
        </p:nvSpPr>
        <p:spPr>
          <a:xfrm>
            <a:off x="4465313" y="3978638"/>
            <a:ext cx="150649" cy="145854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对话气泡: 矩形 29">
            <a:extLst>
              <a:ext uri="{FF2B5EF4-FFF2-40B4-BE49-F238E27FC236}">
                <a16:creationId xmlns:a16="http://schemas.microsoft.com/office/drawing/2014/main" id="{8C0999BD-CF85-483E-8C8D-8551C9403CCB}"/>
              </a:ext>
            </a:extLst>
          </p:cNvPr>
          <p:cNvSpPr/>
          <p:nvPr/>
        </p:nvSpPr>
        <p:spPr>
          <a:xfrm>
            <a:off x="4284717" y="2993772"/>
            <a:ext cx="1811284" cy="566095"/>
          </a:xfrm>
          <a:prstGeom prst="wedgeRectCallout">
            <a:avLst>
              <a:gd name="adj1" fmla="val -35946"/>
              <a:gd name="adj2" fmla="val 120149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挂载时发生读</a:t>
            </a:r>
            <a:r>
              <a:rPr lang="en-US" altLang="zh-CN" sz="1200" dirty="0">
                <a:solidFill>
                  <a:schemeClr val="tx1"/>
                </a:solidFill>
              </a:rPr>
              <a:t>IO</a:t>
            </a:r>
            <a:r>
              <a:rPr lang="zh-CN" altLang="en-US" sz="1200" dirty="0">
                <a:solidFill>
                  <a:schemeClr val="tx1"/>
                </a:solidFill>
              </a:rPr>
              <a:t>错误，将无法挂载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DE4C72-FF9E-414C-A162-7F889347FAE9}"/>
              </a:ext>
            </a:extLst>
          </p:cNvPr>
          <p:cNvSpPr/>
          <p:nvPr/>
        </p:nvSpPr>
        <p:spPr>
          <a:xfrm>
            <a:off x="1562537" y="5572731"/>
            <a:ext cx="9982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 (a) access (b) truncate (c) open (d) </a:t>
            </a:r>
            <a:r>
              <a:rPr lang="en-US" altLang="zh-CN" sz="1400" dirty="0" err="1"/>
              <a:t>chmod</a:t>
            </a:r>
            <a:r>
              <a:rPr lang="en-US" altLang="zh-CN" sz="1400" dirty="0"/>
              <a:t> (e) 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 (f) </a:t>
            </a:r>
            <a:r>
              <a:rPr lang="en-US" altLang="zh-CN" sz="1400" dirty="0" err="1"/>
              <a:t>utimes</a:t>
            </a:r>
            <a:r>
              <a:rPr lang="en-US" altLang="zh-CN" sz="1400" dirty="0"/>
              <a:t> (g) read (h) rename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stat (j) </a:t>
            </a:r>
            <a:r>
              <a:rPr lang="en-US" altLang="zh-CN" sz="1400" dirty="0" err="1"/>
              <a:t>lstat</a:t>
            </a:r>
            <a:r>
              <a:rPr lang="en-US" altLang="zh-CN" sz="1400" dirty="0"/>
              <a:t> (k) </a:t>
            </a:r>
            <a:r>
              <a:rPr lang="en-US" altLang="zh-CN" sz="1400" dirty="0" err="1"/>
              <a:t>readlink</a:t>
            </a:r>
            <a:r>
              <a:rPr lang="en-US" altLang="zh-CN" sz="1400" dirty="0"/>
              <a:t> (l) </a:t>
            </a:r>
            <a:r>
              <a:rPr lang="en-US" altLang="zh-CN" sz="1400" dirty="0" err="1"/>
              <a:t>symlink</a:t>
            </a:r>
            <a:r>
              <a:rPr lang="en-US" altLang="zh-CN" sz="1400" dirty="0"/>
              <a:t> (m) unlink (n) </a:t>
            </a:r>
            <a:r>
              <a:rPr lang="en-US" altLang="zh-CN" sz="1400" dirty="0" err="1"/>
              <a:t>chdir</a:t>
            </a:r>
            <a:r>
              <a:rPr lang="en-US" altLang="zh-CN" sz="1400" dirty="0"/>
              <a:t> (o) </a:t>
            </a:r>
            <a:r>
              <a:rPr lang="en-US" altLang="zh-CN" sz="1400" dirty="0" err="1"/>
              <a:t>rmdir</a:t>
            </a:r>
            <a:r>
              <a:rPr lang="en-US" altLang="zh-CN" sz="1400" dirty="0"/>
              <a:t> (p) </a:t>
            </a:r>
            <a:r>
              <a:rPr lang="en-US" altLang="zh-CN" sz="1400" dirty="0" err="1"/>
              <a:t>mkdir</a:t>
            </a:r>
            <a:r>
              <a:rPr lang="en-US" altLang="zh-CN" sz="1400" dirty="0"/>
              <a:t> (q) write (r) </a:t>
            </a:r>
            <a:r>
              <a:rPr lang="en-US" altLang="zh-CN" sz="1400" dirty="0" err="1"/>
              <a:t>getdirentries</a:t>
            </a:r>
            <a:r>
              <a:rPr lang="en-US" altLang="zh-CN" sz="1400" dirty="0"/>
              <a:t> (s) </a:t>
            </a:r>
            <a:r>
              <a:rPr lang="en-US" altLang="zh-CN" sz="1400" dirty="0" err="1"/>
              <a:t>creat</a:t>
            </a:r>
            <a:r>
              <a:rPr lang="en-US" altLang="zh-CN" sz="1400" dirty="0"/>
              <a:t> (t) mount (v) </a:t>
            </a:r>
            <a:r>
              <a:rPr lang="en-US" altLang="zh-CN" sz="1400" dirty="0" err="1"/>
              <a:t>umount</a:t>
            </a:r>
            <a:r>
              <a:rPr lang="en-US" altLang="zh-CN" sz="1400" dirty="0"/>
              <a:t> (w) chroot</a:t>
            </a:r>
          </a:p>
          <a:p>
            <a:r>
              <a:rPr lang="en-US" altLang="zh-CN" sz="1400" dirty="0"/>
              <a:t>Detect</a:t>
            </a:r>
            <a:r>
              <a:rPr lang="zh-CN" altLang="en-US" sz="1400" dirty="0"/>
              <a:t>：⚪</a:t>
            </a:r>
            <a:r>
              <a:rPr lang="en-US" altLang="zh-CN" sz="1400" dirty="0"/>
              <a:t>fs</a:t>
            </a:r>
            <a:r>
              <a:rPr lang="zh-CN" altLang="en-US" sz="1400" dirty="0"/>
              <a:t>未做检测</a:t>
            </a:r>
            <a:r>
              <a:rPr lang="en-US" altLang="zh-CN" sz="1400" dirty="0"/>
              <a:t>   -</a:t>
            </a:r>
            <a:r>
              <a:rPr lang="zh-CN" altLang="en-US" sz="1400" dirty="0"/>
              <a:t>返回错误码     </a:t>
            </a:r>
            <a:r>
              <a:rPr lang="en-US" altLang="zh-CN" sz="1400" dirty="0"/>
              <a:t>\</a:t>
            </a:r>
            <a:r>
              <a:rPr lang="zh-CN" altLang="en-US" sz="1400" dirty="0"/>
              <a:t>完整性检查     </a:t>
            </a:r>
            <a:r>
              <a:rPr lang="en-US" altLang="zh-CN" sz="1400" dirty="0"/>
              <a:t>/</a:t>
            </a:r>
            <a:r>
              <a:rPr lang="zh-CN" altLang="en-US" sz="1400" dirty="0"/>
              <a:t>校验和、备份等冗余    </a:t>
            </a:r>
            <a:r>
              <a:rPr lang="en-US" altLang="zh-CN" sz="1400" dirty="0"/>
              <a:t>|</a:t>
            </a:r>
            <a:r>
              <a:rPr lang="zh-CN" altLang="en-US" sz="1400" dirty="0"/>
              <a:t>调用</a:t>
            </a:r>
            <a:r>
              <a:rPr lang="en-US" altLang="zh-CN" sz="1400" dirty="0" err="1"/>
              <a:t>fsck</a:t>
            </a:r>
            <a:r>
              <a:rPr lang="zh-CN" altLang="en-US" sz="1400" dirty="0"/>
              <a:t>检测错误</a:t>
            </a:r>
            <a:endParaRPr lang="en-US" altLang="zh-CN" sz="1400" dirty="0"/>
          </a:p>
          <a:p>
            <a:r>
              <a:rPr lang="en-US" altLang="zh-CN" sz="1400" dirty="0"/>
              <a:t>Recover</a:t>
            </a:r>
            <a:r>
              <a:rPr lang="zh-CN" altLang="en-US" sz="1400" dirty="0"/>
              <a:t>：⚪未做恢复   </a:t>
            </a:r>
            <a:r>
              <a:rPr lang="en-US" altLang="zh-CN" sz="1400" dirty="0"/>
              <a:t>-</a:t>
            </a:r>
            <a:r>
              <a:rPr lang="zh-CN" altLang="en-US" sz="1400" dirty="0"/>
              <a:t>操作终止</a:t>
            </a:r>
            <a:r>
              <a:rPr lang="en-US" altLang="zh-CN" sz="1400" dirty="0"/>
              <a:t>;fs</a:t>
            </a:r>
            <a:r>
              <a:rPr lang="zh-CN" altLang="en-US" sz="1400" dirty="0"/>
              <a:t>可能挂载为只读    </a:t>
            </a:r>
            <a:r>
              <a:rPr lang="en-US" altLang="zh-CN" sz="1400" dirty="0"/>
              <a:t>\fs</a:t>
            </a:r>
            <a:r>
              <a:rPr lang="zh-CN" altLang="en-US" sz="1400" dirty="0"/>
              <a:t>恢复到操作前的一致性状态     </a:t>
            </a:r>
            <a:r>
              <a:rPr lang="en-US" altLang="zh-CN" sz="1400" dirty="0"/>
              <a:t>/</a:t>
            </a:r>
            <a:r>
              <a:rPr lang="zh-CN" altLang="en-US" sz="1400" dirty="0"/>
              <a:t>重做     </a:t>
            </a:r>
            <a:r>
              <a:rPr lang="en-US" altLang="zh-CN" sz="1400" dirty="0"/>
              <a:t>|</a:t>
            </a:r>
            <a:r>
              <a:rPr lang="zh-CN" altLang="en-US" sz="1400" dirty="0"/>
              <a:t>返回错误码</a:t>
            </a:r>
          </a:p>
        </p:txBody>
      </p:sp>
    </p:spTree>
    <p:extLst>
      <p:ext uri="{BB962C8B-B14F-4D97-AF65-F5344CB8AC3E}">
        <p14:creationId xmlns:p14="http://schemas.microsoft.com/office/powerpoint/2010/main" val="13611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B149A-38CE-4F73-90E5-4FD2A63B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8" y="1294563"/>
            <a:ext cx="10668000" cy="5318643"/>
          </a:xfrm>
        </p:spPr>
        <p:txBody>
          <a:bodyPr/>
          <a:lstStyle/>
          <a:p>
            <a:r>
              <a:rPr lang="en-US" altLang="zh-CN" dirty="0"/>
              <a:t>ext4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8E302-C988-47A6-ACE6-4A8E16A8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7" y="1908608"/>
            <a:ext cx="11487325" cy="38340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E7A135-6B98-4FB6-8762-A80BAC19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411" y="1597112"/>
            <a:ext cx="3270706" cy="3114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8D9D91-FA8A-497E-859D-02352214D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865" y="1597112"/>
            <a:ext cx="2205064" cy="3114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7DC6CD9-7FBF-459D-996E-165EB437C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000" y="1597112"/>
            <a:ext cx="1414360" cy="311496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2B2F5F4-6F7C-4580-903F-01660DF6E470}"/>
              </a:ext>
            </a:extLst>
          </p:cNvPr>
          <p:cNvSpPr/>
          <p:nvPr/>
        </p:nvSpPr>
        <p:spPr>
          <a:xfrm>
            <a:off x="1583777" y="4230173"/>
            <a:ext cx="6588135" cy="2135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53D057A3-1A2D-4870-8FD5-8C919565A170}"/>
              </a:ext>
            </a:extLst>
          </p:cNvPr>
          <p:cNvSpPr/>
          <p:nvPr/>
        </p:nvSpPr>
        <p:spPr>
          <a:xfrm>
            <a:off x="2437777" y="3481034"/>
            <a:ext cx="2178185" cy="596462"/>
          </a:xfrm>
          <a:prstGeom prst="wedgeRectCallout">
            <a:avLst>
              <a:gd name="adj1" fmla="val -26182"/>
              <a:gd name="adj2" fmla="val 7258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最容易导致数据丢失的场景，</a:t>
            </a:r>
            <a:r>
              <a:rPr lang="en-US" altLang="zh-CN" sz="1200" dirty="0" err="1">
                <a:solidFill>
                  <a:schemeClr val="tx1"/>
                </a:solidFill>
              </a:rPr>
              <a:t>inode</a:t>
            </a:r>
            <a:r>
              <a:rPr lang="zh-CN" altLang="en-US" sz="1200" dirty="0">
                <a:solidFill>
                  <a:schemeClr val="tx1"/>
                </a:solidFill>
              </a:rPr>
              <a:t>受影响时，所有存储在对应块里的文件数据无法访问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8F80B98-A354-48D8-9498-B9299E31BDD1}"/>
              </a:ext>
            </a:extLst>
          </p:cNvPr>
          <p:cNvSpPr/>
          <p:nvPr/>
        </p:nvSpPr>
        <p:spPr>
          <a:xfrm>
            <a:off x="2511785" y="4955793"/>
            <a:ext cx="1840407" cy="151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A252A61-2D97-41A4-97D9-83712AB7E911}"/>
              </a:ext>
            </a:extLst>
          </p:cNvPr>
          <p:cNvSpPr/>
          <p:nvPr/>
        </p:nvSpPr>
        <p:spPr>
          <a:xfrm>
            <a:off x="6006397" y="4977922"/>
            <a:ext cx="1924265" cy="1517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98243B02-9FBF-429B-A6A8-7320658853C5}"/>
              </a:ext>
            </a:extLst>
          </p:cNvPr>
          <p:cNvSpPr/>
          <p:nvPr/>
        </p:nvSpPr>
        <p:spPr>
          <a:xfrm>
            <a:off x="4937043" y="3484966"/>
            <a:ext cx="1925516" cy="523220"/>
          </a:xfrm>
          <a:prstGeom prst="flowChartProcess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目录块受影响最终导致对应的文件和目录都被删除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0E77CAD-74E6-42FC-BE7D-FD99AE2FFD8F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3431989" y="4008186"/>
            <a:ext cx="2467812" cy="947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114FB9C-B148-44C8-ACA9-181FB4816634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>
            <a:off x="5899801" y="4008186"/>
            <a:ext cx="1068729" cy="9697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C4B51883-0A43-40DD-B699-BB0CE4352895}"/>
              </a:ext>
            </a:extLst>
          </p:cNvPr>
          <p:cNvSpPr/>
          <p:nvPr/>
        </p:nvSpPr>
        <p:spPr>
          <a:xfrm>
            <a:off x="1583777" y="5659099"/>
            <a:ext cx="9982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 (a) access (b) truncate (c) open (d) </a:t>
            </a:r>
            <a:r>
              <a:rPr lang="en-US" altLang="zh-CN" sz="1400" dirty="0" err="1"/>
              <a:t>chmod</a:t>
            </a:r>
            <a:r>
              <a:rPr lang="en-US" altLang="zh-CN" sz="1400" dirty="0"/>
              <a:t> (e) 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 (f) </a:t>
            </a:r>
            <a:r>
              <a:rPr lang="en-US" altLang="zh-CN" sz="1400" dirty="0" err="1"/>
              <a:t>utimes</a:t>
            </a:r>
            <a:r>
              <a:rPr lang="en-US" altLang="zh-CN" sz="1400" dirty="0"/>
              <a:t> (g) read (h) rename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stat (j) </a:t>
            </a:r>
            <a:r>
              <a:rPr lang="en-US" altLang="zh-CN" sz="1400" dirty="0" err="1"/>
              <a:t>lstat</a:t>
            </a:r>
            <a:r>
              <a:rPr lang="en-US" altLang="zh-CN" sz="1400" dirty="0"/>
              <a:t> (k) </a:t>
            </a:r>
            <a:r>
              <a:rPr lang="en-US" altLang="zh-CN" sz="1400" dirty="0" err="1"/>
              <a:t>readlink</a:t>
            </a:r>
            <a:r>
              <a:rPr lang="en-US" altLang="zh-CN" sz="1400" dirty="0"/>
              <a:t> (l) </a:t>
            </a:r>
            <a:r>
              <a:rPr lang="en-US" altLang="zh-CN" sz="1400" dirty="0" err="1"/>
              <a:t>symlink</a:t>
            </a:r>
            <a:r>
              <a:rPr lang="en-US" altLang="zh-CN" sz="1400" dirty="0"/>
              <a:t> (m) unlink (n) </a:t>
            </a:r>
            <a:r>
              <a:rPr lang="en-US" altLang="zh-CN" sz="1400" dirty="0" err="1"/>
              <a:t>chdir</a:t>
            </a:r>
            <a:r>
              <a:rPr lang="en-US" altLang="zh-CN" sz="1400" dirty="0"/>
              <a:t> (o) </a:t>
            </a:r>
            <a:r>
              <a:rPr lang="en-US" altLang="zh-CN" sz="1400" dirty="0" err="1"/>
              <a:t>rmdir</a:t>
            </a:r>
            <a:r>
              <a:rPr lang="en-US" altLang="zh-CN" sz="1400" dirty="0"/>
              <a:t> (p) </a:t>
            </a:r>
            <a:r>
              <a:rPr lang="en-US" altLang="zh-CN" sz="1400" dirty="0" err="1"/>
              <a:t>mkdir</a:t>
            </a:r>
            <a:r>
              <a:rPr lang="en-US" altLang="zh-CN" sz="1400" dirty="0"/>
              <a:t> (q) write (r) </a:t>
            </a:r>
            <a:r>
              <a:rPr lang="en-US" altLang="zh-CN" sz="1400" dirty="0" err="1"/>
              <a:t>getdirentries</a:t>
            </a:r>
            <a:r>
              <a:rPr lang="en-US" altLang="zh-CN" sz="1400" dirty="0"/>
              <a:t> (s) </a:t>
            </a:r>
            <a:r>
              <a:rPr lang="en-US" altLang="zh-CN" sz="1400" dirty="0" err="1"/>
              <a:t>creat</a:t>
            </a:r>
            <a:r>
              <a:rPr lang="en-US" altLang="zh-CN" sz="1400" dirty="0"/>
              <a:t> (t) mount (v) </a:t>
            </a:r>
            <a:r>
              <a:rPr lang="en-US" altLang="zh-CN" sz="1400" dirty="0" err="1"/>
              <a:t>umount</a:t>
            </a:r>
            <a:r>
              <a:rPr lang="en-US" altLang="zh-CN" sz="1400" dirty="0"/>
              <a:t> (w) chroot</a:t>
            </a:r>
          </a:p>
          <a:p>
            <a:r>
              <a:rPr lang="en-US" altLang="zh-CN" sz="1400" dirty="0"/>
              <a:t>Detect</a:t>
            </a:r>
            <a:r>
              <a:rPr lang="zh-CN" altLang="en-US" sz="1400" dirty="0"/>
              <a:t>：⚪</a:t>
            </a:r>
            <a:r>
              <a:rPr lang="en-US" altLang="zh-CN" sz="1400" dirty="0"/>
              <a:t>fs</a:t>
            </a:r>
            <a:r>
              <a:rPr lang="zh-CN" altLang="en-US" sz="1400" dirty="0"/>
              <a:t>未做检测</a:t>
            </a:r>
            <a:r>
              <a:rPr lang="en-US" altLang="zh-CN" sz="1400" dirty="0"/>
              <a:t>   -</a:t>
            </a:r>
            <a:r>
              <a:rPr lang="zh-CN" altLang="en-US" sz="1400" dirty="0"/>
              <a:t>返回错误码     </a:t>
            </a:r>
            <a:r>
              <a:rPr lang="en-US" altLang="zh-CN" sz="1400" dirty="0"/>
              <a:t>\</a:t>
            </a:r>
            <a:r>
              <a:rPr lang="zh-CN" altLang="en-US" sz="1400" dirty="0"/>
              <a:t>完整性检查     </a:t>
            </a:r>
            <a:r>
              <a:rPr lang="en-US" altLang="zh-CN" sz="1400" dirty="0"/>
              <a:t>/</a:t>
            </a:r>
            <a:r>
              <a:rPr lang="zh-CN" altLang="en-US" sz="1400" dirty="0"/>
              <a:t>校验和、备份等冗余    </a:t>
            </a:r>
            <a:r>
              <a:rPr lang="en-US" altLang="zh-CN" sz="1400" dirty="0"/>
              <a:t>|</a:t>
            </a:r>
            <a:r>
              <a:rPr lang="zh-CN" altLang="en-US" sz="1400" dirty="0"/>
              <a:t>调用</a:t>
            </a:r>
            <a:r>
              <a:rPr lang="en-US" altLang="zh-CN" sz="1400" dirty="0" err="1"/>
              <a:t>fsck</a:t>
            </a:r>
            <a:r>
              <a:rPr lang="zh-CN" altLang="en-US" sz="1400" dirty="0"/>
              <a:t>检测错误</a:t>
            </a:r>
            <a:endParaRPr lang="en-US" altLang="zh-CN" sz="1400" dirty="0"/>
          </a:p>
          <a:p>
            <a:r>
              <a:rPr lang="en-US" altLang="zh-CN" sz="1400" dirty="0"/>
              <a:t>Recover</a:t>
            </a:r>
            <a:r>
              <a:rPr lang="zh-CN" altLang="en-US" sz="1400" dirty="0"/>
              <a:t>：⚪未做恢复   </a:t>
            </a:r>
            <a:r>
              <a:rPr lang="en-US" altLang="zh-CN" sz="1400" dirty="0"/>
              <a:t>-</a:t>
            </a:r>
            <a:r>
              <a:rPr lang="zh-CN" altLang="en-US" sz="1400" dirty="0"/>
              <a:t>操作终止</a:t>
            </a:r>
            <a:r>
              <a:rPr lang="en-US" altLang="zh-CN" sz="1400" dirty="0"/>
              <a:t>;fs</a:t>
            </a:r>
            <a:r>
              <a:rPr lang="zh-CN" altLang="en-US" sz="1400" dirty="0"/>
              <a:t>可能挂载为只读    </a:t>
            </a:r>
            <a:r>
              <a:rPr lang="en-US" altLang="zh-CN" sz="1400" dirty="0"/>
              <a:t>\fs</a:t>
            </a:r>
            <a:r>
              <a:rPr lang="zh-CN" altLang="en-US" sz="1400" dirty="0"/>
              <a:t>恢复到操作前的一致性状态     </a:t>
            </a:r>
            <a:r>
              <a:rPr lang="en-US" altLang="zh-CN" sz="1400" dirty="0"/>
              <a:t>/</a:t>
            </a:r>
            <a:r>
              <a:rPr lang="zh-CN" altLang="en-US" sz="1400" dirty="0"/>
              <a:t>重做     </a:t>
            </a:r>
            <a:r>
              <a:rPr lang="en-US" altLang="zh-CN" sz="1400" dirty="0"/>
              <a:t>|</a:t>
            </a:r>
            <a:r>
              <a:rPr lang="zh-CN" altLang="en-US" sz="1400" dirty="0"/>
              <a:t>返回错误码</a:t>
            </a:r>
          </a:p>
        </p:txBody>
      </p:sp>
    </p:spTree>
    <p:extLst>
      <p:ext uri="{BB962C8B-B14F-4D97-AF65-F5344CB8AC3E}">
        <p14:creationId xmlns:p14="http://schemas.microsoft.com/office/powerpoint/2010/main" val="372543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4" grpId="0" animBg="1"/>
      <p:bldP spid="2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B149A-38CE-4F73-90E5-4FD2A63B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8" y="1294563"/>
            <a:ext cx="10668000" cy="5318643"/>
          </a:xfrm>
        </p:spPr>
        <p:txBody>
          <a:bodyPr/>
          <a:lstStyle/>
          <a:p>
            <a:r>
              <a:rPr lang="en-US" altLang="zh-CN" dirty="0" smtClean="0"/>
              <a:t>F2FS</a:t>
            </a:r>
            <a:endParaRPr lang="en-US" altLang="zh-CN" dirty="0"/>
          </a:p>
          <a:p>
            <a:pPr lvl="1"/>
            <a:r>
              <a:rPr lang="zh-CN" altLang="en-US" dirty="0"/>
              <a:t>日志结构</a:t>
            </a:r>
            <a:endParaRPr lang="en-US" altLang="zh-CN" dirty="0"/>
          </a:p>
          <a:p>
            <a:pPr lvl="2"/>
            <a:r>
              <a:rPr lang="zh-CN" altLang="en-US" dirty="0"/>
              <a:t>数据和元数据默认写入</a:t>
            </a:r>
            <a:r>
              <a:rPr lang="en-US" altLang="zh-CN" dirty="0"/>
              <a:t>6</a:t>
            </a:r>
            <a:r>
              <a:rPr lang="zh-CN" altLang="en-US" dirty="0"/>
              <a:t>个活动日志</a:t>
            </a:r>
            <a:endParaRPr lang="en-US" altLang="zh-CN" dirty="0"/>
          </a:p>
          <a:p>
            <a:pPr lvl="2"/>
            <a:r>
              <a:rPr lang="en-US" altLang="zh-CN" dirty="0"/>
              <a:t>Multi-head</a:t>
            </a:r>
            <a:r>
              <a:rPr lang="zh-CN" altLang="en-US" dirty="0"/>
              <a:t>日志模式：类似的块存放在一起，增加顺序写操作的数量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关键数据结构</a:t>
            </a:r>
            <a:endParaRPr lang="en-US" altLang="zh-CN" dirty="0"/>
          </a:p>
          <a:p>
            <a:pPr lvl="2"/>
            <a:r>
              <a:rPr lang="en-US" altLang="zh-CN" dirty="0"/>
              <a:t>Checkpoint</a:t>
            </a:r>
          </a:p>
          <a:p>
            <a:pPr lvl="3"/>
            <a:r>
              <a:rPr lang="zh-CN" altLang="en-US" dirty="0"/>
              <a:t>存储有关文件系统状态的信息，用于从系统崩溃中恢复</a:t>
            </a:r>
            <a:endParaRPr lang="en-US" altLang="zh-CN" dirty="0"/>
          </a:p>
          <a:p>
            <a:pPr lvl="2"/>
            <a:r>
              <a:rPr lang="en-US" altLang="zh-CN" dirty="0"/>
              <a:t>SIT(Segment Information Table)</a:t>
            </a:r>
          </a:p>
          <a:p>
            <a:pPr lvl="3"/>
            <a:r>
              <a:rPr lang="zh-CN" altLang="en-US" dirty="0"/>
              <a:t>维护数据区域中段</a:t>
            </a:r>
            <a:r>
              <a:rPr lang="en-US" altLang="zh-CN" dirty="0" smtClean="0"/>
              <a:t>(F2FS</a:t>
            </a:r>
            <a:r>
              <a:rPr lang="zh-CN" altLang="en-US" dirty="0" smtClean="0"/>
              <a:t>分配</a:t>
            </a:r>
            <a:r>
              <a:rPr lang="zh-CN" altLang="en-US" dirty="0"/>
              <a:t>存储块的单元</a:t>
            </a:r>
            <a:r>
              <a:rPr lang="en-US" altLang="zh-CN" dirty="0"/>
              <a:t>)</a:t>
            </a:r>
            <a:r>
              <a:rPr lang="zh-CN" altLang="en-US" dirty="0"/>
              <a:t>的信息</a:t>
            </a:r>
            <a:endParaRPr lang="en-US" altLang="zh-CN" dirty="0"/>
          </a:p>
          <a:p>
            <a:pPr lvl="2"/>
            <a:r>
              <a:rPr lang="en-US" altLang="zh-CN" dirty="0"/>
              <a:t>NAT(Node Address Table)</a:t>
            </a:r>
          </a:p>
          <a:p>
            <a:pPr lvl="3"/>
            <a:r>
              <a:rPr lang="zh-CN" altLang="en-US" dirty="0"/>
              <a:t>存储</a:t>
            </a:r>
            <a:r>
              <a:rPr lang="en-US" altLang="zh-CN" dirty="0" err="1"/>
              <a:t>inode</a:t>
            </a:r>
            <a:r>
              <a:rPr lang="zh-CN" altLang="en-US" dirty="0"/>
              <a:t>的块地址，包括文件</a:t>
            </a:r>
            <a:r>
              <a:rPr lang="en-US" altLang="zh-CN" dirty="0"/>
              <a:t>/</a:t>
            </a:r>
            <a:r>
              <a:rPr lang="zh-CN" altLang="en-US" dirty="0"/>
              <a:t>目录</a:t>
            </a:r>
            <a:r>
              <a:rPr lang="en-US" altLang="zh-CN" dirty="0" err="1"/>
              <a:t>inode</a:t>
            </a:r>
            <a:r>
              <a:rPr lang="zh-CN" altLang="en-US" dirty="0"/>
              <a:t>、直接</a:t>
            </a:r>
            <a:r>
              <a:rPr lang="en-US" altLang="zh-CN" dirty="0"/>
              <a:t>/</a:t>
            </a:r>
            <a:r>
              <a:rPr lang="zh-CN" altLang="en-US" dirty="0"/>
              <a:t>间接</a:t>
            </a:r>
            <a:r>
              <a:rPr lang="en-US" altLang="zh-CN" dirty="0" err="1"/>
              <a:t>inode</a:t>
            </a:r>
            <a:endParaRPr lang="en-US" altLang="zh-CN" dirty="0"/>
          </a:p>
          <a:p>
            <a:pPr lvl="2"/>
            <a:r>
              <a:rPr lang="en-US" altLang="zh-CN" dirty="0" smtClean="0"/>
              <a:t>F2FS</a:t>
            </a:r>
            <a:r>
              <a:rPr lang="zh-CN" altLang="en-US" dirty="0" smtClean="0"/>
              <a:t>对</a:t>
            </a:r>
            <a:r>
              <a:rPr lang="zh-CN" altLang="en-US" dirty="0"/>
              <a:t>以上三种结构建立副本，分别用于挂载时初始化 和 文件系统操作期间的更新</a:t>
            </a:r>
            <a:endParaRPr lang="en-US" altLang="zh-CN" dirty="0"/>
          </a:p>
          <a:p>
            <a:pPr lvl="3"/>
            <a:r>
              <a:rPr lang="zh-CN" altLang="en-US" dirty="0"/>
              <a:t>检查点副本对应</a:t>
            </a:r>
            <a:r>
              <a:rPr lang="en-US" altLang="zh-CN" dirty="0"/>
              <a:t>SIT/NAT</a:t>
            </a:r>
            <a:r>
              <a:rPr lang="zh-CN" altLang="en-US" dirty="0"/>
              <a:t>副本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67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solidFill>
                      <a:srgbClr val="FF0000"/>
                    </a:solidFill>
                    <a:latin typeface="+mn-lt"/>
                    <a:ea typeface="+mn-ea"/>
                    <a:sym typeface="+mn-lt"/>
                  </a:rPr>
                  <a:t>Introduction &amp; Overview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Design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Result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Conclusion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Problem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B149A-38CE-4F73-90E5-4FD2A63B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8" y="1294563"/>
            <a:ext cx="10668000" cy="5318643"/>
          </a:xfrm>
        </p:spPr>
        <p:txBody>
          <a:bodyPr/>
          <a:lstStyle/>
          <a:p>
            <a:r>
              <a:rPr lang="en-US" altLang="zh-CN" dirty="0" smtClean="0"/>
              <a:t>F2FS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85C0F9-431D-40AD-8E6A-E444DF79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97" y="1960088"/>
            <a:ext cx="11425806" cy="38382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9DF758-DA9A-44DE-A3F5-EC9AD32BD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134" y="1639219"/>
            <a:ext cx="1815442" cy="3208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DB1FF5-CEB1-491F-814C-4BF0A4AAE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039" y="1639219"/>
            <a:ext cx="2044391" cy="3208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F5D2A1-7849-474E-BA9A-572323AA9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893" y="1639218"/>
            <a:ext cx="1413563" cy="320870"/>
          </a:xfrm>
          <a:prstGeom prst="rect">
            <a:avLst/>
          </a:prstGeom>
        </p:spPr>
      </p:pic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FFE61D28-648E-4326-A6AE-3CAB32AE2957}"/>
              </a:ext>
            </a:extLst>
          </p:cNvPr>
          <p:cNvSpPr/>
          <p:nvPr/>
        </p:nvSpPr>
        <p:spPr>
          <a:xfrm>
            <a:off x="3174184" y="864461"/>
            <a:ext cx="1608992" cy="441995"/>
          </a:xfrm>
          <a:prstGeom prst="wedgeRectCallout">
            <a:avLst>
              <a:gd name="adj1" fmla="val -41471"/>
              <a:gd name="adj2" fmla="val 11217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所有情况都可以检测到并返回错误码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8124D573-0CD7-440D-9552-EFD449CC9673}"/>
              </a:ext>
            </a:extLst>
          </p:cNvPr>
          <p:cNvSpPr/>
          <p:nvPr/>
        </p:nvSpPr>
        <p:spPr>
          <a:xfrm>
            <a:off x="6337853" y="727238"/>
            <a:ext cx="2141946" cy="559109"/>
          </a:xfrm>
          <a:prstGeom prst="wedgeRectCallout">
            <a:avLst>
              <a:gd name="adj1" fmla="val -41471"/>
              <a:gd name="adj2" fmla="val 11217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始终无法检测到；</a:t>
            </a:r>
            <a:r>
              <a:rPr lang="en-US" altLang="zh-CN" sz="1200" dirty="0" err="1"/>
              <a:t>fsck</a:t>
            </a:r>
            <a:r>
              <a:rPr lang="zh-CN" altLang="en-US" sz="1200" dirty="0"/>
              <a:t>恢复协议不完善，写入的数据被丢弃，与</a:t>
            </a:r>
            <a:r>
              <a:rPr lang="en-US" altLang="zh-CN" sz="1200" dirty="0"/>
              <a:t>Lost Write</a:t>
            </a:r>
            <a:r>
              <a:rPr lang="zh-CN" altLang="en-US" sz="1200" dirty="0"/>
              <a:t>完全相同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D60A8BF1-7AE9-4A5A-87C8-392BC169B52B}"/>
              </a:ext>
            </a:extLst>
          </p:cNvPr>
          <p:cNvSpPr/>
          <p:nvPr/>
        </p:nvSpPr>
        <p:spPr>
          <a:xfrm>
            <a:off x="1813523" y="4035669"/>
            <a:ext cx="2019923" cy="525138"/>
          </a:xfrm>
          <a:prstGeom prst="wedgeRectCallout">
            <a:avLst>
              <a:gd name="adj1" fmla="val -38728"/>
              <a:gd name="adj2" fmla="val 10648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每次读取块发生错误时，</a:t>
            </a:r>
            <a:r>
              <a:rPr lang="en-US" altLang="zh-CN" sz="1200" dirty="0" err="1">
                <a:solidFill>
                  <a:schemeClr val="tx1"/>
                </a:solidFill>
              </a:rPr>
              <a:t>fsck</a:t>
            </a:r>
            <a:r>
              <a:rPr lang="zh-CN" altLang="en-US" sz="1200" dirty="0">
                <a:solidFill>
                  <a:schemeClr val="tx1"/>
                </a:solidFill>
              </a:rPr>
              <a:t>直接使用断言错误终止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19ACA0-C702-4408-B905-F1AC48BB4671}"/>
              </a:ext>
            </a:extLst>
          </p:cNvPr>
          <p:cNvSpPr/>
          <p:nvPr/>
        </p:nvSpPr>
        <p:spPr>
          <a:xfrm>
            <a:off x="1648840" y="5642144"/>
            <a:ext cx="9982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 (a) access (b) truncate (c) open (d) </a:t>
            </a:r>
            <a:r>
              <a:rPr lang="en-US" altLang="zh-CN" sz="1400" dirty="0" err="1"/>
              <a:t>chmod</a:t>
            </a:r>
            <a:r>
              <a:rPr lang="en-US" altLang="zh-CN" sz="1400" dirty="0"/>
              <a:t> (e) 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 (f) </a:t>
            </a:r>
            <a:r>
              <a:rPr lang="en-US" altLang="zh-CN" sz="1400" dirty="0" err="1"/>
              <a:t>utimes</a:t>
            </a:r>
            <a:r>
              <a:rPr lang="en-US" altLang="zh-CN" sz="1400" dirty="0"/>
              <a:t> (g) read (h) rename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stat (j) </a:t>
            </a:r>
            <a:r>
              <a:rPr lang="en-US" altLang="zh-CN" sz="1400" dirty="0" err="1"/>
              <a:t>lstat</a:t>
            </a:r>
            <a:r>
              <a:rPr lang="en-US" altLang="zh-CN" sz="1400" dirty="0"/>
              <a:t> (k) </a:t>
            </a:r>
            <a:r>
              <a:rPr lang="en-US" altLang="zh-CN" sz="1400" dirty="0" err="1"/>
              <a:t>readlink</a:t>
            </a:r>
            <a:r>
              <a:rPr lang="en-US" altLang="zh-CN" sz="1400" dirty="0"/>
              <a:t> (l) </a:t>
            </a:r>
            <a:r>
              <a:rPr lang="en-US" altLang="zh-CN" sz="1400" dirty="0" err="1"/>
              <a:t>symlink</a:t>
            </a:r>
            <a:r>
              <a:rPr lang="en-US" altLang="zh-CN" sz="1400" dirty="0"/>
              <a:t> (m) unlink (n) </a:t>
            </a:r>
            <a:r>
              <a:rPr lang="en-US" altLang="zh-CN" sz="1400" dirty="0" err="1"/>
              <a:t>chdir</a:t>
            </a:r>
            <a:r>
              <a:rPr lang="en-US" altLang="zh-CN" sz="1400" dirty="0"/>
              <a:t> (o) </a:t>
            </a:r>
            <a:r>
              <a:rPr lang="en-US" altLang="zh-CN" sz="1400" dirty="0" err="1"/>
              <a:t>rmdir</a:t>
            </a:r>
            <a:r>
              <a:rPr lang="en-US" altLang="zh-CN" sz="1400" dirty="0"/>
              <a:t> (p) </a:t>
            </a:r>
            <a:r>
              <a:rPr lang="en-US" altLang="zh-CN" sz="1400" dirty="0" err="1"/>
              <a:t>mkdir</a:t>
            </a:r>
            <a:r>
              <a:rPr lang="en-US" altLang="zh-CN" sz="1400" dirty="0"/>
              <a:t> (q) write (r) </a:t>
            </a:r>
            <a:r>
              <a:rPr lang="en-US" altLang="zh-CN" sz="1400" dirty="0" err="1"/>
              <a:t>getdirentries</a:t>
            </a:r>
            <a:r>
              <a:rPr lang="en-US" altLang="zh-CN" sz="1400" dirty="0"/>
              <a:t> (s) </a:t>
            </a:r>
            <a:r>
              <a:rPr lang="en-US" altLang="zh-CN" sz="1400" dirty="0" err="1"/>
              <a:t>creat</a:t>
            </a:r>
            <a:r>
              <a:rPr lang="en-US" altLang="zh-CN" sz="1400" dirty="0"/>
              <a:t> (t) mount (v) </a:t>
            </a:r>
            <a:r>
              <a:rPr lang="en-US" altLang="zh-CN" sz="1400" dirty="0" err="1"/>
              <a:t>umount</a:t>
            </a:r>
            <a:r>
              <a:rPr lang="en-US" altLang="zh-CN" sz="1400" dirty="0"/>
              <a:t> (w) chroot</a:t>
            </a:r>
          </a:p>
          <a:p>
            <a:r>
              <a:rPr lang="en-US" altLang="zh-CN" sz="1400" dirty="0"/>
              <a:t>Detect</a:t>
            </a:r>
            <a:r>
              <a:rPr lang="zh-CN" altLang="en-US" sz="1400" dirty="0"/>
              <a:t>：⚪</a:t>
            </a:r>
            <a:r>
              <a:rPr lang="en-US" altLang="zh-CN" sz="1400" dirty="0"/>
              <a:t>fs</a:t>
            </a:r>
            <a:r>
              <a:rPr lang="zh-CN" altLang="en-US" sz="1400" dirty="0"/>
              <a:t>未做检测</a:t>
            </a:r>
            <a:r>
              <a:rPr lang="en-US" altLang="zh-CN" sz="1400" dirty="0"/>
              <a:t>   -</a:t>
            </a:r>
            <a:r>
              <a:rPr lang="zh-CN" altLang="en-US" sz="1400" dirty="0"/>
              <a:t>返回错误码     </a:t>
            </a:r>
            <a:r>
              <a:rPr lang="en-US" altLang="zh-CN" sz="1400" dirty="0"/>
              <a:t>\</a:t>
            </a:r>
            <a:r>
              <a:rPr lang="zh-CN" altLang="en-US" sz="1400" dirty="0"/>
              <a:t>完整性检查     </a:t>
            </a:r>
            <a:r>
              <a:rPr lang="en-US" altLang="zh-CN" sz="1400" dirty="0"/>
              <a:t>/</a:t>
            </a:r>
            <a:r>
              <a:rPr lang="zh-CN" altLang="en-US" sz="1400" dirty="0"/>
              <a:t>校验和、备份等冗余    </a:t>
            </a:r>
            <a:r>
              <a:rPr lang="en-US" altLang="zh-CN" sz="1400" dirty="0"/>
              <a:t>|</a:t>
            </a:r>
            <a:r>
              <a:rPr lang="zh-CN" altLang="en-US" sz="1400" dirty="0"/>
              <a:t>调用</a:t>
            </a:r>
            <a:r>
              <a:rPr lang="en-US" altLang="zh-CN" sz="1400" dirty="0" err="1"/>
              <a:t>fsck</a:t>
            </a:r>
            <a:r>
              <a:rPr lang="zh-CN" altLang="en-US" sz="1400" dirty="0"/>
              <a:t>检测错误</a:t>
            </a:r>
            <a:endParaRPr lang="en-US" altLang="zh-CN" sz="1400" dirty="0"/>
          </a:p>
          <a:p>
            <a:r>
              <a:rPr lang="en-US" altLang="zh-CN" sz="1400" dirty="0"/>
              <a:t>Recover</a:t>
            </a:r>
            <a:r>
              <a:rPr lang="zh-CN" altLang="en-US" sz="1400" dirty="0"/>
              <a:t>：⚪未做恢复   </a:t>
            </a:r>
            <a:r>
              <a:rPr lang="en-US" altLang="zh-CN" sz="1400" dirty="0"/>
              <a:t>-</a:t>
            </a:r>
            <a:r>
              <a:rPr lang="zh-CN" altLang="en-US" sz="1400" dirty="0"/>
              <a:t>操作终止</a:t>
            </a:r>
            <a:r>
              <a:rPr lang="en-US" altLang="zh-CN" sz="1400" dirty="0"/>
              <a:t>;fs</a:t>
            </a:r>
            <a:r>
              <a:rPr lang="zh-CN" altLang="en-US" sz="1400" dirty="0"/>
              <a:t>可能挂载为只读    </a:t>
            </a:r>
            <a:r>
              <a:rPr lang="en-US" altLang="zh-CN" sz="1400" dirty="0"/>
              <a:t>\fs</a:t>
            </a:r>
            <a:r>
              <a:rPr lang="zh-CN" altLang="en-US" sz="1400" dirty="0"/>
              <a:t>恢复到操作前的一致性状态     </a:t>
            </a:r>
            <a:r>
              <a:rPr lang="en-US" altLang="zh-CN" sz="1400" dirty="0"/>
              <a:t>/</a:t>
            </a:r>
            <a:r>
              <a:rPr lang="zh-CN" altLang="en-US" sz="1400" dirty="0"/>
              <a:t>重做     </a:t>
            </a:r>
            <a:r>
              <a:rPr lang="en-US" altLang="zh-CN" sz="1400" dirty="0"/>
              <a:t>|</a:t>
            </a:r>
            <a:r>
              <a:rPr lang="zh-CN" altLang="en-US" sz="1400" dirty="0"/>
              <a:t>返回错误码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68AA272-391E-4552-B172-8F9E62D23D8C}"/>
              </a:ext>
            </a:extLst>
          </p:cNvPr>
          <p:cNvSpPr/>
          <p:nvPr/>
        </p:nvSpPr>
        <p:spPr>
          <a:xfrm>
            <a:off x="1690431" y="4917640"/>
            <a:ext cx="3294807" cy="7973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73718587-57BA-4FE4-8619-F89DD5069B12}"/>
              </a:ext>
            </a:extLst>
          </p:cNvPr>
          <p:cNvSpPr/>
          <p:nvPr/>
        </p:nvSpPr>
        <p:spPr>
          <a:xfrm>
            <a:off x="9639386" y="631536"/>
            <a:ext cx="1851625" cy="736682"/>
          </a:xfrm>
          <a:prstGeom prst="wedgeRectCallout">
            <a:avLst>
              <a:gd name="adj1" fmla="val -35298"/>
              <a:gd name="adj2" fmla="val 799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F2FS</a:t>
            </a:r>
            <a:r>
              <a:rPr lang="zh-CN" altLang="en-US" sz="1200" dirty="0" smtClean="0"/>
              <a:t>仅</a:t>
            </a:r>
            <a:r>
              <a:rPr lang="zh-CN" altLang="en-US" sz="1200" dirty="0"/>
              <a:t>对</a:t>
            </a:r>
            <a:r>
              <a:rPr lang="en-US" altLang="zh-CN" sz="1200" dirty="0" err="1"/>
              <a:t>inode</a:t>
            </a:r>
            <a:r>
              <a:rPr lang="zh-CN" altLang="en-US" sz="1200" dirty="0"/>
              <a:t>和检查点计算校验和，但</a:t>
            </a:r>
            <a:r>
              <a:rPr lang="en-US" altLang="zh-CN" sz="1200" dirty="0" err="1"/>
              <a:t>fsck</a:t>
            </a:r>
            <a:r>
              <a:rPr lang="zh-CN" altLang="en-US" sz="1200" dirty="0"/>
              <a:t>不保证完全恢复；对</a:t>
            </a:r>
            <a:r>
              <a:rPr lang="en-US" altLang="zh-CN" sz="1200" dirty="0"/>
              <a:t>node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dir</a:t>
            </a:r>
            <a:r>
              <a:rPr lang="zh-CN" altLang="en-US" sz="1200" dirty="0"/>
              <a:t>、</a:t>
            </a:r>
            <a:r>
              <a:rPr lang="en-US" altLang="zh-CN" sz="1200" dirty="0"/>
              <a:t>data</a:t>
            </a:r>
            <a:r>
              <a:rPr lang="zh-CN" altLang="en-US" sz="1200" dirty="0"/>
              <a:t>缺少检测机制</a:t>
            </a:r>
          </a:p>
        </p:txBody>
      </p: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FFE0073C-DFF1-41C1-991D-CA2E8EC3E64D}"/>
              </a:ext>
            </a:extLst>
          </p:cNvPr>
          <p:cNvSpPr/>
          <p:nvPr/>
        </p:nvSpPr>
        <p:spPr>
          <a:xfrm>
            <a:off x="6337853" y="3220792"/>
            <a:ext cx="2645769" cy="1146167"/>
          </a:xfrm>
          <a:prstGeom prst="wedgeRectCallout">
            <a:avLst>
              <a:gd name="adj1" fmla="val 42081"/>
              <a:gd name="adj2" fmla="val 9519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inode</a:t>
            </a:r>
            <a:r>
              <a:rPr lang="zh-CN" altLang="en-US" sz="1200" dirty="0">
                <a:solidFill>
                  <a:schemeClr val="tx1"/>
                </a:solidFill>
              </a:rPr>
              <a:t>页脚信息损坏，</a:t>
            </a:r>
            <a:r>
              <a:rPr lang="en-US" altLang="zh-CN" sz="1200" dirty="0" err="1">
                <a:solidFill>
                  <a:schemeClr val="tx1"/>
                </a:solidFill>
              </a:rPr>
              <a:t>fsck</a:t>
            </a:r>
            <a:r>
              <a:rPr lang="zh-CN" altLang="en-US" sz="1200" dirty="0">
                <a:solidFill>
                  <a:schemeClr val="tx1"/>
                </a:solidFill>
              </a:rPr>
              <a:t>将直接丢弃；与目录关联的</a:t>
            </a:r>
            <a:r>
              <a:rPr lang="en-US" altLang="zh-CN" sz="1200" dirty="0" err="1">
                <a:solidFill>
                  <a:schemeClr val="tx1"/>
                </a:solidFill>
              </a:rPr>
              <a:t>inode</a:t>
            </a:r>
            <a:r>
              <a:rPr lang="zh-CN" altLang="en-US" sz="1200" dirty="0">
                <a:solidFill>
                  <a:schemeClr val="tx1"/>
                </a:solidFill>
              </a:rPr>
              <a:t>损坏时无法修复，目录下所有文件和子目录被</a:t>
            </a:r>
            <a:r>
              <a:rPr lang="en-US" altLang="zh-CN" sz="1200" dirty="0" err="1">
                <a:solidFill>
                  <a:schemeClr val="tx1"/>
                </a:solidFill>
              </a:rPr>
              <a:t>fsck</a:t>
            </a:r>
            <a:r>
              <a:rPr lang="zh-CN" altLang="en-US" sz="1200" dirty="0">
                <a:solidFill>
                  <a:schemeClr val="tx1"/>
                </a:solidFill>
              </a:rPr>
              <a:t>标记为</a:t>
            </a:r>
            <a:r>
              <a:rPr lang="en-US" altLang="zh-CN" sz="1200" dirty="0">
                <a:solidFill>
                  <a:schemeClr val="tx1"/>
                </a:solidFill>
              </a:rPr>
              <a:t>unreachable</a:t>
            </a:r>
            <a:r>
              <a:rPr lang="zh-CN" altLang="en-US" sz="1200" dirty="0">
                <a:solidFill>
                  <a:schemeClr val="tx1"/>
                </a:solidFill>
              </a:rPr>
              <a:t>，有效</a:t>
            </a:r>
            <a:r>
              <a:rPr lang="en-US" altLang="zh-CN" sz="1200" dirty="0" err="1">
                <a:solidFill>
                  <a:schemeClr val="tx1"/>
                </a:solidFill>
              </a:rPr>
              <a:t>inode</a:t>
            </a:r>
            <a:r>
              <a:rPr lang="zh-CN" altLang="en-US" sz="1200" dirty="0">
                <a:solidFill>
                  <a:schemeClr val="tx1"/>
                </a:solidFill>
              </a:rPr>
              <a:t>被移动到</a:t>
            </a:r>
            <a:r>
              <a:rPr lang="en-US" altLang="zh-CN" sz="1200" dirty="0" err="1">
                <a:solidFill>
                  <a:schemeClr val="tx1"/>
                </a:solidFill>
              </a:rPr>
              <a:t>lost_found</a:t>
            </a:r>
            <a:r>
              <a:rPr lang="zh-CN" altLang="en-US" sz="1200" dirty="0">
                <a:solidFill>
                  <a:schemeClr val="tx1"/>
                </a:solidFill>
              </a:rPr>
              <a:t>目录下，仅为文件创建条目，且同名文件相互覆盖</a:t>
            </a: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B528139D-0A0F-4BD8-8102-E87C7ACC9288}"/>
              </a:ext>
            </a:extLst>
          </p:cNvPr>
          <p:cNvSpPr/>
          <p:nvPr/>
        </p:nvSpPr>
        <p:spPr>
          <a:xfrm>
            <a:off x="9321495" y="3294315"/>
            <a:ext cx="2019923" cy="525138"/>
          </a:xfrm>
          <a:prstGeom prst="wedgeRectCallout">
            <a:avLst>
              <a:gd name="adj1" fmla="val 46586"/>
              <a:gd name="adj2" fmla="val 1399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超级块的某些字段损坏时，</a:t>
            </a:r>
            <a:r>
              <a:rPr lang="en-US" altLang="zh-CN" sz="1200" dirty="0" err="1">
                <a:solidFill>
                  <a:schemeClr val="tx1"/>
                </a:solidFill>
              </a:rPr>
              <a:t>fsck</a:t>
            </a:r>
            <a:r>
              <a:rPr lang="zh-CN" altLang="en-US" sz="1200" dirty="0">
                <a:solidFill>
                  <a:schemeClr val="tx1"/>
                </a:solidFill>
              </a:rPr>
              <a:t>无法检测出，可能导致</a:t>
            </a:r>
            <a:r>
              <a:rPr lang="en-US" altLang="zh-CN" sz="1200" dirty="0">
                <a:solidFill>
                  <a:schemeClr val="tx1"/>
                </a:solidFill>
              </a:rPr>
              <a:t>fs</a:t>
            </a:r>
            <a:r>
              <a:rPr lang="zh-CN" altLang="en-US" sz="1200" dirty="0">
                <a:solidFill>
                  <a:schemeClr val="tx1"/>
                </a:solidFill>
              </a:rPr>
              <a:t>无法挂载</a:t>
            </a: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53DC9D5A-9E60-4042-9A56-F763F8946FB7}"/>
              </a:ext>
            </a:extLst>
          </p:cNvPr>
          <p:cNvSpPr/>
          <p:nvPr/>
        </p:nvSpPr>
        <p:spPr>
          <a:xfrm>
            <a:off x="9321494" y="3440338"/>
            <a:ext cx="2019923" cy="525138"/>
          </a:xfrm>
          <a:prstGeom prst="wedgeRectCallout">
            <a:avLst>
              <a:gd name="adj1" fmla="val 46586"/>
              <a:gd name="adj2" fmla="val 1399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检查点同时受检验和与副本保护，两个副本都损坏时无法挂载</a:t>
            </a:r>
          </a:p>
        </p:txBody>
      </p:sp>
      <p:sp>
        <p:nvSpPr>
          <p:cNvPr id="24" name="对话气泡: 矩形 23">
            <a:extLst>
              <a:ext uri="{FF2B5EF4-FFF2-40B4-BE49-F238E27FC236}">
                <a16:creationId xmlns:a16="http://schemas.microsoft.com/office/drawing/2014/main" id="{1947D02A-BD8D-4DAE-B628-A7450CD5D8D8}"/>
              </a:ext>
            </a:extLst>
          </p:cNvPr>
          <p:cNvSpPr/>
          <p:nvPr/>
        </p:nvSpPr>
        <p:spPr>
          <a:xfrm>
            <a:off x="9060195" y="3220792"/>
            <a:ext cx="2281222" cy="795033"/>
          </a:xfrm>
          <a:prstGeom prst="wedgeRectCallout">
            <a:avLst>
              <a:gd name="adj1" fmla="val 46586"/>
              <a:gd name="adj2" fmla="val 1399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F2FS</a:t>
            </a:r>
            <a:r>
              <a:rPr lang="zh-CN" altLang="en-US" sz="1200" dirty="0" smtClean="0">
                <a:solidFill>
                  <a:schemeClr val="tx1"/>
                </a:solidFill>
              </a:rPr>
              <a:t>没有</a:t>
            </a:r>
            <a:r>
              <a:rPr lang="zh-CN" altLang="en-US" sz="1200" dirty="0">
                <a:solidFill>
                  <a:schemeClr val="tx1"/>
                </a:solidFill>
              </a:rPr>
              <a:t>对</a:t>
            </a:r>
            <a:r>
              <a:rPr lang="en-US" altLang="zh-CN" sz="1200" dirty="0">
                <a:solidFill>
                  <a:schemeClr val="tx1"/>
                </a:solidFill>
              </a:rPr>
              <a:t>NAT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SIT</a:t>
            </a:r>
            <a:r>
              <a:rPr lang="zh-CN" altLang="en-US" sz="1200" dirty="0">
                <a:solidFill>
                  <a:schemeClr val="tx1"/>
                </a:solidFill>
              </a:rPr>
              <a:t>设置防</a:t>
            </a:r>
            <a:r>
              <a:rPr lang="en-US" altLang="zh-CN" sz="1200" dirty="0">
                <a:solidFill>
                  <a:schemeClr val="tx1"/>
                </a:solidFill>
              </a:rPr>
              <a:t>Corruption</a:t>
            </a:r>
            <a:r>
              <a:rPr lang="zh-CN" altLang="en-US" sz="1200" dirty="0">
                <a:solidFill>
                  <a:schemeClr val="tx1"/>
                </a:solidFill>
              </a:rPr>
              <a:t>保护，其中</a:t>
            </a:r>
            <a:r>
              <a:rPr lang="en-US" altLang="zh-CN" sz="1200" dirty="0">
                <a:solidFill>
                  <a:schemeClr val="tx1"/>
                </a:solidFill>
              </a:rPr>
              <a:t>NAT</a:t>
            </a:r>
            <a:r>
              <a:rPr lang="zh-CN" altLang="en-US" sz="1200" dirty="0">
                <a:solidFill>
                  <a:schemeClr val="tx1"/>
                </a:solidFill>
              </a:rPr>
              <a:t>损坏可能导致数据无法访问，</a:t>
            </a:r>
            <a:r>
              <a:rPr lang="en-US" altLang="zh-CN" sz="1200" dirty="0">
                <a:solidFill>
                  <a:schemeClr val="tx1"/>
                </a:solidFill>
              </a:rPr>
              <a:t>SIT</a:t>
            </a:r>
            <a:r>
              <a:rPr lang="zh-CN" altLang="en-US" sz="1200" dirty="0">
                <a:solidFill>
                  <a:schemeClr val="tx1"/>
                </a:solidFill>
              </a:rPr>
              <a:t>损坏可能严重破坏</a:t>
            </a:r>
            <a:r>
              <a:rPr lang="en-US" altLang="zh-CN" sz="1200" dirty="0">
                <a:solidFill>
                  <a:schemeClr val="tx1"/>
                </a:solidFill>
              </a:rPr>
              <a:t>fs</a:t>
            </a:r>
            <a:r>
              <a:rPr lang="zh-CN" altLang="en-US" sz="1200" dirty="0">
                <a:solidFill>
                  <a:schemeClr val="tx1"/>
                </a:solidFill>
              </a:rPr>
              <a:t>一致性</a:t>
            </a:r>
          </a:p>
        </p:txBody>
      </p:sp>
    </p:spTree>
    <p:extLst>
      <p:ext uri="{BB962C8B-B14F-4D97-AF65-F5344CB8AC3E}">
        <p14:creationId xmlns:p14="http://schemas.microsoft.com/office/powerpoint/2010/main" val="23047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B149A-38CE-4F73-90E5-4FD2A63B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18" y="1294563"/>
            <a:ext cx="10668000" cy="5318643"/>
          </a:xfrm>
        </p:spPr>
        <p:txBody>
          <a:bodyPr/>
          <a:lstStyle/>
          <a:p>
            <a:r>
              <a:rPr lang="en-US" altLang="zh-CN" dirty="0" smtClean="0"/>
              <a:t>F2FS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389B55-A90A-4F0A-9D75-0E25D3AC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63" y="1998002"/>
            <a:ext cx="11374073" cy="37814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C6507A-FABA-4CB3-B490-6DD480DEC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89" y="1686506"/>
            <a:ext cx="3270706" cy="3114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00354E-F8E2-41DA-92A4-EE53EE498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311" y="1686506"/>
            <a:ext cx="2205064" cy="3114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16AC24-7867-4ED9-803E-FA7B02221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4217" y="1686506"/>
            <a:ext cx="1414360" cy="31149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7B55447-378B-4AA9-A009-25027DAAAB27}"/>
              </a:ext>
            </a:extLst>
          </p:cNvPr>
          <p:cNvSpPr/>
          <p:nvPr/>
        </p:nvSpPr>
        <p:spPr>
          <a:xfrm>
            <a:off x="1630800" y="5651697"/>
            <a:ext cx="9982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 (a) access (b) truncate (c) open (d) </a:t>
            </a:r>
            <a:r>
              <a:rPr lang="en-US" altLang="zh-CN" sz="1400" dirty="0" err="1"/>
              <a:t>chmod</a:t>
            </a:r>
            <a:r>
              <a:rPr lang="en-US" altLang="zh-CN" sz="1400" dirty="0"/>
              <a:t> (e) </a:t>
            </a:r>
            <a:r>
              <a:rPr lang="en-US" altLang="zh-CN" sz="1400" dirty="0" err="1"/>
              <a:t>chown</a:t>
            </a:r>
            <a:r>
              <a:rPr lang="en-US" altLang="zh-CN" sz="1400" dirty="0"/>
              <a:t> (f) </a:t>
            </a:r>
            <a:r>
              <a:rPr lang="en-US" altLang="zh-CN" sz="1400" dirty="0" err="1"/>
              <a:t>utimes</a:t>
            </a:r>
            <a:r>
              <a:rPr lang="en-US" altLang="zh-CN" sz="1400" dirty="0"/>
              <a:t> (g) read (h) rename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stat (j) </a:t>
            </a:r>
            <a:r>
              <a:rPr lang="en-US" altLang="zh-CN" sz="1400" dirty="0" err="1"/>
              <a:t>lstat</a:t>
            </a:r>
            <a:r>
              <a:rPr lang="en-US" altLang="zh-CN" sz="1400" dirty="0"/>
              <a:t> (k) </a:t>
            </a:r>
            <a:r>
              <a:rPr lang="en-US" altLang="zh-CN" sz="1400" dirty="0" err="1"/>
              <a:t>readlink</a:t>
            </a:r>
            <a:r>
              <a:rPr lang="en-US" altLang="zh-CN" sz="1400" dirty="0"/>
              <a:t> (l) </a:t>
            </a:r>
            <a:r>
              <a:rPr lang="en-US" altLang="zh-CN" sz="1400" dirty="0" err="1"/>
              <a:t>symlink</a:t>
            </a:r>
            <a:r>
              <a:rPr lang="en-US" altLang="zh-CN" sz="1400" dirty="0"/>
              <a:t> (m) unlink (n) </a:t>
            </a:r>
            <a:r>
              <a:rPr lang="en-US" altLang="zh-CN" sz="1400" dirty="0" err="1"/>
              <a:t>chdir</a:t>
            </a:r>
            <a:r>
              <a:rPr lang="en-US" altLang="zh-CN" sz="1400" dirty="0"/>
              <a:t> (o) </a:t>
            </a:r>
            <a:r>
              <a:rPr lang="en-US" altLang="zh-CN" sz="1400" dirty="0" err="1"/>
              <a:t>rmdir</a:t>
            </a:r>
            <a:r>
              <a:rPr lang="en-US" altLang="zh-CN" sz="1400" dirty="0"/>
              <a:t> (p) </a:t>
            </a:r>
            <a:r>
              <a:rPr lang="en-US" altLang="zh-CN" sz="1400" dirty="0" err="1"/>
              <a:t>mkdir</a:t>
            </a:r>
            <a:r>
              <a:rPr lang="en-US" altLang="zh-CN" sz="1400" dirty="0"/>
              <a:t> (q) write (r) </a:t>
            </a:r>
            <a:r>
              <a:rPr lang="en-US" altLang="zh-CN" sz="1400" dirty="0" err="1"/>
              <a:t>getdirentries</a:t>
            </a:r>
            <a:r>
              <a:rPr lang="en-US" altLang="zh-CN" sz="1400" dirty="0"/>
              <a:t> (s) </a:t>
            </a:r>
            <a:r>
              <a:rPr lang="en-US" altLang="zh-CN" sz="1400" dirty="0" err="1"/>
              <a:t>creat</a:t>
            </a:r>
            <a:r>
              <a:rPr lang="en-US" altLang="zh-CN" sz="1400" dirty="0"/>
              <a:t> (t) mount (v) </a:t>
            </a:r>
            <a:r>
              <a:rPr lang="en-US" altLang="zh-CN" sz="1400" dirty="0" err="1"/>
              <a:t>umount</a:t>
            </a:r>
            <a:r>
              <a:rPr lang="en-US" altLang="zh-CN" sz="1400" dirty="0"/>
              <a:t> (w) chroot</a:t>
            </a:r>
          </a:p>
          <a:p>
            <a:r>
              <a:rPr lang="en-US" altLang="zh-CN" sz="1400" dirty="0"/>
              <a:t>Detect</a:t>
            </a:r>
            <a:r>
              <a:rPr lang="zh-CN" altLang="en-US" sz="1400" dirty="0"/>
              <a:t>：⚪</a:t>
            </a:r>
            <a:r>
              <a:rPr lang="en-US" altLang="zh-CN" sz="1400" dirty="0"/>
              <a:t>fs</a:t>
            </a:r>
            <a:r>
              <a:rPr lang="zh-CN" altLang="en-US" sz="1400" dirty="0"/>
              <a:t>未做检测</a:t>
            </a:r>
            <a:r>
              <a:rPr lang="en-US" altLang="zh-CN" sz="1400" dirty="0"/>
              <a:t>   -</a:t>
            </a:r>
            <a:r>
              <a:rPr lang="zh-CN" altLang="en-US" sz="1400" dirty="0"/>
              <a:t>返回错误码     </a:t>
            </a:r>
            <a:r>
              <a:rPr lang="en-US" altLang="zh-CN" sz="1400" dirty="0"/>
              <a:t>\</a:t>
            </a:r>
            <a:r>
              <a:rPr lang="zh-CN" altLang="en-US" sz="1400" dirty="0"/>
              <a:t>完整性检查     </a:t>
            </a:r>
            <a:r>
              <a:rPr lang="en-US" altLang="zh-CN" sz="1400" dirty="0"/>
              <a:t>/</a:t>
            </a:r>
            <a:r>
              <a:rPr lang="zh-CN" altLang="en-US" sz="1400" dirty="0"/>
              <a:t>校验和、备份等冗余    </a:t>
            </a:r>
            <a:r>
              <a:rPr lang="en-US" altLang="zh-CN" sz="1400" dirty="0"/>
              <a:t>|</a:t>
            </a:r>
            <a:r>
              <a:rPr lang="zh-CN" altLang="en-US" sz="1400" dirty="0"/>
              <a:t>调用</a:t>
            </a:r>
            <a:r>
              <a:rPr lang="en-US" altLang="zh-CN" sz="1400" dirty="0" err="1"/>
              <a:t>fsck</a:t>
            </a:r>
            <a:r>
              <a:rPr lang="zh-CN" altLang="en-US" sz="1400" dirty="0"/>
              <a:t>检测错误</a:t>
            </a:r>
            <a:endParaRPr lang="en-US" altLang="zh-CN" sz="1400" dirty="0"/>
          </a:p>
          <a:p>
            <a:r>
              <a:rPr lang="en-US" altLang="zh-CN" sz="1400" dirty="0"/>
              <a:t>Recover</a:t>
            </a:r>
            <a:r>
              <a:rPr lang="zh-CN" altLang="en-US" sz="1400" dirty="0"/>
              <a:t>：⚪未做恢复   </a:t>
            </a:r>
            <a:r>
              <a:rPr lang="en-US" altLang="zh-CN" sz="1400" dirty="0"/>
              <a:t>-</a:t>
            </a:r>
            <a:r>
              <a:rPr lang="zh-CN" altLang="en-US" sz="1400" dirty="0"/>
              <a:t>操作终止</a:t>
            </a:r>
            <a:r>
              <a:rPr lang="en-US" altLang="zh-CN" sz="1400" dirty="0"/>
              <a:t>;fs</a:t>
            </a:r>
            <a:r>
              <a:rPr lang="zh-CN" altLang="en-US" sz="1400" dirty="0"/>
              <a:t>可能挂载为只读    </a:t>
            </a:r>
            <a:r>
              <a:rPr lang="en-US" altLang="zh-CN" sz="1400" dirty="0"/>
              <a:t>\fs</a:t>
            </a:r>
            <a:r>
              <a:rPr lang="zh-CN" altLang="en-US" sz="1400" dirty="0"/>
              <a:t>恢复到操作前的一致性状态     </a:t>
            </a:r>
            <a:r>
              <a:rPr lang="en-US" altLang="zh-CN" sz="1400" dirty="0"/>
              <a:t>/</a:t>
            </a:r>
            <a:r>
              <a:rPr lang="zh-CN" altLang="en-US" sz="1400" dirty="0"/>
              <a:t>重做     </a:t>
            </a:r>
            <a:r>
              <a:rPr lang="en-US" altLang="zh-CN" sz="1400" dirty="0"/>
              <a:t>|</a:t>
            </a:r>
            <a:r>
              <a:rPr lang="zh-CN" altLang="en-US" sz="1400" dirty="0"/>
              <a:t>返回错误码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4B2D3B87-2A47-400F-9EA3-048D4F6F210C}"/>
              </a:ext>
            </a:extLst>
          </p:cNvPr>
          <p:cNvSpPr/>
          <p:nvPr/>
        </p:nvSpPr>
        <p:spPr>
          <a:xfrm>
            <a:off x="2974817" y="683286"/>
            <a:ext cx="1851625" cy="736682"/>
          </a:xfrm>
          <a:prstGeom prst="wedgeRectCallout">
            <a:avLst>
              <a:gd name="adj1" fmla="val -35298"/>
              <a:gd name="adj2" fmla="val 799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与</a:t>
            </a:r>
            <a:r>
              <a:rPr lang="en-US" altLang="zh-CN" sz="1200" dirty="0"/>
              <a:t>Corruption</a:t>
            </a:r>
            <a:r>
              <a:rPr lang="zh-CN" altLang="en-US" sz="1200" dirty="0"/>
              <a:t>类似，除了超级块影响较小</a:t>
            </a:r>
          </a:p>
        </p:txBody>
      </p:sp>
    </p:spTree>
    <p:extLst>
      <p:ext uri="{BB962C8B-B14F-4D97-AF65-F5344CB8AC3E}">
        <p14:creationId xmlns:p14="http://schemas.microsoft.com/office/powerpoint/2010/main" val="94264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Introduction &amp; Overview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Design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Result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solidFill>
                      <a:srgbClr val="FF0000"/>
                    </a:solidFill>
                    <a:latin typeface="+mn-lt"/>
                    <a:ea typeface="+mn-ea"/>
                    <a:sym typeface="+mn-lt"/>
                  </a:rPr>
                  <a:t>Conclusion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Problem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75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9E11C23-581F-4061-9D35-D4DD4ADEF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418" y="1267777"/>
            <a:ext cx="10818128" cy="5345429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ext4</a:t>
            </a:r>
            <a:r>
              <a:rPr lang="zh-CN" altLang="en-US" sz="1800" dirty="0"/>
              <a:t>在</a:t>
            </a:r>
            <a:r>
              <a:rPr lang="en-US" altLang="zh-CN" sz="1800" dirty="0"/>
              <a:t>Corruption</a:t>
            </a:r>
            <a:r>
              <a:rPr lang="zh-CN" altLang="en-US" sz="1800" dirty="0"/>
              <a:t>和</a:t>
            </a:r>
            <a:r>
              <a:rPr lang="en-US" altLang="zh-CN" sz="1800" dirty="0"/>
              <a:t>I/O</a:t>
            </a:r>
            <a:r>
              <a:rPr lang="zh-CN" altLang="en-US" sz="1800" dirty="0"/>
              <a:t>错误的检测与恢复上，相比</a:t>
            </a:r>
            <a:r>
              <a:rPr lang="en-US" altLang="zh-CN" sz="1800" dirty="0"/>
              <a:t>ext3</a:t>
            </a:r>
            <a:r>
              <a:rPr lang="zh-CN" altLang="en-US" sz="1800" dirty="0"/>
              <a:t>有显著的改进</a:t>
            </a:r>
            <a:endParaRPr lang="en-US" altLang="zh-CN" sz="1800" dirty="0"/>
          </a:p>
          <a:p>
            <a:r>
              <a:rPr lang="en-US" altLang="zh-CN" sz="1800" dirty="0" err="1" smtClean="0"/>
              <a:t>Btrfs</a:t>
            </a:r>
            <a:r>
              <a:rPr lang="zh-CN" altLang="en-US" sz="1800" dirty="0" smtClean="0"/>
              <a:t>是</a:t>
            </a:r>
            <a:r>
              <a:rPr lang="zh-CN" altLang="en-US" sz="1800" dirty="0"/>
              <a:t>一个有快照和克隆等高级特性的生产级文件系统，具有良好的故障检测机制，但是当关键数据结构</a:t>
            </a:r>
            <a:r>
              <a:rPr lang="en-US" altLang="zh-CN" sz="1800" dirty="0"/>
              <a:t>(</a:t>
            </a:r>
            <a:r>
              <a:rPr lang="zh-CN" altLang="en-US" sz="1800" dirty="0"/>
              <a:t>如元数据</a:t>
            </a:r>
            <a:r>
              <a:rPr lang="en-US" altLang="zh-CN" sz="1800" dirty="0"/>
              <a:t>)</a:t>
            </a:r>
            <a:r>
              <a:rPr lang="zh-CN" altLang="en-US" sz="1800" dirty="0"/>
              <a:t>错误时无法恢复，部分原因是对</a:t>
            </a:r>
            <a:r>
              <a:rPr lang="en-US" altLang="zh-CN" sz="1800" dirty="0"/>
              <a:t>SSD</a:t>
            </a:r>
            <a:r>
              <a:rPr lang="zh-CN" altLang="en-US" sz="1800" dirty="0"/>
              <a:t>默认禁用了元数据复制</a:t>
            </a:r>
            <a:endParaRPr lang="en-US" altLang="zh-CN" sz="1800" dirty="0"/>
          </a:p>
          <a:p>
            <a:r>
              <a:rPr lang="en-US" altLang="zh-CN" sz="1800" dirty="0" smtClean="0"/>
              <a:t>F2FS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开发在很长时间内集中于性能提升，对可靠性缺乏关注，在测试中对故障的检测与恢复能力最弱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文件系统并非总是充分利用现有的冗余机制</a:t>
            </a:r>
            <a:endParaRPr lang="en-US" altLang="zh-CN" sz="1800" dirty="0"/>
          </a:p>
          <a:p>
            <a:pPr lvl="1"/>
            <a:r>
              <a:rPr lang="en-US" altLang="zh-CN" sz="1600" dirty="0" err="1" smtClean="0"/>
              <a:t>Btrfs</a:t>
            </a:r>
            <a:r>
              <a:rPr lang="zh-CN" altLang="en-US" sz="1600" dirty="0" smtClean="0"/>
              <a:t>对</a:t>
            </a:r>
            <a:r>
              <a:rPr lang="zh-CN" altLang="en-US" sz="1600" dirty="0"/>
              <a:t>目录建立两个独立数据结构以提升性能，但没有用于错误恢复</a:t>
            </a:r>
          </a:p>
          <a:p>
            <a:r>
              <a:rPr lang="en-US" altLang="zh-CN" sz="1800" dirty="0" err="1" smtClean="0"/>
              <a:t>Btrfs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F2FS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故障检测与恢复机制都存在致命漏洞</a:t>
            </a:r>
            <a:endParaRPr lang="en-US" altLang="zh-CN" sz="1800" dirty="0"/>
          </a:p>
          <a:p>
            <a:r>
              <a:rPr lang="zh-CN" altLang="en-US" sz="1800" dirty="0"/>
              <a:t>元数据出错时更容易导致严重故障，文件系统应尽可能通过完整性检查来保护元数据，在这方面</a:t>
            </a:r>
            <a:r>
              <a:rPr lang="en-US" altLang="zh-CN" sz="1800" dirty="0"/>
              <a:t>ext4</a:t>
            </a:r>
            <a:r>
              <a:rPr lang="zh-CN" altLang="en-US" sz="1800" dirty="0" smtClean="0"/>
              <a:t>比</a:t>
            </a:r>
            <a:r>
              <a:rPr lang="en-US" altLang="zh-CN" sz="1800" dirty="0" smtClean="0"/>
              <a:t>F2FS</a:t>
            </a:r>
            <a:r>
              <a:rPr lang="zh-CN" altLang="en-US" sz="1800" dirty="0" smtClean="0"/>
              <a:t>做</a:t>
            </a:r>
            <a:r>
              <a:rPr lang="zh-CN" altLang="en-US" sz="1800" dirty="0"/>
              <a:t>得更彻底</a:t>
            </a:r>
            <a:endParaRPr lang="en-US" altLang="zh-CN" sz="1800" dirty="0"/>
          </a:p>
          <a:p>
            <a:r>
              <a:rPr lang="zh-CN" altLang="en-US" sz="1800" dirty="0"/>
              <a:t>校验和是双刃剑，虽然有助于提高错误检测，但粒度过大可能导致严重的数据丢失，粒度过小则会造成存储和性能开销</a:t>
            </a:r>
            <a:endParaRPr lang="en-US" altLang="zh-CN" sz="1800" dirty="0"/>
          </a:p>
          <a:p>
            <a:r>
              <a:rPr lang="en-US" altLang="zh-CN" sz="1800" dirty="0"/>
              <a:t>flash</a:t>
            </a:r>
            <a:r>
              <a:rPr lang="zh-CN" altLang="en-US" sz="1800" dirty="0"/>
              <a:t>系统中不能排除这种情况，主块和备份块在同一故障域中</a:t>
            </a:r>
            <a:r>
              <a:rPr lang="en-US" altLang="zh-CN" sz="1800" dirty="0"/>
              <a:t>(</a:t>
            </a:r>
            <a:r>
              <a:rPr lang="zh-CN" altLang="en-US" sz="1800" dirty="0"/>
              <a:t>相同的擦除块或相同的闪存芯片</a:t>
            </a:r>
            <a:r>
              <a:rPr lang="en-US" altLang="zh-CN" sz="1800" dirty="0"/>
              <a:t>)</a:t>
            </a:r>
            <a:r>
              <a:rPr lang="zh-CN" altLang="en-US" sz="1800" dirty="0"/>
              <a:t>，并且在很短的时间间隔内同时写入时，冗余的效果可能较差</a:t>
            </a:r>
            <a:endParaRPr lang="en-US" altLang="zh-CN" sz="1800" dirty="0"/>
          </a:p>
          <a:p>
            <a:r>
              <a:rPr lang="zh-CN" altLang="en-US" sz="1800" dirty="0"/>
              <a:t>测试中使用的模块既可增加新的错误类型，也可扩展到包含其他文件系统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1114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Introduction &amp; Overview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Design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Result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Conclusion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solidFill>
                      <a:srgbClr val="FF0000"/>
                    </a:solidFill>
                    <a:latin typeface="+mn-lt"/>
                    <a:ea typeface="+mn-ea"/>
                    <a:sym typeface="+mn-lt"/>
                  </a:rPr>
                  <a:t>Problem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03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9E11C23-581F-4061-9D35-D4DD4ADEF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418" y="1267778"/>
            <a:ext cx="8805862" cy="434054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没有说明测试所用的</a:t>
            </a:r>
            <a:r>
              <a:rPr lang="en-US" altLang="zh-CN" sz="2000" dirty="0"/>
              <a:t>SSD</a:t>
            </a:r>
          </a:p>
          <a:p>
            <a:endParaRPr lang="en-US" altLang="zh-CN" sz="2000" dirty="0"/>
          </a:p>
          <a:p>
            <a:r>
              <a:rPr lang="zh-CN" altLang="en-US" sz="2000" dirty="0"/>
              <a:t>未测试</a:t>
            </a:r>
            <a:r>
              <a:rPr lang="en-US" altLang="zh-CN" sz="2000" dirty="0"/>
              <a:t>Shorn Write</a:t>
            </a:r>
            <a:r>
              <a:rPr lang="zh-CN" altLang="en-US" sz="2000" dirty="0"/>
              <a:t>超级块时文件系统的反应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044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4F103A4A-5C99-467B-9A20-A26A7CBB5D4A}"/>
              </a:ext>
            </a:extLst>
          </p:cNvPr>
          <p:cNvSpPr/>
          <p:nvPr/>
        </p:nvSpPr>
        <p:spPr>
          <a:xfrm>
            <a:off x="4772562" y="1885155"/>
            <a:ext cx="2646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Thanks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3929F7A6-AC20-4E43-AEBF-16BF984C44BD}"/>
              </a:ext>
            </a:extLst>
          </p:cNvPr>
          <p:cNvSpPr txBox="1">
            <a:spLocks/>
          </p:cNvSpPr>
          <p:nvPr/>
        </p:nvSpPr>
        <p:spPr>
          <a:xfrm>
            <a:off x="669924" y="3883358"/>
            <a:ext cx="10850564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周瀚， </a:t>
            </a:r>
            <a:r>
              <a:rPr lang="en-US" altLang="zh-CN" dirty="0"/>
              <a:t>2019/10/18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224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Introduction &amp; Overview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9E11C23-581F-4061-9D35-D4DD4ADEF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418" y="1267777"/>
            <a:ext cx="8805862" cy="5345429"/>
          </a:xfrm>
        </p:spPr>
        <p:txBody>
          <a:bodyPr>
            <a:normAutofit/>
          </a:bodyPr>
          <a:lstStyle/>
          <a:p>
            <a:r>
              <a:rPr lang="en-US" altLang="zh-CN" dirty="0"/>
              <a:t>Background</a:t>
            </a:r>
          </a:p>
          <a:p>
            <a:pPr lvl="1"/>
            <a:r>
              <a:rPr lang="zh-CN" altLang="en-US" dirty="0"/>
              <a:t>近年来固态硬盘</a:t>
            </a:r>
            <a:r>
              <a:rPr lang="en-US" altLang="zh-CN" dirty="0"/>
              <a:t>(Solid State Drive)</a:t>
            </a:r>
            <a:r>
              <a:rPr lang="zh-CN" altLang="en-US" dirty="0"/>
              <a:t>日益流行，逐渐代替传统机械硬盘</a:t>
            </a:r>
            <a:r>
              <a:rPr lang="en-US" altLang="zh-CN" dirty="0"/>
              <a:t>(Hard Disk Drive)</a:t>
            </a:r>
            <a:r>
              <a:rPr lang="zh-CN" altLang="en-US" dirty="0"/>
              <a:t>的主流地位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SSD</a:t>
            </a:r>
            <a:r>
              <a:rPr lang="zh-CN" altLang="en-US" dirty="0"/>
              <a:t>的存储密度和容量不断提升，</a:t>
            </a:r>
            <a:r>
              <a:rPr lang="en-US" altLang="zh-CN" dirty="0"/>
              <a:t>QLC</a:t>
            </a:r>
            <a:r>
              <a:rPr lang="zh-CN" altLang="en-US" dirty="0"/>
              <a:t>硬盘即将上市，这些都显示</a:t>
            </a:r>
            <a:r>
              <a:rPr lang="en-US" altLang="zh-CN" dirty="0"/>
              <a:t>SSD</a:t>
            </a:r>
            <a:r>
              <a:rPr lang="zh-CN" altLang="en-US" dirty="0"/>
              <a:t>错误率将不减反增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存储系统的可靠性依赖于存储设备的可靠性，以及文件系统处理错误 的能力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右图为目前</a:t>
            </a:r>
            <a:r>
              <a:rPr lang="en-US" altLang="zh-CN" dirty="0"/>
              <a:t>SSD</a:t>
            </a:r>
            <a:r>
              <a:rPr lang="zh-CN" altLang="en-US" dirty="0"/>
              <a:t>的主流架构</a:t>
            </a:r>
            <a:endParaRPr lang="en-US" altLang="zh-CN" dirty="0"/>
          </a:p>
          <a:p>
            <a:pPr lvl="2"/>
            <a:r>
              <a:rPr lang="en-US" altLang="zh-CN" dirty="0"/>
              <a:t>Host Interface: SATA/PCIe/M.2</a:t>
            </a:r>
            <a:r>
              <a:rPr lang="zh-CN" altLang="en-US" dirty="0"/>
              <a:t>接口，</a:t>
            </a:r>
            <a:r>
              <a:rPr lang="en-US" altLang="zh-CN" dirty="0"/>
              <a:t>AHCI/</a:t>
            </a:r>
            <a:r>
              <a:rPr lang="en-US" altLang="zh-CN" dirty="0" err="1"/>
              <a:t>NVMe</a:t>
            </a:r>
            <a:r>
              <a:rPr lang="zh-CN" altLang="en-US" dirty="0"/>
              <a:t>协议</a:t>
            </a:r>
            <a:endParaRPr lang="en-US" altLang="zh-CN" dirty="0"/>
          </a:p>
          <a:p>
            <a:pPr lvl="2"/>
            <a:r>
              <a:rPr lang="en-US" altLang="zh-CN" dirty="0"/>
              <a:t>FTL(Flash </a:t>
            </a:r>
            <a:r>
              <a:rPr lang="en-US" altLang="zh-CN" dirty="0" err="1"/>
              <a:t>Traslation</a:t>
            </a:r>
            <a:r>
              <a:rPr lang="en-US" altLang="zh-CN" dirty="0"/>
              <a:t> Layer): </a:t>
            </a:r>
            <a:r>
              <a:rPr lang="zh-CN" altLang="en-US" dirty="0"/>
              <a:t>主控核心，主要实现磨损平衡、垃圾回收、坏块管理、数据纠错处理等</a:t>
            </a:r>
            <a:endParaRPr lang="en-US" altLang="zh-CN" dirty="0"/>
          </a:p>
          <a:p>
            <a:pPr lvl="2"/>
            <a:r>
              <a:rPr lang="en-US" altLang="zh-CN" dirty="0"/>
              <a:t>Flash Interface</a:t>
            </a:r>
            <a:r>
              <a:rPr lang="zh-CN" altLang="en-US" dirty="0"/>
              <a:t>：主控与存储介质</a:t>
            </a:r>
            <a:r>
              <a:rPr lang="en-US" altLang="zh-CN" dirty="0"/>
              <a:t>(</a:t>
            </a:r>
            <a:r>
              <a:rPr lang="zh-CN" altLang="en-US" dirty="0"/>
              <a:t>目前主要为</a:t>
            </a:r>
            <a:r>
              <a:rPr lang="en-US" altLang="zh-CN" dirty="0"/>
              <a:t>NAND Flash)</a:t>
            </a:r>
            <a:r>
              <a:rPr lang="zh-CN" altLang="en-US" dirty="0"/>
              <a:t>之间的数据    传输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F0C2A2-C36F-49AD-AC42-87101F0FDCF2}"/>
              </a:ext>
            </a:extLst>
          </p:cNvPr>
          <p:cNvSpPr/>
          <p:nvPr/>
        </p:nvSpPr>
        <p:spPr>
          <a:xfrm>
            <a:off x="9135462" y="3429000"/>
            <a:ext cx="2718033" cy="469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DEED33-E3B1-4EA9-8063-71E4AE813296}"/>
              </a:ext>
            </a:extLst>
          </p:cNvPr>
          <p:cNvSpPr/>
          <p:nvPr/>
        </p:nvSpPr>
        <p:spPr>
          <a:xfrm>
            <a:off x="9135462" y="4242731"/>
            <a:ext cx="2718033" cy="14594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88C97F-4004-4B6E-B342-ECB7D6E366E0}"/>
              </a:ext>
            </a:extLst>
          </p:cNvPr>
          <p:cNvSpPr/>
          <p:nvPr/>
        </p:nvSpPr>
        <p:spPr>
          <a:xfrm>
            <a:off x="9353576" y="4479859"/>
            <a:ext cx="2332140" cy="27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Interface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133233-9F26-4E20-BB14-CA209F962B12}"/>
              </a:ext>
            </a:extLst>
          </p:cNvPr>
          <p:cNvSpPr/>
          <p:nvPr/>
        </p:nvSpPr>
        <p:spPr>
          <a:xfrm>
            <a:off x="9353576" y="4874142"/>
            <a:ext cx="2332140" cy="27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FTL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C68731-9958-4D67-A5AB-C14DD1C7A37E}"/>
              </a:ext>
            </a:extLst>
          </p:cNvPr>
          <p:cNvSpPr/>
          <p:nvPr/>
        </p:nvSpPr>
        <p:spPr>
          <a:xfrm>
            <a:off x="9353576" y="5272899"/>
            <a:ext cx="2332140" cy="27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Flash Interface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267177-6E46-4079-9FA5-91C42ECB764A}"/>
              </a:ext>
            </a:extLst>
          </p:cNvPr>
          <p:cNvSpPr txBox="1"/>
          <p:nvPr/>
        </p:nvSpPr>
        <p:spPr>
          <a:xfrm>
            <a:off x="10730003" y="420090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SSD Controller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203AF2-A3AE-46DC-96E0-02FC3EC05751}"/>
              </a:ext>
            </a:extLst>
          </p:cNvPr>
          <p:cNvSpPr/>
          <p:nvPr/>
        </p:nvSpPr>
        <p:spPr>
          <a:xfrm>
            <a:off x="9114729" y="6047065"/>
            <a:ext cx="2718033" cy="4697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Flash</a:t>
            </a:r>
            <a:endParaRPr lang="zh-CN" altLang="en-US" dirty="0"/>
          </a:p>
        </p:txBody>
      </p:sp>
      <p:sp>
        <p:nvSpPr>
          <p:cNvPr id="6" name="箭头: 上下 5">
            <a:extLst>
              <a:ext uri="{FF2B5EF4-FFF2-40B4-BE49-F238E27FC236}">
                <a16:creationId xmlns:a16="http://schemas.microsoft.com/office/drawing/2014/main" id="{A944FB91-9024-4455-900E-E1D6C9C473F8}"/>
              </a:ext>
            </a:extLst>
          </p:cNvPr>
          <p:cNvSpPr/>
          <p:nvPr/>
        </p:nvSpPr>
        <p:spPr>
          <a:xfrm>
            <a:off x="10406395" y="3928006"/>
            <a:ext cx="146309" cy="314725"/>
          </a:xfrm>
          <a:prstGeom prst="up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0FDB1A5C-074E-4AE1-ACF9-0890DB660361}"/>
              </a:ext>
            </a:extLst>
          </p:cNvPr>
          <p:cNvSpPr/>
          <p:nvPr/>
        </p:nvSpPr>
        <p:spPr>
          <a:xfrm>
            <a:off x="10399634" y="5717170"/>
            <a:ext cx="146309" cy="314725"/>
          </a:xfrm>
          <a:prstGeom prst="up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Introduction &amp; Overview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9E11C23-581F-4061-9D35-D4DD4ADEF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418" y="1267778"/>
            <a:ext cx="8805862" cy="4340542"/>
          </a:xfrm>
        </p:spPr>
        <p:txBody>
          <a:bodyPr/>
          <a:lstStyle/>
          <a:p>
            <a:r>
              <a:rPr lang="en-US" altLang="zh-CN" dirty="0"/>
              <a:t>Goal</a:t>
            </a:r>
          </a:p>
          <a:p>
            <a:pPr lvl="1"/>
            <a:r>
              <a:rPr lang="zh-CN" altLang="en-US" dirty="0"/>
              <a:t>描述在</a:t>
            </a:r>
            <a:r>
              <a:rPr lang="en-US" altLang="zh-CN" dirty="0"/>
              <a:t>SSD</a:t>
            </a:r>
            <a:r>
              <a:rPr lang="zh-CN" altLang="en-US" dirty="0"/>
              <a:t>上运行的现代文件系统在硬盘故障时的检测能力，以及处理</a:t>
            </a:r>
            <a:r>
              <a:rPr lang="en-US" altLang="zh-CN" dirty="0"/>
              <a:t>SSD</a:t>
            </a:r>
            <a:r>
              <a:rPr lang="zh-CN" altLang="en-US" dirty="0"/>
              <a:t>故障时，文件系统恢复机制的有效性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Work</a:t>
            </a:r>
          </a:p>
          <a:p>
            <a:pPr lvl="1"/>
            <a:r>
              <a:rPr lang="zh-CN" altLang="en-US" dirty="0"/>
              <a:t>研究了</a:t>
            </a:r>
            <a:r>
              <a:rPr lang="en-US" altLang="zh-CN" dirty="0"/>
              <a:t>ext4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Btrfs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F2FS</a:t>
            </a:r>
            <a:r>
              <a:rPr lang="zh-CN" altLang="en-US" dirty="0" smtClean="0"/>
              <a:t>三</a:t>
            </a:r>
            <a:r>
              <a:rPr lang="zh-CN" altLang="en-US" dirty="0"/>
              <a:t>个运行在</a:t>
            </a:r>
            <a:r>
              <a:rPr lang="en-US" altLang="zh-CN" dirty="0"/>
              <a:t>SSD</a:t>
            </a:r>
            <a:r>
              <a:rPr lang="zh-CN" altLang="en-US" dirty="0"/>
              <a:t>上的文件系统，对</a:t>
            </a:r>
            <a:r>
              <a:rPr lang="en-US" altLang="zh-CN" dirty="0"/>
              <a:t>SSD</a:t>
            </a:r>
            <a:r>
              <a:rPr lang="zh-CN" altLang="en-US" dirty="0"/>
              <a:t>故障的检测与恢复能力</a:t>
            </a:r>
            <a:endParaRPr lang="en-US" altLang="zh-CN" dirty="0"/>
          </a:p>
          <a:p>
            <a:pPr lvl="1"/>
            <a:r>
              <a:rPr lang="zh-CN" altLang="en-US" dirty="0"/>
              <a:t>开发了一个基于</a:t>
            </a:r>
            <a:r>
              <a:rPr lang="en-US" altLang="zh-CN" dirty="0"/>
              <a:t>Linux</a:t>
            </a:r>
            <a:r>
              <a:rPr lang="zh-CN" altLang="en-US" dirty="0"/>
              <a:t>设备映射框架的错误注入模块，面向所有关键数据结构，测试了上千种错误情况</a:t>
            </a:r>
            <a:endParaRPr lang="en-US" altLang="zh-CN" dirty="0"/>
          </a:p>
          <a:p>
            <a:pPr lvl="1"/>
            <a:r>
              <a:rPr lang="zh-CN" altLang="en-US" dirty="0"/>
              <a:t>根据测试结果，对</a:t>
            </a:r>
            <a:r>
              <a:rPr lang="en-US" altLang="zh-CN" dirty="0"/>
              <a:t>SSD</a:t>
            </a:r>
            <a:r>
              <a:rPr lang="zh-CN" altLang="en-US" dirty="0"/>
              <a:t>文件系统提出了一些设计思想、建议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019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Introduction &amp; Overview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9E11C23-581F-4061-9D35-D4DD4ADEF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418" y="1267777"/>
            <a:ext cx="8805862" cy="5284025"/>
          </a:xfrm>
        </p:spPr>
        <p:txBody>
          <a:bodyPr>
            <a:normAutofit/>
          </a:bodyPr>
          <a:lstStyle/>
          <a:p>
            <a:r>
              <a:rPr lang="zh-CN" altLang="en-US" dirty="0"/>
              <a:t>文件系统简介</a:t>
            </a: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9DC01B4-E0A8-4CE3-93E6-7B492E164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150624"/>
              </p:ext>
            </p:extLst>
          </p:nvPr>
        </p:nvGraphicFramePr>
        <p:xfrm>
          <a:off x="1167794" y="2283460"/>
          <a:ext cx="98564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61">
                  <a:extLst>
                    <a:ext uri="{9D8B030D-6E8A-4147-A177-3AD203B41FA5}">
                      <a16:colId xmlns:a16="http://schemas.microsoft.com/office/drawing/2014/main" val="1612297055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3935693069"/>
                    </a:ext>
                  </a:extLst>
                </a:gridCol>
                <a:gridCol w="1719743">
                  <a:extLst>
                    <a:ext uri="{9D8B030D-6E8A-4147-A177-3AD203B41FA5}">
                      <a16:colId xmlns:a16="http://schemas.microsoft.com/office/drawing/2014/main" val="1602825496"/>
                    </a:ext>
                  </a:extLst>
                </a:gridCol>
                <a:gridCol w="5897461">
                  <a:extLst>
                    <a:ext uri="{9D8B030D-6E8A-4147-A177-3AD203B41FA5}">
                      <a16:colId xmlns:a16="http://schemas.microsoft.com/office/drawing/2014/main" val="2355628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发布时间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日志机制</a:t>
                      </a:r>
                      <a:r>
                        <a:rPr lang="en-US" altLang="zh-CN" dirty="0"/>
                        <a:t>(journaling)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Linux</a:t>
                      </a:r>
                      <a:r>
                        <a:rPr lang="zh-CN" altLang="en-US" dirty="0"/>
                        <a:t>最常使用，日志式文件系统，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对文件在磁盘中的位置以及任何对磁盘的更改做记录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7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Btrfs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写时复制</a:t>
                      </a:r>
                      <a:r>
                        <a:rPr lang="en-US" altLang="zh-CN" dirty="0"/>
                        <a:t>(copy-on-write)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所有元数据都使用</a:t>
                      </a:r>
                      <a:r>
                        <a:rPr lang="en-US" altLang="zh-CN" dirty="0"/>
                        <a:t>B-Tree</a:t>
                      </a:r>
                      <a:r>
                        <a:rPr lang="zh-CN" altLang="en-US" dirty="0"/>
                        <a:t>存储，并使用软</a:t>
                      </a:r>
                      <a:r>
                        <a:rPr lang="en-US" altLang="zh-CN" dirty="0"/>
                        <a:t>RAID</a:t>
                      </a:r>
                      <a:r>
                        <a:rPr lang="zh-CN" altLang="en-US" dirty="0"/>
                        <a:t> 与 校验和 保护，还拥有快照、克隆、透明压缩等特性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8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F2FS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日志结构</a:t>
                      </a:r>
                      <a:r>
                        <a:rPr lang="en-US" altLang="zh-CN" dirty="0"/>
                        <a:t>(log-structured)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专门为</a:t>
                      </a:r>
                      <a:r>
                        <a:rPr lang="en-US" altLang="zh-CN" dirty="0"/>
                        <a:t>Flash</a:t>
                      </a:r>
                      <a:r>
                        <a:rPr lang="zh-CN" altLang="en-US" dirty="0"/>
                        <a:t>设计的文件系统，随机存取性能较高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68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12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Introduction &amp; Overview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solidFill>
                      <a:srgbClr val="FF0000"/>
                    </a:solidFill>
                    <a:latin typeface="+mn-lt"/>
                    <a:ea typeface="+mn-ea"/>
                    <a:sym typeface="+mn-lt"/>
                  </a:rPr>
                  <a:t>Design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Result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Conclusion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Problem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80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9E11C23-581F-4061-9D35-D4DD4ADEF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418" y="1267778"/>
            <a:ext cx="8805862" cy="4839408"/>
          </a:xfrm>
        </p:spPr>
        <p:txBody>
          <a:bodyPr>
            <a:normAutofit/>
          </a:bodyPr>
          <a:lstStyle/>
          <a:p>
            <a:r>
              <a:rPr lang="zh-CN" altLang="en-US" dirty="0"/>
              <a:t>错误注入模块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Linux(</a:t>
            </a:r>
            <a:r>
              <a:rPr lang="zh-CN" altLang="en-US" dirty="0"/>
              <a:t>内核版本</a:t>
            </a:r>
            <a:r>
              <a:rPr lang="en-US" altLang="zh-CN" dirty="0"/>
              <a:t>4.17)</a:t>
            </a:r>
            <a:r>
              <a:rPr lang="zh-CN" altLang="en-US" dirty="0"/>
              <a:t>的</a:t>
            </a:r>
            <a:r>
              <a:rPr lang="en-US" altLang="zh-CN" dirty="0"/>
              <a:t>device mapper</a:t>
            </a:r>
            <a:r>
              <a:rPr lang="zh-CN" altLang="en-US" dirty="0"/>
              <a:t>框架，创建一个虚拟块设备，拦截文件系统与物理设备之间请求并跟踪，还可通过对请求内容的修改，来模拟不同类型的</a:t>
            </a:r>
            <a:r>
              <a:rPr lang="en-US" altLang="zh-CN" dirty="0"/>
              <a:t>SSD</a:t>
            </a:r>
            <a:r>
              <a:rPr lang="zh-CN" altLang="en-US" dirty="0"/>
              <a:t>故障，观察文件系统的反应</a:t>
            </a:r>
            <a:endParaRPr lang="en-US" altLang="zh-CN" dirty="0"/>
          </a:p>
          <a:p>
            <a:pPr lvl="1"/>
            <a:r>
              <a:rPr lang="zh-CN" altLang="en-US" dirty="0"/>
              <a:t>只测试单个硬盘上的本地文件系统，不考虑</a:t>
            </a:r>
            <a:r>
              <a:rPr lang="en-US" altLang="zh-CN" dirty="0"/>
              <a:t>RAID</a:t>
            </a:r>
          </a:p>
          <a:p>
            <a:pPr lvl="2"/>
            <a:r>
              <a:rPr lang="zh-CN" altLang="en-US" dirty="0"/>
              <a:t>个人计算机上很少使用</a:t>
            </a:r>
            <a:r>
              <a:rPr lang="en-US" altLang="zh-CN" dirty="0"/>
              <a:t>RAID</a:t>
            </a:r>
          </a:p>
          <a:p>
            <a:pPr lvl="2"/>
            <a:r>
              <a:rPr lang="en-US" altLang="zh-CN" dirty="0"/>
              <a:t>RAID</a:t>
            </a:r>
            <a:r>
              <a:rPr lang="zh-CN" altLang="en-US" dirty="0"/>
              <a:t>无法检测和恢复存储栈高层的故障</a:t>
            </a:r>
            <a:endParaRPr lang="en-US" altLang="zh-CN" dirty="0"/>
          </a:p>
          <a:p>
            <a:pPr lvl="1"/>
            <a:r>
              <a:rPr lang="zh-CN" altLang="en-US" dirty="0"/>
              <a:t>只考虑局部硬盘故障，即部分操作受影响，而硬盘没有永久失效</a:t>
            </a:r>
            <a:endParaRPr lang="en-US" altLang="zh-CN" dirty="0"/>
          </a:p>
          <a:p>
            <a:pPr marL="914353" lvl="2" indent="0">
              <a:buNone/>
            </a:pPr>
            <a:endParaRPr lang="en-US" altLang="zh-CN" dirty="0"/>
          </a:p>
          <a:p>
            <a:pPr marL="914353" lvl="2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B015FD-84A4-4C0E-A70A-E8E49C16DD8B}"/>
              </a:ext>
            </a:extLst>
          </p:cNvPr>
          <p:cNvSpPr/>
          <p:nvPr/>
        </p:nvSpPr>
        <p:spPr>
          <a:xfrm>
            <a:off x="8580592" y="3935364"/>
            <a:ext cx="2902591" cy="14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305AB6-498D-4972-A5BF-E088AEC40352}"/>
              </a:ext>
            </a:extLst>
          </p:cNvPr>
          <p:cNvSpPr/>
          <p:nvPr/>
        </p:nvSpPr>
        <p:spPr>
          <a:xfrm>
            <a:off x="8849039" y="4713211"/>
            <a:ext cx="2374084" cy="2973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File System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D2462D-2435-41A2-835F-6283B6E88E4A}"/>
              </a:ext>
            </a:extLst>
          </p:cNvPr>
          <p:cNvSpPr/>
          <p:nvPr/>
        </p:nvSpPr>
        <p:spPr>
          <a:xfrm>
            <a:off x="8849039" y="5104689"/>
            <a:ext cx="2374084" cy="297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Virtual Block Device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206CB7-C10D-4F04-933F-F8975240596C}"/>
              </a:ext>
            </a:extLst>
          </p:cNvPr>
          <p:cNvSpPr/>
          <p:nvPr/>
        </p:nvSpPr>
        <p:spPr>
          <a:xfrm>
            <a:off x="8580592" y="5681200"/>
            <a:ext cx="2902591" cy="6869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SSD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B5EC5B-7E18-496A-8EA4-E838D88B5932}"/>
              </a:ext>
            </a:extLst>
          </p:cNvPr>
          <p:cNvSpPr txBox="1"/>
          <p:nvPr/>
        </p:nvSpPr>
        <p:spPr>
          <a:xfrm>
            <a:off x="10927665" y="3935364"/>
            <a:ext cx="590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Host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C92929-65DF-4C5F-82BF-65DCEB290C77}"/>
              </a:ext>
            </a:extLst>
          </p:cNvPr>
          <p:cNvSpPr/>
          <p:nvPr/>
        </p:nvSpPr>
        <p:spPr>
          <a:xfrm>
            <a:off x="8849039" y="4326379"/>
            <a:ext cx="2374084" cy="2973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Program/</a:t>
            </a:r>
            <a:r>
              <a:rPr lang="en-US" altLang="zh-CN" sz="1600" dirty="0" err="1"/>
              <a:t>fsck</a:t>
            </a:r>
            <a:endParaRPr lang="zh-CN" altLang="en-US" sz="1600" dirty="0"/>
          </a:p>
        </p:txBody>
      </p:sp>
      <p:sp>
        <p:nvSpPr>
          <p:cNvPr id="8" name="箭头: 上下 7">
            <a:extLst>
              <a:ext uri="{FF2B5EF4-FFF2-40B4-BE49-F238E27FC236}">
                <a16:creationId xmlns:a16="http://schemas.microsoft.com/office/drawing/2014/main" id="{6980FDF2-423B-448A-8387-D366D1E89B06}"/>
              </a:ext>
            </a:extLst>
          </p:cNvPr>
          <p:cNvSpPr/>
          <p:nvPr/>
        </p:nvSpPr>
        <p:spPr>
          <a:xfrm>
            <a:off x="9976827" y="5429305"/>
            <a:ext cx="110120" cy="24280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3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C6B3C5-19D1-4B0F-8ABE-91A64711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150" y="2090154"/>
            <a:ext cx="7972075" cy="3194656"/>
          </a:xfrm>
          <a:prstGeom prst="rect">
            <a:avLst/>
          </a:prstGeom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ABF6D7A-0E5E-40DC-8209-17B5728BE8FB}"/>
              </a:ext>
            </a:extLst>
          </p:cNvPr>
          <p:cNvSpPr/>
          <p:nvPr/>
        </p:nvSpPr>
        <p:spPr>
          <a:xfrm>
            <a:off x="451754" y="1748463"/>
            <a:ext cx="2859396" cy="774341"/>
          </a:xfrm>
          <a:prstGeom prst="wedgeRoundRectCallout">
            <a:avLst>
              <a:gd name="adj1" fmla="val 59658"/>
              <a:gd name="adj2" fmla="val 751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ECC</a:t>
            </a:r>
            <a:r>
              <a:rPr lang="zh-CN" altLang="en-US" dirty="0"/>
              <a:t>无法修复的数据损坏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28E66D4-BC70-4862-B3B2-966BE3859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418" y="1267778"/>
            <a:ext cx="8805862" cy="483940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Flash</a:t>
            </a:r>
            <a:r>
              <a:rPr lang="zh-CN" altLang="en-US" dirty="0"/>
              <a:t>错误在文件系统上的表现</a:t>
            </a:r>
            <a:endParaRPr lang="en-US" altLang="zh-CN" dirty="0"/>
          </a:p>
          <a:p>
            <a:pPr marL="914353" lvl="2" indent="0">
              <a:buNone/>
            </a:pPr>
            <a:endParaRPr lang="en-US" altLang="zh-CN" dirty="0"/>
          </a:p>
          <a:p>
            <a:pPr marL="914353" lvl="2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01462714-97DF-4619-B582-D7E1B96DCFB3}"/>
              </a:ext>
            </a:extLst>
          </p:cNvPr>
          <p:cNvSpPr/>
          <p:nvPr/>
        </p:nvSpPr>
        <p:spPr>
          <a:xfrm>
            <a:off x="451754" y="1933280"/>
            <a:ext cx="2859396" cy="902479"/>
          </a:xfrm>
          <a:prstGeom prst="wedgeRoundRectCallout">
            <a:avLst>
              <a:gd name="adj1" fmla="val 59658"/>
              <a:gd name="adj2" fmla="val 751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数据发生静默损坏，只有当程序再次访问时才能检测到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645173F-97C5-4ACE-B1A5-EB0669F4EDD1}"/>
              </a:ext>
            </a:extLst>
          </p:cNvPr>
          <p:cNvSpPr/>
          <p:nvPr/>
        </p:nvSpPr>
        <p:spPr>
          <a:xfrm>
            <a:off x="451754" y="2429289"/>
            <a:ext cx="2859396" cy="774341"/>
          </a:xfrm>
          <a:prstGeom prst="wedgeRoundRectCallout">
            <a:avLst>
              <a:gd name="adj1" fmla="val 59658"/>
              <a:gd name="adj2" fmla="val 751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元数据发生静默损坏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76D042E9-5D5B-4E1D-B318-CEF0C40D0A10}"/>
              </a:ext>
            </a:extLst>
          </p:cNvPr>
          <p:cNvSpPr/>
          <p:nvPr/>
        </p:nvSpPr>
        <p:spPr>
          <a:xfrm>
            <a:off x="451754" y="2730111"/>
            <a:ext cx="2859396" cy="774341"/>
          </a:xfrm>
          <a:prstGeom prst="wedgeRoundRectCallout">
            <a:avLst>
              <a:gd name="adj1" fmla="val 59658"/>
              <a:gd name="adj2" fmla="val 751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数据被写入错误的位置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A733F8CB-8AF1-431C-B156-DA4E87C80795}"/>
              </a:ext>
            </a:extLst>
          </p:cNvPr>
          <p:cNvSpPr/>
          <p:nvPr/>
        </p:nvSpPr>
        <p:spPr>
          <a:xfrm>
            <a:off x="451754" y="3081227"/>
            <a:ext cx="2859396" cy="774341"/>
          </a:xfrm>
          <a:prstGeom prst="wedgeRoundRectCallout">
            <a:avLst>
              <a:gd name="adj1" fmla="val 59658"/>
              <a:gd name="adj2" fmla="val 751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只有部分数据被持久化，同样是静默的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1380A86-ABE4-4593-A488-12913B410482}"/>
              </a:ext>
            </a:extLst>
          </p:cNvPr>
          <p:cNvSpPr/>
          <p:nvPr/>
        </p:nvSpPr>
        <p:spPr>
          <a:xfrm>
            <a:off x="451754" y="3395322"/>
            <a:ext cx="2859396" cy="774341"/>
          </a:xfrm>
          <a:prstGeom prst="wedgeRoundRectCallout">
            <a:avLst>
              <a:gd name="adj1" fmla="val 59658"/>
              <a:gd name="adj2" fmla="val 751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写操作被放弃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77C5C744-B5DF-4D05-B358-C2A84E1FD250}"/>
              </a:ext>
            </a:extLst>
          </p:cNvPr>
          <p:cNvSpPr/>
          <p:nvPr/>
        </p:nvSpPr>
        <p:spPr>
          <a:xfrm>
            <a:off x="451754" y="3704006"/>
            <a:ext cx="2859396" cy="774341"/>
          </a:xfrm>
          <a:prstGeom prst="wedgeRoundRectCallout">
            <a:avLst>
              <a:gd name="adj1" fmla="val 59658"/>
              <a:gd name="adj2" fmla="val 751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Flash</a:t>
            </a:r>
            <a:r>
              <a:rPr lang="zh-CN" altLang="en-US" dirty="0"/>
              <a:t>编程操作未结束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F84E0C6F-CD0F-43D0-90D6-4FC482652EEE}"/>
              </a:ext>
            </a:extLst>
          </p:cNvPr>
          <p:cNvSpPr/>
          <p:nvPr/>
        </p:nvSpPr>
        <p:spPr>
          <a:xfrm>
            <a:off x="451754" y="4022018"/>
            <a:ext cx="2859396" cy="774341"/>
          </a:xfrm>
          <a:prstGeom prst="wedgeRoundRectCallout">
            <a:avLst>
              <a:gd name="adj1" fmla="val 59658"/>
              <a:gd name="adj2" fmla="val 751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Flash</a:t>
            </a:r>
            <a:r>
              <a:rPr lang="zh-CN" altLang="en-US" dirty="0"/>
              <a:t>擦除操作未结束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B0442F-4F8D-4F01-9C5F-C68050488479}"/>
              </a:ext>
            </a:extLst>
          </p:cNvPr>
          <p:cNvSpPr txBox="1"/>
          <p:nvPr/>
        </p:nvSpPr>
        <p:spPr>
          <a:xfrm>
            <a:off x="3311150" y="5293402"/>
            <a:ext cx="797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错误表现：</a:t>
            </a:r>
            <a:r>
              <a:rPr lang="en-US" altLang="zh-CN" sz="1400" dirty="0"/>
              <a:t>(a) Read I/O Error; (b) Write I/O Error; (c) Corruption; (d) Shorn Write; (e) Lost Write.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18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2" animBg="1"/>
      <p:bldP spid="10" grpId="0" animBg="1"/>
      <p:bldP spid="10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9E11C23-581F-4061-9D35-D4DD4ADEF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3418" y="1267778"/>
            <a:ext cx="8805862" cy="4839408"/>
          </a:xfrm>
        </p:spPr>
        <p:txBody>
          <a:bodyPr>
            <a:normAutofit/>
          </a:bodyPr>
          <a:lstStyle/>
          <a:p>
            <a:r>
              <a:rPr lang="zh-CN" altLang="en-US" dirty="0"/>
              <a:t>错误模拟</a:t>
            </a:r>
            <a:endParaRPr lang="en-US" altLang="zh-CN" dirty="0"/>
          </a:p>
          <a:p>
            <a:pPr lvl="1"/>
            <a:r>
              <a:rPr lang="en-US" altLang="zh-CN" dirty="0"/>
              <a:t>Read/Write I/O Error</a:t>
            </a:r>
          </a:p>
          <a:p>
            <a:pPr lvl="2"/>
            <a:r>
              <a:rPr lang="zh-CN" altLang="en-US" dirty="0"/>
              <a:t>模块拦截读</a:t>
            </a:r>
            <a:r>
              <a:rPr lang="en-US" altLang="zh-CN" dirty="0"/>
              <a:t>/</a:t>
            </a:r>
            <a:r>
              <a:rPr lang="zh-CN" altLang="en-US" dirty="0"/>
              <a:t>写请求，获取请求类型、块号和数据结构类型等信息，以及向文件系统返回错误代码</a:t>
            </a:r>
            <a:endParaRPr lang="en-US" altLang="zh-CN" dirty="0"/>
          </a:p>
          <a:p>
            <a:pPr lvl="1"/>
            <a:r>
              <a:rPr lang="en-US" altLang="zh-CN" dirty="0"/>
              <a:t>Corruption</a:t>
            </a:r>
          </a:p>
          <a:p>
            <a:pPr lvl="2"/>
            <a:r>
              <a:rPr lang="zh-CN" altLang="en-US" dirty="0"/>
              <a:t>破坏块内特定的数据结构、字段和字节</a:t>
            </a:r>
            <a:endParaRPr lang="en-US" altLang="zh-CN" dirty="0"/>
          </a:p>
          <a:p>
            <a:pPr lvl="1"/>
            <a:r>
              <a:rPr lang="en-US" altLang="zh-CN" dirty="0"/>
              <a:t>Shorn Write</a:t>
            </a:r>
          </a:p>
          <a:p>
            <a:pPr lvl="2"/>
            <a:r>
              <a:rPr lang="zh-CN" altLang="en-US" dirty="0"/>
              <a:t>只保留写入块的前</a:t>
            </a:r>
            <a:r>
              <a:rPr lang="en-US" altLang="zh-CN" dirty="0"/>
              <a:t>3/8</a:t>
            </a:r>
            <a:r>
              <a:rPr lang="zh-CN" altLang="en-US" dirty="0"/>
              <a:t>部分，其余部分为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Lost Write</a:t>
            </a:r>
          </a:p>
          <a:p>
            <a:pPr lvl="2"/>
            <a:r>
              <a:rPr lang="zh-CN" altLang="en-US" dirty="0"/>
              <a:t>删除一个或多个块</a:t>
            </a:r>
            <a:endParaRPr lang="en-US" altLang="zh-CN" dirty="0"/>
          </a:p>
          <a:p>
            <a:pPr marL="914353" lvl="2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模块</a:t>
            </a:r>
            <a:r>
              <a:rPr lang="en-US" altLang="zh-CN" dirty="0"/>
              <a:t>API</a:t>
            </a:r>
            <a:r>
              <a:rPr lang="zh-CN" altLang="en-US" dirty="0"/>
              <a:t>可扩展到不同的文件系统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9551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2fd9f3a4-8b1b-4c3c-92cb-e265b2fc39d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64A5E"/>
      </a:accent1>
      <a:accent2>
        <a:srgbClr val="3B6C95"/>
      </a:accent2>
      <a:accent3>
        <a:srgbClr val="738CA6"/>
      </a:accent3>
      <a:accent4>
        <a:srgbClr val="6C7068"/>
      </a:accent4>
      <a:accent5>
        <a:srgbClr val="D4BC6D"/>
      </a:accent5>
      <a:accent6>
        <a:srgbClr val="2F2C2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4A5E"/>
    </a:accent1>
    <a:accent2>
      <a:srgbClr val="3B6C95"/>
    </a:accent2>
    <a:accent3>
      <a:srgbClr val="738CA6"/>
    </a:accent3>
    <a:accent4>
      <a:srgbClr val="6C7068"/>
    </a:accent4>
    <a:accent5>
      <a:srgbClr val="D4BC6D"/>
    </a:accent5>
    <a:accent6>
      <a:srgbClr val="2F2C2F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4A5E"/>
    </a:accent1>
    <a:accent2>
      <a:srgbClr val="3B6C95"/>
    </a:accent2>
    <a:accent3>
      <a:srgbClr val="738CA6"/>
    </a:accent3>
    <a:accent4>
      <a:srgbClr val="6C7068"/>
    </a:accent4>
    <a:accent5>
      <a:srgbClr val="D4BC6D"/>
    </a:accent5>
    <a:accent6>
      <a:srgbClr val="2F2C2F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2212</TotalTime>
  <Words>2746</Words>
  <Application>Microsoft Office PowerPoint</Application>
  <PresentationFormat>宽屏</PresentationFormat>
  <Paragraphs>238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主题5</vt:lpstr>
      <vt:lpstr>Evaluating File System Reliability on Solid State Drives</vt:lpstr>
      <vt:lpstr>PowerPoint 演示文稿</vt:lpstr>
      <vt:lpstr>Introduction &amp; Overview</vt:lpstr>
      <vt:lpstr>Introduction &amp; Overview</vt:lpstr>
      <vt:lpstr>Introduction &amp; Overview</vt:lpstr>
      <vt:lpstr>PowerPoint 演示文稿</vt:lpstr>
      <vt:lpstr>Design</vt:lpstr>
      <vt:lpstr>Design</vt:lpstr>
      <vt:lpstr>Design</vt:lpstr>
      <vt:lpstr>Design</vt:lpstr>
      <vt:lpstr>Design</vt:lpstr>
      <vt:lpstr>PowerPoint 演示文稿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PowerPoint 演示文稿</vt:lpstr>
      <vt:lpstr>Conclusion</vt:lpstr>
      <vt:lpstr>PowerPoint 演示文稿</vt:lpstr>
      <vt:lpstr>Problem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Z 1230</cp:lastModifiedBy>
  <cp:revision>175</cp:revision>
  <cp:lastPrinted>2018-05-28T16:00:00Z</cp:lastPrinted>
  <dcterms:created xsi:type="dcterms:W3CDTF">2018-05-28T16:00:00Z</dcterms:created>
  <dcterms:modified xsi:type="dcterms:W3CDTF">2019-11-03T10:07:00Z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