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58" r:id="rId3"/>
    <p:sldId id="259" r:id="rId4"/>
    <p:sldId id="260" r:id="rId5"/>
    <p:sldId id="261" r:id="rId6"/>
    <p:sldId id="262" r:id="rId7"/>
    <p:sldId id="263" r:id="rId8"/>
    <p:sldId id="271" r:id="rId9"/>
    <p:sldId id="272" r:id="rId10"/>
    <p:sldId id="273" r:id="rId11"/>
    <p:sldId id="275" r:id="rId12"/>
    <p:sldId id="274" r:id="rId13"/>
    <p:sldId id="280" r:id="rId14"/>
    <p:sldId id="270" r:id="rId15"/>
    <p:sldId id="269" r:id="rId16"/>
    <p:sldId id="267" r:id="rId17"/>
    <p:sldId id="279"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0C4065-6F63-4614-A74B-2A63AD1FF29B}" type="datetimeFigureOut">
              <a:rPr lang="en-US" smtClean="0"/>
              <a:pPr/>
              <a:t>12/26/2017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F73ACF-1269-4311-A9CD-BA7360C37DDD}" type="slidenum">
              <a:rPr lang="en-US" smtClean="0"/>
              <a:pPr/>
              <a:t>‹#›</a:t>
            </a:fld>
            <a:endParaRPr lang="en-US"/>
          </a:p>
        </p:txBody>
      </p:sp>
    </p:spTree>
    <p:extLst>
      <p:ext uri="{BB962C8B-B14F-4D97-AF65-F5344CB8AC3E}">
        <p14:creationId xmlns:p14="http://schemas.microsoft.com/office/powerpoint/2010/main" val="736299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2C0A060-6842-49A8-8B0D-08D4C8C4BBCA}" type="slidenum">
              <a:rPr lang="en-US" smtClean="0"/>
              <a:pPr/>
              <a:t>1</a:t>
            </a:fld>
            <a:endParaRPr lang="en-US"/>
          </a:p>
        </p:txBody>
      </p:sp>
    </p:spTree>
    <p:extLst>
      <p:ext uri="{BB962C8B-B14F-4D97-AF65-F5344CB8AC3E}">
        <p14:creationId xmlns:p14="http://schemas.microsoft.com/office/powerpoint/2010/main" val="17011863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321F2DD-17D6-4DB0-9553-361B74B227F0}" type="datetimeFigureOut">
              <a:rPr lang="en-US" smtClean="0"/>
              <a:pPr/>
              <a:t>12/26/2017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409E9AD-C4D4-42D1-BDA9-5E9F3D841DD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21F2DD-17D6-4DB0-9553-361B74B227F0}" type="datetimeFigureOut">
              <a:rPr lang="en-US" smtClean="0"/>
              <a:pPr/>
              <a:t>12/26/2017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409E9AD-C4D4-42D1-BDA9-5E9F3D841DD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21F2DD-17D6-4DB0-9553-361B74B227F0}" type="datetimeFigureOut">
              <a:rPr lang="en-US" smtClean="0"/>
              <a:pPr/>
              <a:t>12/26/2017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409E9AD-C4D4-42D1-BDA9-5E9F3D841DD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21F2DD-17D6-4DB0-9553-361B74B227F0}" type="datetimeFigureOut">
              <a:rPr lang="en-US" smtClean="0"/>
              <a:pPr/>
              <a:t>12/26/2017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409E9AD-C4D4-42D1-BDA9-5E9F3D841DD1}"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321F2DD-17D6-4DB0-9553-361B74B227F0}" type="datetimeFigureOut">
              <a:rPr lang="en-US" smtClean="0"/>
              <a:pPr/>
              <a:t>12/26/2017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409E9AD-C4D4-42D1-BDA9-5E9F3D841DD1}"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321F2DD-17D6-4DB0-9553-361B74B227F0}" type="datetimeFigureOut">
              <a:rPr lang="en-US" smtClean="0"/>
              <a:pPr/>
              <a:t>12/26/2017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409E9AD-C4D4-42D1-BDA9-5E9F3D841DD1}"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321F2DD-17D6-4DB0-9553-361B74B227F0}" type="datetimeFigureOut">
              <a:rPr lang="en-US" smtClean="0"/>
              <a:pPr/>
              <a:t>12/26/2017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409E9AD-C4D4-42D1-BDA9-5E9F3D841DD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321F2DD-17D6-4DB0-9553-361B74B227F0}" type="datetimeFigureOut">
              <a:rPr lang="en-US" smtClean="0"/>
              <a:pPr/>
              <a:t>12/26/2017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409E9AD-C4D4-42D1-BDA9-5E9F3D841DD1}"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321F2DD-17D6-4DB0-9553-361B74B227F0}" type="datetimeFigureOut">
              <a:rPr lang="en-US" smtClean="0"/>
              <a:pPr/>
              <a:t>12/26/2017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409E9AD-C4D4-42D1-BDA9-5E9F3D841DD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321F2DD-17D6-4DB0-9553-361B74B227F0}" type="datetimeFigureOut">
              <a:rPr lang="en-US" smtClean="0"/>
              <a:pPr/>
              <a:t>12/26/2017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409E9AD-C4D4-42D1-BDA9-5E9F3D841DD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321F2DD-17D6-4DB0-9553-361B74B227F0}" type="datetimeFigureOut">
              <a:rPr lang="en-US" smtClean="0"/>
              <a:pPr/>
              <a:t>12/26/2017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409E9AD-C4D4-42D1-BDA9-5E9F3D841DD1}"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321F2DD-17D6-4DB0-9553-361B74B227F0}" type="datetimeFigureOut">
              <a:rPr lang="en-US" smtClean="0"/>
              <a:pPr/>
              <a:t>12/26/2017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409E9AD-C4D4-42D1-BDA9-5E9F3D841DD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p:cNvSpPr>
            <a:spLocks noGrp="1"/>
          </p:cNvSpPr>
          <p:nvPr>
            <p:ph type="ftr" sz="quarter" idx="11"/>
          </p:nvPr>
        </p:nvSpPr>
        <p:spPr/>
        <p:txBody>
          <a:bodyPr/>
          <a:lstStyle/>
          <a:p>
            <a:r>
              <a:rPr lang="en-US" dirty="0" smtClean="0"/>
              <a:t>Dept of CSE,KITS</a:t>
            </a:r>
            <a:endParaRPr lang="en-US" dirty="0"/>
          </a:p>
        </p:txBody>
      </p:sp>
      <p:sp>
        <p:nvSpPr>
          <p:cNvPr id="11" name="Slide Number Placeholder 10"/>
          <p:cNvSpPr>
            <a:spLocks noGrp="1"/>
          </p:cNvSpPr>
          <p:nvPr>
            <p:ph type="sldNum" sz="quarter" idx="12"/>
          </p:nvPr>
        </p:nvSpPr>
        <p:spPr/>
        <p:txBody>
          <a:bodyPr/>
          <a:lstStyle/>
          <a:p>
            <a:fld id="{808DA3F3-B0FA-4BE6-B7F4-D7A899F4F668}" type="slidenum">
              <a:rPr lang="en-US" smtClean="0"/>
              <a:pPr/>
              <a:t>1</a:t>
            </a:fld>
            <a:endParaRPr lang="en-US" dirty="0"/>
          </a:p>
        </p:txBody>
      </p:sp>
      <p:sp>
        <p:nvSpPr>
          <p:cNvPr id="2" name="Title 1"/>
          <p:cNvSpPr>
            <a:spLocks noGrp="1"/>
          </p:cNvSpPr>
          <p:nvPr>
            <p:ph type="ctrTitle" idx="4294967295"/>
          </p:nvPr>
        </p:nvSpPr>
        <p:spPr>
          <a:xfrm>
            <a:off x="0" y="762000"/>
            <a:ext cx="9144000" cy="609600"/>
          </a:xfrm>
        </p:spPr>
        <p:txBody>
          <a:bodyPr>
            <a:noAutofit/>
          </a:bodyPr>
          <a:lstStyle/>
          <a:p>
            <a:pPr algn="ctr"/>
            <a:r>
              <a:rPr lang="ru-RU" sz="3200" dirty="0">
                <a:solidFill>
                  <a:srgbClr val="FF0000"/>
                </a:solidFill>
              </a:rPr>
              <a:t>СИСТЕМА ДИАГНОСТИЧЕСКОГО УПРАВЛЕНИЯ</a:t>
            </a:r>
            <a:endParaRPr lang="en-IN" sz="3200" dirty="0">
              <a:solidFill>
                <a:srgbClr val="FF0000"/>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ru-RU" sz="3600" dirty="0">
                <a:solidFill>
                  <a:srgbClr val="FF0000"/>
                </a:solidFill>
                <a:latin typeface="Times New Roman" pitchFamily="18" charset="0"/>
                <a:cs typeface="Times New Roman" pitchFamily="18" charset="0"/>
              </a:rPr>
              <a:t>СХЕМА ДЕЯТЕЛЬНОСТИ</a:t>
            </a:r>
            <a:endParaRPr lang="en-US" sz="3600" dirty="0">
              <a:solidFill>
                <a:srgbClr val="FF0000"/>
              </a:solidFill>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a:srcRect/>
          <a:stretch>
            <a:fillRect/>
          </a:stretch>
        </p:blipFill>
        <p:spPr bwMode="auto">
          <a:xfrm>
            <a:off x="609600" y="1303605"/>
            <a:ext cx="8305800" cy="545904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ru-RU" sz="3600" dirty="0">
                <a:solidFill>
                  <a:srgbClr val="FF0000"/>
                </a:solidFill>
                <a:latin typeface="Times New Roman" pitchFamily="18" charset="0"/>
                <a:cs typeface="Times New Roman" pitchFamily="18" charset="0"/>
              </a:rPr>
              <a:t>ДИАГРАММА ПОСЛЕДОВАТЕЛЬНОСТИ</a:t>
            </a:r>
            <a:endParaRPr lang="en-US" sz="3600" dirty="0">
              <a:solidFill>
                <a:srgbClr val="FF0000"/>
              </a:solidFill>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a:srcRect/>
          <a:stretch>
            <a:fillRect/>
          </a:stretch>
        </p:blipFill>
        <p:spPr bwMode="auto">
          <a:xfrm>
            <a:off x="157197" y="1447800"/>
            <a:ext cx="8310528" cy="4648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ru-RU" sz="3600" dirty="0">
                <a:solidFill>
                  <a:srgbClr val="FF0000"/>
                </a:solidFill>
                <a:latin typeface="Times New Roman" pitchFamily="18" charset="0"/>
                <a:cs typeface="Times New Roman" pitchFamily="18" charset="0"/>
              </a:rPr>
              <a:t>Диаграмма </a:t>
            </a:r>
            <a:r>
              <a:rPr lang="en-US" sz="3600" dirty="0">
                <a:solidFill>
                  <a:srgbClr val="FF0000"/>
                </a:solidFill>
                <a:latin typeface="Times New Roman" pitchFamily="18" charset="0"/>
                <a:cs typeface="Times New Roman" pitchFamily="18" charset="0"/>
              </a:rPr>
              <a:t>ER</a:t>
            </a:r>
            <a:endParaRPr lang="en-US" sz="3600" dirty="0">
              <a:solidFill>
                <a:srgbClr val="FF0000"/>
              </a:solidFill>
              <a:latin typeface="Times New Roman" pitchFamily="18" charset="0"/>
              <a:cs typeface="Times New Roman" pitchFamily="18" charset="0"/>
            </a:endParaRPr>
          </a:p>
        </p:txBody>
      </p:sp>
      <p:pic>
        <p:nvPicPr>
          <p:cNvPr id="4" name="Content Placeholder 3"/>
          <p:cNvPicPr>
            <a:picLocks noGrp="1" noChangeAspect="1" noChangeArrowheads="1"/>
          </p:cNvPicPr>
          <p:nvPr>
            <p:ph idx="1"/>
          </p:nvPr>
        </p:nvPicPr>
        <p:blipFill>
          <a:blip r:embed="rId2"/>
          <a:srcRect/>
          <a:stretch>
            <a:fillRect/>
          </a:stretch>
        </p:blipFill>
        <p:spPr bwMode="auto">
          <a:xfrm>
            <a:off x="762000" y="1447800"/>
            <a:ext cx="7239000" cy="472439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ru-RU" sz="3600" dirty="0">
                <a:solidFill>
                  <a:srgbClr val="FF0000"/>
                </a:solidFill>
                <a:latin typeface="Times New Roman" pitchFamily="18" charset="0"/>
                <a:cs typeface="Times New Roman" pitchFamily="18" charset="0"/>
              </a:rPr>
              <a:t>КОМПОНЕНТНАЯ СХЕМА</a:t>
            </a:r>
            <a:endParaRPr lang="en-US" sz="3600" dirty="0">
              <a:solidFill>
                <a:srgbClr val="FF0000"/>
              </a:solidFill>
              <a:latin typeface="Times New Roman" pitchFamily="18" charset="0"/>
              <a:cs typeface="Times New Roman" pitchFamily="18" charset="0"/>
            </a:endParaRPr>
          </a:p>
        </p:txBody>
      </p:sp>
      <p:pic>
        <p:nvPicPr>
          <p:cNvPr id="7170" name="Picture 2"/>
          <p:cNvPicPr>
            <a:picLocks noGrp="1" noChangeAspect="1" noChangeArrowheads="1"/>
          </p:cNvPicPr>
          <p:nvPr>
            <p:ph idx="1"/>
          </p:nvPr>
        </p:nvPicPr>
        <p:blipFill>
          <a:blip r:embed="rId2"/>
          <a:srcRect/>
          <a:stretch>
            <a:fillRect/>
          </a:stretch>
        </p:blipFill>
        <p:spPr bwMode="auto">
          <a:xfrm>
            <a:off x="838200" y="1596231"/>
            <a:ext cx="7696200" cy="451951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smtClean="0"/>
          </a:p>
          <a:p>
            <a:endParaRPr lang="en-US" dirty="0"/>
          </a:p>
        </p:txBody>
      </p:sp>
      <p:sp>
        <p:nvSpPr>
          <p:cNvPr id="3" name="Title 2"/>
          <p:cNvSpPr>
            <a:spLocks noGrp="1"/>
          </p:cNvSpPr>
          <p:nvPr>
            <p:ph type="title"/>
          </p:nvPr>
        </p:nvSpPr>
        <p:spPr/>
        <p:txBody>
          <a:bodyPr>
            <a:normAutofit/>
          </a:bodyPr>
          <a:lstStyle/>
          <a:p>
            <a:pPr algn="ctr"/>
            <a:r>
              <a:rPr lang="ru-RU" sz="3600" dirty="0">
                <a:solidFill>
                  <a:srgbClr val="FF0000"/>
                </a:solidFill>
                <a:latin typeface="Times New Roman" pitchFamily="18" charset="0"/>
                <a:cs typeface="Times New Roman" pitchFamily="18" charset="0"/>
              </a:rPr>
              <a:t>ДИАГРАММЫ ДАННЫХ</a:t>
            </a:r>
            <a:endParaRPr lang="en-US" sz="3600" dirty="0">
              <a:solidFill>
                <a:srgbClr val="FF0000"/>
              </a:solidFill>
              <a:latin typeface="Times New Roman" pitchFamily="18" charset="0"/>
              <a:cs typeface="Times New Roman" pitchFamily="18" charset="0"/>
            </a:endParaRPr>
          </a:p>
        </p:txBody>
      </p:sp>
      <p:sp>
        <p:nvSpPr>
          <p:cNvPr id="1026" name="Oval 2"/>
          <p:cNvSpPr>
            <a:spLocks noChangeArrowheads="1"/>
          </p:cNvSpPr>
          <p:nvPr/>
        </p:nvSpPr>
        <p:spPr bwMode="auto">
          <a:xfrm>
            <a:off x="2743200" y="2819400"/>
            <a:ext cx="3048000" cy="2362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Level-0</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Diagnostic Management System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AutoShape 8"/>
          <p:cNvSpPr>
            <a:spLocks noChangeShapeType="1"/>
          </p:cNvSpPr>
          <p:nvPr/>
        </p:nvSpPr>
        <p:spPr bwMode="auto">
          <a:xfrm>
            <a:off x="1447800" y="4191000"/>
            <a:ext cx="1135062"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031" name="Rectangle 7"/>
          <p:cNvSpPr>
            <a:spLocks noChangeArrowheads="1"/>
          </p:cNvSpPr>
          <p:nvPr/>
        </p:nvSpPr>
        <p:spPr bwMode="auto">
          <a:xfrm>
            <a:off x="228600" y="3962400"/>
            <a:ext cx="1050926" cy="3778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Calibri" pitchFamily="34" charset="0"/>
                <a:cs typeface="Times New Roman" pitchFamily="18" charset="0"/>
              </a:rPr>
              <a:t>Admin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AutoShape 9"/>
          <p:cNvSpPr>
            <a:spLocks noChangeShapeType="1"/>
          </p:cNvSpPr>
          <p:nvPr/>
        </p:nvSpPr>
        <p:spPr bwMode="auto">
          <a:xfrm>
            <a:off x="5715000" y="4572000"/>
            <a:ext cx="1366838"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034" name="Rectangle 10"/>
          <p:cNvSpPr>
            <a:spLocks noChangeArrowheads="1"/>
          </p:cNvSpPr>
          <p:nvPr/>
        </p:nvSpPr>
        <p:spPr bwMode="auto">
          <a:xfrm>
            <a:off x="7239000" y="2971800"/>
            <a:ext cx="1355725" cy="4413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Calibri" pitchFamily="34" charset="0"/>
                <a:cs typeface="Times New Roman" pitchFamily="18" charset="0"/>
              </a:rPr>
              <a:t>          Patient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228600" y="3124200"/>
            <a:ext cx="1050926" cy="2603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Admin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AutoShape 3"/>
          <p:cNvSpPr>
            <a:spLocks noChangeShapeType="1"/>
          </p:cNvSpPr>
          <p:nvPr/>
        </p:nvSpPr>
        <p:spPr bwMode="auto">
          <a:xfrm flipV="1">
            <a:off x="1371600" y="3352800"/>
            <a:ext cx="1292225" cy="952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028" name="AutoShape 4"/>
          <p:cNvSpPr>
            <a:spLocks noChangeShapeType="1"/>
          </p:cNvSpPr>
          <p:nvPr/>
        </p:nvSpPr>
        <p:spPr bwMode="auto">
          <a:xfrm flipV="1">
            <a:off x="5562600" y="3200400"/>
            <a:ext cx="1514475" cy="952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030" name="Rectangle 6"/>
          <p:cNvSpPr>
            <a:spLocks noChangeArrowheads="1"/>
          </p:cNvSpPr>
          <p:nvPr/>
        </p:nvSpPr>
        <p:spPr bwMode="auto">
          <a:xfrm>
            <a:off x="7391400" y="4419600"/>
            <a:ext cx="1209675" cy="4270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Calibri" pitchFamily="34" charset="0"/>
                <a:cs typeface="Times New Roman" pitchFamily="18" charset="0"/>
              </a:rPr>
              <a:t>     Patient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Calibri" pitchFamily="34" charset="0"/>
                <a:cs typeface="Times New Roman" pitchFamily="18"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8" name="Rectangle 14"/>
          <p:cNvSpPr>
            <a:spLocks noChangeArrowheads="1"/>
          </p:cNvSpPr>
          <p:nvPr/>
        </p:nvSpPr>
        <p:spPr bwMode="auto">
          <a:xfrm>
            <a:off x="0" y="457200"/>
            <a:ext cx="9144000"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1" name="Rectangle 17"/>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Calibri" pitchFamily="34" charset="0"/>
                <a:cs typeface="Times New Roman" pitchFamily="18"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ru-RU" sz="2000" dirty="0">
                <a:latin typeface="Times New Roman" pitchFamily="18" charset="0"/>
                <a:cs typeface="Times New Roman" pitchFamily="18" charset="0"/>
              </a:rPr>
              <a:t>Предлагаемая информационная система содержит следующие таблицы данных в своей базе данных.</a:t>
            </a:r>
          </a:p>
          <a:p>
            <a:pPr>
              <a:lnSpc>
                <a:spcPct val="150000"/>
              </a:lnSpc>
            </a:pPr>
            <a:r>
              <a:rPr lang="ru-RU" sz="2000" dirty="0">
                <a:latin typeface="Times New Roman" pitchFamily="18" charset="0"/>
                <a:cs typeface="Times New Roman" pitchFamily="18" charset="0"/>
              </a:rPr>
              <a:t>Таблица подробностей пациентов</a:t>
            </a:r>
          </a:p>
          <a:p>
            <a:pPr>
              <a:lnSpc>
                <a:spcPct val="150000"/>
              </a:lnSpc>
            </a:pPr>
            <a:r>
              <a:rPr lang="ru-RU" sz="2000" dirty="0">
                <a:latin typeface="Times New Roman" pitchFamily="18" charset="0"/>
                <a:cs typeface="Times New Roman" pitchFamily="18" charset="0"/>
              </a:rPr>
              <a:t>Стол для врачей</a:t>
            </a:r>
          </a:p>
          <a:p>
            <a:pPr>
              <a:lnSpc>
                <a:spcPct val="150000"/>
              </a:lnSpc>
            </a:pPr>
            <a:r>
              <a:rPr lang="ru-RU" sz="2000" dirty="0">
                <a:latin typeface="Times New Roman" pitchFamily="18" charset="0"/>
                <a:cs typeface="Times New Roman" pitchFamily="18" charset="0"/>
              </a:rPr>
              <a:t>Информация о номерах</a:t>
            </a:r>
          </a:p>
          <a:p>
            <a:pPr>
              <a:lnSpc>
                <a:spcPct val="150000"/>
              </a:lnSpc>
            </a:pPr>
            <a:r>
              <a:rPr lang="ru-RU" sz="2000" dirty="0">
                <a:latin typeface="Times New Roman" pitchFamily="18" charset="0"/>
                <a:cs typeface="Times New Roman" pitchFamily="18" charset="0"/>
              </a:rPr>
              <a:t>Таблица счетов</a:t>
            </a:r>
            <a:endParaRPr lang="en-US" dirty="0"/>
          </a:p>
        </p:txBody>
      </p:sp>
      <p:sp>
        <p:nvSpPr>
          <p:cNvPr id="3" name="Title 2"/>
          <p:cNvSpPr>
            <a:spLocks noGrp="1"/>
          </p:cNvSpPr>
          <p:nvPr>
            <p:ph type="title"/>
          </p:nvPr>
        </p:nvSpPr>
        <p:spPr/>
        <p:txBody>
          <a:bodyPr>
            <a:normAutofit/>
          </a:bodyPr>
          <a:lstStyle/>
          <a:p>
            <a:pPr algn="ctr"/>
            <a:r>
              <a:rPr lang="ru-RU" sz="3600" dirty="0">
                <a:solidFill>
                  <a:srgbClr val="FF0000"/>
                </a:solidFill>
                <a:latin typeface="Times New Roman" pitchFamily="18" charset="0"/>
                <a:cs typeface="Times New Roman" pitchFamily="18" charset="0"/>
              </a:rPr>
              <a:t>ЛОГИЧЕСКИЙ ПРОЕКТ</a:t>
            </a:r>
            <a:endParaRPr lang="en-US" sz="3600" dirty="0">
              <a:solidFill>
                <a:srgbClr val="FF0000"/>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81000" y="1219200"/>
          <a:ext cx="8229600" cy="5638797"/>
        </p:xfrm>
        <a:graphic>
          <a:graphicData uri="http://schemas.openxmlformats.org/drawingml/2006/table">
            <a:tbl>
              <a:tblPr firstRow="1" bandRow="1">
                <a:tableStyleId>{5C22544A-7EE6-4342-B048-85BDC9FD1C3A}</a:tableStyleId>
              </a:tblPr>
              <a:tblGrid>
                <a:gridCol w="2038350"/>
                <a:gridCol w="2038350"/>
                <a:gridCol w="2038350"/>
                <a:gridCol w="2114550"/>
              </a:tblGrid>
              <a:tr h="422187">
                <a:tc>
                  <a:txBody>
                    <a:bodyPr/>
                    <a:lstStyle/>
                    <a:p>
                      <a:r>
                        <a:rPr lang="en-US" dirty="0" smtClean="0"/>
                        <a:t>NAME</a:t>
                      </a:r>
                      <a:endParaRPr lang="en-US" dirty="0"/>
                    </a:p>
                  </a:txBody>
                  <a:tcPr/>
                </a:tc>
                <a:tc>
                  <a:txBody>
                    <a:bodyPr/>
                    <a:lstStyle/>
                    <a:p>
                      <a:r>
                        <a:rPr lang="en-US" dirty="0" smtClean="0"/>
                        <a:t>TYPE</a:t>
                      </a:r>
                      <a:endParaRPr lang="en-US" dirty="0"/>
                    </a:p>
                  </a:txBody>
                  <a:tcPr/>
                </a:tc>
                <a:tc>
                  <a:txBody>
                    <a:bodyPr/>
                    <a:lstStyle/>
                    <a:p>
                      <a:r>
                        <a:rPr lang="en-US" dirty="0" smtClean="0"/>
                        <a:t>SIZE</a:t>
                      </a:r>
                      <a:endParaRPr lang="en-US" dirty="0"/>
                    </a:p>
                  </a:txBody>
                  <a:tcPr/>
                </a:tc>
                <a:tc>
                  <a:txBody>
                    <a:bodyPr/>
                    <a:lstStyle/>
                    <a:p>
                      <a:r>
                        <a:rPr lang="en-US" dirty="0" smtClean="0"/>
                        <a:t>DESCRIPTION</a:t>
                      </a:r>
                      <a:endParaRPr lang="en-US" dirty="0"/>
                    </a:p>
                  </a:txBody>
                  <a:tcPr/>
                </a:tc>
              </a:tr>
              <a:tr h="422187">
                <a:tc>
                  <a:txBody>
                    <a:bodyPr/>
                    <a:lstStyle/>
                    <a:p>
                      <a:r>
                        <a:rPr lang="en-US" dirty="0" smtClean="0"/>
                        <a:t>PATIENT NO</a:t>
                      </a:r>
                      <a:endParaRPr lang="en-US" dirty="0"/>
                    </a:p>
                  </a:txBody>
                  <a:tcPr/>
                </a:tc>
                <a:tc>
                  <a:txBody>
                    <a:bodyPr/>
                    <a:lstStyle/>
                    <a:p>
                      <a:r>
                        <a:rPr lang="en-US" dirty="0" smtClean="0"/>
                        <a:t>INT</a:t>
                      </a:r>
                      <a:endParaRPr lang="en-US" dirty="0"/>
                    </a:p>
                  </a:txBody>
                  <a:tcPr/>
                </a:tc>
                <a:tc>
                  <a:txBody>
                    <a:bodyPr/>
                    <a:lstStyle/>
                    <a:p>
                      <a:r>
                        <a:rPr lang="en-US" dirty="0" smtClean="0"/>
                        <a:t>20</a:t>
                      </a:r>
                      <a:endParaRPr lang="en-US" dirty="0"/>
                    </a:p>
                  </a:txBody>
                  <a:tcPr/>
                </a:tc>
                <a:tc>
                  <a:txBody>
                    <a:bodyPr/>
                    <a:lstStyle/>
                    <a:p>
                      <a:r>
                        <a:rPr lang="en-US" dirty="0" smtClean="0"/>
                        <a:t>ID OF PATIENT</a:t>
                      </a:r>
                      <a:endParaRPr lang="en-US" dirty="0"/>
                    </a:p>
                  </a:txBody>
                  <a:tcPr/>
                </a:tc>
              </a:tr>
              <a:tr h="728706">
                <a:tc>
                  <a:txBody>
                    <a:bodyPr/>
                    <a:lstStyle/>
                    <a:p>
                      <a:r>
                        <a:rPr lang="en-US" dirty="0" smtClean="0"/>
                        <a:t>NAME</a:t>
                      </a:r>
                      <a:endParaRPr lang="en-US" dirty="0"/>
                    </a:p>
                  </a:txBody>
                  <a:tcPr/>
                </a:tc>
                <a:tc>
                  <a:txBody>
                    <a:bodyPr/>
                    <a:lstStyle/>
                    <a:p>
                      <a:r>
                        <a:rPr lang="en-US" dirty="0" smtClean="0"/>
                        <a:t>VARCHAR</a:t>
                      </a:r>
                      <a:endParaRPr lang="en-US" dirty="0"/>
                    </a:p>
                  </a:txBody>
                  <a:tcPr/>
                </a:tc>
                <a:tc>
                  <a:txBody>
                    <a:bodyPr/>
                    <a:lstStyle/>
                    <a:p>
                      <a:r>
                        <a:rPr lang="en-US" dirty="0" smtClean="0"/>
                        <a:t>60</a:t>
                      </a:r>
                      <a:endParaRPr lang="en-US" dirty="0"/>
                    </a:p>
                  </a:txBody>
                  <a:tcPr/>
                </a:tc>
                <a:tc>
                  <a:txBody>
                    <a:bodyPr/>
                    <a:lstStyle/>
                    <a:p>
                      <a:r>
                        <a:rPr lang="en-US" dirty="0" smtClean="0"/>
                        <a:t>NAME OF PATIENT</a:t>
                      </a:r>
                      <a:endParaRPr lang="en-US" dirty="0"/>
                    </a:p>
                  </a:txBody>
                  <a:tcPr/>
                </a:tc>
              </a:tr>
              <a:tr h="422187">
                <a:tc>
                  <a:txBody>
                    <a:bodyPr/>
                    <a:lstStyle/>
                    <a:p>
                      <a:r>
                        <a:rPr lang="en-US" dirty="0" smtClean="0"/>
                        <a:t>AGE</a:t>
                      </a:r>
                      <a:endParaRPr lang="en-US" dirty="0"/>
                    </a:p>
                  </a:txBody>
                  <a:tcPr/>
                </a:tc>
                <a:tc>
                  <a:txBody>
                    <a:bodyPr/>
                    <a:lstStyle/>
                    <a:p>
                      <a:r>
                        <a:rPr lang="en-US" dirty="0" smtClean="0"/>
                        <a:t>INT</a:t>
                      </a:r>
                      <a:endParaRPr lang="en-US" dirty="0"/>
                    </a:p>
                  </a:txBody>
                  <a:tcPr/>
                </a:tc>
                <a:tc>
                  <a:txBody>
                    <a:bodyPr/>
                    <a:lstStyle/>
                    <a:p>
                      <a:r>
                        <a:rPr lang="en-US" dirty="0" smtClean="0"/>
                        <a:t>20</a:t>
                      </a:r>
                      <a:endParaRPr lang="en-US" dirty="0"/>
                    </a:p>
                  </a:txBody>
                  <a:tcPr/>
                </a:tc>
                <a:tc>
                  <a:txBody>
                    <a:bodyPr/>
                    <a:lstStyle/>
                    <a:p>
                      <a:r>
                        <a:rPr lang="en-US" dirty="0" smtClean="0"/>
                        <a:t>AGE OF</a:t>
                      </a:r>
                      <a:r>
                        <a:rPr lang="en-US" baseline="0" dirty="0" smtClean="0"/>
                        <a:t> PATIENT</a:t>
                      </a:r>
                      <a:endParaRPr lang="en-US" dirty="0"/>
                    </a:p>
                  </a:txBody>
                  <a:tcPr/>
                </a:tc>
              </a:tr>
              <a:tr h="728706">
                <a:tc>
                  <a:txBody>
                    <a:bodyPr/>
                    <a:lstStyle/>
                    <a:p>
                      <a:r>
                        <a:rPr lang="en-US" dirty="0" smtClean="0"/>
                        <a:t>GENDER</a:t>
                      </a:r>
                      <a:endParaRPr lang="en-US" dirty="0"/>
                    </a:p>
                  </a:txBody>
                  <a:tcPr/>
                </a:tc>
                <a:tc>
                  <a:txBody>
                    <a:bodyPr/>
                    <a:lstStyle/>
                    <a:p>
                      <a:r>
                        <a:rPr lang="en-US" dirty="0" smtClean="0"/>
                        <a:t>VARCHAR</a:t>
                      </a:r>
                      <a:endParaRPr lang="en-US" dirty="0"/>
                    </a:p>
                  </a:txBody>
                  <a:tcPr/>
                </a:tc>
                <a:tc>
                  <a:txBody>
                    <a:bodyPr/>
                    <a:lstStyle/>
                    <a:p>
                      <a:r>
                        <a:rPr lang="en-US" dirty="0" smtClean="0"/>
                        <a:t>30</a:t>
                      </a:r>
                      <a:endParaRPr lang="en-US" dirty="0"/>
                    </a:p>
                  </a:txBody>
                  <a:tcPr/>
                </a:tc>
                <a:tc>
                  <a:txBody>
                    <a:bodyPr/>
                    <a:lstStyle/>
                    <a:p>
                      <a:r>
                        <a:rPr lang="en-US" dirty="0" smtClean="0"/>
                        <a:t>GENDER OF PATIENT</a:t>
                      </a:r>
                      <a:endParaRPr lang="en-US" dirty="0"/>
                    </a:p>
                  </a:txBody>
                  <a:tcPr/>
                </a:tc>
              </a:tr>
              <a:tr h="728706">
                <a:tc>
                  <a:txBody>
                    <a:bodyPr/>
                    <a:lstStyle/>
                    <a:p>
                      <a:r>
                        <a:rPr lang="en-US" dirty="0" smtClean="0"/>
                        <a:t>ADDRESS</a:t>
                      </a:r>
                      <a:endParaRPr lang="en-US" dirty="0"/>
                    </a:p>
                  </a:txBody>
                  <a:tcPr/>
                </a:tc>
                <a:tc>
                  <a:txBody>
                    <a:bodyPr/>
                    <a:lstStyle/>
                    <a:p>
                      <a:r>
                        <a:rPr lang="en-US" dirty="0" smtClean="0"/>
                        <a:t>VARCGAR</a:t>
                      </a:r>
                      <a:endParaRPr lang="en-US" dirty="0"/>
                    </a:p>
                  </a:txBody>
                  <a:tcPr/>
                </a:tc>
                <a:tc>
                  <a:txBody>
                    <a:bodyPr/>
                    <a:lstStyle/>
                    <a:p>
                      <a:r>
                        <a:rPr lang="en-US" dirty="0" smtClean="0"/>
                        <a:t>90</a:t>
                      </a:r>
                      <a:endParaRPr lang="en-US" dirty="0"/>
                    </a:p>
                  </a:txBody>
                  <a:tcPr/>
                </a:tc>
                <a:tc>
                  <a:txBody>
                    <a:bodyPr/>
                    <a:lstStyle/>
                    <a:p>
                      <a:r>
                        <a:rPr lang="en-US" dirty="0" smtClean="0"/>
                        <a:t>ADDRESS OF PATIENT</a:t>
                      </a:r>
                      <a:endParaRPr lang="en-US" dirty="0"/>
                    </a:p>
                  </a:txBody>
                  <a:tcPr/>
                </a:tc>
              </a:tr>
              <a:tr h="728706">
                <a:tc>
                  <a:txBody>
                    <a:bodyPr/>
                    <a:lstStyle/>
                    <a:p>
                      <a:r>
                        <a:rPr lang="en-US" dirty="0" smtClean="0"/>
                        <a:t>DATE</a:t>
                      </a:r>
                      <a:endParaRPr lang="en-US" dirty="0"/>
                    </a:p>
                  </a:txBody>
                  <a:tcPr/>
                </a:tc>
                <a:tc>
                  <a:txBody>
                    <a:bodyPr/>
                    <a:lstStyle/>
                    <a:p>
                      <a:r>
                        <a:rPr lang="en-US" dirty="0" smtClean="0"/>
                        <a:t>DATETEIME</a:t>
                      </a:r>
                      <a:endParaRPr lang="en-US" dirty="0"/>
                    </a:p>
                  </a:txBody>
                  <a:tcPr/>
                </a:tc>
                <a:tc>
                  <a:txBody>
                    <a:bodyPr/>
                    <a:lstStyle/>
                    <a:p>
                      <a:r>
                        <a:rPr lang="en-US" dirty="0" smtClean="0"/>
                        <a:t>30</a:t>
                      </a:r>
                      <a:endParaRPr lang="en-US" dirty="0"/>
                    </a:p>
                  </a:txBody>
                  <a:tcPr/>
                </a:tc>
                <a:tc>
                  <a:txBody>
                    <a:bodyPr/>
                    <a:lstStyle/>
                    <a:p>
                      <a:r>
                        <a:rPr lang="en-US" dirty="0" smtClean="0"/>
                        <a:t>DATE OF REPORTS</a:t>
                      </a:r>
                      <a:endParaRPr lang="en-US" dirty="0"/>
                    </a:p>
                  </a:txBody>
                  <a:tcPr/>
                </a:tc>
              </a:tr>
              <a:tr h="728706">
                <a:tc>
                  <a:txBody>
                    <a:bodyPr/>
                    <a:lstStyle/>
                    <a:p>
                      <a:r>
                        <a:rPr lang="en-US" dirty="0" smtClean="0"/>
                        <a:t>CONTACT</a:t>
                      </a:r>
                      <a:r>
                        <a:rPr lang="en-US" baseline="0" dirty="0" smtClean="0"/>
                        <a:t> NO</a:t>
                      </a:r>
                      <a:endParaRPr lang="en-US" dirty="0"/>
                    </a:p>
                  </a:txBody>
                  <a:tcPr/>
                </a:tc>
                <a:tc>
                  <a:txBody>
                    <a:bodyPr/>
                    <a:lstStyle/>
                    <a:p>
                      <a:r>
                        <a:rPr lang="en-US" dirty="0" smtClean="0"/>
                        <a:t>INT</a:t>
                      </a:r>
                      <a:endParaRPr lang="en-US" dirty="0"/>
                    </a:p>
                  </a:txBody>
                  <a:tcPr/>
                </a:tc>
                <a:tc>
                  <a:txBody>
                    <a:bodyPr/>
                    <a:lstStyle/>
                    <a:p>
                      <a:r>
                        <a:rPr lang="en-US" dirty="0" smtClean="0"/>
                        <a:t>90</a:t>
                      </a:r>
                      <a:endParaRPr lang="en-US" dirty="0"/>
                    </a:p>
                  </a:txBody>
                  <a:tcPr/>
                </a:tc>
                <a:tc>
                  <a:txBody>
                    <a:bodyPr/>
                    <a:lstStyle/>
                    <a:p>
                      <a:r>
                        <a:rPr lang="en-US" dirty="0" smtClean="0"/>
                        <a:t>FONE NUMBER OF PATIENT</a:t>
                      </a:r>
                      <a:endParaRPr lang="en-US" dirty="0"/>
                    </a:p>
                  </a:txBody>
                  <a:tcPr/>
                </a:tc>
              </a:tr>
              <a:tr h="728706">
                <a:tc>
                  <a:txBody>
                    <a:bodyPr/>
                    <a:lstStyle/>
                    <a:p>
                      <a:r>
                        <a:rPr lang="en-US" dirty="0" smtClean="0"/>
                        <a:t>EMAIL</a:t>
                      </a:r>
                      <a:endParaRPr lang="en-US" dirty="0"/>
                    </a:p>
                  </a:txBody>
                  <a:tcPr/>
                </a:tc>
                <a:tc>
                  <a:txBody>
                    <a:bodyPr/>
                    <a:lstStyle/>
                    <a:p>
                      <a:r>
                        <a:rPr lang="en-US" dirty="0" smtClean="0"/>
                        <a:t>VARCHAR</a:t>
                      </a:r>
                      <a:endParaRPr lang="en-US" dirty="0"/>
                    </a:p>
                  </a:txBody>
                  <a:tcPr/>
                </a:tc>
                <a:tc>
                  <a:txBody>
                    <a:bodyPr/>
                    <a:lstStyle/>
                    <a:p>
                      <a:r>
                        <a:rPr lang="en-US" dirty="0" smtClean="0"/>
                        <a:t>50</a:t>
                      </a:r>
                      <a:endParaRPr lang="en-US" dirty="0"/>
                    </a:p>
                  </a:txBody>
                  <a:tcPr/>
                </a:tc>
                <a:tc>
                  <a:txBody>
                    <a:bodyPr/>
                    <a:lstStyle/>
                    <a:p>
                      <a:r>
                        <a:rPr lang="en-US" dirty="0" smtClean="0"/>
                        <a:t>EMAIL ADDRESS OF PATIENT</a:t>
                      </a:r>
                      <a:endParaRPr lang="en-US" dirty="0"/>
                    </a:p>
                  </a:txBody>
                  <a:tcPr/>
                </a:tc>
              </a:tr>
            </a:tbl>
          </a:graphicData>
        </a:graphic>
      </p:graphicFrame>
      <p:sp>
        <p:nvSpPr>
          <p:cNvPr id="3" name="Title 2"/>
          <p:cNvSpPr>
            <a:spLocks noGrp="1"/>
          </p:cNvSpPr>
          <p:nvPr>
            <p:ph type="title"/>
          </p:nvPr>
        </p:nvSpPr>
        <p:spPr/>
        <p:txBody>
          <a:bodyPr>
            <a:normAutofit/>
          </a:bodyPr>
          <a:lstStyle/>
          <a:p>
            <a:pPr algn="ctr"/>
            <a:r>
              <a:rPr lang="ru-RU" sz="3600" dirty="0">
                <a:solidFill>
                  <a:srgbClr val="FF0000"/>
                </a:solidFill>
                <a:latin typeface="Times New Roman" pitchFamily="18" charset="0"/>
                <a:cs typeface="Times New Roman" pitchFamily="18" charset="0"/>
              </a:rPr>
              <a:t>Дизайн базы данных</a:t>
            </a:r>
            <a:endParaRPr lang="en-US" sz="3600" dirty="0">
              <a:solidFill>
                <a:srgbClr val="FF0000"/>
              </a:solidFill>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525963"/>
          </a:xfrm>
        </p:spPr>
        <p:txBody>
          <a:bodyPr>
            <a:noAutofit/>
          </a:bodyPr>
          <a:lstStyle/>
          <a:p>
            <a:pPr>
              <a:lnSpc>
                <a:spcPct val="200000"/>
              </a:lnSpc>
            </a:pPr>
            <a:r>
              <a:rPr lang="ru-RU" sz="2000" dirty="0">
                <a:latin typeface="Times New Roman" pitchFamily="18" charset="0"/>
                <a:cs typeface="Times New Roman" pitchFamily="18" charset="0"/>
              </a:rPr>
              <a:t>Описание архитектуры - это формальное описание и представление системы, организованной таким образом, чтобы поддерживать рассуждения о структурах и поведении системы. Это дает представление высокого уровня системы с основными компонентами системы и услугами, которые они предоставляют и как они общаются. Система реализована с использованием трехуровневой архитектуры, которая включает в себя пользовательский интерфейс, управление процессами и </a:t>
            </a:r>
            <a:r>
              <a:rPr lang="ru-RU" sz="2000" dirty="0" err="1">
                <a:latin typeface="Times New Roman" pitchFamily="18" charset="0"/>
                <a:cs typeface="Times New Roman" pitchFamily="18" charset="0"/>
              </a:rPr>
              <a:t>dbms</a:t>
            </a:r>
            <a:r>
              <a:rPr lang="ru-RU" sz="20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ru-RU" sz="3600" dirty="0">
                <a:solidFill>
                  <a:srgbClr val="FF0000"/>
                </a:solidFill>
                <a:latin typeface="Times New Roman" pitchFamily="18" charset="0"/>
                <a:cs typeface="Times New Roman" pitchFamily="18" charset="0"/>
              </a:rPr>
              <a:t>АРХИТЕКТУРНЫЙ ДИЗАЙН</a:t>
            </a:r>
            <a:endParaRPr lang="en-US" sz="3600" dirty="0">
              <a:solidFill>
                <a:srgbClr val="FF0000"/>
              </a:solidFill>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ru-RU" sz="3600" dirty="0">
                <a:solidFill>
                  <a:srgbClr val="FF0000"/>
                </a:solidFill>
                <a:latin typeface="Times New Roman" pitchFamily="18" charset="0"/>
                <a:cs typeface="Times New Roman" pitchFamily="18" charset="0"/>
              </a:rPr>
              <a:t>Архитектурный дизайн</a:t>
            </a:r>
            <a:endParaRPr lang="en-US" sz="3600" dirty="0">
              <a:solidFill>
                <a:srgbClr val="FF0000"/>
              </a:solidFill>
              <a:latin typeface="Times New Roman" pitchFamily="18" charset="0"/>
              <a:cs typeface="Times New Roman" pitchFamily="18" charset="0"/>
            </a:endParaRPr>
          </a:p>
        </p:txBody>
      </p:sp>
      <p:pic>
        <p:nvPicPr>
          <p:cNvPr id="1027" name="Picture 3"/>
          <p:cNvPicPr>
            <a:picLocks noGrp="1" noChangeAspect="1" noChangeArrowheads="1"/>
          </p:cNvPicPr>
          <p:nvPr>
            <p:ph idx="1"/>
          </p:nvPr>
        </p:nvPicPr>
        <p:blipFill rotWithShape="1">
          <a:blip r:embed="rId2"/>
          <a:srcRect l="4902" b="3077"/>
          <a:stretch/>
        </p:blipFill>
        <p:spPr bwMode="auto">
          <a:xfrm>
            <a:off x="1524000" y="1219200"/>
            <a:ext cx="7391400" cy="48006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None/>
            </a:pPr>
            <a:r>
              <a:rPr lang="ru-RU" sz="2000" dirty="0" smtClean="0">
                <a:latin typeface="Times New Roman" pitchFamily="18" charset="0"/>
                <a:cs typeface="Times New Roman" pitchFamily="18" charset="0"/>
              </a:rPr>
              <a:t>    Идея </a:t>
            </a:r>
            <a:r>
              <a:rPr lang="ru-RU" sz="2000" dirty="0">
                <a:latin typeface="Times New Roman" pitchFamily="18" charset="0"/>
                <a:cs typeface="Times New Roman" pitchFamily="18" charset="0"/>
              </a:rPr>
              <a:t>дизайна - идея дизайна. Это то, как вы планируете </a:t>
            </a:r>
            <a:r>
              <a:rPr lang="ru-RU" sz="2000" dirty="0" smtClean="0">
                <a:latin typeface="Times New Roman" pitchFamily="18" charset="0"/>
                <a:cs typeface="Times New Roman" pitchFamily="18" charset="0"/>
              </a:rPr>
              <a:t>решить проблему </a:t>
            </a:r>
            <a:r>
              <a:rPr lang="ru-RU" sz="2000" dirty="0">
                <a:latin typeface="Times New Roman" pitchFamily="18" charset="0"/>
                <a:cs typeface="Times New Roman" pitchFamily="18" charset="0"/>
              </a:rPr>
              <a:t>перед вами. Это основная логика, мышление и рассуждение о том, как вы будете создавать веб-сайт. Ваша концепция приведет к выбору цвета и типа. Концепция дизайна становится основой для всех ваших проектных решений. Что делать перед созданием концепции дизайна</a:t>
            </a:r>
            <a:r>
              <a:rPr lang="en-US" sz="2000" dirty="0" smtClean="0">
                <a:latin typeface="Times New Roman" pitchFamily="18" charset="0"/>
                <a:cs typeface="Times New Roman" pitchFamily="18" charset="0"/>
              </a:rPr>
              <a:t> </a:t>
            </a:r>
            <a:endParaRPr lang="ru-RU" sz="2000" dirty="0" smtClean="0">
              <a:latin typeface="Times New Roman" pitchFamily="18" charset="0"/>
              <a:cs typeface="Times New Roman" pitchFamily="18" charset="0"/>
            </a:endParaRPr>
          </a:p>
          <a:p>
            <a:pPr algn="ctr">
              <a:lnSpc>
                <a:spcPct val="150000"/>
              </a:lnSpc>
              <a:buNone/>
            </a:pPr>
            <a:r>
              <a:rPr lang="ru-RU" sz="2000" dirty="0" smtClean="0">
                <a:latin typeface="Times New Roman" pitchFamily="18" charset="0"/>
                <a:cs typeface="Times New Roman" pitchFamily="18" charset="0"/>
              </a:rPr>
              <a:t>1</a:t>
            </a:r>
            <a:r>
              <a:rPr lang="ru-RU" sz="2000" dirty="0">
                <a:latin typeface="Times New Roman" pitchFamily="18" charset="0"/>
                <a:cs typeface="Times New Roman" pitchFamily="18" charset="0"/>
              </a:rPr>
              <a:t>) Определение проблемы</a:t>
            </a:r>
          </a:p>
          <a:p>
            <a:pPr algn="ctr">
              <a:lnSpc>
                <a:spcPct val="150000"/>
              </a:lnSpc>
              <a:buNone/>
            </a:pPr>
            <a:r>
              <a:rPr lang="ru-RU" sz="2000" dirty="0" smtClean="0">
                <a:latin typeface="Times New Roman" pitchFamily="18" charset="0"/>
                <a:cs typeface="Times New Roman" pitchFamily="18" charset="0"/>
              </a:rPr>
              <a:t>2</a:t>
            </a:r>
            <a:r>
              <a:rPr lang="ru-RU" sz="2000" dirty="0">
                <a:latin typeface="Times New Roman" pitchFamily="18" charset="0"/>
                <a:cs typeface="Times New Roman" pitchFamily="18" charset="0"/>
              </a:rPr>
              <a:t>) Исследование</a:t>
            </a:r>
            <a:endParaRPr lang="en-US" sz="20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pPr algn="ctr"/>
            <a:r>
              <a:rPr lang="ru-RU" sz="3600" dirty="0">
                <a:solidFill>
                  <a:srgbClr val="FF0000"/>
                </a:solidFill>
                <a:latin typeface="Times New Roman" pitchFamily="18" charset="0"/>
                <a:cs typeface="Times New Roman" pitchFamily="18" charset="0"/>
              </a:rPr>
              <a:t>ПРОЕКТИРОВАНИЕ КОНЦЕПЦИЙ</a:t>
            </a:r>
            <a:endParaRPr lang="en-US" sz="3600" dirty="0">
              <a:solidFill>
                <a:srgbClr val="FF000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lnSpc>
                <a:spcPct val="150000"/>
              </a:lnSpc>
            </a:pPr>
            <a:r>
              <a:rPr lang="ru-RU" sz="2000" dirty="0">
                <a:latin typeface="Times New Roman" pitchFamily="18" charset="0"/>
                <a:cs typeface="Times New Roman" pitchFamily="18" charset="0"/>
              </a:rPr>
              <a:t>Мы можем думать о концепциях дизайна двумя способами.</a:t>
            </a:r>
          </a:p>
          <a:p>
            <a:pPr fontAlgn="base">
              <a:lnSpc>
                <a:spcPct val="150000"/>
              </a:lnSpc>
            </a:pPr>
            <a:r>
              <a:rPr lang="ru-RU" sz="2000" dirty="0">
                <a:latin typeface="Times New Roman" pitchFamily="18" charset="0"/>
                <a:cs typeface="Times New Roman" pitchFamily="18" charset="0"/>
              </a:rPr>
              <a:t>Вербальный - вербальные части вашей концепции могут быть словами, которые вы используете для описания сайта. Например, ваша концепция дизайна может быть изящной элегантностью.</a:t>
            </a:r>
          </a:p>
          <a:p>
            <a:pPr fontAlgn="base">
              <a:lnSpc>
                <a:spcPct val="150000"/>
              </a:lnSpc>
            </a:pPr>
            <a:r>
              <a:rPr lang="ru-RU" sz="2000" dirty="0">
                <a:latin typeface="Times New Roman" pitchFamily="18" charset="0"/>
                <a:cs typeface="Times New Roman" pitchFamily="18" charset="0"/>
              </a:rPr>
              <a:t>Визуальный - визуальные части вашей концепции могут быть конкретным изображением или цветовой схемой. Это может быть идея использовать круги заметно. Визуальные концепции, как правило, немного более конкретны. Визуальные концепции больше ориентированы на способ передачи вашего сообщения.</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ru-RU" sz="3600" dirty="0">
                <a:solidFill>
                  <a:srgbClr val="FF0000"/>
                </a:solidFill>
                <a:latin typeface="Times New Roman" pitchFamily="18" charset="0"/>
                <a:cs typeface="Times New Roman" pitchFamily="18" charset="0"/>
              </a:rPr>
              <a:t>ПРОЕКТИРОВАНИЕ КОНЦЕПЦИЙ</a:t>
            </a:r>
            <a:endParaRPr lang="en-US" sz="3600" dirty="0">
              <a:solidFill>
                <a:srgbClr val="FF0000"/>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ru-RU" sz="2000" dirty="0">
                <a:latin typeface="Times New Roman" pitchFamily="18" charset="0"/>
                <a:cs typeface="Times New Roman" pitchFamily="18" charset="0"/>
              </a:rPr>
              <a:t>Концепция ограничений проектирования может быть определена как практика ограничения действий пользователя в системе. Ограничения ограничивают действия, которые могут быть выполнены пользователем, тем самым повышая удобство использования конструкции и уменьшая вероятность ошибки оператора. Это те условия, которые необходимо положить на продукт для обеспечения безопасности и целостности данных, которые были доступны.</a:t>
            </a:r>
            <a:endParaRPr lang="en-US" sz="2000"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pPr algn="ctr"/>
            <a:r>
              <a:rPr lang="ru-RU" sz="3600" dirty="0">
                <a:solidFill>
                  <a:srgbClr val="FF0000"/>
                </a:solidFill>
                <a:latin typeface="Times New Roman" pitchFamily="18" charset="0"/>
                <a:cs typeface="Times New Roman" pitchFamily="18" charset="0"/>
              </a:rPr>
              <a:t>КОНСТРУИРОВАНИЕ КОНСТРУКЦИЙ</a:t>
            </a:r>
            <a:endParaRPr lang="en-US" sz="3600" dirty="0">
              <a:solidFill>
                <a:srgbClr val="FF000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ru-RU" sz="2000" dirty="0">
                <a:latin typeface="Times New Roman" pitchFamily="18" charset="0"/>
                <a:cs typeface="Times New Roman" pitchFamily="18" charset="0"/>
              </a:rPr>
              <a:t>Идентификатор пользователя и пароль будут аутентифицироваться администратором системы на основе учетных данных входа, и если они действительны, они могут войти в систему и просмотреть другие данные, которые пользователь не может использовать в системе. Ценности будут показаны один раз после была выполнена регистрация пользователя.</a:t>
            </a:r>
            <a:endParaRPr lang="en-US" sz="2000" dirty="0" smtClean="0"/>
          </a:p>
          <a:p>
            <a:pPr>
              <a:buNone/>
            </a:pPr>
            <a:endParaRPr lang="en-US" sz="2000" dirty="0" smtClean="0"/>
          </a:p>
          <a:p>
            <a:pPr>
              <a:buNone/>
            </a:pPr>
            <a:r>
              <a:rPr lang="en-US" sz="2000" dirty="0" smtClean="0"/>
              <a:t>                     login:</a:t>
            </a:r>
            <a:endParaRPr lang="en-US" sz="2000" dirty="0"/>
          </a:p>
        </p:txBody>
      </p:sp>
      <p:sp>
        <p:nvSpPr>
          <p:cNvPr id="3" name="Title 2"/>
          <p:cNvSpPr>
            <a:spLocks noGrp="1"/>
          </p:cNvSpPr>
          <p:nvPr>
            <p:ph type="title"/>
          </p:nvPr>
        </p:nvSpPr>
        <p:spPr/>
        <p:txBody>
          <a:bodyPr>
            <a:normAutofit fontScale="90000"/>
          </a:bodyPr>
          <a:lstStyle/>
          <a:p>
            <a:pPr algn="ctr"/>
            <a:r>
              <a:rPr lang="ru-RU" sz="3600" dirty="0">
                <a:solidFill>
                  <a:srgbClr val="FF0000"/>
                </a:solidFill>
                <a:latin typeface="Times New Roman" pitchFamily="18" charset="0"/>
                <a:cs typeface="Times New Roman" pitchFamily="18" charset="0"/>
              </a:rPr>
              <a:t>КОНСТРУИРОВАНИЕ КОНСТРУКЦИЙ</a:t>
            </a:r>
            <a:endParaRPr lang="en-US" sz="3600" dirty="0">
              <a:solidFill>
                <a:srgbClr val="FF0000"/>
              </a:solidFill>
              <a:latin typeface="Times New Roman" pitchFamily="18" charset="0"/>
              <a:cs typeface="Times New Roman" pitchFamily="18" charset="0"/>
            </a:endParaRPr>
          </a:p>
        </p:txBody>
      </p:sp>
      <p:sp>
        <p:nvSpPr>
          <p:cNvPr id="4" name="Rectangle 3"/>
          <p:cNvSpPr/>
          <p:nvPr/>
        </p:nvSpPr>
        <p:spPr>
          <a:xfrm>
            <a:off x="3124200" y="3581400"/>
            <a:ext cx="2133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162300" y="4500918"/>
            <a:ext cx="2057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57400" y="4572000"/>
            <a:ext cx="914400" cy="369332"/>
          </a:xfrm>
          <a:prstGeom prst="rect">
            <a:avLst/>
          </a:prstGeom>
          <a:noFill/>
        </p:spPr>
        <p:txBody>
          <a:bodyPr wrap="square" rtlCol="0">
            <a:spAutoFit/>
          </a:bodyPr>
          <a:lstStyle/>
          <a:p>
            <a:r>
              <a:rPr lang="en-US" dirty="0" smtClean="0"/>
              <a:t>  </a:t>
            </a:r>
            <a:r>
              <a:rPr lang="en-US" dirty="0" err="1" smtClean="0"/>
              <a:t>Pwd</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None/>
            </a:pPr>
            <a:r>
              <a:rPr lang="ru-RU" sz="2000" dirty="0" smtClean="0">
                <a:latin typeface="Times New Roman" pitchFamily="18" charset="0"/>
                <a:cs typeface="Times New Roman" pitchFamily="18" charset="0"/>
              </a:rPr>
              <a:t>     Концептуальный </a:t>
            </a:r>
            <a:r>
              <a:rPr lang="ru-RU" sz="2000" dirty="0">
                <a:latin typeface="Times New Roman" pitchFamily="18" charset="0"/>
                <a:cs typeface="Times New Roman" pitchFamily="18" charset="0"/>
              </a:rPr>
              <a:t>дизайн - это общий термин, обозначающий все формы дисциплин управления неэстетическим дизайном. Это ранняя фаза процесса проектирования, в которой артикулируются широкие очертания функции и формы. Он включает в себя дизайн взаимодействий, опыта, процессов и стратегий. Это предполагает понимание потребностей людей - и как их встречать с продуктами, услугами и процессами. Общие артефакты концептуального дизайна - это концептуальные эскизы и модели.</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ru-RU" sz="3600" dirty="0">
                <a:solidFill>
                  <a:srgbClr val="FF0000"/>
                </a:solidFill>
                <a:latin typeface="Times New Roman" pitchFamily="18" charset="0"/>
                <a:cs typeface="Times New Roman" pitchFamily="18" charset="0"/>
              </a:rPr>
              <a:t>КОНЦЕПТУАЛЬНЫЙ ДИЗАЙН</a:t>
            </a:r>
            <a:endParaRPr lang="en-US" sz="3600" dirty="0">
              <a:solidFill>
                <a:srgbClr val="FF0000"/>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ru-RU" sz="3600" dirty="0">
                <a:solidFill>
                  <a:srgbClr val="FF0000"/>
                </a:solidFill>
                <a:latin typeface="Times New Roman" pitchFamily="18" charset="0"/>
                <a:cs typeface="Times New Roman" pitchFamily="18" charset="0"/>
              </a:rPr>
              <a:t>СХЕМА КЛАССА</a:t>
            </a:r>
            <a:endParaRPr lang="en-US" sz="3600" dirty="0">
              <a:solidFill>
                <a:srgbClr val="FF0000"/>
              </a:solidFill>
              <a:latin typeface="Times New Roman" pitchFamily="18" charset="0"/>
              <a:cs typeface="Times New Roman" pitchFamily="18" charset="0"/>
            </a:endParaRPr>
          </a:p>
        </p:txBody>
      </p:sp>
      <p:pic>
        <p:nvPicPr>
          <p:cNvPr id="3076" name="Picture 4"/>
          <p:cNvPicPr>
            <a:picLocks noGrp="1" noChangeAspect="1" noChangeArrowheads="1"/>
          </p:cNvPicPr>
          <p:nvPr>
            <p:ph idx="1"/>
          </p:nvPr>
        </p:nvPicPr>
        <p:blipFill>
          <a:blip r:embed="rId2"/>
          <a:srcRect/>
          <a:stretch>
            <a:fillRect/>
          </a:stretch>
        </p:blipFill>
        <p:spPr bwMode="auto">
          <a:xfrm>
            <a:off x="637068" y="1524000"/>
            <a:ext cx="7973532" cy="449872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ru-RU" sz="3600" dirty="0">
                <a:solidFill>
                  <a:srgbClr val="FF0000"/>
                </a:solidFill>
                <a:latin typeface="Times New Roman" pitchFamily="18" charset="0"/>
                <a:cs typeface="Times New Roman" pitchFamily="18" charset="0"/>
              </a:rPr>
              <a:t>ИСПОЛЬЗОВАНИЕ СЛУЧАЯ СХЕМЫ</a:t>
            </a:r>
            <a:endParaRPr lang="en-US" sz="3600" dirty="0">
              <a:solidFill>
                <a:srgbClr val="FF0000"/>
              </a:solidFill>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304800" y="1371600"/>
            <a:ext cx="8610600" cy="46482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ru-RU" sz="3600" dirty="0">
                <a:solidFill>
                  <a:srgbClr val="FF0000"/>
                </a:solidFill>
                <a:latin typeface="Times New Roman" pitchFamily="18" charset="0"/>
                <a:cs typeface="Times New Roman" pitchFamily="18" charset="0"/>
              </a:rPr>
              <a:t>ДИАГРАММА ГОСУДАРСТВЕННОЙ СХЕМЫ</a:t>
            </a:r>
            <a:endParaRPr lang="en-US" sz="3600" dirty="0">
              <a:solidFill>
                <a:srgbClr val="FF0000"/>
              </a:solidFill>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2"/>
          <a:srcRect/>
          <a:stretch>
            <a:fillRect/>
          </a:stretch>
        </p:blipFill>
        <p:spPr bwMode="auto">
          <a:xfrm>
            <a:off x="1219200" y="1397166"/>
            <a:ext cx="6930190" cy="4525962"/>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1929</TotalTime>
  <Words>526</Words>
  <Application>Microsoft Office PowerPoint</Application>
  <PresentationFormat>Экран (4:3)</PresentationFormat>
  <Paragraphs>85</Paragraphs>
  <Slides>18</Slides>
  <Notes>1</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18</vt:i4>
      </vt:variant>
    </vt:vector>
  </HeadingPairs>
  <TitlesOfParts>
    <vt:vector size="26" baseType="lpstr">
      <vt:lpstr>Arial</vt:lpstr>
      <vt:lpstr>Calibri</vt:lpstr>
      <vt:lpstr>Lucida Sans Unicode</vt:lpstr>
      <vt:lpstr>Times New Roman</vt:lpstr>
      <vt:lpstr>Verdana</vt:lpstr>
      <vt:lpstr>Wingdings 2</vt:lpstr>
      <vt:lpstr>Wingdings 3</vt:lpstr>
      <vt:lpstr>Concourse</vt:lpstr>
      <vt:lpstr>СИСТЕМА ДИАГНОСТИЧЕСКОГО УПРАВЛЕНИЯ</vt:lpstr>
      <vt:lpstr>ПРОЕКТИРОВАНИЕ КОНЦЕПЦИЙ</vt:lpstr>
      <vt:lpstr>ПРОЕКТИРОВАНИЕ КОНЦЕПЦИЙ</vt:lpstr>
      <vt:lpstr>КОНСТРУИРОВАНИЕ КОНСТРУКЦИЙ</vt:lpstr>
      <vt:lpstr>КОНСТРУИРОВАНИЕ КОНСТРУКЦИЙ</vt:lpstr>
      <vt:lpstr>КОНЦЕПТУАЛЬНЫЙ ДИЗАЙН</vt:lpstr>
      <vt:lpstr>СХЕМА КЛАССА</vt:lpstr>
      <vt:lpstr>ИСПОЛЬЗОВАНИЕ СЛУЧАЯ СХЕМЫ</vt:lpstr>
      <vt:lpstr>ДИАГРАММА ГОСУДАРСТВЕННОЙ СХЕМЫ</vt:lpstr>
      <vt:lpstr>СХЕМА ДЕЯТЕЛЬНОСТИ</vt:lpstr>
      <vt:lpstr>ДИАГРАММА ПОСЛЕДОВАТЕЛЬНОСТИ</vt:lpstr>
      <vt:lpstr>Диаграмма ER</vt:lpstr>
      <vt:lpstr>КОМПОНЕНТНАЯ СХЕМА</vt:lpstr>
      <vt:lpstr>ДИАГРАММЫ ДАННЫХ</vt:lpstr>
      <vt:lpstr>ЛОГИЧЕСКИЙ ПРОЕКТ</vt:lpstr>
      <vt:lpstr>Дизайн базы данных</vt:lpstr>
      <vt:lpstr>АРХИТЕКТУРНЫЙ ДИЗАЙН</vt:lpstr>
      <vt:lpstr>Архитектурный дизайн</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DIAGNOSTIC MANAGEMENT SYSTEM</dc:title>
  <dc:creator>intel</dc:creator>
  <cp:lastModifiedBy>Герцен Евгений</cp:lastModifiedBy>
  <cp:revision>100</cp:revision>
  <dcterms:created xsi:type="dcterms:W3CDTF">2017-01-25T03:14:15Z</dcterms:created>
  <dcterms:modified xsi:type="dcterms:W3CDTF">2017-12-26T06:38:40Z</dcterms:modified>
</cp:coreProperties>
</file>