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322" r:id="rId4"/>
    <p:sldId id="314" r:id="rId5"/>
    <p:sldId id="315" r:id="rId6"/>
    <p:sldId id="316" r:id="rId7"/>
    <p:sldId id="317" r:id="rId8"/>
    <p:sldId id="318" r:id="rId9"/>
    <p:sldId id="319" r:id="rId10"/>
    <p:sldId id="325" r:id="rId11"/>
    <p:sldId id="320" r:id="rId12"/>
    <p:sldId id="321" r:id="rId13"/>
    <p:sldId id="324" r:id="rId14"/>
    <p:sldId id="323" r:id="rId15"/>
    <p:sldId id="326" r:id="rId16"/>
    <p:sldId id="283" r:id="rId17"/>
    <p:sldId id="327" r:id="rId18"/>
    <p:sldId id="329" r:id="rId19"/>
    <p:sldId id="328" r:id="rId20"/>
    <p:sldId id="330" r:id="rId21"/>
    <p:sldId id="331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51" r:id="rId39"/>
    <p:sldId id="352" r:id="rId40"/>
    <p:sldId id="349" r:id="rId41"/>
    <p:sldId id="350" r:id="rId42"/>
    <p:sldId id="353" r:id="rId43"/>
    <p:sldId id="354" r:id="rId44"/>
    <p:sldId id="355" r:id="rId45"/>
    <p:sldId id="356" r:id="rId46"/>
    <p:sldId id="357" r:id="rId47"/>
    <p:sldId id="358" r:id="rId48"/>
    <p:sldId id="359" r:id="rId49"/>
    <p:sldId id="361" r:id="rId50"/>
    <p:sldId id="362" r:id="rId51"/>
    <p:sldId id="363" r:id="rId52"/>
    <p:sldId id="364" r:id="rId53"/>
    <p:sldId id="365" r:id="rId54"/>
    <p:sldId id="366" r:id="rId55"/>
    <p:sldId id="367" r:id="rId56"/>
    <p:sldId id="368" r:id="rId57"/>
    <p:sldId id="369" r:id="rId58"/>
    <p:sldId id="371" r:id="rId59"/>
    <p:sldId id="372" r:id="rId60"/>
    <p:sldId id="373" r:id="rId61"/>
    <p:sldId id="374" r:id="rId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E7078-1744-4614-B031-854E4453A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D5A670-9B41-4535-9EC1-116BC1724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27C51-9D5B-49E7-BB35-2F102C1D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298DAC-800C-426D-A17E-FBA73652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F1FD3-BF0E-4CF5-8F39-F64C8317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89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F19F1-D18D-44D8-8DE9-FC68A006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51ABC0-8CFB-4B84-8BBC-8FD3CF3CF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61A3C-E07F-4FE2-B676-2F884F95F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ECF46-4C22-44C5-9E70-1AF71C30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B78CE-6362-4D52-A4BD-8064FCBD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38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9E2642-8AC0-4B29-9CA0-BCE8CF575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772D12-C511-4A6F-B4CE-518C3AEA2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F0FDE-FF7A-40E8-AA78-67ACED9B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DF5E6-62D3-46BC-86C1-9B7D5B35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7C9342-BDFD-4365-81E0-FCCD45C4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94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0ACE7-8B59-46EC-AF45-48A98077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9548C-CCA0-493E-8B82-EBDEBC525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37623-1D6D-4C64-88D0-C876C64B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256315-D22D-41EB-A0FC-BE13AEA7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80DC9-2F3B-4053-8768-3B61A6D8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72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38965-4FA8-4EC1-9047-2EB3198C6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73A231-3E1A-4213-A96F-6DED18A91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D68023-BF2D-416A-A2C8-B7A3974E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BDC6CD-CBC8-4817-A5C4-68729B6EA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9B84D0-74DE-4725-BE8A-F1E44DB1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79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DD7DB-90E1-483B-823C-54ACD2A9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739D22-49DA-476E-AE05-A8083FE92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143096-5E0B-4F7C-A80C-87E54B51B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F04200-279F-452A-9EDE-1AC69F04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E97598-6E6F-4E0D-82D6-8F6379DC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D80890-B0D9-468D-ACEB-ACF6FA66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16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FA295-17BA-46D3-AFEF-266EE7577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FBF8-9E82-41D2-83EA-91949D316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3E1ED1-A3F6-4956-88E1-CC6D41A62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CFB16E-E297-44FF-A7D5-657023F9C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6B1E11-3896-4023-A8C5-010E48643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B078DA-472D-454D-8F0B-C7CD0A7E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C8F203-8399-4946-B454-963D6F46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42414F-B768-4770-8300-42A78FC3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73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421DA-9289-4FA2-AE3B-1CD5D7A0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D84228-FD12-4F04-8BAB-2123E131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7B966-3ADD-49C7-BB37-8CA6D575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2464EE-0A16-457A-A404-565C5A72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73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457364-C9FB-4C88-8AF9-21DC13A6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D9F162-AAC4-478C-8428-5083954A3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4CFA77-4492-4939-B465-435D994B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0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F518A-32B3-4931-81E8-C69D7BC8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B5760-7F52-4010-9187-67D8544D1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7E82B2-6BF8-41DF-B3ED-8B660FF94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2B3E3A-CAE4-4F2D-9860-45F0CD9A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44D101-B9D9-4534-9B13-69E3F84F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FDC9C9-5CF3-47DA-B1E7-0A9DA2DB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78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200D4-7079-48B0-8DA1-CD79230D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A068F7-6079-4D83-8AAE-66727F240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910ADA-B25D-4CE9-A869-4F1543EFA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5E96D0-5C56-4367-8AE1-12EA480A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CBE11D-167E-4EF6-88EB-8C17278E3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DEB499-D397-4F67-B321-04407CD7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7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B70C49-B828-4063-AFF0-7BB7C8F0D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DDD882-CF63-40E5-BB43-E7E5F9C56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2389C5-AF44-464E-BD2D-D5B1F7B05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0AD9A-806A-4367-AC4B-6339BA68FFFB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5487B4-DB80-4E15-A66D-185AC0D66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8D12F-D927-47D0-A86C-AD598583D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evelopers.naver.com/main/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3639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10/26 ADO.NET</a:t>
            </a:r>
            <a:endParaRPr lang="ko-KR" altLang="en-US" sz="36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C74782-CDC8-4CB4-A2FD-E1AE86A243E3}"/>
              </a:ext>
            </a:extLst>
          </p:cNvPr>
          <p:cNvSpPr/>
          <p:nvPr/>
        </p:nvSpPr>
        <p:spPr>
          <a:xfrm>
            <a:off x="490815" y="1237540"/>
            <a:ext cx="10809155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.NET </a:t>
            </a:r>
            <a:r>
              <a:rPr lang="en-US" altLang="ko-KR" sz="2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FrameWork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환경에서 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DB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다루는 라이브러리</a:t>
            </a:r>
            <a:endParaRPr lang="en-US" altLang="ko-KR" dirty="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9999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2251945-DFE4-4B7B-B526-3B92F6AC8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69" y="1055687"/>
            <a:ext cx="2867025" cy="4543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6E988E-4562-4BC0-B142-8E981B086744}"/>
              </a:ext>
            </a:extLst>
          </p:cNvPr>
          <p:cNvSpPr txBox="1"/>
          <p:nvPr/>
        </p:nvSpPr>
        <p:spPr>
          <a:xfrm>
            <a:off x="394282" y="92279"/>
            <a:ext cx="7412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5) </a:t>
            </a:r>
            <a:r>
              <a:rPr lang="ko-KR" altLang="en-US" sz="3600" b="1" dirty="0"/>
              <a:t>생성한 </a:t>
            </a:r>
            <a:r>
              <a:rPr lang="en-US" altLang="ko-KR" sz="3600" b="1" dirty="0"/>
              <a:t>DB</a:t>
            </a:r>
            <a:r>
              <a:rPr lang="ko-KR" altLang="en-US" sz="3600" b="1" dirty="0"/>
              <a:t>와 생성한 계정 연결</a:t>
            </a:r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8D40A2-5840-4D1F-97D3-D858F58D1A0D}"/>
              </a:ext>
            </a:extLst>
          </p:cNvPr>
          <p:cNvSpPr/>
          <p:nvPr/>
        </p:nvSpPr>
        <p:spPr>
          <a:xfrm>
            <a:off x="1302327" y="5338618"/>
            <a:ext cx="1791855" cy="2604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748DDA-B168-41F9-9222-5797D6E57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840" y="949469"/>
            <a:ext cx="6879789" cy="561758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C94860-698C-4C04-9308-1C789CE4421E}"/>
              </a:ext>
            </a:extLst>
          </p:cNvPr>
          <p:cNvSpPr/>
          <p:nvPr/>
        </p:nvSpPr>
        <p:spPr>
          <a:xfrm>
            <a:off x="7098145" y="5648036"/>
            <a:ext cx="3449782" cy="3371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A8857F-2184-458A-9F78-341B64348436}"/>
              </a:ext>
            </a:extLst>
          </p:cNvPr>
          <p:cNvSpPr/>
          <p:nvPr/>
        </p:nvSpPr>
        <p:spPr>
          <a:xfrm>
            <a:off x="9245600" y="6216072"/>
            <a:ext cx="1085272" cy="3371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062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6626011-1AB6-443A-B3EA-C92DFC39C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6" y="991755"/>
            <a:ext cx="6405010" cy="511967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95F74D1-5858-42DA-AAE4-6BEC23509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362" y="991755"/>
            <a:ext cx="6608110" cy="54318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6E988E-4562-4BC0-B142-8E981B086744}"/>
              </a:ext>
            </a:extLst>
          </p:cNvPr>
          <p:cNvSpPr txBox="1"/>
          <p:nvPr/>
        </p:nvSpPr>
        <p:spPr>
          <a:xfrm>
            <a:off x="394282" y="92279"/>
            <a:ext cx="7412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5) </a:t>
            </a:r>
            <a:r>
              <a:rPr lang="ko-KR" altLang="en-US" sz="3600" b="1" dirty="0"/>
              <a:t>생성한 </a:t>
            </a:r>
            <a:r>
              <a:rPr lang="en-US" altLang="ko-KR" sz="3600" b="1" dirty="0"/>
              <a:t>DB</a:t>
            </a:r>
            <a:r>
              <a:rPr lang="ko-KR" altLang="en-US" sz="3600" b="1" dirty="0"/>
              <a:t>와 생성한 계정 연결</a:t>
            </a:r>
            <a:r>
              <a:rPr lang="en-US" altLang="ko-KR" sz="3600" b="1" dirty="0"/>
              <a:t>2</a:t>
            </a:r>
            <a:endParaRPr lang="ko-KR" altLang="en-US" sz="36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8D40A2-5840-4D1F-97D3-D858F58D1A0D}"/>
              </a:ext>
            </a:extLst>
          </p:cNvPr>
          <p:cNvSpPr/>
          <p:nvPr/>
        </p:nvSpPr>
        <p:spPr>
          <a:xfrm>
            <a:off x="1682796" y="2472887"/>
            <a:ext cx="1791855" cy="7783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C94860-698C-4C04-9308-1C789CE4421E}"/>
              </a:ext>
            </a:extLst>
          </p:cNvPr>
          <p:cNvSpPr/>
          <p:nvPr/>
        </p:nvSpPr>
        <p:spPr>
          <a:xfrm>
            <a:off x="7259782" y="2472886"/>
            <a:ext cx="3251199" cy="3371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A8857F-2184-458A-9F78-341B64348436}"/>
              </a:ext>
            </a:extLst>
          </p:cNvPr>
          <p:cNvSpPr/>
          <p:nvPr/>
        </p:nvSpPr>
        <p:spPr>
          <a:xfrm>
            <a:off x="7259782" y="4211781"/>
            <a:ext cx="3315854" cy="1387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37DFC5-BB4C-4D06-A50B-910592F415BA}"/>
              </a:ext>
            </a:extLst>
          </p:cNvPr>
          <p:cNvSpPr/>
          <p:nvPr/>
        </p:nvSpPr>
        <p:spPr>
          <a:xfrm>
            <a:off x="8506690" y="6111431"/>
            <a:ext cx="999403" cy="3371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768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0E72BFC-86EF-4E52-8578-F15A3854E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32" y="933521"/>
            <a:ext cx="2857500" cy="3971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6E988E-4562-4BC0-B142-8E981B086744}"/>
              </a:ext>
            </a:extLst>
          </p:cNvPr>
          <p:cNvSpPr txBox="1"/>
          <p:nvPr/>
        </p:nvSpPr>
        <p:spPr>
          <a:xfrm>
            <a:off x="394282" y="92279"/>
            <a:ext cx="8230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5) </a:t>
            </a:r>
            <a:r>
              <a:rPr lang="ko-KR" altLang="en-US" sz="3600" b="1" dirty="0"/>
              <a:t>생성한 </a:t>
            </a:r>
            <a:r>
              <a:rPr lang="en-US" altLang="ko-KR" sz="3600" b="1" dirty="0"/>
              <a:t>DB</a:t>
            </a:r>
            <a:r>
              <a:rPr lang="ko-KR" altLang="en-US" sz="3600" b="1" dirty="0"/>
              <a:t>와 생성한 계정 연결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확인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8D40A2-5840-4D1F-97D3-D858F58D1A0D}"/>
              </a:ext>
            </a:extLst>
          </p:cNvPr>
          <p:cNvSpPr/>
          <p:nvPr/>
        </p:nvSpPr>
        <p:spPr>
          <a:xfrm>
            <a:off x="1145309" y="1921162"/>
            <a:ext cx="2857500" cy="24568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37DFC5-BB4C-4D06-A50B-910592F415BA}"/>
              </a:ext>
            </a:extLst>
          </p:cNvPr>
          <p:cNvSpPr/>
          <p:nvPr/>
        </p:nvSpPr>
        <p:spPr>
          <a:xfrm>
            <a:off x="1145309" y="4110182"/>
            <a:ext cx="2857500" cy="2678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57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6E988E-4562-4BC0-B142-8E981B086744}"/>
              </a:ext>
            </a:extLst>
          </p:cNvPr>
          <p:cNvSpPr txBox="1"/>
          <p:nvPr/>
        </p:nvSpPr>
        <p:spPr>
          <a:xfrm>
            <a:off x="2601772" y="2632279"/>
            <a:ext cx="74012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highlight>
                  <a:srgbClr val="FFFF00"/>
                </a:highlight>
              </a:rPr>
              <a:t>생성된 계정으로 로그인하고 </a:t>
            </a:r>
            <a:endParaRPr lang="en-US" altLang="ko-KR" sz="3600" b="1" dirty="0">
              <a:highlight>
                <a:srgbClr val="FFFF00"/>
              </a:highlight>
            </a:endParaRPr>
          </a:p>
          <a:p>
            <a:r>
              <a:rPr lang="ko-KR" altLang="en-US" sz="3600" b="1" dirty="0"/>
              <a:t>연결된 </a:t>
            </a:r>
            <a:r>
              <a:rPr lang="en-US" altLang="ko-KR" sz="3600" b="1" dirty="0"/>
              <a:t>DB</a:t>
            </a:r>
            <a:r>
              <a:rPr lang="ko-KR" altLang="en-US" sz="3600" b="1" dirty="0"/>
              <a:t>에 테이블 생성</a:t>
            </a:r>
            <a:endParaRPr lang="en-US" altLang="ko-KR" sz="3600" b="1" dirty="0"/>
          </a:p>
          <a:p>
            <a:r>
              <a:rPr lang="en-US" altLang="ko-KR" sz="3600" b="1" dirty="0"/>
              <a:t>Page72)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37206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DD3CDB0-2DA8-405F-B912-EF38CE898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78" y="594302"/>
            <a:ext cx="3945900" cy="283469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043E4D3-76BC-4127-BEEC-7AF971173662}"/>
              </a:ext>
            </a:extLst>
          </p:cNvPr>
          <p:cNvSpPr/>
          <p:nvPr/>
        </p:nvSpPr>
        <p:spPr>
          <a:xfrm>
            <a:off x="5475057" y="995988"/>
            <a:ext cx="60010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Page 72 ~ Page 78 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까지 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42900" indent="-342900">
              <a:buAutoNum type="arabicParenR"/>
            </a:pP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Product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테이블을 디자인을 이용하여 정의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42900" indent="-342900">
              <a:buAutoNum type="arabicParenR"/>
            </a:pP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42900" indent="-342900">
              <a:buAutoNum type="arabicParenR"/>
            </a:pPr>
            <a:r>
              <a:rPr lang="en-US" altLang="ko-KR" dirty="0"/>
              <a:t>Custom </a:t>
            </a:r>
            <a:r>
              <a:rPr lang="ko-KR" altLang="en-US" dirty="0"/>
              <a:t>테이블은 쿼리문을 이용하여 정의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err="1"/>
              <a:t>SaleData</a:t>
            </a:r>
            <a:r>
              <a:rPr lang="ko-KR" altLang="en-US" dirty="0"/>
              <a:t> 테이블은 디자인을 이용하여 정의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데이터베이스 다이어그램 생성해서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이미지를 채팅창에 올리면 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02334B-50D7-4BC5-83B3-6774A93EA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3858310"/>
            <a:ext cx="11477625" cy="26479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200C039-F886-405A-9EDA-90EEF801621B}"/>
              </a:ext>
            </a:extLst>
          </p:cNvPr>
          <p:cNvSpPr/>
          <p:nvPr/>
        </p:nvSpPr>
        <p:spPr>
          <a:xfrm>
            <a:off x="767805" y="5511567"/>
            <a:ext cx="1765670" cy="5862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FFE299-28B5-4CC0-92BE-6CB7C3042BD9}"/>
              </a:ext>
            </a:extLst>
          </p:cNvPr>
          <p:cNvSpPr/>
          <p:nvPr/>
        </p:nvSpPr>
        <p:spPr>
          <a:xfrm>
            <a:off x="3017452" y="3944223"/>
            <a:ext cx="8718745" cy="15673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750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6E988E-4562-4BC0-B142-8E981B086744}"/>
              </a:ext>
            </a:extLst>
          </p:cNvPr>
          <p:cNvSpPr txBox="1"/>
          <p:nvPr/>
        </p:nvSpPr>
        <p:spPr>
          <a:xfrm>
            <a:off x="2517882" y="2061828"/>
            <a:ext cx="74012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highlight>
                  <a:srgbClr val="FFFF00"/>
                </a:highlight>
              </a:rPr>
              <a:t>생성된 계정으로 로그인하고 </a:t>
            </a:r>
            <a:endParaRPr lang="en-US" altLang="ko-KR" sz="3600" b="1" dirty="0">
              <a:highlight>
                <a:srgbClr val="FFFF00"/>
              </a:highlight>
            </a:endParaRPr>
          </a:p>
          <a:p>
            <a:r>
              <a:rPr lang="ko-KR" altLang="en-US" sz="3600" b="1" dirty="0"/>
              <a:t>생성된 테이블 관계 구성</a:t>
            </a:r>
            <a:endParaRPr lang="en-US" altLang="ko-KR" sz="3600" b="1" dirty="0"/>
          </a:p>
          <a:p>
            <a:r>
              <a:rPr lang="en-US" altLang="ko-KR" sz="3600" b="1" dirty="0"/>
              <a:t>PK</a:t>
            </a:r>
            <a:r>
              <a:rPr lang="ko-KR" altLang="en-US" sz="3600" b="1" dirty="0"/>
              <a:t>  </a:t>
            </a:r>
            <a:r>
              <a:rPr lang="en-US" altLang="ko-KR" sz="3600" b="1" dirty="0"/>
              <a:t>FK</a:t>
            </a:r>
          </a:p>
          <a:p>
            <a:r>
              <a:rPr lang="en-US" altLang="ko-KR" sz="3600" b="1" dirty="0"/>
              <a:t>Page78)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94819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관계 설정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5D2566-EB85-4500-8C8E-88CA764C0AF1}"/>
              </a:ext>
            </a:extLst>
          </p:cNvPr>
          <p:cNvSpPr/>
          <p:nvPr/>
        </p:nvSpPr>
        <p:spPr>
          <a:xfrm>
            <a:off x="394282" y="819267"/>
            <a:ext cx="11635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SaleData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FK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설정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2C82C1-762D-478A-AC48-D37C3E4E0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52" y="1269256"/>
            <a:ext cx="3549242" cy="26283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5977CF9-0CB4-432A-99F9-A18B306BF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55" y="4000876"/>
            <a:ext cx="3677174" cy="27648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5567C0-CFED-4DEC-9584-946EA4D35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391" y="1314450"/>
            <a:ext cx="64293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88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/>
              <a:t>쿼리문</a:t>
            </a:r>
            <a:r>
              <a:rPr lang="ko-KR" altLang="en-US" sz="3600" b="1" dirty="0"/>
              <a:t> 만들기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D7F80A-A520-4A61-9812-0BF0CD679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92" y="1514213"/>
            <a:ext cx="3286125" cy="4114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3E256FF-B399-4DAB-9D9B-1D540F6836B2}"/>
              </a:ext>
            </a:extLst>
          </p:cNvPr>
          <p:cNvSpPr/>
          <p:nvPr/>
        </p:nvSpPr>
        <p:spPr>
          <a:xfrm>
            <a:off x="394282" y="819267"/>
            <a:ext cx="11635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Page93~101 : </a:t>
            </a:r>
            <a:r>
              <a:rPr lang="ko-KR" altLang="en-US" dirty="0"/>
              <a:t>프로시저</a:t>
            </a:r>
            <a:r>
              <a:rPr lang="en-US" altLang="ko-KR" dirty="0"/>
              <a:t>(</a:t>
            </a:r>
            <a:r>
              <a:rPr lang="ko-KR" altLang="en-US" dirty="0"/>
              <a:t>나중에 실제 구현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989E1A-B8BE-4ECE-AFF3-E9CCF5F772FC}"/>
              </a:ext>
            </a:extLst>
          </p:cNvPr>
          <p:cNvSpPr/>
          <p:nvPr/>
        </p:nvSpPr>
        <p:spPr>
          <a:xfrm>
            <a:off x="5162026" y="1514213"/>
            <a:ext cx="68677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>
                <a:solidFill>
                  <a:srgbClr val="0000FF"/>
                </a:solidFill>
              </a:rPr>
              <a:t>insert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into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srgbClr val="008080"/>
                </a:solidFill>
              </a:rPr>
              <a:t>Product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808080"/>
                </a:solidFill>
              </a:rPr>
              <a:t>(</a:t>
            </a:r>
            <a:r>
              <a:rPr lang="en-US" altLang="ko-KR" dirty="0">
                <a:solidFill>
                  <a:srgbClr val="008080"/>
                </a:solidFill>
              </a:rPr>
              <a:t>PNAME</a:t>
            </a:r>
            <a:r>
              <a:rPr lang="en-US" altLang="ko-KR" dirty="0">
                <a:solidFill>
                  <a:srgbClr val="808080"/>
                </a:solidFill>
              </a:rPr>
              <a:t>,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srgbClr val="008080"/>
                </a:solidFill>
              </a:rPr>
              <a:t>Price</a:t>
            </a:r>
            <a:r>
              <a:rPr lang="en-US" altLang="ko-KR" dirty="0">
                <a:solidFill>
                  <a:srgbClr val="808080"/>
                </a:solidFill>
              </a:rPr>
              <a:t>,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Description</a:t>
            </a:r>
            <a:r>
              <a:rPr lang="en-US" altLang="ko-KR" dirty="0">
                <a:solidFill>
                  <a:srgbClr val="808080"/>
                </a:solidFill>
              </a:rPr>
              <a:t>)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values </a:t>
            </a:r>
            <a:r>
              <a:rPr lang="en-US" altLang="ko-KR" dirty="0">
                <a:solidFill>
                  <a:srgbClr val="808080"/>
                </a:solidFill>
              </a:rPr>
              <a:t>(</a:t>
            </a:r>
            <a:r>
              <a:rPr lang="en-US" altLang="ko-KR" dirty="0">
                <a:solidFill>
                  <a:srgbClr val="FF0000"/>
                </a:solidFill>
              </a:rPr>
              <a:t>'Java'</a:t>
            </a:r>
            <a:r>
              <a:rPr lang="en-US" altLang="ko-KR" dirty="0">
                <a:solidFill>
                  <a:srgbClr val="808080"/>
                </a:solidFill>
              </a:rPr>
              <a:t>,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15000</a:t>
            </a:r>
            <a:r>
              <a:rPr lang="en-US" altLang="ko-KR" dirty="0">
                <a:solidFill>
                  <a:srgbClr val="808080"/>
                </a:solidFill>
              </a:rPr>
              <a:t>,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'</a:t>
            </a:r>
            <a:r>
              <a:rPr lang="ko-KR" altLang="en-US" dirty="0" err="1">
                <a:solidFill>
                  <a:srgbClr val="FF0000"/>
                </a:solidFill>
              </a:rPr>
              <a:t>자바언어에대한설명책입니다</a:t>
            </a:r>
            <a:r>
              <a:rPr lang="en-US" altLang="ko-KR" dirty="0">
                <a:solidFill>
                  <a:srgbClr val="FF0000"/>
                </a:solidFill>
              </a:rPr>
              <a:t>'</a:t>
            </a:r>
            <a:r>
              <a:rPr lang="en-US" altLang="ko-KR" dirty="0">
                <a:solidFill>
                  <a:srgbClr val="808080"/>
                </a:solidFill>
              </a:rPr>
              <a:t>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AC5892-36E3-4303-9502-1A0542C7CFA8}"/>
              </a:ext>
            </a:extLst>
          </p:cNvPr>
          <p:cNvSpPr/>
          <p:nvPr/>
        </p:nvSpPr>
        <p:spPr>
          <a:xfrm>
            <a:off x="4633520" y="30438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Select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srgbClr val="008080"/>
                </a:solidFill>
              </a:rPr>
              <a:t>PID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from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srgbClr val="008080"/>
                </a:solidFill>
              </a:rPr>
              <a:t>Product</a:t>
            </a:r>
            <a:endParaRPr lang="ko-KR" altLang="en-US" dirty="0">
              <a:solidFill>
                <a:srgbClr val="008080"/>
              </a:solidFill>
            </a:endParaRPr>
          </a:p>
          <a:p>
            <a:r>
              <a:rPr lang="en-US" altLang="ko-KR" dirty="0">
                <a:solidFill>
                  <a:srgbClr val="0000FF"/>
                </a:solidFill>
              </a:rPr>
              <a:t>where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srgbClr val="008080"/>
                </a:solidFill>
              </a:rPr>
              <a:t>PNAME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srgbClr val="808080"/>
                </a:solidFill>
              </a:rPr>
              <a:t>=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'Java'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27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/>
              <a:t>쿼리문</a:t>
            </a:r>
            <a:r>
              <a:rPr lang="ko-KR" altLang="en-US" sz="3600" b="1" dirty="0"/>
              <a:t> 만들기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E256FF-B399-4DAB-9D9B-1D540F6836B2}"/>
              </a:ext>
            </a:extLst>
          </p:cNvPr>
          <p:cNvSpPr/>
          <p:nvPr/>
        </p:nvSpPr>
        <p:spPr>
          <a:xfrm>
            <a:off x="394282" y="819267"/>
            <a:ext cx="11635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Page93~101 : </a:t>
            </a:r>
            <a:r>
              <a:rPr lang="ko-KR" altLang="en-US" dirty="0"/>
              <a:t>프로시저</a:t>
            </a:r>
            <a:r>
              <a:rPr lang="en-US" altLang="ko-KR" dirty="0"/>
              <a:t>(</a:t>
            </a:r>
            <a:r>
              <a:rPr lang="ko-KR" altLang="en-US" dirty="0"/>
              <a:t>나중에 실제 구현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989E1A-B8BE-4ECE-AFF3-E9CCF5F772FC}"/>
              </a:ext>
            </a:extLst>
          </p:cNvPr>
          <p:cNvSpPr/>
          <p:nvPr/>
        </p:nvSpPr>
        <p:spPr>
          <a:xfrm>
            <a:off x="749417" y="1269256"/>
            <a:ext cx="10953225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</a:rPr>
              <a:t>1. </a:t>
            </a:r>
            <a:r>
              <a:rPr lang="ko-KR" altLang="en-US" sz="1600" dirty="0">
                <a:solidFill>
                  <a:srgbClr val="0000FF"/>
                </a:solidFill>
              </a:rPr>
              <a:t>상품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r>
              <a:rPr lang="ko-KR" altLang="en-US" sz="1600" dirty="0">
                <a:solidFill>
                  <a:srgbClr val="0000FF"/>
                </a:solidFill>
              </a:rPr>
              <a:t>추가</a:t>
            </a:r>
            <a:r>
              <a:rPr lang="en-US" altLang="ko-KR" sz="1600" dirty="0">
                <a:solidFill>
                  <a:srgbClr val="0000FF"/>
                </a:solidFill>
              </a:rPr>
              <a:t>(page94)</a:t>
            </a: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00"/>
                </a:highlight>
              </a:rPr>
              <a:t>insert</a:t>
            </a:r>
            <a:r>
              <a:rPr lang="ko-KR" altLang="en-US" sz="1600" dirty="0">
                <a:solidFill>
                  <a:prstClr val="black"/>
                </a:solidFill>
                <a:highlight>
                  <a:srgbClr val="FFFF00"/>
                </a:highlight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00"/>
                </a:highlight>
              </a:rPr>
              <a:t>into</a:t>
            </a:r>
            <a:r>
              <a:rPr lang="ko-KR" altLang="en-US" sz="1600" dirty="0">
                <a:solidFill>
                  <a:prstClr val="black"/>
                </a:solidFill>
                <a:highlight>
                  <a:srgbClr val="FFFF00"/>
                </a:highlight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highlight>
                  <a:srgbClr val="FFFF00"/>
                </a:highlight>
              </a:rPr>
              <a:t>Product</a:t>
            </a:r>
            <a:r>
              <a:rPr lang="ko-KR" altLang="en-US" sz="1600" dirty="0">
                <a:solidFill>
                  <a:srgbClr val="0000FF"/>
                </a:solidFill>
                <a:highlight>
                  <a:srgbClr val="FFFF00"/>
                </a:highlight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FFFF00"/>
                </a:highlight>
              </a:rPr>
              <a:t>(</a:t>
            </a:r>
            <a:r>
              <a:rPr lang="en-US" altLang="ko-KR" sz="1600" dirty="0">
                <a:solidFill>
                  <a:srgbClr val="008080"/>
                </a:solidFill>
                <a:highlight>
                  <a:srgbClr val="FFFF00"/>
                </a:highlight>
              </a:rPr>
              <a:t>PNAME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FFFF00"/>
                </a:highlight>
              </a:rPr>
              <a:t>,</a:t>
            </a:r>
            <a:r>
              <a:rPr lang="ko-KR" altLang="en-US" sz="1600" dirty="0">
                <a:solidFill>
                  <a:prstClr val="black"/>
                </a:solidFill>
                <a:highlight>
                  <a:srgbClr val="FFFF00"/>
                </a:highlight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highlight>
                  <a:srgbClr val="FFFF00"/>
                </a:highlight>
              </a:rPr>
              <a:t>Price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FFFF00"/>
                </a:highlight>
              </a:rPr>
              <a:t>,</a:t>
            </a:r>
            <a:r>
              <a:rPr lang="ko-KR" altLang="en-US" sz="1600" dirty="0">
                <a:solidFill>
                  <a:prstClr val="black"/>
                </a:solidFill>
                <a:highlight>
                  <a:srgbClr val="FFFF00"/>
                </a:highlight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00"/>
                </a:highlight>
              </a:rPr>
              <a:t>Description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FFFF00"/>
                </a:highlight>
              </a:rPr>
              <a:t>)</a:t>
            </a:r>
            <a:r>
              <a:rPr lang="ko-KR" altLang="en-US" sz="1600" dirty="0">
                <a:solidFill>
                  <a:prstClr val="black"/>
                </a:solidFill>
                <a:highlight>
                  <a:srgbClr val="FFFF00"/>
                </a:highlight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00"/>
                </a:highlight>
              </a:rPr>
              <a:t>values 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FFFF00"/>
                </a:highlight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00"/>
                </a:highlight>
              </a:rPr>
              <a:t>'Java'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FFFF00"/>
                </a:highlight>
              </a:rPr>
              <a:t>,</a:t>
            </a:r>
            <a:r>
              <a:rPr lang="ko-KR" altLang="en-US" sz="1600" dirty="0">
                <a:solidFill>
                  <a:prstClr val="black"/>
                </a:solidFill>
                <a:highlight>
                  <a:srgbClr val="FFFF00"/>
                </a:highlight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highlight>
                  <a:srgbClr val="FFFF00"/>
                </a:highlight>
              </a:rPr>
              <a:t>15000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FFFF00"/>
                </a:highlight>
              </a:rPr>
              <a:t>,</a:t>
            </a:r>
            <a:r>
              <a:rPr lang="ko-KR" altLang="en-US" sz="1600" dirty="0">
                <a:solidFill>
                  <a:prstClr val="black"/>
                </a:solidFill>
                <a:highlight>
                  <a:srgbClr val="FFFF00"/>
                </a:highlight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00"/>
                </a:highlight>
              </a:rPr>
              <a:t>'</a:t>
            </a:r>
            <a:r>
              <a:rPr lang="ko-KR" altLang="en-US" sz="1600" dirty="0" err="1">
                <a:solidFill>
                  <a:srgbClr val="FF0000"/>
                </a:solidFill>
                <a:highlight>
                  <a:srgbClr val="FFFF00"/>
                </a:highlight>
              </a:rPr>
              <a:t>자바언어에대한설명책입니다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00"/>
                </a:highlight>
              </a:rPr>
              <a:t>’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FFFF00"/>
                </a:highlight>
              </a:rPr>
              <a:t>)</a:t>
            </a:r>
          </a:p>
          <a:p>
            <a:endParaRPr lang="en-US" altLang="ko-KR" sz="1600" dirty="0">
              <a:solidFill>
                <a:srgbClr val="808080"/>
              </a:solidFill>
            </a:endParaRPr>
          </a:p>
          <a:p>
            <a:r>
              <a:rPr lang="en-US" altLang="ko-KR" sz="1600" dirty="0">
                <a:solidFill>
                  <a:srgbClr val="808080"/>
                </a:solidFill>
              </a:rPr>
              <a:t>2. </a:t>
            </a:r>
            <a:r>
              <a:rPr lang="ko-KR" altLang="en-US" sz="1600" dirty="0">
                <a:solidFill>
                  <a:srgbClr val="808080"/>
                </a:solidFill>
              </a:rPr>
              <a:t>상품이름으로 </a:t>
            </a:r>
            <a:r>
              <a:rPr lang="en-US" altLang="ko-KR" sz="1600" dirty="0">
                <a:solidFill>
                  <a:srgbClr val="808080"/>
                </a:solidFill>
              </a:rPr>
              <a:t>PID</a:t>
            </a:r>
            <a:r>
              <a:rPr lang="ko-KR" altLang="en-US" sz="1600" dirty="0">
                <a:solidFill>
                  <a:srgbClr val="808080"/>
                </a:solidFill>
              </a:rPr>
              <a:t>검색</a:t>
            </a:r>
            <a:r>
              <a:rPr lang="en-US" altLang="ko-KR" sz="1600" dirty="0">
                <a:solidFill>
                  <a:srgbClr val="808080"/>
                </a:solidFill>
              </a:rPr>
              <a:t>(page96)</a:t>
            </a:r>
          </a:p>
          <a:p>
            <a:r>
              <a:rPr lang="en-US" altLang="ko-KR" sz="1600" dirty="0">
                <a:solidFill>
                  <a:srgbClr val="0000FF"/>
                </a:solidFill>
              </a:rPr>
              <a:t>Select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>
                <a:solidFill>
                  <a:srgbClr val="008080"/>
                </a:solidFill>
              </a:rPr>
              <a:t>PID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from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>
                <a:solidFill>
                  <a:srgbClr val="008080"/>
                </a:solidFill>
              </a:rPr>
              <a:t>Product </a:t>
            </a:r>
            <a:r>
              <a:rPr lang="en-US" altLang="ko-KR" sz="1600" dirty="0">
                <a:solidFill>
                  <a:srgbClr val="0000FF"/>
                </a:solidFill>
              </a:rPr>
              <a:t>where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>
                <a:solidFill>
                  <a:srgbClr val="008080"/>
                </a:solidFill>
              </a:rPr>
              <a:t>PNAME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>
                <a:solidFill>
                  <a:srgbClr val="808080"/>
                </a:solidFill>
              </a:rPr>
              <a:t>=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'Java’</a:t>
            </a:r>
            <a:endParaRPr lang="ko-KR" altLang="en-US" sz="1600" dirty="0"/>
          </a:p>
          <a:p>
            <a:endParaRPr lang="en-US" altLang="ko-KR" sz="1600" dirty="0">
              <a:solidFill>
                <a:srgbClr val="808080"/>
              </a:solidFill>
            </a:endParaRPr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고객 이름으로 </a:t>
            </a:r>
            <a:r>
              <a:rPr lang="en-US" altLang="ko-KR" sz="1600" dirty="0"/>
              <a:t>CID</a:t>
            </a:r>
            <a:r>
              <a:rPr lang="ko-KR" altLang="en-US" sz="1600" dirty="0"/>
              <a:t>검색</a:t>
            </a:r>
            <a:r>
              <a:rPr lang="en-US" altLang="ko-KR" sz="1600" dirty="0"/>
              <a:t>(page97)</a:t>
            </a:r>
          </a:p>
          <a:p>
            <a:r>
              <a:rPr lang="en-US" altLang="ko-KR" sz="1600" dirty="0"/>
              <a:t>Select CID from Custom where CNAME = '</a:t>
            </a:r>
            <a:r>
              <a:rPr lang="ko-KR" altLang="en-US" sz="1600" dirty="0"/>
              <a:t>황동현</a:t>
            </a:r>
            <a:r>
              <a:rPr lang="en-US" altLang="ko-KR" sz="1600" dirty="0"/>
              <a:t>'</a:t>
            </a:r>
          </a:p>
          <a:p>
            <a:endParaRPr lang="en-US" altLang="ko-KR" sz="1600" dirty="0"/>
          </a:p>
          <a:p>
            <a:r>
              <a:rPr lang="en-US" altLang="ko-KR" sz="1600" dirty="0"/>
              <a:t>4. </a:t>
            </a:r>
            <a:r>
              <a:rPr lang="ko-KR" altLang="en-US" sz="1600" dirty="0"/>
              <a:t>상품이름으로 판매 개수 확인</a:t>
            </a:r>
            <a:r>
              <a:rPr lang="en-US" altLang="ko-KR" sz="1600" dirty="0"/>
              <a:t>(page97)</a:t>
            </a:r>
          </a:p>
          <a:p>
            <a:r>
              <a:rPr lang="en-US" altLang="ko-KR" dirty="0"/>
              <a:t>select</a:t>
            </a:r>
            <a:r>
              <a:rPr lang="ko-KR" altLang="en-US" dirty="0"/>
              <a:t> </a:t>
            </a:r>
            <a:r>
              <a:rPr lang="en-US" altLang="ko-KR" dirty="0"/>
              <a:t>sum(count)</a:t>
            </a:r>
            <a:r>
              <a:rPr lang="ko-KR" altLang="en-US" dirty="0"/>
              <a:t> </a:t>
            </a:r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 err="1"/>
              <a:t>saleDate</a:t>
            </a:r>
            <a:r>
              <a:rPr lang="ko-KR" altLang="en-US" dirty="0"/>
              <a:t> </a:t>
            </a:r>
            <a:r>
              <a:rPr lang="en-US" altLang="ko-KR" dirty="0"/>
              <a:t>where</a:t>
            </a:r>
            <a:r>
              <a:rPr lang="ko-KR" altLang="en-US" dirty="0"/>
              <a:t> </a:t>
            </a:r>
            <a:r>
              <a:rPr lang="en-US" altLang="ko-KR" dirty="0" err="1"/>
              <a:t>pid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(Select</a:t>
            </a:r>
            <a:r>
              <a:rPr lang="ko-KR" altLang="en-US" dirty="0"/>
              <a:t> </a:t>
            </a:r>
            <a:r>
              <a:rPr lang="en-US" altLang="ko-KR" dirty="0" err="1"/>
              <a:t>cid</a:t>
            </a:r>
            <a:r>
              <a:rPr lang="ko-KR" altLang="en-US" dirty="0"/>
              <a:t> </a:t>
            </a:r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/>
              <a:t>Custom</a:t>
            </a:r>
            <a:r>
              <a:rPr lang="ko-KR" altLang="en-US" dirty="0"/>
              <a:t> </a:t>
            </a:r>
            <a:r>
              <a:rPr lang="en-US" altLang="ko-KR" dirty="0"/>
              <a:t>where</a:t>
            </a:r>
            <a:r>
              <a:rPr lang="ko-KR" altLang="en-US" dirty="0"/>
              <a:t> </a:t>
            </a:r>
            <a:r>
              <a:rPr lang="en-US" altLang="ko-KR" dirty="0"/>
              <a:t>CNAME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'</a:t>
            </a:r>
            <a:r>
              <a:rPr lang="ko-KR" altLang="en-US" dirty="0"/>
              <a:t>홍길동</a:t>
            </a:r>
            <a:r>
              <a:rPr lang="en-US" altLang="ko-KR" dirty="0"/>
              <a:t>’);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5. </a:t>
            </a:r>
            <a:r>
              <a:rPr lang="ko-KR" altLang="en-US" sz="1600" dirty="0" err="1"/>
              <a:t>상품아이디로</a:t>
            </a:r>
            <a:r>
              <a:rPr lang="ko-KR" altLang="en-US" sz="1600" dirty="0"/>
              <a:t> 판매 데이터  제거</a:t>
            </a:r>
            <a:r>
              <a:rPr lang="en-US" altLang="ko-KR" sz="1600" dirty="0"/>
              <a:t>(page98)</a:t>
            </a:r>
          </a:p>
          <a:p>
            <a:r>
              <a:rPr lang="en-US" altLang="ko-KR" sz="1600" dirty="0"/>
              <a:t> delete from </a:t>
            </a:r>
            <a:r>
              <a:rPr lang="en-US" altLang="ko-KR" sz="1600" dirty="0" err="1"/>
              <a:t>SaleData</a:t>
            </a:r>
            <a:r>
              <a:rPr lang="en-US" altLang="ko-KR" sz="1600" dirty="0"/>
              <a:t> where CID = 2</a:t>
            </a:r>
          </a:p>
          <a:p>
            <a:endParaRPr lang="en-US" altLang="ko-KR" sz="1600" dirty="0"/>
          </a:p>
          <a:p>
            <a:r>
              <a:rPr lang="en-US" altLang="ko-KR" sz="1600" dirty="0">
                <a:highlight>
                  <a:srgbClr val="FFFF00"/>
                </a:highlight>
              </a:rPr>
              <a:t>6. </a:t>
            </a:r>
            <a:r>
              <a:rPr lang="ko-KR" altLang="en-US" sz="1600" dirty="0">
                <a:highlight>
                  <a:srgbClr val="FFFF00"/>
                </a:highlight>
              </a:rPr>
              <a:t>상품이름으로 상품 제거</a:t>
            </a:r>
            <a:r>
              <a:rPr lang="en-US" altLang="ko-KR" sz="1600" dirty="0">
                <a:highlight>
                  <a:srgbClr val="FFFF00"/>
                </a:highlight>
              </a:rPr>
              <a:t>(page98)</a:t>
            </a:r>
          </a:p>
          <a:p>
            <a:r>
              <a:rPr lang="en-US" altLang="ko-KR" sz="1600" dirty="0">
                <a:highlight>
                  <a:srgbClr val="FFFF00"/>
                </a:highlight>
              </a:rPr>
              <a:t>delete from Product where PNAME = 'test'</a:t>
            </a: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725816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/>
              <a:t>쿼리문</a:t>
            </a:r>
            <a:r>
              <a:rPr lang="ko-KR" altLang="en-US" sz="3600" b="1" dirty="0"/>
              <a:t> 만들기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E256FF-B399-4DAB-9D9B-1D540F6836B2}"/>
              </a:ext>
            </a:extLst>
          </p:cNvPr>
          <p:cNvSpPr/>
          <p:nvPr/>
        </p:nvSpPr>
        <p:spPr>
          <a:xfrm>
            <a:off x="394282" y="819267"/>
            <a:ext cx="11635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Page93~101 : </a:t>
            </a:r>
            <a:r>
              <a:rPr lang="ko-KR" altLang="en-US" dirty="0"/>
              <a:t>프로시저</a:t>
            </a:r>
            <a:r>
              <a:rPr lang="en-US" altLang="ko-KR" dirty="0"/>
              <a:t>(</a:t>
            </a:r>
            <a:r>
              <a:rPr lang="ko-KR" altLang="en-US" dirty="0"/>
              <a:t>나중에 실제 구현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989E1A-B8BE-4ECE-AFF3-E9CCF5F772FC}"/>
              </a:ext>
            </a:extLst>
          </p:cNvPr>
          <p:cNvSpPr/>
          <p:nvPr/>
        </p:nvSpPr>
        <p:spPr>
          <a:xfrm>
            <a:off x="749417" y="1269256"/>
            <a:ext cx="1095322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7. </a:t>
            </a:r>
            <a:r>
              <a:rPr lang="ko-KR" altLang="en-US" sz="1600" dirty="0"/>
              <a:t>고객</a:t>
            </a:r>
            <a:r>
              <a:rPr lang="en-US" altLang="ko-KR" sz="1600" dirty="0"/>
              <a:t>ID</a:t>
            </a:r>
            <a:r>
              <a:rPr lang="ko-KR" altLang="en-US" sz="1600" dirty="0"/>
              <a:t>로 고객 판매 정보 제거</a:t>
            </a:r>
            <a:r>
              <a:rPr lang="en-US" altLang="ko-KR" sz="1600" dirty="0"/>
              <a:t>(page99)</a:t>
            </a:r>
          </a:p>
          <a:p>
            <a:r>
              <a:rPr lang="en-US" altLang="ko-KR" sz="1600" dirty="0"/>
              <a:t>DELETE FROM </a:t>
            </a:r>
            <a:r>
              <a:rPr lang="en-US" altLang="ko-KR" sz="1600" dirty="0" err="1"/>
              <a:t>SaleDate</a:t>
            </a:r>
            <a:r>
              <a:rPr lang="en-US" altLang="ko-KR" sz="1600" dirty="0"/>
              <a:t> where CID =1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8. </a:t>
            </a:r>
            <a:r>
              <a:rPr lang="ko-KR" altLang="en-US" sz="1600" dirty="0"/>
              <a:t>고객이름으로 고객 정보 제거</a:t>
            </a:r>
            <a:r>
              <a:rPr lang="en-US" altLang="ko-KR" sz="1600" dirty="0"/>
              <a:t>(page99)</a:t>
            </a:r>
          </a:p>
          <a:p>
            <a:r>
              <a:rPr lang="en-US" altLang="ko-KR" sz="1600" dirty="0"/>
              <a:t>delete from </a:t>
            </a:r>
            <a:r>
              <a:rPr lang="en-US" altLang="ko-KR" sz="1600" dirty="0" err="1"/>
              <a:t>Custum</a:t>
            </a:r>
            <a:r>
              <a:rPr lang="en-US" altLang="ko-KR" sz="1600" dirty="0"/>
              <a:t> where CID = 2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9. </a:t>
            </a:r>
            <a:r>
              <a:rPr lang="ko-KR" altLang="en-US" sz="1600" dirty="0"/>
              <a:t>판매 데이터 추가</a:t>
            </a:r>
            <a:r>
              <a:rPr lang="en-US" altLang="ko-KR" sz="1600" dirty="0"/>
              <a:t>(page100)- </a:t>
            </a:r>
            <a:r>
              <a:rPr lang="ko-KR" altLang="en-US" sz="1600" dirty="0"/>
              <a:t>상품</a:t>
            </a:r>
            <a:r>
              <a:rPr lang="en-US" altLang="ko-KR" sz="1600" dirty="0"/>
              <a:t>ID, </a:t>
            </a:r>
            <a:r>
              <a:rPr lang="ko-KR" altLang="en-US" sz="1600" dirty="0"/>
              <a:t>고객</a:t>
            </a:r>
            <a:r>
              <a:rPr lang="en-US" altLang="ko-KR" sz="1600" dirty="0"/>
              <a:t>ID, </a:t>
            </a:r>
            <a:r>
              <a:rPr lang="ko-KR" altLang="en-US" sz="1600" dirty="0"/>
              <a:t>개수</a:t>
            </a:r>
            <a:endParaRPr lang="en-US" altLang="ko-KR" sz="1600" dirty="0"/>
          </a:p>
          <a:p>
            <a:r>
              <a:rPr lang="en-US" altLang="ko-KR" sz="1600" dirty="0"/>
              <a:t>insert into </a:t>
            </a:r>
            <a:r>
              <a:rPr lang="en-US" altLang="ko-KR" sz="1600" dirty="0" err="1"/>
              <a:t>SaleDate</a:t>
            </a:r>
            <a:r>
              <a:rPr lang="en-US" altLang="ko-KR" sz="1600" dirty="0"/>
              <a:t> (</a:t>
            </a:r>
            <a:r>
              <a:rPr lang="en-US" altLang="ko-KR" sz="1600" dirty="0" err="1"/>
              <a:t>PID,CID,COUNT,SaleDate</a:t>
            </a:r>
            <a:r>
              <a:rPr lang="en-US" altLang="ko-KR" sz="1600" dirty="0"/>
              <a:t>) values(2,1,15,GETDATE())</a:t>
            </a:r>
          </a:p>
          <a:p>
            <a:r>
              <a:rPr lang="en-US" altLang="ko-KR" sz="1600" dirty="0"/>
              <a:t>insert into Sale(PID, CID, COUNT, </a:t>
            </a:r>
            <a:r>
              <a:rPr lang="en-US" altLang="ko-KR" sz="1600" dirty="0" err="1"/>
              <a:t>SaleDate</a:t>
            </a:r>
            <a:r>
              <a:rPr lang="en-US" altLang="ko-KR" sz="1600" dirty="0"/>
              <a:t>) values (2, 1, 5, { </a:t>
            </a:r>
            <a:r>
              <a:rPr lang="en-US" altLang="ko-KR" sz="1600" dirty="0" err="1"/>
              <a:t>fn</a:t>
            </a:r>
            <a:r>
              <a:rPr lang="en-US" altLang="ko-KR" sz="1600" dirty="0"/>
              <a:t> NOW()})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10. </a:t>
            </a:r>
            <a:r>
              <a:rPr lang="ko-KR" altLang="en-US" sz="1600" dirty="0"/>
              <a:t>판매 데이터 추가</a:t>
            </a:r>
            <a:r>
              <a:rPr lang="en-US" altLang="ko-KR" sz="1600" dirty="0"/>
              <a:t>(page101) – </a:t>
            </a:r>
            <a:r>
              <a:rPr lang="ko-KR" altLang="en-US" sz="1600" dirty="0"/>
              <a:t>상품명</a:t>
            </a:r>
            <a:r>
              <a:rPr lang="en-US" altLang="ko-KR" sz="1600" dirty="0"/>
              <a:t>, </a:t>
            </a:r>
            <a:r>
              <a:rPr lang="ko-KR" altLang="en-US" sz="1600" dirty="0"/>
              <a:t>고객명</a:t>
            </a:r>
            <a:r>
              <a:rPr lang="en-US" altLang="ko-KR" sz="1600" dirty="0"/>
              <a:t>, </a:t>
            </a:r>
            <a:r>
              <a:rPr lang="ko-KR" altLang="en-US" sz="1600" dirty="0"/>
              <a:t>개수</a:t>
            </a:r>
            <a:endParaRPr lang="en-US" altLang="ko-KR" sz="1600" dirty="0"/>
          </a:p>
          <a:p>
            <a:r>
              <a:rPr lang="en-US" altLang="ko-KR" sz="1600" dirty="0"/>
              <a:t>Select CID from Custom where CNAME = '</a:t>
            </a:r>
            <a:r>
              <a:rPr lang="ko-KR" altLang="en-US" sz="1600" dirty="0"/>
              <a:t>황동현</a:t>
            </a:r>
            <a:r>
              <a:rPr lang="en-US" altLang="ko-KR" sz="1600" dirty="0"/>
              <a:t>'</a:t>
            </a:r>
          </a:p>
          <a:p>
            <a:endParaRPr lang="en-US" altLang="ko-KR" sz="1600" dirty="0"/>
          </a:p>
          <a:p>
            <a:r>
              <a:rPr lang="en-US" altLang="ko-KR" sz="1600" dirty="0"/>
              <a:t>Select PID from Product where PNAME = 'Java’</a:t>
            </a:r>
          </a:p>
          <a:p>
            <a:endParaRPr lang="en-US" altLang="ko-KR" sz="1600" dirty="0"/>
          </a:p>
          <a:p>
            <a:r>
              <a:rPr lang="en-US" altLang="ko-KR" sz="1600" dirty="0"/>
              <a:t>insert into </a:t>
            </a:r>
            <a:r>
              <a:rPr lang="en-US" altLang="ko-KR" sz="1600" dirty="0" err="1"/>
              <a:t>SaleDate</a:t>
            </a:r>
            <a:r>
              <a:rPr lang="en-US" altLang="ko-KR" sz="1600" dirty="0"/>
              <a:t> (</a:t>
            </a:r>
            <a:r>
              <a:rPr lang="en-US" altLang="ko-KR" sz="1600" dirty="0" err="1"/>
              <a:t>PID,CID,COUNT,SaleDate</a:t>
            </a:r>
            <a:r>
              <a:rPr lang="en-US" altLang="ko-KR" sz="1600" dirty="0"/>
              <a:t>) values(2,1,15,GETDATE())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393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기본 구성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C13E71-D7A5-49D4-B0DA-10F107D34FDD}"/>
              </a:ext>
            </a:extLst>
          </p:cNvPr>
          <p:cNvSpPr/>
          <p:nvPr/>
        </p:nvSpPr>
        <p:spPr>
          <a:xfrm>
            <a:off x="1301311" y="887040"/>
            <a:ext cx="3698527" cy="2922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0713E8-C585-4BA2-A921-585239C75D73}"/>
              </a:ext>
            </a:extLst>
          </p:cNvPr>
          <p:cNvSpPr/>
          <p:nvPr/>
        </p:nvSpPr>
        <p:spPr>
          <a:xfrm>
            <a:off x="6797498" y="887041"/>
            <a:ext cx="3698527" cy="2922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E314CC-E624-413A-B072-FFB3C7CE8A30}"/>
              </a:ext>
            </a:extLst>
          </p:cNvPr>
          <p:cNvSpPr/>
          <p:nvPr/>
        </p:nvSpPr>
        <p:spPr>
          <a:xfrm>
            <a:off x="2090811" y="962529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 제공자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F6FAB7-06CF-4ABC-BB90-7DCBF98C5F52}"/>
              </a:ext>
            </a:extLst>
          </p:cNvPr>
          <p:cNvSpPr/>
          <p:nvPr/>
        </p:nvSpPr>
        <p:spPr>
          <a:xfrm>
            <a:off x="7645722" y="890869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DataSet</a:t>
            </a:r>
            <a:endParaRPr lang="ko-KR" altLang="en-US" dirty="0"/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298913EE-1C38-4904-9559-17141BF9D60C}"/>
              </a:ext>
            </a:extLst>
          </p:cNvPr>
          <p:cNvSpPr/>
          <p:nvPr/>
        </p:nvSpPr>
        <p:spPr>
          <a:xfrm>
            <a:off x="1820411" y="4605556"/>
            <a:ext cx="2869035" cy="7885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Database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03BFE41-0BF0-4BA4-9FAD-99F0DC611BE9}"/>
              </a:ext>
            </a:extLst>
          </p:cNvPr>
          <p:cNvCxnSpPr>
            <a:cxnSpLocks/>
          </p:cNvCxnSpPr>
          <p:nvPr/>
        </p:nvCxnSpPr>
        <p:spPr>
          <a:xfrm>
            <a:off x="3305262" y="3187817"/>
            <a:ext cx="0" cy="13086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D6A91A-2E22-4CB2-8A0E-E783EF7BC36E}"/>
              </a:ext>
            </a:extLst>
          </p:cNvPr>
          <p:cNvSpPr/>
          <p:nvPr/>
        </p:nvSpPr>
        <p:spPr>
          <a:xfrm>
            <a:off x="2479555" y="550317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물리적 데이터</a:t>
            </a:r>
          </a:p>
        </p:txBody>
      </p:sp>
      <p:sp>
        <p:nvSpPr>
          <p:cNvPr id="16" name="순서도: 자기 디스크 15">
            <a:extLst>
              <a:ext uri="{FF2B5EF4-FFF2-40B4-BE49-F238E27FC236}">
                <a16:creationId xmlns:a16="http://schemas.microsoft.com/office/drawing/2014/main" id="{12BE4F89-A98C-4522-8A11-4998CE38B608}"/>
              </a:ext>
            </a:extLst>
          </p:cNvPr>
          <p:cNvSpPr/>
          <p:nvPr/>
        </p:nvSpPr>
        <p:spPr>
          <a:xfrm>
            <a:off x="7133085" y="2048106"/>
            <a:ext cx="2869035" cy="7885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6A4DFF6-6B3A-4933-89BE-117C32FE2B60}"/>
              </a:ext>
            </a:extLst>
          </p:cNvPr>
          <p:cNvSpPr/>
          <p:nvPr/>
        </p:nvSpPr>
        <p:spPr>
          <a:xfrm>
            <a:off x="7891852" y="3003151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논리적 데이터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A745E17-F5C2-4F15-AD74-97D3545CDC6C}"/>
              </a:ext>
            </a:extLst>
          </p:cNvPr>
          <p:cNvCxnSpPr>
            <a:cxnSpLocks/>
          </p:cNvCxnSpPr>
          <p:nvPr/>
        </p:nvCxnSpPr>
        <p:spPr>
          <a:xfrm>
            <a:off x="8735735" y="1260201"/>
            <a:ext cx="0" cy="6940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765DDB-73A6-4AEB-A73E-58F4580128D9}"/>
              </a:ext>
            </a:extLst>
          </p:cNvPr>
          <p:cNvSpPr/>
          <p:nvPr/>
        </p:nvSpPr>
        <p:spPr>
          <a:xfrm>
            <a:off x="7133085" y="3903870"/>
            <a:ext cx="456887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물리적 데이터를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/>
              <a:t>메모리상에 올린다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이를 물리적 데이터와</a:t>
            </a:r>
            <a:endParaRPr lang="en-US" altLang="ko-KR" dirty="0"/>
          </a:p>
          <a:p>
            <a:r>
              <a:rPr lang="ko-KR" altLang="en-US" dirty="0"/>
              <a:t>동일한 방식으로 접근하여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641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6E988E-4562-4BC0-B142-8E981B086744}"/>
              </a:ext>
            </a:extLst>
          </p:cNvPr>
          <p:cNvSpPr txBox="1"/>
          <p:nvPr/>
        </p:nvSpPr>
        <p:spPr>
          <a:xfrm>
            <a:off x="500373" y="144839"/>
            <a:ext cx="74012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WinForm</a:t>
            </a:r>
            <a:r>
              <a:rPr lang="ko-KR" altLang="en-US" sz="3600" b="1" dirty="0"/>
              <a:t>기반으로</a:t>
            </a:r>
            <a:endParaRPr lang="en-US" altLang="ko-KR" sz="3600" b="1" dirty="0"/>
          </a:p>
          <a:p>
            <a:endParaRPr lang="en-US" altLang="ko-KR" sz="3600" b="1" dirty="0"/>
          </a:p>
          <a:p>
            <a:r>
              <a:rPr lang="en-US" altLang="ko-KR" sz="3600" b="1" dirty="0"/>
              <a:t>DB</a:t>
            </a:r>
            <a:r>
              <a:rPr lang="ko-KR" altLang="en-US" sz="3600" b="1" dirty="0"/>
              <a:t>접속 및 해제코드 구현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35866B-F152-4CD8-A536-11B961D0C67B}"/>
              </a:ext>
            </a:extLst>
          </p:cNvPr>
          <p:cNvSpPr/>
          <p:nvPr/>
        </p:nvSpPr>
        <p:spPr>
          <a:xfrm>
            <a:off x="3504045" y="3029527"/>
            <a:ext cx="2591955" cy="3354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F1FF59-2847-4726-BAD7-1B5D254784F4}"/>
              </a:ext>
            </a:extLst>
          </p:cNvPr>
          <p:cNvSpPr/>
          <p:nvPr/>
        </p:nvSpPr>
        <p:spPr>
          <a:xfrm>
            <a:off x="3738368" y="3095538"/>
            <a:ext cx="1476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WBdatabase</a:t>
            </a:r>
            <a:endParaRPr lang="ko-KR" altLang="en-US" dirty="0"/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1B354019-E6EA-4C74-B513-94C6ED1F4BBF}"/>
              </a:ext>
            </a:extLst>
          </p:cNvPr>
          <p:cNvSpPr/>
          <p:nvPr/>
        </p:nvSpPr>
        <p:spPr>
          <a:xfrm>
            <a:off x="595618" y="5421618"/>
            <a:ext cx="2122415" cy="9624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Database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249D668-57CA-44A9-9A1D-6D2BF3C6A819}"/>
              </a:ext>
            </a:extLst>
          </p:cNvPr>
          <p:cNvCxnSpPr>
            <a:cxnSpLocks/>
          </p:cNvCxnSpPr>
          <p:nvPr/>
        </p:nvCxnSpPr>
        <p:spPr>
          <a:xfrm flipH="1">
            <a:off x="2266213" y="5902820"/>
            <a:ext cx="1559167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677157-B2C3-4604-A447-F384BFD501B4}"/>
              </a:ext>
            </a:extLst>
          </p:cNvPr>
          <p:cNvSpPr/>
          <p:nvPr/>
        </p:nvSpPr>
        <p:spPr>
          <a:xfrm>
            <a:off x="6330323" y="3029526"/>
            <a:ext cx="2379568" cy="711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1A33B7-569C-4B68-B023-681CD793A22E}"/>
              </a:ext>
            </a:extLst>
          </p:cNvPr>
          <p:cNvSpPr/>
          <p:nvPr/>
        </p:nvSpPr>
        <p:spPr>
          <a:xfrm>
            <a:off x="6625631" y="3014060"/>
            <a:ext cx="17889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&lt;&lt;singleton&gt;&gt;</a:t>
            </a:r>
          </a:p>
          <a:p>
            <a:pPr algn="ctr"/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1F059F-94E0-4657-82AE-78CB2351940F}"/>
              </a:ext>
            </a:extLst>
          </p:cNvPr>
          <p:cNvSpPr/>
          <p:nvPr/>
        </p:nvSpPr>
        <p:spPr>
          <a:xfrm>
            <a:off x="9479560" y="3034083"/>
            <a:ext cx="2472167" cy="3354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010587-C4A7-456A-A1B6-4CC43946F1FF}"/>
              </a:ext>
            </a:extLst>
          </p:cNvPr>
          <p:cNvSpPr/>
          <p:nvPr/>
        </p:nvSpPr>
        <p:spPr>
          <a:xfrm>
            <a:off x="10400529" y="3059668"/>
            <a:ext cx="722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Form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029716-518A-4652-84C1-CCAA02921665}"/>
              </a:ext>
            </a:extLst>
          </p:cNvPr>
          <p:cNvCxnSpPr>
            <a:cxnSpLocks/>
          </p:cNvCxnSpPr>
          <p:nvPr/>
        </p:nvCxnSpPr>
        <p:spPr>
          <a:xfrm flipH="1">
            <a:off x="8414582" y="5157153"/>
            <a:ext cx="155916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8563529-F508-47D1-9103-7F8C0C2C4947}"/>
              </a:ext>
            </a:extLst>
          </p:cNvPr>
          <p:cNvCxnSpPr>
            <a:cxnSpLocks/>
          </p:cNvCxnSpPr>
          <p:nvPr/>
        </p:nvCxnSpPr>
        <p:spPr>
          <a:xfrm flipH="1">
            <a:off x="5398910" y="5160140"/>
            <a:ext cx="155916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DFBFE8-DF0F-4B92-BB11-1F3A2CF830D2}"/>
              </a:ext>
            </a:extLst>
          </p:cNvPr>
          <p:cNvSpPr/>
          <p:nvPr/>
        </p:nvSpPr>
        <p:spPr>
          <a:xfrm>
            <a:off x="6330323" y="3740727"/>
            <a:ext cx="2379568" cy="883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en-US" altLang="ko-KR" dirty="0" err="1">
                <a:solidFill>
                  <a:schemeClr val="tx1"/>
                </a:solidFill>
              </a:rPr>
              <a:t>Wbdatabase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db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36055B-707A-4C0C-8E97-4824F1EBF27D}"/>
              </a:ext>
            </a:extLst>
          </p:cNvPr>
          <p:cNvSpPr/>
          <p:nvPr/>
        </p:nvSpPr>
        <p:spPr>
          <a:xfrm>
            <a:off x="6330322" y="4624490"/>
            <a:ext cx="2379568" cy="1759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977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58A15D-992C-45E8-A2CB-E79D75062D5F}"/>
              </a:ext>
            </a:extLst>
          </p:cNvPr>
          <p:cNvSpPr/>
          <p:nvPr/>
        </p:nvSpPr>
        <p:spPr>
          <a:xfrm>
            <a:off x="89136" y="132019"/>
            <a:ext cx="2538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WinForm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구현 </a:t>
            </a:r>
            <a:r>
              <a:rPr lang="en-US" altLang="ko-KR" sz="2400" b="1" dirty="0"/>
              <a:t>1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E1BBB7-083E-4A3D-8C23-62461928972C}"/>
              </a:ext>
            </a:extLst>
          </p:cNvPr>
          <p:cNvSpPr/>
          <p:nvPr/>
        </p:nvSpPr>
        <p:spPr>
          <a:xfrm>
            <a:off x="285895" y="878639"/>
            <a:ext cx="432996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C#</a:t>
            </a:r>
            <a:r>
              <a:rPr lang="ko-KR" altLang="en-US" dirty="0"/>
              <a:t> </a:t>
            </a:r>
            <a:r>
              <a:rPr lang="en-US" altLang="ko-KR" dirty="0" err="1"/>
              <a:t>WinForm</a:t>
            </a:r>
            <a:r>
              <a:rPr lang="ko-KR" altLang="en-US" dirty="0"/>
              <a:t>   프로젝트 생성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Control </a:t>
            </a:r>
            <a:r>
              <a:rPr lang="ko-KR" altLang="en-US" dirty="0"/>
              <a:t>클래스 생성 및 </a:t>
            </a:r>
            <a:r>
              <a:rPr lang="ko-KR" altLang="en-US" dirty="0" err="1"/>
              <a:t>싱글톤</a:t>
            </a:r>
            <a:r>
              <a:rPr lang="ko-KR" altLang="en-US" dirty="0"/>
              <a:t> 처리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Wbdatabase</a:t>
            </a:r>
            <a:r>
              <a:rPr lang="en-US" altLang="ko-KR" dirty="0"/>
              <a:t> </a:t>
            </a:r>
            <a:r>
              <a:rPr lang="ko-KR" altLang="en-US" dirty="0"/>
              <a:t>클래스 생성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WinForm</a:t>
            </a:r>
            <a:r>
              <a:rPr lang="en-US" altLang="ko-KR" dirty="0"/>
              <a:t> UI</a:t>
            </a:r>
            <a:r>
              <a:rPr lang="ko-KR" altLang="en-US" dirty="0"/>
              <a:t>구성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B8667F-0AAA-4BA3-BF91-900E24BF98BA}"/>
              </a:ext>
            </a:extLst>
          </p:cNvPr>
          <p:cNvSpPr/>
          <p:nvPr/>
        </p:nvSpPr>
        <p:spPr>
          <a:xfrm>
            <a:off x="3655046" y="2139193"/>
            <a:ext cx="8081152" cy="4286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C513A1-5400-4608-AB43-24C735961E65}"/>
              </a:ext>
            </a:extLst>
          </p:cNvPr>
          <p:cNvSpPr/>
          <p:nvPr/>
        </p:nvSpPr>
        <p:spPr>
          <a:xfrm>
            <a:off x="5554798" y="1436749"/>
            <a:ext cx="958284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3FC761-D8C1-4174-88BB-1C7236153064}"/>
              </a:ext>
            </a:extLst>
          </p:cNvPr>
          <p:cNvSpPr/>
          <p:nvPr/>
        </p:nvSpPr>
        <p:spPr>
          <a:xfrm>
            <a:off x="3802897" y="2302213"/>
            <a:ext cx="1591223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 연결</a:t>
            </a:r>
          </a:p>
        </p:txBody>
      </p:sp>
    </p:spTree>
    <p:extLst>
      <p:ext uri="{BB962C8B-B14F-4D97-AF65-F5344CB8AC3E}">
        <p14:creationId xmlns:p14="http://schemas.microsoft.com/office/powerpoint/2010/main" val="929845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58A15D-992C-45E8-A2CB-E79D75062D5F}"/>
              </a:ext>
            </a:extLst>
          </p:cNvPr>
          <p:cNvSpPr/>
          <p:nvPr/>
        </p:nvSpPr>
        <p:spPr>
          <a:xfrm>
            <a:off x="89136" y="132019"/>
            <a:ext cx="2538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WinForm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구현 </a:t>
            </a:r>
            <a:r>
              <a:rPr lang="en-US" altLang="ko-KR" sz="2400" b="1" dirty="0"/>
              <a:t>1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E1BBB7-083E-4A3D-8C23-62461928972C}"/>
              </a:ext>
            </a:extLst>
          </p:cNvPr>
          <p:cNvSpPr/>
          <p:nvPr/>
        </p:nvSpPr>
        <p:spPr>
          <a:xfrm>
            <a:off x="285895" y="878639"/>
            <a:ext cx="3316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DB </a:t>
            </a:r>
            <a:r>
              <a:rPr lang="ko-KR" altLang="en-US" dirty="0"/>
              <a:t>연결 및 연결 해제 기능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B8667F-0AAA-4BA3-BF91-900E24BF98BA}"/>
              </a:ext>
            </a:extLst>
          </p:cNvPr>
          <p:cNvSpPr/>
          <p:nvPr/>
        </p:nvSpPr>
        <p:spPr>
          <a:xfrm>
            <a:off x="285895" y="2235370"/>
            <a:ext cx="7314532" cy="4286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C513A1-5400-4608-AB43-24C735961E65}"/>
              </a:ext>
            </a:extLst>
          </p:cNvPr>
          <p:cNvSpPr/>
          <p:nvPr/>
        </p:nvSpPr>
        <p:spPr>
          <a:xfrm>
            <a:off x="271073" y="1559048"/>
            <a:ext cx="958284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3FC761-D8C1-4174-88BB-1C7236153064}"/>
              </a:ext>
            </a:extLst>
          </p:cNvPr>
          <p:cNvSpPr/>
          <p:nvPr/>
        </p:nvSpPr>
        <p:spPr>
          <a:xfrm>
            <a:off x="433746" y="2398390"/>
            <a:ext cx="1591223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 연결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961936-ED5A-40FD-97F9-DA95DA74C5DF}"/>
              </a:ext>
            </a:extLst>
          </p:cNvPr>
          <p:cNvSpPr/>
          <p:nvPr/>
        </p:nvSpPr>
        <p:spPr>
          <a:xfrm>
            <a:off x="2212100" y="2423342"/>
            <a:ext cx="2715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DB </a:t>
            </a:r>
            <a:r>
              <a:rPr lang="ko-KR" altLang="en-US" dirty="0">
                <a:solidFill>
                  <a:srgbClr val="FF0000"/>
                </a:solidFill>
              </a:rPr>
              <a:t>연결 </a:t>
            </a:r>
            <a:r>
              <a:rPr lang="en-US" altLang="ko-KR" dirty="0">
                <a:solidFill>
                  <a:srgbClr val="FF0000"/>
                </a:solidFill>
              </a:rPr>
              <a:t>or DB </a:t>
            </a:r>
            <a:r>
              <a:rPr lang="ko-KR" altLang="en-US" dirty="0">
                <a:solidFill>
                  <a:srgbClr val="FF0000"/>
                </a:solidFill>
              </a:rPr>
              <a:t>연결해제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077E59-B5C7-4EA1-BA03-2BE8B9D9D864}"/>
              </a:ext>
            </a:extLst>
          </p:cNvPr>
          <p:cNvSpPr/>
          <p:nvPr/>
        </p:nvSpPr>
        <p:spPr>
          <a:xfrm>
            <a:off x="477947" y="3221968"/>
            <a:ext cx="71224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600" dirty="0" err="1"/>
              <a:t>맴버</a:t>
            </a:r>
            <a:r>
              <a:rPr lang="ko-KR" altLang="en-US" sz="1600" dirty="0"/>
              <a:t> 변수로 </a:t>
            </a:r>
            <a:r>
              <a:rPr lang="en-US" altLang="ko-KR" sz="1600" dirty="0" err="1"/>
              <a:t>boolean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DBLogin</a:t>
            </a:r>
            <a:r>
              <a:rPr lang="en-US" altLang="ko-KR" sz="1600" dirty="0"/>
              <a:t>  get, set</a:t>
            </a:r>
            <a:r>
              <a:rPr lang="ko-KR" altLang="en-US" sz="1600" dirty="0"/>
              <a:t>프로퍼티 구성</a:t>
            </a:r>
            <a:r>
              <a:rPr lang="en-US" altLang="ko-KR" sz="1600" dirty="0"/>
              <a:t>(</a:t>
            </a:r>
            <a:r>
              <a:rPr lang="en-US" altLang="ko-KR" sz="1600" b="1" dirty="0">
                <a:solidFill>
                  <a:srgbClr val="FF0000"/>
                </a:solidFill>
              </a:rPr>
              <a:t>Control </a:t>
            </a:r>
            <a:r>
              <a:rPr lang="ko-KR" altLang="en-US" sz="1600" b="1" dirty="0">
                <a:solidFill>
                  <a:srgbClr val="FF0000"/>
                </a:solidFill>
              </a:rPr>
              <a:t>클래스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생성자에서 </a:t>
            </a:r>
            <a:r>
              <a:rPr lang="en-US" altLang="ko-KR" sz="1600" dirty="0" err="1"/>
              <a:t>DBLogin</a:t>
            </a:r>
            <a:r>
              <a:rPr lang="ko-KR" altLang="en-US" sz="1600" dirty="0"/>
              <a:t>의 값을 </a:t>
            </a:r>
            <a:r>
              <a:rPr lang="en-US" altLang="ko-KR" sz="1600" dirty="0"/>
              <a:t>false</a:t>
            </a:r>
            <a:r>
              <a:rPr lang="ko-KR" altLang="en-US" sz="1600" dirty="0"/>
              <a:t>로 대입</a:t>
            </a:r>
            <a:endParaRPr lang="en-US" altLang="ko-KR" sz="1600" dirty="0"/>
          </a:p>
          <a:p>
            <a:pPr marL="342900" indent="-342900">
              <a:buAutoNum type="arabicParenR"/>
            </a:pPr>
            <a:r>
              <a:rPr lang="en-US" altLang="ko-KR" sz="1600" dirty="0"/>
              <a:t>DB </a:t>
            </a:r>
            <a:r>
              <a:rPr lang="ko-KR" altLang="en-US" sz="1600" dirty="0"/>
              <a:t>연결 버튼 </a:t>
            </a:r>
            <a:r>
              <a:rPr lang="ko-KR" altLang="en-US" sz="1600" dirty="0" err="1"/>
              <a:t>핸들러</a:t>
            </a:r>
            <a:r>
              <a:rPr lang="ko-KR" altLang="en-US" sz="1600" dirty="0"/>
              <a:t> 추가</a:t>
            </a:r>
            <a:endParaRPr lang="en-US" altLang="ko-KR" sz="1600" dirty="0"/>
          </a:p>
          <a:p>
            <a:r>
              <a:rPr lang="en-US" altLang="ko-KR" sz="1600" dirty="0"/>
              <a:t>    2.1) </a:t>
            </a:r>
            <a:r>
              <a:rPr lang="ko-KR" altLang="en-US" sz="1600" dirty="0"/>
              <a:t>만약 </a:t>
            </a:r>
            <a:r>
              <a:rPr lang="en-US" altLang="ko-KR" sz="1600" dirty="0" err="1"/>
              <a:t>DBLogin</a:t>
            </a:r>
            <a:r>
              <a:rPr lang="ko-KR" altLang="en-US" sz="1600" dirty="0"/>
              <a:t>이 </a:t>
            </a:r>
            <a:r>
              <a:rPr lang="en-US" altLang="ko-KR" sz="1600" dirty="0"/>
              <a:t>false</a:t>
            </a:r>
            <a:r>
              <a:rPr lang="ko-KR" altLang="en-US" sz="1600" dirty="0"/>
              <a:t>라면</a:t>
            </a:r>
            <a:endParaRPr lang="en-US" altLang="ko-KR" sz="1600" dirty="0"/>
          </a:p>
          <a:p>
            <a:r>
              <a:rPr lang="en-US" altLang="ko-KR" sz="1600" dirty="0"/>
              <a:t>          </a:t>
            </a:r>
            <a:r>
              <a:rPr lang="ko-KR" altLang="en-US" sz="1600" dirty="0"/>
              <a:t>버튼의 문자열을 </a:t>
            </a:r>
            <a:r>
              <a:rPr lang="en-US" altLang="ko-KR" sz="1600" dirty="0"/>
              <a:t>“DB</a:t>
            </a:r>
            <a:r>
              <a:rPr lang="ko-KR" altLang="en-US" sz="1600" dirty="0"/>
              <a:t>연결해제＂ 로 변경</a:t>
            </a:r>
            <a:endParaRPr lang="en-US" altLang="ko-KR" sz="1600" dirty="0"/>
          </a:p>
          <a:p>
            <a:r>
              <a:rPr lang="en-US" altLang="ko-KR" sz="1600" dirty="0"/>
              <a:t>          </a:t>
            </a:r>
            <a:r>
              <a:rPr lang="en-US" altLang="ko-KR" sz="1600" dirty="0" err="1"/>
              <a:t>DBLogin</a:t>
            </a:r>
            <a:r>
              <a:rPr lang="en-US" altLang="ko-KR" sz="1600" dirty="0"/>
              <a:t> </a:t>
            </a:r>
            <a:r>
              <a:rPr lang="ko-KR" altLang="en-US" sz="1600" dirty="0"/>
              <a:t>을 </a:t>
            </a:r>
            <a:r>
              <a:rPr lang="en-US" altLang="ko-KR" sz="1600" dirty="0"/>
              <a:t>true</a:t>
            </a:r>
            <a:r>
              <a:rPr lang="ko-KR" altLang="en-US" sz="1600" dirty="0"/>
              <a:t>로 대입</a:t>
            </a:r>
            <a:endParaRPr lang="en-US" altLang="ko-KR" sz="1600" dirty="0"/>
          </a:p>
          <a:p>
            <a:r>
              <a:rPr lang="en-US" altLang="ko-KR" sz="1600" dirty="0"/>
              <a:t>    2.2) </a:t>
            </a:r>
            <a:r>
              <a:rPr lang="ko-KR" altLang="en-US" sz="1600" dirty="0"/>
              <a:t>아니라면</a:t>
            </a:r>
            <a:endParaRPr lang="en-US" altLang="ko-KR" sz="1600" dirty="0"/>
          </a:p>
          <a:p>
            <a:r>
              <a:rPr lang="en-US" altLang="ko-KR" sz="1600" dirty="0"/>
              <a:t>          </a:t>
            </a:r>
            <a:r>
              <a:rPr lang="ko-KR" altLang="en-US" sz="1600" dirty="0"/>
              <a:t>버튼의 문자열을 </a:t>
            </a:r>
            <a:r>
              <a:rPr lang="en-US" altLang="ko-KR" sz="1600" dirty="0"/>
              <a:t>“DB </a:t>
            </a:r>
            <a:r>
              <a:rPr lang="ko-KR" altLang="en-US" sz="1600" dirty="0"/>
              <a:t>연결＂ 로</a:t>
            </a:r>
            <a:r>
              <a:rPr lang="en-US" altLang="ko-KR" sz="1600" dirty="0"/>
              <a:t> </a:t>
            </a:r>
            <a:r>
              <a:rPr lang="ko-KR" altLang="en-US" sz="1600" dirty="0"/>
              <a:t>변경 </a:t>
            </a:r>
            <a:endParaRPr lang="en-US" altLang="ko-KR" sz="1600" dirty="0"/>
          </a:p>
          <a:p>
            <a:r>
              <a:rPr lang="en-US" altLang="ko-KR" sz="1600" dirty="0"/>
              <a:t>          </a:t>
            </a:r>
            <a:r>
              <a:rPr lang="en-US" altLang="ko-KR" sz="1600" dirty="0" err="1"/>
              <a:t>DBLogin</a:t>
            </a:r>
            <a:r>
              <a:rPr lang="en-US" altLang="ko-KR" sz="1600" dirty="0"/>
              <a:t> </a:t>
            </a:r>
            <a:r>
              <a:rPr lang="ko-KR" altLang="en-US" sz="1600" dirty="0"/>
              <a:t>을 </a:t>
            </a:r>
            <a:r>
              <a:rPr lang="en-US" altLang="ko-KR" sz="1600" dirty="0"/>
              <a:t>false </a:t>
            </a:r>
            <a:r>
              <a:rPr lang="ko-KR" altLang="en-US" sz="1600" dirty="0"/>
              <a:t>로 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66F7FE-0E43-46FC-8FA4-9B483BB7A415}"/>
              </a:ext>
            </a:extLst>
          </p:cNvPr>
          <p:cNvSpPr/>
          <p:nvPr/>
        </p:nvSpPr>
        <p:spPr>
          <a:xfrm>
            <a:off x="7778904" y="746094"/>
            <a:ext cx="4309631" cy="501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4A89DE-6CCF-4628-B550-6C9B83149AAE}"/>
              </a:ext>
            </a:extLst>
          </p:cNvPr>
          <p:cNvSpPr/>
          <p:nvPr/>
        </p:nvSpPr>
        <p:spPr>
          <a:xfrm>
            <a:off x="9023678" y="812366"/>
            <a:ext cx="1476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WBdatabase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60EB98-E580-401E-8D4B-ED621FBEE380}"/>
              </a:ext>
            </a:extLst>
          </p:cNvPr>
          <p:cNvSpPr/>
          <p:nvPr/>
        </p:nvSpPr>
        <p:spPr>
          <a:xfrm>
            <a:off x="7778903" y="1247970"/>
            <a:ext cx="4309631" cy="857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tx1"/>
                </a:solidFill>
              </a:rPr>
              <a:t>DBLogin</a:t>
            </a:r>
            <a:r>
              <a:rPr lang="en-US" altLang="ko-KR" sz="1400" dirty="0">
                <a:solidFill>
                  <a:schemeClr val="tx1"/>
                </a:solidFill>
              </a:rPr>
              <a:t>  : Boolean [get, set]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tx1"/>
                </a:solidFill>
              </a:rPr>
              <a:t>ConMsg</a:t>
            </a:r>
            <a:r>
              <a:rPr lang="en-US" altLang="ko-KR" sz="1400" dirty="0">
                <a:solidFill>
                  <a:schemeClr val="tx1"/>
                </a:solidFill>
              </a:rPr>
              <a:t>  : string    [ get, private set]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tx1"/>
                </a:solidFill>
              </a:rPr>
              <a:t>SqlConnection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scon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B2AC52-0A9F-4F11-8AFD-A86CC53B65E9}"/>
              </a:ext>
            </a:extLst>
          </p:cNvPr>
          <p:cNvSpPr/>
          <p:nvPr/>
        </p:nvSpPr>
        <p:spPr>
          <a:xfrm>
            <a:off x="7787558" y="2105637"/>
            <a:ext cx="4323267" cy="4345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+ &lt;&lt;constructor&gt;&gt; </a:t>
            </a:r>
            <a:r>
              <a:rPr lang="en-US" altLang="ko-KR" sz="1400" dirty="0" err="1">
                <a:solidFill>
                  <a:schemeClr val="tx1"/>
                </a:solidFill>
              </a:rPr>
              <a:t>Wbdatabase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r>
              <a:rPr lang="en-US" altLang="ko-KR" sz="1400" dirty="0" err="1">
                <a:solidFill>
                  <a:schemeClr val="tx1"/>
                </a:solidFill>
              </a:rPr>
              <a:t>DBLogin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 false</a:t>
            </a:r>
          </a:p>
          <a:p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      </a:t>
            </a:r>
            <a:r>
              <a:rPr lang="en-US" altLang="ko-KR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ConMsg</a:t>
            </a:r>
            <a:r>
              <a:rPr lang="ko-KR" alt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</a:t>
            </a:r>
            <a:r>
              <a:rPr lang="ko-KR" alt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DB</a:t>
            </a:r>
            <a:r>
              <a:rPr lang="ko-KR" alt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연결 문자열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(102)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r>
              <a:rPr lang="en-US" altLang="ko-KR" sz="1400" dirty="0" err="1">
                <a:solidFill>
                  <a:schemeClr val="tx1"/>
                </a:solidFill>
              </a:rPr>
              <a:t>scon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객체를 생성</a:t>
            </a:r>
            <a:r>
              <a:rPr lang="en-US" altLang="ko-KR" sz="1400" dirty="0">
                <a:solidFill>
                  <a:schemeClr val="tx1"/>
                </a:solidFill>
              </a:rPr>
              <a:t>(DB</a:t>
            </a:r>
            <a:r>
              <a:rPr lang="ko-KR" altLang="en-US" sz="1400" dirty="0">
                <a:solidFill>
                  <a:schemeClr val="tx1"/>
                </a:solidFill>
              </a:rPr>
              <a:t>연결문자열 전달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+ Connect() : Boolean(103)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       open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r>
              <a:rPr lang="ko-KR" altLang="en-US" sz="1400" dirty="0">
                <a:solidFill>
                  <a:schemeClr val="tx1"/>
                </a:solidFill>
              </a:rPr>
              <a:t>예외처리 결과에 따라 </a:t>
            </a:r>
            <a:r>
              <a:rPr lang="en-US" altLang="ko-KR" sz="1400" dirty="0">
                <a:solidFill>
                  <a:schemeClr val="tx1"/>
                </a:solidFill>
              </a:rPr>
              <a:t>true  false</a:t>
            </a:r>
            <a:r>
              <a:rPr lang="ko-KR" altLang="en-US" sz="1400" dirty="0">
                <a:solidFill>
                  <a:schemeClr val="tx1"/>
                </a:solidFill>
              </a:rPr>
              <a:t>를 반환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+ </a:t>
            </a:r>
            <a:r>
              <a:rPr lang="en-US" altLang="ko-KR" sz="1400" dirty="0" err="1">
                <a:solidFill>
                  <a:schemeClr val="tx1"/>
                </a:solidFill>
              </a:rPr>
              <a:t>DisConnect</a:t>
            </a:r>
            <a:r>
              <a:rPr lang="en-US" altLang="ko-KR" sz="1400" dirty="0">
                <a:solidFill>
                  <a:schemeClr val="tx1"/>
                </a:solidFill>
              </a:rPr>
              <a:t>() : Boolean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r>
              <a:rPr lang="en-US" altLang="ko-KR" sz="1400" dirty="0" err="1">
                <a:solidFill>
                  <a:schemeClr val="tx1"/>
                </a:solidFill>
              </a:rPr>
              <a:t>scon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객체의 </a:t>
            </a:r>
            <a:r>
              <a:rPr lang="ko-KR" altLang="en-US" sz="1400" dirty="0" err="1">
                <a:solidFill>
                  <a:schemeClr val="tx1"/>
                </a:solidFill>
              </a:rPr>
              <a:t>맴버함수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close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r>
              <a:rPr lang="ko-KR" altLang="en-US" sz="1400" dirty="0">
                <a:solidFill>
                  <a:schemeClr val="tx1"/>
                </a:solidFill>
              </a:rPr>
              <a:t>예외처리 결과에 따라 </a:t>
            </a:r>
            <a:r>
              <a:rPr lang="en-US" altLang="ko-KR" sz="1400" dirty="0">
                <a:solidFill>
                  <a:schemeClr val="tx1"/>
                </a:solidFill>
              </a:rPr>
              <a:t>true false</a:t>
            </a:r>
            <a:r>
              <a:rPr lang="ko-KR" altLang="en-US" sz="1400" dirty="0">
                <a:solidFill>
                  <a:schemeClr val="tx1"/>
                </a:solidFill>
              </a:rPr>
              <a:t>를 반환</a:t>
            </a:r>
          </a:p>
        </p:txBody>
      </p:sp>
    </p:spTree>
    <p:extLst>
      <p:ext uri="{BB962C8B-B14F-4D97-AF65-F5344CB8AC3E}">
        <p14:creationId xmlns:p14="http://schemas.microsoft.com/office/powerpoint/2010/main" val="4279297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58A15D-992C-45E8-A2CB-E79D75062D5F}"/>
              </a:ext>
            </a:extLst>
          </p:cNvPr>
          <p:cNvSpPr/>
          <p:nvPr/>
        </p:nvSpPr>
        <p:spPr>
          <a:xfrm>
            <a:off x="89136" y="132019"/>
            <a:ext cx="2538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WinForm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구현 </a:t>
            </a:r>
            <a:r>
              <a:rPr lang="en-US" altLang="ko-KR" sz="2400" b="1" dirty="0"/>
              <a:t>1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E1BBB7-083E-4A3D-8C23-62461928972C}"/>
              </a:ext>
            </a:extLst>
          </p:cNvPr>
          <p:cNvSpPr/>
          <p:nvPr/>
        </p:nvSpPr>
        <p:spPr>
          <a:xfrm>
            <a:off x="285895" y="878639"/>
            <a:ext cx="2079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상품 추가 기능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B8667F-0AAA-4BA3-BF91-900E24BF98BA}"/>
              </a:ext>
            </a:extLst>
          </p:cNvPr>
          <p:cNvSpPr/>
          <p:nvPr/>
        </p:nvSpPr>
        <p:spPr>
          <a:xfrm>
            <a:off x="285895" y="2235370"/>
            <a:ext cx="7314532" cy="4286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C513A1-5400-4608-AB43-24C735961E65}"/>
              </a:ext>
            </a:extLst>
          </p:cNvPr>
          <p:cNvSpPr/>
          <p:nvPr/>
        </p:nvSpPr>
        <p:spPr>
          <a:xfrm>
            <a:off x="271073" y="1559048"/>
            <a:ext cx="958284" cy="3067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3FC761-D8C1-4174-88BB-1C7236153064}"/>
              </a:ext>
            </a:extLst>
          </p:cNvPr>
          <p:cNvSpPr/>
          <p:nvPr/>
        </p:nvSpPr>
        <p:spPr>
          <a:xfrm>
            <a:off x="433746" y="2398390"/>
            <a:ext cx="1591223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 연결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961936-ED5A-40FD-97F9-DA95DA74C5DF}"/>
              </a:ext>
            </a:extLst>
          </p:cNvPr>
          <p:cNvSpPr/>
          <p:nvPr/>
        </p:nvSpPr>
        <p:spPr>
          <a:xfrm>
            <a:off x="4124790" y="878638"/>
            <a:ext cx="2715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DB </a:t>
            </a:r>
            <a:r>
              <a:rPr lang="ko-KR" altLang="en-US" dirty="0">
                <a:solidFill>
                  <a:srgbClr val="FF0000"/>
                </a:solidFill>
              </a:rPr>
              <a:t>연결 </a:t>
            </a:r>
            <a:r>
              <a:rPr lang="en-US" altLang="ko-KR" dirty="0">
                <a:solidFill>
                  <a:srgbClr val="FF0000"/>
                </a:solidFill>
              </a:rPr>
              <a:t>or DB </a:t>
            </a:r>
            <a:r>
              <a:rPr lang="ko-KR" altLang="en-US" dirty="0">
                <a:solidFill>
                  <a:srgbClr val="FF0000"/>
                </a:solidFill>
              </a:rPr>
              <a:t>연결해제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66F7FE-0E43-46FC-8FA4-9B483BB7A415}"/>
              </a:ext>
            </a:extLst>
          </p:cNvPr>
          <p:cNvSpPr/>
          <p:nvPr/>
        </p:nvSpPr>
        <p:spPr>
          <a:xfrm>
            <a:off x="7778904" y="746094"/>
            <a:ext cx="4309631" cy="501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4A89DE-6CCF-4628-B550-6C9B83149AAE}"/>
              </a:ext>
            </a:extLst>
          </p:cNvPr>
          <p:cNvSpPr/>
          <p:nvPr/>
        </p:nvSpPr>
        <p:spPr>
          <a:xfrm>
            <a:off x="9023678" y="812366"/>
            <a:ext cx="1476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WBdatabase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60EB98-E580-401E-8D4B-ED621FBEE380}"/>
              </a:ext>
            </a:extLst>
          </p:cNvPr>
          <p:cNvSpPr/>
          <p:nvPr/>
        </p:nvSpPr>
        <p:spPr>
          <a:xfrm>
            <a:off x="7778903" y="1247970"/>
            <a:ext cx="4309631" cy="857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tx1"/>
                </a:solidFill>
              </a:rPr>
              <a:t>DBLogin</a:t>
            </a:r>
            <a:r>
              <a:rPr lang="en-US" altLang="ko-KR" sz="1400" dirty="0">
                <a:solidFill>
                  <a:schemeClr val="tx1"/>
                </a:solidFill>
              </a:rPr>
              <a:t>  : Boolean [get, set]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tx1"/>
                </a:solidFill>
              </a:rPr>
              <a:t>ConMsg</a:t>
            </a:r>
            <a:r>
              <a:rPr lang="en-US" altLang="ko-KR" sz="1400" dirty="0">
                <a:solidFill>
                  <a:schemeClr val="tx1"/>
                </a:solidFill>
              </a:rPr>
              <a:t>  : string    [ get, private set]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tx1"/>
                </a:solidFill>
              </a:rPr>
              <a:t>SqlConnection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scon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B2AC52-0A9F-4F11-8AFD-A86CC53B65E9}"/>
              </a:ext>
            </a:extLst>
          </p:cNvPr>
          <p:cNvSpPr/>
          <p:nvPr/>
        </p:nvSpPr>
        <p:spPr>
          <a:xfrm>
            <a:off x="7787558" y="2105637"/>
            <a:ext cx="4323267" cy="4345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+ &lt;&lt;constructor&gt;&gt; </a:t>
            </a:r>
            <a:r>
              <a:rPr lang="en-US" altLang="ko-KR" sz="1400" dirty="0" err="1">
                <a:solidFill>
                  <a:schemeClr val="tx1"/>
                </a:solidFill>
              </a:rPr>
              <a:t>Wbdatabase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r>
              <a:rPr lang="en-US" altLang="ko-KR" sz="1400" dirty="0" err="1">
                <a:solidFill>
                  <a:schemeClr val="tx1"/>
                </a:solidFill>
              </a:rPr>
              <a:t>DBLogin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 false</a:t>
            </a:r>
          </a:p>
          <a:p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      </a:t>
            </a:r>
            <a:r>
              <a:rPr lang="en-US" altLang="ko-KR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ConMsg</a:t>
            </a:r>
            <a:r>
              <a:rPr lang="ko-KR" alt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</a:t>
            </a:r>
            <a:r>
              <a:rPr lang="ko-KR" alt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DB</a:t>
            </a:r>
            <a:r>
              <a:rPr lang="ko-KR" alt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연결 문자열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(102)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r>
              <a:rPr lang="en-US" altLang="ko-KR" sz="1400" dirty="0" err="1">
                <a:solidFill>
                  <a:schemeClr val="tx1"/>
                </a:solidFill>
              </a:rPr>
              <a:t>scon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객체를 생성</a:t>
            </a:r>
            <a:r>
              <a:rPr lang="en-US" altLang="ko-KR" sz="1400" dirty="0">
                <a:solidFill>
                  <a:schemeClr val="tx1"/>
                </a:solidFill>
              </a:rPr>
              <a:t>(DB</a:t>
            </a:r>
            <a:r>
              <a:rPr lang="ko-KR" altLang="en-US" sz="1400" dirty="0">
                <a:solidFill>
                  <a:schemeClr val="tx1"/>
                </a:solidFill>
              </a:rPr>
              <a:t>연결문자열 전달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+ Connect() : Boolean(103)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       open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r>
              <a:rPr lang="ko-KR" altLang="en-US" sz="1400" dirty="0">
                <a:solidFill>
                  <a:schemeClr val="tx1"/>
                </a:solidFill>
              </a:rPr>
              <a:t>예외처리 결과에 따라 </a:t>
            </a:r>
            <a:r>
              <a:rPr lang="en-US" altLang="ko-KR" sz="1400" dirty="0">
                <a:solidFill>
                  <a:schemeClr val="tx1"/>
                </a:solidFill>
              </a:rPr>
              <a:t>true  false</a:t>
            </a:r>
            <a:r>
              <a:rPr lang="ko-KR" altLang="en-US" sz="1400" dirty="0">
                <a:solidFill>
                  <a:schemeClr val="tx1"/>
                </a:solidFill>
              </a:rPr>
              <a:t>를 반환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+ </a:t>
            </a:r>
            <a:r>
              <a:rPr lang="en-US" altLang="ko-KR" sz="1400" dirty="0" err="1">
                <a:solidFill>
                  <a:schemeClr val="tx1"/>
                </a:solidFill>
              </a:rPr>
              <a:t>DisConnect</a:t>
            </a:r>
            <a:r>
              <a:rPr lang="en-US" altLang="ko-KR" sz="1400" dirty="0">
                <a:solidFill>
                  <a:schemeClr val="tx1"/>
                </a:solidFill>
              </a:rPr>
              <a:t>() : Boolean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r>
              <a:rPr lang="en-US" altLang="ko-KR" sz="1400" dirty="0" err="1">
                <a:solidFill>
                  <a:schemeClr val="tx1"/>
                </a:solidFill>
              </a:rPr>
              <a:t>scon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객체의 </a:t>
            </a:r>
            <a:r>
              <a:rPr lang="ko-KR" altLang="en-US" sz="1400" dirty="0" err="1">
                <a:solidFill>
                  <a:schemeClr val="tx1"/>
                </a:solidFill>
              </a:rPr>
              <a:t>맴버함수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close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r>
              <a:rPr lang="ko-KR" altLang="en-US" sz="1400" dirty="0">
                <a:solidFill>
                  <a:schemeClr val="tx1"/>
                </a:solidFill>
              </a:rPr>
              <a:t>예외처리 결과에 따라 </a:t>
            </a:r>
            <a:r>
              <a:rPr lang="en-US" altLang="ko-KR" sz="1400" dirty="0">
                <a:solidFill>
                  <a:schemeClr val="tx1"/>
                </a:solidFill>
              </a:rPr>
              <a:t>true false</a:t>
            </a:r>
            <a:r>
              <a:rPr lang="ko-KR" altLang="en-US" sz="1400" dirty="0">
                <a:solidFill>
                  <a:schemeClr val="tx1"/>
                </a:solidFill>
              </a:rPr>
              <a:t>를 반환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E8D4CB-9DF4-48E6-B411-E5F4F8F7686C}"/>
              </a:ext>
            </a:extLst>
          </p:cNvPr>
          <p:cNvSpPr/>
          <p:nvPr/>
        </p:nvSpPr>
        <p:spPr>
          <a:xfrm>
            <a:off x="433746" y="3074712"/>
            <a:ext cx="3500691" cy="29046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F6ABA0-1E58-49F2-960B-E10B2646E19A}"/>
              </a:ext>
            </a:extLst>
          </p:cNvPr>
          <p:cNvSpPr/>
          <p:nvPr/>
        </p:nvSpPr>
        <p:spPr>
          <a:xfrm>
            <a:off x="433746" y="2879399"/>
            <a:ext cx="1596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상품</a:t>
            </a:r>
            <a:r>
              <a:rPr lang="en-US" altLang="ko-KR" dirty="0"/>
              <a:t>(Product)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077D6B-85B9-471E-8F9D-4CED550945DC}"/>
              </a:ext>
            </a:extLst>
          </p:cNvPr>
          <p:cNvSpPr/>
          <p:nvPr/>
        </p:nvSpPr>
        <p:spPr>
          <a:xfrm>
            <a:off x="1429677" y="3284492"/>
            <a:ext cx="208885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206A311-058C-450B-BC57-3C8293D9AC96}"/>
              </a:ext>
            </a:extLst>
          </p:cNvPr>
          <p:cNvSpPr/>
          <p:nvPr/>
        </p:nvSpPr>
        <p:spPr>
          <a:xfrm>
            <a:off x="519271" y="3284492"/>
            <a:ext cx="723275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/>
              <a:t>도서명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202138-129D-46A7-AEB0-94E2CE63855E}"/>
              </a:ext>
            </a:extLst>
          </p:cNvPr>
          <p:cNvSpPr/>
          <p:nvPr/>
        </p:nvSpPr>
        <p:spPr>
          <a:xfrm>
            <a:off x="519271" y="3738871"/>
            <a:ext cx="543739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/>
              <a:t>가격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ED8FBC-3C36-487C-A058-9981E082D931}"/>
              </a:ext>
            </a:extLst>
          </p:cNvPr>
          <p:cNvSpPr/>
          <p:nvPr/>
        </p:nvSpPr>
        <p:spPr>
          <a:xfrm>
            <a:off x="519271" y="4268279"/>
            <a:ext cx="543739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/>
              <a:t>설명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39AB98-1AF6-483B-970E-5690CF6D343A}"/>
              </a:ext>
            </a:extLst>
          </p:cNvPr>
          <p:cNvSpPr/>
          <p:nvPr/>
        </p:nvSpPr>
        <p:spPr>
          <a:xfrm>
            <a:off x="1429677" y="3738871"/>
            <a:ext cx="208885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6B8B66-B138-47FD-A125-12972F1C423C}"/>
              </a:ext>
            </a:extLst>
          </p:cNvPr>
          <p:cNvSpPr/>
          <p:nvPr/>
        </p:nvSpPr>
        <p:spPr>
          <a:xfrm>
            <a:off x="1432349" y="4224868"/>
            <a:ext cx="2088859" cy="7246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MultiLine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DC3394-E091-42CE-B7A4-819827191E97}"/>
              </a:ext>
            </a:extLst>
          </p:cNvPr>
          <p:cNvSpPr/>
          <p:nvPr/>
        </p:nvSpPr>
        <p:spPr>
          <a:xfrm>
            <a:off x="1325603" y="1558057"/>
            <a:ext cx="103970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텍스트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3E9638-9551-4B28-BA4D-A2AB70C7B4D7}"/>
              </a:ext>
            </a:extLst>
          </p:cNvPr>
          <p:cNvSpPr/>
          <p:nvPr/>
        </p:nvSpPr>
        <p:spPr>
          <a:xfrm>
            <a:off x="2474106" y="1529999"/>
            <a:ext cx="543739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/>
              <a:t>라벨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65EC681-33A2-40F7-A82A-2AF86C410CC8}"/>
              </a:ext>
            </a:extLst>
          </p:cNvPr>
          <p:cNvSpPr/>
          <p:nvPr/>
        </p:nvSpPr>
        <p:spPr>
          <a:xfrm>
            <a:off x="1429676" y="5092411"/>
            <a:ext cx="2088859" cy="3067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도서 저장</a:t>
            </a:r>
          </a:p>
        </p:txBody>
      </p:sp>
    </p:spTree>
    <p:extLst>
      <p:ext uri="{BB962C8B-B14F-4D97-AF65-F5344CB8AC3E}">
        <p14:creationId xmlns:p14="http://schemas.microsoft.com/office/powerpoint/2010/main" val="76725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58A15D-992C-45E8-A2CB-E79D75062D5F}"/>
              </a:ext>
            </a:extLst>
          </p:cNvPr>
          <p:cNvSpPr/>
          <p:nvPr/>
        </p:nvSpPr>
        <p:spPr>
          <a:xfrm>
            <a:off x="89136" y="132019"/>
            <a:ext cx="2538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WinForm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구현 </a:t>
            </a:r>
            <a:r>
              <a:rPr lang="en-US" altLang="ko-KR" sz="2400" b="1" dirty="0"/>
              <a:t>1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E1BBB7-083E-4A3D-8C23-62461928972C}"/>
              </a:ext>
            </a:extLst>
          </p:cNvPr>
          <p:cNvSpPr/>
          <p:nvPr/>
        </p:nvSpPr>
        <p:spPr>
          <a:xfrm>
            <a:off x="285895" y="878639"/>
            <a:ext cx="1386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상품  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B8667F-0AAA-4BA3-BF91-900E24BF98BA}"/>
              </a:ext>
            </a:extLst>
          </p:cNvPr>
          <p:cNvSpPr/>
          <p:nvPr/>
        </p:nvSpPr>
        <p:spPr>
          <a:xfrm>
            <a:off x="285895" y="2235370"/>
            <a:ext cx="11626472" cy="4286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C513A1-5400-4608-AB43-24C735961E65}"/>
              </a:ext>
            </a:extLst>
          </p:cNvPr>
          <p:cNvSpPr/>
          <p:nvPr/>
        </p:nvSpPr>
        <p:spPr>
          <a:xfrm>
            <a:off x="271073" y="1559048"/>
            <a:ext cx="958284" cy="3067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3FC761-D8C1-4174-88BB-1C7236153064}"/>
              </a:ext>
            </a:extLst>
          </p:cNvPr>
          <p:cNvSpPr/>
          <p:nvPr/>
        </p:nvSpPr>
        <p:spPr>
          <a:xfrm>
            <a:off x="433746" y="2398390"/>
            <a:ext cx="1591223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 연결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961936-ED5A-40FD-97F9-DA95DA74C5DF}"/>
              </a:ext>
            </a:extLst>
          </p:cNvPr>
          <p:cNvSpPr/>
          <p:nvPr/>
        </p:nvSpPr>
        <p:spPr>
          <a:xfrm>
            <a:off x="4124790" y="878638"/>
            <a:ext cx="2715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DB </a:t>
            </a:r>
            <a:r>
              <a:rPr lang="ko-KR" altLang="en-US" dirty="0">
                <a:solidFill>
                  <a:srgbClr val="FF0000"/>
                </a:solidFill>
              </a:rPr>
              <a:t>연결 </a:t>
            </a:r>
            <a:r>
              <a:rPr lang="en-US" altLang="ko-KR" dirty="0">
                <a:solidFill>
                  <a:srgbClr val="FF0000"/>
                </a:solidFill>
              </a:rPr>
              <a:t>or DB </a:t>
            </a:r>
            <a:r>
              <a:rPr lang="ko-KR" altLang="en-US" dirty="0">
                <a:solidFill>
                  <a:srgbClr val="FF0000"/>
                </a:solidFill>
              </a:rPr>
              <a:t>연결해제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E8D4CB-9DF4-48E6-B411-E5F4F8F7686C}"/>
              </a:ext>
            </a:extLst>
          </p:cNvPr>
          <p:cNvSpPr/>
          <p:nvPr/>
        </p:nvSpPr>
        <p:spPr>
          <a:xfrm>
            <a:off x="4124790" y="2921322"/>
            <a:ext cx="4993931" cy="3173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F6ABA0-1E58-49F2-960B-E10B2646E19A}"/>
              </a:ext>
            </a:extLst>
          </p:cNvPr>
          <p:cNvSpPr/>
          <p:nvPr/>
        </p:nvSpPr>
        <p:spPr>
          <a:xfrm>
            <a:off x="4135166" y="2595112"/>
            <a:ext cx="1596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상품</a:t>
            </a:r>
            <a:r>
              <a:rPr lang="en-US" altLang="ko-KR" dirty="0"/>
              <a:t>(Product)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077D6B-85B9-471E-8F9D-4CED550945DC}"/>
              </a:ext>
            </a:extLst>
          </p:cNvPr>
          <p:cNvSpPr/>
          <p:nvPr/>
        </p:nvSpPr>
        <p:spPr>
          <a:xfrm>
            <a:off x="5120721" y="3400048"/>
            <a:ext cx="208885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206A311-058C-450B-BC57-3C8293D9AC96}"/>
              </a:ext>
            </a:extLst>
          </p:cNvPr>
          <p:cNvSpPr/>
          <p:nvPr/>
        </p:nvSpPr>
        <p:spPr>
          <a:xfrm>
            <a:off x="4210315" y="3400048"/>
            <a:ext cx="723275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/>
              <a:t>도서명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202138-129D-46A7-AEB0-94E2CE63855E}"/>
              </a:ext>
            </a:extLst>
          </p:cNvPr>
          <p:cNvSpPr/>
          <p:nvPr/>
        </p:nvSpPr>
        <p:spPr>
          <a:xfrm>
            <a:off x="4210315" y="3854427"/>
            <a:ext cx="543739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/>
              <a:t>가격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ED8FBC-3C36-487C-A058-9981E082D931}"/>
              </a:ext>
            </a:extLst>
          </p:cNvPr>
          <p:cNvSpPr/>
          <p:nvPr/>
        </p:nvSpPr>
        <p:spPr>
          <a:xfrm>
            <a:off x="4210315" y="4383835"/>
            <a:ext cx="543739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/>
              <a:t>설명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39AB98-1AF6-483B-970E-5690CF6D343A}"/>
              </a:ext>
            </a:extLst>
          </p:cNvPr>
          <p:cNvSpPr/>
          <p:nvPr/>
        </p:nvSpPr>
        <p:spPr>
          <a:xfrm>
            <a:off x="5120721" y="3854427"/>
            <a:ext cx="208885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6B8B66-B138-47FD-A125-12972F1C423C}"/>
              </a:ext>
            </a:extLst>
          </p:cNvPr>
          <p:cNvSpPr/>
          <p:nvPr/>
        </p:nvSpPr>
        <p:spPr>
          <a:xfrm>
            <a:off x="5123393" y="4340424"/>
            <a:ext cx="2088859" cy="7246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MultiLine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DC3394-E091-42CE-B7A4-819827191E97}"/>
              </a:ext>
            </a:extLst>
          </p:cNvPr>
          <p:cNvSpPr/>
          <p:nvPr/>
        </p:nvSpPr>
        <p:spPr>
          <a:xfrm>
            <a:off x="1325603" y="1558057"/>
            <a:ext cx="103970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텍스트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3E9638-9551-4B28-BA4D-A2AB70C7B4D7}"/>
              </a:ext>
            </a:extLst>
          </p:cNvPr>
          <p:cNvSpPr/>
          <p:nvPr/>
        </p:nvSpPr>
        <p:spPr>
          <a:xfrm>
            <a:off x="2474106" y="1529999"/>
            <a:ext cx="543739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/>
              <a:t>라벨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65EC681-33A2-40F7-A82A-2AF86C410CC8}"/>
              </a:ext>
            </a:extLst>
          </p:cNvPr>
          <p:cNvSpPr/>
          <p:nvPr/>
        </p:nvSpPr>
        <p:spPr>
          <a:xfrm>
            <a:off x="5120720" y="5207967"/>
            <a:ext cx="2088859" cy="3067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도서 저장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D2830D-D0C7-4B46-A598-A6FC124127AD}"/>
              </a:ext>
            </a:extLst>
          </p:cNvPr>
          <p:cNvSpPr/>
          <p:nvPr/>
        </p:nvSpPr>
        <p:spPr>
          <a:xfrm>
            <a:off x="433746" y="3061982"/>
            <a:ext cx="3500691" cy="3032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61FC0EF-943C-4322-850A-BA80987037A9}"/>
              </a:ext>
            </a:extLst>
          </p:cNvPr>
          <p:cNvSpPr/>
          <p:nvPr/>
        </p:nvSpPr>
        <p:spPr>
          <a:xfrm>
            <a:off x="3081133" y="1529999"/>
            <a:ext cx="104365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리스트뷰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D8F9A6-8DCF-42CC-A966-479195DA21A6}"/>
              </a:ext>
            </a:extLst>
          </p:cNvPr>
          <p:cNvSpPr/>
          <p:nvPr/>
        </p:nvSpPr>
        <p:spPr>
          <a:xfrm>
            <a:off x="433746" y="3158602"/>
            <a:ext cx="2678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PID</a:t>
            </a:r>
            <a:r>
              <a:rPr lang="ko-KR" altLang="en-US" dirty="0"/>
              <a:t>     도서명       가격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AA09842-A5F6-4C49-8F66-36B1204E74E4}"/>
              </a:ext>
            </a:extLst>
          </p:cNvPr>
          <p:cNvSpPr/>
          <p:nvPr/>
        </p:nvSpPr>
        <p:spPr>
          <a:xfrm>
            <a:off x="7529648" y="3032896"/>
            <a:ext cx="1269004" cy="3067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도서 삭제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2F9D1E-0241-45F0-8380-DD0F114651E5}"/>
              </a:ext>
            </a:extLst>
          </p:cNvPr>
          <p:cNvSpPr/>
          <p:nvPr/>
        </p:nvSpPr>
        <p:spPr>
          <a:xfrm>
            <a:off x="5120720" y="2990988"/>
            <a:ext cx="208885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읽기전용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49A457-FD0B-4B43-BD07-1ED15ED10199}"/>
              </a:ext>
            </a:extLst>
          </p:cNvPr>
          <p:cNvSpPr/>
          <p:nvPr/>
        </p:nvSpPr>
        <p:spPr>
          <a:xfrm>
            <a:off x="4210314" y="2990988"/>
            <a:ext cx="463588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/>
              <a:t>PID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98CB880-AF5E-4887-9595-21255098F031}"/>
              </a:ext>
            </a:extLst>
          </p:cNvPr>
          <p:cNvSpPr/>
          <p:nvPr/>
        </p:nvSpPr>
        <p:spPr>
          <a:xfrm>
            <a:off x="7529648" y="3799658"/>
            <a:ext cx="1269004" cy="3067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가격 수정</a:t>
            </a:r>
          </a:p>
        </p:txBody>
      </p:sp>
    </p:spTree>
    <p:extLst>
      <p:ext uri="{BB962C8B-B14F-4D97-AF65-F5344CB8AC3E}">
        <p14:creationId xmlns:p14="http://schemas.microsoft.com/office/powerpoint/2010/main" val="1178597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58A15D-992C-45E8-A2CB-E79D75062D5F}"/>
              </a:ext>
            </a:extLst>
          </p:cNvPr>
          <p:cNvSpPr/>
          <p:nvPr/>
        </p:nvSpPr>
        <p:spPr>
          <a:xfrm>
            <a:off x="89136" y="132019"/>
            <a:ext cx="2538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WinForm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구현 </a:t>
            </a:r>
            <a:r>
              <a:rPr lang="en-US" altLang="ko-KR" sz="2400" b="1" dirty="0"/>
              <a:t>2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E1BBB7-083E-4A3D-8C23-62461928972C}"/>
              </a:ext>
            </a:extLst>
          </p:cNvPr>
          <p:cNvSpPr/>
          <p:nvPr/>
        </p:nvSpPr>
        <p:spPr>
          <a:xfrm>
            <a:off x="285895" y="878639"/>
            <a:ext cx="1218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고객 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B8667F-0AAA-4BA3-BF91-900E24BF98BA}"/>
              </a:ext>
            </a:extLst>
          </p:cNvPr>
          <p:cNvSpPr/>
          <p:nvPr/>
        </p:nvSpPr>
        <p:spPr>
          <a:xfrm>
            <a:off x="285895" y="2235370"/>
            <a:ext cx="11626472" cy="4286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C513A1-5400-4608-AB43-24C735961E65}"/>
              </a:ext>
            </a:extLst>
          </p:cNvPr>
          <p:cNvSpPr/>
          <p:nvPr/>
        </p:nvSpPr>
        <p:spPr>
          <a:xfrm>
            <a:off x="271073" y="1559048"/>
            <a:ext cx="958284" cy="3067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3FC761-D8C1-4174-88BB-1C7236153064}"/>
              </a:ext>
            </a:extLst>
          </p:cNvPr>
          <p:cNvSpPr/>
          <p:nvPr/>
        </p:nvSpPr>
        <p:spPr>
          <a:xfrm>
            <a:off x="433746" y="2398390"/>
            <a:ext cx="1591223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 연결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961936-ED5A-40FD-97F9-DA95DA74C5DF}"/>
              </a:ext>
            </a:extLst>
          </p:cNvPr>
          <p:cNvSpPr/>
          <p:nvPr/>
        </p:nvSpPr>
        <p:spPr>
          <a:xfrm>
            <a:off x="4124790" y="878638"/>
            <a:ext cx="2715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DB </a:t>
            </a:r>
            <a:r>
              <a:rPr lang="ko-KR" altLang="en-US" dirty="0">
                <a:solidFill>
                  <a:srgbClr val="FF0000"/>
                </a:solidFill>
              </a:rPr>
              <a:t>연결 </a:t>
            </a:r>
            <a:r>
              <a:rPr lang="en-US" altLang="ko-KR" dirty="0">
                <a:solidFill>
                  <a:srgbClr val="FF0000"/>
                </a:solidFill>
              </a:rPr>
              <a:t>or DB </a:t>
            </a:r>
            <a:r>
              <a:rPr lang="ko-KR" altLang="en-US" dirty="0">
                <a:solidFill>
                  <a:srgbClr val="FF0000"/>
                </a:solidFill>
              </a:rPr>
              <a:t>연결해제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E8D4CB-9DF4-48E6-B411-E5F4F8F7686C}"/>
              </a:ext>
            </a:extLst>
          </p:cNvPr>
          <p:cNvSpPr/>
          <p:nvPr/>
        </p:nvSpPr>
        <p:spPr>
          <a:xfrm>
            <a:off x="4124790" y="2921322"/>
            <a:ext cx="4993931" cy="3173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F6ABA0-1E58-49F2-960B-E10B2646E19A}"/>
              </a:ext>
            </a:extLst>
          </p:cNvPr>
          <p:cNvSpPr/>
          <p:nvPr/>
        </p:nvSpPr>
        <p:spPr>
          <a:xfrm>
            <a:off x="4135166" y="2595112"/>
            <a:ext cx="1712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고객</a:t>
            </a:r>
            <a:r>
              <a:rPr lang="en-US" altLang="ko-KR" dirty="0"/>
              <a:t>(</a:t>
            </a:r>
            <a:r>
              <a:rPr lang="en-US" altLang="ko-KR" dirty="0" err="1"/>
              <a:t>Cusomer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077D6B-85B9-471E-8F9D-4CED550945DC}"/>
              </a:ext>
            </a:extLst>
          </p:cNvPr>
          <p:cNvSpPr/>
          <p:nvPr/>
        </p:nvSpPr>
        <p:spPr>
          <a:xfrm>
            <a:off x="5120721" y="3400048"/>
            <a:ext cx="208885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206A311-058C-450B-BC57-3C8293D9AC96}"/>
              </a:ext>
            </a:extLst>
          </p:cNvPr>
          <p:cNvSpPr/>
          <p:nvPr/>
        </p:nvSpPr>
        <p:spPr>
          <a:xfrm>
            <a:off x="4210315" y="3400048"/>
            <a:ext cx="543739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202138-129D-46A7-AEB0-94E2CE63855E}"/>
              </a:ext>
            </a:extLst>
          </p:cNvPr>
          <p:cNvSpPr/>
          <p:nvPr/>
        </p:nvSpPr>
        <p:spPr>
          <a:xfrm>
            <a:off x="4210315" y="3854427"/>
            <a:ext cx="902811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/>
              <a:t>전화번호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ED8FBC-3C36-487C-A058-9981E082D931}"/>
              </a:ext>
            </a:extLst>
          </p:cNvPr>
          <p:cNvSpPr/>
          <p:nvPr/>
        </p:nvSpPr>
        <p:spPr>
          <a:xfrm>
            <a:off x="4210315" y="4383835"/>
            <a:ext cx="543739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주소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39AB98-1AF6-483B-970E-5690CF6D343A}"/>
              </a:ext>
            </a:extLst>
          </p:cNvPr>
          <p:cNvSpPr/>
          <p:nvPr/>
        </p:nvSpPr>
        <p:spPr>
          <a:xfrm>
            <a:off x="5120721" y="3854427"/>
            <a:ext cx="208885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6B8B66-B138-47FD-A125-12972F1C423C}"/>
              </a:ext>
            </a:extLst>
          </p:cNvPr>
          <p:cNvSpPr/>
          <p:nvPr/>
        </p:nvSpPr>
        <p:spPr>
          <a:xfrm>
            <a:off x="5123393" y="4340425"/>
            <a:ext cx="2088859" cy="3511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DC3394-E091-42CE-B7A4-819827191E97}"/>
              </a:ext>
            </a:extLst>
          </p:cNvPr>
          <p:cNvSpPr/>
          <p:nvPr/>
        </p:nvSpPr>
        <p:spPr>
          <a:xfrm>
            <a:off x="1325603" y="1558057"/>
            <a:ext cx="103970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텍스트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3E9638-9551-4B28-BA4D-A2AB70C7B4D7}"/>
              </a:ext>
            </a:extLst>
          </p:cNvPr>
          <p:cNvSpPr/>
          <p:nvPr/>
        </p:nvSpPr>
        <p:spPr>
          <a:xfrm>
            <a:off x="2474106" y="1529999"/>
            <a:ext cx="543739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/>
              <a:t>라벨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65EC681-33A2-40F7-A82A-2AF86C410CC8}"/>
              </a:ext>
            </a:extLst>
          </p:cNvPr>
          <p:cNvSpPr/>
          <p:nvPr/>
        </p:nvSpPr>
        <p:spPr>
          <a:xfrm>
            <a:off x="5120720" y="4907756"/>
            <a:ext cx="2088859" cy="3067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D2830D-D0C7-4B46-A598-A6FC124127AD}"/>
              </a:ext>
            </a:extLst>
          </p:cNvPr>
          <p:cNvSpPr/>
          <p:nvPr/>
        </p:nvSpPr>
        <p:spPr>
          <a:xfrm>
            <a:off x="433746" y="3061982"/>
            <a:ext cx="3500691" cy="3032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61FC0EF-943C-4322-850A-BA80987037A9}"/>
              </a:ext>
            </a:extLst>
          </p:cNvPr>
          <p:cNvSpPr/>
          <p:nvPr/>
        </p:nvSpPr>
        <p:spPr>
          <a:xfrm>
            <a:off x="3081133" y="1529999"/>
            <a:ext cx="104365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리스트뷰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D8F9A6-8DCF-42CC-A966-479195DA21A6}"/>
              </a:ext>
            </a:extLst>
          </p:cNvPr>
          <p:cNvSpPr/>
          <p:nvPr/>
        </p:nvSpPr>
        <p:spPr>
          <a:xfrm>
            <a:off x="433746" y="3158602"/>
            <a:ext cx="2760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CID</a:t>
            </a:r>
            <a:r>
              <a:rPr lang="ko-KR" altLang="en-US" dirty="0"/>
              <a:t>       이름   전화번호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AA09842-A5F6-4C49-8F66-36B1204E74E4}"/>
              </a:ext>
            </a:extLst>
          </p:cNvPr>
          <p:cNvSpPr/>
          <p:nvPr/>
        </p:nvSpPr>
        <p:spPr>
          <a:xfrm>
            <a:off x="7529648" y="3032896"/>
            <a:ext cx="1269004" cy="3067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2F9D1E-0241-45F0-8380-DD0F114651E5}"/>
              </a:ext>
            </a:extLst>
          </p:cNvPr>
          <p:cNvSpPr/>
          <p:nvPr/>
        </p:nvSpPr>
        <p:spPr>
          <a:xfrm>
            <a:off x="5120720" y="2990988"/>
            <a:ext cx="208885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읽기전용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49A457-FD0B-4B43-BD07-1ED15ED10199}"/>
              </a:ext>
            </a:extLst>
          </p:cNvPr>
          <p:cNvSpPr/>
          <p:nvPr/>
        </p:nvSpPr>
        <p:spPr>
          <a:xfrm>
            <a:off x="4210314" y="2990988"/>
            <a:ext cx="474810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/>
              <a:t>CID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98CB880-AF5E-4887-9595-21255098F031}"/>
              </a:ext>
            </a:extLst>
          </p:cNvPr>
          <p:cNvSpPr/>
          <p:nvPr/>
        </p:nvSpPr>
        <p:spPr>
          <a:xfrm>
            <a:off x="7548786" y="3872240"/>
            <a:ext cx="1269004" cy="8193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전화번호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주소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1963766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58A15D-992C-45E8-A2CB-E79D75062D5F}"/>
              </a:ext>
            </a:extLst>
          </p:cNvPr>
          <p:cNvSpPr/>
          <p:nvPr/>
        </p:nvSpPr>
        <p:spPr>
          <a:xfrm>
            <a:off x="89136" y="132019"/>
            <a:ext cx="2538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WinForm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구현 </a:t>
            </a:r>
            <a:r>
              <a:rPr lang="en-US" altLang="ko-KR" sz="2400" b="1" dirty="0"/>
              <a:t>3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E1BBB7-083E-4A3D-8C23-62461928972C}"/>
              </a:ext>
            </a:extLst>
          </p:cNvPr>
          <p:cNvSpPr/>
          <p:nvPr/>
        </p:nvSpPr>
        <p:spPr>
          <a:xfrm>
            <a:off x="285895" y="878639"/>
            <a:ext cx="1564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3. </a:t>
            </a:r>
            <a:r>
              <a:rPr lang="ko-KR" altLang="en-US" dirty="0"/>
              <a:t>구매 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B8667F-0AAA-4BA3-BF91-900E24BF98BA}"/>
              </a:ext>
            </a:extLst>
          </p:cNvPr>
          <p:cNvSpPr/>
          <p:nvPr/>
        </p:nvSpPr>
        <p:spPr>
          <a:xfrm>
            <a:off x="285895" y="2235370"/>
            <a:ext cx="11626472" cy="4286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C513A1-5400-4608-AB43-24C735961E65}"/>
              </a:ext>
            </a:extLst>
          </p:cNvPr>
          <p:cNvSpPr/>
          <p:nvPr/>
        </p:nvSpPr>
        <p:spPr>
          <a:xfrm>
            <a:off x="271073" y="1559048"/>
            <a:ext cx="958284" cy="3067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3FC761-D8C1-4174-88BB-1C7236153064}"/>
              </a:ext>
            </a:extLst>
          </p:cNvPr>
          <p:cNvSpPr/>
          <p:nvPr/>
        </p:nvSpPr>
        <p:spPr>
          <a:xfrm>
            <a:off x="433746" y="2398390"/>
            <a:ext cx="1591223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 연결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961936-ED5A-40FD-97F9-DA95DA74C5DF}"/>
              </a:ext>
            </a:extLst>
          </p:cNvPr>
          <p:cNvSpPr/>
          <p:nvPr/>
        </p:nvSpPr>
        <p:spPr>
          <a:xfrm>
            <a:off x="4124790" y="878638"/>
            <a:ext cx="2715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DB </a:t>
            </a:r>
            <a:r>
              <a:rPr lang="ko-KR" altLang="en-US" dirty="0">
                <a:solidFill>
                  <a:srgbClr val="FF0000"/>
                </a:solidFill>
              </a:rPr>
              <a:t>연결 </a:t>
            </a:r>
            <a:r>
              <a:rPr lang="en-US" altLang="ko-KR" dirty="0">
                <a:solidFill>
                  <a:srgbClr val="FF0000"/>
                </a:solidFill>
              </a:rPr>
              <a:t>or DB </a:t>
            </a:r>
            <a:r>
              <a:rPr lang="ko-KR" altLang="en-US" dirty="0">
                <a:solidFill>
                  <a:srgbClr val="FF0000"/>
                </a:solidFill>
              </a:rPr>
              <a:t>연결해제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E8D4CB-9DF4-48E6-B411-E5F4F8F7686C}"/>
              </a:ext>
            </a:extLst>
          </p:cNvPr>
          <p:cNvSpPr/>
          <p:nvPr/>
        </p:nvSpPr>
        <p:spPr>
          <a:xfrm>
            <a:off x="456319" y="3070611"/>
            <a:ext cx="4186896" cy="3355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F6ABA0-1E58-49F2-960B-E10B2646E19A}"/>
              </a:ext>
            </a:extLst>
          </p:cNvPr>
          <p:cNvSpPr/>
          <p:nvPr/>
        </p:nvSpPr>
        <p:spPr>
          <a:xfrm>
            <a:off x="373193" y="295569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검색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DC3394-E091-42CE-B7A4-819827191E97}"/>
              </a:ext>
            </a:extLst>
          </p:cNvPr>
          <p:cNvSpPr/>
          <p:nvPr/>
        </p:nvSpPr>
        <p:spPr>
          <a:xfrm>
            <a:off x="1325603" y="1558057"/>
            <a:ext cx="103970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텍스트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3E9638-9551-4B28-BA4D-A2AB70C7B4D7}"/>
              </a:ext>
            </a:extLst>
          </p:cNvPr>
          <p:cNvSpPr/>
          <p:nvPr/>
        </p:nvSpPr>
        <p:spPr>
          <a:xfrm>
            <a:off x="2474106" y="1529999"/>
            <a:ext cx="543739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/>
              <a:t>라벨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61FC0EF-943C-4322-850A-BA80987037A9}"/>
              </a:ext>
            </a:extLst>
          </p:cNvPr>
          <p:cNvSpPr/>
          <p:nvPr/>
        </p:nvSpPr>
        <p:spPr>
          <a:xfrm>
            <a:off x="3081133" y="1529999"/>
            <a:ext cx="104365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리스트뷰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AA09842-A5F6-4C49-8F66-36B1204E74E4}"/>
              </a:ext>
            </a:extLst>
          </p:cNvPr>
          <p:cNvSpPr/>
          <p:nvPr/>
        </p:nvSpPr>
        <p:spPr>
          <a:xfrm>
            <a:off x="3311215" y="3342233"/>
            <a:ext cx="993566" cy="3067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2F9D1E-0241-45F0-8380-DD0F114651E5}"/>
              </a:ext>
            </a:extLst>
          </p:cNvPr>
          <p:cNvSpPr/>
          <p:nvPr/>
        </p:nvSpPr>
        <p:spPr>
          <a:xfrm>
            <a:off x="1553838" y="3348030"/>
            <a:ext cx="167425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49A457-FD0B-4B43-BD07-1ED15ED10199}"/>
              </a:ext>
            </a:extLst>
          </p:cNvPr>
          <p:cNvSpPr/>
          <p:nvPr/>
        </p:nvSpPr>
        <p:spPr>
          <a:xfrm>
            <a:off x="643432" y="3348030"/>
            <a:ext cx="723275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/>
              <a:t>고객명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61A972-9EBC-46F3-9CF6-7CA05C622C0E}"/>
              </a:ext>
            </a:extLst>
          </p:cNvPr>
          <p:cNvSpPr/>
          <p:nvPr/>
        </p:nvSpPr>
        <p:spPr>
          <a:xfrm>
            <a:off x="643431" y="3899512"/>
            <a:ext cx="3661349" cy="888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리스트뷰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CD55C1F-323C-4CAC-9F5F-699D112FFF66}"/>
              </a:ext>
            </a:extLst>
          </p:cNvPr>
          <p:cNvSpPr/>
          <p:nvPr/>
        </p:nvSpPr>
        <p:spPr>
          <a:xfrm>
            <a:off x="708624" y="3906300"/>
            <a:ext cx="2760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CID</a:t>
            </a:r>
            <a:r>
              <a:rPr lang="ko-KR" altLang="en-US" dirty="0"/>
              <a:t>       이름   전화번호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017FF0D-4431-4D17-AD56-43B0A3BCCF5D}"/>
              </a:ext>
            </a:extLst>
          </p:cNvPr>
          <p:cNvSpPr/>
          <p:nvPr/>
        </p:nvSpPr>
        <p:spPr>
          <a:xfrm>
            <a:off x="3349049" y="4879256"/>
            <a:ext cx="993566" cy="3067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B232E65-4257-4282-ABFF-CE8A7733F754}"/>
              </a:ext>
            </a:extLst>
          </p:cNvPr>
          <p:cNvSpPr/>
          <p:nvPr/>
        </p:nvSpPr>
        <p:spPr>
          <a:xfrm>
            <a:off x="1591672" y="4885053"/>
            <a:ext cx="167425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A6D09AD-861B-4586-AC6E-6E9FD79C5D9E}"/>
              </a:ext>
            </a:extLst>
          </p:cNvPr>
          <p:cNvSpPr/>
          <p:nvPr/>
        </p:nvSpPr>
        <p:spPr>
          <a:xfrm>
            <a:off x="681266" y="4885053"/>
            <a:ext cx="723275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/>
              <a:t>도서명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33E85AF-51A6-407D-B818-69E26E424F7C}"/>
              </a:ext>
            </a:extLst>
          </p:cNvPr>
          <p:cNvSpPr/>
          <p:nvPr/>
        </p:nvSpPr>
        <p:spPr>
          <a:xfrm>
            <a:off x="681265" y="5436535"/>
            <a:ext cx="3661349" cy="888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리스트뷰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C60953-F51B-4A97-98A0-A61CDF2F3C67}"/>
              </a:ext>
            </a:extLst>
          </p:cNvPr>
          <p:cNvSpPr/>
          <p:nvPr/>
        </p:nvSpPr>
        <p:spPr>
          <a:xfrm>
            <a:off x="746458" y="5443323"/>
            <a:ext cx="2284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PID</a:t>
            </a:r>
            <a:r>
              <a:rPr lang="ko-KR" altLang="en-US" dirty="0"/>
              <a:t>       이름   가격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A71EFA-AEDB-48A3-8126-89DEB7EDAD3F}"/>
              </a:ext>
            </a:extLst>
          </p:cNvPr>
          <p:cNvSpPr/>
          <p:nvPr/>
        </p:nvSpPr>
        <p:spPr>
          <a:xfrm>
            <a:off x="3265923" y="4325156"/>
            <a:ext cx="2568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선택시</a:t>
            </a:r>
            <a:r>
              <a:rPr lang="ko-KR" altLang="en-US" dirty="0">
                <a:solidFill>
                  <a:srgbClr val="FF0000"/>
                </a:solidFill>
              </a:rPr>
              <a:t> 우측에 </a:t>
            </a:r>
            <a:r>
              <a:rPr lang="en-US" altLang="ko-KR" dirty="0">
                <a:solidFill>
                  <a:srgbClr val="FF0000"/>
                </a:solidFill>
              </a:rPr>
              <a:t>CID</a:t>
            </a:r>
            <a:r>
              <a:rPr lang="ko-KR" altLang="en-US" dirty="0">
                <a:solidFill>
                  <a:srgbClr val="FF0000"/>
                </a:solidFill>
              </a:rPr>
              <a:t>출력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B407931-218F-4F67-98AE-4DA71F8B1180}"/>
              </a:ext>
            </a:extLst>
          </p:cNvPr>
          <p:cNvSpPr/>
          <p:nvPr/>
        </p:nvSpPr>
        <p:spPr>
          <a:xfrm>
            <a:off x="3123641" y="5819105"/>
            <a:ext cx="2568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선택시</a:t>
            </a:r>
            <a:r>
              <a:rPr lang="ko-KR" altLang="en-US" dirty="0">
                <a:solidFill>
                  <a:srgbClr val="FF0000"/>
                </a:solidFill>
              </a:rPr>
              <a:t> 우측에 </a:t>
            </a:r>
            <a:r>
              <a:rPr lang="en-US" altLang="ko-KR" dirty="0">
                <a:solidFill>
                  <a:srgbClr val="FF0000"/>
                </a:solidFill>
              </a:rPr>
              <a:t>PD</a:t>
            </a:r>
            <a:r>
              <a:rPr lang="ko-KR" altLang="en-US" dirty="0">
                <a:solidFill>
                  <a:srgbClr val="FF0000"/>
                </a:solidFill>
              </a:rPr>
              <a:t>출력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DCA075-CC92-45F2-BF1C-CA0A77CB8759}"/>
              </a:ext>
            </a:extLst>
          </p:cNvPr>
          <p:cNvSpPr/>
          <p:nvPr/>
        </p:nvSpPr>
        <p:spPr>
          <a:xfrm>
            <a:off x="5801240" y="3072224"/>
            <a:ext cx="4186896" cy="3355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62C997E-9417-4122-9A86-0885D192F70C}"/>
              </a:ext>
            </a:extLst>
          </p:cNvPr>
          <p:cNvSpPr/>
          <p:nvPr/>
        </p:nvSpPr>
        <p:spPr>
          <a:xfrm>
            <a:off x="5823886" y="288124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구매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CAFF14F-3344-4191-A7EA-16C7C19C2610}"/>
              </a:ext>
            </a:extLst>
          </p:cNvPr>
          <p:cNvSpPr/>
          <p:nvPr/>
        </p:nvSpPr>
        <p:spPr>
          <a:xfrm>
            <a:off x="5930192" y="3645203"/>
            <a:ext cx="902811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/>
              <a:t>도서정보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2B5DCD0-84A7-4087-AD50-EBD10F55F45B}"/>
              </a:ext>
            </a:extLst>
          </p:cNvPr>
          <p:cNvSpPr/>
          <p:nvPr/>
        </p:nvSpPr>
        <p:spPr>
          <a:xfrm>
            <a:off x="5930192" y="4099582"/>
            <a:ext cx="902811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/>
              <a:t>구매수량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674C506-98D3-4119-B8DF-6F1FC77A5FD1}"/>
              </a:ext>
            </a:extLst>
          </p:cNvPr>
          <p:cNvSpPr/>
          <p:nvPr/>
        </p:nvSpPr>
        <p:spPr>
          <a:xfrm>
            <a:off x="6840598" y="4099582"/>
            <a:ext cx="290484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A10EAE0-E0E1-4282-97A3-073FB00BEE21}"/>
              </a:ext>
            </a:extLst>
          </p:cNvPr>
          <p:cNvSpPr/>
          <p:nvPr/>
        </p:nvSpPr>
        <p:spPr>
          <a:xfrm>
            <a:off x="6840597" y="3236143"/>
            <a:ext cx="133866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읽기전용</a:t>
            </a:r>
            <a:r>
              <a:rPr lang="en-US" altLang="ko-KR" sz="1400" dirty="0">
                <a:solidFill>
                  <a:schemeClr val="tx1"/>
                </a:solidFill>
              </a:rPr>
              <a:t>(CID)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5CAABFE-DD01-46F7-833D-C0315EDA668A}"/>
              </a:ext>
            </a:extLst>
          </p:cNvPr>
          <p:cNvSpPr/>
          <p:nvPr/>
        </p:nvSpPr>
        <p:spPr>
          <a:xfrm>
            <a:off x="5930191" y="3236143"/>
            <a:ext cx="902811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/>
              <a:t>고객정보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B9856F7-BC6C-4652-BD87-FC92AE576D7A}"/>
              </a:ext>
            </a:extLst>
          </p:cNvPr>
          <p:cNvSpPr/>
          <p:nvPr/>
        </p:nvSpPr>
        <p:spPr>
          <a:xfrm>
            <a:off x="8414366" y="3236143"/>
            <a:ext cx="133866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읽기전용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이름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D5BF6B2-8C6C-4F06-B7E0-B250CF26B6A2}"/>
              </a:ext>
            </a:extLst>
          </p:cNvPr>
          <p:cNvSpPr/>
          <p:nvPr/>
        </p:nvSpPr>
        <p:spPr>
          <a:xfrm>
            <a:off x="6833003" y="3656248"/>
            <a:ext cx="133866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읽기전용</a:t>
            </a:r>
            <a:r>
              <a:rPr lang="en-US" altLang="ko-KR" sz="1400" dirty="0">
                <a:solidFill>
                  <a:schemeClr val="tx1"/>
                </a:solidFill>
              </a:rPr>
              <a:t>(PID)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08C5A89-BA79-468F-96AB-7CA21B440EF8}"/>
              </a:ext>
            </a:extLst>
          </p:cNvPr>
          <p:cNvSpPr/>
          <p:nvPr/>
        </p:nvSpPr>
        <p:spPr>
          <a:xfrm>
            <a:off x="8406772" y="3656248"/>
            <a:ext cx="133866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읽기전용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이름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127EDE0-2D78-4E60-AD07-B4DC07E37D3F}"/>
              </a:ext>
            </a:extLst>
          </p:cNvPr>
          <p:cNvSpPr/>
          <p:nvPr/>
        </p:nvSpPr>
        <p:spPr>
          <a:xfrm>
            <a:off x="6840596" y="4634598"/>
            <a:ext cx="2904843" cy="3067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구매하기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저장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B3E51C8-4D3D-4487-A67F-93CFC1391543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3969477" y="3390032"/>
            <a:ext cx="2871120" cy="90533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95389E9-978C-433A-9CF8-50C0908F53A1}"/>
              </a:ext>
            </a:extLst>
          </p:cNvPr>
          <p:cNvCxnSpPr>
            <a:cxnSpLocks/>
          </p:cNvCxnSpPr>
          <p:nvPr/>
        </p:nvCxnSpPr>
        <p:spPr>
          <a:xfrm flipV="1">
            <a:off x="3896301" y="3982774"/>
            <a:ext cx="3259508" cy="1832368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944DFD8-55C7-43FB-ABD8-01F66DA88B82}"/>
              </a:ext>
            </a:extLst>
          </p:cNvPr>
          <p:cNvSpPr/>
          <p:nvPr/>
        </p:nvSpPr>
        <p:spPr>
          <a:xfrm>
            <a:off x="6727561" y="3148402"/>
            <a:ext cx="3179837" cy="427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3C85D04-BCBD-4775-9007-0C8D67E35988}"/>
              </a:ext>
            </a:extLst>
          </p:cNvPr>
          <p:cNvSpPr/>
          <p:nvPr/>
        </p:nvSpPr>
        <p:spPr>
          <a:xfrm>
            <a:off x="6780718" y="3634825"/>
            <a:ext cx="3179837" cy="427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96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633E85AF-51A6-407D-B818-69E26E424F7C}"/>
              </a:ext>
            </a:extLst>
          </p:cNvPr>
          <p:cNvSpPr/>
          <p:nvPr/>
        </p:nvSpPr>
        <p:spPr>
          <a:xfrm>
            <a:off x="615884" y="3908528"/>
            <a:ext cx="4283287" cy="2299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리스트뷰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58A15D-992C-45E8-A2CB-E79D75062D5F}"/>
              </a:ext>
            </a:extLst>
          </p:cNvPr>
          <p:cNvSpPr/>
          <p:nvPr/>
        </p:nvSpPr>
        <p:spPr>
          <a:xfrm>
            <a:off x="89136" y="132019"/>
            <a:ext cx="2538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WinForm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구현 </a:t>
            </a:r>
            <a:r>
              <a:rPr lang="en-US" altLang="ko-KR" sz="2400" b="1" dirty="0"/>
              <a:t>4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E1BBB7-083E-4A3D-8C23-62461928972C}"/>
              </a:ext>
            </a:extLst>
          </p:cNvPr>
          <p:cNvSpPr/>
          <p:nvPr/>
        </p:nvSpPr>
        <p:spPr>
          <a:xfrm>
            <a:off x="285895" y="878639"/>
            <a:ext cx="1218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검색 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B8667F-0AAA-4BA3-BF91-900E24BF98BA}"/>
              </a:ext>
            </a:extLst>
          </p:cNvPr>
          <p:cNvSpPr/>
          <p:nvPr/>
        </p:nvSpPr>
        <p:spPr>
          <a:xfrm>
            <a:off x="285895" y="2235370"/>
            <a:ext cx="11626472" cy="4286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C513A1-5400-4608-AB43-24C735961E65}"/>
              </a:ext>
            </a:extLst>
          </p:cNvPr>
          <p:cNvSpPr/>
          <p:nvPr/>
        </p:nvSpPr>
        <p:spPr>
          <a:xfrm>
            <a:off x="271073" y="1559048"/>
            <a:ext cx="958284" cy="3067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3FC761-D8C1-4174-88BB-1C7236153064}"/>
              </a:ext>
            </a:extLst>
          </p:cNvPr>
          <p:cNvSpPr/>
          <p:nvPr/>
        </p:nvSpPr>
        <p:spPr>
          <a:xfrm>
            <a:off x="433746" y="2398390"/>
            <a:ext cx="1591223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 연결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961936-ED5A-40FD-97F9-DA95DA74C5DF}"/>
              </a:ext>
            </a:extLst>
          </p:cNvPr>
          <p:cNvSpPr/>
          <p:nvPr/>
        </p:nvSpPr>
        <p:spPr>
          <a:xfrm>
            <a:off x="1116202" y="4306382"/>
            <a:ext cx="27382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해당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고객이 구매한 구매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리스트 출력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E8D4CB-9DF4-48E6-B411-E5F4F8F7686C}"/>
              </a:ext>
            </a:extLst>
          </p:cNvPr>
          <p:cNvSpPr/>
          <p:nvPr/>
        </p:nvSpPr>
        <p:spPr>
          <a:xfrm>
            <a:off x="456319" y="3070611"/>
            <a:ext cx="4509964" cy="3355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F6ABA0-1E58-49F2-960B-E10B2646E19A}"/>
              </a:ext>
            </a:extLst>
          </p:cNvPr>
          <p:cNvSpPr/>
          <p:nvPr/>
        </p:nvSpPr>
        <p:spPr>
          <a:xfrm>
            <a:off x="373193" y="2955694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고객 구매 정보 검색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DC3394-E091-42CE-B7A4-819827191E97}"/>
              </a:ext>
            </a:extLst>
          </p:cNvPr>
          <p:cNvSpPr/>
          <p:nvPr/>
        </p:nvSpPr>
        <p:spPr>
          <a:xfrm>
            <a:off x="1325603" y="1558057"/>
            <a:ext cx="103970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텍스트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3E9638-9551-4B28-BA4D-A2AB70C7B4D7}"/>
              </a:ext>
            </a:extLst>
          </p:cNvPr>
          <p:cNvSpPr/>
          <p:nvPr/>
        </p:nvSpPr>
        <p:spPr>
          <a:xfrm>
            <a:off x="2474106" y="1529999"/>
            <a:ext cx="543739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/>
              <a:t>라벨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61FC0EF-943C-4322-850A-BA80987037A9}"/>
              </a:ext>
            </a:extLst>
          </p:cNvPr>
          <p:cNvSpPr/>
          <p:nvPr/>
        </p:nvSpPr>
        <p:spPr>
          <a:xfrm>
            <a:off x="3081133" y="1529999"/>
            <a:ext cx="104365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리스트뷰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AA09842-A5F6-4C49-8F66-36B1204E74E4}"/>
              </a:ext>
            </a:extLst>
          </p:cNvPr>
          <p:cNvSpPr/>
          <p:nvPr/>
        </p:nvSpPr>
        <p:spPr>
          <a:xfrm>
            <a:off x="3311215" y="3342233"/>
            <a:ext cx="993566" cy="3067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2F9D1E-0241-45F0-8380-DD0F114651E5}"/>
              </a:ext>
            </a:extLst>
          </p:cNvPr>
          <p:cNvSpPr/>
          <p:nvPr/>
        </p:nvSpPr>
        <p:spPr>
          <a:xfrm>
            <a:off x="1553838" y="3348030"/>
            <a:ext cx="167425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49A457-FD0B-4B43-BD07-1ED15ED10199}"/>
              </a:ext>
            </a:extLst>
          </p:cNvPr>
          <p:cNvSpPr/>
          <p:nvPr/>
        </p:nvSpPr>
        <p:spPr>
          <a:xfrm>
            <a:off x="643432" y="3348030"/>
            <a:ext cx="723275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/>
              <a:t>고객명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DCA075-CC92-45F2-BF1C-CA0A77CB8759}"/>
              </a:ext>
            </a:extLst>
          </p:cNvPr>
          <p:cNvSpPr/>
          <p:nvPr/>
        </p:nvSpPr>
        <p:spPr>
          <a:xfrm>
            <a:off x="5801240" y="3072224"/>
            <a:ext cx="4186896" cy="3355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62C997E-9417-4122-9A86-0885D192F70C}"/>
              </a:ext>
            </a:extLst>
          </p:cNvPr>
          <p:cNvSpPr/>
          <p:nvPr/>
        </p:nvSpPr>
        <p:spPr>
          <a:xfrm>
            <a:off x="5823886" y="2881246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도서 판매 정보 검색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039FD1-D653-4C83-B60F-BC944F615E33}"/>
              </a:ext>
            </a:extLst>
          </p:cNvPr>
          <p:cNvSpPr/>
          <p:nvPr/>
        </p:nvSpPr>
        <p:spPr>
          <a:xfrm>
            <a:off x="645325" y="3884138"/>
            <a:ext cx="42538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PID</a:t>
            </a:r>
            <a:r>
              <a:rPr lang="ko-KR" altLang="en-US" dirty="0"/>
              <a:t>  이름   가격  구매수량    구매날짜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17063D0-3E4A-4826-B5DA-AD81E1D53089}"/>
              </a:ext>
            </a:extLst>
          </p:cNvPr>
          <p:cNvSpPr/>
          <p:nvPr/>
        </p:nvSpPr>
        <p:spPr>
          <a:xfrm>
            <a:off x="6031124" y="3909184"/>
            <a:ext cx="3661349" cy="2299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리스트뷰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1654DA8-1562-4186-B0A8-610027A4D91A}"/>
              </a:ext>
            </a:extLst>
          </p:cNvPr>
          <p:cNvSpPr/>
          <p:nvPr/>
        </p:nvSpPr>
        <p:spPr>
          <a:xfrm>
            <a:off x="6531442" y="4307038"/>
            <a:ext cx="27382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해당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도서를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구매한 고객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리스트 출력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1C1763F-3FA9-44B9-8401-3EA1B79EC150}"/>
              </a:ext>
            </a:extLst>
          </p:cNvPr>
          <p:cNvSpPr/>
          <p:nvPr/>
        </p:nvSpPr>
        <p:spPr>
          <a:xfrm>
            <a:off x="8726455" y="3342889"/>
            <a:ext cx="993566" cy="3067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53B53CE-A978-41A2-9F51-1B59A9D43236}"/>
              </a:ext>
            </a:extLst>
          </p:cNvPr>
          <p:cNvSpPr/>
          <p:nvPr/>
        </p:nvSpPr>
        <p:spPr>
          <a:xfrm>
            <a:off x="6969078" y="3348686"/>
            <a:ext cx="167425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800590C-492A-4FE1-8040-E04F2928AEE4}"/>
              </a:ext>
            </a:extLst>
          </p:cNvPr>
          <p:cNvSpPr/>
          <p:nvPr/>
        </p:nvSpPr>
        <p:spPr>
          <a:xfrm>
            <a:off x="6058672" y="3348686"/>
            <a:ext cx="723275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/>
              <a:t>도서명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52DF5EC-56DD-489A-8CB9-B52329480394}"/>
              </a:ext>
            </a:extLst>
          </p:cNvPr>
          <p:cNvSpPr/>
          <p:nvPr/>
        </p:nvSpPr>
        <p:spPr>
          <a:xfrm>
            <a:off x="6060565" y="3884794"/>
            <a:ext cx="35821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CID</a:t>
            </a:r>
            <a:r>
              <a:rPr lang="ko-KR" altLang="en-US" dirty="0"/>
              <a:t>       이름   전화번호</a:t>
            </a:r>
            <a:r>
              <a:rPr lang="en-US" altLang="ko-KR" dirty="0"/>
              <a:t> </a:t>
            </a:r>
            <a:r>
              <a:rPr lang="ko-KR" altLang="en-US" dirty="0"/>
              <a:t>  주소</a:t>
            </a:r>
          </a:p>
        </p:txBody>
      </p:sp>
    </p:spTree>
    <p:extLst>
      <p:ext uri="{BB962C8B-B14F-4D97-AF65-F5344CB8AC3E}">
        <p14:creationId xmlns:p14="http://schemas.microsoft.com/office/powerpoint/2010/main" val="3370945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4668E1C9-DF74-4BF7-9DB5-A9341D91E52C}"/>
              </a:ext>
            </a:extLst>
          </p:cNvPr>
          <p:cNvSpPr/>
          <p:nvPr/>
        </p:nvSpPr>
        <p:spPr>
          <a:xfrm>
            <a:off x="4028590" y="2337450"/>
            <a:ext cx="3597003" cy="38642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E988E-4562-4BC0-B142-8E981B086744}"/>
              </a:ext>
            </a:extLst>
          </p:cNvPr>
          <p:cNvSpPr txBox="1"/>
          <p:nvPr/>
        </p:nvSpPr>
        <p:spPr>
          <a:xfrm>
            <a:off x="500373" y="144839"/>
            <a:ext cx="7401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11/02 </a:t>
            </a:r>
            <a:r>
              <a:rPr lang="ko-KR" altLang="en-US" sz="3600" b="1" dirty="0"/>
              <a:t>비연결지향 </a:t>
            </a:r>
            <a:r>
              <a:rPr lang="en-US" altLang="ko-KR" sz="3600" b="1" dirty="0"/>
              <a:t>DB</a:t>
            </a:r>
            <a:r>
              <a:rPr lang="ko-KR" altLang="en-US" sz="3600" b="1" dirty="0"/>
              <a:t>사용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35866B-F152-4CD8-A536-11B961D0C67B}"/>
              </a:ext>
            </a:extLst>
          </p:cNvPr>
          <p:cNvSpPr/>
          <p:nvPr/>
        </p:nvSpPr>
        <p:spPr>
          <a:xfrm>
            <a:off x="1912690" y="926238"/>
            <a:ext cx="5818115" cy="5457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F1FF59-2847-4726-BAD7-1B5D254784F4}"/>
              </a:ext>
            </a:extLst>
          </p:cNvPr>
          <p:cNvSpPr/>
          <p:nvPr/>
        </p:nvSpPr>
        <p:spPr>
          <a:xfrm>
            <a:off x="3045796" y="926052"/>
            <a:ext cx="1476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WBdatabase</a:t>
            </a:r>
            <a:endParaRPr lang="ko-KR" altLang="en-US" dirty="0"/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1B354019-E6EA-4C74-B513-94C6ED1F4BBF}"/>
              </a:ext>
            </a:extLst>
          </p:cNvPr>
          <p:cNvSpPr/>
          <p:nvPr/>
        </p:nvSpPr>
        <p:spPr>
          <a:xfrm>
            <a:off x="149472" y="1302563"/>
            <a:ext cx="1410536" cy="9624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Database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249D668-57CA-44A9-9A1D-6D2BF3C6A819}"/>
              </a:ext>
            </a:extLst>
          </p:cNvPr>
          <p:cNvCxnSpPr>
            <a:cxnSpLocks/>
          </p:cNvCxnSpPr>
          <p:nvPr/>
        </p:nvCxnSpPr>
        <p:spPr>
          <a:xfrm>
            <a:off x="3465908" y="3365289"/>
            <a:ext cx="493696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1F059F-94E0-4657-82AE-78CB2351940F}"/>
              </a:ext>
            </a:extLst>
          </p:cNvPr>
          <p:cNvSpPr/>
          <p:nvPr/>
        </p:nvSpPr>
        <p:spPr>
          <a:xfrm>
            <a:off x="7990865" y="926052"/>
            <a:ext cx="3697902" cy="54328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010587-C4A7-456A-A1B6-4CC43946F1FF}"/>
              </a:ext>
            </a:extLst>
          </p:cNvPr>
          <p:cNvSpPr/>
          <p:nvPr/>
        </p:nvSpPr>
        <p:spPr>
          <a:xfrm>
            <a:off x="8118096" y="926052"/>
            <a:ext cx="722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Form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8563529-F508-47D1-9103-7F8C0C2C4947}"/>
              </a:ext>
            </a:extLst>
          </p:cNvPr>
          <p:cNvCxnSpPr>
            <a:cxnSpLocks/>
          </p:cNvCxnSpPr>
          <p:nvPr/>
        </p:nvCxnSpPr>
        <p:spPr>
          <a:xfrm flipH="1">
            <a:off x="7530931" y="3738764"/>
            <a:ext cx="611486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C71253-B0C7-470B-9638-91E5CBD3B457}"/>
              </a:ext>
            </a:extLst>
          </p:cNvPr>
          <p:cNvSpPr/>
          <p:nvPr/>
        </p:nvSpPr>
        <p:spPr>
          <a:xfrm>
            <a:off x="8118096" y="3340918"/>
            <a:ext cx="3310612" cy="12621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사용자로부터 정보를 획득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획득한 정보를 </a:t>
            </a:r>
            <a:r>
              <a:rPr lang="en-US" altLang="ko-KR" sz="1400" dirty="0" err="1">
                <a:solidFill>
                  <a:schemeClr val="tx1"/>
                </a:solidFill>
              </a:rPr>
              <a:t>Wbdatabase</a:t>
            </a:r>
            <a:r>
              <a:rPr lang="ko-KR" altLang="en-US" sz="1400" dirty="0">
                <a:solidFill>
                  <a:schemeClr val="tx1"/>
                </a:solidFill>
              </a:rPr>
              <a:t>에 전달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166593-5183-48E4-A4A0-F98C814863A2}"/>
              </a:ext>
            </a:extLst>
          </p:cNvPr>
          <p:cNvSpPr/>
          <p:nvPr/>
        </p:nvSpPr>
        <p:spPr>
          <a:xfrm>
            <a:off x="8142416" y="4939595"/>
            <a:ext cx="3286292" cy="12621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Wbdatabase</a:t>
            </a:r>
            <a:r>
              <a:rPr lang="ko-KR" altLang="en-US" sz="1400" dirty="0">
                <a:solidFill>
                  <a:schemeClr val="tx1"/>
                </a:solidFill>
              </a:rPr>
              <a:t>로부터 정보를 획득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획득한 정보를 컨트롤에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75FCEF-D483-4213-87F2-F7449505686F}"/>
              </a:ext>
            </a:extLst>
          </p:cNvPr>
          <p:cNvSpPr/>
          <p:nvPr/>
        </p:nvSpPr>
        <p:spPr>
          <a:xfrm>
            <a:off x="4140255" y="2558872"/>
            <a:ext cx="3310612" cy="6041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insert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E62F2F0-F1C4-4C9E-918E-C95A17EDF816}"/>
              </a:ext>
            </a:extLst>
          </p:cNvPr>
          <p:cNvSpPr/>
          <p:nvPr/>
        </p:nvSpPr>
        <p:spPr>
          <a:xfrm>
            <a:off x="4156668" y="3287188"/>
            <a:ext cx="3310612" cy="6041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Update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31F900-ABAD-4E0D-A13A-00E69D328507}"/>
              </a:ext>
            </a:extLst>
          </p:cNvPr>
          <p:cNvSpPr/>
          <p:nvPr/>
        </p:nvSpPr>
        <p:spPr>
          <a:xfrm>
            <a:off x="4188439" y="4026256"/>
            <a:ext cx="3310612" cy="6041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Delete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6CCB67D-0535-4C2C-9D6D-FD73F1041533}"/>
              </a:ext>
            </a:extLst>
          </p:cNvPr>
          <p:cNvSpPr/>
          <p:nvPr/>
        </p:nvSpPr>
        <p:spPr>
          <a:xfrm>
            <a:off x="4188439" y="4783221"/>
            <a:ext cx="3310612" cy="6041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Select1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1908A7-DD9D-414A-B07F-E15F1CC06F65}"/>
              </a:ext>
            </a:extLst>
          </p:cNvPr>
          <p:cNvSpPr/>
          <p:nvPr/>
        </p:nvSpPr>
        <p:spPr>
          <a:xfrm>
            <a:off x="4220319" y="5470189"/>
            <a:ext cx="3286291" cy="6041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Select2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F5C9581-CC44-419B-9AC3-342012C5DC39}"/>
              </a:ext>
            </a:extLst>
          </p:cNvPr>
          <p:cNvCxnSpPr>
            <a:cxnSpLocks/>
          </p:cNvCxnSpPr>
          <p:nvPr/>
        </p:nvCxnSpPr>
        <p:spPr>
          <a:xfrm flipH="1">
            <a:off x="7506610" y="5360912"/>
            <a:ext cx="611486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순서도: 자기 디스크 25">
            <a:extLst>
              <a:ext uri="{FF2B5EF4-FFF2-40B4-BE49-F238E27FC236}">
                <a16:creationId xmlns:a16="http://schemas.microsoft.com/office/drawing/2014/main" id="{E4FDDEAA-78DC-4595-9637-C4AF21BC0E23}"/>
              </a:ext>
            </a:extLst>
          </p:cNvPr>
          <p:cNvSpPr/>
          <p:nvPr/>
        </p:nvSpPr>
        <p:spPr>
          <a:xfrm>
            <a:off x="2002767" y="2834551"/>
            <a:ext cx="1410536" cy="9624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논리적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D89C0AB-A87C-4BCB-A86E-1936F3E762DB}"/>
              </a:ext>
            </a:extLst>
          </p:cNvPr>
          <p:cNvSpPr/>
          <p:nvPr/>
        </p:nvSpPr>
        <p:spPr>
          <a:xfrm>
            <a:off x="9870856" y="1411872"/>
            <a:ext cx="1650484" cy="6041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Update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B3169ED-F351-4E0D-B724-EF7CDCE47D1C}"/>
              </a:ext>
            </a:extLst>
          </p:cNvPr>
          <p:cNvSpPr/>
          <p:nvPr/>
        </p:nvSpPr>
        <p:spPr>
          <a:xfrm>
            <a:off x="8135078" y="1420818"/>
            <a:ext cx="1650484" cy="6041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Fill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160D2B5-1703-4FD0-92FC-5F54B6AE1339}"/>
              </a:ext>
            </a:extLst>
          </p:cNvPr>
          <p:cNvSpPr/>
          <p:nvPr/>
        </p:nvSpPr>
        <p:spPr>
          <a:xfrm>
            <a:off x="5800383" y="1376533"/>
            <a:ext cx="1650484" cy="6041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Update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15608C3-ADD3-4BAD-9B45-8D01EC11E078}"/>
              </a:ext>
            </a:extLst>
          </p:cNvPr>
          <p:cNvSpPr/>
          <p:nvPr/>
        </p:nvSpPr>
        <p:spPr>
          <a:xfrm>
            <a:off x="4028590" y="1378166"/>
            <a:ext cx="1650484" cy="6041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Fill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0BC7E69-0DD6-4E51-8223-0A1602C8B502}"/>
              </a:ext>
            </a:extLst>
          </p:cNvPr>
          <p:cNvCxnSpPr>
            <a:cxnSpLocks/>
          </p:cNvCxnSpPr>
          <p:nvPr/>
        </p:nvCxnSpPr>
        <p:spPr>
          <a:xfrm>
            <a:off x="1560008" y="1811634"/>
            <a:ext cx="814076" cy="923177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F1AAE7-72E6-4D16-BFE0-F0A6135D41CA}"/>
              </a:ext>
            </a:extLst>
          </p:cNvPr>
          <p:cNvSpPr/>
          <p:nvPr/>
        </p:nvSpPr>
        <p:spPr>
          <a:xfrm>
            <a:off x="173624" y="4062432"/>
            <a:ext cx="3728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맴버필드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Connect, Adapter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</a:t>
            </a:r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</a:t>
            </a:r>
          </a:p>
          <a:p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초기화 과정에서</a:t>
            </a:r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Adapter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객체에 미리 </a:t>
            </a:r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Command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명령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개를 </a:t>
            </a:r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등록하고사용한다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701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6E988E-4562-4BC0-B142-8E981B086744}"/>
              </a:ext>
            </a:extLst>
          </p:cNvPr>
          <p:cNvSpPr txBox="1"/>
          <p:nvPr/>
        </p:nvSpPr>
        <p:spPr>
          <a:xfrm>
            <a:off x="500373" y="144839"/>
            <a:ext cx="7401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11/02 </a:t>
            </a:r>
            <a:r>
              <a:rPr lang="ko-KR" altLang="en-US" sz="3600" b="1" dirty="0"/>
              <a:t>비연결지향 </a:t>
            </a:r>
            <a:r>
              <a:rPr lang="en-US" altLang="ko-KR" sz="3600" b="1" dirty="0"/>
              <a:t>DB</a:t>
            </a:r>
            <a:r>
              <a:rPr lang="ko-KR" altLang="en-US" sz="3600" b="1" dirty="0"/>
              <a:t>사용 실습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20CA99-9C35-477A-B4BD-E15A30416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99" y="1224793"/>
            <a:ext cx="7724775" cy="520685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ADEAE20A-0521-4FEA-9C69-E9C9E2E5A99C}"/>
              </a:ext>
            </a:extLst>
          </p:cNvPr>
          <p:cNvSpPr/>
          <p:nvPr/>
        </p:nvSpPr>
        <p:spPr>
          <a:xfrm>
            <a:off x="8050375" y="248546"/>
            <a:ext cx="3728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구현된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내용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Update, Fil</a:t>
            </a: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-&gt; Command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명령어 처리 </a:t>
            </a:r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 Insert</a:t>
            </a: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3. Delete</a:t>
            </a: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4. Update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0B1276E-4A83-4E2D-B58B-25890BFEEA0C}"/>
              </a:ext>
            </a:extLst>
          </p:cNvPr>
          <p:cNvSpPr/>
          <p:nvPr/>
        </p:nvSpPr>
        <p:spPr>
          <a:xfrm>
            <a:off x="8127274" y="2363970"/>
            <a:ext cx="37284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미구현된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내용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 PID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검색</a:t>
            </a:r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GridView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선택하면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PID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값 및 모든 값을 획득해서 좌하단에 출력</a:t>
            </a:r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이전 코드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 XML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 및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XML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불러오기</a:t>
            </a:r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스키마를 제외하고 데이터만</a:t>
            </a:r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 및 불러오기 할 것</a:t>
            </a:r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(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이전코드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완성된 사람은 </a:t>
            </a:r>
            <a:r>
              <a:rPr lang="ko-KR" altLang="en-US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화면캡처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카톡</a:t>
            </a:r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21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–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코드도 카톡에 업로드</a:t>
            </a:r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307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2472464" y="2078097"/>
            <a:ext cx="6995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계정 생성 및 데이터 베이스 생성</a:t>
            </a:r>
            <a:endParaRPr lang="en-US" altLang="ko-KR" sz="3600" b="1" dirty="0"/>
          </a:p>
          <a:p>
            <a:r>
              <a:rPr lang="ko-KR" altLang="en-US" sz="3600" b="1" dirty="0"/>
              <a:t>그리고 연결</a:t>
            </a:r>
          </a:p>
        </p:txBody>
      </p:sp>
    </p:spTree>
    <p:extLst>
      <p:ext uri="{BB962C8B-B14F-4D97-AF65-F5344CB8AC3E}">
        <p14:creationId xmlns:p14="http://schemas.microsoft.com/office/powerpoint/2010/main" val="33545924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2335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11/3 XML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99011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91ABB9-0D3D-4348-A424-E5724D54EAC5}"/>
              </a:ext>
            </a:extLst>
          </p:cNvPr>
          <p:cNvSpPr/>
          <p:nvPr/>
        </p:nvSpPr>
        <p:spPr>
          <a:xfrm>
            <a:off x="8172132" y="2007088"/>
            <a:ext cx="1884034" cy="15944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33E85AF-51A6-407D-B818-69E26E424F7C}"/>
              </a:ext>
            </a:extLst>
          </p:cNvPr>
          <p:cNvSpPr/>
          <p:nvPr/>
        </p:nvSpPr>
        <p:spPr>
          <a:xfrm>
            <a:off x="615885" y="3908528"/>
            <a:ext cx="1884034" cy="2299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58A15D-992C-45E8-A2CB-E79D75062D5F}"/>
              </a:ext>
            </a:extLst>
          </p:cNvPr>
          <p:cNvSpPr/>
          <p:nvPr/>
        </p:nvSpPr>
        <p:spPr>
          <a:xfrm>
            <a:off x="89136" y="132019"/>
            <a:ext cx="2327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XML </a:t>
            </a:r>
            <a:r>
              <a:rPr lang="ko-KR" altLang="en-US" sz="2400" dirty="0"/>
              <a:t>문서</a:t>
            </a:r>
            <a:r>
              <a:rPr lang="en-US" altLang="ko-KR" sz="2400" dirty="0"/>
              <a:t>(</a:t>
            </a:r>
            <a:r>
              <a:rPr lang="ko-KR" altLang="en-US" sz="2400" dirty="0"/>
              <a:t>파서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B8667F-0AAA-4BA3-BF91-900E24BF98BA}"/>
              </a:ext>
            </a:extLst>
          </p:cNvPr>
          <p:cNvSpPr/>
          <p:nvPr/>
        </p:nvSpPr>
        <p:spPr>
          <a:xfrm>
            <a:off x="285895" y="1247971"/>
            <a:ext cx="4253846" cy="5274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E8D4CB-9DF4-48E6-B411-E5F4F8F7686C}"/>
              </a:ext>
            </a:extLst>
          </p:cNvPr>
          <p:cNvSpPr/>
          <p:nvPr/>
        </p:nvSpPr>
        <p:spPr>
          <a:xfrm>
            <a:off x="645325" y="1615463"/>
            <a:ext cx="3683394" cy="2094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039FD1-D653-4C83-B60F-BC944F615E33}"/>
              </a:ext>
            </a:extLst>
          </p:cNvPr>
          <p:cNvSpPr/>
          <p:nvPr/>
        </p:nvSpPr>
        <p:spPr>
          <a:xfrm>
            <a:off x="645324" y="3884138"/>
            <a:ext cx="17509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XML </a:t>
            </a:r>
            <a:r>
              <a:rPr lang="ko-KR" altLang="en-US" b="1" dirty="0">
                <a:solidFill>
                  <a:srgbClr val="0070C0"/>
                </a:solidFill>
              </a:rPr>
              <a:t>문서</a:t>
            </a:r>
            <a:endParaRPr lang="en-US" altLang="ko-KR" b="1" dirty="0">
              <a:solidFill>
                <a:srgbClr val="0070C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데이터저장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 err="1"/>
              <a:t>로우데이터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1B8CB1-D621-4D30-8407-B46BFBC5DC20}"/>
              </a:ext>
            </a:extLst>
          </p:cNvPr>
          <p:cNvSpPr/>
          <p:nvPr/>
        </p:nvSpPr>
        <p:spPr>
          <a:xfrm>
            <a:off x="850723" y="1615463"/>
            <a:ext cx="2359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프로그램</a:t>
            </a:r>
            <a:r>
              <a:rPr lang="en-US" altLang="ko-KR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b="1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XmlReader</a:t>
            </a:r>
            <a:r>
              <a:rPr lang="en-US" altLang="ko-KR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F57CB0A-D579-4069-9F7F-90A0366B5144}"/>
              </a:ext>
            </a:extLst>
          </p:cNvPr>
          <p:cNvSpPr/>
          <p:nvPr/>
        </p:nvSpPr>
        <p:spPr>
          <a:xfrm>
            <a:off x="2577813" y="3908527"/>
            <a:ext cx="1750906" cy="2299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EDED79-3C9D-4D6C-9360-04F133D2094D}"/>
              </a:ext>
            </a:extLst>
          </p:cNvPr>
          <p:cNvSpPr/>
          <p:nvPr/>
        </p:nvSpPr>
        <p:spPr>
          <a:xfrm>
            <a:off x="2562658" y="3908527"/>
            <a:ext cx="17509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정의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문서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dirty="0"/>
              <a:t>(XML </a:t>
            </a:r>
            <a:r>
              <a:rPr lang="ko-KR" altLang="en-US" dirty="0"/>
              <a:t>스키마</a:t>
            </a:r>
            <a:endParaRPr lang="en-US" altLang="ko-KR" dirty="0"/>
          </a:p>
          <a:p>
            <a:r>
              <a:rPr lang="en-US" altLang="ko-KR" dirty="0"/>
              <a:t> :</a:t>
            </a:r>
            <a:r>
              <a:rPr lang="ko-KR" altLang="en-US" dirty="0"/>
              <a:t>이기종간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(DTD : </a:t>
            </a:r>
            <a:r>
              <a:rPr lang="ko-KR" altLang="en-US" dirty="0"/>
              <a:t>자기만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데이터 형식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컬럼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EC04610-8486-45FF-9062-810340E2BE91}"/>
              </a:ext>
            </a:extLst>
          </p:cNvPr>
          <p:cNvCxnSpPr>
            <a:cxnSpLocks/>
          </p:cNvCxnSpPr>
          <p:nvPr/>
        </p:nvCxnSpPr>
        <p:spPr>
          <a:xfrm flipH="1">
            <a:off x="645324" y="1943542"/>
            <a:ext cx="966986" cy="1923732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211C4D-FDED-435C-BE08-649B81DFDF75}"/>
              </a:ext>
            </a:extLst>
          </p:cNvPr>
          <p:cNvSpPr/>
          <p:nvPr/>
        </p:nvSpPr>
        <p:spPr>
          <a:xfrm>
            <a:off x="1520776" y="2184528"/>
            <a:ext cx="19143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시작점부터 </a:t>
            </a:r>
            <a:endParaRPr lang="en-US" altLang="ko-KR" b="1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순차적으로</a:t>
            </a:r>
            <a:r>
              <a:rPr lang="ko-KR" altLang="en-US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접근</a:t>
            </a:r>
            <a:endParaRPr lang="en-US" altLang="ko-KR" b="1" dirty="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0C29E9E-8C04-46FF-91FE-0C7B8F44DC3A}"/>
              </a:ext>
            </a:extLst>
          </p:cNvPr>
          <p:cNvSpPr/>
          <p:nvPr/>
        </p:nvSpPr>
        <p:spPr>
          <a:xfrm>
            <a:off x="6489577" y="3890744"/>
            <a:ext cx="1884034" cy="2299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391455B-390B-4571-B259-2BCCDF701FA1}"/>
              </a:ext>
            </a:extLst>
          </p:cNvPr>
          <p:cNvSpPr/>
          <p:nvPr/>
        </p:nvSpPr>
        <p:spPr>
          <a:xfrm>
            <a:off x="6159587" y="1230187"/>
            <a:ext cx="4253846" cy="5274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F23BE3C-D53C-48F8-934C-F55561641B37}"/>
              </a:ext>
            </a:extLst>
          </p:cNvPr>
          <p:cNvSpPr/>
          <p:nvPr/>
        </p:nvSpPr>
        <p:spPr>
          <a:xfrm>
            <a:off x="6519017" y="1597679"/>
            <a:ext cx="3683394" cy="2094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39653F-D8FD-4CFE-A13E-3A1179684744}"/>
              </a:ext>
            </a:extLst>
          </p:cNvPr>
          <p:cNvSpPr/>
          <p:nvPr/>
        </p:nvSpPr>
        <p:spPr>
          <a:xfrm>
            <a:off x="6519016" y="3866354"/>
            <a:ext cx="17509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XML </a:t>
            </a:r>
            <a:r>
              <a:rPr lang="ko-KR" altLang="en-US" dirty="0"/>
              <a:t>문서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데이터저장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 err="1"/>
              <a:t>로우데이터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4051F2E-9704-471E-AF36-B1763CB12EEE}"/>
              </a:ext>
            </a:extLst>
          </p:cNvPr>
          <p:cNvSpPr/>
          <p:nvPr/>
        </p:nvSpPr>
        <p:spPr>
          <a:xfrm>
            <a:off x="6724415" y="1597679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프로그램</a:t>
            </a:r>
            <a:r>
              <a:rPr lang="en-US" altLang="ko-KR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b="1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XmlDocument</a:t>
            </a:r>
            <a:r>
              <a:rPr lang="en-US" altLang="ko-KR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C6E3864-E81E-4EA0-8376-6A0591094C53}"/>
              </a:ext>
            </a:extLst>
          </p:cNvPr>
          <p:cNvSpPr/>
          <p:nvPr/>
        </p:nvSpPr>
        <p:spPr>
          <a:xfrm>
            <a:off x="8451505" y="3890743"/>
            <a:ext cx="1750906" cy="2299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A6E8EA3-55D9-4F7B-9729-3F060817457E}"/>
              </a:ext>
            </a:extLst>
          </p:cNvPr>
          <p:cNvSpPr/>
          <p:nvPr/>
        </p:nvSpPr>
        <p:spPr>
          <a:xfrm>
            <a:off x="8436350" y="3890743"/>
            <a:ext cx="17509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정의</a:t>
            </a:r>
            <a:r>
              <a:rPr lang="en-US" altLang="ko-KR" dirty="0"/>
              <a:t> </a:t>
            </a:r>
            <a:r>
              <a:rPr lang="ko-KR" altLang="en-US" dirty="0"/>
              <a:t>문서</a:t>
            </a:r>
            <a:endParaRPr lang="en-US" altLang="ko-KR" dirty="0"/>
          </a:p>
          <a:p>
            <a:r>
              <a:rPr lang="en-US" altLang="ko-KR" dirty="0"/>
              <a:t>(XML </a:t>
            </a:r>
            <a:r>
              <a:rPr lang="ko-KR" altLang="en-US" dirty="0"/>
              <a:t>스키마</a:t>
            </a:r>
            <a:endParaRPr lang="en-US" altLang="ko-KR" dirty="0"/>
          </a:p>
          <a:p>
            <a:r>
              <a:rPr lang="en-US" altLang="ko-KR" dirty="0"/>
              <a:t> :</a:t>
            </a:r>
            <a:r>
              <a:rPr lang="ko-KR" altLang="en-US" dirty="0"/>
              <a:t>이기종간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(DTD : </a:t>
            </a:r>
            <a:r>
              <a:rPr lang="ko-KR" altLang="en-US" dirty="0"/>
              <a:t>자기만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데이터 형식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컬럼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6B004D1-0539-4DFC-9F13-009D005F4C59}"/>
              </a:ext>
            </a:extLst>
          </p:cNvPr>
          <p:cNvCxnSpPr>
            <a:cxnSpLocks/>
          </p:cNvCxnSpPr>
          <p:nvPr/>
        </p:nvCxnSpPr>
        <p:spPr>
          <a:xfrm flipV="1">
            <a:off x="7281704" y="3078760"/>
            <a:ext cx="1347646" cy="118320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8FB3712-A32B-4BD6-B083-2C1663292D8A}"/>
              </a:ext>
            </a:extLst>
          </p:cNvPr>
          <p:cNvSpPr/>
          <p:nvPr/>
        </p:nvSpPr>
        <p:spPr>
          <a:xfrm>
            <a:off x="8172132" y="1976981"/>
            <a:ext cx="16834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XML</a:t>
            </a:r>
            <a:r>
              <a:rPr lang="ko-KR" altLang="en-US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문서를</a:t>
            </a:r>
            <a:endParaRPr lang="en-US" altLang="ko-KR" b="1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메모리에 로딩</a:t>
            </a:r>
            <a:endParaRPr lang="en-US" altLang="ko-KR" b="1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974C9DF-19C8-4C34-9B90-150A8E267AF6}"/>
              </a:ext>
            </a:extLst>
          </p:cNvPr>
          <p:cNvCxnSpPr>
            <a:cxnSpLocks/>
          </p:cNvCxnSpPr>
          <p:nvPr/>
        </p:nvCxnSpPr>
        <p:spPr>
          <a:xfrm>
            <a:off x="6910208" y="2577581"/>
            <a:ext cx="1376302" cy="45731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D59905D-DF0A-45FD-94CA-8952EEE32465}"/>
              </a:ext>
            </a:extLst>
          </p:cNvPr>
          <p:cNvSpPr/>
          <p:nvPr/>
        </p:nvSpPr>
        <p:spPr>
          <a:xfrm>
            <a:off x="6738992" y="217893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렌덤접근</a:t>
            </a:r>
            <a:endParaRPr lang="en-US" altLang="ko-KR" b="1" dirty="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8AF05A9-1A49-449D-8C1A-12B1658CAFF2}"/>
              </a:ext>
            </a:extLst>
          </p:cNvPr>
          <p:cNvSpPr/>
          <p:nvPr/>
        </p:nvSpPr>
        <p:spPr>
          <a:xfrm>
            <a:off x="6330010" y="608294"/>
            <a:ext cx="1101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DOM </a:t>
            </a:r>
            <a:r>
              <a:rPr lang="ko-KR" altLang="en-US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파서</a:t>
            </a:r>
            <a:endParaRPr lang="en-US" altLang="ko-KR" b="1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9156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633E85AF-51A6-407D-B818-69E26E424F7C}"/>
              </a:ext>
            </a:extLst>
          </p:cNvPr>
          <p:cNvSpPr/>
          <p:nvPr/>
        </p:nvSpPr>
        <p:spPr>
          <a:xfrm>
            <a:off x="226635" y="1058173"/>
            <a:ext cx="1884034" cy="7711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58A15D-992C-45E8-A2CB-E79D75062D5F}"/>
              </a:ext>
            </a:extLst>
          </p:cNvPr>
          <p:cNvSpPr/>
          <p:nvPr/>
        </p:nvSpPr>
        <p:spPr>
          <a:xfrm>
            <a:off x="89136" y="132019"/>
            <a:ext cx="3903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XML </a:t>
            </a:r>
            <a:r>
              <a:rPr lang="ko-KR" altLang="en-US" sz="2400" dirty="0"/>
              <a:t>문서</a:t>
            </a:r>
            <a:r>
              <a:rPr lang="en-US" altLang="ko-KR" sz="2400" dirty="0"/>
              <a:t>(</a:t>
            </a:r>
            <a:r>
              <a:rPr lang="ko-KR" altLang="en-US" sz="2400" dirty="0"/>
              <a:t>파서</a:t>
            </a:r>
            <a:r>
              <a:rPr lang="en-US" altLang="ko-KR" sz="2400" dirty="0"/>
              <a:t>) - </a:t>
            </a:r>
            <a:r>
              <a:rPr lang="ko-KR" altLang="en-US" sz="2400" dirty="0"/>
              <a:t>실습미션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B8667F-0AAA-4BA3-BF91-900E24BF98BA}"/>
              </a:ext>
            </a:extLst>
          </p:cNvPr>
          <p:cNvSpPr/>
          <p:nvPr/>
        </p:nvSpPr>
        <p:spPr>
          <a:xfrm>
            <a:off x="6174966" y="985875"/>
            <a:ext cx="5790399" cy="3770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E8D4CB-9DF4-48E6-B411-E5F4F8F7686C}"/>
              </a:ext>
            </a:extLst>
          </p:cNvPr>
          <p:cNvSpPr/>
          <p:nvPr/>
        </p:nvSpPr>
        <p:spPr>
          <a:xfrm>
            <a:off x="6460193" y="1625346"/>
            <a:ext cx="3683394" cy="5138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URL</a:t>
            </a:r>
            <a:r>
              <a:rPr lang="ko-KR" altLang="en-US" dirty="0">
                <a:solidFill>
                  <a:schemeClr val="tx1"/>
                </a:solidFill>
              </a:rPr>
              <a:t>경로로 </a:t>
            </a:r>
            <a:r>
              <a:rPr lang="en-US" altLang="ko-KR" dirty="0">
                <a:solidFill>
                  <a:schemeClr val="tx1"/>
                </a:solidFill>
              </a:rPr>
              <a:t>XML</a:t>
            </a:r>
            <a:r>
              <a:rPr lang="ko-KR" altLang="en-US" dirty="0">
                <a:solidFill>
                  <a:schemeClr val="tx1"/>
                </a:solidFill>
              </a:rPr>
              <a:t>문서 획득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039FD1-D653-4C83-B60F-BC944F615E33}"/>
              </a:ext>
            </a:extLst>
          </p:cNvPr>
          <p:cNvSpPr/>
          <p:nvPr/>
        </p:nvSpPr>
        <p:spPr>
          <a:xfrm>
            <a:off x="359764" y="1164148"/>
            <a:ext cx="13767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XML </a:t>
            </a:r>
            <a:r>
              <a:rPr lang="ko-KR" altLang="en-US" b="1" dirty="0">
                <a:solidFill>
                  <a:srgbClr val="0070C0"/>
                </a:solidFill>
              </a:rPr>
              <a:t>문서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1B8CB1-D621-4D30-8407-B46BFBC5DC20}"/>
              </a:ext>
            </a:extLst>
          </p:cNvPr>
          <p:cNvSpPr/>
          <p:nvPr/>
        </p:nvSpPr>
        <p:spPr>
          <a:xfrm>
            <a:off x="6790093" y="107443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프로그램</a:t>
            </a:r>
            <a:endParaRPr lang="en-US" altLang="ko-KR" b="1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EC04610-8486-45FF-9062-810340E2BE91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048415" y="1342240"/>
            <a:ext cx="4411778" cy="54003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생각 풍선: 구름 모양 2">
            <a:extLst>
              <a:ext uri="{FF2B5EF4-FFF2-40B4-BE49-F238E27FC236}">
                <a16:creationId xmlns:a16="http://schemas.microsoft.com/office/drawing/2014/main" id="{E3137F8A-9497-4000-B49A-903C286E3944}"/>
              </a:ext>
            </a:extLst>
          </p:cNvPr>
          <p:cNvSpPr/>
          <p:nvPr/>
        </p:nvSpPr>
        <p:spPr>
          <a:xfrm>
            <a:off x="2548669" y="1203601"/>
            <a:ext cx="2191148" cy="84348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Internet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C1960D-3D5F-4F3E-8736-598DAD2478AB}"/>
              </a:ext>
            </a:extLst>
          </p:cNvPr>
          <p:cNvSpPr/>
          <p:nvPr/>
        </p:nvSpPr>
        <p:spPr>
          <a:xfrm>
            <a:off x="6460193" y="2422300"/>
            <a:ext cx="3683394" cy="513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획득한 </a:t>
            </a:r>
            <a:r>
              <a:rPr lang="en-US" altLang="ko-KR" dirty="0">
                <a:solidFill>
                  <a:schemeClr val="tx1"/>
                </a:solidFill>
              </a:rPr>
              <a:t>XML</a:t>
            </a:r>
            <a:r>
              <a:rPr lang="ko-KR" altLang="en-US" dirty="0">
                <a:solidFill>
                  <a:schemeClr val="tx1"/>
                </a:solidFill>
              </a:rPr>
              <a:t>문서 파싱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7A6A583-D5AC-4447-B5C1-D9ABC44D0492}"/>
              </a:ext>
            </a:extLst>
          </p:cNvPr>
          <p:cNvSpPr/>
          <p:nvPr/>
        </p:nvSpPr>
        <p:spPr>
          <a:xfrm>
            <a:off x="6464242" y="3172076"/>
            <a:ext cx="3683394" cy="5138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결과물을 </a:t>
            </a:r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에 저장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AF1A6B9-4E66-41B3-9353-131154DC2FCB}"/>
              </a:ext>
            </a:extLst>
          </p:cNvPr>
          <p:cNvSpPr/>
          <p:nvPr/>
        </p:nvSpPr>
        <p:spPr>
          <a:xfrm>
            <a:off x="6460193" y="3921852"/>
            <a:ext cx="3683394" cy="5138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저장된 결과물을 화면 출력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AD82B3-D9CC-4998-A077-903EE6F717E7}"/>
              </a:ext>
            </a:extLst>
          </p:cNvPr>
          <p:cNvSpPr/>
          <p:nvPr/>
        </p:nvSpPr>
        <p:spPr>
          <a:xfrm>
            <a:off x="10274408" y="1625344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XmlReader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4A5B290-96A5-4F1F-B8F7-C33FE536879F}"/>
              </a:ext>
            </a:extLst>
          </p:cNvPr>
          <p:cNvSpPr/>
          <p:nvPr/>
        </p:nvSpPr>
        <p:spPr>
          <a:xfrm>
            <a:off x="10274408" y="250188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데이터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객체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4F96119-543A-4C13-A7CD-2F60F5FFF119}"/>
              </a:ext>
            </a:extLst>
          </p:cNvPr>
          <p:cNvSpPr/>
          <p:nvPr/>
        </p:nvSpPr>
        <p:spPr>
          <a:xfrm>
            <a:off x="10216700" y="3921852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DataSet</a:t>
            </a:r>
            <a:endParaRPr lang="en-US" altLang="ko-KR" dirty="0">
              <a:solidFill>
                <a:srgbClr val="000000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DataGridView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3C4B41E-BC73-4C23-88B2-1F13DA28304E}"/>
              </a:ext>
            </a:extLst>
          </p:cNvPr>
          <p:cNvSpPr/>
          <p:nvPr/>
        </p:nvSpPr>
        <p:spPr>
          <a:xfrm>
            <a:off x="10243957" y="3087146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연결지향</a:t>
            </a:r>
            <a:endParaRPr lang="en-US" altLang="ko-KR" dirty="0">
              <a:solidFill>
                <a:srgbClr val="000000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비연결지향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20341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3259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11/4 XML</a:t>
            </a:r>
            <a:r>
              <a:rPr lang="ko-KR" altLang="en-US" sz="3600" b="1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219194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3421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11/3 XML </a:t>
            </a:r>
            <a:r>
              <a:rPr lang="ko-KR" altLang="en-US" sz="3600" b="1" dirty="0"/>
              <a:t>파일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8D7AC81-27DC-44C6-8615-3A71959931C3}"/>
              </a:ext>
            </a:extLst>
          </p:cNvPr>
          <p:cNvSpPr/>
          <p:nvPr/>
        </p:nvSpPr>
        <p:spPr>
          <a:xfrm>
            <a:off x="657138" y="843677"/>
            <a:ext cx="6096000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600" dirty="0"/>
              <a:t>&lt;!– accounts.xml</a:t>
            </a:r>
            <a:r>
              <a:rPr lang="ko-KR" altLang="en-US" sz="1600" dirty="0"/>
              <a:t> </a:t>
            </a:r>
            <a:r>
              <a:rPr lang="en-US" altLang="ko-KR" sz="1600" dirty="0"/>
              <a:t>--&gt;</a:t>
            </a:r>
          </a:p>
          <a:p>
            <a:endParaRPr lang="en-US" altLang="ko-KR" sz="1600" dirty="0"/>
          </a:p>
          <a:p>
            <a:r>
              <a:rPr lang="ko-KR" altLang="en-US" sz="1600" dirty="0"/>
              <a:t>&lt;?</a:t>
            </a:r>
            <a:r>
              <a:rPr lang="ko-KR" altLang="en-US" sz="1600" dirty="0" err="1"/>
              <a:t>xml</a:t>
            </a:r>
            <a:r>
              <a:rPr lang="ko-KR" altLang="en-US" sz="1600" dirty="0"/>
              <a:t> </a:t>
            </a:r>
            <a:r>
              <a:rPr lang="ko-KR" altLang="en-US" sz="1600" dirty="0" err="1"/>
              <a:t>version</a:t>
            </a:r>
            <a:r>
              <a:rPr lang="ko-KR" altLang="en-US" sz="1600" dirty="0"/>
              <a:t>="1.0" </a:t>
            </a:r>
            <a:r>
              <a:rPr lang="ko-KR" altLang="en-US" sz="1600" dirty="0" err="1"/>
              <a:t>encoding</a:t>
            </a:r>
            <a:r>
              <a:rPr lang="ko-KR" altLang="en-US" sz="1600" dirty="0"/>
              <a:t>="utf-8"?&gt;</a:t>
            </a:r>
          </a:p>
          <a:p>
            <a:r>
              <a:rPr lang="ko-KR" altLang="en-US" sz="1600" dirty="0"/>
              <a:t>&lt;</a:t>
            </a:r>
            <a:r>
              <a:rPr lang="ko-KR" altLang="en-US" sz="1600" dirty="0" err="1"/>
              <a:t>accounts</a:t>
            </a:r>
            <a:r>
              <a:rPr lang="ko-KR" altLang="en-US" sz="1600" dirty="0"/>
              <a:t>&gt;</a:t>
            </a:r>
          </a:p>
          <a:p>
            <a:r>
              <a:rPr lang="ko-KR" altLang="en-US" sz="1600" dirty="0"/>
              <a:t> &lt;</a:t>
            </a:r>
            <a:r>
              <a:rPr lang="ko-KR" altLang="en-US" sz="1600" dirty="0" err="1"/>
              <a:t>account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accid</a:t>
            </a:r>
            <a:r>
              <a:rPr lang="ko-KR" altLang="en-US" sz="1600" dirty="0"/>
              <a:t>="1000"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="홍길동" </a:t>
            </a:r>
            <a:r>
              <a:rPr lang="ko-KR" altLang="en-US" sz="1600" dirty="0" err="1"/>
              <a:t>balance</a:t>
            </a:r>
            <a:r>
              <a:rPr lang="ko-KR" altLang="en-US" sz="1600" dirty="0"/>
              <a:t>="1500"/&gt;</a:t>
            </a:r>
          </a:p>
          <a:p>
            <a:r>
              <a:rPr lang="ko-KR" altLang="en-US" sz="1600" dirty="0"/>
              <a:t> &lt;</a:t>
            </a:r>
            <a:r>
              <a:rPr lang="ko-KR" altLang="en-US" sz="1600" dirty="0" err="1"/>
              <a:t>account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accid</a:t>
            </a:r>
            <a:r>
              <a:rPr lang="ko-KR" altLang="en-US" sz="1600" dirty="0"/>
              <a:t>="1010"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="</a:t>
            </a:r>
            <a:r>
              <a:rPr lang="ko-KR" altLang="en-US" sz="1600" dirty="0" err="1"/>
              <a:t>김길동</a:t>
            </a:r>
            <a:r>
              <a:rPr lang="ko-KR" altLang="en-US" sz="1600" dirty="0"/>
              <a:t>" </a:t>
            </a:r>
            <a:r>
              <a:rPr lang="ko-KR" altLang="en-US" sz="1600" dirty="0" err="1"/>
              <a:t>balance</a:t>
            </a:r>
            <a:r>
              <a:rPr lang="ko-KR" altLang="en-US" sz="1600" dirty="0"/>
              <a:t>="15000"/&gt;</a:t>
            </a:r>
          </a:p>
          <a:p>
            <a:r>
              <a:rPr lang="ko-KR" altLang="en-US" sz="1600" dirty="0"/>
              <a:t>&lt;/</a:t>
            </a:r>
            <a:r>
              <a:rPr lang="ko-KR" altLang="en-US" sz="1600" dirty="0" err="1"/>
              <a:t>accounts</a:t>
            </a:r>
            <a:r>
              <a:rPr lang="ko-KR" altLang="en-US" sz="1600" dirty="0"/>
              <a:t>&gt;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4419A2-F584-41B2-AAAB-B558EAD54E67}"/>
              </a:ext>
            </a:extLst>
          </p:cNvPr>
          <p:cNvSpPr/>
          <p:nvPr/>
        </p:nvSpPr>
        <p:spPr>
          <a:xfrm>
            <a:off x="657138" y="3210886"/>
            <a:ext cx="7320792" cy="30469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&lt;!– acclistio.xml --&gt;</a:t>
            </a:r>
          </a:p>
          <a:p>
            <a:endParaRPr lang="en-US" altLang="ko-KR" sz="1600" dirty="0"/>
          </a:p>
          <a:p>
            <a:r>
              <a:rPr lang="ko-KR" altLang="en-US" sz="1600" dirty="0"/>
              <a:t>&lt;?</a:t>
            </a:r>
            <a:r>
              <a:rPr lang="ko-KR" altLang="en-US" sz="1600" dirty="0" err="1"/>
              <a:t>xml</a:t>
            </a:r>
            <a:r>
              <a:rPr lang="ko-KR" altLang="en-US" sz="1600" dirty="0"/>
              <a:t> </a:t>
            </a:r>
            <a:r>
              <a:rPr lang="ko-KR" altLang="en-US" sz="1600" dirty="0" err="1"/>
              <a:t>version</a:t>
            </a:r>
            <a:r>
              <a:rPr lang="ko-KR" altLang="en-US" sz="1600" dirty="0"/>
              <a:t>="1.0" </a:t>
            </a:r>
            <a:r>
              <a:rPr lang="ko-KR" altLang="en-US" sz="1600" dirty="0" err="1"/>
              <a:t>encoding</a:t>
            </a:r>
            <a:r>
              <a:rPr lang="ko-KR" altLang="en-US" sz="1600" dirty="0"/>
              <a:t>="utf-8"?&gt;</a:t>
            </a:r>
          </a:p>
          <a:p>
            <a:r>
              <a:rPr lang="ko-KR" altLang="en-US" sz="1600" dirty="0"/>
              <a:t>&lt;</a:t>
            </a:r>
            <a:r>
              <a:rPr lang="ko-KR" altLang="en-US" sz="1600" dirty="0" err="1"/>
              <a:t>accountios</a:t>
            </a:r>
            <a:r>
              <a:rPr lang="ko-KR" altLang="en-US" sz="1600" dirty="0"/>
              <a:t>&gt;</a:t>
            </a:r>
          </a:p>
          <a:p>
            <a:r>
              <a:rPr lang="ko-KR" altLang="en-US" sz="1600" dirty="0"/>
              <a:t> &lt;</a:t>
            </a:r>
            <a:r>
              <a:rPr lang="ko-KR" altLang="en-US" sz="1600" dirty="0" err="1"/>
              <a:t>accountio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accid</a:t>
            </a:r>
            <a:r>
              <a:rPr lang="ko-KR" altLang="en-US" sz="1600" dirty="0"/>
              <a:t>="1000" </a:t>
            </a:r>
            <a:r>
              <a:rPr lang="ko-KR" altLang="en-US" sz="1600" dirty="0" err="1"/>
              <a:t>input</a:t>
            </a:r>
            <a:r>
              <a:rPr lang="ko-KR" altLang="en-US" sz="1600" dirty="0"/>
              <a:t>="1000" </a:t>
            </a:r>
            <a:r>
              <a:rPr lang="ko-KR" altLang="en-US" sz="1600" dirty="0" err="1"/>
              <a:t>output</a:t>
            </a:r>
            <a:r>
              <a:rPr lang="ko-KR" altLang="en-US" sz="1600" dirty="0"/>
              <a:t>="0" </a:t>
            </a:r>
            <a:r>
              <a:rPr lang="ko-KR" altLang="en-US" sz="1600" dirty="0" err="1"/>
              <a:t>balance</a:t>
            </a:r>
            <a:r>
              <a:rPr lang="ko-KR" altLang="en-US" sz="1600" dirty="0"/>
              <a:t>="1000"/&gt;</a:t>
            </a:r>
          </a:p>
          <a:p>
            <a:r>
              <a:rPr lang="ko-KR" altLang="en-US" sz="1600" dirty="0"/>
              <a:t> &lt;</a:t>
            </a:r>
            <a:r>
              <a:rPr lang="ko-KR" altLang="en-US" sz="1600" dirty="0" err="1"/>
              <a:t>accountio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accid</a:t>
            </a:r>
            <a:r>
              <a:rPr lang="ko-KR" altLang="en-US" sz="1600" dirty="0"/>
              <a:t>="1000" </a:t>
            </a:r>
            <a:r>
              <a:rPr lang="ko-KR" altLang="en-US" sz="1600" dirty="0" err="1"/>
              <a:t>input</a:t>
            </a:r>
            <a:r>
              <a:rPr lang="ko-KR" altLang="en-US" sz="1600" dirty="0"/>
              <a:t>="1000" </a:t>
            </a:r>
            <a:r>
              <a:rPr lang="ko-KR" altLang="en-US" sz="1600" dirty="0" err="1"/>
              <a:t>output</a:t>
            </a:r>
            <a:r>
              <a:rPr lang="ko-KR" altLang="en-US" sz="1600" dirty="0"/>
              <a:t>="0" </a:t>
            </a:r>
            <a:r>
              <a:rPr lang="ko-KR" altLang="en-US" sz="1600" dirty="0" err="1"/>
              <a:t>balance</a:t>
            </a:r>
            <a:r>
              <a:rPr lang="ko-KR" altLang="en-US" sz="1600" dirty="0"/>
              <a:t>="2000"/&gt;</a:t>
            </a:r>
          </a:p>
          <a:p>
            <a:r>
              <a:rPr lang="ko-KR" altLang="en-US" sz="1600" dirty="0"/>
              <a:t> &lt;</a:t>
            </a:r>
            <a:r>
              <a:rPr lang="ko-KR" altLang="en-US" sz="1600" dirty="0" err="1"/>
              <a:t>accountio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accid</a:t>
            </a:r>
            <a:r>
              <a:rPr lang="ko-KR" altLang="en-US" sz="1600" dirty="0"/>
              <a:t>="1000" </a:t>
            </a:r>
            <a:r>
              <a:rPr lang="ko-KR" altLang="en-US" sz="1600" dirty="0" err="1"/>
              <a:t>input</a:t>
            </a:r>
            <a:r>
              <a:rPr lang="ko-KR" altLang="en-US" sz="1600" dirty="0"/>
              <a:t>="0" </a:t>
            </a:r>
            <a:r>
              <a:rPr lang="ko-KR" altLang="en-US" sz="1600" dirty="0" err="1"/>
              <a:t>output</a:t>
            </a:r>
            <a:r>
              <a:rPr lang="ko-KR" altLang="en-US" sz="1600" dirty="0"/>
              <a:t>="500" </a:t>
            </a:r>
            <a:r>
              <a:rPr lang="ko-KR" altLang="en-US" sz="1600" dirty="0" err="1"/>
              <a:t>balance</a:t>
            </a:r>
            <a:r>
              <a:rPr lang="ko-KR" altLang="en-US" sz="1600" dirty="0"/>
              <a:t>="1500"/&gt;</a:t>
            </a:r>
          </a:p>
          <a:p>
            <a:r>
              <a:rPr lang="ko-KR" altLang="en-US" sz="1600" dirty="0"/>
              <a:t> &lt;</a:t>
            </a:r>
            <a:r>
              <a:rPr lang="ko-KR" altLang="en-US" sz="1600" dirty="0" err="1"/>
              <a:t>accountio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accid</a:t>
            </a:r>
            <a:r>
              <a:rPr lang="ko-KR" altLang="en-US" sz="1600" dirty="0"/>
              <a:t>="1010" </a:t>
            </a:r>
            <a:r>
              <a:rPr lang="ko-KR" altLang="en-US" sz="1600" dirty="0" err="1"/>
              <a:t>input</a:t>
            </a:r>
            <a:r>
              <a:rPr lang="ko-KR" altLang="en-US" sz="1600" dirty="0"/>
              <a:t>="5000" </a:t>
            </a:r>
            <a:r>
              <a:rPr lang="ko-KR" altLang="en-US" sz="1600" dirty="0" err="1"/>
              <a:t>output</a:t>
            </a:r>
            <a:r>
              <a:rPr lang="ko-KR" altLang="en-US" sz="1600" dirty="0"/>
              <a:t>="0" </a:t>
            </a:r>
            <a:r>
              <a:rPr lang="ko-KR" altLang="en-US" sz="1600" dirty="0" err="1"/>
              <a:t>balance</a:t>
            </a:r>
            <a:r>
              <a:rPr lang="ko-KR" altLang="en-US" sz="1600" dirty="0"/>
              <a:t>="5000"/&gt;</a:t>
            </a:r>
          </a:p>
          <a:p>
            <a:r>
              <a:rPr lang="ko-KR" altLang="en-US" sz="1600" dirty="0"/>
              <a:t> &lt;</a:t>
            </a:r>
            <a:r>
              <a:rPr lang="ko-KR" altLang="en-US" sz="1600" dirty="0" err="1"/>
              <a:t>accountio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accid</a:t>
            </a:r>
            <a:r>
              <a:rPr lang="ko-KR" altLang="en-US" sz="1600" dirty="0"/>
              <a:t>="1010" </a:t>
            </a:r>
            <a:r>
              <a:rPr lang="ko-KR" altLang="en-US" sz="1600" dirty="0" err="1"/>
              <a:t>input</a:t>
            </a:r>
            <a:r>
              <a:rPr lang="ko-KR" altLang="en-US" sz="1600" dirty="0"/>
              <a:t>="5000" </a:t>
            </a:r>
            <a:r>
              <a:rPr lang="ko-KR" altLang="en-US" sz="1600" dirty="0" err="1"/>
              <a:t>output</a:t>
            </a:r>
            <a:r>
              <a:rPr lang="ko-KR" altLang="en-US" sz="1600" dirty="0"/>
              <a:t>="0" </a:t>
            </a:r>
            <a:r>
              <a:rPr lang="ko-KR" altLang="en-US" sz="1600" dirty="0" err="1"/>
              <a:t>balance</a:t>
            </a:r>
            <a:r>
              <a:rPr lang="ko-KR" altLang="en-US" sz="1600" dirty="0"/>
              <a:t>="10000"/&gt;</a:t>
            </a:r>
          </a:p>
          <a:p>
            <a:r>
              <a:rPr lang="ko-KR" altLang="en-US" sz="1600" dirty="0"/>
              <a:t> &lt;</a:t>
            </a:r>
            <a:r>
              <a:rPr lang="ko-KR" altLang="en-US" sz="1600" dirty="0" err="1"/>
              <a:t>accountio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accid</a:t>
            </a:r>
            <a:r>
              <a:rPr lang="ko-KR" altLang="en-US" sz="1600" dirty="0"/>
              <a:t>="1010" </a:t>
            </a:r>
            <a:r>
              <a:rPr lang="ko-KR" altLang="en-US" sz="1600" dirty="0" err="1"/>
              <a:t>input</a:t>
            </a:r>
            <a:r>
              <a:rPr lang="ko-KR" altLang="en-US" sz="1600" dirty="0"/>
              <a:t>="20000" </a:t>
            </a:r>
            <a:r>
              <a:rPr lang="ko-KR" altLang="en-US" sz="1600" dirty="0" err="1"/>
              <a:t>output</a:t>
            </a:r>
            <a:r>
              <a:rPr lang="ko-KR" altLang="en-US" sz="1600" dirty="0"/>
              <a:t>="0" </a:t>
            </a:r>
            <a:r>
              <a:rPr lang="ko-KR" altLang="en-US" sz="1600" dirty="0" err="1"/>
              <a:t>balance</a:t>
            </a:r>
            <a:r>
              <a:rPr lang="ko-KR" altLang="en-US" sz="1600" dirty="0"/>
              <a:t>="30000"/&gt;</a:t>
            </a:r>
          </a:p>
          <a:p>
            <a:r>
              <a:rPr lang="ko-KR" altLang="en-US" sz="1600" dirty="0"/>
              <a:t> &lt;</a:t>
            </a:r>
            <a:r>
              <a:rPr lang="ko-KR" altLang="en-US" sz="1600" dirty="0" err="1"/>
              <a:t>accountio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accid</a:t>
            </a:r>
            <a:r>
              <a:rPr lang="ko-KR" altLang="en-US" sz="1600" dirty="0"/>
              <a:t>="1010" </a:t>
            </a:r>
            <a:r>
              <a:rPr lang="ko-KR" altLang="en-US" sz="1600" dirty="0" err="1"/>
              <a:t>input</a:t>
            </a:r>
            <a:r>
              <a:rPr lang="ko-KR" altLang="en-US" sz="1600" dirty="0"/>
              <a:t>="0" </a:t>
            </a:r>
            <a:r>
              <a:rPr lang="ko-KR" altLang="en-US" sz="1600" dirty="0" err="1"/>
              <a:t>output</a:t>
            </a:r>
            <a:r>
              <a:rPr lang="ko-KR" altLang="en-US" sz="1600" dirty="0"/>
              <a:t>="15000" </a:t>
            </a:r>
            <a:r>
              <a:rPr lang="ko-KR" altLang="en-US" sz="1600" dirty="0" err="1"/>
              <a:t>balance</a:t>
            </a:r>
            <a:r>
              <a:rPr lang="ko-KR" altLang="en-US" sz="1600" dirty="0"/>
              <a:t>="15000"/&gt;</a:t>
            </a:r>
          </a:p>
          <a:p>
            <a:r>
              <a:rPr lang="ko-KR" altLang="en-US" sz="1600" dirty="0"/>
              <a:t>&lt;/</a:t>
            </a:r>
            <a:r>
              <a:rPr lang="ko-KR" altLang="en-US" sz="1600" dirty="0" err="1"/>
              <a:t>accountios</a:t>
            </a:r>
            <a:r>
              <a:rPr lang="ko-KR" altLang="en-US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01441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2755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11/3 UI</a:t>
            </a:r>
            <a:r>
              <a:rPr lang="ko-KR" altLang="en-US" sz="3600" b="1" dirty="0"/>
              <a:t>구성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258AD8-0B5F-4448-B993-6D440E029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83" y="986455"/>
            <a:ext cx="11252433" cy="536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70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3821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11/3 </a:t>
            </a:r>
            <a:r>
              <a:rPr lang="ko-KR" altLang="en-US" sz="3600" b="1" dirty="0"/>
              <a:t>모듈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구성도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049978-C67E-4D96-B71A-5246D89FF04D}"/>
              </a:ext>
            </a:extLst>
          </p:cNvPr>
          <p:cNvSpPr/>
          <p:nvPr/>
        </p:nvSpPr>
        <p:spPr>
          <a:xfrm>
            <a:off x="4028590" y="2337450"/>
            <a:ext cx="3597003" cy="38642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5232FF-9DDD-4E5F-BD05-8D6BCAE9304D}"/>
              </a:ext>
            </a:extLst>
          </p:cNvPr>
          <p:cNvSpPr/>
          <p:nvPr/>
        </p:nvSpPr>
        <p:spPr>
          <a:xfrm>
            <a:off x="176170" y="738610"/>
            <a:ext cx="11811698" cy="6027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ABAC8C-C8A6-4D51-A9A8-2B5FB102F379}"/>
              </a:ext>
            </a:extLst>
          </p:cNvPr>
          <p:cNvSpPr/>
          <p:nvPr/>
        </p:nvSpPr>
        <p:spPr>
          <a:xfrm>
            <a:off x="2305222" y="889817"/>
            <a:ext cx="2133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Wb.database</a:t>
            </a:r>
            <a:r>
              <a:rPr lang="en-US" altLang="ko-KR" dirty="0"/>
              <a:t>[</a:t>
            </a:r>
            <a:r>
              <a:rPr lang="ko-KR" altLang="en-US" dirty="0"/>
              <a:t>모듈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521782-936E-4682-AA61-08AA7220FB10}"/>
              </a:ext>
            </a:extLst>
          </p:cNvPr>
          <p:cNvSpPr/>
          <p:nvPr/>
        </p:nvSpPr>
        <p:spPr>
          <a:xfrm>
            <a:off x="7990865" y="926052"/>
            <a:ext cx="3697902" cy="54328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자기 디스크 21">
            <a:extLst>
              <a:ext uri="{FF2B5EF4-FFF2-40B4-BE49-F238E27FC236}">
                <a16:creationId xmlns:a16="http://schemas.microsoft.com/office/drawing/2014/main" id="{C91A8B14-E654-4ED6-B5AA-3865D00A7256}"/>
              </a:ext>
            </a:extLst>
          </p:cNvPr>
          <p:cNvSpPr/>
          <p:nvPr/>
        </p:nvSpPr>
        <p:spPr>
          <a:xfrm>
            <a:off x="369033" y="1276135"/>
            <a:ext cx="1410536" cy="962404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논리적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DC79C96-90C6-4159-A096-9FDC99A0BA79}"/>
              </a:ext>
            </a:extLst>
          </p:cNvPr>
          <p:cNvSpPr/>
          <p:nvPr/>
        </p:nvSpPr>
        <p:spPr>
          <a:xfrm>
            <a:off x="2511182" y="1397092"/>
            <a:ext cx="1650484" cy="6041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&lt;&lt;</a:t>
            </a:r>
            <a:r>
              <a:rPr lang="ko-KR" altLang="en-US" sz="1400" dirty="0" err="1">
                <a:solidFill>
                  <a:schemeClr val="tx1"/>
                </a:solidFill>
              </a:rPr>
              <a:t>싱글톤</a:t>
            </a:r>
            <a:r>
              <a:rPr lang="en-US" altLang="ko-KR" sz="14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AccountDB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D506FAE-246B-4449-AAC1-B264BB5318E9}"/>
              </a:ext>
            </a:extLst>
          </p:cNvPr>
          <p:cNvSpPr/>
          <p:nvPr/>
        </p:nvSpPr>
        <p:spPr>
          <a:xfrm>
            <a:off x="2318510" y="926052"/>
            <a:ext cx="5132357" cy="2255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186D75-4CE1-4319-B6BC-C64E1CA83683}"/>
              </a:ext>
            </a:extLst>
          </p:cNvPr>
          <p:cNvSpPr/>
          <p:nvPr/>
        </p:nvSpPr>
        <p:spPr>
          <a:xfrm>
            <a:off x="2282328" y="3932369"/>
            <a:ext cx="5168540" cy="2447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2A1FB6D-97F6-423D-88B8-DD6648D07021}"/>
              </a:ext>
            </a:extLst>
          </p:cNvPr>
          <p:cNvSpPr/>
          <p:nvPr/>
        </p:nvSpPr>
        <p:spPr>
          <a:xfrm>
            <a:off x="2291908" y="3900250"/>
            <a:ext cx="214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WB.XmlPaser</a:t>
            </a:r>
            <a:r>
              <a:rPr lang="en-US" altLang="ko-KR" dirty="0"/>
              <a:t>[</a:t>
            </a:r>
            <a:r>
              <a:rPr lang="ko-KR" altLang="en-US" dirty="0"/>
              <a:t>모듈</a:t>
            </a:r>
            <a:r>
              <a:rPr lang="en-US" altLang="ko-KR" dirty="0"/>
              <a:t>]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6C37F4D-1BEE-4AC8-BB6D-17922120E8B2}"/>
              </a:ext>
            </a:extLst>
          </p:cNvPr>
          <p:cNvCxnSpPr>
            <a:cxnSpLocks/>
          </p:cNvCxnSpPr>
          <p:nvPr/>
        </p:nvCxnSpPr>
        <p:spPr>
          <a:xfrm>
            <a:off x="1827020" y="1735274"/>
            <a:ext cx="455308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사각형: 위쪽 모서리의 한쪽은 둥글고 다른 한쪽은 잘림 33">
            <a:extLst>
              <a:ext uri="{FF2B5EF4-FFF2-40B4-BE49-F238E27FC236}">
                <a16:creationId xmlns:a16="http://schemas.microsoft.com/office/drawing/2014/main" id="{F2BADA89-5CCC-48ED-95D8-769826F51045}"/>
              </a:ext>
            </a:extLst>
          </p:cNvPr>
          <p:cNvSpPr/>
          <p:nvPr/>
        </p:nvSpPr>
        <p:spPr>
          <a:xfrm>
            <a:off x="394282" y="3825380"/>
            <a:ext cx="1522773" cy="794076"/>
          </a:xfrm>
          <a:prstGeom prst="snip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Accounts.xml</a:t>
            </a:r>
            <a:endParaRPr lang="ko-KR" altLang="en-US" dirty="0"/>
          </a:p>
        </p:txBody>
      </p:sp>
      <p:sp>
        <p:nvSpPr>
          <p:cNvPr id="35" name="사각형: 위쪽 모서리의 한쪽은 둥글고 다른 한쪽은 잘림 34">
            <a:extLst>
              <a:ext uri="{FF2B5EF4-FFF2-40B4-BE49-F238E27FC236}">
                <a16:creationId xmlns:a16="http://schemas.microsoft.com/office/drawing/2014/main" id="{E2C700C9-32D0-42C4-83BC-AF239DC8A3F6}"/>
              </a:ext>
            </a:extLst>
          </p:cNvPr>
          <p:cNvSpPr/>
          <p:nvPr/>
        </p:nvSpPr>
        <p:spPr>
          <a:xfrm>
            <a:off x="394282" y="4898512"/>
            <a:ext cx="1522773" cy="794076"/>
          </a:xfrm>
          <a:prstGeom prst="snip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Accountios.xml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FF24F5C-A1C9-4400-A9ED-0F7964088A43}"/>
              </a:ext>
            </a:extLst>
          </p:cNvPr>
          <p:cNvCxnSpPr>
            <a:cxnSpLocks/>
          </p:cNvCxnSpPr>
          <p:nvPr/>
        </p:nvCxnSpPr>
        <p:spPr>
          <a:xfrm>
            <a:off x="1863202" y="4395982"/>
            <a:ext cx="455308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6CAA5B2-DE28-48C7-AD87-895DA330523B}"/>
              </a:ext>
            </a:extLst>
          </p:cNvPr>
          <p:cNvCxnSpPr>
            <a:cxnSpLocks/>
          </p:cNvCxnSpPr>
          <p:nvPr/>
        </p:nvCxnSpPr>
        <p:spPr>
          <a:xfrm>
            <a:off x="1863202" y="5360912"/>
            <a:ext cx="455308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BF1177B-6B0A-4A20-9D98-4974DD6BACE6}"/>
              </a:ext>
            </a:extLst>
          </p:cNvPr>
          <p:cNvCxnSpPr>
            <a:cxnSpLocks/>
          </p:cNvCxnSpPr>
          <p:nvPr/>
        </p:nvCxnSpPr>
        <p:spPr>
          <a:xfrm>
            <a:off x="7457431" y="2156122"/>
            <a:ext cx="455308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7A184DA-9764-40B0-8A7A-9A7E60718C14}"/>
              </a:ext>
            </a:extLst>
          </p:cNvPr>
          <p:cNvCxnSpPr>
            <a:cxnSpLocks/>
          </p:cNvCxnSpPr>
          <p:nvPr/>
        </p:nvCxnSpPr>
        <p:spPr>
          <a:xfrm>
            <a:off x="7457431" y="4898663"/>
            <a:ext cx="455308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16085F-4898-4AA9-8410-BC0AC4461B61}"/>
              </a:ext>
            </a:extLst>
          </p:cNvPr>
          <p:cNvSpPr/>
          <p:nvPr/>
        </p:nvSpPr>
        <p:spPr>
          <a:xfrm>
            <a:off x="2565678" y="4516481"/>
            <a:ext cx="1650484" cy="6041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&lt;&lt;</a:t>
            </a:r>
            <a:r>
              <a:rPr lang="ko-KR" altLang="en-US" sz="1400" dirty="0" err="1">
                <a:solidFill>
                  <a:schemeClr val="tx1"/>
                </a:solidFill>
              </a:rPr>
              <a:t>싱글톤</a:t>
            </a:r>
            <a:r>
              <a:rPr lang="en-US" altLang="ko-KR" sz="14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AccountXML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9B6792A-94D2-40AE-84D4-381143D12A89}"/>
              </a:ext>
            </a:extLst>
          </p:cNvPr>
          <p:cNvSpPr/>
          <p:nvPr/>
        </p:nvSpPr>
        <p:spPr>
          <a:xfrm>
            <a:off x="2511182" y="2229636"/>
            <a:ext cx="1650484" cy="6041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&lt;&lt;</a:t>
            </a:r>
            <a:r>
              <a:rPr lang="ko-KR" altLang="en-US" sz="1400" dirty="0" err="1">
                <a:solidFill>
                  <a:schemeClr val="tx1"/>
                </a:solidFill>
              </a:rPr>
              <a:t>싱글톤</a:t>
            </a:r>
            <a:r>
              <a:rPr lang="en-US" altLang="ko-KR" sz="14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AccountIODB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5D1D9E-A68E-46A6-955B-B4D15FCD0E85}"/>
              </a:ext>
            </a:extLst>
          </p:cNvPr>
          <p:cNvSpPr/>
          <p:nvPr/>
        </p:nvSpPr>
        <p:spPr>
          <a:xfrm>
            <a:off x="2565678" y="5312480"/>
            <a:ext cx="1650484" cy="6041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&lt;&lt;</a:t>
            </a:r>
            <a:r>
              <a:rPr lang="ko-KR" altLang="en-US" sz="1400" dirty="0" err="1">
                <a:solidFill>
                  <a:schemeClr val="tx1"/>
                </a:solidFill>
              </a:rPr>
              <a:t>싱글톤</a:t>
            </a:r>
            <a:r>
              <a:rPr lang="en-US" altLang="ko-KR" sz="14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AccountIOXML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6871786-71E6-40C9-A131-6F2082CB8403}"/>
              </a:ext>
            </a:extLst>
          </p:cNvPr>
          <p:cNvSpPr/>
          <p:nvPr/>
        </p:nvSpPr>
        <p:spPr>
          <a:xfrm>
            <a:off x="8335705" y="1812022"/>
            <a:ext cx="1257502" cy="3615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Form4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097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3627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11/3 </a:t>
            </a:r>
            <a:r>
              <a:rPr lang="ko-KR" altLang="en-US" sz="3600" b="1" dirty="0"/>
              <a:t>기능</a:t>
            </a:r>
            <a:r>
              <a:rPr lang="en-US" altLang="ko-KR" sz="3600" b="1" dirty="0"/>
              <a:t>1 </a:t>
            </a:r>
            <a:r>
              <a:rPr lang="ko-KR" altLang="en-US" sz="3600" b="1" dirty="0"/>
              <a:t>흐름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222A8D7-21F4-4239-9313-95944C06F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75" y="840253"/>
            <a:ext cx="5478007" cy="244823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69A5965-EBF7-43E0-8F62-6A58E8756FD5}"/>
              </a:ext>
            </a:extLst>
          </p:cNvPr>
          <p:cNvSpPr/>
          <p:nvPr/>
        </p:nvSpPr>
        <p:spPr>
          <a:xfrm>
            <a:off x="5745101" y="923817"/>
            <a:ext cx="64468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프로그램 </a:t>
            </a:r>
            <a:r>
              <a:rPr lang="ko-KR" altLang="en-US" sz="1600" dirty="0" err="1"/>
              <a:t>시작시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00"/>
                </a:highlight>
              </a:rPr>
              <a:t>Load</a:t>
            </a:r>
            <a:r>
              <a:rPr lang="en-US" altLang="ko-KR" sz="1600" dirty="0"/>
              <a:t>)</a:t>
            </a:r>
            <a:r>
              <a:rPr lang="ko-KR" altLang="en-US" sz="1600" dirty="0"/>
              <a:t> 테이블 모양이 </a:t>
            </a:r>
            <a:r>
              <a:rPr lang="ko-KR" altLang="en-US" sz="1600" dirty="0" err="1">
                <a:highlight>
                  <a:srgbClr val="00FFFF"/>
                </a:highlight>
              </a:rPr>
              <a:t>파싱결과에</a:t>
            </a:r>
            <a:r>
              <a:rPr lang="ko-KR" altLang="en-US" sz="1600" dirty="0">
                <a:highlight>
                  <a:srgbClr val="00FFFF"/>
                </a:highlight>
              </a:rPr>
              <a:t> 출력</a:t>
            </a:r>
            <a:r>
              <a:rPr lang="en-US" altLang="ko-KR" sz="1600" dirty="0">
                <a:highlight>
                  <a:srgbClr val="00FFFF"/>
                </a:highlight>
              </a:rPr>
              <a:t>(UI)</a:t>
            </a:r>
          </a:p>
          <a:p>
            <a:endParaRPr lang="en-US" altLang="ko-KR" sz="1600" dirty="0"/>
          </a:p>
          <a:p>
            <a:r>
              <a:rPr lang="en-US" altLang="ko-KR" sz="1600" dirty="0"/>
              <a:t>2.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00"/>
                </a:highlight>
              </a:rPr>
              <a:t>Account </a:t>
            </a:r>
            <a:r>
              <a:rPr lang="ko-KR" alt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버튼 </a:t>
            </a:r>
            <a:r>
              <a:rPr lang="ko-KR" altLang="en-US" sz="1600" dirty="0" err="1"/>
              <a:t>클릭시</a:t>
            </a:r>
            <a:r>
              <a:rPr lang="ko-KR" altLang="en-US" sz="1600" dirty="0"/>
              <a:t> 아래 기능을 순차적으로 실행</a:t>
            </a:r>
            <a:endParaRPr lang="en-US" altLang="ko-KR" sz="1600" dirty="0"/>
          </a:p>
          <a:p>
            <a:r>
              <a:rPr lang="en-US" altLang="ko-KR" sz="1600" dirty="0"/>
              <a:t>   2.1 XML </a:t>
            </a:r>
            <a:r>
              <a:rPr lang="ko-KR" altLang="en-US" sz="1600" dirty="0"/>
              <a:t>데이터 정보를 </a:t>
            </a:r>
            <a:r>
              <a:rPr lang="en-US" altLang="ko-KR" sz="1600" dirty="0" err="1"/>
              <a:t>textBox</a:t>
            </a:r>
            <a:r>
              <a:rPr lang="ko-KR" altLang="en-US" sz="1600" dirty="0"/>
              <a:t>에 출력</a:t>
            </a:r>
            <a:endParaRPr lang="en-US" altLang="ko-KR" sz="1600" dirty="0"/>
          </a:p>
          <a:p>
            <a:r>
              <a:rPr lang="en-US" altLang="ko-KR" sz="1600" dirty="0"/>
              <a:t>   2.2 XML </a:t>
            </a:r>
            <a:r>
              <a:rPr lang="ko-KR" altLang="en-US" sz="1600" dirty="0"/>
              <a:t>데이터를 </a:t>
            </a:r>
            <a:r>
              <a:rPr lang="ko-KR" altLang="en-US" sz="1600" dirty="0" err="1"/>
              <a:t>파싱해서</a:t>
            </a:r>
            <a:r>
              <a:rPr lang="ko-KR" altLang="en-US" sz="1600" dirty="0"/>
              <a:t> 컬렉션에 저장</a:t>
            </a:r>
            <a:endParaRPr lang="en-US" altLang="ko-KR" sz="1600" dirty="0"/>
          </a:p>
          <a:p>
            <a:r>
              <a:rPr lang="en-US" altLang="ko-KR" sz="1600" dirty="0"/>
              <a:t>   2.3 </a:t>
            </a:r>
            <a:r>
              <a:rPr lang="ko-KR" altLang="en-US" sz="1600" dirty="0"/>
              <a:t>컬렉션에 저장된 정보를 </a:t>
            </a:r>
            <a:r>
              <a:rPr lang="ko-KR" altLang="en-US" sz="1600" dirty="0" err="1">
                <a:highlight>
                  <a:srgbClr val="00FFFF"/>
                </a:highlight>
              </a:rPr>
              <a:t>파싱결과에</a:t>
            </a:r>
            <a:r>
              <a:rPr lang="ko-KR" altLang="en-US" sz="1600" dirty="0">
                <a:highlight>
                  <a:srgbClr val="00FFFF"/>
                </a:highlight>
              </a:rPr>
              <a:t> 출력</a:t>
            </a:r>
            <a:r>
              <a:rPr lang="en-US" altLang="ko-KR" sz="1600" dirty="0">
                <a:highlight>
                  <a:srgbClr val="00FFFF"/>
                </a:highlight>
              </a:rPr>
              <a:t>(UI)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13358E-D9F4-4D69-9835-5223524AEAC3}"/>
              </a:ext>
            </a:extLst>
          </p:cNvPr>
          <p:cNvSpPr/>
          <p:nvPr/>
        </p:nvSpPr>
        <p:spPr>
          <a:xfrm>
            <a:off x="2305222" y="889817"/>
            <a:ext cx="2133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Wb.database</a:t>
            </a:r>
            <a:r>
              <a:rPr lang="en-US" altLang="ko-KR" dirty="0"/>
              <a:t>[</a:t>
            </a:r>
            <a:r>
              <a:rPr lang="ko-KR" altLang="en-US" dirty="0"/>
              <a:t>모듈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순서도: 자기 디스크 6">
            <a:extLst>
              <a:ext uri="{FF2B5EF4-FFF2-40B4-BE49-F238E27FC236}">
                <a16:creationId xmlns:a16="http://schemas.microsoft.com/office/drawing/2014/main" id="{D6F02B7A-FA15-4F29-AF73-4F2F3D5C53CA}"/>
              </a:ext>
            </a:extLst>
          </p:cNvPr>
          <p:cNvSpPr/>
          <p:nvPr/>
        </p:nvSpPr>
        <p:spPr>
          <a:xfrm>
            <a:off x="394282" y="3569517"/>
            <a:ext cx="1276231" cy="52172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논리적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1FD649-4BDE-4EC0-BC5D-07149D970088}"/>
              </a:ext>
            </a:extLst>
          </p:cNvPr>
          <p:cNvSpPr/>
          <p:nvPr/>
        </p:nvSpPr>
        <p:spPr>
          <a:xfrm>
            <a:off x="478172" y="4372276"/>
            <a:ext cx="4202885" cy="20453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&lt;&lt;</a:t>
            </a:r>
            <a:r>
              <a:rPr lang="ko-KR" altLang="en-US" sz="1400" dirty="0" err="1">
                <a:solidFill>
                  <a:schemeClr val="tx1"/>
                </a:solidFill>
              </a:rPr>
              <a:t>싱글톤</a:t>
            </a:r>
            <a:r>
              <a:rPr lang="en-US" altLang="ko-KR" sz="14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AccountDB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34616B-81EA-4FF7-A632-BFC0D535286E}"/>
              </a:ext>
            </a:extLst>
          </p:cNvPr>
          <p:cNvSpPr/>
          <p:nvPr/>
        </p:nvSpPr>
        <p:spPr>
          <a:xfrm>
            <a:off x="369034" y="4311951"/>
            <a:ext cx="4479804" cy="222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DC2435-A035-4953-9F03-A7FE5A3F95A8}"/>
              </a:ext>
            </a:extLst>
          </p:cNvPr>
          <p:cNvSpPr/>
          <p:nvPr/>
        </p:nvSpPr>
        <p:spPr>
          <a:xfrm>
            <a:off x="5058561" y="4102217"/>
            <a:ext cx="6870583" cy="2432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044EAEA-BD26-40CE-80C5-EC3FFB320AF6}"/>
              </a:ext>
            </a:extLst>
          </p:cNvPr>
          <p:cNvCxnSpPr>
            <a:cxnSpLocks/>
          </p:cNvCxnSpPr>
          <p:nvPr/>
        </p:nvCxnSpPr>
        <p:spPr>
          <a:xfrm flipV="1">
            <a:off x="972609" y="4102217"/>
            <a:ext cx="0" cy="39574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사각형: 위쪽 모서리의 한쪽은 둥글고 다른 한쪽은 잘림 12">
            <a:extLst>
              <a:ext uri="{FF2B5EF4-FFF2-40B4-BE49-F238E27FC236}">
                <a16:creationId xmlns:a16="http://schemas.microsoft.com/office/drawing/2014/main" id="{84071326-373C-4CBC-BDB3-A74695FB5520}"/>
              </a:ext>
            </a:extLst>
          </p:cNvPr>
          <p:cNvSpPr/>
          <p:nvPr/>
        </p:nvSpPr>
        <p:spPr>
          <a:xfrm>
            <a:off x="6267098" y="3505260"/>
            <a:ext cx="1842586" cy="369332"/>
          </a:xfrm>
          <a:prstGeom prst="snip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Accounts.xml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46C5B1-6F17-47C3-9A4D-E3008C3B78EC}"/>
              </a:ext>
            </a:extLst>
          </p:cNvPr>
          <p:cNvSpPr/>
          <p:nvPr/>
        </p:nvSpPr>
        <p:spPr>
          <a:xfrm>
            <a:off x="7524924" y="4210888"/>
            <a:ext cx="4298041" cy="2206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&lt;&lt;</a:t>
            </a:r>
            <a:r>
              <a:rPr lang="ko-KR" altLang="en-US" sz="1400" dirty="0" err="1">
                <a:solidFill>
                  <a:schemeClr val="tx1"/>
                </a:solidFill>
              </a:rPr>
              <a:t>싱글톤</a:t>
            </a:r>
            <a:r>
              <a:rPr lang="en-US" altLang="ko-KR" sz="14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AccountXML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3C1E1DE-250D-4E3E-BB5E-CCC1921511C1}"/>
              </a:ext>
            </a:extLst>
          </p:cNvPr>
          <p:cNvSpPr/>
          <p:nvPr/>
        </p:nvSpPr>
        <p:spPr>
          <a:xfrm>
            <a:off x="747406" y="5387096"/>
            <a:ext cx="3432297" cy="2965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DataTable</a:t>
            </a:r>
            <a:r>
              <a:rPr lang="ko-KR" altLang="en-US" sz="1400" dirty="0">
                <a:solidFill>
                  <a:schemeClr val="tx1"/>
                </a:solidFill>
              </a:rPr>
              <a:t>객체 생성 스키마처리기능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2B20D4-A693-4D87-B544-AF8CDC62C13F}"/>
              </a:ext>
            </a:extLst>
          </p:cNvPr>
          <p:cNvSpPr/>
          <p:nvPr/>
        </p:nvSpPr>
        <p:spPr>
          <a:xfrm>
            <a:off x="747406" y="4868384"/>
            <a:ext cx="3432297" cy="2965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DataTable</a:t>
            </a:r>
            <a:r>
              <a:rPr lang="ko-KR" altLang="en-US" sz="1400" dirty="0">
                <a:solidFill>
                  <a:schemeClr val="tx1"/>
                </a:solidFill>
              </a:rPr>
              <a:t>객체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03F27AC-323F-4ECC-964A-0BD9C2D8B036}"/>
              </a:ext>
            </a:extLst>
          </p:cNvPr>
          <p:cNvCxnSpPr>
            <a:cxnSpLocks/>
          </p:cNvCxnSpPr>
          <p:nvPr/>
        </p:nvCxnSpPr>
        <p:spPr>
          <a:xfrm flipV="1">
            <a:off x="6712077" y="3874592"/>
            <a:ext cx="0" cy="39574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9B56BC-8814-43DB-834D-6D0650F599AA}"/>
              </a:ext>
            </a:extLst>
          </p:cNvPr>
          <p:cNvSpPr/>
          <p:nvPr/>
        </p:nvSpPr>
        <p:spPr>
          <a:xfrm>
            <a:off x="5152140" y="4243924"/>
            <a:ext cx="2266595" cy="21736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Account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56C042-1803-4D0D-B809-9A031C833C46}"/>
              </a:ext>
            </a:extLst>
          </p:cNvPr>
          <p:cNvSpPr/>
          <p:nvPr/>
        </p:nvSpPr>
        <p:spPr>
          <a:xfrm>
            <a:off x="5290873" y="5432970"/>
            <a:ext cx="1952450" cy="2965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파서기능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7A56B7-FD24-4BFE-8D9A-1200760869C9}"/>
              </a:ext>
            </a:extLst>
          </p:cNvPr>
          <p:cNvSpPr/>
          <p:nvPr/>
        </p:nvSpPr>
        <p:spPr>
          <a:xfrm>
            <a:off x="7740768" y="5553401"/>
            <a:ext cx="3973060" cy="2965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XML</a:t>
            </a:r>
            <a:r>
              <a:rPr lang="ko-KR" altLang="en-US" sz="1400" dirty="0">
                <a:solidFill>
                  <a:schemeClr val="tx1"/>
                </a:solidFill>
              </a:rPr>
              <a:t>로딩 후 파서 결과를 컬렉션 반환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8051918-42AD-4DDC-A32A-A4EE39E407B5}"/>
              </a:ext>
            </a:extLst>
          </p:cNvPr>
          <p:cNvSpPr/>
          <p:nvPr/>
        </p:nvSpPr>
        <p:spPr>
          <a:xfrm>
            <a:off x="7740768" y="5128186"/>
            <a:ext cx="3973060" cy="2965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XML</a:t>
            </a:r>
            <a:r>
              <a:rPr lang="ko-KR" altLang="en-US" sz="1400" dirty="0" err="1">
                <a:solidFill>
                  <a:schemeClr val="tx1"/>
                </a:solidFill>
              </a:rPr>
              <a:t>로딩후</a:t>
            </a:r>
            <a:r>
              <a:rPr lang="ko-KR" altLang="en-US" sz="1400" dirty="0">
                <a:solidFill>
                  <a:schemeClr val="tx1"/>
                </a:solidFill>
              </a:rPr>
              <a:t> 문자열형식으로 반환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58F567-61DA-41E9-A5DB-8256301DB0DD}"/>
              </a:ext>
            </a:extLst>
          </p:cNvPr>
          <p:cNvSpPr/>
          <p:nvPr/>
        </p:nvSpPr>
        <p:spPr>
          <a:xfrm>
            <a:off x="747406" y="5849984"/>
            <a:ext cx="3432297" cy="2965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컬렉션을 </a:t>
            </a:r>
            <a:r>
              <a:rPr lang="ko-KR" altLang="en-US" sz="1400">
                <a:solidFill>
                  <a:schemeClr val="tx1"/>
                </a:solidFill>
              </a:rPr>
              <a:t>받아서 </a:t>
            </a:r>
            <a:r>
              <a:rPr lang="en-US" altLang="ko-KR" sz="1400" dirty="0" err="1">
                <a:solidFill>
                  <a:schemeClr val="tx1"/>
                </a:solidFill>
              </a:rPr>
              <a:t>DataTable</a:t>
            </a:r>
            <a:r>
              <a:rPr lang="ko-KR" altLang="en-US" sz="1400" dirty="0">
                <a:solidFill>
                  <a:schemeClr val="tx1"/>
                </a:solidFill>
              </a:rPr>
              <a:t>에 저장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160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7319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11/3 </a:t>
            </a:r>
            <a:r>
              <a:rPr lang="ko-KR" altLang="en-US" sz="3600" b="1" dirty="0"/>
              <a:t>기능</a:t>
            </a:r>
            <a:r>
              <a:rPr lang="en-US" altLang="ko-KR" sz="3600" b="1" dirty="0"/>
              <a:t>1 </a:t>
            </a:r>
            <a:r>
              <a:rPr lang="ko-KR" altLang="en-US" sz="3600" b="1" dirty="0"/>
              <a:t>흐름</a:t>
            </a:r>
            <a:r>
              <a:rPr lang="en-US" altLang="ko-KR" sz="3600" b="1" dirty="0"/>
              <a:t>(1) </a:t>
            </a:r>
            <a:r>
              <a:rPr lang="ko-KR" altLang="en-US" sz="3600" b="1" dirty="0"/>
              <a:t>프로그램 로드</a:t>
            </a:r>
          </a:p>
        </p:txBody>
      </p:sp>
      <p:sp>
        <p:nvSpPr>
          <p:cNvPr id="7" name="순서도: 자기 디스크 6">
            <a:extLst>
              <a:ext uri="{FF2B5EF4-FFF2-40B4-BE49-F238E27FC236}">
                <a16:creationId xmlns:a16="http://schemas.microsoft.com/office/drawing/2014/main" id="{D6F02B7A-FA15-4F29-AF73-4F2F3D5C53CA}"/>
              </a:ext>
            </a:extLst>
          </p:cNvPr>
          <p:cNvSpPr/>
          <p:nvPr/>
        </p:nvSpPr>
        <p:spPr>
          <a:xfrm>
            <a:off x="10497946" y="5241023"/>
            <a:ext cx="1276231" cy="52172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논리적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1FD649-4BDE-4EC0-BC5D-07149D970088}"/>
              </a:ext>
            </a:extLst>
          </p:cNvPr>
          <p:cNvSpPr/>
          <p:nvPr/>
        </p:nvSpPr>
        <p:spPr>
          <a:xfrm>
            <a:off x="5261278" y="4342434"/>
            <a:ext cx="4202885" cy="20453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&lt;&lt;</a:t>
            </a:r>
            <a:r>
              <a:rPr lang="ko-KR" altLang="en-US" sz="1400" dirty="0" err="1">
                <a:solidFill>
                  <a:schemeClr val="tx1"/>
                </a:solidFill>
              </a:rPr>
              <a:t>싱글톤</a:t>
            </a:r>
            <a:r>
              <a:rPr lang="en-US" altLang="ko-KR" sz="14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AccountDB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34616B-81EA-4FF7-A632-BFC0D535286E}"/>
              </a:ext>
            </a:extLst>
          </p:cNvPr>
          <p:cNvSpPr/>
          <p:nvPr/>
        </p:nvSpPr>
        <p:spPr>
          <a:xfrm>
            <a:off x="5152140" y="4282109"/>
            <a:ext cx="4479804" cy="222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3C1E1DE-250D-4E3E-BB5E-CCC1921511C1}"/>
              </a:ext>
            </a:extLst>
          </p:cNvPr>
          <p:cNvSpPr/>
          <p:nvPr/>
        </p:nvSpPr>
        <p:spPr>
          <a:xfrm>
            <a:off x="5530512" y="5357254"/>
            <a:ext cx="3432297" cy="2965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CreateTable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D9E344E-6342-4467-B6D9-CDB2C60BE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75" y="840253"/>
            <a:ext cx="4979945" cy="2225637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A040F351-250A-4F0B-A227-B1514254FA0F}"/>
              </a:ext>
            </a:extLst>
          </p:cNvPr>
          <p:cNvSpPr/>
          <p:nvPr/>
        </p:nvSpPr>
        <p:spPr>
          <a:xfrm>
            <a:off x="3199690" y="965201"/>
            <a:ext cx="1952450" cy="2965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Form Load Event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B90C8B-BA02-411D-88CE-3EC762518E79}"/>
              </a:ext>
            </a:extLst>
          </p:cNvPr>
          <p:cNvSpPr/>
          <p:nvPr/>
        </p:nvSpPr>
        <p:spPr>
          <a:xfrm>
            <a:off x="5564893" y="1261783"/>
            <a:ext cx="4298041" cy="16758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Form4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935237-5F7A-4837-8242-A469613FD27B}"/>
              </a:ext>
            </a:extLst>
          </p:cNvPr>
          <p:cNvSpPr/>
          <p:nvPr/>
        </p:nvSpPr>
        <p:spPr>
          <a:xfrm>
            <a:off x="5754238" y="1739921"/>
            <a:ext cx="3973060" cy="2965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Form4_Load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0836A86-1747-48EA-8FD3-A31EAEE11AC9}"/>
              </a:ext>
            </a:extLst>
          </p:cNvPr>
          <p:cNvSpPr/>
          <p:nvPr/>
        </p:nvSpPr>
        <p:spPr>
          <a:xfrm>
            <a:off x="5754238" y="2415377"/>
            <a:ext cx="3973060" cy="2965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AccountGridViewInit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9298764-7F2B-4A17-9379-FFD2C561CC5C}"/>
              </a:ext>
            </a:extLst>
          </p:cNvPr>
          <p:cNvCxnSpPr>
            <a:cxnSpLocks/>
          </p:cNvCxnSpPr>
          <p:nvPr/>
        </p:nvCxnSpPr>
        <p:spPr>
          <a:xfrm>
            <a:off x="7712443" y="2033870"/>
            <a:ext cx="0" cy="381507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9687FAB-3EEC-4E7E-AE01-065C5423782C}"/>
              </a:ext>
            </a:extLst>
          </p:cNvPr>
          <p:cNvCxnSpPr>
            <a:cxnSpLocks/>
          </p:cNvCxnSpPr>
          <p:nvPr/>
        </p:nvCxnSpPr>
        <p:spPr>
          <a:xfrm flipH="1">
            <a:off x="5863376" y="2704129"/>
            <a:ext cx="35396" cy="2653125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041F52C-8969-498B-A856-EEAA908DDBC0}"/>
              </a:ext>
            </a:extLst>
          </p:cNvPr>
          <p:cNvCxnSpPr>
            <a:cxnSpLocks/>
          </p:cNvCxnSpPr>
          <p:nvPr/>
        </p:nvCxnSpPr>
        <p:spPr>
          <a:xfrm>
            <a:off x="8850385" y="2711960"/>
            <a:ext cx="1912690" cy="2529063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93AF2E-1B0C-4EEA-AEBA-C25F10EE4850}"/>
              </a:ext>
            </a:extLst>
          </p:cNvPr>
          <p:cNvSpPr/>
          <p:nvPr/>
        </p:nvSpPr>
        <p:spPr>
          <a:xfrm>
            <a:off x="7644389" y="2091245"/>
            <a:ext cx="4235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(1)</a:t>
            </a:r>
            <a:endParaRPr lang="ko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98AC2BC-2D78-49C0-B69F-5534E14ED4F4}"/>
              </a:ext>
            </a:extLst>
          </p:cNvPr>
          <p:cNvSpPr/>
          <p:nvPr/>
        </p:nvSpPr>
        <p:spPr>
          <a:xfrm>
            <a:off x="5863376" y="3496470"/>
            <a:ext cx="4235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(2)</a:t>
            </a:r>
            <a:endParaRPr lang="ko-KR" altLang="en-US" sz="16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86C4FC-0D64-4B5F-8F98-4963443EA4B4}"/>
              </a:ext>
            </a:extLst>
          </p:cNvPr>
          <p:cNvSpPr/>
          <p:nvPr/>
        </p:nvSpPr>
        <p:spPr>
          <a:xfrm>
            <a:off x="9664063" y="5501886"/>
            <a:ext cx="833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(3)</a:t>
            </a:r>
            <a:r>
              <a:rPr lang="ko-KR" altLang="en-US" sz="1600" dirty="0"/>
              <a:t>생성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4ED020D-9361-4E83-9EF3-EE93788B04C4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8962809" y="5505546"/>
            <a:ext cx="1407364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7050021-31CA-4B20-AB1E-41B80D9DFCB0}"/>
              </a:ext>
            </a:extLst>
          </p:cNvPr>
          <p:cNvSpPr/>
          <p:nvPr/>
        </p:nvSpPr>
        <p:spPr>
          <a:xfrm>
            <a:off x="9515541" y="3269678"/>
            <a:ext cx="833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(4)</a:t>
            </a:r>
            <a:r>
              <a:rPr lang="ko-KR" altLang="en-US" sz="1600" dirty="0"/>
              <a:t>획득</a:t>
            </a:r>
          </a:p>
        </p:txBody>
      </p:sp>
    </p:spTree>
    <p:extLst>
      <p:ext uri="{BB962C8B-B14F-4D97-AF65-F5344CB8AC3E}">
        <p14:creationId xmlns:p14="http://schemas.microsoft.com/office/powerpoint/2010/main" val="3190987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CE95C1-0B24-4034-B661-AEC91914D598}"/>
              </a:ext>
            </a:extLst>
          </p:cNvPr>
          <p:cNvSpPr/>
          <p:nvPr/>
        </p:nvSpPr>
        <p:spPr>
          <a:xfrm>
            <a:off x="2168606" y="4253295"/>
            <a:ext cx="3396287" cy="2206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&lt;&lt;</a:t>
            </a:r>
            <a:r>
              <a:rPr lang="ko-KR" altLang="en-US" sz="1400" dirty="0" err="1">
                <a:solidFill>
                  <a:schemeClr val="tx1"/>
                </a:solidFill>
              </a:rPr>
              <a:t>싱글톤</a:t>
            </a:r>
            <a:r>
              <a:rPr lang="en-US" altLang="ko-KR" sz="14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AccountXML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8356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11/3 </a:t>
            </a:r>
            <a:r>
              <a:rPr lang="ko-KR" altLang="en-US" sz="3600" b="1" dirty="0"/>
              <a:t>기능</a:t>
            </a:r>
            <a:r>
              <a:rPr lang="en-US" altLang="ko-KR" sz="3600" b="1" dirty="0"/>
              <a:t>1 </a:t>
            </a:r>
            <a:r>
              <a:rPr lang="ko-KR" altLang="en-US" sz="3600" b="1" dirty="0"/>
              <a:t>흐름</a:t>
            </a:r>
            <a:r>
              <a:rPr lang="en-US" altLang="ko-KR" sz="3600" b="1" dirty="0"/>
              <a:t>(2) Account </a:t>
            </a:r>
            <a:r>
              <a:rPr lang="ko-KR" altLang="en-US" sz="3600" b="1" dirty="0"/>
              <a:t>버튼 클릭</a:t>
            </a:r>
          </a:p>
        </p:txBody>
      </p:sp>
      <p:sp>
        <p:nvSpPr>
          <p:cNvPr id="7" name="순서도: 자기 디스크 6">
            <a:extLst>
              <a:ext uri="{FF2B5EF4-FFF2-40B4-BE49-F238E27FC236}">
                <a16:creationId xmlns:a16="http://schemas.microsoft.com/office/drawing/2014/main" id="{D6F02B7A-FA15-4F29-AF73-4F2F3D5C53CA}"/>
              </a:ext>
            </a:extLst>
          </p:cNvPr>
          <p:cNvSpPr/>
          <p:nvPr/>
        </p:nvSpPr>
        <p:spPr>
          <a:xfrm>
            <a:off x="10430134" y="5015877"/>
            <a:ext cx="1276231" cy="52172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논리적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1FD649-4BDE-4EC0-BC5D-07149D970088}"/>
              </a:ext>
            </a:extLst>
          </p:cNvPr>
          <p:cNvSpPr/>
          <p:nvPr/>
        </p:nvSpPr>
        <p:spPr>
          <a:xfrm>
            <a:off x="6398777" y="4287180"/>
            <a:ext cx="3328522" cy="20453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&lt;&lt;</a:t>
            </a:r>
            <a:r>
              <a:rPr lang="ko-KR" altLang="en-US" sz="1400" dirty="0" err="1">
                <a:solidFill>
                  <a:schemeClr val="tx1"/>
                </a:solidFill>
              </a:rPr>
              <a:t>싱글톤</a:t>
            </a:r>
            <a:r>
              <a:rPr lang="en-US" altLang="ko-KR" sz="14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AccountDB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34616B-81EA-4FF7-A632-BFC0D535286E}"/>
              </a:ext>
            </a:extLst>
          </p:cNvPr>
          <p:cNvSpPr/>
          <p:nvPr/>
        </p:nvSpPr>
        <p:spPr>
          <a:xfrm>
            <a:off x="6286890" y="4162137"/>
            <a:ext cx="5540406" cy="2298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D9E344E-6342-4467-B6D9-CDB2C60BE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75" y="840253"/>
            <a:ext cx="4979945" cy="2225637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A040F351-250A-4F0B-A227-B1514254FA0F}"/>
              </a:ext>
            </a:extLst>
          </p:cNvPr>
          <p:cNvSpPr/>
          <p:nvPr/>
        </p:nvSpPr>
        <p:spPr>
          <a:xfrm>
            <a:off x="951440" y="901845"/>
            <a:ext cx="1952450" cy="2965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Account Click Event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B90C8B-BA02-411D-88CE-3EC762518E79}"/>
              </a:ext>
            </a:extLst>
          </p:cNvPr>
          <p:cNvSpPr/>
          <p:nvPr/>
        </p:nvSpPr>
        <p:spPr>
          <a:xfrm>
            <a:off x="5564893" y="1261783"/>
            <a:ext cx="4298041" cy="16758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Form4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935237-5F7A-4837-8242-A469613FD27B}"/>
              </a:ext>
            </a:extLst>
          </p:cNvPr>
          <p:cNvSpPr/>
          <p:nvPr/>
        </p:nvSpPr>
        <p:spPr>
          <a:xfrm>
            <a:off x="5754238" y="1739921"/>
            <a:ext cx="3973060" cy="2965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button1_Click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9298764-7F2B-4A17-9379-FFD2C561CC5C}"/>
              </a:ext>
            </a:extLst>
          </p:cNvPr>
          <p:cNvCxnSpPr>
            <a:cxnSpLocks/>
          </p:cNvCxnSpPr>
          <p:nvPr/>
        </p:nvCxnSpPr>
        <p:spPr>
          <a:xfrm flipH="1">
            <a:off x="4370664" y="2033870"/>
            <a:ext cx="1412880" cy="2871161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9687FAB-3EEC-4E7E-AE01-065C5423782C}"/>
              </a:ext>
            </a:extLst>
          </p:cNvPr>
          <p:cNvCxnSpPr>
            <a:cxnSpLocks/>
          </p:cNvCxnSpPr>
          <p:nvPr/>
        </p:nvCxnSpPr>
        <p:spPr>
          <a:xfrm flipH="1" flipV="1">
            <a:off x="1924640" y="1822904"/>
            <a:ext cx="3823398" cy="1582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93AF2E-1B0C-4EEA-AEBA-C25F10EE4850}"/>
              </a:ext>
            </a:extLst>
          </p:cNvPr>
          <p:cNvSpPr/>
          <p:nvPr/>
        </p:nvSpPr>
        <p:spPr>
          <a:xfrm>
            <a:off x="4728104" y="3107243"/>
            <a:ext cx="4235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(1)</a:t>
            </a:r>
            <a:endParaRPr lang="ko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98AC2BC-2D78-49C0-B69F-5534E14ED4F4}"/>
              </a:ext>
            </a:extLst>
          </p:cNvPr>
          <p:cNvSpPr/>
          <p:nvPr/>
        </p:nvSpPr>
        <p:spPr>
          <a:xfrm>
            <a:off x="8881683" y="3342582"/>
            <a:ext cx="4235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(8)</a:t>
            </a:r>
            <a:endParaRPr lang="ko-KR" altLang="en-US" sz="16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86C4FC-0D64-4B5F-8F98-4963443EA4B4}"/>
              </a:ext>
            </a:extLst>
          </p:cNvPr>
          <p:cNvSpPr/>
          <p:nvPr/>
        </p:nvSpPr>
        <p:spPr>
          <a:xfrm>
            <a:off x="9855609" y="5561771"/>
            <a:ext cx="851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(10)</a:t>
            </a:r>
            <a:r>
              <a:rPr lang="ko-KR" altLang="en-US" sz="1400" dirty="0"/>
              <a:t>저장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4ED020D-9361-4E83-9EF3-EE93788B04C4}"/>
              </a:ext>
            </a:extLst>
          </p:cNvPr>
          <p:cNvCxnSpPr>
            <a:cxnSpLocks/>
          </p:cNvCxnSpPr>
          <p:nvPr/>
        </p:nvCxnSpPr>
        <p:spPr>
          <a:xfrm flipV="1">
            <a:off x="9440365" y="5276740"/>
            <a:ext cx="945206" cy="50397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0270A99-F56D-4FDE-91E3-362A19C8E64E}"/>
              </a:ext>
            </a:extLst>
          </p:cNvPr>
          <p:cNvSpPr/>
          <p:nvPr/>
        </p:nvSpPr>
        <p:spPr>
          <a:xfrm>
            <a:off x="271125" y="4093427"/>
            <a:ext cx="5501070" cy="2432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위쪽 모서리의 한쪽은 둥글고 다른 한쪽은 잘림 23">
            <a:extLst>
              <a:ext uri="{FF2B5EF4-FFF2-40B4-BE49-F238E27FC236}">
                <a16:creationId xmlns:a16="http://schemas.microsoft.com/office/drawing/2014/main" id="{4F5434B1-8442-4161-8D9B-CF4074236951}"/>
              </a:ext>
            </a:extLst>
          </p:cNvPr>
          <p:cNvSpPr/>
          <p:nvPr/>
        </p:nvSpPr>
        <p:spPr>
          <a:xfrm>
            <a:off x="1479661" y="3496470"/>
            <a:ext cx="1842586" cy="369332"/>
          </a:xfrm>
          <a:prstGeom prst="snip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Accounts.xml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EBAE245-A572-456E-AB82-AD0BAF384529}"/>
              </a:ext>
            </a:extLst>
          </p:cNvPr>
          <p:cNvCxnSpPr>
            <a:cxnSpLocks/>
          </p:cNvCxnSpPr>
          <p:nvPr/>
        </p:nvCxnSpPr>
        <p:spPr>
          <a:xfrm flipV="1">
            <a:off x="1924640" y="3865802"/>
            <a:ext cx="0" cy="39574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EA51D4-D468-47DC-AE70-1DF4435D76E6}"/>
              </a:ext>
            </a:extLst>
          </p:cNvPr>
          <p:cNvSpPr/>
          <p:nvPr/>
        </p:nvSpPr>
        <p:spPr>
          <a:xfrm>
            <a:off x="364704" y="4235134"/>
            <a:ext cx="1744338" cy="21736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Account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D1A7DC3-D3C9-4975-9C00-EA71975D99BC}"/>
              </a:ext>
            </a:extLst>
          </p:cNvPr>
          <p:cNvSpPr/>
          <p:nvPr/>
        </p:nvSpPr>
        <p:spPr>
          <a:xfrm>
            <a:off x="388952" y="5248028"/>
            <a:ext cx="1358920" cy="2965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MakeAccount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0F97FA-98A3-4458-980A-8F7D947E796C}"/>
              </a:ext>
            </a:extLst>
          </p:cNvPr>
          <p:cNvSpPr/>
          <p:nvPr/>
        </p:nvSpPr>
        <p:spPr>
          <a:xfrm>
            <a:off x="2247775" y="5544611"/>
            <a:ext cx="3162668" cy="2965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xmlPaser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E4FC3EB-F36A-45C5-8750-7F0E9314C0B3}"/>
              </a:ext>
            </a:extLst>
          </p:cNvPr>
          <p:cNvSpPr/>
          <p:nvPr/>
        </p:nvSpPr>
        <p:spPr>
          <a:xfrm>
            <a:off x="2247775" y="4905031"/>
            <a:ext cx="3162668" cy="2965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XmlRead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36A6C48-F54A-4E65-A20F-821838036895}"/>
              </a:ext>
            </a:extLst>
          </p:cNvPr>
          <p:cNvCxnSpPr>
            <a:cxnSpLocks/>
          </p:cNvCxnSpPr>
          <p:nvPr/>
        </p:nvCxnSpPr>
        <p:spPr>
          <a:xfrm flipV="1">
            <a:off x="4464272" y="2034160"/>
            <a:ext cx="1477519" cy="2890875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3B960FC-50FF-47CE-9E5D-F549BD6FCFD8}"/>
              </a:ext>
            </a:extLst>
          </p:cNvPr>
          <p:cNvSpPr/>
          <p:nvPr/>
        </p:nvSpPr>
        <p:spPr>
          <a:xfrm>
            <a:off x="4388947" y="3408386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파일명</a:t>
            </a:r>
            <a:endParaRPr lang="ko-KR" altLang="en-US" sz="16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C548897-7B30-4D22-890C-AC33219C22CC}"/>
              </a:ext>
            </a:extLst>
          </p:cNvPr>
          <p:cNvSpPr/>
          <p:nvPr/>
        </p:nvSpPr>
        <p:spPr>
          <a:xfrm>
            <a:off x="5087353" y="3435676"/>
            <a:ext cx="6463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(2)</a:t>
            </a:r>
          </a:p>
          <a:p>
            <a:r>
              <a:rPr lang="ko-KR" altLang="en-US" sz="1200" dirty="0"/>
              <a:t>문자열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FA15E66-0646-4532-9C3F-AC61C4B58429}"/>
              </a:ext>
            </a:extLst>
          </p:cNvPr>
          <p:cNvSpPr/>
          <p:nvPr/>
        </p:nvSpPr>
        <p:spPr>
          <a:xfrm>
            <a:off x="1601474" y="1883454"/>
            <a:ext cx="492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(3)</a:t>
            </a:r>
          </a:p>
          <a:p>
            <a:r>
              <a:rPr lang="ko-KR" altLang="en-US" sz="1200" dirty="0"/>
              <a:t>출력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7A12807-7788-410D-8E65-E22E11EEDB12}"/>
              </a:ext>
            </a:extLst>
          </p:cNvPr>
          <p:cNvCxnSpPr>
            <a:cxnSpLocks/>
          </p:cNvCxnSpPr>
          <p:nvPr/>
        </p:nvCxnSpPr>
        <p:spPr>
          <a:xfrm flipH="1">
            <a:off x="5378836" y="2043872"/>
            <a:ext cx="1622516" cy="3508789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E2D9DA4-9721-43F8-AD23-F5DBCBC6D964}"/>
              </a:ext>
            </a:extLst>
          </p:cNvPr>
          <p:cNvSpPr/>
          <p:nvPr/>
        </p:nvSpPr>
        <p:spPr>
          <a:xfrm>
            <a:off x="5990845" y="3059569"/>
            <a:ext cx="4235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(4)</a:t>
            </a:r>
            <a:endParaRPr lang="ko-KR" altLang="en-US" sz="16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B668A5C-6712-4E09-A0AA-84E63E180CB4}"/>
              </a:ext>
            </a:extLst>
          </p:cNvPr>
          <p:cNvSpPr/>
          <p:nvPr/>
        </p:nvSpPr>
        <p:spPr>
          <a:xfrm>
            <a:off x="5901436" y="2924209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파일명</a:t>
            </a:r>
            <a:endParaRPr lang="ko-KR" altLang="en-US" sz="16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6F0A2BB-E0AB-449F-8472-4D1D420FC3E8}"/>
              </a:ext>
            </a:extLst>
          </p:cNvPr>
          <p:cNvCxnSpPr>
            <a:cxnSpLocks/>
            <a:stCxn id="30" idx="1"/>
            <a:endCxn id="28" idx="3"/>
          </p:cNvCxnSpPr>
          <p:nvPr/>
        </p:nvCxnSpPr>
        <p:spPr>
          <a:xfrm flipH="1" flipV="1">
            <a:off x="1747872" y="5396320"/>
            <a:ext cx="499903" cy="296583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00B2D52-4CD5-4096-823F-ED17800142B3}"/>
              </a:ext>
            </a:extLst>
          </p:cNvPr>
          <p:cNvSpPr/>
          <p:nvPr/>
        </p:nvSpPr>
        <p:spPr>
          <a:xfrm>
            <a:off x="1140150" y="4918439"/>
            <a:ext cx="4235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(5)</a:t>
            </a:r>
            <a:endParaRPr lang="ko-KR" altLang="en-US" sz="16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02C6F70-3B50-409D-8588-815E4922B6C9}"/>
              </a:ext>
            </a:extLst>
          </p:cNvPr>
          <p:cNvSpPr/>
          <p:nvPr/>
        </p:nvSpPr>
        <p:spPr>
          <a:xfrm>
            <a:off x="1405603" y="4961236"/>
            <a:ext cx="9734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Reader</a:t>
            </a:r>
            <a:r>
              <a:rPr lang="ko-KR" altLang="en-US" sz="1200" dirty="0"/>
              <a:t>객체</a:t>
            </a:r>
            <a:endParaRPr lang="ko-KR" altLang="en-US" sz="16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A477C98-0DD6-4EDB-9FD5-CF714E2E0A64}"/>
              </a:ext>
            </a:extLst>
          </p:cNvPr>
          <p:cNvCxnSpPr>
            <a:cxnSpLocks/>
          </p:cNvCxnSpPr>
          <p:nvPr/>
        </p:nvCxnSpPr>
        <p:spPr>
          <a:xfrm>
            <a:off x="1766155" y="5538865"/>
            <a:ext cx="462665" cy="288569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3DA932F-D1AD-4FF7-B8E6-AF2CC7A0946D}"/>
              </a:ext>
            </a:extLst>
          </p:cNvPr>
          <p:cNvSpPr/>
          <p:nvPr/>
        </p:nvSpPr>
        <p:spPr>
          <a:xfrm>
            <a:off x="1381102" y="5838038"/>
            <a:ext cx="10631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Account</a:t>
            </a:r>
            <a:r>
              <a:rPr lang="ko-KR" altLang="en-US" sz="1200" dirty="0"/>
              <a:t>객체</a:t>
            </a:r>
            <a:endParaRPr lang="ko-KR" altLang="en-US" sz="16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BF50581-1023-42E5-B3D4-7BBB83CB5F41}"/>
              </a:ext>
            </a:extLst>
          </p:cNvPr>
          <p:cNvSpPr/>
          <p:nvPr/>
        </p:nvSpPr>
        <p:spPr>
          <a:xfrm>
            <a:off x="1601062" y="5614099"/>
            <a:ext cx="4235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(6)</a:t>
            </a:r>
            <a:endParaRPr lang="ko-KR" altLang="en-US" sz="16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796E9B6-2DA6-4A01-8328-EB4653A11967}"/>
              </a:ext>
            </a:extLst>
          </p:cNvPr>
          <p:cNvCxnSpPr>
            <a:cxnSpLocks/>
          </p:cNvCxnSpPr>
          <p:nvPr/>
        </p:nvCxnSpPr>
        <p:spPr>
          <a:xfrm flipV="1">
            <a:off x="5427890" y="2084354"/>
            <a:ext cx="1703225" cy="365605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BD055D7-D23C-4CD8-8043-793C283C7FE3}"/>
              </a:ext>
            </a:extLst>
          </p:cNvPr>
          <p:cNvSpPr/>
          <p:nvPr/>
        </p:nvSpPr>
        <p:spPr>
          <a:xfrm>
            <a:off x="6687324" y="3104003"/>
            <a:ext cx="4235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(7)</a:t>
            </a:r>
            <a:endParaRPr lang="ko-KR" altLang="en-US" sz="16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0C7DA14-1ED2-4944-96FE-012F0041E4CA}"/>
              </a:ext>
            </a:extLst>
          </p:cNvPr>
          <p:cNvSpPr/>
          <p:nvPr/>
        </p:nvSpPr>
        <p:spPr>
          <a:xfrm>
            <a:off x="6994498" y="3144617"/>
            <a:ext cx="1202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List&lt;Account&gt;</a:t>
            </a:r>
            <a:endParaRPr lang="ko-KR" altLang="en-US" sz="16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AA08F65-5DD8-4916-8C48-909A50834EC0}"/>
              </a:ext>
            </a:extLst>
          </p:cNvPr>
          <p:cNvSpPr/>
          <p:nvPr/>
        </p:nvSpPr>
        <p:spPr>
          <a:xfrm>
            <a:off x="6502411" y="4925035"/>
            <a:ext cx="2884870" cy="2965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InsertAllAccount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4058D70-13B4-4ED2-A067-0688CB9975DD}"/>
              </a:ext>
            </a:extLst>
          </p:cNvPr>
          <p:cNvCxnSpPr>
            <a:cxnSpLocks/>
          </p:cNvCxnSpPr>
          <p:nvPr/>
        </p:nvCxnSpPr>
        <p:spPr>
          <a:xfrm flipH="1">
            <a:off x="8881683" y="2052321"/>
            <a:ext cx="43604" cy="285271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7FD86A9-D7CA-49F9-A7D7-3F5F3A89DCE0}"/>
              </a:ext>
            </a:extLst>
          </p:cNvPr>
          <p:cNvSpPr/>
          <p:nvPr/>
        </p:nvSpPr>
        <p:spPr>
          <a:xfrm>
            <a:off x="8864745" y="3614254"/>
            <a:ext cx="1202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List&lt;Account&gt;</a:t>
            </a:r>
            <a:endParaRPr lang="ko-KR" altLang="en-US" sz="16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5896495-4966-4734-9259-DD0F496B0F99}"/>
              </a:ext>
            </a:extLst>
          </p:cNvPr>
          <p:cNvSpPr/>
          <p:nvPr/>
        </p:nvSpPr>
        <p:spPr>
          <a:xfrm>
            <a:off x="6555495" y="5614099"/>
            <a:ext cx="2884870" cy="2965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InsertAllAccount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440A6D0-90C0-49BA-904C-4F76925EC7CA}"/>
              </a:ext>
            </a:extLst>
          </p:cNvPr>
          <p:cNvCxnSpPr>
            <a:cxnSpLocks/>
          </p:cNvCxnSpPr>
          <p:nvPr/>
        </p:nvCxnSpPr>
        <p:spPr>
          <a:xfrm>
            <a:off x="8874641" y="5221618"/>
            <a:ext cx="0" cy="388789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5A536B-A188-4A80-9D39-6CAF842C0113}"/>
              </a:ext>
            </a:extLst>
          </p:cNvPr>
          <p:cNvSpPr/>
          <p:nvPr/>
        </p:nvSpPr>
        <p:spPr>
          <a:xfrm>
            <a:off x="8856016" y="5224054"/>
            <a:ext cx="4235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(9)</a:t>
            </a:r>
            <a:endParaRPr lang="ko-KR" altLang="en-US" sz="16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6BE8C4D-8AF9-46F6-B445-99264F5D6DA8}"/>
              </a:ext>
            </a:extLst>
          </p:cNvPr>
          <p:cNvSpPr/>
          <p:nvPr/>
        </p:nvSpPr>
        <p:spPr>
          <a:xfrm>
            <a:off x="7190150" y="5269543"/>
            <a:ext cx="1657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/>
              <a:t>Accid</a:t>
            </a:r>
            <a:r>
              <a:rPr lang="en-US" altLang="ko-KR" sz="1200" dirty="0"/>
              <a:t>, name, balance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3263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EE0052D-F8D5-4A55-83F6-41845F20C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462" y="945989"/>
            <a:ext cx="9934575" cy="4429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6E988E-4562-4BC0-B142-8E981B086744}"/>
              </a:ext>
            </a:extLst>
          </p:cNvPr>
          <p:cNvSpPr txBox="1"/>
          <p:nvPr/>
        </p:nvSpPr>
        <p:spPr>
          <a:xfrm>
            <a:off x="394282" y="92279"/>
            <a:ext cx="5175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 </a:t>
            </a:r>
            <a:r>
              <a:rPr lang="en-US" altLang="ko-KR" sz="3600" b="1" dirty="0"/>
              <a:t>MS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SQL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Server</a:t>
            </a:r>
            <a:r>
              <a:rPr lang="ko-KR" altLang="en-US" sz="3600" b="1" dirty="0"/>
              <a:t> </a:t>
            </a:r>
            <a:r>
              <a:rPr lang="ko-KR" altLang="en-US" sz="3600" b="1" dirty="0" err="1"/>
              <a:t>관리툴</a:t>
            </a:r>
            <a:endParaRPr lang="ko-KR" altLang="en-US" sz="3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80B6C8-B5D7-440E-86CF-C8D70FBF1A8B}"/>
              </a:ext>
            </a:extLst>
          </p:cNvPr>
          <p:cNvSpPr/>
          <p:nvPr/>
        </p:nvSpPr>
        <p:spPr>
          <a:xfrm>
            <a:off x="711245" y="3160551"/>
            <a:ext cx="7340471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서버 이름 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: PC</a:t>
            </a:r>
            <a:r>
              <a:rPr lang="ko-KR" altLang="en-US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명이 자동으로 서버 이름으로 등록</a:t>
            </a:r>
            <a:endParaRPr lang="en-US" altLang="ko-KR" dirty="0">
              <a:solidFill>
                <a:srgbClr val="0000FF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로컬상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동일 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IP</a:t>
            </a:r>
            <a:r>
              <a:rPr lang="ko-KR" altLang="en-US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상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ko-KR" altLang="en-US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서버를 검색</a:t>
            </a:r>
            <a:endParaRPr lang="en-US" altLang="ko-KR" dirty="0">
              <a:solidFill>
                <a:srgbClr val="0000FF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원격 가능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..</a:t>
            </a:r>
          </a:p>
          <a:p>
            <a:r>
              <a:rPr lang="ko-KR" altLang="en-US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인증</a:t>
            </a:r>
            <a:endParaRPr lang="en-US" altLang="ko-KR" dirty="0">
              <a:solidFill>
                <a:srgbClr val="0000FF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Windows 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인증 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윈도우 로그인할 때 계정</a:t>
            </a:r>
            <a:endParaRPr lang="en-US" altLang="ko-KR" dirty="0">
              <a:solidFill>
                <a:srgbClr val="000000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(admin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계정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SQL Server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인증</a:t>
            </a:r>
            <a:endParaRPr lang="en-US" altLang="ko-KR" dirty="0">
              <a:solidFill>
                <a:srgbClr val="000000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(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내가 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SQL 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접근하는 새로운 계정 만들어 </a:t>
            </a:r>
            <a:r>
              <a:rPr lang="ko-KR" altLang="en-US" dirty="0" err="1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쓸수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있다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.)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dirty="0">
              <a:solidFill>
                <a:srgbClr val="000000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solidFill>
                <a:srgbClr val="000000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solidFill>
                <a:srgbClr val="000000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* Windows 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인증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(admin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계정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접속 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-&gt; 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모든 권한을 갖고 서버에 연결</a:t>
            </a:r>
            <a:endParaRPr lang="en-US" altLang="ko-KR" b="1" dirty="0">
              <a:solidFill>
                <a:srgbClr val="FF0000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59263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3627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11/3 </a:t>
            </a:r>
            <a:r>
              <a:rPr lang="ko-KR" altLang="en-US" sz="3600" b="1" dirty="0"/>
              <a:t>기능</a:t>
            </a:r>
            <a:r>
              <a:rPr lang="en-US" altLang="ko-KR" sz="3600" b="1" dirty="0"/>
              <a:t>2 </a:t>
            </a:r>
            <a:r>
              <a:rPr lang="ko-KR" altLang="en-US" sz="3600" b="1" dirty="0"/>
              <a:t>흐름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C2D07B-A2C7-45B0-888A-F68BEEB29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82" y="932706"/>
            <a:ext cx="6981606" cy="316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390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3627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11/3 </a:t>
            </a:r>
            <a:r>
              <a:rPr lang="ko-KR" altLang="en-US" sz="3600" b="1" dirty="0"/>
              <a:t>기능</a:t>
            </a:r>
            <a:r>
              <a:rPr lang="en-US" altLang="ko-KR" sz="3600" b="1" dirty="0"/>
              <a:t>3 </a:t>
            </a:r>
            <a:r>
              <a:rPr lang="ko-KR" altLang="en-US" sz="3600" b="1" dirty="0"/>
              <a:t>흐름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A5CC49-C6E0-4849-816F-B36499FB6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5" y="1040235"/>
            <a:ext cx="5405255" cy="489917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26360BD-28BF-4A86-9452-4C9A96380E9A}"/>
              </a:ext>
            </a:extLst>
          </p:cNvPr>
          <p:cNvSpPr/>
          <p:nvPr/>
        </p:nvSpPr>
        <p:spPr>
          <a:xfrm>
            <a:off x="5745101" y="923817"/>
            <a:ext cx="64468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계좌테이블에 </a:t>
            </a:r>
            <a:r>
              <a:rPr lang="ko-KR" altLang="en-US" sz="1600" dirty="0" err="1"/>
              <a:t>데이가</a:t>
            </a:r>
            <a:r>
              <a:rPr lang="ko-KR" altLang="en-US" sz="1600" dirty="0"/>
              <a:t> 저장되면 해당 테이블에서 계좌의 </a:t>
            </a:r>
            <a:r>
              <a:rPr lang="en-US" altLang="ko-KR" sz="1600" dirty="0"/>
              <a:t>ID</a:t>
            </a:r>
            <a:r>
              <a:rPr lang="ko-KR" altLang="en-US" sz="1600" dirty="0"/>
              <a:t>를 획득하고 획득한 </a:t>
            </a:r>
            <a:r>
              <a:rPr lang="en-US" altLang="ko-KR" sz="1600" dirty="0"/>
              <a:t>ID</a:t>
            </a:r>
            <a:r>
              <a:rPr lang="ko-KR" altLang="en-US" sz="1600" dirty="0"/>
              <a:t>를 </a:t>
            </a:r>
            <a:r>
              <a:rPr lang="ko-KR" altLang="en-US" sz="1600" dirty="0" err="1">
                <a:highlight>
                  <a:srgbClr val="00FFFF"/>
                </a:highlight>
              </a:rPr>
              <a:t>콤보박스에</a:t>
            </a:r>
            <a:r>
              <a:rPr lang="ko-KR" altLang="en-US" sz="1600" dirty="0">
                <a:highlight>
                  <a:srgbClr val="00FFFF"/>
                </a:highlight>
              </a:rPr>
              <a:t> 출력</a:t>
            </a:r>
            <a:r>
              <a:rPr lang="en-US" altLang="ko-KR" sz="1600" dirty="0">
                <a:highlight>
                  <a:srgbClr val="00FFFF"/>
                </a:highlight>
              </a:rPr>
              <a:t>(UI)</a:t>
            </a:r>
          </a:p>
          <a:p>
            <a:endParaRPr lang="en-US" altLang="ko-KR" sz="1600" dirty="0"/>
          </a:p>
          <a:p>
            <a:r>
              <a:rPr lang="en-US" altLang="ko-KR" sz="1600" dirty="0"/>
              <a:t>2. </a:t>
            </a:r>
            <a:r>
              <a:rPr lang="ko-KR" altLang="en-US" sz="1600" dirty="0" err="1">
                <a:solidFill>
                  <a:srgbClr val="FF0000"/>
                </a:solidFill>
                <a:highlight>
                  <a:srgbClr val="FFFF00"/>
                </a:highlight>
              </a:rPr>
              <a:t>콤보박스</a:t>
            </a:r>
            <a:r>
              <a:rPr lang="ko-KR" alt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highlight>
                  <a:srgbClr val="FFFF00"/>
                </a:highlight>
              </a:rPr>
              <a:t>sel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highlight>
                  <a:srgbClr val="FFFF00"/>
                </a:highlight>
              </a:rPr>
              <a:t>변경시</a:t>
            </a:r>
            <a:r>
              <a:rPr lang="ko-KR" alt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ko-KR" altLang="en-US" sz="1600" dirty="0"/>
              <a:t> 계좌의 정보를 획득해 출력한다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2.1 </a:t>
            </a:r>
            <a:r>
              <a:rPr lang="ko-KR" altLang="en-US" sz="1600" dirty="0"/>
              <a:t>선택된 계좌</a:t>
            </a:r>
            <a:r>
              <a:rPr lang="en-US" altLang="ko-KR" sz="1600" dirty="0"/>
              <a:t>ID</a:t>
            </a:r>
            <a:r>
              <a:rPr lang="ko-KR" altLang="en-US" sz="1600" dirty="0"/>
              <a:t>로 </a:t>
            </a:r>
            <a:r>
              <a:rPr lang="en-US" altLang="ko-KR" sz="1600" dirty="0"/>
              <a:t>Account</a:t>
            </a:r>
            <a:r>
              <a:rPr lang="ko-KR" altLang="en-US" sz="1600" dirty="0"/>
              <a:t>객체를 획득하여 </a:t>
            </a:r>
            <a:r>
              <a:rPr lang="ko-KR" altLang="en-US" sz="1600" dirty="0">
                <a:highlight>
                  <a:srgbClr val="00FFFF"/>
                </a:highlight>
              </a:rPr>
              <a:t>컨트롤에 출력</a:t>
            </a:r>
            <a:r>
              <a:rPr lang="en-US" altLang="ko-KR" sz="1600" dirty="0">
                <a:highlight>
                  <a:srgbClr val="00FFFF"/>
                </a:highlight>
              </a:rPr>
              <a:t>(UI)</a:t>
            </a:r>
          </a:p>
          <a:p>
            <a:r>
              <a:rPr lang="en-US" altLang="ko-KR" sz="1600" dirty="0"/>
              <a:t>   2.3 </a:t>
            </a:r>
            <a:r>
              <a:rPr lang="ko-KR" altLang="en-US" sz="1600" dirty="0"/>
              <a:t>선택된 계좌</a:t>
            </a:r>
            <a:r>
              <a:rPr lang="en-US" altLang="ko-KR" sz="1600" dirty="0"/>
              <a:t>ID</a:t>
            </a:r>
            <a:r>
              <a:rPr lang="ko-KR" altLang="en-US" sz="1600" dirty="0"/>
              <a:t>로 </a:t>
            </a:r>
            <a:r>
              <a:rPr lang="en-US" altLang="ko-KR" sz="1600" dirty="0" err="1"/>
              <a:t>AccoutIO</a:t>
            </a:r>
            <a:r>
              <a:rPr lang="ko-KR" altLang="en-US" sz="1600" dirty="0"/>
              <a:t>리스트를 획득해 </a:t>
            </a:r>
            <a:r>
              <a:rPr lang="ko-KR" altLang="en-US" sz="1600" dirty="0">
                <a:highlight>
                  <a:srgbClr val="00FFFF"/>
                </a:highlight>
              </a:rPr>
              <a:t>컨트롤에 출력</a:t>
            </a:r>
            <a:r>
              <a:rPr lang="en-US" altLang="ko-KR" sz="1600" dirty="0">
                <a:highlight>
                  <a:srgbClr val="00FFFF"/>
                </a:highlight>
              </a:rPr>
              <a:t>(UI)</a:t>
            </a:r>
          </a:p>
          <a:p>
            <a:endParaRPr lang="en-US" altLang="ko-KR" sz="1600" dirty="0">
              <a:highlight>
                <a:srgbClr val="00FFFF"/>
              </a:highlight>
            </a:endParaRPr>
          </a:p>
          <a:p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600" dirty="0">
                <a:sym typeface="Wingdings" panose="05000000000000000000" pitchFamily="2" charset="2"/>
              </a:rPr>
              <a:t>DB</a:t>
            </a:r>
            <a:r>
              <a:rPr lang="ko-KR" altLang="en-US" sz="1600" dirty="0">
                <a:sym typeface="Wingdings" panose="05000000000000000000" pitchFamily="2" charset="2"/>
              </a:rPr>
              <a:t>기능이기 때문에 모든 기능의 함수는 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1600" dirty="0">
                <a:sym typeface="Wingdings" panose="05000000000000000000" pitchFamily="2" charset="2"/>
              </a:rPr>
              <a:t>    </a:t>
            </a:r>
            <a:r>
              <a:rPr lang="en-US" altLang="ko-KR" sz="1600" dirty="0" err="1"/>
              <a:t>AccountDB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AccountIODB</a:t>
            </a:r>
            <a:r>
              <a:rPr lang="ko-KR" altLang="en-US" sz="1600" dirty="0"/>
              <a:t>에 추가한다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91177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680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11/5 </a:t>
            </a:r>
            <a:r>
              <a:rPr lang="en-US" altLang="ko-KR" sz="3600" b="1" dirty="0" err="1"/>
              <a:t>Naver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Open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API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-</a:t>
            </a:r>
            <a:r>
              <a:rPr lang="ko-KR" altLang="en-US" sz="3600" b="1" dirty="0"/>
              <a:t> </a:t>
            </a:r>
            <a:r>
              <a:rPr lang="ko-KR" altLang="en-US" sz="3600" b="1" dirty="0" err="1"/>
              <a:t>파파고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80616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3821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11/5 </a:t>
            </a:r>
            <a:r>
              <a:rPr lang="ko-KR" altLang="en-US" sz="3600" b="1" dirty="0"/>
              <a:t>사이트 이동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6360BD-28BF-4A86-9452-4C9A96380E9A}"/>
              </a:ext>
            </a:extLst>
          </p:cNvPr>
          <p:cNvSpPr/>
          <p:nvPr/>
        </p:nvSpPr>
        <p:spPr>
          <a:xfrm>
            <a:off x="812375" y="907039"/>
            <a:ext cx="64468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네이버 개발자 </a:t>
            </a:r>
            <a:endParaRPr lang="en-US" altLang="ko-KR" sz="1600" dirty="0"/>
          </a:p>
          <a:p>
            <a:r>
              <a:rPr lang="en-US" altLang="ko-KR" sz="1600" dirty="0"/>
              <a:t>     </a:t>
            </a:r>
            <a:r>
              <a:rPr lang="en-US" altLang="ko-KR" sz="1600" dirty="0">
                <a:hlinkClick r:id="rId2"/>
              </a:rPr>
              <a:t>https://developers.naver.com/main/</a:t>
            </a:r>
            <a:endParaRPr lang="en-US" altLang="ko-KR" sz="1600" dirty="0">
              <a:highlight>
                <a:srgbClr val="00FFFF"/>
              </a:highligh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511F25-49C0-4E30-A558-E6D4C7D8E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87" y="1491814"/>
            <a:ext cx="11379625" cy="475555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4385F04-63CD-429B-812B-D8F9589A1B08}"/>
              </a:ext>
            </a:extLst>
          </p:cNvPr>
          <p:cNvSpPr/>
          <p:nvPr/>
        </p:nvSpPr>
        <p:spPr>
          <a:xfrm>
            <a:off x="5511567" y="5366185"/>
            <a:ext cx="1140903" cy="881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9640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3327E16-5C02-4D82-ADDB-797FF09E2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68" y="201336"/>
            <a:ext cx="7476244" cy="6455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3821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11/5 </a:t>
            </a:r>
            <a:r>
              <a:rPr lang="ko-KR" altLang="en-US" sz="3600" b="1" dirty="0"/>
              <a:t>사이트 이동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6360BD-28BF-4A86-9452-4C9A96380E9A}"/>
              </a:ext>
            </a:extLst>
          </p:cNvPr>
          <p:cNvSpPr/>
          <p:nvPr/>
        </p:nvSpPr>
        <p:spPr>
          <a:xfrm>
            <a:off x="812375" y="907039"/>
            <a:ext cx="64468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2. </a:t>
            </a:r>
            <a:r>
              <a:rPr lang="ko-KR" altLang="en-US" sz="1600" dirty="0"/>
              <a:t>오픈 </a:t>
            </a:r>
            <a:r>
              <a:rPr lang="en-US" altLang="ko-KR" sz="1600" dirty="0"/>
              <a:t>API </a:t>
            </a:r>
            <a:r>
              <a:rPr lang="ko-KR" altLang="en-US" sz="1600" dirty="0"/>
              <a:t>신청</a:t>
            </a:r>
            <a:endParaRPr lang="en-US" altLang="ko-KR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385F04-63CD-429B-812B-D8F9589A1B08}"/>
              </a:ext>
            </a:extLst>
          </p:cNvPr>
          <p:cNvSpPr/>
          <p:nvPr/>
        </p:nvSpPr>
        <p:spPr>
          <a:xfrm>
            <a:off x="7730138" y="6073629"/>
            <a:ext cx="1296416" cy="583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2350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3327E16-5C02-4D82-ADDB-797FF09E2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68" y="201336"/>
            <a:ext cx="7476244" cy="6455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3950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11/5 </a:t>
            </a:r>
            <a:r>
              <a:rPr lang="ko-KR" altLang="en-US" sz="3600" b="1" dirty="0"/>
              <a:t>오픈</a:t>
            </a:r>
            <a:r>
              <a:rPr lang="en-US" altLang="ko-KR" sz="3600" b="1" dirty="0"/>
              <a:t>API</a:t>
            </a:r>
            <a:r>
              <a:rPr lang="ko-KR" altLang="en-US" sz="3600" b="1" dirty="0"/>
              <a:t>신청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6360BD-28BF-4A86-9452-4C9A96380E9A}"/>
              </a:ext>
            </a:extLst>
          </p:cNvPr>
          <p:cNvSpPr/>
          <p:nvPr/>
        </p:nvSpPr>
        <p:spPr>
          <a:xfrm>
            <a:off x="812375" y="907039"/>
            <a:ext cx="64468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2. </a:t>
            </a:r>
            <a:r>
              <a:rPr lang="ko-KR" altLang="en-US" sz="1600" dirty="0"/>
              <a:t>오픈 </a:t>
            </a:r>
            <a:r>
              <a:rPr lang="en-US" altLang="ko-KR" sz="1600" dirty="0"/>
              <a:t>API </a:t>
            </a:r>
            <a:r>
              <a:rPr lang="ko-KR" altLang="en-US" sz="1600" dirty="0"/>
              <a:t>신청</a:t>
            </a:r>
            <a:endParaRPr lang="en-US" altLang="ko-KR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385F04-63CD-429B-812B-D8F9589A1B08}"/>
              </a:ext>
            </a:extLst>
          </p:cNvPr>
          <p:cNvSpPr/>
          <p:nvPr/>
        </p:nvSpPr>
        <p:spPr>
          <a:xfrm>
            <a:off x="7730138" y="6073629"/>
            <a:ext cx="1296416" cy="583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6174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CBD92E2C-B42A-490B-8AAA-C58B5DBDF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824" y="0"/>
            <a:ext cx="782115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3950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11/5 </a:t>
            </a:r>
            <a:r>
              <a:rPr lang="ko-KR" altLang="en-US" sz="3600" b="1" dirty="0"/>
              <a:t>오픈</a:t>
            </a:r>
            <a:r>
              <a:rPr lang="en-US" altLang="ko-KR" sz="3600" b="1" dirty="0"/>
              <a:t>API</a:t>
            </a:r>
            <a:r>
              <a:rPr lang="ko-KR" altLang="en-US" sz="3600" b="1" dirty="0"/>
              <a:t>신청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6360BD-28BF-4A86-9452-4C9A96380E9A}"/>
              </a:ext>
            </a:extLst>
          </p:cNvPr>
          <p:cNvSpPr/>
          <p:nvPr/>
        </p:nvSpPr>
        <p:spPr>
          <a:xfrm>
            <a:off x="812375" y="907039"/>
            <a:ext cx="64468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2. </a:t>
            </a:r>
            <a:r>
              <a:rPr lang="ko-KR" altLang="en-US" sz="1600" dirty="0"/>
              <a:t>오픈 </a:t>
            </a:r>
            <a:r>
              <a:rPr lang="en-US" altLang="ko-KR" sz="1600" dirty="0"/>
              <a:t>API </a:t>
            </a:r>
            <a:r>
              <a:rPr lang="ko-KR" altLang="en-US" sz="1600" dirty="0"/>
              <a:t>신청</a:t>
            </a:r>
            <a:endParaRPr lang="en-US" altLang="ko-KR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385F04-63CD-429B-812B-D8F9589A1B08}"/>
              </a:ext>
            </a:extLst>
          </p:cNvPr>
          <p:cNvSpPr/>
          <p:nvPr/>
        </p:nvSpPr>
        <p:spPr>
          <a:xfrm>
            <a:off x="7863979" y="1268661"/>
            <a:ext cx="3847556" cy="285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09CBF7-70B6-463D-BABA-4D141B589A0C}"/>
              </a:ext>
            </a:extLst>
          </p:cNvPr>
          <p:cNvSpPr/>
          <p:nvPr/>
        </p:nvSpPr>
        <p:spPr>
          <a:xfrm>
            <a:off x="7863979" y="2188827"/>
            <a:ext cx="3847556" cy="996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4CC47D-CA78-4DC9-8245-620EDF939348}"/>
              </a:ext>
            </a:extLst>
          </p:cNvPr>
          <p:cNvSpPr/>
          <p:nvPr/>
        </p:nvSpPr>
        <p:spPr>
          <a:xfrm>
            <a:off x="7863979" y="3445777"/>
            <a:ext cx="4002751" cy="13443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66ABCB-FDF7-41ED-AD11-46D7D6D14A4B}"/>
              </a:ext>
            </a:extLst>
          </p:cNvPr>
          <p:cNvSpPr/>
          <p:nvPr/>
        </p:nvSpPr>
        <p:spPr>
          <a:xfrm>
            <a:off x="8036654" y="6360952"/>
            <a:ext cx="1035844" cy="4739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0225E1B-2F2D-47B2-A1DB-22F64606D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404" y="0"/>
            <a:ext cx="7361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579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0225E1B-2F2D-47B2-A1DB-22F64606D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530" y="0"/>
            <a:ext cx="736119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3950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11/5 </a:t>
            </a:r>
            <a:r>
              <a:rPr lang="ko-KR" altLang="en-US" sz="3600" b="1" dirty="0"/>
              <a:t>오픈</a:t>
            </a:r>
            <a:r>
              <a:rPr lang="en-US" altLang="ko-KR" sz="3600" b="1" dirty="0"/>
              <a:t>API</a:t>
            </a:r>
            <a:r>
              <a:rPr lang="ko-KR" altLang="en-US" sz="3600" b="1" dirty="0"/>
              <a:t>신청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6360BD-28BF-4A86-9452-4C9A96380E9A}"/>
              </a:ext>
            </a:extLst>
          </p:cNvPr>
          <p:cNvSpPr/>
          <p:nvPr/>
        </p:nvSpPr>
        <p:spPr>
          <a:xfrm>
            <a:off x="812375" y="907039"/>
            <a:ext cx="64468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2. </a:t>
            </a:r>
            <a:r>
              <a:rPr lang="ko-KR" altLang="en-US" sz="1600" dirty="0"/>
              <a:t>오픈 </a:t>
            </a:r>
            <a:r>
              <a:rPr lang="en-US" altLang="ko-KR" sz="1600" dirty="0"/>
              <a:t>API </a:t>
            </a:r>
            <a:r>
              <a:rPr lang="ko-KR" altLang="en-US" sz="1600" dirty="0"/>
              <a:t>신청</a:t>
            </a:r>
            <a:r>
              <a:rPr lang="en-US" altLang="ko-KR" sz="1600" dirty="0"/>
              <a:t>-</a:t>
            </a:r>
            <a:r>
              <a:rPr lang="ko-KR" altLang="en-US" sz="1600" dirty="0"/>
              <a:t>발급 확인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ClientID</a:t>
            </a:r>
          </a:p>
          <a:p>
            <a:r>
              <a:rPr lang="en-US" altLang="ko-KR" sz="1600" dirty="0"/>
              <a:t>Q7XuhQ5ian3NMQPug71G</a:t>
            </a:r>
          </a:p>
          <a:p>
            <a:endParaRPr lang="en-US" altLang="ko-KR" sz="1600" dirty="0"/>
          </a:p>
          <a:p>
            <a:r>
              <a:rPr lang="en-US" altLang="ko-KR" sz="1600" dirty="0"/>
              <a:t>Client Secret</a:t>
            </a:r>
          </a:p>
          <a:p>
            <a:r>
              <a:rPr lang="en-US" altLang="ko-KR" sz="1600" dirty="0"/>
              <a:t>1yZWOVRQSo</a:t>
            </a:r>
          </a:p>
          <a:p>
            <a:endParaRPr lang="en-US" altLang="ko-KR" sz="1600" dirty="0"/>
          </a:p>
          <a:p>
            <a:r>
              <a:rPr lang="ko-KR" altLang="en-US" sz="1600" dirty="0"/>
              <a:t>가이드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385F04-63CD-429B-812B-D8F9589A1B08}"/>
              </a:ext>
            </a:extLst>
          </p:cNvPr>
          <p:cNvSpPr/>
          <p:nvPr/>
        </p:nvSpPr>
        <p:spPr>
          <a:xfrm>
            <a:off x="6535024" y="1446052"/>
            <a:ext cx="5109399" cy="285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09CBF7-70B6-463D-BABA-4D141B589A0C}"/>
              </a:ext>
            </a:extLst>
          </p:cNvPr>
          <p:cNvSpPr/>
          <p:nvPr/>
        </p:nvSpPr>
        <p:spPr>
          <a:xfrm>
            <a:off x="6535024" y="1788779"/>
            <a:ext cx="5109398" cy="727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4CC47D-CA78-4DC9-8245-620EDF939348}"/>
              </a:ext>
            </a:extLst>
          </p:cNvPr>
          <p:cNvSpPr/>
          <p:nvPr/>
        </p:nvSpPr>
        <p:spPr>
          <a:xfrm>
            <a:off x="6392582" y="2892104"/>
            <a:ext cx="5251840" cy="13443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0FC433E9-10D3-41B7-B421-463411B96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178" y="3566454"/>
            <a:ext cx="5164822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curl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"https://openapi.naver.com/v1/papago/n2mt" \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Content-Type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application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x-www-form-urlencoded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charset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=UTF-8" \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X-Naver-Client-Id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Q7XuhQ5ian3NMQPug71G" \ -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X-Naver-Client-Secret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1yZWOVRQSo" \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source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ko&amp;target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en&amp;text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=만나서 반갑습니다." -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9787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3327E16-5C02-4D82-ADDB-797FF09E2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68" y="201336"/>
            <a:ext cx="7476244" cy="6455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4907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11/5 </a:t>
            </a:r>
            <a:r>
              <a:rPr lang="ko-KR" altLang="en-US" sz="3600" b="1" dirty="0"/>
              <a:t>개발 가이드 보기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6360BD-28BF-4A86-9452-4C9A96380E9A}"/>
              </a:ext>
            </a:extLst>
          </p:cNvPr>
          <p:cNvSpPr/>
          <p:nvPr/>
        </p:nvSpPr>
        <p:spPr>
          <a:xfrm>
            <a:off x="812375" y="907039"/>
            <a:ext cx="64468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개발 가이드 보기 이동</a:t>
            </a:r>
            <a:endParaRPr lang="en-US" altLang="ko-KR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385F04-63CD-429B-812B-D8F9589A1B08}"/>
              </a:ext>
            </a:extLst>
          </p:cNvPr>
          <p:cNvSpPr/>
          <p:nvPr/>
        </p:nvSpPr>
        <p:spPr>
          <a:xfrm>
            <a:off x="9030431" y="6073629"/>
            <a:ext cx="1296416" cy="583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8794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50DD603-C6F4-46BF-8095-1CC0FEE7D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421" y="981512"/>
            <a:ext cx="7739363" cy="52787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4907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11/5 </a:t>
            </a:r>
            <a:r>
              <a:rPr lang="ko-KR" altLang="en-US" sz="3600" b="1" dirty="0"/>
              <a:t>개발 가이드 보기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6360BD-28BF-4A86-9452-4C9A96380E9A}"/>
              </a:ext>
            </a:extLst>
          </p:cNvPr>
          <p:cNvSpPr/>
          <p:nvPr/>
        </p:nvSpPr>
        <p:spPr>
          <a:xfrm>
            <a:off x="812375" y="907039"/>
            <a:ext cx="64468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개발 가이드 보기 이동</a:t>
            </a:r>
            <a:endParaRPr lang="en-US" altLang="ko-KR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385F04-63CD-429B-812B-D8F9589A1B08}"/>
              </a:ext>
            </a:extLst>
          </p:cNvPr>
          <p:cNvSpPr/>
          <p:nvPr/>
        </p:nvSpPr>
        <p:spPr>
          <a:xfrm>
            <a:off x="3669864" y="3647534"/>
            <a:ext cx="7101599" cy="583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625D12-6DCF-4245-BC33-F6C3ED758F66}"/>
              </a:ext>
            </a:extLst>
          </p:cNvPr>
          <p:cNvSpPr/>
          <p:nvPr/>
        </p:nvSpPr>
        <p:spPr>
          <a:xfrm>
            <a:off x="3578984" y="5388620"/>
            <a:ext cx="7101599" cy="583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11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6E988E-4562-4BC0-B142-8E981B086744}"/>
              </a:ext>
            </a:extLst>
          </p:cNvPr>
          <p:cNvSpPr txBox="1"/>
          <p:nvPr/>
        </p:nvSpPr>
        <p:spPr>
          <a:xfrm>
            <a:off x="394282" y="92279"/>
            <a:ext cx="5524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1) SQL Server </a:t>
            </a:r>
            <a:r>
              <a:rPr lang="ko-KR" altLang="en-US" sz="3600" b="1" dirty="0"/>
              <a:t>계정  생성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8EC89E-13F7-4207-B871-64D1EC03A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61" y="918158"/>
            <a:ext cx="2933700" cy="39814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701510B-C40D-45AD-827C-E4FAA52794C7}"/>
              </a:ext>
            </a:extLst>
          </p:cNvPr>
          <p:cNvSpPr/>
          <p:nvPr/>
        </p:nvSpPr>
        <p:spPr>
          <a:xfrm>
            <a:off x="2030136" y="2642532"/>
            <a:ext cx="1979802" cy="3103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E396CE-3301-4EE0-9FB9-5BC3D8CCF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933" y="800756"/>
            <a:ext cx="5493906" cy="451196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07FD7F8-A7C0-41A8-8F52-B573A6C8AE4B}"/>
              </a:ext>
            </a:extLst>
          </p:cNvPr>
          <p:cNvSpPr/>
          <p:nvPr/>
        </p:nvSpPr>
        <p:spPr>
          <a:xfrm>
            <a:off x="8084573" y="1197443"/>
            <a:ext cx="1979802" cy="3103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37BAE3-A378-4145-97AD-B00002E88D14}"/>
              </a:ext>
            </a:extLst>
          </p:cNvPr>
          <p:cNvSpPr/>
          <p:nvPr/>
        </p:nvSpPr>
        <p:spPr>
          <a:xfrm>
            <a:off x="8084573" y="1613948"/>
            <a:ext cx="1979802" cy="5843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2A496B-B8E0-4DEF-80F9-5BCBE39915D2}"/>
              </a:ext>
            </a:extLst>
          </p:cNvPr>
          <p:cNvSpPr/>
          <p:nvPr/>
        </p:nvSpPr>
        <p:spPr>
          <a:xfrm>
            <a:off x="7165555" y="2304367"/>
            <a:ext cx="1979802" cy="4685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D4873F-E086-4B73-BED4-31F07CDB3B5E}"/>
              </a:ext>
            </a:extLst>
          </p:cNvPr>
          <p:cNvSpPr/>
          <p:nvPr/>
        </p:nvSpPr>
        <p:spPr>
          <a:xfrm>
            <a:off x="9698182" y="4899608"/>
            <a:ext cx="883430" cy="4752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396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4907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11/5 </a:t>
            </a:r>
            <a:r>
              <a:rPr lang="ko-KR" altLang="en-US" sz="3600" b="1" dirty="0"/>
              <a:t>개발 가이드 보기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6360BD-28BF-4A86-9452-4C9A96380E9A}"/>
              </a:ext>
            </a:extLst>
          </p:cNvPr>
          <p:cNvSpPr/>
          <p:nvPr/>
        </p:nvSpPr>
        <p:spPr>
          <a:xfrm>
            <a:off x="812375" y="907039"/>
            <a:ext cx="64468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개발 가이드 보기 이동</a:t>
            </a:r>
            <a:endParaRPr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5F7792-330E-4067-B25E-25B63F8DF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651" y="0"/>
            <a:ext cx="7820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15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4907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11/5 </a:t>
            </a:r>
            <a:r>
              <a:rPr lang="ko-KR" altLang="en-US" sz="3600" b="1" dirty="0"/>
              <a:t>개발 가이드 보기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6360BD-28BF-4A86-9452-4C9A96380E9A}"/>
              </a:ext>
            </a:extLst>
          </p:cNvPr>
          <p:cNvSpPr/>
          <p:nvPr/>
        </p:nvSpPr>
        <p:spPr>
          <a:xfrm>
            <a:off x="812375" y="907039"/>
            <a:ext cx="64468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개발 가이드 보기 이동</a:t>
            </a:r>
            <a:endParaRPr lang="en-US" altLang="ko-KR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385F04-63CD-429B-812B-D8F9589A1B08}"/>
              </a:ext>
            </a:extLst>
          </p:cNvPr>
          <p:cNvSpPr/>
          <p:nvPr/>
        </p:nvSpPr>
        <p:spPr>
          <a:xfrm>
            <a:off x="3669864" y="3647534"/>
            <a:ext cx="7101599" cy="583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BB979B-BE71-4782-B9D3-4E8DA7366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1319461"/>
            <a:ext cx="86201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820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4907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11/5 </a:t>
            </a:r>
            <a:r>
              <a:rPr lang="ko-KR" altLang="en-US" sz="3600" b="1" dirty="0"/>
              <a:t>개발 가이드 보기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6360BD-28BF-4A86-9452-4C9A96380E9A}"/>
              </a:ext>
            </a:extLst>
          </p:cNvPr>
          <p:cNvSpPr/>
          <p:nvPr/>
        </p:nvSpPr>
        <p:spPr>
          <a:xfrm>
            <a:off x="812375" y="907039"/>
            <a:ext cx="64468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개발 가이드 보기 이동</a:t>
            </a:r>
            <a:endParaRPr lang="en-US" altLang="ko-KR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C45EFD-97F3-4F50-9794-AA281542A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826" y="578345"/>
            <a:ext cx="8370508" cy="601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735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4907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11/5 </a:t>
            </a:r>
            <a:r>
              <a:rPr lang="ko-KR" altLang="en-US" sz="3600" b="1" dirty="0"/>
              <a:t>개발 가이드 보기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6360BD-28BF-4A86-9452-4C9A96380E9A}"/>
              </a:ext>
            </a:extLst>
          </p:cNvPr>
          <p:cNvSpPr/>
          <p:nvPr/>
        </p:nvSpPr>
        <p:spPr>
          <a:xfrm>
            <a:off x="812375" y="907039"/>
            <a:ext cx="64468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개발 가이드 보기 이동</a:t>
            </a:r>
            <a:endParaRPr lang="en-US" altLang="ko-KR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154F7A-E555-412D-957C-7437EA2EC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943" y="839927"/>
            <a:ext cx="7844656" cy="578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044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4445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11/5 </a:t>
            </a:r>
            <a:r>
              <a:rPr lang="ko-KR" altLang="en-US" sz="3600" b="1" dirty="0"/>
              <a:t>예제 코드 보기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6360BD-28BF-4A86-9452-4C9A96380E9A}"/>
              </a:ext>
            </a:extLst>
          </p:cNvPr>
          <p:cNvSpPr/>
          <p:nvPr/>
        </p:nvSpPr>
        <p:spPr>
          <a:xfrm>
            <a:off x="812375" y="907039"/>
            <a:ext cx="64468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예제코드보기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42A222-368F-4585-92B1-0AA72AE47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071" y="989901"/>
            <a:ext cx="7162554" cy="525041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D8AE05F-339D-4A50-8248-869F9C70833A}"/>
              </a:ext>
            </a:extLst>
          </p:cNvPr>
          <p:cNvSpPr/>
          <p:nvPr/>
        </p:nvSpPr>
        <p:spPr>
          <a:xfrm>
            <a:off x="4035824" y="5006551"/>
            <a:ext cx="7101599" cy="583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070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4445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11/5 </a:t>
            </a:r>
            <a:r>
              <a:rPr lang="ko-KR" altLang="en-US" sz="3600" b="1" dirty="0"/>
              <a:t>예제 코드 보기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3B51EA-AF1B-48BC-B95E-143287D223A9}"/>
              </a:ext>
            </a:extLst>
          </p:cNvPr>
          <p:cNvSpPr/>
          <p:nvPr/>
        </p:nvSpPr>
        <p:spPr>
          <a:xfrm>
            <a:off x="183200" y="738610"/>
            <a:ext cx="6096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/>
              <a:t>// 네이버 </a:t>
            </a:r>
            <a:r>
              <a:rPr lang="ko-KR" altLang="en-US" sz="1200" dirty="0" err="1"/>
              <a:t>Papago</a:t>
            </a:r>
            <a:r>
              <a:rPr lang="ko-KR" altLang="en-US" sz="1200" dirty="0"/>
              <a:t> NMT API 예제</a:t>
            </a:r>
          </a:p>
          <a:p>
            <a:r>
              <a:rPr lang="ko-KR" altLang="en-US" sz="1200" dirty="0" err="1"/>
              <a:t>using</a:t>
            </a:r>
            <a:r>
              <a:rPr lang="ko-KR" altLang="en-US" sz="1200" dirty="0"/>
              <a:t> System;</a:t>
            </a:r>
          </a:p>
          <a:p>
            <a:r>
              <a:rPr lang="ko-KR" altLang="en-US" sz="1200" dirty="0" err="1"/>
              <a:t>using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System.Net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 err="1"/>
              <a:t>using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System.Text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 err="1"/>
              <a:t>using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System.IO</a:t>
            </a:r>
            <a:r>
              <a:rPr lang="ko-KR" altLang="en-US" sz="1200" dirty="0"/>
              <a:t>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namespace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NaverAPI_Guide</a:t>
            </a:r>
            <a:endParaRPr lang="ko-KR" altLang="en-US" sz="1200" dirty="0"/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public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class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APIExamTranslate</a:t>
            </a:r>
            <a:endParaRPr lang="ko-KR" altLang="en-US" sz="1200" dirty="0"/>
          </a:p>
          <a:p>
            <a:r>
              <a:rPr lang="ko-KR" altLang="en-US" sz="1200" dirty="0"/>
              <a:t>    {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static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string</a:t>
            </a:r>
            <a:r>
              <a:rPr lang="ko-KR" altLang="en-US" sz="1200" dirty="0"/>
              <a:t>[] </a:t>
            </a:r>
            <a:r>
              <a:rPr lang="ko-KR" altLang="en-US" sz="1200" dirty="0" err="1"/>
              <a:t>args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        {</a:t>
            </a:r>
          </a:p>
          <a:p>
            <a:r>
              <a:rPr lang="ko-KR" altLang="en-US" sz="1200" dirty="0"/>
              <a:t>            </a:t>
            </a:r>
            <a:r>
              <a:rPr lang="ko-KR" altLang="en-US" sz="1200" dirty="0" err="1"/>
              <a:t>string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url</a:t>
            </a:r>
            <a:r>
              <a:rPr lang="ko-KR" altLang="en-US" sz="1200" dirty="0"/>
              <a:t> = "https://openapi.naver.com/v1/papago/n2mt";</a:t>
            </a:r>
          </a:p>
          <a:p>
            <a:r>
              <a:rPr lang="ko-KR" altLang="en-US" sz="1200" dirty="0"/>
              <a:t>            </a:t>
            </a:r>
            <a:r>
              <a:rPr lang="ko-KR" altLang="en-US" sz="1200" dirty="0" err="1"/>
              <a:t>HttpWebRequest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request</a:t>
            </a:r>
            <a:r>
              <a:rPr lang="ko-KR" altLang="en-US" sz="1200" dirty="0"/>
              <a:t> = (</a:t>
            </a:r>
            <a:r>
              <a:rPr lang="ko-KR" altLang="en-US" sz="1200" dirty="0" err="1"/>
              <a:t>HttpWebRequest</a:t>
            </a:r>
            <a:r>
              <a:rPr lang="ko-KR" altLang="en-US" sz="1200" dirty="0"/>
              <a:t>)</a:t>
            </a:r>
            <a:r>
              <a:rPr lang="ko-KR" altLang="en-US" sz="1200" dirty="0" err="1"/>
              <a:t>WebRequest.Create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url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          </a:t>
            </a:r>
            <a:r>
              <a:rPr lang="ko-KR" altLang="en-US" sz="1200" dirty="0" err="1"/>
              <a:t>request.Headers.Add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X-Naver-Client-Id</a:t>
            </a:r>
            <a:r>
              <a:rPr lang="ko-KR" altLang="en-US" sz="1200" dirty="0"/>
              <a:t>", "YOUR-CLIENT-ID");</a:t>
            </a:r>
          </a:p>
          <a:p>
            <a:r>
              <a:rPr lang="ko-KR" altLang="en-US" sz="1200" dirty="0"/>
              <a:t>            </a:t>
            </a:r>
            <a:r>
              <a:rPr lang="ko-KR" altLang="en-US" sz="1200" dirty="0" err="1"/>
              <a:t>request.Headers.Add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X-Naver-Client-Secret</a:t>
            </a:r>
            <a:r>
              <a:rPr lang="ko-KR" altLang="en-US" sz="1200" dirty="0"/>
              <a:t>", "YOUR-CLIENT-SECRET");</a:t>
            </a:r>
          </a:p>
          <a:p>
            <a:r>
              <a:rPr lang="ko-KR" altLang="en-US" sz="1200" dirty="0"/>
              <a:t>            </a:t>
            </a:r>
            <a:r>
              <a:rPr lang="ko-KR" altLang="en-US" sz="1200" dirty="0" err="1"/>
              <a:t>request.Method</a:t>
            </a:r>
            <a:r>
              <a:rPr lang="ko-KR" altLang="en-US" sz="1200" dirty="0"/>
              <a:t> = "POST";</a:t>
            </a:r>
          </a:p>
          <a:p>
            <a:r>
              <a:rPr lang="ko-KR" altLang="en-US" sz="1200" dirty="0"/>
              <a:t>            </a:t>
            </a:r>
            <a:r>
              <a:rPr lang="ko-KR" altLang="en-US" sz="1200" dirty="0" err="1"/>
              <a:t>string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query</a:t>
            </a:r>
            <a:r>
              <a:rPr lang="ko-KR" altLang="en-US" sz="1200" dirty="0"/>
              <a:t> = "오늘 날씨는 어떻습니까?";</a:t>
            </a:r>
          </a:p>
          <a:p>
            <a:r>
              <a:rPr lang="ko-KR" altLang="en-US" sz="1200" dirty="0"/>
              <a:t>            </a:t>
            </a:r>
            <a:r>
              <a:rPr lang="ko-KR" altLang="en-US" sz="1200" dirty="0" err="1"/>
              <a:t>byte</a:t>
            </a:r>
            <a:r>
              <a:rPr lang="ko-KR" altLang="en-US" sz="1200" dirty="0"/>
              <a:t>[] </a:t>
            </a:r>
            <a:r>
              <a:rPr lang="ko-KR" altLang="en-US" sz="1200" dirty="0" err="1"/>
              <a:t>byteDataParams</a:t>
            </a:r>
            <a:r>
              <a:rPr lang="ko-KR" altLang="en-US" sz="1200" dirty="0"/>
              <a:t> = Encoding.UTF8.GetBytes("</a:t>
            </a:r>
            <a:r>
              <a:rPr lang="ko-KR" altLang="en-US" sz="1200" dirty="0" err="1"/>
              <a:t>source</a:t>
            </a:r>
            <a:r>
              <a:rPr lang="ko-KR" altLang="en-US" sz="1200" dirty="0"/>
              <a:t>=</a:t>
            </a:r>
            <a:r>
              <a:rPr lang="ko-KR" altLang="en-US" sz="1200" dirty="0" err="1"/>
              <a:t>ko&amp;target</a:t>
            </a:r>
            <a:r>
              <a:rPr lang="ko-KR" altLang="en-US" sz="1200" dirty="0"/>
              <a:t>=</a:t>
            </a:r>
            <a:r>
              <a:rPr lang="ko-KR" altLang="en-US" sz="1200" dirty="0" err="1"/>
              <a:t>en&amp;text</a:t>
            </a:r>
            <a:r>
              <a:rPr lang="ko-KR" altLang="en-US" sz="1200" dirty="0"/>
              <a:t>=" + </a:t>
            </a:r>
            <a:r>
              <a:rPr lang="ko-KR" altLang="en-US" sz="1200" dirty="0" err="1"/>
              <a:t>query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          </a:t>
            </a:r>
            <a:r>
              <a:rPr lang="ko-KR" altLang="en-US" sz="1200" dirty="0" err="1"/>
              <a:t>request.ContentType</a:t>
            </a:r>
            <a:r>
              <a:rPr lang="ko-KR" altLang="en-US" sz="1200" dirty="0"/>
              <a:t> = "</a:t>
            </a:r>
            <a:r>
              <a:rPr lang="ko-KR" altLang="en-US" sz="1200" dirty="0" err="1"/>
              <a:t>application</a:t>
            </a:r>
            <a:r>
              <a:rPr lang="ko-KR" altLang="en-US" sz="1200" dirty="0"/>
              <a:t>/</a:t>
            </a:r>
            <a:r>
              <a:rPr lang="ko-KR" altLang="en-US" sz="1200" dirty="0" err="1"/>
              <a:t>x-www-form-urlencoded</a:t>
            </a:r>
            <a:r>
              <a:rPr lang="ko-KR" altLang="en-US" sz="1200" dirty="0"/>
              <a:t>";</a:t>
            </a:r>
          </a:p>
          <a:p>
            <a:r>
              <a:rPr lang="ko-KR" altLang="en-US" sz="1200" dirty="0"/>
              <a:t>            </a:t>
            </a:r>
            <a:r>
              <a:rPr lang="ko-KR" altLang="en-US" sz="1200" dirty="0" err="1"/>
              <a:t>request.ContentLength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byteDataParams.Length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           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A93E5F-461D-4E9A-BEB7-53EF04102BBA}"/>
              </a:ext>
            </a:extLst>
          </p:cNvPr>
          <p:cNvSpPr/>
          <p:nvPr/>
        </p:nvSpPr>
        <p:spPr>
          <a:xfrm>
            <a:off x="6096000" y="202977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err="1"/>
              <a:t>Stream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request.GetRequestStream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          </a:t>
            </a:r>
            <a:r>
              <a:rPr lang="ko-KR" altLang="en-US" sz="1200" dirty="0" err="1"/>
              <a:t>st.Write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byteDataParams</a:t>
            </a:r>
            <a:r>
              <a:rPr lang="ko-KR" altLang="en-US" sz="1200" dirty="0"/>
              <a:t>, 0, </a:t>
            </a:r>
            <a:r>
              <a:rPr lang="ko-KR" altLang="en-US" sz="1200" dirty="0" err="1"/>
              <a:t>byteDataParams.Length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          </a:t>
            </a:r>
            <a:r>
              <a:rPr lang="ko-KR" altLang="en-US" sz="1200" dirty="0" err="1"/>
              <a:t>st.Close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          </a:t>
            </a:r>
            <a:r>
              <a:rPr lang="ko-KR" altLang="en-US" sz="1200" dirty="0" err="1"/>
              <a:t>HttpWebResponse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response</a:t>
            </a:r>
            <a:r>
              <a:rPr lang="ko-KR" altLang="en-US" sz="1200" dirty="0"/>
              <a:t> = (</a:t>
            </a:r>
            <a:r>
              <a:rPr lang="ko-KR" altLang="en-US" sz="1200" dirty="0" err="1"/>
              <a:t>HttpWebResponse</a:t>
            </a:r>
            <a:r>
              <a:rPr lang="ko-KR" altLang="en-US" sz="1200" dirty="0"/>
              <a:t>)</a:t>
            </a:r>
            <a:r>
              <a:rPr lang="ko-KR" altLang="en-US" sz="1200" dirty="0" err="1"/>
              <a:t>request.GetResponse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          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response.GetResponseStream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          </a:t>
            </a:r>
            <a:r>
              <a:rPr lang="ko-KR" altLang="en-US" sz="1200" dirty="0" err="1"/>
              <a:t>StreamReader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reader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new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StreamReader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, Encoding.UTF8);</a:t>
            </a:r>
          </a:p>
          <a:p>
            <a:r>
              <a:rPr lang="ko-KR" altLang="en-US" sz="1200" dirty="0"/>
              <a:t>            </a:t>
            </a:r>
            <a:r>
              <a:rPr lang="ko-KR" altLang="en-US" sz="1200" dirty="0" err="1"/>
              <a:t>string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text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reader.ReadToEnd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          </a:t>
            </a:r>
            <a:r>
              <a:rPr lang="ko-KR" altLang="en-US" sz="1200" dirty="0" err="1"/>
              <a:t>stream.Close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          </a:t>
            </a:r>
            <a:r>
              <a:rPr lang="ko-KR" altLang="en-US" sz="1200" dirty="0" err="1"/>
              <a:t>response.Close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          </a:t>
            </a:r>
            <a:r>
              <a:rPr lang="ko-KR" altLang="en-US" sz="1200" dirty="0" err="1"/>
              <a:t>reader.Close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          </a:t>
            </a:r>
            <a:r>
              <a:rPr lang="ko-KR" altLang="en-US" sz="1200" dirty="0" err="1"/>
              <a:t>Console.WriteLine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text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      }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97988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8832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11/5 JSON </a:t>
            </a:r>
            <a:r>
              <a:rPr lang="ko-KR" altLang="en-US" sz="3600" b="1" dirty="0"/>
              <a:t>파싱 </a:t>
            </a:r>
            <a:r>
              <a:rPr lang="en-US" altLang="ko-KR" sz="3600" b="1" dirty="0"/>
              <a:t>: </a:t>
            </a:r>
            <a:r>
              <a:rPr lang="en-US" altLang="ko-KR" sz="3600" b="1" dirty="0" err="1"/>
              <a:t>Newtonsoft.Json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설치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6360BD-28BF-4A86-9452-4C9A96380E9A}"/>
              </a:ext>
            </a:extLst>
          </p:cNvPr>
          <p:cNvSpPr/>
          <p:nvPr/>
        </p:nvSpPr>
        <p:spPr>
          <a:xfrm>
            <a:off x="812375" y="907039"/>
            <a:ext cx="64468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/>
              <a:t>Newtonsoft.Json</a:t>
            </a:r>
            <a:r>
              <a:rPr lang="en-US" altLang="ko-KR" sz="1600" dirty="0"/>
              <a:t>  </a:t>
            </a:r>
            <a:r>
              <a:rPr lang="ko-KR" altLang="en-US" sz="1600" dirty="0"/>
              <a:t>활용</a:t>
            </a:r>
            <a:endParaRPr lang="en-US" altLang="ko-KR" sz="1600" dirty="0">
              <a:highlight>
                <a:srgbClr val="00FFFF"/>
              </a:highligh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632E7D-8984-4A0D-BB06-D26713AE6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147" y="1245593"/>
            <a:ext cx="592455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295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8832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11/5 JSON </a:t>
            </a:r>
            <a:r>
              <a:rPr lang="ko-KR" altLang="en-US" sz="3600" b="1" dirty="0"/>
              <a:t>파싱 </a:t>
            </a:r>
            <a:r>
              <a:rPr lang="en-US" altLang="ko-KR" sz="3600" b="1" dirty="0"/>
              <a:t>: </a:t>
            </a:r>
            <a:r>
              <a:rPr lang="en-US" altLang="ko-KR" sz="3600" b="1" dirty="0" err="1"/>
              <a:t>Newtonsoft.Json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설치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6360BD-28BF-4A86-9452-4C9A96380E9A}"/>
              </a:ext>
            </a:extLst>
          </p:cNvPr>
          <p:cNvSpPr/>
          <p:nvPr/>
        </p:nvSpPr>
        <p:spPr>
          <a:xfrm>
            <a:off x="812375" y="907039"/>
            <a:ext cx="64468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/>
              <a:t>Newtonsoft.Json</a:t>
            </a:r>
            <a:r>
              <a:rPr lang="en-US" altLang="ko-KR" sz="1600" dirty="0"/>
              <a:t>  </a:t>
            </a:r>
            <a:r>
              <a:rPr lang="ko-KR" altLang="en-US" sz="1600" dirty="0"/>
              <a:t>활용</a:t>
            </a:r>
            <a:endParaRPr lang="en-US" altLang="ko-KR" sz="1600" dirty="0">
              <a:highlight>
                <a:srgbClr val="00FFFF"/>
              </a:highligh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229CE1-2406-4C09-800B-B79CCA9FF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429" y="1245593"/>
            <a:ext cx="90582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963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7678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11/5 JSON </a:t>
            </a:r>
            <a:r>
              <a:rPr lang="ko-KR" altLang="en-US" sz="3600" b="1" dirty="0"/>
              <a:t>파싱 </a:t>
            </a:r>
            <a:r>
              <a:rPr lang="en-US" altLang="ko-KR" sz="3600" b="1" dirty="0"/>
              <a:t>: Json </a:t>
            </a:r>
            <a:r>
              <a:rPr lang="ko-KR" altLang="en-US" sz="3600" b="1" dirty="0"/>
              <a:t>문자열 샘플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1EA203-BD59-4439-A51E-1F09F4815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58" y="1684396"/>
            <a:ext cx="3495675" cy="48482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A0D74D6-1163-4C69-BD1B-3DFB3BC24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569" y="1684396"/>
            <a:ext cx="6086475" cy="44862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3C634D6-D5E4-46FA-913A-397E73C18302}"/>
              </a:ext>
            </a:extLst>
          </p:cNvPr>
          <p:cNvSpPr/>
          <p:nvPr/>
        </p:nvSpPr>
        <p:spPr>
          <a:xfrm>
            <a:off x="571899" y="1026837"/>
            <a:ext cx="3273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Json </a:t>
            </a:r>
            <a:r>
              <a:rPr lang="ko-KR" altLang="en-US" dirty="0"/>
              <a:t>구조에 맞게 클래스 정의</a:t>
            </a:r>
          </a:p>
        </p:txBody>
      </p:sp>
    </p:spTree>
    <p:extLst>
      <p:ext uri="{BB962C8B-B14F-4D97-AF65-F5344CB8AC3E}">
        <p14:creationId xmlns:p14="http://schemas.microsoft.com/office/powerpoint/2010/main" val="37657903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7678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11/5 JSON </a:t>
            </a:r>
            <a:r>
              <a:rPr lang="ko-KR" altLang="en-US" sz="3600" b="1" dirty="0"/>
              <a:t>파싱 </a:t>
            </a:r>
            <a:r>
              <a:rPr lang="en-US" altLang="ko-KR" sz="3600" b="1" dirty="0"/>
              <a:t>: Json </a:t>
            </a:r>
            <a:r>
              <a:rPr lang="ko-KR" altLang="en-US" sz="3600" b="1" dirty="0"/>
              <a:t>문자열 샘플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C634D6-D5E4-46FA-913A-397E73C18302}"/>
              </a:ext>
            </a:extLst>
          </p:cNvPr>
          <p:cNvSpPr/>
          <p:nvPr/>
        </p:nvSpPr>
        <p:spPr>
          <a:xfrm>
            <a:off x="571899" y="10268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파싱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8B174A-3AB7-4CFB-90D1-211FCD9A2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938337"/>
            <a:ext cx="90201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800FB3E-57CB-4938-86E1-814E430D3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52" y="648421"/>
            <a:ext cx="3332220" cy="5557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6E988E-4562-4BC0-B142-8E981B086744}"/>
              </a:ext>
            </a:extLst>
          </p:cNvPr>
          <p:cNvSpPr txBox="1"/>
          <p:nvPr/>
        </p:nvSpPr>
        <p:spPr>
          <a:xfrm>
            <a:off x="394282" y="92279"/>
            <a:ext cx="6909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2) SQL Server </a:t>
            </a:r>
            <a:r>
              <a:rPr lang="ko-KR" altLang="en-US" sz="3600" b="1" dirty="0"/>
              <a:t>계정 사용 활성화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2A496B-B8E0-4DEF-80F9-5BCBE39915D2}"/>
              </a:ext>
            </a:extLst>
          </p:cNvPr>
          <p:cNvSpPr/>
          <p:nvPr/>
        </p:nvSpPr>
        <p:spPr>
          <a:xfrm>
            <a:off x="2031798" y="5736959"/>
            <a:ext cx="1979802" cy="4685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40C0C73-13E6-462E-9F7F-5AF428E0B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983" y="868217"/>
            <a:ext cx="6719659" cy="545407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0DD115-465F-4073-B0F8-E52759832E29}"/>
              </a:ext>
            </a:extLst>
          </p:cNvPr>
          <p:cNvSpPr/>
          <p:nvPr/>
        </p:nvSpPr>
        <p:spPr>
          <a:xfrm>
            <a:off x="6179127" y="1742231"/>
            <a:ext cx="1979802" cy="4685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868520-FCEF-48A8-ACD3-F235DBB29902}"/>
              </a:ext>
            </a:extLst>
          </p:cNvPr>
          <p:cNvSpPr/>
          <p:nvPr/>
        </p:nvSpPr>
        <p:spPr>
          <a:xfrm>
            <a:off x="9116291" y="5929744"/>
            <a:ext cx="931474" cy="4311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D0B0A7-B6BB-4D32-9DDB-6B669BFF11E5}"/>
              </a:ext>
            </a:extLst>
          </p:cNvPr>
          <p:cNvSpPr/>
          <p:nvPr/>
        </p:nvSpPr>
        <p:spPr>
          <a:xfrm>
            <a:off x="394282" y="6407788"/>
            <a:ext cx="9276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검증 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연결을 끊고 다시 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SQL Server 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인증모드로 로그인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!!!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b="1" dirty="0">
              <a:solidFill>
                <a:srgbClr val="FF0000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2080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7678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11/5 JSON </a:t>
            </a:r>
            <a:r>
              <a:rPr lang="ko-KR" altLang="en-US" sz="3600" b="1" dirty="0"/>
              <a:t>파싱 </a:t>
            </a:r>
            <a:r>
              <a:rPr lang="en-US" altLang="ko-KR" sz="3600" b="1" dirty="0"/>
              <a:t>: Json </a:t>
            </a:r>
            <a:r>
              <a:rPr lang="ko-KR" altLang="en-US" sz="3600" b="1" dirty="0"/>
              <a:t>문자열 샘플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C634D6-D5E4-46FA-913A-397E73C18302}"/>
              </a:ext>
            </a:extLst>
          </p:cNvPr>
          <p:cNvSpPr/>
          <p:nvPr/>
        </p:nvSpPr>
        <p:spPr>
          <a:xfrm>
            <a:off x="571899" y="1026837"/>
            <a:ext cx="3164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클래스를 </a:t>
            </a:r>
            <a:r>
              <a:rPr lang="en-US" altLang="ko-KR" dirty="0"/>
              <a:t>json </a:t>
            </a:r>
            <a:r>
              <a:rPr lang="ko-KR" altLang="en-US" dirty="0"/>
              <a:t>문자열로 변환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FFF93A5-C14A-44EA-9C0E-317C89DA0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08" y="2321959"/>
            <a:ext cx="91725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122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7678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11/5 JSON </a:t>
            </a:r>
            <a:r>
              <a:rPr lang="ko-KR" altLang="en-US" sz="3600" b="1" dirty="0"/>
              <a:t>파싱 </a:t>
            </a:r>
            <a:r>
              <a:rPr lang="en-US" altLang="ko-KR" sz="3600" b="1" dirty="0"/>
              <a:t>: Json </a:t>
            </a:r>
            <a:r>
              <a:rPr lang="ko-KR" altLang="en-US" sz="3600" b="1" dirty="0"/>
              <a:t>문자열 샘플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EC4DBAE-BF8D-4745-B10B-D04EA8F638F2}"/>
              </a:ext>
            </a:extLst>
          </p:cNvPr>
          <p:cNvSpPr/>
          <p:nvPr/>
        </p:nvSpPr>
        <p:spPr>
          <a:xfrm>
            <a:off x="858473" y="1383453"/>
            <a:ext cx="46363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파파고</a:t>
            </a:r>
            <a:r>
              <a:rPr lang="ko-KR" altLang="en-US" dirty="0"/>
              <a:t> 기본 예제</a:t>
            </a:r>
            <a:endParaRPr lang="en-US" altLang="ko-KR" dirty="0"/>
          </a:p>
          <a:p>
            <a:r>
              <a:rPr lang="en-US" altLang="ko-KR" dirty="0"/>
              <a:t>{"message":</a:t>
            </a:r>
          </a:p>
          <a:p>
            <a:r>
              <a:rPr lang="en-US" altLang="ko-KR" dirty="0"/>
              <a:t>{"@</a:t>
            </a:r>
            <a:r>
              <a:rPr lang="en-US" altLang="ko-KR" dirty="0" err="1"/>
              <a:t>type":"response</a:t>
            </a:r>
            <a:r>
              <a:rPr lang="en-US" altLang="ko-KR" dirty="0"/>
              <a:t>",</a:t>
            </a:r>
          </a:p>
          <a:p>
            <a:r>
              <a:rPr lang="en-US" altLang="ko-KR" dirty="0"/>
              <a:t>"@service":"</a:t>
            </a:r>
            <a:r>
              <a:rPr lang="en-US" altLang="ko-KR" dirty="0" err="1"/>
              <a:t>naverservice.nmt.proxy</a:t>
            </a:r>
            <a:r>
              <a:rPr lang="en-US" altLang="ko-KR" dirty="0"/>
              <a:t>",</a:t>
            </a:r>
          </a:p>
          <a:p>
            <a:r>
              <a:rPr lang="en-US" altLang="ko-KR" dirty="0"/>
              <a:t>"@version":"1.0.0",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"result":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{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"</a:t>
            </a:r>
            <a:r>
              <a:rPr lang="en-US" altLang="ko-KR" dirty="0" err="1">
                <a:highlight>
                  <a:srgbClr val="FFFF00"/>
                </a:highlight>
              </a:rPr>
              <a:t>srcLangType</a:t>
            </a:r>
            <a:r>
              <a:rPr lang="en-US" altLang="ko-KR" dirty="0">
                <a:highlight>
                  <a:srgbClr val="FFFF00"/>
                </a:highlight>
              </a:rPr>
              <a:t>":"ko",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"</a:t>
            </a:r>
            <a:r>
              <a:rPr lang="en-US" altLang="ko-KR" dirty="0" err="1">
                <a:highlight>
                  <a:srgbClr val="FFFF00"/>
                </a:highlight>
              </a:rPr>
              <a:t>tarLangType</a:t>
            </a:r>
            <a:r>
              <a:rPr lang="en-US" altLang="ko-KR" dirty="0">
                <a:highlight>
                  <a:srgbClr val="FFFF00"/>
                </a:highlight>
              </a:rPr>
              <a:t>":"</a:t>
            </a:r>
            <a:r>
              <a:rPr lang="en-US" altLang="ko-KR" dirty="0" err="1">
                <a:highlight>
                  <a:srgbClr val="FFFF00"/>
                </a:highlight>
              </a:rPr>
              <a:t>en</a:t>
            </a:r>
            <a:r>
              <a:rPr lang="en-US" altLang="ko-KR" dirty="0">
                <a:highlight>
                  <a:srgbClr val="FFFF00"/>
                </a:highlight>
              </a:rPr>
              <a:t>",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"</a:t>
            </a:r>
            <a:r>
              <a:rPr lang="en-US" altLang="ko-KR" dirty="0" err="1">
                <a:highlight>
                  <a:srgbClr val="FFFF00"/>
                </a:highlight>
              </a:rPr>
              <a:t>translatedText</a:t>
            </a:r>
            <a:r>
              <a:rPr lang="en-US" altLang="ko-KR" dirty="0">
                <a:highlight>
                  <a:srgbClr val="FFFF00"/>
                </a:highlight>
              </a:rPr>
              <a:t>":"Hello?",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"</a:t>
            </a:r>
            <a:r>
              <a:rPr lang="en-US" altLang="ko-KR" dirty="0" err="1">
                <a:highlight>
                  <a:srgbClr val="FFFF00"/>
                </a:highlight>
              </a:rPr>
              <a:t>engineType</a:t>
            </a:r>
            <a:r>
              <a:rPr lang="en-US" altLang="ko-KR" dirty="0">
                <a:highlight>
                  <a:srgbClr val="FFFF00"/>
                </a:highlight>
              </a:rPr>
              <a:t>":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"PRETRANS",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"</a:t>
            </a:r>
            <a:r>
              <a:rPr lang="en-US" altLang="ko-KR" dirty="0" err="1">
                <a:highlight>
                  <a:srgbClr val="FFFF00"/>
                </a:highlight>
              </a:rPr>
              <a:t>pivot":null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>
                <a:highlight>
                  <a:srgbClr val="FFFF00"/>
                </a:highlight>
              </a:rPr>
              <a:t>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863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14368A-2E58-49E4-B54E-EC7411C61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788" y="1468733"/>
            <a:ext cx="6389502" cy="522316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7898487-A1B0-4CA4-B970-A6D1A6C7E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13" y="1450960"/>
            <a:ext cx="2952750" cy="3209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6E988E-4562-4BC0-B142-8E981B086744}"/>
              </a:ext>
            </a:extLst>
          </p:cNvPr>
          <p:cNvSpPr txBox="1"/>
          <p:nvPr/>
        </p:nvSpPr>
        <p:spPr>
          <a:xfrm>
            <a:off x="394282" y="92279"/>
            <a:ext cx="4796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3) </a:t>
            </a:r>
            <a:r>
              <a:rPr lang="ko-KR" altLang="en-US" sz="3600" b="1" dirty="0"/>
              <a:t>데이터 베이스 생성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2A496B-B8E0-4DEF-80F9-5BCBE39915D2}"/>
              </a:ext>
            </a:extLst>
          </p:cNvPr>
          <p:cNvSpPr/>
          <p:nvPr/>
        </p:nvSpPr>
        <p:spPr>
          <a:xfrm>
            <a:off x="1311564" y="2871256"/>
            <a:ext cx="2376763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868520-FCEF-48A8-ACD3-F235DBB29902}"/>
              </a:ext>
            </a:extLst>
          </p:cNvPr>
          <p:cNvSpPr/>
          <p:nvPr/>
        </p:nvSpPr>
        <p:spPr>
          <a:xfrm>
            <a:off x="8364181" y="1958109"/>
            <a:ext cx="3384474" cy="2863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D0B0A7-B6BB-4D32-9DDB-6B669BFF11E5}"/>
              </a:ext>
            </a:extLst>
          </p:cNvPr>
          <p:cNvSpPr/>
          <p:nvPr/>
        </p:nvSpPr>
        <p:spPr>
          <a:xfrm>
            <a:off x="771574" y="894760"/>
            <a:ext cx="9276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윈도우 계정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(Admin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계정으로 접속 후 처리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44C722-6644-452E-8057-31A500165B3A}"/>
              </a:ext>
            </a:extLst>
          </p:cNvPr>
          <p:cNvSpPr/>
          <p:nvPr/>
        </p:nvSpPr>
        <p:spPr>
          <a:xfrm>
            <a:off x="9873672" y="6400951"/>
            <a:ext cx="882073" cy="2863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75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87C607D-24E9-4315-8C07-778A42904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5" y="894760"/>
            <a:ext cx="2890982" cy="5657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6E988E-4562-4BC0-B142-8E981B086744}"/>
              </a:ext>
            </a:extLst>
          </p:cNvPr>
          <p:cNvSpPr txBox="1"/>
          <p:nvPr/>
        </p:nvSpPr>
        <p:spPr>
          <a:xfrm>
            <a:off x="394282" y="92279"/>
            <a:ext cx="6234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4) </a:t>
            </a:r>
            <a:r>
              <a:rPr lang="ko-KR" altLang="en-US" sz="3600" b="1" dirty="0"/>
              <a:t>데이터 베이스 생성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확인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868520-FCEF-48A8-ACD3-F235DBB29902}"/>
              </a:ext>
            </a:extLst>
          </p:cNvPr>
          <p:cNvSpPr/>
          <p:nvPr/>
        </p:nvSpPr>
        <p:spPr>
          <a:xfrm>
            <a:off x="681508" y="1902690"/>
            <a:ext cx="1332019" cy="2493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0280F1-F26D-415F-9AD0-F1CB1B540340}"/>
              </a:ext>
            </a:extLst>
          </p:cNvPr>
          <p:cNvSpPr/>
          <p:nvPr/>
        </p:nvSpPr>
        <p:spPr>
          <a:xfrm>
            <a:off x="877455" y="3160004"/>
            <a:ext cx="2456872" cy="10333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8D40A2-5840-4D1F-97D3-D858F58D1A0D}"/>
              </a:ext>
            </a:extLst>
          </p:cNvPr>
          <p:cNvSpPr/>
          <p:nvPr/>
        </p:nvSpPr>
        <p:spPr>
          <a:xfrm>
            <a:off x="558800" y="5039604"/>
            <a:ext cx="2775528" cy="10333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54360E-0572-4452-9A1E-03A9A1E4B3F0}"/>
              </a:ext>
            </a:extLst>
          </p:cNvPr>
          <p:cNvSpPr/>
          <p:nvPr/>
        </p:nvSpPr>
        <p:spPr>
          <a:xfrm>
            <a:off x="4387840" y="1221571"/>
            <a:ext cx="6301725" cy="147732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WbDB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생성된 것 확인 가능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42900" indent="-342900">
              <a:buAutoNum type="arabicParenR"/>
            </a:pPr>
            <a:r>
              <a:rPr lang="en-US" altLang="ko-KR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WbDB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&gt;&gt;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보안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&gt;&gt;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사용자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ko-KR" altLang="en-US" u="sng" dirty="0">
                <a:latin typeface="돋움체" panose="020B0609000101010101" pitchFamily="49" charset="-127"/>
                <a:ea typeface="돋움체" panose="020B0609000101010101" pitchFamily="49" charset="-127"/>
              </a:rPr>
              <a:t>해당 데이터베이스에 접근할 수 있는 사용자들 리스트</a:t>
            </a:r>
            <a:endParaRPr lang="en-US" altLang="ko-KR" u="sng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3)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보안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&gt;&gt;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로그인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  DBMS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시스템에 등록된 사용자 계정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FFF135-694F-4EB8-9EB1-3D13EACF56C0}"/>
              </a:ext>
            </a:extLst>
          </p:cNvPr>
          <p:cNvSpPr/>
          <p:nvPr/>
        </p:nvSpPr>
        <p:spPr>
          <a:xfrm>
            <a:off x="4387840" y="2868530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ko-KR" altLang="en-US" b="1" dirty="0"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생성한 </a:t>
            </a:r>
            <a:r>
              <a:rPr lang="en-US" altLang="ko-KR" b="1" dirty="0" err="1"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ccm</a:t>
            </a:r>
            <a:r>
              <a:rPr lang="ko-KR" altLang="en-US" b="1" dirty="0"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계정은 </a:t>
            </a:r>
            <a:r>
              <a:rPr lang="en-US" altLang="ko-KR" b="1" dirty="0" err="1"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WbDB</a:t>
            </a:r>
            <a:r>
              <a:rPr lang="ko-KR" altLang="en-US" b="1" dirty="0"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에 접근 권한이 없다</a:t>
            </a:r>
            <a:r>
              <a:rPr lang="en-US" altLang="ko-KR" b="1" dirty="0"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64337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2251945-DFE4-4B7B-B526-3B92F6AC8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69" y="1055687"/>
            <a:ext cx="2867025" cy="4543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6E988E-4562-4BC0-B142-8E981B086744}"/>
              </a:ext>
            </a:extLst>
          </p:cNvPr>
          <p:cNvSpPr txBox="1"/>
          <p:nvPr/>
        </p:nvSpPr>
        <p:spPr>
          <a:xfrm>
            <a:off x="394282" y="92279"/>
            <a:ext cx="7412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5) </a:t>
            </a:r>
            <a:r>
              <a:rPr lang="ko-KR" altLang="en-US" sz="3600" b="1" dirty="0"/>
              <a:t>생성한 </a:t>
            </a:r>
            <a:r>
              <a:rPr lang="en-US" altLang="ko-KR" sz="3600" b="1" dirty="0"/>
              <a:t>DB</a:t>
            </a:r>
            <a:r>
              <a:rPr lang="ko-KR" altLang="en-US" sz="3600" b="1" dirty="0"/>
              <a:t>와 생성한 계정 연결</a:t>
            </a:r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8D40A2-5840-4D1F-97D3-D858F58D1A0D}"/>
              </a:ext>
            </a:extLst>
          </p:cNvPr>
          <p:cNvSpPr/>
          <p:nvPr/>
        </p:nvSpPr>
        <p:spPr>
          <a:xfrm>
            <a:off x="1302327" y="5338618"/>
            <a:ext cx="1791855" cy="2604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748DDA-B168-41F9-9222-5797D6E57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840" y="949469"/>
            <a:ext cx="6879789" cy="561758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C94860-698C-4C04-9308-1C789CE4421E}"/>
              </a:ext>
            </a:extLst>
          </p:cNvPr>
          <p:cNvSpPr/>
          <p:nvPr/>
        </p:nvSpPr>
        <p:spPr>
          <a:xfrm>
            <a:off x="7098145" y="5648036"/>
            <a:ext cx="3449782" cy="3371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A8857F-2184-458A-9F78-341B64348436}"/>
              </a:ext>
            </a:extLst>
          </p:cNvPr>
          <p:cNvSpPr/>
          <p:nvPr/>
        </p:nvSpPr>
        <p:spPr>
          <a:xfrm>
            <a:off x="9245600" y="6216072"/>
            <a:ext cx="1085272" cy="3371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23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124344</TotalTime>
  <Words>2480</Words>
  <Application>Microsoft Office PowerPoint</Application>
  <PresentationFormat>와이드스크린</PresentationFormat>
  <Paragraphs>635</Paragraphs>
  <Slides>61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7" baseType="lpstr">
      <vt:lpstr>Arial Unicode MS</vt:lpstr>
      <vt:lpstr>돋움체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test</dc:creator>
  <cp:lastModifiedBy>test</cp:lastModifiedBy>
  <cp:revision>174</cp:revision>
  <dcterms:created xsi:type="dcterms:W3CDTF">2020-10-05T00:26:49Z</dcterms:created>
  <dcterms:modified xsi:type="dcterms:W3CDTF">2020-11-05T01:51:26Z</dcterms:modified>
</cp:coreProperties>
</file>