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EBE-BC96-4564-B6A5-3698178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AF46-4971-453F-9607-53A451A1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E48E-0DB6-42FA-A8A2-D09AEDA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4F4D-01AE-4667-90F9-99CF5BF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6D17-11F4-4876-80F4-328C6D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7A14-0E0E-4057-8BA0-0D639FB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D45E5-348E-4E57-9EF8-C2DF1230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198E-8C19-49F7-A7B4-D323320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8EA2-B0C5-44D2-B2AC-A1EE879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89FB-3B07-48E0-A0FA-BE93FA3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08465-5BE9-4825-B172-7BD7F9E0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A9C-56C4-4462-BE3F-F8329CA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5B655-ABB5-454C-B25C-9815BB2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44B9B-1082-4F0F-8931-6B548AB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25F4-2E19-4E72-AE88-7B3A887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5451-3A71-4C4E-B854-FD867A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C13A-4037-445F-9C2F-E39D2672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67CF-9DD4-4E42-8F70-B3C6839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E1B8-5726-4F47-A6D0-5421ED2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B2D4-1275-41E3-A92B-EAABD49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4DA6-420D-4733-9F25-A63FD7C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2EF8-C114-4ABF-B387-B0A45A5B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85C-1745-4050-8269-8534B6C9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0500-9CCA-4EEF-B914-73B601B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A131-6B65-4E42-8C33-7784F62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042-696A-4C44-94DB-3659F66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62A3-E9E0-447B-8B70-664C7E8A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4BB93-E170-4F2A-AB55-7718D6C1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0B7D-4B01-4E71-BDD3-0797F0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0E7E-5EC5-4C5C-AC12-C2145A81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56E11-E3CF-40F2-B412-88460EB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13FE-1FA2-48BA-9AA8-A174403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53C59-E389-48F1-9B0E-1C426F6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D8D8F-54C4-4A05-9032-4DBBF987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A124D-0336-4766-8333-F2FF2EB6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4FDD5-522D-4EED-8330-A206D415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12392-74F2-43DB-8FE5-89B6615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043F0-5133-415D-9833-E639435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635CF-ED93-4E1E-8729-10C7D80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C739-EA6C-4D70-B106-0E9C346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BC35E-750C-48B2-A1B6-FC601F4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0AFE0-32D0-48B8-B685-E85613A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CA04-43A7-43FF-876F-E8F8854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9DB5-5268-43D1-922D-A19F210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12579-7307-4229-965D-B2386E8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6385C-9EA4-4E83-A03D-90924E3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DD83-99C7-40C4-9107-0B8502B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A1456-7867-4CF2-8BF1-B2A8C8D6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1D5D8-44BE-4842-9E6B-2D30D4C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D5DC1-2FC5-46E7-92AE-3EBA3DB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74709-CE33-4724-8002-4A4D948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58C9-04BF-4D82-9AC8-6A8A70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1EE2-7D05-449D-9FBA-77862B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FBD94-CA79-4DD2-A96C-184F6AA0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466B-35DE-48E4-B281-BDC855C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B7649-B870-4814-A317-E6EA6EA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67E5-B08D-4643-869B-EAC5CB4E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10EF-C0B7-4BE2-9AFB-BE6D32B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42F27-45A1-4250-81EE-B775A09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A4FF-132C-4DC6-9D51-F2BD18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5371-2907-4063-A1BA-311C85EA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F761-017D-432F-8641-04E5E7CA66F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9E13-DEF7-4679-A8B1-7031F709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B2B5-4114-421D-8812-B5BBDF6A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윈도우 클래스 만들기 </a:t>
            </a:r>
            <a:r>
              <a:rPr lang="en-US" altLang="ko-KR" dirty="0"/>
              <a:t>: </a:t>
            </a:r>
            <a:r>
              <a:rPr lang="ko-KR" altLang="en-US" dirty="0"/>
              <a:t>윈도우를 만드는 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7AED-5289-41DE-AD61-F2621CC0528D}"/>
              </a:ext>
            </a:extLst>
          </p:cNvPr>
          <p:cNvSpPr/>
          <p:nvPr/>
        </p:nvSpPr>
        <p:spPr>
          <a:xfrm>
            <a:off x="1115736" y="2340528"/>
            <a:ext cx="10318458" cy="180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AF248-8994-42FA-8297-E38D6CEED16C}"/>
              </a:ext>
            </a:extLst>
          </p:cNvPr>
          <p:cNvSpPr/>
          <p:nvPr/>
        </p:nvSpPr>
        <p:spPr>
          <a:xfrm>
            <a:off x="1175668" y="2405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클래스 등록 공간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A9A6-A664-4474-A891-49A4D8A6AB0B}"/>
              </a:ext>
            </a:extLst>
          </p:cNvPr>
          <p:cNvSpPr/>
          <p:nvPr/>
        </p:nvSpPr>
        <p:spPr>
          <a:xfrm>
            <a:off x="1308681" y="3115515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96798-C507-42E9-B015-28C9CD92E9D1}"/>
              </a:ext>
            </a:extLst>
          </p:cNvPr>
          <p:cNvSpPr/>
          <p:nvPr/>
        </p:nvSpPr>
        <p:spPr>
          <a:xfrm>
            <a:off x="3600273" y="3086557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FD3D9-CF1D-4497-9AD4-9692363211BA}"/>
              </a:ext>
            </a:extLst>
          </p:cNvPr>
          <p:cNvSpPr/>
          <p:nvPr/>
        </p:nvSpPr>
        <p:spPr>
          <a:xfrm>
            <a:off x="5798187" y="3074270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220503" y="76194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3AC29-3B4C-4457-92EB-9569291A4B14}"/>
              </a:ext>
            </a:extLst>
          </p:cNvPr>
          <p:cNvSpPr txBox="1"/>
          <p:nvPr/>
        </p:nvSpPr>
        <p:spPr>
          <a:xfrm>
            <a:off x="520117" y="16958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윈도우 클래스 등록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A6C57-C230-446C-976C-4E835D1AB793}"/>
              </a:ext>
            </a:extLst>
          </p:cNvPr>
          <p:cNvSpPr/>
          <p:nvPr/>
        </p:nvSpPr>
        <p:spPr>
          <a:xfrm>
            <a:off x="8855530" y="1069543"/>
            <a:ext cx="369116" cy="17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7D63F-B8D4-4E9F-819B-949C37D67CF6}"/>
              </a:ext>
            </a:extLst>
          </p:cNvPr>
          <p:cNvSpPr/>
          <p:nvPr/>
        </p:nvSpPr>
        <p:spPr>
          <a:xfrm>
            <a:off x="8048658" y="303386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FC1A-CDFD-4ADF-B590-7E97A313AC23}"/>
              </a:ext>
            </a:extLst>
          </p:cNvPr>
          <p:cNvSpPr txBox="1"/>
          <p:nvPr/>
        </p:nvSpPr>
        <p:spPr>
          <a:xfrm>
            <a:off x="588627" y="4485903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윈도우 생성 </a:t>
            </a:r>
            <a:r>
              <a:rPr lang="en-US" altLang="ko-KR" dirty="0"/>
              <a:t>: </a:t>
            </a:r>
            <a:r>
              <a:rPr lang="ko-KR" altLang="en-US" dirty="0"/>
              <a:t>실제 </a:t>
            </a:r>
            <a:r>
              <a:rPr lang="en-US" altLang="ko-KR" dirty="0" err="1"/>
              <a:t>WinMain</a:t>
            </a:r>
            <a:r>
              <a:rPr lang="ko-KR" altLang="en-US" dirty="0"/>
              <a:t>의 중요한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미리 등록된 윈도우 클래스를 이용하여 윈도우를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6845468" y="4641266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556280" y="6136330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윈도우 화면 출력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/>
          <p:nvPr/>
        </p:nvCxnSpPr>
        <p:spPr>
          <a:xfrm>
            <a:off x="268448" y="5905850"/>
            <a:ext cx="117110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10995612" y="5485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11111027" y="60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897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907811" y="1908496"/>
            <a:ext cx="7513025" cy="376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8822D9-F851-4537-A665-C60DF31DE02C}"/>
              </a:ext>
            </a:extLst>
          </p:cNvPr>
          <p:cNvSpPr/>
          <p:nvPr/>
        </p:nvSpPr>
        <p:spPr>
          <a:xfrm>
            <a:off x="1907810" y="1377192"/>
            <a:ext cx="7513025" cy="53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4819AA-62C6-4FE3-9CE2-FD2BB4331825}"/>
              </a:ext>
            </a:extLst>
          </p:cNvPr>
          <p:cNvCxnSpPr>
            <a:cxnSpLocks/>
          </p:cNvCxnSpPr>
          <p:nvPr/>
        </p:nvCxnSpPr>
        <p:spPr>
          <a:xfrm flipV="1">
            <a:off x="1968558" y="1947643"/>
            <a:ext cx="786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DE1853-AF7C-44EE-8CD8-173C29DFCEFD}"/>
              </a:ext>
            </a:extLst>
          </p:cNvPr>
          <p:cNvCxnSpPr>
            <a:cxnSpLocks/>
          </p:cNvCxnSpPr>
          <p:nvPr/>
        </p:nvCxnSpPr>
        <p:spPr>
          <a:xfrm>
            <a:off x="1968558" y="1986791"/>
            <a:ext cx="0" cy="462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A2E09-E9FE-4F0F-8A43-1414C0750579}"/>
              </a:ext>
            </a:extLst>
          </p:cNvPr>
          <p:cNvSpPr/>
          <p:nvPr/>
        </p:nvSpPr>
        <p:spPr>
          <a:xfrm>
            <a:off x="962358" y="190849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010189" y="809538"/>
            <a:ext cx="4862105" cy="220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5F7B25-32E2-4724-86F1-68C0E8584788}"/>
              </a:ext>
            </a:extLst>
          </p:cNvPr>
          <p:cNvSpPr/>
          <p:nvPr/>
        </p:nvSpPr>
        <p:spPr>
          <a:xfrm>
            <a:off x="1010188" y="3266288"/>
            <a:ext cx="4862105" cy="961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r>
              <a:rPr lang="ko-KR" altLang="en-US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2B5A82-8A81-487B-A50F-740654553892}"/>
              </a:ext>
            </a:extLst>
          </p:cNvPr>
          <p:cNvSpPr/>
          <p:nvPr/>
        </p:nvSpPr>
        <p:spPr>
          <a:xfrm>
            <a:off x="1010188" y="422805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검정색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두께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픽셀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DD941-3668-4038-A17A-4C9810ADCC8E}"/>
              </a:ext>
            </a:extLst>
          </p:cNvPr>
          <p:cNvSpPr/>
          <p:nvPr/>
        </p:nvSpPr>
        <p:spPr>
          <a:xfrm>
            <a:off x="1010188" y="486072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</a:t>
            </a:r>
            <a:r>
              <a:rPr lang="ko-KR" altLang="en-US" dirty="0" err="1">
                <a:solidFill>
                  <a:schemeClr val="tx1"/>
                </a:solidFill>
              </a:rPr>
              <a:t>브러쉬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힌색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E7241-579B-413C-8051-F97A2844CE30}"/>
              </a:ext>
            </a:extLst>
          </p:cNvPr>
          <p:cNvSpPr/>
          <p:nvPr/>
        </p:nvSpPr>
        <p:spPr>
          <a:xfrm>
            <a:off x="1010188" y="549339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폰트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시스템 선택 글자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9454E3-337A-4282-AF83-FB2343222326}"/>
              </a:ext>
            </a:extLst>
          </p:cNvPr>
          <p:cNvSpPr/>
          <p:nvPr/>
        </p:nvSpPr>
        <p:spPr>
          <a:xfrm>
            <a:off x="6319709" y="4184331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펜선택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5D0EB7-DBEE-458A-B146-D53901755C1A}"/>
              </a:ext>
            </a:extLst>
          </p:cNvPr>
          <p:cNvSpPr/>
          <p:nvPr/>
        </p:nvSpPr>
        <p:spPr>
          <a:xfrm>
            <a:off x="6319709" y="500785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브러쉬선택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73C308-DDEA-4E96-B915-A10C08DB878E}"/>
              </a:ext>
            </a:extLst>
          </p:cNvPr>
          <p:cNvSpPr/>
          <p:nvPr/>
        </p:nvSpPr>
        <p:spPr>
          <a:xfrm>
            <a:off x="6319709" y="577757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폰트 선택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A3CE0-B4CD-468C-8C1E-91429937B912}"/>
              </a:ext>
            </a:extLst>
          </p:cNvPr>
          <p:cNvCxnSpPr>
            <a:cxnSpLocks/>
          </p:cNvCxnSpPr>
          <p:nvPr/>
        </p:nvCxnSpPr>
        <p:spPr>
          <a:xfrm flipH="1" flipV="1">
            <a:off x="5485453" y="4507496"/>
            <a:ext cx="672066" cy="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8A9758-C2A2-46A8-B124-5DD215C390CE}"/>
              </a:ext>
            </a:extLst>
          </p:cNvPr>
          <p:cNvCxnSpPr>
            <a:cxnSpLocks/>
          </p:cNvCxnSpPr>
          <p:nvPr/>
        </p:nvCxnSpPr>
        <p:spPr>
          <a:xfrm flipH="1">
            <a:off x="5410901" y="5301739"/>
            <a:ext cx="7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0BADF-C88B-42C7-81C6-D3963C6782EE}"/>
              </a:ext>
            </a:extLst>
          </p:cNvPr>
          <p:cNvCxnSpPr>
            <a:cxnSpLocks/>
          </p:cNvCxnSpPr>
          <p:nvPr/>
        </p:nvCxnSpPr>
        <p:spPr>
          <a:xfrm flipH="1">
            <a:off x="5410901" y="5981247"/>
            <a:ext cx="80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23EC92B-865E-4F74-8610-15B9020FFC88}"/>
              </a:ext>
            </a:extLst>
          </p:cNvPr>
          <p:cNvSpPr/>
          <p:nvPr/>
        </p:nvSpPr>
        <p:spPr>
          <a:xfrm>
            <a:off x="9168271" y="3841269"/>
            <a:ext cx="1859557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펜을 생성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마트 펜 산 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84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375CB-9880-44B3-872A-58489CB84C09}"/>
              </a:ext>
            </a:extLst>
          </p:cNvPr>
          <p:cNvSpPr/>
          <p:nvPr/>
        </p:nvSpPr>
        <p:spPr>
          <a:xfrm>
            <a:off x="2038524" y="3200810"/>
            <a:ext cx="3489821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WM_LBUTTONDOWN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1)</a:t>
            </a:r>
            <a:r>
              <a:rPr lang="ko-KR" altLang="en-US" dirty="0">
                <a:solidFill>
                  <a:schemeClr val="tx1"/>
                </a:solidFill>
              </a:rPr>
              <a:t>좌표 획득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2)</a:t>
            </a:r>
            <a:r>
              <a:rPr lang="ko-KR" altLang="en-US" dirty="0">
                <a:solidFill>
                  <a:schemeClr val="tx1"/>
                </a:solidFill>
              </a:rPr>
              <a:t>좌표를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3)</a:t>
            </a:r>
            <a:r>
              <a:rPr lang="ko-KR" altLang="en-US" dirty="0">
                <a:solidFill>
                  <a:schemeClr val="tx1"/>
                </a:solidFill>
              </a:rPr>
              <a:t>무효화 영역을 발생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- WM_PAINT</a:t>
            </a:r>
            <a:r>
              <a:rPr lang="ko-KR" altLang="en-US" dirty="0">
                <a:solidFill>
                  <a:schemeClr val="tx1"/>
                </a:solidFill>
              </a:rPr>
              <a:t>를 강제로 호출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17DBA-33A9-4B7F-8732-5F5B9C67F557}"/>
              </a:ext>
            </a:extLst>
          </p:cNvPr>
          <p:cNvSpPr/>
          <p:nvPr/>
        </p:nvSpPr>
        <p:spPr>
          <a:xfrm>
            <a:off x="6737757" y="3244647"/>
            <a:ext cx="2627153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WM_PAINT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저장된 정보를 화면에 출력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749004-1DFF-45E9-8A58-EE32A144DE6A}"/>
              </a:ext>
            </a:extLst>
          </p:cNvPr>
          <p:cNvSpPr/>
          <p:nvPr/>
        </p:nvSpPr>
        <p:spPr>
          <a:xfrm>
            <a:off x="1845578" y="1249071"/>
            <a:ext cx="7013195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pPr algn="ctr"/>
            <a:r>
              <a:rPr lang="en-US" altLang="ko-KR" sz="2800" dirty="0"/>
              <a:t>vector&lt;POINT&gt; </a:t>
            </a:r>
            <a:r>
              <a:rPr lang="en-US" altLang="ko-KR" sz="2800" dirty="0" err="1"/>
              <a:t>pointlist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2EA295-1EC8-4E21-A21B-5996EDC3DB86}"/>
              </a:ext>
            </a:extLst>
          </p:cNvPr>
          <p:cNvCxnSpPr>
            <a:cxnSpLocks/>
          </p:cNvCxnSpPr>
          <p:nvPr/>
        </p:nvCxnSpPr>
        <p:spPr>
          <a:xfrm flipV="1">
            <a:off x="4362276" y="2365695"/>
            <a:ext cx="1308682" cy="1929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A4104D-1D57-461B-A645-B982CB44AD63}"/>
              </a:ext>
            </a:extLst>
          </p:cNvPr>
          <p:cNvCxnSpPr>
            <a:cxnSpLocks/>
          </p:cNvCxnSpPr>
          <p:nvPr/>
        </p:nvCxnSpPr>
        <p:spPr>
          <a:xfrm>
            <a:off x="5897461" y="2365695"/>
            <a:ext cx="1442906" cy="1375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ECE59-A87F-4A83-8B21-A6ADA84DCF17}"/>
              </a:ext>
            </a:extLst>
          </p:cNvPr>
          <p:cNvSpPr/>
          <p:nvPr/>
        </p:nvSpPr>
        <p:spPr>
          <a:xfrm>
            <a:off x="429047" y="2365695"/>
            <a:ext cx="474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Lbutton</a:t>
            </a:r>
            <a:r>
              <a:rPr lang="en-US" altLang="ko-KR" dirty="0"/>
              <a:t> + Ctrl</a:t>
            </a:r>
          </a:p>
          <a:p>
            <a:r>
              <a:rPr lang="ko-KR" altLang="en-US" dirty="0"/>
              <a:t>벡터에 저장되어 있는 마지막 데이터를 제거</a:t>
            </a:r>
          </a:p>
        </p:txBody>
      </p:sp>
    </p:spTree>
    <p:extLst>
      <p:ext uri="{BB962C8B-B14F-4D97-AF65-F5344CB8AC3E}">
        <p14:creationId xmlns:p14="http://schemas.microsoft.com/office/powerpoint/2010/main" val="7730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677081" y="1256143"/>
            <a:ext cx="5466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사용자가 입력한 </a:t>
            </a:r>
            <a:r>
              <a:rPr lang="ko-KR" altLang="en-US" sz="2800" b="1" dirty="0">
                <a:solidFill>
                  <a:srgbClr val="FF0000"/>
                </a:solidFill>
              </a:rPr>
              <a:t>도형</a:t>
            </a:r>
            <a:r>
              <a:rPr lang="ko-KR" altLang="en-US" dirty="0"/>
              <a:t>을 저장 출력하는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677081" y="1814993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</a:t>
            </a:r>
            <a:r>
              <a:rPr lang="ko-KR" altLang="en-US" dirty="0">
                <a:solidFill>
                  <a:schemeClr val="tx1"/>
                </a:solidFill>
              </a:rPr>
              <a:t>도형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>
                <a:solidFill>
                  <a:schemeClr val="tx1"/>
                </a:solidFill>
              </a:rPr>
              <a:t>charlist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11754" y="2880509"/>
            <a:ext cx="32464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(25, 50, 75, 100)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브러쉬</a:t>
            </a:r>
            <a:r>
              <a:rPr lang="ko-KR" altLang="en-US" dirty="0"/>
              <a:t>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펜의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삼각형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C1B8D9-21D6-4951-8D98-0CEE66C3569A}"/>
              </a:ext>
            </a:extLst>
          </p:cNvPr>
          <p:cNvSpPr/>
          <p:nvPr/>
        </p:nvSpPr>
        <p:spPr>
          <a:xfrm>
            <a:off x="5630221" y="2880509"/>
            <a:ext cx="634821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도형을 화면에 출력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현재 상태 정보를 이용하여 도형을 저장하고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현재 상태 정보를 수정하는 기능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현재 좌표 수정 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F1, F2, F3, F4  </a:t>
            </a:r>
            <a:r>
              <a:rPr lang="ko-KR" altLang="en-US" dirty="0" err="1"/>
              <a:t>클릭시</a:t>
            </a:r>
            <a:r>
              <a:rPr lang="ko-KR" altLang="en-US" dirty="0"/>
              <a:t> 크기를 변경시키는 기능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R, G, B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브러쉬</a:t>
            </a:r>
            <a:r>
              <a:rPr lang="en-US" altLang="ko-KR" dirty="0"/>
              <a:t>/</a:t>
            </a:r>
            <a:r>
              <a:rPr lang="ko-KR" altLang="en-US" dirty="0"/>
              <a:t>펜의 색상을 변경시키는 기능</a:t>
            </a:r>
            <a:endParaRPr lang="en-US" altLang="ko-KR" dirty="0"/>
          </a:p>
          <a:p>
            <a:r>
              <a:rPr lang="ko-KR" altLang="en-US" dirty="0"/>
              <a:t>키보드 방향키</a:t>
            </a:r>
            <a:r>
              <a:rPr lang="en-US" altLang="ko-KR" dirty="0"/>
              <a:t>(Up/Down)</a:t>
            </a:r>
            <a:r>
              <a:rPr lang="ko-KR" altLang="en-US" dirty="0" err="1"/>
              <a:t>클릭시</a:t>
            </a:r>
            <a:r>
              <a:rPr lang="ko-KR" altLang="en-US" dirty="0"/>
              <a:t> 현재 타입을 변경하는 기능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C3488F-1D84-4763-B6B7-8907198DCCBB}"/>
              </a:ext>
            </a:extLst>
          </p:cNvPr>
          <p:cNvSpPr/>
          <p:nvPr/>
        </p:nvSpPr>
        <p:spPr>
          <a:xfrm>
            <a:off x="5630221" y="1814992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도형 </a:t>
            </a:r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67475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5836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SendMessage</a:t>
            </a:r>
            <a:r>
              <a:rPr lang="ko-KR" altLang="en-US" dirty="0"/>
              <a:t>를 이용한 </a:t>
            </a:r>
            <a:r>
              <a:rPr lang="en-US" altLang="ko-KR" dirty="0"/>
              <a:t>IPC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도형 정보는 오늘 작성한 </a:t>
            </a:r>
            <a:r>
              <a:rPr lang="en-US" altLang="ko-KR" dirty="0"/>
              <a:t>SHAPE </a:t>
            </a:r>
            <a:r>
              <a:rPr lang="ko-KR" altLang="en-US" dirty="0"/>
              <a:t>구조체를 사용하면 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CF928-26B7-43F4-85D8-0061C613FADC}"/>
              </a:ext>
            </a:extLst>
          </p:cNvPr>
          <p:cNvSpPr/>
          <p:nvPr/>
        </p:nvSpPr>
        <p:spPr>
          <a:xfrm>
            <a:off x="8178567" y="1981200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1343638" y="1947644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56364-D6D8-47F0-9094-3FD4AE3D04AA}"/>
              </a:ext>
            </a:extLst>
          </p:cNvPr>
          <p:cNvSpPr/>
          <p:nvPr/>
        </p:nvSpPr>
        <p:spPr>
          <a:xfrm>
            <a:off x="1285615" y="4504888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380C8B-D416-45F4-BB27-DEEA50A04F6F}"/>
              </a:ext>
            </a:extLst>
          </p:cNvPr>
          <p:cNvSpPr/>
          <p:nvPr/>
        </p:nvSpPr>
        <p:spPr>
          <a:xfrm>
            <a:off x="8207671" y="161047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2A67E-D221-46AC-8B6D-CEBB2DA54EC1}"/>
              </a:ext>
            </a:extLst>
          </p:cNvPr>
          <p:cNvSpPr/>
          <p:nvPr/>
        </p:nvSpPr>
        <p:spPr>
          <a:xfrm>
            <a:off x="1343638" y="1516526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5CC7B1-7A12-4E68-A975-007CB9B9E374}"/>
              </a:ext>
            </a:extLst>
          </p:cNvPr>
          <p:cNvSpPr/>
          <p:nvPr/>
        </p:nvSpPr>
        <p:spPr>
          <a:xfrm>
            <a:off x="1285615" y="41355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40195-7A03-44C9-BF51-A24EE0EA922E}"/>
              </a:ext>
            </a:extLst>
          </p:cNvPr>
          <p:cNvCxnSpPr>
            <a:cxnSpLocks/>
          </p:cNvCxnSpPr>
          <p:nvPr/>
        </p:nvCxnSpPr>
        <p:spPr>
          <a:xfrm>
            <a:off x="4706224" y="2785145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7C3E22-A93C-4B7E-8669-C1499F8FACC5}"/>
              </a:ext>
            </a:extLst>
          </p:cNvPr>
          <p:cNvCxnSpPr>
            <a:cxnSpLocks/>
          </p:cNvCxnSpPr>
          <p:nvPr/>
        </p:nvCxnSpPr>
        <p:spPr>
          <a:xfrm flipV="1">
            <a:off x="4597167" y="4504888"/>
            <a:ext cx="3610504" cy="7426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92CCE-9A68-4581-A351-6C2136E983A9}"/>
              </a:ext>
            </a:extLst>
          </p:cNvPr>
          <p:cNvSpPr/>
          <p:nvPr/>
        </p:nvSpPr>
        <p:spPr>
          <a:xfrm>
            <a:off x="5964267" y="253180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31960-3EEC-4AAA-9FC3-7F90AFFECA8C}"/>
              </a:ext>
            </a:extLst>
          </p:cNvPr>
          <p:cNvSpPr/>
          <p:nvPr/>
        </p:nvSpPr>
        <p:spPr>
          <a:xfrm>
            <a:off x="5828383" y="4974105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05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curShape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EB4C2-9695-43C7-BEEA-6C7C1C178C8B}"/>
              </a:ext>
            </a:extLst>
          </p:cNvPr>
          <p:cNvSpPr/>
          <p:nvPr/>
        </p:nvSpPr>
        <p:spPr>
          <a:xfrm>
            <a:off x="1209414" y="722851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44B348-52A3-432C-98C4-32046AF941F9}"/>
              </a:ext>
            </a:extLst>
          </p:cNvPr>
          <p:cNvSpPr/>
          <p:nvPr/>
        </p:nvSpPr>
        <p:spPr>
          <a:xfrm>
            <a:off x="1209414" y="29173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738375-A867-45B7-A783-9F4085515E53}"/>
              </a:ext>
            </a:extLst>
          </p:cNvPr>
          <p:cNvSpPr/>
          <p:nvPr/>
        </p:nvSpPr>
        <p:spPr>
          <a:xfrm>
            <a:off x="5830043" y="1307016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4" y="2880509"/>
            <a:ext cx="64748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마우스 클릭</a:t>
            </a:r>
            <a:endParaRPr lang="en-US" altLang="ko-KR" dirty="0"/>
          </a:p>
          <a:p>
            <a:r>
              <a:rPr lang="en-US" altLang="ko-KR" dirty="0"/>
              <a:t>WM_MSGPOINT     </a:t>
            </a:r>
            <a:r>
              <a:rPr lang="en-US" altLang="ko-KR" dirty="0" err="1"/>
              <a:t>wParam</a:t>
            </a:r>
            <a:r>
              <a:rPr lang="en-US" altLang="ko-KR" dirty="0"/>
              <a:t> x</a:t>
            </a:r>
            <a:r>
              <a:rPr lang="ko-KR" altLang="en-US" dirty="0"/>
              <a:t>좌표   </a:t>
            </a:r>
            <a:r>
              <a:rPr lang="en-US" altLang="ko-KR" dirty="0" err="1"/>
              <a:t>lParam</a:t>
            </a:r>
            <a:r>
              <a:rPr lang="en-US" altLang="ko-KR" dirty="0"/>
              <a:t> y</a:t>
            </a:r>
            <a:r>
              <a:rPr lang="ko-KR" altLang="en-US" dirty="0"/>
              <a:t>좌표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키보드 </a:t>
            </a:r>
            <a:endParaRPr lang="en-US" altLang="ko-KR" dirty="0"/>
          </a:p>
          <a:p>
            <a:r>
              <a:rPr lang="en-US" altLang="ko-KR" dirty="0"/>
              <a:t>WM_MSGSIZE   </a:t>
            </a:r>
            <a:r>
              <a:rPr lang="en-US" altLang="ko-KR" dirty="0" err="1"/>
              <a:t>wParam</a:t>
            </a:r>
            <a:r>
              <a:rPr lang="en-US" altLang="ko-KR" dirty="0"/>
              <a:t> size</a:t>
            </a:r>
            <a:r>
              <a:rPr lang="ko-KR" altLang="en-US" dirty="0"/>
              <a:t>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WM_MSGTYPE  </a:t>
            </a:r>
            <a:r>
              <a:rPr lang="en-US" altLang="ko-KR" dirty="0" err="1"/>
              <a:t>wParma</a:t>
            </a:r>
            <a:r>
              <a:rPr lang="en-US" altLang="ko-KR" dirty="0"/>
              <a:t>  </a:t>
            </a:r>
            <a:r>
              <a:rPr lang="ko-KR" altLang="en-US" dirty="0"/>
              <a:t>타입정보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WM_MSGCOLOR </a:t>
            </a:r>
            <a:r>
              <a:rPr lang="en-US" altLang="ko-KR" dirty="0" err="1"/>
              <a:t>wParam</a:t>
            </a:r>
            <a:r>
              <a:rPr lang="en-US" altLang="ko-KR" dirty="0"/>
              <a:t> </a:t>
            </a:r>
            <a:r>
              <a:rPr lang="ko-KR" altLang="en-US" dirty="0"/>
              <a:t>색상정보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도형 출력 화면 타이틀 바에  현재 설정 정보를  출력해 줄 것</a:t>
            </a:r>
          </a:p>
        </p:txBody>
      </p:sp>
    </p:spTree>
    <p:extLst>
      <p:ext uri="{BB962C8B-B14F-4D97-AF65-F5344CB8AC3E}">
        <p14:creationId xmlns:p14="http://schemas.microsoft.com/office/powerpoint/2010/main" val="423479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3" y="2880509"/>
            <a:ext cx="503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</a:p>
          <a:p>
            <a:r>
              <a:rPr lang="ko-KR" altLang="en-US" dirty="0"/>
              <a:t>무한루프 돌리면서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그림 그리기   </a:t>
            </a:r>
            <a:r>
              <a:rPr lang="en-US" altLang="ko-KR" dirty="0"/>
              <a:t>2.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en-US" altLang="ko-KR" dirty="0"/>
              <a:t>WM_MSGPRINT     </a:t>
            </a:r>
            <a:r>
              <a:rPr lang="en-US" altLang="ko-KR" dirty="0" err="1"/>
              <a:t>wParam</a:t>
            </a:r>
            <a:r>
              <a:rPr lang="en-US" altLang="ko-KR" dirty="0"/>
              <a:t> 0</a:t>
            </a:r>
            <a:r>
              <a:rPr lang="ko-KR" altLang="en-US" dirty="0"/>
              <a:t>  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63429-07AA-4F45-A70F-815F5C626AA8}"/>
              </a:ext>
            </a:extLst>
          </p:cNvPr>
          <p:cNvSpPr/>
          <p:nvPr/>
        </p:nvSpPr>
        <p:spPr>
          <a:xfrm>
            <a:off x="922521" y="932237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718F9-D219-4E34-96AC-865CEE1ADF98}"/>
              </a:ext>
            </a:extLst>
          </p:cNvPr>
          <p:cNvSpPr/>
          <p:nvPr/>
        </p:nvSpPr>
        <p:spPr>
          <a:xfrm>
            <a:off x="1053130" y="476398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176A73-2A80-4156-84A8-9FBC057A0391}"/>
              </a:ext>
            </a:extLst>
          </p:cNvPr>
          <p:cNvSpPr/>
          <p:nvPr/>
        </p:nvSpPr>
        <p:spPr>
          <a:xfrm>
            <a:off x="5841738" y="119102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0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0903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251428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2A4C16-EAC2-41BB-918F-ECB1D9594635}"/>
              </a:ext>
            </a:extLst>
          </p:cNvPr>
          <p:cNvSpPr/>
          <p:nvPr/>
        </p:nvSpPr>
        <p:spPr>
          <a:xfrm>
            <a:off x="6072930" y="1360414"/>
            <a:ext cx="4232246" cy="498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삼각형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926984" y="1392572"/>
            <a:ext cx="4232246" cy="498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6B7234-1B4E-4662-B7D7-5B1298365662}"/>
              </a:ext>
            </a:extLst>
          </p:cNvPr>
          <p:cNvCxnSpPr>
            <a:cxnSpLocks/>
          </p:cNvCxnSpPr>
          <p:nvPr/>
        </p:nvCxnSpPr>
        <p:spPr>
          <a:xfrm>
            <a:off x="897621" y="1249960"/>
            <a:ext cx="3758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119200-B24C-452D-AFF8-959ABE9B89EA}"/>
              </a:ext>
            </a:extLst>
          </p:cNvPr>
          <p:cNvCxnSpPr>
            <a:cxnSpLocks/>
          </p:cNvCxnSpPr>
          <p:nvPr/>
        </p:nvCxnSpPr>
        <p:spPr>
          <a:xfrm>
            <a:off x="679509" y="1392572"/>
            <a:ext cx="0" cy="362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5EC28-FC2D-4FF8-9A8A-E2DCEDCA0089}"/>
              </a:ext>
            </a:extLst>
          </p:cNvPr>
          <p:cNvSpPr/>
          <p:nvPr/>
        </p:nvSpPr>
        <p:spPr>
          <a:xfrm>
            <a:off x="620544" y="721239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10, 10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100, 100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B7AB9E-62FB-44D2-8628-3F515F4DFF6D}"/>
              </a:ext>
            </a:extLst>
          </p:cNvPr>
          <p:cNvSpPr/>
          <p:nvPr/>
        </p:nvSpPr>
        <p:spPr>
          <a:xfrm>
            <a:off x="1518407" y="1753299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46AD00-A004-4E9E-BDC9-79E51FB1BADD}"/>
              </a:ext>
            </a:extLst>
          </p:cNvPr>
          <p:cNvSpPr/>
          <p:nvPr/>
        </p:nvSpPr>
        <p:spPr>
          <a:xfrm>
            <a:off x="4538444" y="4623732"/>
            <a:ext cx="75501" cy="942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1EC8FB-A07E-46D1-9ED5-29DF06F49FC2}"/>
              </a:ext>
            </a:extLst>
          </p:cNvPr>
          <p:cNvCxnSpPr/>
          <p:nvPr/>
        </p:nvCxnSpPr>
        <p:spPr>
          <a:xfrm>
            <a:off x="1593908" y="1800434"/>
            <a:ext cx="29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5FBB2D4-EE20-4919-8A11-E596D9053FE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38444" y="1800434"/>
            <a:ext cx="37751" cy="282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462023-A628-4313-B45C-066080883CC4}"/>
              </a:ext>
            </a:extLst>
          </p:cNvPr>
          <p:cNvCxnSpPr>
            <a:cxnSpLocks/>
          </p:cNvCxnSpPr>
          <p:nvPr/>
        </p:nvCxnSpPr>
        <p:spPr>
          <a:xfrm>
            <a:off x="1480657" y="4670867"/>
            <a:ext cx="30577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8B4374-7BE2-4FCA-BAA0-3F09D4654746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480657" y="1833763"/>
            <a:ext cx="48807" cy="288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6DF23D-51D7-4367-8E61-FB4D7F14A440}"/>
              </a:ext>
            </a:extLst>
          </p:cNvPr>
          <p:cNvSpPr/>
          <p:nvPr/>
        </p:nvSpPr>
        <p:spPr>
          <a:xfrm>
            <a:off x="5491302" y="880628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Polygon(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배열주소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저장된 좌표의 개수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9B40823-7929-44A8-807C-FF6B0D4ECB34}"/>
              </a:ext>
            </a:extLst>
          </p:cNvPr>
          <p:cNvSpPr/>
          <p:nvPr/>
        </p:nvSpPr>
        <p:spPr>
          <a:xfrm>
            <a:off x="7491368" y="1634452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074734-D517-404B-9772-315ECCA48A1D}"/>
              </a:ext>
            </a:extLst>
          </p:cNvPr>
          <p:cNvSpPr/>
          <p:nvPr/>
        </p:nvSpPr>
        <p:spPr>
          <a:xfrm>
            <a:off x="6346271" y="3660924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904C65-C404-48CF-8CBD-918A12016563}"/>
              </a:ext>
            </a:extLst>
          </p:cNvPr>
          <p:cNvSpPr/>
          <p:nvPr/>
        </p:nvSpPr>
        <p:spPr>
          <a:xfrm>
            <a:off x="8696910" y="3591631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D5A587-4CDD-4FF8-8D44-29507611039A}"/>
              </a:ext>
            </a:extLst>
          </p:cNvPr>
          <p:cNvSpPr/>
          <p:nvPr/>
        </p:nvSpPr>
        <p:spPr>
          <a:xfrm>
            <a:off x="6175046" y="1318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10.10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0DA539-FBF6-4E83-8B16-8DECCE4ED003}"/>
              </a:ext>
            </a:extLst>
          </p:cNvPr>
          <p:cNvSpPr/>
          <p:nvPr/>
        </p:nvSpPr>
        <p:spPr>
          <a:xfrm>
            <a:off x="7111187" y="17538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45,10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58D5B-1A66-401D-95F8-79958E82479B}"/>
              </a:ext>
            </a:extLst>
          </p:cNvPr>
          <p:cNvSpPr/>
          <p:nvPr/>
        </p:nvSpPr>
        <p:spPr>
          <a:xfrm>
            <a:off x="8189053" y="13176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0E0901-9937-45C5-88EF-2929270185A6}"/>
              </a:ext>
            </a:extLst>
          </p:cNvPr>
          <p:cNvSpPr/>
          <p:nvPr/>
        </p:nvSpPr>
        <p:spPr>
          <a:xfrm>
            <a:off x="6384022" y="1644242"/>
            <a:ext cx="2365695" cy="203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370D54-882B-4D6F-BE19-362020BD512D}"/>
              </a:ext>
            </a:extLst>
          </p:cNvPr>
          <p:cNvSpPr/>
          <p:nvPr/>
        </p:nvSpPr>
        <p:spPr>
          <a:xfrm>
            <a:off x="6161137" y="36387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10.100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21E0DD-24BD-44B1-9A67-BF43096CAA75}"/>
              </a:ext>
            </a:extLst>
          </p:cNvPr>
          <p:cNvSpPr/>
          <p:nvPr/>
        </p:nvSpPr>
        <p:spPr>
          <a:xfrm>
            <a:off x="8329569" y="367437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195336" y="2615268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195336" y="3423814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생성시 전달인자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4255825" y="407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>
            <a:cxnSpLocks/>
          </p:cNvCxnSpPr>
          <p:nvPr/>
        </p:nvCxnSpPr>
        <p:spPr>
          <a:xfrm flipV="1">
            <a:off x="6669248" y="407567"/>
            <a:ext cx="0" cy="5599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7195336" y="1738458"/>
            <a:ext cx="33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객체</a:t>
            </a:r>
            <a:r>
              <a:rPr lang="en-US" altLang="ko-KR" dirty="0"/>
              <a:t>(</a:t>
            </a:r>
            <a:r>
              <a:rPr lang="ko-KR" altLang="en-US" dirty="0"/>
              <a:t>메모리 상에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정보를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6731973" y="473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6731973" y="2384789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520117" y="174109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</p:spTree>
    <p:extLst>
      <p:ext uri="{BB962C8B-B14F-4D97-AF65-F5344CB8AC3E}">
        <p14:creationId xmlns:p14="http://schemas.microsoft.com/office/powerpoint/2010/main" val="337397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0903  </a:t>
            </a:r>
            <a:r>
              <a:rPr lang="ko-KR" altLang="en-US" dirty="0"/>
              <a:t>컨트롤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2A4C16-EAC2-41BB-918F-ECB1D9594635}"/>
              </a:ext>
            </a:extLst>
          </p:cNvPr>
          <p:cNvSpPr/>
          <p:nvPr/>
        </p:nvSpPr>
        <p:spPr>
          <a:xfrm>
            <a:off x="549128" y="815129"/>
            <a:ext cx="3515687" cy="1122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삼각형 출력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0E0901-9937-45C5-88EF-2929270185A6}"/>
              </a:ext>
            </a:extLst>
          </p:cNvPr>
          <p:cNvSpPr/>
          <p:nvPr/>
        </p:nvSpPr>
        <p:spPr>
          <a:xfrm>
            <a:off x="721453" y="1124125"/>
            <a:ext cx="1501630" cy="51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컨트롤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BAF29-930E-42E9-B5C8-9DF674F5056A}"/>
              </a:ext>
            </a:extLst>
          </p:cNvPr>
          <p:cNvSpPr/>
          <p:nvPr/>
        </p:nvSpPr>
        <p:spPr>
          <a:xfrm>
            <a:off x="1022758" y="3607455"/>
            <a:ext cx="1004850" cy="19714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A03A3-0823-49D4-8CE9-2BBA9A98C9F7}"/>
              </a:ext>
            </a:extLst>
          </p:cNvPr>
          <p:cNvSpPr/>
          <p:nvPr/>
        </p:nvSpPr>
        <p:spPr>
          <a:xfrm>
            <a:off x="5908821" y="527075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</a:t>
            </a:r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1A1687-A064-4DC9-9BA3-E7F3085C7F0C}"/>
              </a:ext>
            </a:extLst>
          </p:cNvPr>
          <p:cNvSpPr/>
          <p:nvPr/>
        </p:nvSpPr>
        <p:spPr>
          <a:xfrm>
            <a:off x="2230290" y="4465734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메시지루프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9A4E5B-C26B-4124-ABC4-940A359EAC7C}"/>
              </a:ext>
            </a:extLst>
          </p:cNvPr>
          <p:cNvCxnSpPr>
            <a:cxnSpLocks/>
          </p:cNvCxnSpPr>
          <p:nvPr/>
        </p:nvCxnSpPr>
        <p:spPr>
          <a:xfrm>
            <a:off x="1655358" y="4912414"/>
            <a:ext cx="1289178" cy="74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6096000" y="2764710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컨트롤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E09B6D-B42F-4F15-BCE4-0F57A1AA91F4}"/>
              </a:ext>
            </a:extLst>
          </p:cNvPr>
          <p:cNvSpPr/>
          <p:nvPr/>
        </p:nvSpPr>
        <p:spPr>
          <a:xfrm>
            <a:off x="2393134" y="1120280"/>
            <a:ext cx="1501630" cy="51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컨트롤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2F2DD-1D45-40D1-AEE0-FFD7DD772805}"/>
              </a:ext>
            </a:extLst>
          </p:cNvPr>
          <p:cNvSpPr/>
          <p:nvPr/>
        </p:nvSpPr>
        <p:spPr>
          <a:xfrm>
            <a:off x="6095999" y="4736128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컨트롤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879B677-898E-4B53-A5FA-9986E50BAEFB}"/>
              </a:ext>
            </a:extLst>
          </p:cNvPr>
          <p:cNvSpPr/>
          <p:nvPr/>
        </p:nvSpPr>
        <p:spPr>
          <a:xfrm>
            <a:off x="2185560" y="85438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B0E074-7980-457C-93F7-D358884FD908}"/>
              </a:ext>
            </a:extLst>
          </p:cNvPr>
          <p:cNvSpPr/>
          <p:nvPr/>
        </p:nvSpPr>
        <p:spPr>
          <a:xfrm>
            <a:off x="6559226" y="171506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4B6E24-9C9B-41B2-B375-D2CB6B840491}"/>
              </a:ext>
            </a:extLst>
          </p:cNvPr>
          <p:cNvCxnSpPr>
            <a:cxnSpLocks/>
          </p:cNvCxnSpPr>
          <p:nvPr/>
        </p:nvCxnSpPr>
        <p:spPr>
          <a:xfrm flipV="1">
            <a:off x="4347444" y="1826460"/>
            <a:ext cx="1699452" cy="33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9AADE36-E14E-479F-9598-D5B1F0828B96}"/>
              </a:ext>
            </a:extLst>
          </p:cNvPr>
          <p:cNvSpPr/>
          <p:nvPr/>
        </p:nvSpPr>
        <p:spPr>
          <a:xfrm>
            <a:off x="889233" y="1256852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F94596-79C4-4BF4-B437-A61E9CD9F2D3}"/>
              </a:ext>
            </a:extLst>
          </p:cNvPr>
          <p:cNvSpPr/>
          <p:nvPr/>
        </p:nvSpPr>
        <p:spPr>
          <a:xfrm>
            <a:off x="6500650" y="3392310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F1988C-4D46-4467-B7FF-A8A0509DCEFF}"/>
              </a:ext>
            </a:extLst>
          </p:cNvPr>
          <p:cNvCxnSpPr>
            <a:cxnSpLocks/>
          </p:cNvCxnSpPr>
          <p:nvPr/>
        </p:nvCxnSpPr>
        <p:spPr>
          <a:xfrm flipV="1">
            <a:off x="4391168" y="3511950"/>
            <a:ext cx="2065758" cy="17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5828404" y="2491530"/>
            <a:ext cx="6042018" cy="424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29F48-3B69-44C0-9135-AB06080BA6C9}"/>
              </a:ext>
            </a:extLst>
          </p:cNvPr>
          <p:cNvSpPr/>
          <p:nvPr/>
        </p:nvSpPr>
        <p:spPr>
          <a:xfrm>
            <a:off x="10023083" y="2711408"/>
            <a:ext cx="16514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게</a:t>
            </a:r>
            <a:endParaRPr lang="en-US" altLang="ko-KR" dirty="0"/>
          </a:p>
          <a:p>
            <a:r>
              <a:rPr lang="ko-KR" altLang="en-US" dirty="0"/>
              <a:t>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만들어서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C9462EF-26E8-4725-99DE-DACFFC7B7DAE}"/>
              </a:ext>
            </a:extLst>
          </p:cNvPr>
          <p:cNvSpPr/>
          <p:nvPr/>
        </p:nvSpPr>
        <p:spPr>
          <a:xfrm>
            <a:off x="7416792" y="1772642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411CF77B-647E-43F6-9455-17EB5F10FCEA}"/>
              </a:ext>
            </a:extLst>
          </p:cNvPr>
          <p:cNvSpPr/>
          <p:nvPr/>
        </p:nvSpPr>
        <p:spPr>
          <a:xfrm rot="10800000">
            <a:off x="8244569" y="171786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5957B-9829-4FC1-AF28-75DE1BA06A3E}"/>
              </a:ext>
            </a:extLst>
          </p:cNvPr>
          <p:cNvSpPr/>
          <p:nvPr/>
        </p:nvSpPr>
        <p:spPr>
          <a:xfrm>
            <a:off x="8591148" y="2186664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프로시저에서 프로시저를 호출</a:t>
            </a:r>
          </a:p>
        </p:txBody>
      </p:sp>
    </p:spTree>
    <p:extLst>
      <p:ext uri="{BB962C8B-B14F-4D97-AF65-F5344CB8AC3E}">
        <p14:creationId xmlns:p14="http://schemas.microsoft.com/office/powerpoint/2010/main" val="354105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0907  </a:t>
            </a:r>
            <a:r>
              <a:rPr lang="ko-KR" altLang="en-US" dirty="0" err="1"/>
              <a:t>모달과</a:t>
            </a:r>
            <a:r>
              <a:rPr lang="ko-KR" altLang="en-US" dirty="0"/>
              <a:t> </a:t>
            </a:r>
            <a:r>
              <a:rPr lang="ko-KR" altLang="en-US" dirty="0" err="1"/>
              <a:t>모달리스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99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A03A3-0823-49D4-8CE9-2BBA9A98C9F7}"/>
              </a:ext>
            </a:extLst>
          </p:cNvPr>
          <p:cNvSpPr/>
          <p:nvPr/>
        </p:nvSpPr>
        <p:spPr>
          <a:xfrm>
            <a:off x="7806048" y="340622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</a:t>
            </a:r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450579" y="1749274"/>
            <a:ext cx="2526969" cy="4548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윈도우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2F2DD-1D45-40D1-AEE0-FFD7DD772805}"/>
              </a:ext>
            </a:extLst>
          </p:cNvPr>
          <p:cNvSpPr/>
          <p:nvPr/>
        </p:nvSpPr>
        <p:spPr>
          <a:xfrm>
            <a:off x="4206822" y="1749274"/>
            <a:ext cx="2526969" cy="4548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윈도우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4B6E24-9C9B-41B2-B375-D2CB6B840491}"/>
              </a:ext>
            </a:extLst>
          </p:cNvPr>
          <p:cNvCxnSpPr>
            <a:cxnSpLocks/>
          </p:cNvCxnSpPr>
          <p:nvPr/>
        </p:nvCxnSpPr>
        <p:spPr>
          <a:xfrm flipH="1">
            <a:off x="898845" y="3173827"/>
            <a:ext cx="4280300" cy="1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BF94596-79C4-4BF4-B437-A61E9CD9F2D3}"/>
              </a:ext>
            </a:extLst>
          </p:cNvPr>
          <p:cNvSpPr/>
          <p:nvPr/>
        </p:nvSpPr>
        <p:spPr>
          <a:xfrm>
            <a:off x="5208537" y="3152342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F1988C-4D46-4467-B7FF-A8A0509DCEFF}"/>
              </a:ext>
            </a:extLst>
          </p:cNvPr>
          <p:cNvCxnSpPr>
            <a:cxnSpLocks/>
          </p:cNvCxnSpPr>
          <p:nvPr/>
        </p:nvCxnSpPr>
        <p:spPr>
          <a:xfrm flipV="1">
            <a:off x="9165856" y="362873"/>
            <a:ext cx="2065758" cy="17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209178" y="587228"/>
            <a:ext cx="6745295" cy="6149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29F48-3B69-44C0-9135-AB06080BA6C9}"/>
              </a:ext>
            </a:extLst>
          </p:cNvPr>
          <p:cNvSpPr/>
          <p:nvPr/>
        </p:nvSpPr>
        <p:spPr>
          <a:xfrm>
            <a:off x="10023083" y="2711408"/>
            <a:ext cx="16514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게</a:t>
            </a:r>
            <a:endParaRPr lang="en-US" altLang="ko-KR" dirty="0"/>
          </a:p>
          <a:p>
            <a:r>
              <a:rPr lang="ko-KR" altLang="en-US" dirty="0"/>
              <a:t>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만들어서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C9462EF-26E8-4725-99DE-DACFFC7B7DAE}"/>
              </a:ext>
            </a:extLst>
          </p:cNvPr>
          <p:cNvSpPr/>
          <p:nvPr/>
        </p:nvSpPr>
        <p:spPr>
          <a:xfrm>
            <a:off x="7416792" y="149580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411CF77B-647E-43F6-9455-17EB5F10FCEA}"/>
              </a:ext>
            </a:extLst>
          </p:cNvPr>
          <p:cNvSpPr/>
          <p:nvPr/>
        </p:nvSpPr>
        <p:spPr>
          <a:xfrm rot="10800000">
            <a:off x="8244569" y="171786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5957B-9829-4FC1-AF28-75DE1BA06A3E}"/>
              </a:ext>
            </a:extLst>
          </p:cNvPr>
          <p:cNvSpPr/>
          <p:nvPr/>
        </p:nvSpPr>
        <p:spPr>
          <a:xfrm>
            <a:off x="8591148" y="2186664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프로시저에서 프로시저를 호출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321138" y="57016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하나의 솔루션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694043-C5C4-412B-AC43-3349B0451C25}"/>
              </a:ext>
            </a:extLst>
          </p:cNvPr>
          <p:cNvSpPr/>
          <p:nvPr/>
        </p:nvSpPr>
        <p:spPr>
          <a:xfrm>
            <a:off x="3006166" y="27479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5C4C10-EDFD-4EF7-A660-CBDDE63002D7}"/>
              </a:ext>
            </a:extLst>
          </p:cNvPr>
          <p:cNvSpPr/>
          <p:nvPr/>
        </p:nvSpPr>
        <p:spPr>
          <a:xfrm>
            <a:off x="4366266" y="3613835"/>
            <a:ext cx="3961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자식에게 전달할 변수 선언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번째 인자로 선언된 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전달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DialogBoxParam</a:t>
            </a:r>
            <a:r>
              <a:rPr lang="ko-KR" altLang="en-US" dirty="0"/>
              <a:t>(</a:t>
            </a:r>
            <a:r>
              <a:rPr lang="en-US" altLang="ko-KR" dirty="0"/>
              <a:t>1, 2, 3, 4, 5);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84A6FE-78AA-42A9-9CB5-C25E311CB625}"/>
              </a:ext>
            </a:extLst>
          </p:cNvPr>
          <p:cNvSpPr/>
          <p:nvPr/>
        </p:nvSpPr>
        <p:spPr>
          <a:xfrm>
            <a:off x="2977548" y="35340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E55DCF-AE7C-421E-B9B4-D0A522A731AD}"/>
              </a:ext>
            </a:extLst>
          </p:cNvPr>
          <p:cNvSpPr/>
          <p:nvPr/>
        </p:nvSpPr>
        <p:spPr>
          <a:xfrm>
            <a:off x="4131478" y="11701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전역데이터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64614-FE7A-44AB-9365-2AD7421E6EA5}"/>
              </a:ext>
            </a:extLst>
          </p:cNvPr>
          <p:cNvSpPr/>
          <p:nvPr/>
        </p:nvSpPr>
        <p:spPr>
          <a:xfrm>
            <a:off x="450579" y="3209588"/>
            <a:ext cx="32512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WM_INITDIALOG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lParam</a:t>
            </a:r>
            <a:r>
              <a:rPr lang="ko-KR" altLang="en-US" dirty="0">
                <a:solidFill>
                  <a:srgbClr val="FF0000"/>
                </a:solidFill>
              </a:rPr>
              <a:t>으로 부모가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전달한 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받게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주소값을</a:t>
            </a:r>
            <a:r>
              <a:rPr lang="ko-KR" altLang="en-US" dirty="0"/>
              <a:t> 잃어버리지</a:t>
            </a:r>
            <a:endParaRPr lang="en-US" altLang="ko-KR" dirty="0"/>
          </a:p>
          <a:p>
            <a:r>
              <a:rPr lang="ko-KR" altLang="en-US" dirty="0"/>
              <a:t>안게 잘 보관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WM_COMMAND</a:t>
            </a:r>
          </a:p>
          <a:p>
            <a:r>
              <a:rPr lang="ko-KR" altLang="en-US" dirty="0"/>
              <a:t>사용자 입력 정보를</a:t>
            </a:r>
            <a:endParaRPr lang="en-US" altLang="ko-KR" dirty="0"/>
          </a:p>
          <a:p>
            <a:r>
              <a:rPr lang="ko-KR" altLang="en-US" dirty="0"/>
              <a:t>전달된 </a:t>
            </a:r>
            <a:r>
              <a:rPr lang="ko-KR" altLang="en-US" dirty="0" err="1"/>
              <a:t>주소값을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r>
              <a:rPr lang="ko-KR" altLang="en-US" dirty="0"/>
              <a:t>부모의 변수의 값을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죽는다</a:t>
            </a:r>
            <a:r>
              <a:rPr lang="en-US" altLang="ko-KR" dirty="0"/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C06AC4-624A-4DA8-993B-507C1CB31A97}"/>
              </a:ext>
            </a:extLst>
          </p:cNvPr>
          <p:cNvCxnSpPr>
            <a:cxnSpLocks/>
          </p:cNvCxnSpPr>
          <p:nvPr/>
        </p:nvCxnSpPr>
        <p:spPr>
          <a:xfrm flipV="1">
            <a:off x="3006166" y="4523119"/>
            <a:ext cx="1360100" cy="187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7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모달실습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1408804" y="2046914"/>
            <a:ext cx="8674763" cy="432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7020B-A3E7-44F1-91BB-8897DFA6B9F1}"/>
              </a:ext>
            </a:extLst>
          </p:cNvPr>
          <p:cNvSpPr/>
          <p:nvPr/>
        </p:nvSpPr>
        <p:spPr>
          <a:xfrm>
            <a:off x="1558575" y="685877"/>
            <a:ext cx="3449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xcount</a:t>
            </a:r>
            <a:r>
              <a:rPr lang="en-US" altLang="ko-KR" dirty="0"/>
              <a:t>  :  </a:t>
            </a:r>
            <a:r>
              <a:rPr lang="ko-KR" altLang="en-US" dirty="0"/>
              <a:t>세로로 </a:t>
            </a:r>
            <a:r>
              <a:rPr lang="en-US" altLang="ko-KR" dirty="0"/>
              <a:t>3</a:t>
            </a:r>
            <a:r>
              <a:rPr lang="ko-KR" altLang="en-US" dirty="0"/>
              <a:t>줄을 그린다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ycount</a:t>
            </a:r>
            <a:r>
              <a:rPr lang="en-US" altLang="ko-KR" dirty="0"/>
              <a:t>  : </a:t>
            </a:r>
            <a:r>
              <a:rPr lang="ko-KR" altLang="en-US" dirty="0"/>
              <a:t>가로로 </a:t>
            </a:r>
            <a:r>
              <a:rPr lang="en-US" altLang="ko-KR" dirty="0"/>
              <a:t>2</a:t>
            </a:r>
            <a:r>
              <a:rPr lang="ko-KR" altLang="en-US" dirty="0"/>
              <a:t>줄을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D59A44-BBC1-4DCB-866E-2F3A7F304D95}"/>
              </a:ext>
            </a:extLst>
          </p:cNvPr>
          <p:cNvCxnSpPr/>
          <p:nvPr/>
        </p:nvCxnSpPr>
        <p:spPr>
          <a:xfrm>
            <a:off x="3151787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4B30E8-AF91-4E53-A1EF-11385C03D4E3}"/>
              </a:ext>
            </a:extLst>
          </p:cNvPr>
          <p:cNvCxnSpPr/>
          <p:nvPr/>
        </p:nvCxnSpPr>
        <p:spPr>
          <a:xfrm>
            <a:off x="5462631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F6F536-EDEE-4693-875F-087A7BF24B7A}"/>
              </a:ext>
            </a:extLst>
          </p:cNvPr>
          <p:cNvCxnSpPr/>
          <p:nvPr/>
        </p:nvCxnSpPr>
        <p:spPr>
          <a:xfrm>
            <a:off x="7935985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FFC604-6692-4F89-B816-7DDF3DE673FA}"/>
              </a:ext>
            </a:extLst>
          </p:cNvPr>
          <p:cNvCxnSpPr>
            <a:cxnSpLocks/>
          </p:cNvCxnSpPr>
          <p:nvPr/>
        </p:nvCxnSpPr>
        <p:spPr>
          <a:xfrm>
            <a:off x="1408803" y="3429000"/>
            <a:ext cx="867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7506D9-A899-456E-BE08-DA87ADCA2755}"/>
              </a:ext>
            </a:extLst>
          </p:cNvPr>
          <p:cNvCxnSpPr>
            <a:cxnSpLocks/>
          </p:cNvCxnSpPr>
          <p:nvPr/>
        </p:nvCxnSpPr>
        <p:spPr>
          <a:xfrm>
            <a:off x="1408803" y="5007529"/>
            <a:ext cx="867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166ECD-0BB1-4512-A046-338C58F75C44}"/>
              </a:ext>
            </a:extLst>
          </p:cNvPr>
          <p:cNvSpPr/>
          <p:nvPr/>
        </p:nvSpPr>
        <p:spPr>
          <a:xfrm>
            <a:off x="5972582" y="212233"/>
            <a:ext cx="4404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RECT </a:t>
            </a:r>
            <a:r>
              <a:rPr lang="en-US" altLang="ko-KR" dirty="0" err="1"/>
              <a:t>rc</a:t>
            </a:r>
            <a:endParaRPr lang="en-US" altLang="ko-KR" dirty="0"/>
          </a:p>
          <a:p>
            <a:r>
              <a:rPr lang="en-US" altLang="ko-KR" dirty="0"/>
              <a:t>top            :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Bottom       : 300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- 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등분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(xcount+1)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dirty="0"/>
              <a:t>Left            :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Right          : 500   &lt;-- 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등분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(ycount+1)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6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0907  </a:t>
            </a:r>
            <a:r>
              <a:rPr lang="ko-KR" altLang="en-US" dirty="0"/>
              <a:t>실습과제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68A33F-73E3-4EB8-AEB2-444CFE92D104}"/>
              </a:ext>
            </a:extLst>
          </p:cNvPr>
          <p:cNvSpPr/>
          <p:nvPr/>
        </p:nvSpPr>
        <p:spPr>
          <a:xfrm>
            <a:off x="838200" y="2011153"/>
            <a:ext cx="4238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최종 결과물은 </a:t>
            </a:r>
            <a:r>
              <a:rPr lang="ko-KR" altLang="en-US" dirty="0" err="1"/>
              <a:t>캡쳐화면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공유카톡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회원가입화면과 메인 화면을 동시에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검색화면과 </a:t>
            </a:r>
            <a:r>
              <a:rPr lang="ko-KR" altLang="en-US" dirty="0" err="1"/>
              <a:t>메인화면을</a:t>
            </a:r>
            <a:r>
              <a:rPr lang="ko-KR" altLang="en-US" dirty="0"/>
              <a:t> 동시에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27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회원관리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3409370" y="820118"/>
            <a:ext cx="16659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70477" y="808428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 구조체 타입 정의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5ACFB-9EF2-4CD8-A0F7-B8A81C70CCF3}"/>
              </a:ext>
            </a:extLst>
          </p:cNvPr>
          <p:cNvSpPr/>
          <p:nvPr/>
        </p:nvSpPr>
        <p:spPr>
          <a:xfrm>
            <a:off x="3409370" y="1369673"/>
            <a:ext cx="4862105" cy="383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vector&lt;MEMBER&gt; </a:t>
            </a:r>
            <a:r>
              <a:rPr lang="en-US" altLang="ko-KR" dirty="0" err="1">
                <a:solidFill>
                  <a:schemeClr val="tx1"/>
                </a:solidFill>
              </a:rPr>
              <a:t>memlist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1C8B8-AEB0-498D-BFF7-470A0247B085}"/>
              </a:ext>
            </a:extLst>
          </p:cNvPr>
          <p:cNvSpPr/>
          <p:nvPr/>
        </p:nvSpPr>
        <p:spPr>
          <a:xfrm>
            <a:off x="5075339" y="820118"/>
            <a:ext cx="68034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number, TCHAR name[20], CHAR gender, TCHAR phone[20]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AB4E4-FF61-4061-85BF-D7563186CC87}"/>
              </a:ext>
            </a:extLst>
          </p:cNvPr>
          <p:cNvSpPr/>
          <p:nvPr/>
        </p:nvSpPr>
        <p:spPr>
          <a:xfrm>
            <a:off x="570477" y="138415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전역변수 선언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57430-80EF-4977-A6D4-D9CED90EDED9}"/>
              </a:ext>
            </a:extLst>
          </p:cNvPr>
          <p:cNvSpPr/>
          <p:nvPr/>
        </p:nvSpPr>
        <p:spPr>
          <a:xfrm>
            <a:off x="612742" y="2107007"/>
            <a:ext cx="9932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회원저장</a:t>
            </a:r>
            <a:r>
              <a:rPr lang="en-US" altLang="ko-KR" dirty="0"/>
              <a:t>(insert)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모달다이얼로그를</a:t>
            </a:r>
            <a:r>
              <a:rPr lang="ko-KR" altLang="en-US" dirty="0"/>
              <a:t> 이용</a:t>
            </a:r>
            <a:r>
              <a:rPr lang="en-US" altLang="ko-KR" dirty="0"/>
              <a:t>,  </a:t>
            </a:r>
            <a:r>
              <a:rPr lang="ko-KR" altLang="en-US" dirty="0"/>
              <a:t>회원정보 입력 </a:t>
            </a:r>
            <a:r>
              <a:rPr lang="ko-KR" altLang="en-US" dirty="0" err="1"/>
              <a:t>모달</a:t>
            </a:r>
            <a:r>
              <a:rPr lang="ko-KR" altLang="en-US" dirty="0"/>
              <a:t> 다이얼로그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회원번호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),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 err="1"/>
              <a:t>콤보박스</a:t>
            </a:r>
            <a:r>
              <a:rPr lang="en-US" altLang="ko-KR" dirty="0"/>
              <a:t>), </a:t>
            </a:r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</a:t>
            </a:r>
            <a:r>
              <a:rPr lang="ko-KR" altLang="en-US" dirty="0"/>
              <a:t>를 입력할 수 있는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    * </a:t>
            </a:r>
            <a:r>
              <a:rPr lang="ko-KR" altLang="en-US" b="1" dirty="0" err="1">
                <a:solidFill>
                  <a:srgbClr val="FF0000"/>
                </a:solidFill>
              </a:rPr>
              <a:t>모달이</a:t>
            </a:r>
            <a:r>
              <a:rPr lang="ko-KR" altLang="en-US" b="1" dirty="0">
                <a:solidFill>
                  <a:srgbClr val="FF0000"/>
                </a:solidFill>
              </a:rPr>
              <a:t> 실행될 때 컨트롤 초기화는 필요가 없다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회원검색</a:t>
            </a:r>
            <a:r>
              <a:rPr lang="en-US" altLang="ko-KR" dirty="0"/>
              <a:t>(select)  : </a:t>
            </a:r>
            <a:r>
              <a:rPr lang="ko-KR" altLang="en-US" dirty="0" err="1"/>
              <a:t>모달리스</a:t>
            </a:r>
            <a:r>
              <a:rPr lang="ko-KR" altLang="en-US" dirty="0"/>
              <a:t> 다이얼로그를 이용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사용자로부터 이름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</a:t>
            </a:r>
            <a:r>
              <a:rPr lang="ko-KR" altLang="en-US" dirty="0"/>
              <a:t>만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회원수정</a:t>
            </a:r>
            <a:r>
              <a:rPr lang="en-US" altLang="ko-KR" dirty="0"/>
              <a:t>, </a:t>
            </a:r>
            <a:r>
              <a:rPr lang="ko-KR" altLang="en-US" dirty="0"/>
              <a:t>회원삭제의 기능은 메인 폼에서 기능을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635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모달기반</a:t>
            </a:r>
            <a:endParaRPr lang="en-US" altLang="ko-KR" dirty="0"/>
          </a:p>
          <a:p>
            <a:r>
              <a:rPr lang="ko-KR" altLang="en-US" dirty="0"/>
              <a:t>입력처리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281628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697399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96910" y="202844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모달</a:t>
            </a:r>
            <a:r>
              <a:rPr lang="ko-KR" altLang="en-US" dirty="0"/>
              <a:t> 다이얼로그를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2229104" y="223372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4618139" y="297809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회원정보를 입력하고 확인버튼 클릭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A60197-6E48-49BA-A048-F90663D4EA17}"/>
              </a:ext>
            </a:extLst>
          </p:cNvPr>
          <p:cNvSpPr/>
          <p:nvPr/>
        </p:nvSpPr>
        <p:spPr>
          <a:xfrm>
            <a:off x="4131578" y="2013087"/>
            <a:ext cx="762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회원정보를 가지고 벡터리스트에 저장  </a:t>
            </a:r>
            <a:r>
              <a:rPr lang="en-US" altLang="ko-KR" dirty="0"/>
              <a:t>4) </a:t>
            </a:r>
            <a:r>
              <a:rPr lang="ko-KR" altLang="en-US" dirty="0"/>
              <a:t>벡터에 저장된 모든 정보를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</a:t>
            </a:r>
            <a:r>
              <a:rPr lang="ko-KR" altLang="en-US" dirty="0" err="1"/>
              <a:t>리스트뷰에</a:t>
            </a:r>
            <a:r>
              <a:rPr lang="ko-KR" altLang="en-US" dirty="0"/>
              <a:t>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19746" y="1847852"/>
            <a:ext cx="11540844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회원정보등록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08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회원검색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064941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96910" y="2028443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모달리스</a:t>
            </a:r>
            <a:r>
              <a:rPr lang="ko-KR" altLang="en-US" dirty="0"/>
              <a:t> 다이얼로그를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4778873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회원정보검색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79CA8E-885A-47D3-B20C-860C017B78C7}"/>
              </a:ext>
            </a:extLst>
          </p:cNvPr>
          <p:cNvSpPr/>
          <p:nvPr/>
        </p:nvSpPr>
        <p:spPr>
          <a:xfrm>
            <a:off x="6001159" y="1678912"/>
            <a:ext cx="4778873" cy="865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적용 이벤트  처리 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획득한 이름으로 </a:t>
            </a:r>
            <a:r>
              <a:rPr lang="en-US" altLang="ko-KR" dirty="0">
                <a:solidFill>
                  <a:schemeClr val="tx1"/>
                </a:solidFill>
              </a:rPr>
              <a:t>vector</a:t>
            </a:r>
            <a:r>
              <a:rPr lang="ko-KR" altLang="en-US" dirty="0">
                <a:solidFill>
                  <a:schemeClr val="tx1"/>
                </a:solidFill>
              </a:rPr>
              <a:t>를 검색해서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검색결과를 하단의 컨트롤에 출력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10343625" y="3990629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10343625" y="4656753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회원삭제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064941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66907" y="1850491"/>
            <a:ext cx="9308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좌측 회원 번호나 이름을 가지고 벡터 컨테이너를 검색하여 </a:t>
            </a:r>
            <a:r>
              <a:rPr lang="en-US" altLang="ko-KR" dirty="0"/>
              <a:t>vector</a:t>
            </a:r>
            <a:r>
              <a:rPr lang="ko-KR" altLang="en-US" dirty="0"/>
              <a:t>저장된 회원을 삭제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리스트뷰를</a:t>
            </a:r>
            <a:r>
              <a:rPr lang="ko-KR" altLang="en-US" dirty="0"/>
              <a:t> 재 갱신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11206059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회원삭제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rgbClr val="FF0000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9872389" y="3724497"/>
            <a:ext cx="1586919" cy="63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10343625" y="4656753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5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핸들은 시스템 전역적인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861648" y="320723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86146" y="5353339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786146" y="4845507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696286" y="288406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C236D-3069-4590-A19E-FBD5FCDF99DF}"/>
              </a:ext>
            </a:extLst>
          </p:cNvPr>
          <p:cNvSpPr/>
          <p:nvPr/>
        </p:nvSpPr>
        <p:spPr>
          <a:xfrm>
            <a:off x="7691685" y="1765722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D9309-9C3D-4080-869F-D6A94521AB87}"/>
              </a:ext>
            </a:extLst>
          </p:cNvPr>
          <p:cNvSpPr/>
          <p:nvPr/>
        </p:nvSpPr>
        <p:spPr>
          <a:xfrm>
            <a:off x="7750408" y="40317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20AE78-26BF-4B18-A5B0-C183B2B91AD7}"/>
              </a:ext>
            </a:extLst>
          </p:cNvPr>
          <p:cNvCxnSpPr/>
          <p:nvPr/>
        </p:nvCxnSpPr>
        <p:spPr>
          <a:xfrm flipH="1">
            <a:off x="4035105" y="2206305"/>
            <a:ext cx="3456264" cy="11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52EBF7-CD6C-449D-A83F-00F53CFDA6B3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3632433"/>
            <a:ext cx="360866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C35F1-3CD5-4749-8772-D80B2CCEE054}"/>
              </a:ext>
            </a:extLst>
          </p:cNvPr>
          <p:cNvSpPr/>
          <p:nvPr/>
        </p:nvSpPr>
        <p:spPr>
          <a:xfrm>
            <a:off x="5097086" y="3128985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FindWindow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128900-66C1-4C4A-AB19-E43AAD219504}"/>
              </a:ext>
            </a:extLst>
          </p:cNvPr>
          <p:cNvSpPr/>
          <p:nvPr/>
        </p:nvSpPr>
        <p:spPr>
          <a:xfrm>
            <a:off x="7771879" y="1849422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02BCCA-E7C7-4A9C-A507-6E5FAE16C526}"/>
              </a:ext>
            </a:extLst>
          </p:cNvPr>
          <p:cNvSpPr/>
          <p:nvPr/>
        </p:nvSpPr>
        <p:spPr>
          <a:xfrm>
            <a:off x="7788594" y="4131578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회원수정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7468796" y="867475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100463" y="1706092"/>
            <a:ext cx="9376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좌측 회원 번호나 이름을 가지고 벡터 컨테이너를 검색하여 </a:t>
            </a:r>
            <a:r>
              <a:rPr lang="en-US" altLang="ko-KR" dirty="0"/>
              <a:t>vector</a:t>
            </a:r>
            <a:r>
              <a:rPr lang="ko-KR" altLang="en-US" dirty="0"/>
              <a:t>저장된 회원을 찾음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찾은 회원의 전화번호를 수정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리스트뷰</a:t>
            </a:r>
            <a:r>
              <a:rPr lang="ko-KR" altLang="en-US" dirty="0"/>
              <a:t> 갱신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11206059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회원수정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rgbClr val="FF0000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9872389" y="3353314"/>
            <a:ext cx="1586919" cy="63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9656893" y="5670495"/>
            <a:ext cx="2315361" cy="72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FE6D17-277F-4947-941B-77B1DBC6F7E3}"/>
              </a:ext>
            </a:extLst>
          </p:cNvPr>
          <p:cNvSpPr/>
          <p:nvPr/>
        </p:nvSpPr>
        <p:spPr>
          <a:xfrm>
            <a:off x="9565113" y="4488765"/>
            <a:ext cx="2435702" cy="1156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수정할 전화번호를 입력할 수 있는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컨트로</a:t>
            </a:r>
            <a:r>
              <a:rPr lang="ko-KR" altLang="en-US" dirty="0">
                <a:solidFill>
                  <a:schemeClr val="tx1"/>
                </a:solidFill>
              </a:rPr>
              <a:t>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3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0909  Thread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73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985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TLS(Thread Local Storage)                   </a:t>
            </a:r>
            <a:r>
              <a:rPr lang="ko-KR" altLang="en-US" dirty="0"/>
              <a:t>해당 쓰레드에서 호출한 함수에서만 접근이 가능 </a:t>
            </a:r>
            <a:endParaRPr lang="en-US" altLang="ko-KR" dirty="0"/>
          </a:p>
          <a:p>
            <a:r>
              <a:rPr lang="ko-KR" altLang="en-US" dirty="0" err="1"/>
              <a:t>정적전역공간</a:t>
            </a:r>
            <a:r>
              <a:rPr lang="en-US" altLang="ko-KR" dirty="0"/>
              <a:t>(</a:t>
            </a:r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정적변수</a:t>
            </a:r>
            <a:r>
              <a:rPr lang="en-US" altLang="ko-KR" dirty="0"/>
              <a:t>(static)  </a:t>
            </a:r>
            <a:r>
              <a:rPr lang="ko-KR" altLang="en-US" dirty="0"/>
              <a:t>모든 함수에서 접근 할 수 있다</a:t>
            </a:r>
            <a:r>
              <a:rPr lang="en-US" altLang="ko-KR" dirty="0"/>
              <a:t>.(</a:t>
            </a:r>
            <a:r>
              <a:rPr lang="ko-KR" altLang="en-US" dirty="0" err="1"/>
              <a:t>쓰레드랑</a:t>
            </a:r>
            <a:r>
              <a:rPr lang="ko-KR" altLang="en-US" dirty="0"/>
              <a:t> 관계 없다</a:t>
            </a:r>
            <a:r>
              <a:rPr lang="en-US" altLang="ko-KR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98692-A56F-4E0D-AB3E-643523CA1209}"/>
              </a:ext>
            </a:extLst>
          </p:cNvPr>
          <p:cNvSpPr/>
          <p:nvPr/>
        </p:nvSpPr>
        <p:spPr>
          <a:xfrm>
            <a:off x="1161874" y="1304555"/>
            <a:ext cx="9534089" cy="843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정적전역공간</a:t>
            </a:r>
            <a:r>
              <a:rPr lang="en-US" altLang="ko-KR" dirty="0">
                <a:solidFill>
                  <a:schemeClr val="tx1"/>
                </a:solidFill>
              </a:rPr>
              <a:t>(int a)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9CFA9-521F-4982-9052-D70CA3AFF9BD}"/>
              </a:ext>
            </a:extLst>
          </p:cNvPr>
          <p:cNvSpPr/>
          <p:nvPr/>
        </p:nvSpPr>
        <p:spPr>
          <a:xfrm>
            <a:off x="1161874" y="2286066"/>
            <a:ext cx="2487337" cy="341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E50830-8911-479E-8DD3-EE8F2E1DD678}"/>
              </a:ext>
            </a:extLst>
          </p:cNvPr>
          <p:cNvSpPr/>
          <p:nvPr/>
        </p:nvSpPr>
        <p:spPr>
          <a:xfrm>
            <a:off x="4258810" y="2286065"/>
            <a:ext cx="2487337" cy="341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890A0-B30F-4861-8DFA-78E5B7EF0ACA}"/>
              </a:ext>
            </a:extLst>
          </p:cNvPr>
          <p:cNvSpPr/>
          <p:nvPr/>
        </p:nvSpPr>
        <p:spPr>
          <a:xfrm>
            <a:off x="8158862" y="2286065"/>
            <a:ext cx="2487337" cy="341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7D0F9-B6C1-41D5-BD16-1759881EFC3F}"/>
              </a:ext>
            </a:extLst>
          </p:cNvPr>
          <p:cNvSpPr/>
          <p:nvPr/>
        </p:nvSpPr>
        <p:spPr>
          <a:xfrm>
            <a:off x="1452234" y="22860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쓰레드공간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CE2EA-F517-4C31-9310-8C553EA0608B}"/>
              </a:ext>
            </a:extLst>
          </p:cNvPr>
          <p:cNvSpPr/>
          <p:nvPr/>
        </p:nvSpPr>
        <p:spPr>
          <a:xfrm>
            <a:off x="4833064" y="2269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쓰레드공간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2D7A9A-3792-420A-8A24-BA17681AB72B}"/>
              </a:ext>
            </a:extLst>
          </p:cNvPr>
          <p:cNvSpPr/>
          <p:nvPr/>
        </p:nvSpPr>
        <p:spPr>
          <a:xfrm>
            <a:off x="8802609" y="2269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쓰레드공간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3D4578-F2BE-48D3-BC8E-AF1222C10D1B}"/>
              </a:ext>
            </a:extLst>
          </p:cNvPr>
          <p:cNvSpPr/>
          <p:nvPr/>
        </p:nvSpPr>
        <p:spPr>
          <a:xfrm>
            <a:off x="1246699" y="3330430"/>
            <a:ext cx="1899173" cy="2223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5C0735-DAFA-4A77-9741-194721104D46}"/>
              </a:ext>
            </a:extLst>
          </p:cNvPr>
          <p:cNvSpPr/>
          <p:nvPr/>
        </p:nvSpPr>
        <p:spPr>
          <a:xfrm>
            <a:off x="4558587" y="3330430"/>
            <a:ext cx="1899173" cy="2223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E75061-9072-48FC-A0FC-06EAA7649000}"/>
              </a:ext>
            </a:extLst>
          </p:cNvPr>
          <p:cNvSpPr/>
          <p:nvPr/>
        </p:nvSpPr>
        <p:spPr>
          <a:xfrm>
            <a:off x="8320017" y="3330430"/>
            <a:ext cx="2174611" cy="2223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366D59-7360-4F36-9BD3-DF93234C0C4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791062" y="1795245"/>
            <a:ext cx="1344711" cy="675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40FC7F-9756-40C5-AB68-7496DB6DD01E}"/>
              </a:ext>
            </a:extLst>
          </p:cNvPr>
          <p:cNvCxnSpPr>
            <a:cxnSpLocks/>
          </p:cNvCxnSpPr>
          <p:nvPr/>
        </p:nvCxnSpPr>
        <p:spPr>
          <a:xfrm flipV="1">
            <a:off x="4847524" y="1916484"/>
            <a:ext cx="1111932" cy="844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466E1E-12F0-4025-83B2-585EF1E6B19E}"/>
              </a:ext>
            </a:extLst>
          </p:cNvPr>
          <p:cNvCxnSpPr>
            <a:cxnSpLocks/>
          </p:cNvCxnSpPr>
          <p:nvPr/>
        </p:nvCxnSpPr>
        <p:spPr>
          <a:xfrm flipH="1" flipV="1">
            <a:off x="7137559" y="1802675"/>
            <a:ext cx="1578901" cy="836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C67942-43BB-4947-8346-1510FDB3D52B}"/>
              </a:ext>
            </a:extLst>
          </p:cNvPr>
          <p:cNvSpPr/>
          <p:nvPr/>
        </p:nvSpPr>
        <p:spPr>
          <a:xfrm>
            <a:off x="1312189" y="4982007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427AB7-C1EE-4B5A-81B2-27778B630215}"/>
              </a:ext>
            </a:extLst>
          </p:cNvPr>
          <p:cNvSpPr/>
          <p:nvPr/>
        </p:nvSpPr>
        <p:spPr>
          <a:xfrm>
            <a:off x="1355867" y="4293326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2(int a)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8721F4-C8D6-4AF3-BD64-371335076F4F}"/>
              </a:ext>
            </a:extLst>
          </p:cNvPr>
          <p:cNvSpPr/>
          <p:nvPr/>
        </p:nvSpPr>
        <p:spPr>
          <a:xfrm>
            <a:off x="4670514" y="4966283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807BF-D194-4AB7-B6F1-7C8796A010B2}"/>
              </a:ext>
            </a:extLst>
          </p:cNvPr>
          <p:cNvSpPr/>
          <p:nvPr/>
        </p:nvSpPr>
        <p:spPr>
          <a:xfrm>
            <a:off x="8606720" y="4966283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5EB731-7713-4344-BB1C-F9B21621F5EE}"/>
              </a:ext>
            </a:extLst>
          </p:cNvPr>
          <p:cNvSpPr/>
          <p:nvPr/>
        </p:nvSpPr>
        <p:spPr>
          <a:xfrm>
            <a:off x="8597320" y="4274819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C4212-E694-48CE-B3EC-3CF07CCB577B}"/>
              </a:ext>
            </a:extLst>
          </p:cNvPr>
          <p:cNvSpPr/>
          <p:nvPr/>
        </p:nvSpPr>
        <p:spPr>
          <a:xfrm>
            <a:off x="1221925" y="2697327"/>
            <a:ext cx="2117463" cy="490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TLS(int a)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7B161B-9B11-44A4-BCBA-2583704C09B7}"/>
              </a:ext>
            </a:extLst>
          </p:cNvPr>
          <p:cNvSpPr/>
          <p:nvPr/>
        </p:nvSpPr>
        <p:spPr>
          <a:xfrm>
            <a:off x="4477084" y="2753962"/>
            <a:ext cx="2117463" cy="490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064E44-CC08-4E40-AAAC-6067ED29F6E1}"/>
              </a:ext>
            </a:extLst>
          </p:cNvPr>
          <p:cNvSpPr/>
          <p:nvPr/>
        </p:nvSpPr>
        <p:spPr>
          <a:xfrm>
            <a:off x="8320550" y="2731192"/>
            <a:ext cx="2117463" cy="490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D352C0-667C-46E9-A38A-40514A8D9D80}"/>
              </a:ext>
            </a:extLst>
          </p:cNvPr>
          <p:cNvCxnSpPr>
            <a:cxnSpLocks/>
          </p:cNvCxnSpPr>
          <p:nvPr/>
        </p:nvCxnSpPr>
        <p:spPr>
          <a:xfrm flipV="1">
            <a:off x="1523928" y="3020039"/>
            <a:ext cx="21873" cy="14869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981ECB-1806-4A92-B1F4-5705879938EC}"/>
              </a:ext>
            </a:extLst>
          </p:cNvPr>
          <p:cNvCxnSpPr>
            <a:cxnSpLocks/>
          </p:cNvCxnSpPr>
          <p:nvPr/>
        </p:nvCxnSpPr>
        <p:spPr>
          <a:xfrm flipV="1">
            <a:off x="2791062" y="3039980"/>
            <a:ext cx="76906" cy="218836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119EED-1300-4814-A9A7-F1DE715DD50E}"/>
              </a:ext>
            </a:extLst>
          </p:cNvPr>
          <p:cNvCxnSpPr>
            <a:cxnSpLocks/>
          </p:cNvCxnSpPr>
          <p:nvPr/>
        </p:nvCxnSpPr>
        <p:spPr>
          <a:xfrm flipV="1">
            <a:off x="5109291" y="3049524"/>
            <a:ext cx="21873" cy="215367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A491204-9B93-45DC-AE19-2B92AC192B8E}"/>
              </a:ext>
            </a:extLst>
          </p:cNvPr>
          <p:cNvCxnSpPr>
            <a:cxnSpLocks/>
          </p:cNvCxnSpPr>
          <p:nvPr/>
        </p:nvCxnSpPr>
        <p:spPr>
          <a:xfrm flipV="1">
            <a:off x="8874082" y="3005616"/>
            <a:ext cx="21873" cy="14869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EE9683-4EF9-4DB9-9335-7356A20DC992}"/>
              </a:ext>
            </a:extLst>
          </p:cNvPr>
          <p:cNvCxnSpPr>
            <a:cxnSpLocks/>
          </p:cNvCxnSpPr>
          <p:nvPr/>
        </p:nvCxnSpPr>
        <p:spPr>
          <a:xfrm flipV="1">
            <a:off x="10141437" y="2942539"/>
            <a:ext cx="0" cy="22606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8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쓰레드 생명주기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6D168A-FF3D-4C21-B33A-7E7A5C240177}"/>
              </a:ext>
            </a:extLst>
          </p:cNvPr>
          <p:cNvSpPr/>
          <p:nvPr/>
        </p:nvSpPr>
        <p:spPr>
          <a:xfrm>
            <a:off x="6274965" y="1375794"/>
            <a:ext cx="4412609" cy="4337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7775C-2EC2-43F5-A41F-8E8DE29D8467}"/>
              </a:ext>
            </a:extLst>
          </p:cNvPr>
          <p:cNvSpPr/>
          <p:nvPr/>
        </p:nvSpPr>
        <p:spPr>
          <a:xfrm>
            <a:off x="6274965" y="10570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휴식공간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EABFE-F43F-4330-809B-62D59CDFFB15}"/>
              </a:ext>
            </a:extLst>
          </p:cNvPr>
          <p:cNvSpPr/>
          <p:nvPr/>
        </p:nvSpPr>
        <p:spPr>
          <a:xfrm>
            <a:off x="1028031" y="1027759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실행공간</a:t>
            </a:r>
            <a:r>
              <a:rPr lang="en-US" altLang="ko-KR" dirty="0"/>
              <a:t>(CPU</a:t>
            </a:r>
            <a:r>
              <a:rPr lang="ko-KR" altLang="en-US" dirty="0"/>
              <a:t>타입을 얻는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E9FE7D-1CD3-4975-BC89-F8720317C3D5}"/>
              </a:ext>
            </a:extLst>
          </p:cNvPr>
          <p:cNvSpPr/>
          <p:nvPr/>
        </p:nvSpPr>
        <p:spPr>
          <a:xfrm>
            <a:off x="1028031" y="1426344"/>
            <a:ext cx="4412609" cy="4337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72830F2-8C23-475A-A565-DFA6966D3706}"/>
              </a:ext>
            </a:extLst>
          </p:cNvPr>
          <p:cNvSpPr/>
          <p:nvPr/>
        </p:nvSpPr>
        <p:spPr>
          <a:xfrm>
            <a:off x="2588231" y="31434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485AA-214D-4D79-BCF5-4E6A9FBAE52B}"/>
              </a:ext>
            </a:extLst>
          </p:cNvPr>
          <p:cNvSpPr/>
          <p:nvPr/>
        </p:nvSpPr>
        <p:spPr>
          <a:xfrm>
            <a:off x="2934451" y="2410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쓰레드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2EC7F8-2606-4918-8B91-87C968B2C064}"/>
              </a:ext>
            </a:extLst>
          </p:cNvPr>
          <p:cNvSpPr/>
          <p:nvPr/>
        </p:nvSpPr>
        <p:spPr>
          <a:xfrm>
            <a:off x="1291905" y="4773335"/>
            <a:ext cx="3842157" cy="839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78EB1F-27F2-41F2-9135-08D7709F8261}"/>
              </a:ext>
            </a:extLst>
          </p:cNvPr>
          <p:cNvSpPr/>
          <p:nvPr/>
        </p:nvSpPr>
        <p:spPr>
          <a:xfrm>
            <a:off x="2174111" y="157874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E38C0-DE65-4792-A44A-923E5EF0E5EB}"/>
              </a:ext>
            </a:extLst>
          </p:cNvPr>
          <p:cNvSpPr/>
          <p:nvPr/>
        </p:nvSpPr>
        <p:spPr>
          <a:xfrm>
            <a:off x="1339786" y="157874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77B60E-809E-4787-8377-F22270AD68CC}"/>
              </a:ext>
            </a:extLst>
          </p:cNvPr>
          <p:cNvSpPr/>
          <p:nvPr/>
        </p:nvSpPr>
        <p:spPr>
          <a:xfrm>
            <a:off x="2986338" y="157874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6EEA8B-629C-4B4A-A948-29A03C22841A}"/>
              </a:ext>
            </a:extLst>
          </p:cNvPr>
          <p:cNvSpPr/>
          <p:nvPr/>
        </p:nvSpPr>
        <p:spPr>
          <a:xfrm>
            <a:off x="3798565" y="157950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D1B91D-43D4-4894-87EB-6624083F0F6A}"/>
              </a:ext>
            </a:extLst>
          </p:cNvPr>
          <p:cNvSpPr/>
          <p:nvPr/>
        </p:nvSpPr>
        <p:spPr>
          <a:xfrm>
            <a:off x="1796086" y="157874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우선순위에 따른 줄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13C764F-E3B6-499B-B72A-C477F2C1384C}"/>
              </a:ext>
            </a:extLst>
          </p:cNvPr>
          <p:cNvSpPr/>
          <p:nvPr/>
        </p:nvSpPr>
        <p:spPr>
          <a:xfrm>
            <a:off x="3175535" y="4883919"/>
            <a:ext cx="228774" cy="2227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2F355D8-0832-4D2F-8091-4D5F92D76DE2}"/>
              </a:ext>
            </a:extLst>
          </p:cNvPr>
          <p:cNvSpPr/>
          <p:nvPr/>
        </p:nvSpPr>
        <p:spPr>
          <a:xfrm>
            <a:off x="3113754" y="4156880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5045345-8F7C-49BF-A118-1B77E3B59ED6}"/>
              </a:ext>
            </a:extLst>
          </p:cNvPr>
          <p:cNvSpPr/>
          <p:nvPr/>
        </p:nvSpPr>
        <p:spPr>
          <a:xfrm>
            <a:off x="3152629" y="3654508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AB430AA-1C91-4F8E-873B-F43CC8F4EF9A}"/>
              </a:ext>
            </a:extLst>
          </p:cNvPr>
          <p:cNvSpPr/>
          <p:nvPr/>
        </p:nvSpPr>
        <p:spPr>
          <a:xfrm>
            <a:off x="3126252" y="332435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B15F12B-87E7-4EB5-8DEF-0D9B1790E30E}"/>
              </a:ext>
            </a:extLst>
          </p:cNvPr>
          <p:cNvSpPr/>
          <p:nvPr/>
        </p:nvSpPr>
        <p:spPr>
          <a:xfrm>
            <a:off x="3119948" y="298537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C8F21B-1231-4F2A-AD9B-7A4EE882B9BB}"/>
              </a:ext>
            </a:extLst>
          </p:cNvPr>
          <p:cNvSpPr/>
          <p:nvPr/>
        </p:nvSpPr>
        <p:spPr>
          <a:xfrm>
            <a:off x="3093396" y="2646480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4579C-EDCC-400B-987A-ADB0B7903EFC}"/>
              </a:ext>
            </a:extLst>
          </p:cNvPr>
          <p:cNvSpPr/>
          <p:nvPr/>
        </p:nvSpPr>
        <p:spPr>
          <a:xfrm>
            <a:off x="3423479" y="47725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실행상태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55EF1-3866-4C58-92AC-159F111D4CB9}"/>
              </a:ext>
            </a:extLst>
          </p:cNvPr>
          <p:cNvSpPr/>
          <p:nvPr/>
        </p:nvSpPr>
        <p:spPr>
          <a:xfrm>
            <a:off x="3449032" y="3155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실행가능상태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A5E7208-6F01-4089-A07C-4025AFFC8360}"/>
              </a:ext>
            </a:extLst>
          </p:cNvPr>
          <p:cNvSpPr/>
          <p:nvPr/>
        </p:nvSpPr>
        <p:spPr>
          <a:xfrm>
            <a:off x="6555565" y="1773435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BE607-1A3A-41C8-A24F-52E3F09878DB}"/>
              </a:ext>
            </a:extLst>
          </p:cNvPr>
          <p:cNvSpPr/>
          <p:nvPr/>
        </p:nvSpPr>
        <p:spPr>
          <a:xfrm>
            <a:off x="6958266" y="1553252"/>
            <a:ext cx="502252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Sleep(1000)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호출하는</a:t>
            </a:r>
            <a:r>
              <a:rPr lang="en-US" altLang="ko-KR" dirty="0"/>
              <a:t> </a:t>
            </a:r>
            <a:r>
              <a:rPr lang="ko-KR" altLang="en-US" dirty="0"/>
              <a:t>순간 </a:t>
            </a:r>
            <a:r>
              <a:rPr lang="en-US" altLang="ko-KR" dirty="0"/>
              <a:t>: </a:t>
            </a:r>
            <a:r>
              <a:rPr lang="ko-KR" altLang="en-US" dirty="0"/>
              <a:t>휴식공간이동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초가 지나면 다시 실행가능상태로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Suspend();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호출하는</a:t>
            </a:r>
            <a:r>
              <a:rPr lang="en-US" altLang="ko-KR" dirty="0"/>
              <a:t> </a:t>
            </a:r>
            <a:r>
              <a:rPr lang="ko-KR" altLang="en-US" dirty="0"/>
              <a:t>순간 </a:t>
            </a:r>
            <a:r>
              <a:rPr lang="en-US" altLang="ko-KR" dirty="0"/>
              <a:t>: </a:t>
            </a:r>
            <a:r>
              <a:rPr lang="ko-KR" altLang="en-US" dirty="0"/>
              <a:t>휴식공간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Resume() </a:t>
            </a:r>
            <a:r>
              <a:rPr lang="ko-KR" altLang="en-US" dirty="0"/>
              <a:t>호출하는 순간 실행가능상태로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WaitFor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SingleObject</a:t>
            </a:r>
            <a:r>
              <a:rPr lang="en-US" altLang="ko-KR" dirty="0"/>
              <a:t>, </a:t>
            </a:r>
            <a:r>
              <a:rPr lang="en-US" altLang="ko-KR" dirty="0" err="1"/>
              <a:t>MultipleObject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호출하는 순간 </a:t>
            </a:r>
            <a:r>
              <a:rPr lang="en-US" altLang="ko-KR" dirty="0"/>
              <a:t>: </a:t>
            </a:r>
            <a:r>
              <a:rPr lang="ko-KR" altLang="en-US" dirty="0"/>
              <a:t>휴식공간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기다리던 객체가 </a:t>
            </a:r>
            <a:r>
              <a:rPr lang="en-US" altLang="ko-KR" dirty="0"/>
              <a:t>Signal</a:t>
            </a:r>
            <a:r>
              <a:rPr lang="ko-KR" altLang="en-US" dirty="0"/>
              <a:t>될 때 </a:t>
            </a:r>
            <a:endParaRPr lang="en-US" altLang="ko-KR" dirty="0"/>
          </a:p>
          <a:p>
            <a:r>
              <a:rPr lang="ko-KR" altLang="en-US" dirty="0"/>
              <a:t>   아니면</a:t>
            </a:r>
            <a:r>
              <a:rPr lang="en-US" altLang="ko-KR" dirty="0"/>
              <a:t>, 2</a:t>
            </a:r>
            <a:r>
              <a:rPr lang="ko-KR" altLang="en-US" dirty="0"/>
              <a:t>번째 인자로 전달한 시간이 다 </a:t>
            </a:r>
            <a:r>
              <a:rPr lang="ko-KR" altLang="en-US" dirty="0" err="1"/>
              <a:t>될때</a:t>
            </a:r>
            <a:endParaRPr lang="en-US" altLang="ko-KR" dirty="0"/>
          </a:p>
          <a:p>
            <a:r>
              <a:rPr lang="ko-KR" altLang="en-US" dirty="0"/>
              <a:t>   실행가능상태로 이동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6076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동기화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B6C5EE-6C82-4B8A-AB74-ED2F4526AADB}"/>
              </a:ext>
            </a:extLst>
          </p:cNvPr>
          <p:cNvSpPr/>
          <p:nvPr/>
        </p:nvSpPr>
        <p:spPr>
          <a:xfrm>
            <a:off x="2192764" y="482152"/>
            <a:ext cx="704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x;   </a:t>
            </a:r>
            <a:r>
              <a:rPr lang="ko-KR" altLang="en-US" dirty="0">
                <a:solidFill>
                  <a:srgbClr val="FF0000"/>
                </a:solidFill>
              </a:rPr>
              <a:t>두 쓰레드에서 접근하기 때문에 공유자원이라 볼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1EE9A0-967F-4176-9431-3BA3F1D793C1}"/>
              </a:ext>
            </a:extLst>
          </p:cNvPr>
          <p:cNvSpPr/>
          <p:nvPr/>
        </p:nvSpPr>
        <p:spPr>
          <a:xfrm>
            <a:off x="2192764" y="16202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100;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42AE03-F218-488D-B6CB-41543AFE31B9}"/>
              </a:ext>
            </a:extLst>
          </p:cNvPr>
          <p:cNvSpPr/>
          <p:nvPr/>
        </p:nvSpPr>
        <p:spPr>
          <a:xfrm>
            <a:off x="2175980" y="205137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DCA514-32F1-4364-B9B1-6A1BB29440FB}"/>
              </a:ext>
            </a:extLst>
          </p:cNvPr>
          <p:cNvSpPr/>
          <p:nvPr/>
        </p:nvSpPr>
        <p:spPr>
          <a:xfrm>
            <a:off x="2404754" y="19781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강아지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1B1A3C-616E-4F1B-AC1A-D2FCEF035D65}"/>
              </a:ext>
            </a:extLst>
          </p:cNvPr>
          <p:cNvSpPr/>
          <p:nvPr/>
        </p:nvSpPr>
        <p:spPr>
          <a:xfrm>
            <a:off x="1209482" y="2604748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100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강아지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100)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출력한다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6343B-2A66-4295-A22A-FB7771FF36A3}"/>
              </a:ext>
            </a:extLst>
          </p:cNvPr>
          <p:cNvSpPr/>
          <p:nvPr/>
        </p:nvSpPr>
        <p:spPr>
          <a:xfrm>
            <a:off x="6045839" y="4112513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200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고양이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200)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출력한다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20790F-F3CE-451F-B824-1BCCD326750E}"/>
              </a:ext>
            </a:extLst>
          </p:cNvPr>
          <p:cNvSpPr/>
          <p:nvPr/>
        </p:nvSpPr>
        <p:spPr>
          <a:xfrm>
            <a:off x="4627861" y="4112513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AE7B21-2D95-4A9A-BC10-42ACD7CEEF4F}"/>
              </a:ext>
            </a:extLst>
          </p:cNvPr>
          <p:cNvSpPr/>
          <p:nvPr/>
        </p:nvSpPr>
        <p:spPr>
          <a:xfrm>
            <a:off x="4418053" y="44968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고양이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6FA995-B460-43C6-ACD5-683BE2305081}"/>
              </a:ext>
            </a:extLst>
          </p:cNvPr>
          <p:cNvSpPr/>
          <p:nvPr/>
        </p:nvSpPr>
        <p:spPr>
          <a:xfrm>
            <a:off x="7870432" y="1152154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100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200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강아지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출력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BF949B-2894-4BC0-8F98-1968261B1D35}"/>
              </a:ext>
            </a:extLst>
          </p:cNvPr>
          <p:cNvSpPr/>
          <p:nvPr/>
        </p:nvSpPr>
        <p:spPr>
          <a:xfrm>
            <a:off x="4631299" y="2066541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동기화객체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7775C-2EC2-43F5-A41F-8E8DE29D8467}"/>
              </a:ext>
            </a:extLst>
          </p:cNvPr>
          <p:cNvSpPr/>
          <p:nvPr/>
        </p:nvSpPr>
        <p:spPr>
          <a:xfrm>
            <a:off x="98627" y="1057011"/>
            <a:ext cx="724589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크리티컬 섹션    임계영역</a:t>
            </a:r>
            <a:r>
              <a:rPr lang="en-US" altLang="ko-KR" dirty="0"/>
              <a:t>[</a:t>
            </a:r>
            <a:r>
              <a:rPr lang="ko-KR" altLang="en-US" dirty="0"/>
              <a:t>영역은 한 쓰레드만 접근 가능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뮤텍스</a:t>
            </a:r>
            <a:r>
              <a:rPr lang="ko-KR" altLang="en-US" dirty="0"/>
              <a:t>      소유권</a:t>
            </a:r>
            <a:r>
              <a:rPr lang="en-US" altLang="ko-KR" dirty="0"/>
              <a:t>[</a:t>
            </a:r>
            <a:r>
              <a:rPr lang="ko-KR" altLang="en-US" dirty="0"/>
              <a:t>소유권을 갖고 있는 한 쓰레드만 접근 가능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세마포어</a:t>
            </a:r>
            <a:r>
              <a:rPr lang="ko-KR" altLang="en-US" dirty="0"/>
              <a:t>   리소스카운트</a:t>
            </a:r>
            <a:r>
              <a:rPr lang="en-US" altLang="ko-KR" dirty="0"/>
              <a:t>[</a:t>
            </a:r>
            <a:r>
              <a:rPr lang="ko-KR" altLang="en-US" dirty="0"/>
              <a:t>특정영역에 접근하는 쓰레드 개수 제어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   수동   </a:t>
            </a:r>
            <a:r>
              <a:rPr lang="en-US" altLang="ko-KR" dirty="0"/>
              <a:t>: </a:t>
            </a:r>
            <a:r>
              <a:rPr lang="ko-KR" altLang="en-US" dirty="0"/>
              <a:t>자고 있던 다수의 쓰레드를 동시에 실행한다</a:t>
            </a:r>
            <a:r>
              <a:rPr lang="en-US" altLang="ko-KR" dirty="0"/>
              <a:t>.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</a:t>
            </a:r>
            <a:r>
              <a:rPr lang="ko-KR" altLang="en-US" b="1" dirty="0">
                <a:solidFill>
                  <a:srgbClr val="FF0000"/>
                </a:solidFill>
              </a:rPr>
              <a:t>자동  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쓰레드 순서를 유일하게 제어할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C732654-23D5-4492-A371-CC17EEAA6797}"/>
              </a:ext>
            </a:extLst>
          </p:cNvPr>
          <p:cNvCxnSpPr>
            <a:cxnSpLocks/>
          </p:cNvCxnSpPr>
          <p:nvPr/>
        </p:nvCxnSpPr>
        <p:spPr>
          <a:xfrm>
            <a:off x="346103" y="1465976"/>
            <a:ext cx="1042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1F5338-2EBF-4470-B4FF-05DD1F807599}"/>
              </a:ext>
            </a:extLst>
          </p:cNvPr>
          <p:cNvSpPr/>
          <p:nvPr/>
        </p:nvSpPr>
        <p:spPr>
          <a:xfrm>
            <a:off x="7273989" y="1614502"/>
            <a:ext cx="21852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커널오브젝트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오브젝트관리를 </a:t>
            </a:r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B16EB3-4CBA-4803-8FC2-89C7A2F4685C}"/>
              </a:ext>
            </a:extLst>
          </p:cNvPr>
          <p:cNvSpPr/>
          <p:nvPr/>
        </p:nvSpPr>
        <p:spPr>
          <a:xfrm>
            <a:off x="7006590" y="150839"/>
            <a:ext cx="2976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일반 오브젝트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오브젝트관리를 프로세스</a:t>
            </a:r>
            <a:endParaRPr lang="en-US" altLang="ko-KR" dirty="0"/>
          </a:p>
          <a:p>
            <a:r>
              <a:rPr lang="ko-KR" altLang="en-US" dirty="0"/>
              <a:t>펜</a:t>
            </a:r>
            <a:r>
              <a:rPr lang="en-US" altLang="ko-KR" dirty="0"/>
              <a:t>(GDI), </a:t>
            </a:r>
            <a:r>
              <a:rPr lang="ko-KR" altLang="en-US" dirty="0"/>
              <a:t>윈도우</a:t>
            </a:r>
            <a:r>
              <a:rPr lang="en-US" altLang="ko-KR" dirty="0"/>
              <a:t>(UI)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8B359E-12E5-452C-ADC6-8D29FF44CA53}"/>
              </a:ext>
            </a:extLst>
          </p:cNvPr>
          <p:cNvSpPr/>
          <p:nvPr/>
        </p:nvSpPr>
        <p:spPr>
          <a:xfrm>
            <a:off x="9713752" y="133682"/>
            <a:ext cx="228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ko-KR" altLang="en-US" dirty="0"/>
              <a:t>안에서의 </a:t>
            </a:r>
            <a:endParaRPr lang="en-US" altLang="ko-KR" dirty="0"/>
          </a:p>
          <a:p>
            <a:r>
              <a:rPr lang="ko-KR" altLang="en-US" dirty="0"/>
              <a:t>쓰레드 동기화만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1BF44C-8E70-4607-A5E9-77839D2FFC0E}"/>
              </a:ext>
            </a:extLst>
          </p:cNvPr>
          <p:cNvSpPr/>
          <p:nvPr/>
        </p:nvSpPr>
        <p:spPr>
          <a:xfrm>
            <a:off x="9630211" y="1614502"/>
            <a:ext cx="228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+</a:t>
            </a:r>
          </a:p>
          <a:p>
            <a:endParaRPr lang="en-US" altLang="ko-KR" dirty="0"/>
          </a:p>
          <a:p>
            <a:r>
              <a:rPr lang="ko-KR" altLang="en-US" dirty="0"/>
              <a:t>프로세스와 </a:t>
            </a:r>
            <a:endParaRPr lang="en-US" altLang="ko-KR" dirty="0"/>
          </a:p>
          <a:p>
            <a:r>
              <a:rPr lang="ko-KR" altLang="en-US" dirty="0"/>
              <a:t>프로세스간 동기화도 가능</a:t>
            </a:r>
          </a:p>
        </p:txBody>
      </p:sp>
    </p:spTree>
    <p:extLst>
      <p:ext uri="{BB962C8B-B14F-4D97-AF65-F5344CB8AC3E}">
        <p14:creationId xmlns:p14="http://schemas.microsoft.com/office/powerpoint/2010/main" val="1468099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동기화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42AE03-F218-488D-B6CB-41543AFE31B9}"/>
              </a:ext>
            </a:extLst>
          </p:cNvPr>
          <p:cNvSpPr/>
          <p:nvPr/>
        </p:nvSpPr>
        <p:spPr>
          <a:xfrm>
            <a:off x="1802000" y="187652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6FA995-B460-43C6-ACD5-683BE2305081}"/>
              </a:ext>
            </a:extLst>
          </p:cNvPr>
          <p:cNvSpPr/>
          <p:nvPr/>
        </p:nvSpPr>
        <p:spPr>
          <a:xfrm>
            <a:off x="5248659" y="241075"/>
            <a:ext cx="1866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hEvent1   FALSE</a:t>
            </a:r>
          </a:p>
          <a:p>
            <a:r>
              <a:rPr lang="en-US" altLang="ko-KR" dirty="0"/>
              <a:t>hEvnet2   FALSE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BF949B-2894-4BC0-8F98-1968261B1D35}"/>
              </a:ext>
            </a:extLst>
          </p:cNvPr>
          <p:cNvSpPr/>
          <p:nvPr/>
        </p:nvSpPr>
        <p:spPr>
          <a:xfrm>
            <a:off x="7429219" y="1770987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ABF7B-CC8E-4A56-92B8-F2B8FF5D1B45}"/>
              </a:ext>
            </a:extLst>
          </p:cNvPr>
          <p:cNvSpPr/>
          <p:nvPr/>
        </p:nvSpPr>
        <p:spPr>
          <a:xfrm>
            <a:off x="1567574" y="132179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30773-8E1E-4E7A-A07D-FEB018B09A05}"/>
              </a:ext>
            </a:extLst>
          </p:cNvPr>
          <p:cNvSpPr/>
          <p:nvPr/>
        </p:nvSpPr>
        <p:spPr>
          <a:xfrm>
            <a:off x="6669402" y="1233528"/>
            <a:ext cx="155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ServerThread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440DB7-6E62-4AC6-9931-0B1BFE237BD9}"/>
              </a:ext>
            </a:extLst>
          </p:cNvPr>
          <p:cNvSpPr/>
          <p:nvPr/>
        </p:nvSpPr>
        <p:spPr>
          <a:xfrm>
            <a:off x="2162909" y="330072"/>
            <a:ext cx="62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g_x</a:t>
            </a:r>
            <a:endParaRPr lang="en-US" altLang="ko-KR" dirty="0"/>
          </a:p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F4387A-35EA-4ABD-A106-91CBD945C0FF}"/>
              </a:ext>
            </a:extLst>
          </p:cNvPr>
          <p:cNvSpPr/>
          <p:nvPr/>
        </p:nvSpPr>
        <p:spPr>
          <a:xfrm>
            <a:off x="1131569" y="2378384"/>
            <a:ext cx="531959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FF0000"/>
                </a:solidFill>
              </a:rPr>
              <a:t>g_x</a:t>
            </a:r>
            <a:r>
              <a:rPr lang="ko-KR" altLang="en-US" b="1" dirty="0">
                <a:solidFill>
                  <a:srgbClr val="FF0000"/>
                </a:solidFill>
              </a:rPr>
              <a:t> 값을 대입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 err="1"/>
              <a:t>g_x</a:t>
            </a:r>
            <a:r>
              <a:rPr lang="ko-KR" altLang="en-US" dirty="0"/>
              <a:t>값이 </a:t>
            </a:r>
            <a:r>
              <a:rPr lang="en-US" altLang="ko-KR" dirty="0"/>
              <a:t>-1</a:t>
            </a:r>
            <a:r>
              <a:rPr lang="ko-KR" altLang="en-US" dirty="0"/>
              <a:t>이면 </a:t>
            </a:r>
            <a:r>
              <a:rPr lang="en-US" altLang="ko-KR" dirty="0"/>
              <a:t>break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SetEvent</a:t>
            </a:r>
            <a:r>
              <a:rPr lang="en-US" altLang="ko-KR" dirty="0"/>
              <a:t>(hEvent1); //</a:t>
            </a:r>
            <a:r>
              <a:rPr lang="en-US" altLang="ko-KR" dirty="0" err="1"/>
              <a:t>g_x</a:t>
            </a:r>
            <a:r>
              <a:rPr lang="ko-KR" altLang="en-US" dirty="0"/>
              <a:t>값이 생성되었다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Wait(hEvent2)     //</a:t>
            </a:r>
            <a:r>
              <a:rPr lang="ko-KR" altLang="en-US" dirty="0"/>
              <a:t>기다린다</a:t>
            </a:r>
            <a:r>
              <a:rPr lang="en-US" altLang="ko-KR" dirty="0"/>
              <a:t>./</a:t>
            </a:r>
            <a:r>
              <a:rPr lang="ko-KR" altLang="en-US" dirty="0"/>
              <a:t>연산이 끝나기를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SUM</a:t>
            </a:r>
            <a:r>
              <a:rPr lang="ko-KR" altLang="en-US" dirty="0"/>
              <a:t>의 값을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CD0F73-0571-486B-ADFD-BB9E7788019E}"/>
              </a:ext>
            </a:extLst>
          </p:cNvPr>
          <p:cNvSpPr/>
          <p:nvPr/>
        </p:nvSpPr>
        <p:spPr>
          <a:xfrm>
            <a:off x="7429219" y="2171775"/>
            <a:ext cx="32896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Wait(hEvent1)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연산을 해서 </a:t>
            </a:r>
            <a:r>
              <a:rPr lang="en-US" altLang="ko-KR" dirty="0"/>
              <a:t>sum</a:t>
            </a:r>
            <a:r>
              <a:rPr lang="ko-KR" altLang="en-US" dirty="0"/>
              <a:t>값을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SetEvent</a:t>
            </a:r>
            <a:r>
              <a:rPr lang="en-US" altLang="ko-KR" dirty="0"/>
              <a:t>(hEvent2)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13B76-DB7C-4D07-950F-7B800C75171D}"/>
              </a:ext>
            </a:extLst>
          </p:cNvPr>
          <p:cNvCxnSpPr>
            <a:cxnSpLocks/>
          </p:cNvCxnSpPr>
          <p:nvPr/>
        </p:nvCxnSpPr>
        <p:spPr>
          <a:xfrm flipV="1">
            <a:off x="3513675" y="2416786"/>
            <a:ext cx="3759580" cy="998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32D755-232B-4689-A263-691B7CE289F2}"/>
              </a:ext>
            </a:extLst>
          </p:cNvPr>
          <p:cNvCxnSpPr>
            <a:cxnSpLocks/>
          </p:cNvCxnSpPr>
          <p:nvPr/>
        </p:nvCxnSpPr>
        <p:spPr>
          <a:xfrm flipH="1">
            <a:off x="3129094" y="3453301"/>
            <a:ext cx="4144161" cy="530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24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0910  MMF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00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6753137" y="958442"/>
            <a:ext cx="4528277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6D168A-FF3D-4C21-B33A-7E7A5C240177}"/>
              </a:ext>
            </a:extLst>
          </p:cNvPr>
          <p:cNvSpPr/>
          <p:nvPr/>
        </p:nvSpPr>
        <p:spPr>
          <a:xfrm>
            <a:off x="7588144" y="1375794"/>
            <a:ext cx="3099430" cy="4337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7775C-2EC2-43F5-A41F-8E8DE29D8467}"/>
              </a:ext>
            </a:extLst>
          </p:cNvPr>
          <p:cNvSpPr/>
          <p:nvPr/>
        </p:nvSpPr>
        <p:spPr>
          <a:xfrm>
            <a:off x="8531604" y="152819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가상 메모리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EABFE-F43F-4330-809B-62D59CDFFB15}"/>
              </a:ext>
            </a:extLst>
          </p:cNvPr>
          <p:cNvSpPr/>
          <p:nvPr/>
        </p:nvSpPr>
        <p:spPr>
          <a:xfrm>
            <a:off x="234726" y="993770"/>
            <a:ext cx="558678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프로그램을 실행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프로세스 생성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메모리 덩어리</a:t>
            </a:r>
            <a:r>
              <a:rPr lang="en-US" altLang="ko-KR" dirty="0">
                <a:sym typeface="Wingdings" panose="05000000000000000000" pitchFamily="2" charset="2"/>
              </a:rPr>
              <a:t>, 32bit OS -&gt; 4G)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쓰레드에 의해서 프로세스의 코드를 실행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코드가 실행이 되려면 반드시 그 코드는 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RAM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 </a:t>
            </a:r>
            <a:endParaRPr lang="en-US" altLang="ko-KR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있어야 한다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모든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프로세스의 코드를 </a:t>
            </a:r>
            <a:r>
              <a:rPr lang="en-US" altLang="ko-KR" dirty="0">
                <a:sym typeface="Wingdings" panose="05000000000000000000" pitchFamily="2" charset="2"/>
              </a:rPr>
              <a:t>RAM</a:t>
            </a:r>
            <a:r>
              <a:rPr lang="ko-KR" altLang="en-US" dirty="0">
                <a:sym typeface="Wingdings" panose="05000000000000000000" pitchFamily="2" charset="2"/>
              </a:rPr>
              <a:t>에 올릴 순 없다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이를 해결하기 위해 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페이징파일</a:t>
            </a:r>
            <a:r>
              <a:rPr lang="ko-KR" altLang="en-US" dirty="0" err="1">
                <a:sym typeface="Wingdings" panose="05000000000000000000" pitchFamily="2" charset="2"/>
              </a:rPr>
              <a:t>이</a:t>
            </a:r>
            <a:r>
              <a:rPr lang="ko-KR" altLang="en-US" dirty="0">
                <a:sym typeface="Wingdings" panose="05000000000000000000" pitchFamily="2" charset="2"/>
              </a:rPr>
              <a:t> 존재한다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ym typeface="Wingdings" panose="05000000000000000000" pitchFamily="2" charset="2"/>
              </a:rPr>
              <a:t>페이징</a:t>
            </a:r>
            <a:r>
              <a:rPr lang="ko-KR" altLang="en-US" dirty="0">
                <a:sym typeface="Wingdings" panose="05000000000000000000" pitchFamily="2" charset="2"/>
              </a:rPr>
              <a:t> 파일은 </a:t>
            </a: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ko-KR" altLang="en-US" dirty="0">
                <a:sym typeface="Wingdings" panose="05000000000000000000" pitchFamily="2" charset="2"/>
              </a:rPr>
              <a:t>드라이브에 텍스트파일을 만들고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해당 파일을 메모리 대용으로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가상메모리</a:t>
            </a:r>
            <a:r>
              <a:rPr lang="ko-KR" altLang="en-US" dirty="0">
                <a:sym typeface="Wingdings" panose="05000000000000000000" pitchFamily="2" charset="2"/>
              </a:rPr>
              <a:t>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2EC7F8-2606-4918-8B91-87C968B2C064}"/>
              </a:ext>
            </a:extLst>
          </p:cNvPr>
          <p:cNvSpPr/>
          <p:nvPr/>
        </p:nvSpPr>
        <p:spPr>
          <a:xfrm>
            <a:off x="7675927" y="3547150"/>
            <a:ext cx="2869740" cy="1935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RAM-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물리적메모리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(8</a:t>
            </a:r>
            <a:r>
              <a:rPr lang="ko-KR" altLang="en-US" dirty="0">
                <a:solidFill>
                  <a:schemeClr val="tx1"/>
                </a:solidFill>
              </a:rPr>
              <a:t>기가 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4AD908-8807-400F-9365-ADE4C7406836}"/>
              </a:ext>
            </a:extLst>
          </p:cNvPr>
          <p:cNvSpPr/>
          <p:nvPr/>
        </p:nvSpPr>
        <p:spPr>
          <a:xfrm>
            <a:off x="7740544" y="1528194"/>
            <a:ext cx="2745695" cy="1725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파일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메모리 대용으로 쓰자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8152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5979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MMF</a:t>
            </a:r>
            <a:r>
              <a:rPr lang="ko-KR" altLang="en-US" dirty="0"/>
              <a:t>를 이용해서 프로세스와 프로세스가 메모리를 공유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공유메모리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487983" y="1268835"/>
            <a:ext cx="2951504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2EC7F8-2606-4918-8B91-87C968B2C064}"/>
              </a:ext>
            </a:extLst>
          </p:cNvPr>
          <p:cNvSpPr/>
          <p:nvPr/>
        </p:nvSpPr>
        <p:spPr>
          <a:xfrm>
            <a:off x="4136837" y="2554102"/>
            <a:ext cx="2313466" cy="1935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페이징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B655BC-DF09-4CA8-83B4-4BB0B1E962C3}"/>
              </a:ext>
            </a:extLst>
          </p:cNvPr>
          <p:cNvSpPr/>
          <p:nvPr/>
        </p:nvSpPr>
        <p:spPr>
          <a:xfrm>
            <a:off x="623197" y="1329654"/>
            <a:ext cx="119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 Process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6B6045-6CB9-46A3-A2DF-9AA79D18866B}"/>
              </a:ext>
            </a:extLst>
          </p:cNvPr>
          <p:cNvSpPr/>
          <p:nvPr/>
        </p:nvSpPr>
        <p:spPr>
          <a:xfrm>
            <a:off x="7905249" y="1247164"/>
            <a:ext cx="2951504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D8DF6-2D25-4E0B-98F1-23A8371C23D2}"/>
              </a:ext>
            </a:extLst>
          </p:cNvPr>
          <p:cNvSpPr/>
          <p:nvPr/>
        </p:nvSpPr>
        <p:spPr>
          <a:xfrm>
            <a:off x="8049280" y="1307983"/>
            <a:ext cx="118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 Process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DBBDBC-8AE5-4D6B-9A75-515C7680AD3C}"/>
              </a:ext>
            </a:extLst>
          </p:cNvPr>
          <p:cNvCxnSpPr>
            <a:cxnSpLocks/>
          </p:cNvCxnSpPr>
          <p:nvPr/>
        </p:nvCxnSpPr>
        <p:spPr>
          <a:xfrm>
            <a:off x="1169473" y="1885520"/>
            <a:ext cx="3707020" cy="1109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9BDC6C-5A2A-40FC-8F5B-544FC016C688}"/>
              </a:ext>
            </a:extLst>
          </p:cNvPr>
          <p:cNvCxnSpPr>
            <a:cxnSpLocks/>
          </p:cNvCxnSpPr>
          <p:nvPr/>
        </p:nvCxnSpPr>
        <p:spPr>
          <a:xfrm flipH="1">
            <a:off x="6191075" y="1738134"/>
            <a:ext cx="2105638" cy="11403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A135FAD-55D7-4166-8207-BA8E3F5CEEBD}"/>
              </a:ext>
            </a:extLst>
          </p:cNvPr>
          <p:cNvSpPr/>
          <p:nvPr/>
        </p:nvSpPr>
        <p:spPr>
          <a:xfrm>
            <a:off x="4924887" y="309163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C40533-2A95-418F-8884-B6C1CAA402A0}"/>
              </a:ext>
            </a:extLst>
          </p:cNvPr>
          <p:cNvSpPr/>
          <p:nvPr/>
        </p:nvSpPr>
        <p:spPr>
          <a:xfrm>
            <a:off x="4599663" y="984817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LINE</a:t>
            </a:r>
          </a:p>
          <a:p>
            <a:r>
              <a:rPr lang="ko-KR" altLang="en-US" dirty="0"/>
              <a:t>시작좌표</a:t>
            </a:r>
            <a:endParaRPr lang="en-US" altLang="ko-KR" dirty="0"/>
          </a:p>
          <a:p>
            <a:r>
              <a:rPr lang="ko-KR" altLang="en-US" dirty="0" err="1"/>
              <a:t>끝좌표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이름의 프로그램을 실행했다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81137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인스턴스가 생성이 되었다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프로세스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생성되었다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5251508" y="1577130"/>
            <a:ext cx="0" cy="5167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9A94D-2D6E-4625-B543-6F90ADB1C9F9}"/>
              </a:ext>
            </a:extLst>
          </p:cNvPr>
          <p:cNvSpPr/>
          <p:nvPr/>
        </p:nvSpPr>
        <p:spPr>
          <a:xfrm>
            <a:off x="4049527" y="1736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F1CC84-3913-4C68-B220-4B7FEF39E0A9}"/>
              </a:ext>
            </a:extLst>
          </p:cNvPr>
          <p:cNvSpPr/>
          <p:nvPr/>
        </p:nvSpPr>
        <p:spPr>
          <a:xfrm>
            <a:off x="901237" y="2295128"/>
            <a:ext cx="2236244" cy="3916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>
            <a:off x="2525085" y="3045204"/>
            <a:ext cx="333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25F6F-C005-4FBC-A573-0DD51FF384AE}"/>
              </a:ext>
            </a:extLst>
          </p:cNvPr>
          <p:cNvSpPr/>
          <p:nvPr/>
        </p:nvSpPr>
        <p:spPr>
          <a:xfrm>
            <a:off x="6036340" y="26865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A3643-8A3A-48B0-B7F0-B787B4248195}"/>
              </a:ext>
            </a:extLst>
          </p:cNvPr>
          <p:cNvSpPr/>
          <p:nvPr/>
        </p:nvSpPr>
        <p:spPr>
          <a:xfrm>
            <a:off x="5897459" y="3939339"/>
            <a:ext cx="61590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내부</a:t>
            </a:r>
            <a:r>
              <a:rPr lang="en-US" altLang="ko-KR" dirty="0"/>
              <a:t>]</a:t>
            </a:r>
            <a:r>
              <a:rPr lang="ko-KR" altLang="en-US" dirty="0"/>
              <a:t>프로세스와  </a:t>
            </a:r>
            <a:r>
              <a:rPr lang="en-US" altLang="ko-KR" dirty="0"/>
              <a:t>Main</a:t>
            </a:r>
            <a:r>
              <a:rPr lang="ko-KR" altLang="en-US" dirty="0"/>
              <a:t>윈도우의 생명주기를 일치시킨다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WinMain</a:t>
            </a:r>
            <a:r>
              <a:rPr lang="ko-KR" altLang="en-US" dirty="0"/>
              <a:t>이 시작될 때 가장 먼저 </a:t>
            </a:r>
            <a:r>
              <a:rPr lang="en-US" altLang="ko-KR" dirty="0"/>
              <a:t>Main</a:t>
            </a:r>
            <a:r>
              <a:rPr lang="ko-KR" altLang="en-US" dirty="0"/>
              <a:t>윈도우를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</a:t>
            </a:r>
            <a:r>
              <a:rPr lang="ko-KR" altLang="en-US" dirty="0"/>
              <a:t>윈도우가 종료될 때 프로세스를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1037266" y="2657214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객체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4ED606-280F-4A9A-8DB3-C9B3E4AA80A3}"/>
              </a:ext>
            </a:extLst>
          </p:cNvPr>
          <p:cNvCxnSpPr>
            <a:cxnSpLocks/>
          </p:cNvCxnSpPr>
          <p:nvPr/>
        </p:nvCxnSpPr>
        <p:spPr>
          <a:xfrm flipV="1">
            <a:off x="2046914" y="328009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</a:t>
            </a:r>
            <a:r>
              <a:rPr lang="ko-KR" altLang="en-US" dirty="0"/>
              <a:t>메시지 처리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362124" y="27698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-&gt; </a:t>
            </a:r>
            <a:r>
              <a:rPr lang="ko-KR" altLang="en-US" dirty="0"/>
              <a:t>메시지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2634143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 flipV="1">
            <a:off x="1379988" y="2155971"/>
            <a:ext cx="1438713" cy="114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407167" y="186571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8ADEC3-AAD7-4CB8-8F68-8FD7974404D3}"/>
              </a:ext>
            </a:extLst>
          </p:cNvPr>
          <p:cNvSpPr/>
          <p:nvPr/>
        </p:nvSpPr>
        <p:spPr>
          <a:xfrm>
            <a:off x="1191044" y="8305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E67DC4-1B81-45E7-BA9D-13EECA7348E8}"/>
              </a:ext>
            </a:extLst>
          </p:cNvPr>
          <p:cNvCxnSpPr>
            <a:cxnSpLocks/>
          </p:cNvCxnSpPr>
          <p:nvPr/>
        </p:nvCxnSpPr>
        <p:spPr>
          <a:xfrm>
            <a:off x="221915" y="1283516"/>
            <a:ext cx="116485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F33013-30C5-4AB0-B17C-5C0BC41B1610}"/>
              </a:ext>
            </a:extLst>
          </p:cNvPr>
          <p:cNvSpPr/>
          <p:nvPr/>
        </p:nvSpPr>
        <p:spPr>
          <a:xfrm>
            <a:off x="418930" y="3429000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177E91-A8A9-4C7C-83CD-357DB3418764}"/>
              </a:ext>
            </a:extLst>
          </p:cNvPr>
          <p:cNvSpPr/>
          <p:nvPr/>
        </p:nvSpPr>
        <p:spPr>
          <a:xfrm>
            <a:off x="2895190" y="848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D29A21-770B-40E1-869C-0FA4646A2FAF}"/>
              </a:ext>
            </a:extLst>
          </p:cNvPr>
          <p:cNvCxnSpPr>
            <a:cxnSpLocks/>
          </p:cNvCxnSpPr>
          <p:nvPr/>
        </p:nvCxnSpPr>
        <p:spPr>
          <a:xfrm flipV="1">
            <a:off x="8574947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22CED-347A-45D7-A45A-C8A3157D7A89}"/>
              </a:ext>
            </a:extLst>
          </p:cNvPr>
          <p:cNvSpPr/>
          <p:nvPr/>
        </p:nvSpPr>
        <p:spPr>
          <a:xfrm>
            <a:off x="2964326" y="1704380"/>
            <a:ext cx="1004850" cy="242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(FIFO)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6C8147C-7E3E-4CC1-9FFF-D7C49C8CAFC2}"/>
              </a:ext>
            </a:extLst>
          </p:cNvPr>
          <p:cNvSpPr/>
          <p:nvPr/>
        </p:nvSpPr>
        <p:spPr>
          <a:xfrm>
            <a:off x="1476516" y="1331968"/>
            <a:ext cx="1004851" cy="985971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41EC9D-F27E-4E8F-A496-069E6FB894FE}"/>
              </a:ext>
            </a:extLst>
          </p:cNvPr>
          <p:cNvSpPr/>
          <p:nvPr/>
        </p:nvSpPr>
        <p:spPr>
          <a:xfrm>
            <a:off x="3049453" y="3487638"/>
            <a:ext cx="953733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EBBB2B-5888-42E0-80E8-4B62BFFFC9F3}"/>
              </a:ext>
            </a:extLst>
          </p:cNvPr>
          <p:cNvSpPr/>
          <p:nvPr/>
        </p:nvSpPr>
        <p:spPr>
          <a:xfrm>
            <a:off x="3012489" y="2757503"/>
            <a:ext cx="953733" cy="6463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6F271-8104-489C-A53D-0D1FDBCF5C59}"/>
              </a:ext>
            </a:extLst>
          </p:cNvPr>
          <p:cNvSpPr/>
          <p:nvPr/>
        </p:nvSpPr>
        <p:spPr>
          <a:xfrm>
            <a:off x="2895190" y="4641514"/>
            <a:ext cx="2717044" cy="1139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 가져와서 전달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선택기준 </a:t>
            </a:r>
            <a:r>
              <a:rPr lang="en-US" altLang="ko-KR" dirty="0">
                <a:solidFill>
                  <a:srgbClr val="FF0000"/>
                </a:solidFill>
              </a:rPr>
              <a:t>: W</a:t>
            </a:r>
            <a:r>
              <a:rPr lang="ko-KR" altLang="en-US" dirty="0">
                <a:solidFill>
                  <a:srgbClr val="FF0000"/>
                </a:solidFill>
              </a:rPr>
              <a:t>핸들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30ADA-9693-4D76-B2EE-0B0C3C1F21C6}"/>
              </a:ext>
            </a:extLst>
          </p:cNvPr>
          <p:cNvCxnSpPr>
            <a:cxnSpLocks/>
          </p:cNvCxnSpPr>
          <p:nvPr/>
        </p:nvCxnSpPr>
        <p:spPr>
          <a:xfrm>
            <a:off x="3656081" y="4205814"/>
            <a:ext cx="310141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36E4A0-31C0-4ADF-B205-4990CED879CE}"/>
              </a:ext>
            </a:extLst>
          </p:cNvPr>
          <p:cNvCxnSpPr>
            <a:cxnSpLocks/>
          </p:cNvCxnSpPr>
          <p:nvPr/>
        </p:nvCxnSpPr>
        <p:spPr>
          <a:xfrm flipV="1">
            <a:off x="5461234" y="2544332"/>
            <a:ext cx="1895911" cy="21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폭발: 8pt 35">
            <a:extLst>
              <a:ext uri="{FF2B5EF4-FFF2-40B4-BE49-F238E27FC236}">
                <a16:creationId xmlns:a16="http://schemas.microsoft.com/office/drawing/2014/main" id="{FF298EC8-B38A-41D2-AF35-1073366ADAE7}"/>
              </a:ext>
            </a:extLst>
          </p:cNvPr>
          <p:cNvSpPr/>
          <p:nvPr/>
        </p:nvSpPr>
        <p:spPr>
          <a:xfrm>
            <a:off x="425628" y="4214052"/>
            <a:ext cx="2070675" cy="17082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키보드 입력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이벤트 발생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86133C-23AB-410B-9020-B9D35CE9F887}"/>
              </a:ext>
            </a:extLst>
          </p:cNvPr>
          <p:cNvCxnSpPr>
            <a:cxnSpLocks/>
          </p:cNvCxnSpPr>
          <p:nvPr/>
        </p:nvCxnSpPr>
        <p:spPr>
          <a:xfrm flipV="1">
            <a:off x="5613634" y="4836942"/>
            <a:ext cx="1763209" cy="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E26D56-9144-4AFB-86FE-27F5EF16F5C8}"/>
              </a:ext>
            </a:extLst>
          </p:cNvPr>
          <p:cNvSpPr/>
          <p:nvPr/>
        </p:nvSpPr>
        <p:spPr>
          <a:xfrm>
            <a:off x="8691273" y="8307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코드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ACB29E-592A-4DF9-861B-AB82C422D28A}"/>
              </a:ext>
            </a:extLst>
          </p:cNvPr>
          <p:cNvSpPr/>
          <p:nvPr/>
        </p:nvSpPr>
        <p:spPr>
          <a:xfrm>
            <a:off x="7453772" y="1392413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계산기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A7DF4E-C921-40D9-A586-FBE04F87D963}"/>
              </a:ext>
            </a:extLst>
          </p:cNvPr>
          <p:cNvSpPr/>
          <p:nvPr/>
        </p:nvSpPr>
        <p:spPr>
          <a:xfrm>
            <a:off x="7493168" y="4242732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메모장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83B8E-5849-4D1A-9E82-42DA998A9116}"/>
              </a:ext>
            </a:extLst>
          </p:cNvPr>
          <p:cNvSpPr/>
          <p:nvPr/>
        </p:nvSpPr>
        <p:spPr>
          <a:xfrm>
            <a:off x="8785850" y="1405714"/>
            <a:ext cx="2946954" cy="2703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58DAB-BF12-4479-852D-AB36A8B6194F}"/>
              </a:ext>
            </a:extLst>
          </p:cNvPr>
          <p:cNvSpPr/>
          <p:nvPr/>
        </p:nvSpPr>
        <p:spPr>
          <a:xfrm>
            <a:off x="8846381" y="4494369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윈도우생성</a:t>
            </a:r>
            <a:r>
              <a:rPr lang="en-US" altLang="ko-KR" dirty="0">
                <a:solidFill>
                  <a:schemeClr val="tx1"/>
                </a:solidFill>
              </a:rPr>
              <a:t>(1~4)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자신의 </a:t>
            </a:r>
            <a:r>
              <a:rPr lang="ko-KR" altLang="en-US" dirty="0" err="1">
                <a:solidFill>
                  <a:schemeClr val="tx1"/>
                </a:solidFill>
              </a:rPr>
              <a:t>메시지큐에서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메시지를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전달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무한반복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F45B67-D608-4670-8CA6-BEE66FFBA6D2}"/>
              </a:ext>
            </a:extLst>
          </p:cNvPr>
          <p:cNvCxnSpPr>
            <a:cxnSpLocks/>
          </p:cNvCxnSpPr>
          <p:nvPr/>
        </p:nvCxnSpPr>
        <p:spPr>
          <a:xfrm>
            <a:off x="8285806" y="5635297"/>
            <a:ext cx="810934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AA185075-8A05-4CDB-B4E5-4E924D223810}"/>
              </a:ext>
            </a:extLst>
          </p:cNvPr>
          <p:cNvSpPr/>
          <p:nvPr/>
        </p:nvSpPr>
        <p:spPr>
          <a:xfrm>
            <a:off x="9156584" y="1837255"/>
            <a:ext cx="401272" cy="302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4AA3B2-0B9B-474C-80E1-86085196D4C3}"/>
              </a:ext>
            </a:extLst>
          </p:cNvPr>
          <p:cNvCxnSpPr>
            <a:cxnSpLocks/>
          </p:cNvCxnSpPr>
          <p:nvPr/>
        </p:nvCxnSpPr>
        <p:spPr>
          <a:xfrm flipV="1">
            <a:off x="9313876" y="2272754"/>
            <a:ext cx="0" cy="31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979C0A-B536-48FB-B4D8-44EC20B7755C}"/>
              </a:ext>
            </a:extLst>
          </p:cNvPr>
          <p:cNvCxnSpPr>
            <a:cxnSpLocks/>
          </p:cNvCxnSpPr>
          <p:nvPr/>
        </p:nvCxnSpPr>
        <p:spPr>
          <a:xfrm flipV="1">
            <a:off x="11169241" y="2155972"/>
            <a:ext cx="0" cy="167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윈도우 종료 시 발생되는 메시지 흐름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998172" y="117174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F03C60-8F59-4D55-991D-23DBE2FE7EFB}"/>
              </a:ext>
            </a:extLst>
          </p:cNvPr>
          <p:cNvSpPr/>
          <p:nvPr/>
        </p:nvSpPr>
        <p:spPr>
          <a:xfrm>
            <a:off x="998172" y="958661"/>
            <a:ext cx="1615460" cy="213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106B07-6EF3-4222-808B-33E5CC9BA2C6}"/>
              </a:ext>
            </a:extLst>
          </p:cNvPr>
          <p:cNvSpPr/>
          <p:nvPr/>
        </p:nvSpPr>
        <p:spPr>
          <a:xfrm>
            <a:off x="4231743" y="1202591"/>
            <a:ext cx="69620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MainWindow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WM_CLOSE </a:t>
            </a:r>
            <a:r>
              <a:rPr lang="ko-KR" altLang="en-US" dirty="0"/>
              <a:t>메시지 자동으로 발생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종료의 시작점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윈도우를 죽이려고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/>
              <a:t>윈도우가 파괴된다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객체가 </a:t>
            </a:r>
            <a:r>
              <a:rPr lang="ko-KR" altLang="en-US" dirty="0"/>
              <a:t>메모리 상에서 사라진다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WM_DESTROY </a:t>
            </a:r>
            <a:r>
              <a:rPr lang="ko-KR" altLang="en-US" dirty="0"/>
              <a:t>메시지 발생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Main </a:t>
            </a:r>
            <a:r>
              <a:rPr lang="ko-KR" altLang="en-US" dirty="0"/>
              <a:t>윈도우 객체가 파괴되었으니 프로그램 종료해라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반듯이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WM_QUIT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메시지를 발생을 해야 한다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메시지 루프가 </a:t>
            </a:r>
            <a:r>
              <a:rPr lang="en-US" altLang="ko-KR" dirty="0"/>
              <a:t>WM_QUIT </a:t>
            </a:r>
            <a:r>
              <a:rPr lang="ko-KR" altLang="en-US" dirty="0"/>
              <a:t>메시지를 읽어 들이게 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메시지 루프를 종료하게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WinMain</a:t>
            </a:r>
            <a:r>
              <a:rPr lang="ko-KR" altLang="en-US" dirty="0"/>
              <a:t>이 종료되고</a:t>
            </a:r>
            <a:r>
              <a:rPr lang="en-US" altLang="ko-KR" dirty="0"/>
              <a:t>, </a:t>
            </a:r>
            <a:r>
              <a:rPr lang="ko-KR" altLang="en-US" dirty="0"/>
              <a:t>프로세스가 종료되게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901237" y="3280095"/>
            <a:ext cx="1751489" cy="2931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 flipV="1">
            <a:off x="1459684" y="2016720"/>
            <a:ext cx="0" cy="14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F42BEE-1A15-43EE-BF9E-3D352978691B}"/>
              </a:ext>
            </a:extLst>
          </p:cNvPr>
          <p:cNvSpPr/>
          <p:nvPr/>
        </p:nvSpPr>
        <p:spPr>
          <a:xfrm>
            <a:off x="998172" y="3500307"/>
            <a:ext cx="1460578" cy="49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87CEDA-0CC4-4F9D-9FDA-27633A42D845}"/>
              </a:ext>
            </a:extLst>
          </p:cNvPr>
          <p:cNvCxnSpPr>
            <a:cxnSpLocks/>
          </p:cNvCxnSpPr>
          <p:nvPr/>
        </p:nvCxnSpPr>
        <p:spPr>
          <a:xfrm flipV="1">
            <a:off x="1963024" y="397428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691407" y="965999"/>
            <a:ext cx="2935577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콘솔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7297156" y="904758"/>
            <a:ext cx="3627867" cy="884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윈도우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>
            <a:off x="3919074" y="2702118"/>
            <a:ext cx="337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1A1267-C8DA-4506-A1AC-CA3DC1560045}"/>
              </a:ext>
            </a:extLst>
          </p:cNvPr>
          <p:cNvSpPr/>
          <p:nvPr/>
        </p:nvSpPr>
        <p:spPr>
          <a:xfrm>
            <a:off x="1257310" y="2262823"/>
            <a:ext cx="39821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윈도우의 핸들 획득</a:t>
            </a:r>
            <a:r>
              <a:rPr lang="en-US" altLang="ko-KR" dirty="0"/>
              <a:t>(</a:t>
            </a:r>
            <a:r>
              <a:rPr lang="en-US" altLang="ko-KR" dirty="0" err="1"/>
              <a:t>FindWindow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약속된 메시지로 전송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dirty="0" err="1"/>
              <a:t>SendMessage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반환된 결과를 획득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67FE9-CE81-4AA4-B703-58E52F4E960B}"/>
              </a:ext>
            </a:extLst>
          </p:cNvPr>
          <p:cNvSpPr/>
          <p:nvPr/>
        </p:nvSpPr>
        <p:spPr>
          <a:xfrm>
            <a:off x="7297156" y="2490724"/>
            <a:ext cx="3695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프로시저에서 콘솔에서 전송한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메시지를 수신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DAD3C-CA27-44D0-B084-C7FB302C01DC}"/>
              </a:ext>
            </a:extLst>
          </p:cNvPr>
          <p:cNvCxnSpPr>
            <a:cxnSpLocks/>
          </p:cNvCxnSpPr>
          <p:nvPr/>
        </p:nvCxnSpPr>
        <p:spPr>
          <a:xfrm flipH="1">
            <a:off x="3850547" y="3463152"/>
            <a:ext cx="34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F44EE9-72F5-4915-8646-05766A34EBEC}"/>
              </a:ext>
            </a:extLst>
          </p:cNvPr>
          <p:cNvSpPr/>
          <p:nvPr/>
        </p:nvSpPr>
        <p:spPr>
          <a:xfrm>
            <a:off x="3949001" y="585628"/>
            <a:ext cx="350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WM_MESSAGE  WM_USER+100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DC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8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1904</Words>
  <Application>Microsoft Office PowerPoint</Application>
  <PresentationFormat>와이드스크린</PresentationFormat>
  <Paragraphs>626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0901  메시지 처리 </vt:lpstr>
      <vt:lpstr>PowerPoint 프레젠테이션</vt:lpstr>
      <vt:lpstr>PowerPoint 프레젠테이션</vt:lpstr>
      <vt:lpstr>PowerPoint 프레젠테이션</vt:lpstr>
      <vt:lpstr>0901  DC </vt:lpstr>
      <vt:lpstr>PowerPoint 프레젠테이션</vt:lpstr>
      <vt:lpstr>PowerPoint 프레젠테이션</vt:lpstr>
      <vt:lpstr>0902  데이터 관리 및 출력 </vt:lpstr>
      <vt:lpstr>0902  데이터 관리 및 출력 실습 </vt:lpstr>
      <vt:lpstr>0902  실습 </vt:lpstr>
      <vt:lpstr>PowerPoint 프레젠테이션</vt:lpstr>
      <vt:lpstr>PowerPoint 프레젠테이션</vt:lpstr>
      <vt:lpstr>PowerPoint 프레젠테이션</vt:lpstr>
      <vt:lpstr>0903  실습 </vt:lpstr>
      <vt:lpstr>PowerPoint 프레젠테이션</vt:lpstr>
      <vt:lpstr>0903  컨트롤 </vt:lpstr>
      <vt:lpstr>PowerPoint 프레젠테이션</vt:lpstr>
      <vt:lpstr>0907  모달과 모달리스 </vt:lpstr>
      <vt:lpstr>PowerPoint 프레젠테이션</vt:lpstr>
      <vt:lpstr>PowerPoint 프레젠테이션</vt:lpstr>
      <vt:lpstr>0907  실습과제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0909  Thread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0910  MMF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57</cp:revision>
  <dcterms:created xsi:type="dcterms:W3CDTF">2020-08-31T04:33:09Z</dcterms:created>
  <dcterms:modified xsi:type="dcterms:W3CDTF">2020-09-10T02:25:09Z</dcterms:modified>
</cp:coreProperties>
</file>