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Page51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4994883"/>
            <a:ext cx="6295937" cy="124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</p:cNvCxnSpPr>
          <p:nvPr/>
        </p:nvCxnSpPr>
        <p:spPr>
          <a:xfrm>
            <a:off x="3855334" y="4916255"/>
            <a:ext cx="2602690" cy="993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ExStruct</a:t>
            </a:r>
            <a:r>
              <a:rPr lang="en-US" altLang="ko-KR" dirty="0"/>
              <a:t> es = new </a:t>
            </a:r>
            <a:r>
              <a:rPr lang="en-US" altLang="ko-KR" dirty="0" err="1"/>
              <a:t>ExStruct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ExampleValueType</a:t>
            </a:r>
            <a:r>
              <a:rPr lang="en-US" altLang="ko-KR" dirty="0"/>
              <a:t>(es); // </a:t>
            </a:r>
            <a:r>
              <a:rPr lang="ko-KR" altLang="en-US" dirty="0"/>
              <a:t>값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Console.WriteLine</a:t>
            </a:r>
            <a:r>
              <a:rPr lang="en-US" altLang="ko-KR" b="1" dirty="0">
                <a:solidFill>
                  <a:srgbClr val="FF0000"/>
                </a:solidFill>
              </a:rPr>
              <a:t>("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:{0}",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);  //XXXXX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ec</a:t>
            </a:r>
            <a:r>
              <a:rPr lang="en-US" altLang="ko-KR" dirty="0"/>
              <a:t>); 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Console.WriteLine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:{0}",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); //5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/>
              <a:t>(</a:t>
            </a:r>
            <a:r>
              <a:rPr lang="en-US" altLang="ko-KR" dirty="0" err="1"/>
              <a:t>ExStruct</a:t>
            </a:r>
            <a:r>
              <a:rPr lang="en-US" altLang="ko-KR" dirty="0"/>
              <a:t> es)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es.Val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60647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60647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60647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09000" y="279199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82791" y="279199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16640" y="2791996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65215" y="3222501"/>
            <a:ext cx="291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285916" y="367417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59707" y="367417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693556" y="367417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42131" y="4104678"/>
            <a:ext cx="325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27405" y="3871314"/>
            <a:ext cx="2399256" cy="1917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Page52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4423397" y="63963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49838" y="4255222"/>
            <a:ext cx="6295937" cy="251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304794" y="583868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90363" y="583868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112137" y="5879480"/>
            <a:ext cx="2345887" cy="305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161970" y="613235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(ec1); </a:t>
            </a:r>
            <a:r>
              <a:rPr lang="en-US" altLang="ko-KR" dirty="0"/>
              <a:t>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("ec1.Val:{0}", ec1.Val);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ec2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ref ec2</a:t>
            </a:r>
            <a:r>
              <a:rPr lang="en-US" altLang="ko-KR" dirty="0"/>
              <a:t>); //</a:t>
            </a:r>
            <a:r>
              <a:rPr lang="ko-KR" altLang="en-US" dirty="0"/>
              <a:t>참조 형식을 </a:t>
            </a:r>
            <a:r>
              <a:rPr lang="en-US" altLang="ko-KR" dirty="0"/>
              <a:t>ref </a:t>
            </a:r>
            <a:r>
              <a:rPr lang="ko-KR" altLang="en-US" dirty="0"/>
              <a:t>방식으로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("ec2.Val:{0}", ec2.Val);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ref</a:t>
            </a:r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</a:t>
            </a:r>
            <a:r>
              <a:rPr lang="en-US" altLang="ko-KR" b="1" dirty="0">
                <a:solidFill>
                  <a:srgbClr val="FF0000"/>
                </a:solidFill>
              </a:rPr>
              <a:t> = new </a:t>
            </a:r>
            <a:r>
              <a:rPr lang="en-US" altLang="ko-KR" b="1" dirty="0" err="1">
                <a:solidFill>
                  <a:srgbClr val="FF0000"/>
                </a:solidFill>
              </a:rPr>
              <a:t>ExClass</a:t>
            </a:r>
            <a:r>
              <a:rPr lang="en-US" altLang="ko-KR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70648" y="568233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444439" y="568233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78288" y="568233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24536" y="583736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23834" y="309328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97625" y="309328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ec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키워드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31474" y="3093289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80049" y="3523794"/>
            <a:ext cx="357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323835" y="446039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97626" y="446039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731475" y="446039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80050" y="4890902"/>
            <a:ext cx="308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65324" y="4657538"/>
            <a:ext cx="2338253" cy="619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93A94-205D-4032-848B-841DBE908BE6}"/>
              </a:ext>
            </a:extLst>
          </p:cNvPr>
          <p:cNvSpPr/>
          <p:nvPr/>
        </p:nvSpPr>
        <p:spPr>
          <a:xfrm>
            <a:off x="7304794" y="52446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548A7-0B86-416F-91E2-E61AF3DD66D7}"/>
              </a:ext>
            </a:extLst>
          </p:cNvPr>
          <p:cNvSpPr/>
          <p:nvPr/>
        </p:nvSpPr>
        <p:spPr>
          <a:xfrm>
            <a:off x="6490363" y="52446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A9C95-3ADE-4311-9C20-CEB7A2BF5FED}"/>
              </a:ext>
            </a:extLst>
          </p:cNvPr>
          <p:cNvSpPr/>
          <p:nvPr/>
        </p:nvSpPr>
        <p:spPr>
          <a:xfrm>
            <a:off x="9024536" y="524331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E5141E-2004-40D9-9E8A-8C680049772C}"/>
              </a:ext>
            </a:extLst>
          </p:cNvPr>
          <p:cNvSpPr/>
          <p:nvPr/>
        </p:nvSpPr>
        <p:spPr>
          <a:xfrm>
            <a:off x="389829" y="528242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18F145-4969-4214-8BEC-E22359D8918C}"/>
              </a:ext>
            </a:extLst>
          </p:cNvPr>
          <p:cNvSpPr/>
          <p:nvPr/>
        </p:nvSpPr>
        <p:spPr>
          <a:xfrm>
            <a:off x="1463620" y="528242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ec2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EA31C6-3FD3-4A94-AF5C-24DF38184AA1}"/>
              </a:ext>
            </a:extLst>
          </p:cNvPr>
          <p:cNvSpPr/>
          <p:nvPr/>
        </p:nvSpPr>
        <p:spPr>
          <a:xfrm>
            <a:off x="2797469" y="5282420"/>
            <a:ext cx="1556417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3000-&gt;4000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E6DFA5-4ECD-49EC-92E7-3A384CCAC4B6}"/>
              </a:ext>
            </a:extLst>
          </p:cNvPr>
          <p:cNvSpPr/>
          <p:nvPr/>
        </p:nvSpPr>
        <p:spPr>
          <a:xfrm>
            <a:off x="7304794" y="479364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156699-FA83-40AB-8778-2EAE7F47BD92}"/>
              </a:ext>
            </a:extLst>
          </p:cNvPr>
          <p:cNvSpPr/>
          <p:nvPr/>
        </p:nvSpPr>
        <p:spPr>
          <a:xfrm>
            <a:off x="6490363" y="479364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058A6-BBAE-4C9F-8507-0F52BC516FB7}"/>
              </a:ext>
            </a:extLst>
          </p:cNvPr>
          <p:cNvSpPr/>
          <p:nvPr/>
        </p:nvSpPr>
        <p:spPr>
          <a:xfrm>
            <a:off x="9024536" y="47923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295F3A-0BAC-43FA-BAB2-FEC9D6E6C504}"/>
              </a:ext>
            </a:extLst>
          </p:cNvPr>
          <p:cNvCxnSpPr>
            <a:cxnSpLocks/>
          </p:cNvCxnSpPr>
          <p:nvPr/>
        </p:nvCxnSpPr>
        <p:spPr>
          <a:xfrm flipV="1">
            <a:off x="4198650" y="4942157"/>
            <a:ext cx="2430437" cy="5028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BA752A-8A7B-4C6C-A203-BC2CD7B6AB7C}"/>
              </a:ext>
            </a:extLst>
          </p:cNvPr>
          <p:cNvSpPr/>
          <p:nvPr/>
        </p:nvSpPr>
        <p:spPr>
          <a:xfrm>
            <a:off x="7304794" y="63461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C8C905-3F7E-455C-A2AB-86E468C65705}"/>
              </a:ext>
            </a:extLst>
          </p:cNvPr>
          <p:cNvSpPr/>
          <p:nvPr/>
        </p:nvSpPr>
        <p:spPr>
          <a:xfrm>
            <a:off x="6490363" y="63461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CF0D6-CEE2-4B28-A8D1-96FE09EE350C}"/>
              </a:ext>
            </a:extLst>
          </p:cNvPr>
          <p:cNvSpPr/>
          <p:nvPr/>
        </p:nvSpPr>
        <p:spPr>
          <a:xfrm>
            <a:off x="9024536" y="634487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8DC101-3F4F-4C71-BAEC-E4FD4DF13293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4353886" y="5479561"/>
            <a:ext cx="2136477" cy="1063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4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54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10/08 </a:t>
            </a:r>
            <a:r>
              <a:rPr lang="ko-KR" altLang="en-US" sz="3600" b="1" dirty="0"/>
              <a:t>이벤트</a:t>
            </a:r>
            <a:r>
              <a:rPr lang="en-US" altLang="ko-KR" sz="3600" b="1" dirty="0"/>
              <a:t>(event)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8531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Page50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94280" y="957548"/>
            <a:ext cx="9169170" cy="29238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이벤트를 생성하기 위한 초기화 과정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</a:p>
          <a:p>
            <a:endParaRPr lang="en-US" altLang="ko-KR" sz="1600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전달인자 객체 정의</a:t>
            </a:r>
            <a:endParaRPr lang="en-US" altLang="ko-KR" sz="1600" dirty="0">
              <a:highlight>
                <a:srgbClr val="FFFF00"/>
              </a:highlight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2. delegate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void </a:t>
            </a:r>
            <a:r>
              <a:rPr lang="en-US" altLang="ko-KR" sz="1600" dirty="0" err="1">
                <a:highlight>
                  <a:srgbClr val="FF0000"/>
                </a:highlight>
              </a:rPr>
              <a:t>AddMemberEvent</a:t>
            </a:r>
            <a:r>
              <a:rPr lang="ko-KR" altLang="en-US" sz="1600" dirty="0"/>
              <a:t> </a:t>
            </a:r>
            <a:r>
              <a:rPr lang="en-US" altLang="ko-KR" sz="1600" dirty="0"/>
              <a:t>( object , </a:t>
            </a:r>
            <a:r>
              <a:rPr lang="ko-KR" altLang="en-US" sz="1600" dirty="0">
                <a:highlight>
                  <a:srgbClr val="FFFF00"/>
                </a:highlight>
              </a:rPr>
              <a:t>전달인자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event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>
                <a:highlight>
                  <a:srgbClr val="FF0000"/>
                </a:highlight>
              </a:rPr>
              <a:t>AddMemberEvent</a:t>
            </a:r>
            <a:r>
              <a:rPr lang="en-US" altLang="ko-KR" sz="1600" dirty="0"/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AddMemberEventHandler</a:t>
            </a:r>
            <a:r>
              <a:rPr lang="en-US" altLang="ko-KR" sz="1600" dirty="0"/>
              <a:t> = null;  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00FFFF"/>
                </a:highlight>
              </a:rPr>
              <a:t>게시자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r>
              <a:rPr lang="en-US" altLang="ko-KR" sz="1600" dirty="0"/>
              <a:t>   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EB1A2A-8D7B-4809-B80F-FC22E466BCF5}"/>
              </a:ext>
            </a:extLst>
          </p:cNvPr>
          <p:cNvSpPr/>
          <p:nvPr/>
        </p:nvSpPr>
        <p:spPr>
          <a:xfrm>
            <a:off x="394281" y="4100363"/>
            <a:ext cx="925305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[</a:t>
            </a:r>
            <a:r>
              <a:rPr lang="ko-KR" altLang="en-US" sz="1600" b="1" dirty="0">
                <a:solidFill>
                  <a:srgbClr val="002060"/>
                </a:solidFill>
              </a:rPr>
              <a:t>이벤트를 사용하기 위한 과정</a:t>
            </a:r>
            <a:r>
              <a:rPr lang="en-US" altLang="ko-KR" sz="1600" b="1" dirty="0">
                <a:solidFill>
                  <a:srgbClr val="002060"/>
                </a:solidFill>
              </a:rPr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4. 3</a:t>
            </a:r>
            <a:r>
              <a:rPr lang="ko-KR" altLang="en-US" sz="1600" dirty="0"/>
              <a:t>번에서 정의된 </a:t>
            </a:r>
            <a:r>
              <a:rPr lang="en-US" altLang="ko-KR" sz="1600" dirty="0" err="1"/>
              <a:t>EvnetHandler</a:t>
            </a:r>
            <a:r>
              <a:rPr lang="ko-KR" altLang="en-US" sz="1600" dirty="0"/>
              <a:t>에 함수를 </a:t>
            </a:r>
            <a:r>
              <a:rPr lang="ko-KR" altLang="en-US" sz="1600" dirty="0">
                <a:highlight>
                  <a:srgbClr val="FFFF00"/>
                </a:highlight>
              </a:rPr>
              <a:t>등록  </a:t>
            </a:r>
            <a:r>
              <a:rPr lang="en-US" altLang="ko-KR" sz="1600" dirty="0">
                <a:highlight>
                  <a:srgbClr val="FFFF00"/>
                </a:highlight>
              </a:rPr>
              <a:t>: (</a:t>
            </a:r>
            <a:r>
              <a:rPr lang="ko-KR" altLang="en-US" sz="1600" dirty="0">
                <a:highlight>
                  <a:srgbClr val="00FFFF"/>
                </a:highlight>
              </a:rPr>
              <a:t>구독자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특정 사건이 벌어졌을 때 이벤트를 </a:t>
            </a:r>
            <a:r>
              <a:rPr lang="ko-KR" altLang="en-US" sz="1600" dirty="0">
                <a:highlight>
                  <a:srgbClr val="FFFF00"/>
                </a:highlight>
              </a:rPr>
              <a:t>호출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00FFFF"/>
                </a:highlight>
              </a:rPr>
              <a:t>게시자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6. 3</a:t>
            </a:r>
            <a:r>
              <a:rPr lang="ko-KR" altLang="en-US" sz="1600" dirty="0"/>
              <a:t>번에 등록한 함수가 호출</a:t>
            </a:r>
            <a:r>
              <a:rPr lang="en-US" altLang="ko-KR" sz="1600" dirty="0"/>
              <a:t>(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핸들러</a:t>
            </a:r>
            <a:r>
              <a:rPr lang="en-US" altLang="ko-KR" sz="1600" dirty="0"/>
              <a:t>) -&gt; </a:t>
            </a:r>
            <a:r>
              <a:rPr lang="ko-KR" altLang="en-US" sz="1600" dirty="0"/>
              <a:t>등록자가 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갖고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35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8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10/08 </a:t>
            </a:r>
            <a:r>
              <a:rPr lang="ko-KR" altLang="en-US" sz="3600" b="1" dirty="0"/>
              <a:t>실습 </a:t>
            </a:r>
            <a:r>
              <a:rPr lang="en-US" altLang="ko-KR" sz="3600" b="1" dirty="0"/>
              <a:t>– page127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2B64F-95F4-4B69-9079-F08C2D1A2D48}"/>
              </a:ext>
            </a:extLst>
          </p:cNvPr>
          <p:cNvSpPr/>
          <p:nvPr/>
        </p:nvSpPr>
        <p:spPr>
          <a:xfrm>
            <a:off x="5555711" y="369494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21638-1CCF-4738-9D6B-815840A6CBE1}"/>
              </a:ext>
            </a:extLst>
          </p:cNvPr>
          <p:cNvSpPr/>
          <p:nvPr/>
        </p:nvSpPr>
        <p:spPr>
          <a:xfrm>
            <a:off x="5104431" y="1786854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D58-44C3-4EAB-BC33-E902A6359662}"/>
              </a:ext>
            </a:extLst>
          </p:cNvPr>
          <p:cNvSpPr/>
          <p:nvPr/>
        </p:nvSpPr>
        <p:spPr>
          <a:xfrm>
            <a:off x="5104430" y="2525086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81DDA6-2893-4E36-AFE0-C3D8C3C9EF8B}"/>
              </a:ext>
            </a:extLst>
          </p:cNvPr>
          <p:cNvSpPr/>
          <p:nvPr/>
        </p:nvSpPr>
        <p:spPr>
          <a:xfrm>
            <a:off x="5104430" y="2677486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B3A59-6AD9-4282-BBEB-577014A2F3DC}"/>
              </a:ext>
            </a:extLst>
          </p:cNvPr>
          <p:cNvSpPr/>
          <p:nvPr/>
        </p:nvSpPr>
        <p:spPr>
          <a:xfrm>
            <a:off x="458435" y="3830973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MemberAdder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3DAE3E-C49A-4FCD-BD3F-447CE6510697}"/>
              </a:ext>
            </a:extLst>
          </p:cNvPr>
          <p:cNvSpPr/>
          <p:nvPr/>
        </p:nvSpPr>
        <p:spPr>
          <a:xfrm>
            <a:off x="458434" y="4569205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CDF91-B767-4032-A5BF-0D1F0B2E7CCA}"/>
              </a:ext>
            </a:extLst>
          </p:cNvPr>
          <p:cNvSpPr/>
          <p:nvPr/>
        </p:nvSpPr>
        <p:spPr>
          <a:xfrm>
            <a:off x="458434" y="4721605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020228-8243-42BF-88EF-3777C8D37991}"/>
              </a:ext>
            </a:extLst>
          </p:cNvPr>
          <p:cNvSpPr/>
          <p:nvPr/>
        </p:nvSpPr>
        <p:spPr>
          <a:xfrm>
            <a:off x="760332" y="1777067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4A30E-56FC-4651-BB15-0AECDDB815E4}"/>
              </a:ext>
            </a:extLst>
          </p:cNvPr>
          <p:cNvSpPr/>
          <p:nvPr/>
        </p:nvSpPr>
        <p:spPr>
          <a:xfrm>
            <a:off x="760331" y="2515299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1D454-DCEA-4809-B2C2-BB2227D3F4A5}"/>
              </a:ext>
            </a:extLst>
          </p:cNvPr>
          <p:cNvSpPr/>
          <p:nvPr/>
        </p:nvSpPr>
        <p:spPr>
          <a:xfrm>
            <a:off x="760331" y="2667699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15E194-991F-42DF-910B-8431637E1D9D}"/>
              </a:ext>
            </a:extLst>
          </p:cNvPr>
          <p:cNvCxnSpPr>
            <a:cxnSpLocks/>
          </p:cNvCxnSpPr>
          <p:nvPr/>
        </p:nvCxnSpPr>
        <p:spPr>
          <a:xfrm>
            <a:off x="2724322" y="2267824"/>
            <a:ext cx="2380107" cy="285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719C38-DACF-4713-AB28-56B8BEA8A2A2}"/>
              </a:ext>
            </a:extLst>
          </p:cNvPr>
          <p:cNvCxnSpPr>
            <a:cxnSpLocks/>
          </p:cNvCxnSpPr>
          <p:nvPr/>
        </p:nvCxnSpPr>
        <p:spPr>
          <a:xfrm flipH="1">
            <a:off x="1434517" y="2820099"/>
            <a:ext cx="3818311" cy="92978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35939F-E023-4314-94C0-76C501026B0C}"/>
              </a:ext>
            </a:extLst>
          </p:cNvPr>
          <p:cNvCxnSpPr>
            <a:cxnSpLocks/>
          </p:cNvCxnSpPr>
          <p:nvPr/>
        </p:nvCxnSpPr>
        <p:spPr>
          <a:xfrm flipV="1">
            <a:off x="6087610" y="1135419"/>
            <a:ext cx="0" cy="6416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CF2B82-E320-4FCC-829C-CF206A9BCC4C}"/>
              </a:ext>
            </a:extLst>
          </p:cNvPr>
          <p:cNvSpPr/>
          <p:nvPr/>
        </p:nvSpPr>
        <p:spPr>
          <a:xfrm>
            <a:off x="6192536" y="141309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04CDD-FDED-4748-A659-E3FF00AD67AD}"/>
              </a:ext>
            </a:extLst>
          </p:cNvPr>
          <p:cNvSpPr/>
          <p:nvPr/>
        </p:nvSpPr>
        <p:spPr>
          <a:xfrm>
            <a:off x="394282" y="5021399"/>
            <a:ext cx="43737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저장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정보를 </a:t>
            </a:r>
            <a:r>
              <a:rPr lang="ko-KR" altLang="en-US" dirty="0" err="1">
                <a:highlight>
                  <a:srgbClr val="FFFF00"/>
                </a:highlight>
              </a:rPr>
              <a:t>입력받아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객체를 반환하는 기능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public </a:t>
            </a:r>
            <a:r>
              <a:rPr lang="en-US" altLang="ko-KR" dirty="0">
                <a:solidFill>
                  <a:srgbClr val="92D05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 err="1"/>
              <a:t>GetInsertMember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92D050"/>
                </a:solidFill>
              </a:rPr>
              <a:t>Dictionary&lt;string, Member&gt; members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ED8153-F7E7-4E18-BBAB-BB425C90474D}"/>
              </a:ext>
            </a:extLst>
          </p:cNvPr>
          <p:cNvSpPr/>
          <p:nvPr/>
        </p:nvSpPr>
        <p:spPr>
          <a:xfrm>
            <a:off x="4849472" y="3842161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5D63CC-C556-48DC-BB25-6F479F4911E3}"/>
              </a:ext>
            </a:extLst>
          </p:cNvPr>
          <p:cNvSpPr/>
          <p:nvPr/>
        </p:nvSpPr>
        <p:spPr>
          <a:xfrm>
            <a:off x="4849471" y="458039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168263-820A-495D-9144-3D07CC1EB52F}"/>
              </a:ext>
            </a:extLst>
          </p:cNvPr>
          <p:cNvSpPr/>
          <p:nvPr/>
        </p:nvSpPr>
        <p:spPr>
          <a:xfrm>
            <a:off x="4849471" y="473279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EDC1D6-4B3B-47BA-A65F-71DE2402E372}"/>
              </a:ext>
            </a:extLst>
          </p:cNvPr>
          <p:cNvSpPr/>
          <p:nvPr/>
        </p:nvSpPr>
        <p:spPr>
          <a:xfrm>
            <a:off x="4901125" y="5028371"/>
            <a:ext cx="43737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검색 정보를 </a:t>
            </a:r>
            <a:r>
              <a:rPr lang="ko-KR" altLang="en-US" dirty="0" err="1">
                <a:highlight>
                  <a:srgbClr val="FFFF00"/>
                </a:highlight>
              </a:rPr>
              <a:t>입력받아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이름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객체를 반환하는 기능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public </a:t>
            </a:r>
            <a:r>
              <a:rPr lang="en-US" altLang="ko-KR" dirty="0">
                <a:solidFill>
                  <a:srgbClr val="92D05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 err="1"/>
              <a:t>GetSelectMember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92D050"/>
                </a:solidFill>
              </a:rPr>
              <a:t>Dictionary&lt;string, Member&gt; members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없으면 예외를 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005381-30E0-4460-8FD9-56E8C8C74E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820099"/>
            <a:ext cx="0" cy="10554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7F69E0-5A41-444B-A3BD-BC2EFA5A645B}"/>
              </a:ext>
            </a:extLst>
          </p:cNvPr>
          <p:cNvSpPr/>
          <p:nvPr/>
        </p:nvSpPr>
        <p:spPr>
          <a:xfrm>
            <a:off x="9274887" y="3809171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5D4D03-98FF-40BC-9003-9D40D0514AF2}"/>
              </a:ext>
            </a:extLst>
          </p:cNvPr>
          <p:cNvSpPr/>
          <p:nvPr/>
        </p:nvSpPr>
        <p:spPr>
          <a:xfrm>
            <a:off x="9274886" y="454740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C3BDE9-433C-4D0B-AAE0-FC6D2D879DC4}"/>
              </a:ext>
            </a:extLst>
          </p:cNvPr>
          <p:cNvSpPr/>
          <p:nvPr/>
        </p:nvSpPr>
        <p:spPr>
          <a:xfrm>
            <a:off x="9274886" y="469980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C375D5-49B2-4914-9350-42627701BB9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87569" y="2748793"/>
            <a:ext cx="2643660" cy="100108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867704-DFCC-460A-BF95-3F9F5DD2CDF2}"/>
              </a:ext>
            </a:extLst>
          </p:cNvPr>
          <p:cNvSpPr/>
          <p:nvPr/>
        </p:nvSpPr>
        <p:spPr>
          <a:xfrm>
            <a:off x="9004185" y="4967229"/>
            <a:ext cx="3187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객체를 전달해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해당 객체의 주소를 변경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1085D1-AB98-4CF9-9570-E796AD06E261}"/>
              </a:ext>
            </a:extLst>
          </p:cNvPr>
          <p:cNvSpPr/>
          <p:nvPr/>
        </p:nvSpPr>
        <p:spPr>
          <a:xfrm>
            <a:off x="9378029" y="5736600"/>
            <a:ext cx="271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public void </a:t>
            </a:r>
            <a:r>
              <a:rPr lang="en-US" altLang="ko-KR" dirty="0" err="1">
                <a:solidFill>
                  <a:srgbClr val="002060"/>
                </a:solidFill>
              </a:rPr>
              <a:t>UpdateAddr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(Member mem</a:t>
            </a:r>
            <a:r>
              <a:rPr lang="en-US" altLang="ko-KR" dirty="0">
                <a:solidFill>
                  <a:srgbClr val="00206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B40F79-B7F9-4575-95AC-9D3973757079}"/>
              </a:ext>
            </a:extLst>
          </p:cNvPr>
          <p:cNvSpPr/>
          <p:nvPr/>
        </p:nvSpPr>
        <p:spPr>
          <a:xfrm>
            <a:off x="9235360" y="197840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8CAA0E-6F11-4BE7-A091-9A2F5A851ECC}"/>
              </a:ext>
            </a:extLst>
          </p:cNvPr>
          <p:cNvSpPr/>
          <p:nvPr/>
        </p:nvSpPr>
        <p:spPr>
          <a:xfrm>
            <a:off x="9235359" y="936072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13C29E-2AEF-4371-8701-9EFC7FD887EF}"/>
              </a:ext>
            </a:extLst>
          </p:cNvPr>
          <p:cNvSpPr/>
          <p:nvPr/>
        </p:nvSpPr>
        <p:spPr>
          <a:xfrm>
            <a:off x="9235359" y="1088472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61A14-868A-4393-B78B-9408C44A0953}"/>
              </a:ext>
            </a:extLst>
          </p:cNvPr>
          <p:cNvSpPr/>
          <p:nvPr/>
        </p:nvSpPr>
        <p:spPr>
          <a:xfrm>
            <a:off x="7939796" y="1531719"/>
            <a:ext cx="388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객체를 전달해 전달된 객체를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제거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public void </a:t>
            </a:r>
            <a:r>
              <a:rPr lang="en-US" altLang="ko-KR" dirty="0" err="1">
                <a:solidFill>
                  <a:srgbClr val="002060"/>
                </a:solidFill>
              </a:rPr>
              <a:t>DeletMember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(Dictionary&lt;string, Member&gt; members , Member mem)</a:t>
            </a:r>
          </a:p>
        </p:txBody>
      </p:sp>
    </p:spTree>
    <p:extLst>
      <p:ext uri="{BB962C8B-B14F-4D97-AF65-F5344CB8AC3E}">
        <p14:creationId xmlns:p14="http://schemas.microsoft.com/office/powerpoint/2010/main" val="154372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Member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E3FEBE-143C-469F-93B7-30C73945D423}"/>
              </a:ext>
            </a:extLst>
          </p:cNvPr>
          <p:cNvSpPr/>
          <p:nvPr/>
        </p:nvSpPr>
        <p:spPr>
          <a:xfrm>
            <a:off x="648749" y="10117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 : </a:t>
            </a:r>
            <a:r>
              <a:rPr lang="ko-KR" altLang="en-US" dirty="0" err="1"/>
              <a:t>get</a:t>
            </a:r>
            <a:r>
              <a:rPr lang="ko-KR" altLang="en-US" dirty="0"/>
              <a:t> &amp; 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endParaRPr lang="ko-KR" altLang="en-US" dirty="0"/>
          </a:p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Addr</a:t>
            </a:r>
            <a:r>
              <a:rPr lang="ko-KR" altLang="en-US" dirty="0"/>
              <a:t>   : </a:t>
            </a:r>
            <a:r>
              <a:rPr lang="ko-KR" altLang="en-US" dirty="0" err="1"/>
              <a:t>get</a:t>
            </a:r>
            <a:r>
              <a:rPr lang="ko-KR" altLang="en-US" dirty="0"/>
              <a:t>  &amp; </a:t>
            </a:r>
            <a:r>
              <a:rPr lang="ko-KR" altLang="en-US" dirty="0" err="1"/>
              <a:t>set</a:t>
            </a:r>
            <a:endParaRPr lang="ko-KR" altLang="en-US" dirty="0"/>
          </a:p>
          <a:p>
            <a:r>
              <a:rPr lang="ko-KR" altLang="en-US" dirty="0" err="1"/>
              <a:t>DateTime</a:t>
            </a:r>
            <a:r>
              <a:rPr lang="ko-KR" altLang="en-US" dirty="0"/>
              <a:t> </a:t>
            </a:r>
            <a:r>
              <a:rPr lang="ko-KR" altLang="en-US" dirty="0" err="1"/>
              <a:t>DTime</a:t>
            </a:r>
            <a:r>
              <a:rPr lang="ko-KR" altLang="en-US" dirty="0"/>
              <a:t> : </a:t>
            </a:r>
            <a:r>
              <a:rPr lang="ko-KR" altLang="en-US" dirty="0" err="1"/>
              <a:t>get</a:t>
            </a:r>
            <a:r>
              <a:rPr lang="ko-KR" altLang="en-US" dirty="0"/>
              <a:t> &amp; 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생성자 2개 이름만,  이름과 주소 </a:t>
            </a:r>
          </a:p>
          <a:p>
            <a:r>
              <a:rPr lang="ko-KR" altLang="en-US" dirty="0"/>
              <a:t>-&gt; 날짜는 생성날짜 바로 추가 </a:t>
            </a:r>
          </a:p>
          <a:p>
            <a:endParaRPr lang="ko-KR" altLang="en-US" dirty="0"/>
          </a:p>
          <a:p>
            <a:r>
              <a:rPr lang="ko-KR" altLang="en-US" dirty="0"/>
              <a:t>-&gt; </a:t>
            </a:r>
            <a:r>
              <a:rPr lang="ko-KR" altLang="en-US" dirty="0" err="1"/>
              <a:t>toString</a:t>
            </a:r>
            <a:r>
              <a:rPr lang="ko-KR" altLang="en-US" dirty="0"/>
              <a:t> 재정의 </a:t>
            </a:r>
          </a:p>
          <a:p>
            <a:r>
              <a:rPr lang="ko-KR" altLang="en-US" dirty="0"/>
              <a:t>    홍길동  대전 동구  날짜 시간</a:t>
            </a:r>
          </a:p>
          <a:p>
            <a:endParaRPr lang="ko-KR" altLang="en-US" dirty="0"/>
          </a:p>
          <a:p>
            <a:r>
              <a:rPr lang="ko-KR" altLang="en-US" dirty="0"/>
              <a:t>--&gt;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Print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  [이름] 홍길동</a:t>
            </a:r>
          </a:p>
          <a:p>
            <a:r>
              <a:rPr lang="ko-KR" altLang="en-US" dirty="0"/>
              <a:t>      [주소] 대전 동구</a:t>
            </a:r>
          </a:p>
          <a:p>
            <a:r>
              <a:rPr lang="ko-KR" altLang="en-US" dirty="0"/>
              <a:t>      [날짜] XXX</a:t>
            </a:r>
          </a:p>
          <a:p>
            <a:r>
              <a:rPr lang="ko-KR" altLang="en-US" dirty="0"/>
              <a:t>      [시간] YYYY</a:t>
            </a:r>
          </a:p>
        </p:txBody>
      </p:sp>
    </p:spTree>
    <p:extLst>
      <p:ext uri="{BB962C8B-B14F-4D97-AF65-F5344CB8AC3E}">
        <p14:creationId xmlns:p14="http://schemas.microsoft.com/office/powerpoint/2010/main" val="2777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10/12 DLL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276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58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Native DLL</a:t>
            </a:r>
            <a:endParaRPr lang="ko-KR" altLang="en-US" sz="3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D5D00-940E-4EAC-8F4A-B346C3BD9FEB}"/>
              </a:ext>
            </a:extLst>
          </p:cNvPr>
          <p:cNvSpPr/>
          <p:nvPr/>
        </p:nvSpPr>
        <p:spPr>
          <a:xfrm>
            <a:off x="568783" y="1477166"/>
            <a:ext cx="2066757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함수의 </a:t>
            </a:r>
            <a:r>
              <a:rPr lang="ko-KR" altLang="en-US" dirty="0" err="1">
                <a:solidFill>
                  <a:schemeClr val="tx1"/>
                </a:solidFill>
              </a:rPr>
              <a:t>선언부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export(</a:t>
            </a:r>
            <a:r>
              <a:rPr lang="ko-KR" altLang="en-US" dirty="0">
                <a:solidFill>
                  <a:schemeClr val="tx1"/>
                </a:solidFill>
              </a:rPr>
              <a:t>외부 공개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3B786B-4F25-47B8-AB48-14662D95EA88}"/>
              </a:ext>
            </a:extLst>
          </p:cNvPr>
          <p:cNvSpPr/>
          <p:nvPr/>
        </p:nvSpPr>
        <p:spPr>
          <a:xfrm>
            <a:off x="860998" y="99608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DLL </a:t>
            </a:r>
            <a:r>
              <a:rPr lang="ko-KR" altLang="en-US" dirty="0"/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1B880-E5A6-4E2B-BDE1-FB361E900CE6}"/>
              </a:ext>
            </a:extLst>
          </p:cNvPr>
          <p:cNvSpPr/>
          <p:nvPr/>
        </p:nvSpPr>
        <p:spPr>
          <a:xfrm>
            <a:off x="568783" y="2820690"/>
            <a:ext cx="2066757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.lib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dll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CDC861-BA0C-42AE-B811-BF0061645C75}"/>
              </a:ext>
            </a:extLst>
          </p:cNvPr>
          <p:cNvSpPr/>
          <p:nvPr/>
        </p:nvSpPr>
        <p:spPr>
          <a:xfrm>
            <a:off x="568783" y="4106194"/>
            <a:ext cx="2066757" cy="2177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dll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구현부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컴파일 결과물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기계어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6096000" y="870251"/>
            <a:ext cx="29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실행파일에서 </a:t>
            </a:r>
            <a:r>
              <a:rPr lang="en-US" altLang="ko-KR" dirty="0"/>
              <a:t>DLL</a:t>
            </a:r>
            <a:r>
              <a:rPr lang="ko-KR" altLang="en-US" dirty="0"/>
              <a:t>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D0AB9D-26DD-4A97-B22A-A9429188FA95}"/>
              </a:ext>
            </a:extLst>
          </p:cNvPr>
          <p:cNvSpPr/>
          <p:nvPr/>
        </p:nvSpPr>
        <p:spPr>
          <a:xfrm>
            <a:off x="6095999" y="1350520"/>
            <a:ext cx="50129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암시적 사용법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자동 </a:t>
            </a:r>
            <a:r>
              <a:rPr lang="en-US" altLang="ko-KR" dirty="0"/>
              <a:t>DLL</a:t>
            </a:r>
            <a:r>
              <a:rPr lang="ko-KR" altLang="en-US" dirty="0" err="1"/>
              <a:t>메모리에로드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 </a:t>
            </a:r>
            <a:r>
              <a:rPr lang="ko-KR" altLang="en-US" dirty="0" err="1"/>
              <a:t>종료시</a:t>
            </a:r>
            <a:r>
              <a:rPr lang="ko-KR" altLang="en-US" dirty="0"/>
              <a:t> 자동 </a:t>
            </a:r>
            <a:r>
              <a:rPr lang="en-US" altLang="ko-KR" dirty="0"/>
              <a:t>DLL</a:t>
            </a:r>
            <a:r>
              <a:rPr lang="ko-KR" altLang="en-US" dirty="0"/>
              <a:t>메모리에서 해제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>
                <a:highlight>
                  <a:srgbClr val="FFFF00"/>
                </a:highlight>
              </a:rPr>
              <a:t>*h</a:t>
            </a:r>
            <a:r>
              <a:rPr lang="ko-KR" altLang="en-US" dirty="0">
                <a:highlight>
                  <a:srgbClr val="FFFF00"/>
                </a:highlight>
              </a:rPr>
              <a:t>가 </a:t>
            </a:r>
            <a:r>
              <a:rPr lang="en-US" altLang="ko-KR" dirty="0">
                <a:highlight>
                  <a:srgbClr val="FFFF00"/>
                </a:highlight>
              </a:rPr>
              <a:t>import </a:t>
            </a:r>
            <a:r>
              <a:rPr lang="ko-KR" altLang="en-US" dirty="0">
                <a:highlight>
                  <a:srgbClr val="FFFF00"/>
                </a:highlight>
              </a:rPr>
              <a:t>처리가 되야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8EA1B-E63E-4377-98F5-1A5A8745DDFF}"/>
              </a:ext>
            </a:extLst>
          </p:cNvPr>
          <p:cNvSpPr/>
          <p:nvPr/>
        </p:nvSpPr>
        <p:spPr>
          <a:xfrm>
            <a:off x="6095998" y="3818281"/>
            <a:ext cx="53335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명시적 사용법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내가 원할 때 메모리에 로드 내가 원치 </a:t>
            </a:r>
            <a:r>
              <a:rPr lang="ko-KR" altLang="en-US" dirty="0" err="1"/>
              <a:t>않을때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메모리에서 해제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0D10EF-B24C-4389-9AEE-DBFE7D5208DD}"/>
              </a:ext>
            </a:extLst>
          </p:cNvPr>
          <p:cNvSpPr/>
          <p:nvPr/>
        </p:nvSpPr>
        <p:spPr>
          <a:xfrm>
            <a:off x="6499308" y="2592901"/>
            <a:ext cx="2126878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8C1AA-318B-40B5-A41A-607063AB6C5E}"/>
              </a:ext>
            </a:extLst>
          </p:cNvPr>
          <p:cNvSpPr/>
          <p:nvPr/>
        </p:nvSpPr>
        <p:spPr>
          <a:xfrm>
            <a:off x="6499308" y="4813343"/>
            <a:ext cx="2126878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541116-B31F-4F0D-807F-8DF88CAB474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718034" y="2948843"/>
            <a:ext cx="3781274" cy="201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4B01D7-A589-4E45-BCE1-E8E422F43834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635540" y="3150769"/>
            <a:ext cx="3863768" cy="2277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E5E195-3CBB-4575-A073-8A6000E733D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034" y="3150769"/>
            <a:ext cx="3781274" cy="20743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31269D-8BCA-497B-AD71-3D5F527DA9D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5539" y="5371211"/>
            <a:ext cx="3863769" cy="1967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388B49-AC69-4713-9DD7-D089F29A9B20}"/>
              </a:ext>
            </a:extLst>
          </p:cNvPr>
          <p:cNvSpPr/>
          <p:nvPr/>
        </p:nvSpPr>
        <p:spPr>
          <a:xfrm>
            <a:off x="5163695" y="1457697"/>
            <a:ext cx="4995373" cy="180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500544" y="1088365"/>
            <a:ext cx="277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실행파일형태로 작성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A7ED0-FB89-4788-874E-99E2C995B2CC}"/>
              </a:ext>
            </a:extLst>
          </p:cNvPr>
          <p:cNvSpPr/>
          <p:nvPr/>
        </p:nvSpPr>
        <p:spPr>
          <a:xfrm>
            <a:off x="394283" y="1908278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cal.h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5C509-C72F-4FE3-8F78-B0FF46810985}"/>
              </a:ext>
            </a:extLst>
          </p:cNvPr>
          <p:cNvSpPr/>
          <p:nvPr/>
        </p:nvSpPr>
        <p:spPr>
          <a:xfrm>
            <a:off x="394282" y="3260304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2E3D6E-FC16-44C3-BC0F-FBAA37934AF4}"/>
              </a:ext>
            </a:extLst>
          </p:cNvPr>
          <p:cNvSpPr/>
          <p:nvPr/>
        </p:nvSpPr>
        <p:spPr>
          <a:xfrm>
            <a:off x="2590702" y="1908277"/>
            <a:ext cx="1310180" cy="2547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279DC0-75C5-4D60-9494-AFF97D6651FE}"/>
              </a:ext>
            </a:extLst>
          </p:cNvPr>
          <p:cNvCxnSpPr>
            <a:cxnSpLocks/>
          </p:cNvCxnSpPr>
          <p:nvPr/>
        </p:nvCxnSpPr>
        <p:spPr>
          <a:xfrm flipH="1">
            <a:off x="2063741" y="3758268"/>
            <a:ext cx="13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0A887-70BB-46BF-B23A-7713E07B25FA}"/>
              </a:ext>
            </a:extLst>
          </p:cNvPr>
          <p:cNvSpPr/>
          <p:nvPr/>
        </p:nvSpPr>
        <p:spPr>
          <a:xfrm>
            <a:off x="6092382" y="903699"/>
            <a:ext cx="300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파일을 </a:t>
            </a:r>
            <a:r>
              <a:rPr lang="en-US" altLang="ko-KR" dirty="0" err="1"/>
              <a:t>dll</a:t>
            </a:r>
            <a:r>
              <a:rPr lang="ko-KR" altLang="en-US" dirty="0"/>
              <a:t>과 </a:t>
            </a:r>
            <a:r>
              <a:rPr lang="en-US" altLang="ko-KR" dirty="0"/>
              <a:t>exe</a:t>
            </a:r>
            <a:r>
              <a:rPr lang="ko-KR" altLang="en-US" dirty="0"/>
              <a:t>로 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375AD5-4767-4F02-86FB-17F18B3A3357}"/>
              </a:ext>
            </a:extLst>
          </p:cNvPr>
          <p:cNvSpPr/>
          <p:nvPr/>
        </p:nvSpPr>
        <p:spPr>
          <a:xfrm>
            <a:off x="5345186" y="1808417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cal.h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DDDC0-DA87-4B57-99BE-688242F84D1B}"/>
              </a:ext>
            </a:extLst>
          </p:cNvPr>
          <p:cNvSpPr/>
          <p:nvPr/>
        </p:nvSpPr>
        <p:spPr>
          <a:xfrm>
            <a:off x="7593434" y="1808416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568972-9188-4D05-9E32-6DF8F8C4BC9D}"/>
              </a:ext>
            </a:extLst>
          </p:cNvPr>
          <p:cNvSpPr/>
          <p:nvPr/>
        </p:nvSpPr>
        <p:spPr>
          <a:xfrm>
            <a:off x="5325576" y="142606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dll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D40E5F-9B34-42BD-B04B-66F5DA01ABD5}"/>
              </a:ext>
            </a:extLst>
          </p:cNvPr>
          <p:cNvSpPr/>
          <p:nvPr/>
        </p:nvSpPr>
        <p:spPr>
          <a:xfrm>
            <a:off x="5163695" y="3866736"/>
            <a:ext cx="4995373" cy="180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551E80-0C3E-4A08-810D-0CA1B8E854E3}"/>
              </a:ext>
            </a:extLst>
          </p:cNvPr>
          <p:cNvSpPr/>
          <p:nvPr/>
        </p:nvSpPr>
        <p:spPr>
          <a:xfrm>
            <a:off x="5345186" y="4217456"/>
            <a:ext cx="4176319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96A66-C067-438F-946A-EB61355658BF}"/>
              </a:ext>
            </a:extLst>
          </p:cNvPr>
          <p:cNvSpPr/>
          <p:nvPr/>
        </p:nvSpPr>
        <p:spPr>
          <a:xfrm>
            <a:off x="5325576" y="3835103"/>
            <a:ext cx="53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1F04B8-147B-4661-B18B-E4162C531A81}"/>
              </a:ext>
            </a:extLst>
          </p:cNvPr>
          <p:cNvCxnSpPr>
            <a:cxnSpLocks/>
          </p:cNvCxnSpPr>
          <p:nvPr/>
        </p:nvCxnSpPr>
        <p:spPr>
          <a:xfrm flipH="1" flipV="1">
            <a:off x="7468177" y="3103927"/>
            <a:ext cx="1" cy="1352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6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9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Exe</a:t>
            </a:r>
            <a:r>
              <a:rPr lang="ko-KR" altLang="en-US" sz="3600" b="1" dirty="0"/>
              <a:t>실행파일형태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500544" y="1088365"/>
            <a:ext cx="277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실행파일형태로 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7FC46-9C45-4E94-8C43-A1C324820CDB}"/>
              </a:ext>
            </a:extLst>
          </p:cNvPr>
          <p:cNvSpPr/>
          <p:nvPr/>
        </p:nvSpPr>
        <p:spPr>
          <a:xfrm>
            <a:off x="230549" y="1457697"/>
            <a:ext cx="346060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CE27F-DFA6-46F6-9654-0D290EAD2B0E}"/>
              </a:ext>
            </a:extLst>
          </p:cNvPr>
          <p:cNvSpPr/>
          <p:nvPr/>
        </p:nvSpPr>
        <p:spPr>
          <a:xfrm>
            <a:off x="3861733" y="1457697"/>
            <a:ext cx="2958518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//cal.cpp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2C2EC-DB79-4AF9-B3E7-FEB328DF9659}"/>
              </a:ext>
            </a:extLst>
          </p:cNvPr>
          <p:cNvSpPr/>
          <p:nvPr/>
        </p:nvSpPr>
        <p:spPr>
          <a:xfrm>
            <a:off x="7334774" y="1457697"/>
            <a:ext cx="359608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//start.cpp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선언부를 알기때문에 바로 함수를 사용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div(10, 20));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6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6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namespace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79AE79-0FF5-465E-A410-0D3A2E1625A7}"/>
              </a:ext>
            </a:extLst>
          </p:cNvPr>
          <p:cNvSpPr/>
          <p:nvPr/>
        </p:nvSpPr>
        <p:spPr>
          <a:xfrm>
            <a:off x="434150" y="2339584"/>
            <a:ext cx="11757850" cy="423609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722851" y="3060441"/>
            <a:ext cx="2654831" cy="3013788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3604055" y="3060439"/>
            <a:ext cx="2654831" cy="301378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824FB-3B78-40D8-A702-8827B3961B6D}"/>
              </a:ext>
            </a:extLst>
          </p:cNvPr>
          <p:cNvSpPr/>
          <p:nvPr/>
        </p:nvSpPr>
        <p:spPr>
          <a:xfrm>
            <a:off x="642882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14009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ED100-5AA3-4B61-A4A9-5891A951956C}"/>
              </a:ext>
            </a:extLst>
          </p:cNvPr>
          <p:cNvSpPr/>
          <p:nvPr/>
        </p:nvSpPr>
        <p:spPr>
          <a:xfrm>
            <a:off x="9942072" y="244462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작업공간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861851" y="313120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3491680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6390418" y="3131203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c.cs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37943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d.cs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ADBA8-4A4A-4093-A34E-26903F229F1C}"/>
              </a:ext>
            </a:extLst>
          </p:cNvPr>
          <p:cNvSpPr/>
          <p:nvPr/>
        </p:nvSpPr>
        <p:spPr>
          <a:xfrm>
            <a:off x="434149" y="780420"/>
            <a:ext cx="990985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물리적</a:t>
            </a:r>
            <a:r>
              <a:rPr lang="ko-KR" altLang="en-US" dirty="0"/>
              <a:t>으로 </a:t>
            </a:r>
            <a:r>
              <a:rPr lang="ko-KR" altLang="en-US" dirty="0">
                <a:highlight>
                  <a:srgbClr val="FFFF00"/>
                </a:highlight>
              </a:rPr>
              <a:t>소스파일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논리적</a:t>
            </a:r>
            <a:r>
              <a:rPr lang="ko-KR" altLang="en-US" dirty="0"/>
              <a:t>으로 </a:t>
            </a:r>
            <a:r>
              <a:rPr lang="en-US" altLang="ko-KR" dirty="0">
                <a:highlight>
                  <a:srgbClr val="FFFF00"/>
                </a:highlight>
              </a:rPr>
              <a:t>namespace</a:t>
            </a:r>
            <a:r>
              <a:rPr lang="ko-KR" altLang="en-US" dirty="0"/>
              <a:t>로 구분된다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동일한</a:t>
            </a:r>
            <a:r>
              <a:rPr lang="en-US" altLang="ko-KR" dirty="0"/>
              <a:t> namespace </a:t>
            </a:r>
            <a:r>
              <a:rPr lang="ko-KR" altLang="en-US" dirty="0"/>
              <a:t>공간에서는 자유로운 접근이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서로 다른 </a:t>
            </a:r>
            <a:r>
              <a:rPr lang="en-US" altLang="ko-KR" dirty="0"/>
              <a:t>namespace </a:t>
            </a:r>
            <a:r>
              <a:rPr lang="ko-KR" altLang="en-US" dirty="0"/>
              <a:t>공간에서의 접근은 반드시 </a:t>
            </a:r>
            <a:r>
              <a:rPr lang="en-US" altLang="ko-KR" dirty="0"/>
              <a:t>namespace </a:t>
            </a:r>
            <a:r>
              <a:rPr lang="ko-KR" altLang="en-US" dirty="0"/>
              <a:t>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3949B-8BBC-41D2-9A69-2D75F75D9D16}"/>
              </a:ext>
            </a:extLst>
          </p:cNvPr>
          <p:cNvSpPr/>
          <p:nvPr/>
        </p:nvSpPr>
        <p:spPr>
          <a:xfrm>
            <a:off x="638696" y="2715208"/>
            <a:ext cx="5695283" cy="3638939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6390418" y="2715207"/>
            <a:ext cx="5571427" cy="3638939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4ECAFE-88B1-4469-BFDE-2B926953B104}"/>
              </a:ext>
            </a:extLst>
          </p:cNvPr>
          <p:cNvSpPr/>
          <p:nvPr/>
        </p:nvSpPr>
        <p:spPr>
          <a:xfrm>
            <a:off x="1847993" y="2656761"/>
            <a:ext cx="340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21CFEE-68CC-40F7-924F-1046C6A28B4A}"/>
              </a:ext>
            </a:extLst>
          </p:cNvPr>
          <p:cNvSpPr/>
          <p:nvPr/>
        </p:nvSpPr>
        <p:spPr>
          <a:xfrm>
            <a:off x="7652147" y="2705104"/>
            <a:ext cx="308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bbb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3796411" y="3859694"/>
            <a:ext cx="2054741" cy="830425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183142" y="41027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/>
          <p:nvPr/>
        </p:nvCxnSpPr>
        <p:spPr>
          <a:xfrm flipV="1">
            <a:off x="1567543" y="4567333"/>
            <a:ext cx="2228868" cy="17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549BB4-8F05-4068-B3B6-E397D9938717}"/>
              </a:ext>
            </a:extLst>
          </p:cNvPr>
          <p:cNvCxnSpPr>
            <a:cxnSpLocks/>
          </p:cNvCxnSpPr>
          <p:nvPr/>
        </p:nvCxnSpPr>
        <p:spPr>
          <a:xfrm flipH="1" flipV="1">
            <a:off x="5889555" y="4576296"/>
            <a:ext cx="1342760" cy="89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365E0F-58F1-4CDB-ACAE-CF6706DB4DEF}"/>
              </a:ext>
            </a:extLst>
          </p:cNvPr>
          <p:cNvSpPr/>
          <p:nvPr/>
        </p:nvSpPr>
        <p:spPr>
          <a:xfrm>
            <a:off x="6679119" y="4145809"/>
            <a:ext cx="18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System.Console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1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72592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DLL </a:t>
            </a:r>
            <a:r>
              <a:rPr lang="ko-KR" altLang="en-US" dirty="0"/>
              <a:t>솔루션으로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기존에 만들었던 </a:t>
            </a:r>
            <a:r>
              <a:rPr lang="en-US" altLang="ko-KR" dirty="0" err="1"/>
              <a:t>cal.h</a:t>
            </a:r>
            <a:r>
              <a:rPr lang="en-US" altLang="ko-KR" dirty="0"/>
              <a:t> / cal.cpp</a:t>
            </a:r>
            <a:r>
              <a:rPr lang="ko-KR" altLang="en-US" dirty="0"/>
              <a:t>파일을 여기에 동일하게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.h</a:t>
            </a:r>
            <a:r>
              <a:rPr lang="ko-KR" altLang="en-US" dirty="0"/>
              <a:t>파일을 수정</a:t>
            </a:r>
            <a:r>
              <a:rPr lang="en-US" altLang="ko-KR" dirty="0"/>
              <a:t>(</a:t>
            </a:r>
            <a:r>
              <a:rPr lang="ko-KR" altLang="en-US" dirty="0"/>
              <a:t>외부로 노출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결과를 확인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.h(</a:t>
            </a:r>
            <a:r>
              <a:rPr lang="ko-KR" altLang="en-US" dirty="0">
                <a:highlight>
                  <a:srgbClr val="FFFF00"/>
                </a:highlight>
              </a:rPr>
              <a:t>직접</a:t>
            </a:r>
            <a:r>
              <a:rPr lang="en-US" altLang="ko-KR" dirty="0">
                <a:highlight>
                  <a:srgbClr val="FFFF00"/>
                </a:highlight>
              </a:rPr>
              <a:t>), .lib(</a:t>
            </a:r>
            <a:r>
              <a:rPr lang="ko-KR" altLang="en-US" dirty="0">
                <a:highlight>
                  <a:srgbClr val="FFFF00"/>
                </a:highlight>
              </a:rPr>
              <a:t>생성</a:t>
            </a:r>
            <a:r>
              <a:rPr lang="en-US" altLang="ko-KR" dirty="0">
                <a:highlight>
                  <a:srgbClr val="FFFF00"/>
                </a:highlight>
              </a:rPr>
              <a:t>) .</a:t>
            </a:r>
            <a:r>
              <a:rPr lang="en-US" altLang="ko-KR" dirty="0" err="1">
                <a:highlight>
                  <a:srgbClr val="FFFF00"/>
                </a:highlight>
              </a:rPr>
              <a:t>dll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생성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00B0F0"/>
                </a:solidFill>
              </a:rPr>
              <a:t>Cal.h</a:t>
            </a:r>
            <a:r>
              <a:rPr lang="ko-KR" altLang="en-US" b="1" dirty="0">
                <a:solidFill>
                  <a:srgbClr val="00B0F0"/>
                </a:solidFill>
              </a:rPr>
              <a:t>파일을 </a:t>
            </a:r>
            <a:r>
              <a:rPr lang="en-US" altLang="ko-KR" b="1" dirty="0">
                <a:solidFill>
                  <a:srgbClr val="00B0F0"/>
                </a:solidFill>
              </a:rPr>
              <a:t>DLL</a:t>
            </a:r>
            <a:r>
              <a:rPr lang="ko-KR" altLang="en-US" b="1" dirty="0">
                <a:solidFill>
                  <a:srgbClr val="00B0F0"/>
                </a:solidFill>
              </a:rPr>
              <a:t>안에서는 </a:t>
            </a:r>
            <a:r>
              <a:rPr lang="en-US" altLang="ko-KR" b="1" dirty="0">
                <a:solidFill>
                  <a:srgbClr val="00B0F0"/>
                </a:solidFill>
              </a:rPr>
              <a:t>export, exe</a:t>
            </a:r>
            <a:r>
              <a:rPr lang="ko-KR" altLang="en-US" b="1" dirty="0">
                <a:solidFill>
                  <a:srgbClr val="00B0F0"/>
                </a:solidFill>
              </a:rPr>
              <a:t>에서는 </a:t>
            </a:r>
            <a:r>
              <a:rPr lang="en-US" altLang="ko-KR" b="1" dirty="0">
                <a:solidFill>
                  <a:srgbClr val="00B0F0"/>
                </a:solidFill>
              </a:rPr>
              <a:t>import</a:t>
            </a:r>
            <a:r>
              <a:rPr lang="ko-KR" altLang="en-US" b="1" dirty="0">
                <a:solidFill>
                  <a:srgbClr val="00B0F0"/>
                </a:solidFill>
              </a:rPr>
              <a:t>되도록 수정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00B0F0"/>
                </a:solidFill>
              </a:rPr>
              <a:t>.</a:t>
            </a:r>
            <a:r>
              <a:rPr lang="en-US" altLang="ko-KR" b="1" dirty="0" err="1">
                <a:solidFill>
                  <a:srgbClr val="00B0F0"/>
                </a:solidFill>
              </a:rPr>
              <a:t>cpp</a:t>
            </a:r>
            <a:r>
              <a:rPr lang="ko-KR" altLang="en-US" b="1" dirty="0">
                <a:solidFill>
                  <a:srgbClr val="00B0F0"/>
                </a:solidFill>
              </a:rPr>
              <a:t>파일 상단에 </a:t>
            </a:r>
            <a:r>
              <a:rPr lang="en-US" altLang="ko-KR" b="1" dirty="0">
                <a:solidFill>
                  <a:srgbClr val="00B0F0"/>
                </a:solidFill>
              </a:rPr>
              <a:t>define</a:t>
            </a:r>
            <a:r>
              <a:rPr lang="ko-KR" altLang="en-US" b="1" dirty="0">
                <a:solidFill>
                  <a:srgbClr val="00B0F0"/>
                </a:solidFill>
              </a:rPr>
              <a:t>문을 작성한다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7FC46-9C45-4E94-8C43-A1C324820CDB}"/>
              </a:ext>
            </a:extLst>
          </p:cNvPr>
          <p:cNvSpPr/>
          <p:nvPr/>
        </p:nvSpPr>
        <p:spPr>
          <a:xfrm>
            <a:off x="220910" y="2783463"/>
            <a:ext cx="376385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CE27F-DFA6-46F6-9654-0D290EAD2B0E}"/>
              </a:ext>
            </a:extLst>
          </p:cNvPr>
          <p:cNvSpPr/>
          <p:nvPr/>
        </p:nvSpPr>
        <p:spPr>
          <a:xfrm>
            <a:off x="8702181" y="2805034"/>
            <a:ext cx="2958518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//cal.cpp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/>
              <a:t>#define DLL_SOURCE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869F32-479E-40E3-BA88-BC03A11EE73A}"/>
              </a:ext>
            </a:extLst>
          </p:cNvPr>
          <p:cNvCxnSpPr>
            <a:cxnSpLocks/>
          </p:cNvCxnSpPr>
          <p:nvPr/>
        </p:nvCxnSpPr>
        <p:spPr>
          <a:xfrm>
            <a:off x="2542011" y="3976687"/>
            <a:ext cx="0" cy="687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347BB3-C17E-4E6E-ACAB-73BB93B5223A}"/>
              </a:ext>
            </a:extLst>
          </p:cNvPr>
          <p:cNvSpPr/>
          <p:nvPr/>
        </p:nvSpPr>
        <p:spPr>
          <a:xfrm>
            <a:off x="220910" y="4670154"/>
            <a:ext cx="376385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E4CFCA-9592-4E8A-BAE5-8EEB12E924D2}"/>
              </a:ext>
            </a:extLst>
          </p:cNvPr>
          <p:cNvSpPr/>
          <p:nvPr/>
        </p:nvSpPr>
        <p:spPr>
          <a:xfrm>
            <a:off x="4373601" y="2805034"/>
            <a:ext cx="406013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DLL_SOURCE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DLLFUNC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dllimport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EA3966-613A-4F53-A4CC-D8FB07A073C3}"/>
              </a:ext>
            </a:extLst>
          </p:cNvPr>
          <p:cNvCxnSpPr>
            <a:cxnSpLocks/>
          </p:cNvCxnSpPr>
          <p:nvPr/>
        </p:nvCxnSpPr>
        <p:spPr>
          <a:xfrm flipV="1">
            <a:off x="3921347" y="5385733"/>
            <a:ext cx="944268" cy="96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1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암시적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62552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exe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Start.cpp </a:t>
            </a:r>
            <a:r>
              <a:rPr lang="ko-KR" altLang="en-US" dirty="0"/>
              <a:t>파일 생성 후 기본 코드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DLL </a:t>
            </a:r>
            <a:r>
              <a:rPr lang="ko-KR" altLang="en-US" dirty="0"/>
              <a:t>관련파일을 복사해서 해당 프로젝트로 이동</a:t>
            </a:r>
            <a:endParaRPr lang="en-US" altLang="ko-KR" dirty="0"/>
          </a:p>
          <a:p>
            <a:r>
              <a:rPr lang="en-US" altLang="ko-KR" dirty="0"/>
              <a:t>     .h,   .lib,  .</a:t>
            </a:r>
            <a:r>
              <a:rPr lang="en-US" altLang="ko-KR" dirty="0" err="1"/>
              <a:t>dll</a:t>
            </a:r>
            <a:r>
              <a:rPr lang="en-US" altLang="ko-KR" dirty="0"/>
              <a:t>(3</a:t>
            </a:r>
            <a:r>
              <a:rPr lang="ko-KR" altLang="en-US" dirty="0"/>
              <a:t>개의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DLL</a:t>
            </a:r>
            <a:r>
              <a:rPr lang="ko-KR" altLang="en-US" dirty="0"/>
              <a:t>을 사용하기 위한 코드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8A8A1-5166-4F60-A07A-9BF81661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3" y="2741698"/>
            <a:ext cx="3574394" cy="3386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0CFA9D-4A7D-477D-9A6F-755794CB6DB4}"/>
              </a:ext>
            </a:extLst>
          </p:cNvPr>
          <p:cNvSpPr/>
          <p:nvPr/>
        </p:nvSpPr>
        <p:spPr>
          <a:xfrm>
            <a:off x="5229138" y="2741698"/>
            <a:ext cx="6096000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//start.cpp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//----------------------  DLL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암시적 사용 가능하도록 코드 작성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"1012DLL.lib"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정보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//-----------------------------------------------------------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div(10, 20));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548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명시적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698845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exe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Start.cpp </a:t>
            </a:r>
            <a:r>
              <a:rPr lang="ko-KR" altLang="en-US" dirty="0"/>
              <a:t>파일 생성 후 기본 코드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DLL </a:t>
            </a:r>
            <a:r>
              <a:rPr lang="ko-KR" altLang="en-US" dirty="0"/>
              <a:t>관련파일을 복사해서 해당 프로젝트로 이동</a:t>
            </a:r>
            <a:endParaRPr lang="en-US" altLang="ko-KR" dirty="0"/>
          </a:p>
          <a:p>
            <a:r>
              <a:rPr lang="en-US" altLang="ko-KR" dirty="0"/>
              <a:t>     .</a:t>
            </a:r>
            <a:r>
              <a:rPr lang="en-US" altLang="ko-KR" dirty="0" err="1"/>
              <a:t>dll</a:t>
            </a:r>
            <a:r>
              <a:rPr lang="en-US" altLang="ko-KR" dirty="0"/>
              <a:t>(1</a:t>
            </a:r>
            <a:r>
              <a:rPr lang="ko-KR" altLang="en-US" dirty="0"/>
              <a:t>개의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en-US" altLang="ko-KR" dirty="0" err="1">
                <a:highlight>
                  <a:srgbClr val="FFFF00"/>
                </a:highlight>
              </a:rPr>
              <a:t>LoadLibrary</a:t>
            </a:r>
            <a:r>
              <a:rPr lang="en-US" altLang="ko-KR" dirty="0"/>
              <a:t> , </a:t>
            </a:r>
            <a:r>
              <a:rPr lang="en-US" altLang="ko-KR" dirty="0" err="1">
                <a:highlight>
                  <a:srgbClr val="FFFF00"/>
                </a:highlight>
              </a:rPr>
              <a:t>FreeLibrary</a:t>
            </a:r>
            <a:r>
              <a:rPr lang="en-US" altLang="ko-KR" dirty="0"/>
              <a:t> </a:t>
            </a:r>
            <a:r>
              <a:rPr lang="ko-KR" altLang="en-US" dirty="0"/>
              <a:t>함수로 필요할 때 </a:t>
            </a:r>
            <a:r>
              <a:rPr lang="en-US" altLang="ko-KR" dirty="0"/>
              <a:t>DLL</a:t>
            </a:r>
            <a:r>
              <a:rPr lang="ko-KR" altLang="en-US" dirty="0"/>
              <a:t>을 로딩 및 해제</a:t>
            </a:r>
            <a:endParaRPr lang="en-US" altLang="ko-KR" dirty="0"/>
          </a:p>
          <a:p>
            <a:r>
              <a:rPr lang="en-US" altLang="ko-KR" dirty="0"/>
              <a:t>5. H</a:t>
            </a:r>
            <a:r>
              <a:rPr lang="ko-KR" altLang="en-US" dirty="0"/>
              <a:t>파일이 없기 때문에 함수의 모양을 모른다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 함수 포인터를 획득해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en-US" altLang="ko-KR" dirty="0" err="1">
                <a:highlight>
                  <a:srgbClr val="FFFF00"/>
                </a:highlight>
              </a:rPr>
              <a:t>GetProcAddress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4. DLL</a:t>
            </a:r>
            <a:r>
              <a:rPr lang="ko-KR" altLang="en-US" dirty="0"/>
              <a:t>을 사용하기 위한 코드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29BB0-4EDD-4706-A695-66F805D9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8" y="3562321"/>
            <a:ext cx="3044725" cy="2049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0CBD67-4C00-4F94-B757-DB81C68F5948}"/>
              </a:ext>
            </a:extLst>
          </p:cNvPr>
          <p:cNvSpPr/>
          <p:nvPr/>
        </p:nvSpPr>
        <p:spPr>
          <a:xfrm>
            <a:off x="4222460" y="3049928"/>
            <a:ext cx="3981974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필요할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HMODULE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"1012DLL.dll"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찾을수가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없습니다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필요없을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451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명시적 사용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전체 코드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F3408-85AF-4462-B556-189095C09883}"/>
              </a:ext>
            </a:extLst>
          </p:cNvPr>
          <p:cNvSpPr/>
          <p:nvPr/>
        </p:nvSpPr>
        <p:spPr>
          <a:xfrm>
            <a:off x="503341" y="1351508"/>
            <a:ext cx="609600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함수포인터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타입을 정의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//FUNC 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키워드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//void (*)(int, int) 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저장타입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매개변수가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int,int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함수의 주소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필요할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HMODULE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"1012DLL.dll"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//1.dll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파일명을 확인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복사 위치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or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찾을수가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없습니다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8A5D1-A942-4B77-87A9-529E6C42B7A7}"/>
              </a:ext>
            </a:extLst>
          </p:cNvPr>
          <p:cNvSpPr/>
          <p:nvPr/>
        </p:nvSpPr>
        <p:spPr>
          <a:xfrm>
            <a:off x="7256476" y="1540935"/>
            <a:ext cx="4432183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//===============================================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f_add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f_sub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"sub"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f_mul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f_div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f_div(10, 20));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//================================================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필요없을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39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실행파일 배포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381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exe</a:t>
            </a:r>
            <a:r>
              <a:rPr lang="ko-KR" altLang="en-US" dirty="0"/>
              <a:t>와 </a:t>
            </a:r>
            <a:r>
              <a:rPr lang="en-US" altLang="ko-KR" dirty="0" err="1"/>
              <a:t>dll</a:t>
            </a:r>
            <a:r>
              <a:rPr lang="ko-KR" altLang="en-US" dirty="0"/>
              <a:t>을 같이 배포해야 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E5701B-852E-4D47-B233-FCCAA1AB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9" y="3708343"/>
            <a:ext cx="4573552" cy="16743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ABAC6-0DCC-45EF-9882-F9C5EFCD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9" y="1449197"/>
            <a:ext cx="2637096" cy="11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3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FC5C201-2C62-4AB2-BB75-16BBE3467C67}"/>
              </a:ext>
            </a:extLst>
          </p:cNvPr>
          <p:cNvSpPr/>
          <p:nvPr/>
        </p:nvSpPr>
        <p:spPr>
          <a:xfrm>
            <a:off x="462792" y="1073792"/>
            <a:ext cx="2884415" cy="5691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00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SERVER</a:t>
            </a:r>
            <a:r>
              <a:rPr lang="ko-KR" altLang="en-US" sz="3600" b="1" dirty="0"/>
              <a:t> 코드를 </a:t>
            </a:r>
            <a:r>
              <a:rPr lang="en-US" altLang="ko-KR" sz="3600" b="1" dirty="0" err="1"/>
              <a:t>dll</a:t>
            </a:r>
            <a:r>
              <a:rPr lang="ko-KR" altLang="en-US" sz="3600" b="1" dirty="0"/>
              <a:t>과 </a:t>
            </a:r>
            <a:r>
              <a:rPr lang="en-US" altLang="ko-KR" sz="3600" b="1" dirty="0"/>
              <a:t>exe</a:t>
            </a:r>
            <a:r>
              <a:rPr lang="ko-KR" altLang="en-US" sz="3600" b="1" dirty="0"/>
              <a:t>로 분리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58AFD6-E294-430B-A03D-342E043BCD09}"/>
              </a:ext>
            </a:extLst>
          </p:cNvPr>
          <p:cNvSpPr/>
          <p:nvPr/>
        </p:nvSpPr>
        <p:spPr>
          <a:xfrm>
            <a:off x="738231" y="1430105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packet.h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2FA46B-866F-4AD0-B5CC-D15D1E76C9E3}"/>
              </a:ext>
            </a:extLst>
          </p:cNvPr>
          <p:cNvSpPr/>
          <p:nvPr/>
        </p:nvSpPr>
        <p:spPr>
          <a:xfrm>
            <a:off x="738230" y="2782131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wbserver.h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0DC566-B9C6-4E68-8F5F-06BE9174DCF2}"/>
              </a:ext>
            </a:extLst>
          </p:cNvPr>
          <p:cNvSpPr/>
          <p:nvPr/>
        </p:nvSpPr>
        <p:spPr>
          <a:xfrm>
            <a:off x="812235" y="4134157"/>
            <a:ext cx="1992752" cy="2547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wbserver.cpp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3016FC-9321-439A-BE9F-E738B0109C97}"/>
              </a:ext>
            </a:extLst>
          </p:cNvPr>
          <p:cNvSpPr/>
          <p:nvPr/>
        </p:nvSpPr>
        <p:spPr>
          <a:xfrm>
            <a:off x="580197" y="976884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dll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DBE555-8D07-4584-9E2C-AD6C825D7E87}"/>
              </a:ext>
            </a:extLst>
          </p:cNvPr>
          <p:cNvSpPr/>
          <p:nvPr/>
        </p:nvSpPr>
        <p:spPr>
          <a:xfrm>
            <a:off x="5002635" y="1073791"/>
            <a:ext cx="4267200" cy="549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5A9382-42F0-4B54-B50F-CD1E59ADAB99}"/>
              </a:ext>
            </a:extLst>
          </p:cNvPr>
          <p:cNvSpPr/>
          <p:nvPr/>
        </p:nvSpPr>
        <p:spPr>
          <a:xfrm>
            <a:off x="5278073" y="1430104"/>
            <a:ext cx="3731703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app.h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8E24E0-A67D-47C5-A491-A6800753B684}"/>
              </a:ext>
            </a:extLst>
          </p:cNvPr>
          <p:cNvSpPr/>
          <p:nvPr/>
        </p:nvSpPr>
        <p:spPr>
          <a:xfrm>
            <a:off x="5278072" y="2782130"/>
            <a:ext cx="3790427" cy="2033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control.h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cpp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위 함수를 미리 등록시키고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1B1243-2AA6-4299-996D-C5483E960F59}"/>
              </a:ext>
            </a:extLst>
          </p:cNvPr>
          <p:cNvSpPr/>
          <p:nvPr/>
        </p:nvSpPr>
        <p:spPr>
          <a:xfrm>
            <a:off x="5278072" y="4999839"/>
            <a:ext cx="3849150" cy="1308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std.h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소스</a:t>
            </a:r>
            <a:r>
              <a:rPr lang="en-US" altLang="ko-KR" dirty="0">
                <a:solidFill>
                  <a:schemeClr val="tx1"/>
                </a:solidFill>
              </a:rPr>
              <a:t>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A26626-3F7A-4A82-8B0C-B8496BFB5044}"/>
              </a:ext>
            </a:extLst>
          </p:cNvPr>
          <p:cNvSpPr/>
          <p:nvPr/>
        </p:nvSpPr>
        <p:spPr>
          <a:xfrm>
            <a:off x="5120039" y="976883"/>
            <a:ext cx="55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exe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E7FD49-6BCE-4EE2-ABCB-2115DCCFC3C4}"/>
              </a:ext>
            </a:extLst>
          </p:cNvPr>
          <p:cNvCxnSpPr>
            <a:cxnSpLocks/>
          </p:cNvCxnSpPr>
          <p:nvPr/>
        </p:nvCxnSpPr>
        <p:spPr>
          <a:xfrm flipH="1">
            <a:off x="3112316" y="3842158"/>
            <a:ext cx="232375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A28E3D-39A3-40BD-820D-FAEEEB7AA256}"/>
              </a:ext>
            </a:extLst>
          </p:cNvPr>
          <p:cNvCxnSpPr>
            <a:cxnSpLocks/>
          </p:cNvCxnSpPr>
          <p:nvPr/>
        </p:nvCxnSpPr>
        <p:spPr>
          <a:xfrm>
            <a:off x="3112316" y="3137483"/>
            <a:ext cx="216575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6B9895-C09D-4E60-8535-39AF76ED60F8}"/>
              </a:ext>
            </a:extLst>
          </p:cNvPr>
          <p:cNvSpPr/>
          <p:nvPr/>
        </p:nvSpPr>
        <p:spPr>
          <a:xfrm>
            <a:off x="5399507" y="2950501"/>
            <a:ext cx="3610269" cy="4294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void </a:t>
            </a:r>
            <a:r>
              <a:rPr lang="en-US" altLang="ko-KR" sz="1400" dirty="0" err="1">
                <a:solidFill>
                  <a:srgbClr val="FF0000"/>
                </a:solidFill>
              </a:rPr>
              <a:t>con_RecvData</a:t>
            </a:r>
            <a:r>
              <a:rPr lang="en-US" altLang="ko-KR" sz="1400" dirty="0">
                <a:solidFill>
                  <a:srgbClr val="FF0000"/>
                </a:solidFill>
              </a:rPr>
              <a:t>(char* </a:t>
            </a:r>
            <a:r>
              <a:rPr lang="en-US" altLang="ko-KR" sz="1400" dirty="0" err="1">
                <a:solidFill>
                  <a:srgbClr val="FF0000"/>
                </a:solidFill>
              </a:rPr>
              <a:t>buf</a:t>
            </a:r>
            <a:r>
              <a:rPr lang="en-US" altLang="ko-KR" sz="1400" dirty="0">
                <a:solidFill>
                  <a:srgbClr val="FF0000"/>
                </a:solidFill>
              </a:rPr>
              <a:t>, int *size);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17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10/13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6355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678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회원관리 클라이언트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전송처리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5617179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기능에 따른 흐름 구성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메뉴 회원관리 기능 추가 </a:t>
            </a:r>
            <a:r>
              <a:rPr lang="en-US" altLang="ko-KR" dirty="0"/>
              <a:t>– Program. </a:t>
            </a:r>
            <a:r>
              <a:rPr lang="en-US" altLang="ko-KR" dirty="0" err="1"/>
              <a:t>MenuPrint</a:t>
            </a:r>
            <a:r>
              <a:rPr lang="en-US" altLang="ko-KR" dirty="0"/>
              <a:t>()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함수 추가 </a:t>
            </a:r>
            <a:r>
              <a:rPr lang="en-US" altLang="ko-KR" dirty="0"/>
              <a:t>– Control </a:t>
            </a:r>
            <a:r>
              <a:rPr lang="ko-KR" altLang="en-US" dirty="0" err="1"/>
              <a:t>맴버</a:t>
            </a:r>
            <a:r>
              <a:rPr lang="en-US" altLang="ko-KR" dirty="0"/>
              <a:t> </a:t>
            </a:r>
            <a:r>
              <a:rPr lang="ko-KR" altLang="en-US" dirty="0"/>
              <a:t>함수를 추가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메뉴 선택에 따른 분기 처리 </a:t>
            </a:r>
            <a:r>
              <a:rPr lang="en-US" altLang="ko-KR" dirty="0"/>
              <a:t>– </a:t>
            </a:r>
            <a:r>
              <a:rPr lang="en-US" altLang="ko-KR" dirty="0" err="1"/>
              <a:t>Program.Run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2</a:t>
            </a:r>
            <a:r>
              <a:rPr lang="ko-KR" altLang="en-US" dirty="0"/>
              <a:t>번에 추가한 </a:t>
            </a:r>
            <a:r>
              <a:rPr lang="en-US" altLang="ko-KR" dirty="0"/>
              <a:t>Control </a:t>
            </a:r>
            <a:r>
              <a:rPr lang="ko-KR" altLang="en-US" dirty="0"/>
              <a:t>메서드 호출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D76E60-9EAA-4D1D-9783-9DC102013CFF}"/>
              </a:ext>
            </a:extLst>
          </p:cNvPr>
          <p:cNvSpPr/>
          <p:nvPr/>
        </p:nvSpPr>
        <p:spPr>
          <a:xfrm>
            <a:off x="6817454" y="862991"/>
            <a:ext cx="4017382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[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기능구현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Control </a:t>
            </a:r>
            <a:r>
              <a:rPr lang="ko-KR" altLang="en-US" dirty="0"/>
              <a:t>클래스의 기능 </a:t>
            </a:r>
            <a:r>
              <a:rPr lang="ko-KR" altLang="en-US" dirty="0" err="1"/>
              <a:t>맴버</a:t>
            </a:r>
            <a:r>
              <a:rPr lang="ko-KR" altLang="en-US" dirty="0"/>
              <a:t> 함수 </a:t>
            </a:r>
            <a:endParaRPr lang="en-US" altLang="ko-KR" dirty="0"/>
          </a:p>
          <a:p>
            <a:r>
              <a:rPr lang="en-US" altLang="ko-KR" dirty="0"/>
              <a:t>     1) </a:t>
            </a:r>
            <a:r>
              <a:rPr lang="ko-KR" altLang="en-US" dirty="0"/>
              <a:t>필요한 정보를 입력</a:t>
            </a:r>
            <a:endParaRPr lang="en-US" altLang="ko-KR" dirty="0"/>
          </a:p>
          <a:p>
            <a:r>
              <a:rPr lang="en-US" altLang="ko-KR" dirty="0"/>
              <a:t>     2) </a:t>
            </a:r>
            <a:r>
              <a:rPr lang="ko-KR" altLang="en-US" dirty="0"/>
              <a:t>패킷 생성</a:t>
            </a:r>
            <a:endParaRPr lang="en-US" altLang="ko-KR" dirty="0"/>
          </a:p>
          <a:p>
            <a:r>
              <a:rPr lang="en-US" altLang="ko-KR" dirty="0"/>
              <a:t>     3) </a:t>
            </a:r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92DD35-702B-49ED-BA3D-77C59F856875}"/>
              </a:ext>
            </a:extLst>
          </p:cNvPr>
          <p:cNvSpPr/>
          <p:nvPr/>
        </p:nvSpPr>
        <p:spPr>
          <a:xfrm>
            <a:off x="492155" y="2925497"/>
            <a:ext cx="7133438" cy="14773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클라이언트 </a:t>
            </a:r>
            <a:r>
              <a:rPr lang="en-US" altLang="ko-KR" dirty="0"/>
              <a:t>-&gt; </a:t>
            </a:r>
            <a:r>
              <a:rPr lang="ko-KR" altLang="en-US" dirty="0"/>
              <a:t>서버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회원가입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PACK_NEWMEMBER </a:t>
            </a:r>
            <a:r>
              <a:rPr lang="en-US" altLang="ko-KR" dirty="0"/>
              <a:t>+ ID + PW + NAME +AGE + DT</a:t>
            </a:r>
          </a:p>
          <a:p>
            <a:r>
              <a:rPr lang="ko-KR" altLang="en-US" dirty="0"/>
              <a:t>로그인   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PACK_LOGIN </a:t>
            </a:r>
            <a:r>
              <a:rPr lang="en-US" altLang="ko-KR" dirty="0"/>
              <a:t>+ ID + PW</a:t>
            </a:r>
          </a:p>
          <a:p>
            <a:r>
              <a:rPr lang="ko-KR" altLang="en-US" dirty="0"/>
              <a:t>로그아웃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PACK_LOGOUT </a:t>
            </a:r>
            <a:r>
              <a:rPr lang="en-US" altLang="ko-KR" dirty="0"/>
              <a:t>+ ID</a:t>
            </a:r>
          </a:p>
          <a:p>
            <a:r>
              <a:rPr lang="ko-KR" altLang="en-US" dirty="0"/>
              <a:t>회원탈퇴 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PACK_DELMEMBER </a:t>
            </a:r>
            <a:r>
              <a:rPr lang="en-US" altLang="ko-KR" dirty="0"/>
              <a:t>+ ID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018606-FA08-4426-9D6E-371197EA14DD}"/>
              </a:ext>
            </a:extLst>
          </p:cNvPr>
          <p:cNvCxnSpPr>
            <a:cxnSpLocks/>
          </p:cNvCxnSpPr>
          <p:nvPr/>
        </p:nvCxnSpPr>
        <p:spPr>
          <a:xfrm>
            <a:off x="6199464" y="1669409"/>
            <a:ext cx="5285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2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개발과 실행과정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461283" y="1146077"/>
            <a:ext cx="1899362" cy="159859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461283" y="2823580"/>
            <a:ext cx="1899362" cy="149649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068268" y="2207293"/>
            <a:ext cx="2654831" cy="173875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461282" y="1146077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461282" y="2844761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4589574" y="2375342"/>
            <a:ext cx="107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xxx.exe</a:t>
            </a:r>
            <a:r>
              <a:rPr lang="ko-KR" altLang="en-US" b="1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51252" y="2269582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Native code</a:t>
            </a:r>
            <a:r>
              <a:rPr lang="ko-KR" altLang="en-US" b="1" dirty="0"/>
              <a:t>로 </a:t>
            </a:r>
            <a:endParaRPr lang="en-US" altLang="ko-KR" b="1" dirty="0"/>
          </a:p>
          <a:p>
            <a:r>
              <a:rPr lang="ko-KR" altLang="en-US" b="1" dirty="0"/>
              <a:t>번역되면서 실행됨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197557" y="853391"/>
            <a:ext cx="6641782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4492198" y="2322639"/>
            <a:ext cx="2054741" cy="1782907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IL code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736017" y="2530541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>
            <a:cxnSpLocks/>
          </p:cNvCxnSpPr>
          <p:nvPr/>
        </p:nvCxnSpPr>
        <p:spPr>
          <a:xfrm>
            <a:off x="2433136" y="3047348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F55F9-9072-438C-A40E-2980AE17ABC1}"/>
              </a:ext>
            </a:extLst>
          </p:cNvPr>
          <p:cNvSpPr/>
          <p:nvPr/>
        </p:nvSpPr>
        <p:spPr>
          <a:xfrm>
            <a:off x="667732" y="44265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소스코드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7A0A89-8CE0-4A43-914C-A596BF658C75}"/>
              </a:ext>
            </a:extLst>
          </p:cNvPr>
          <p:cNvSpPr/>
          <p:nvPr/>
        </p:nvSpPr>
        <p:spPr>
          <a:xfrm>
            <a:off x="4821809" y="4426536"/>
            <a:ext cx="16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.NET </a:t>
            </a:r>
            <a:r>
              <a:rPr lang="ko-KR" altLang="en-US" dirty="0">
                <a:highlight>
                  <a:srgbClr val="FFFF00"/>
                </a:highlight>
              </a:rPr>
              <a:t>어셈블리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551094-3E85-42B8-A5DE-83305C58AC41}"/>
              </a:ext>
            </a:extLst>
          </p:cNvPr>
          <p:cNvSpPr/>
          <p:nvPr/>
        </p:nvSpPr>
        <p:spPr>
          <a:xfrm>
            <a:off x="2433136" y="5995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개발과정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A5EECC-1485-40C1-9A93-6AC2A46BD8AD}"/>
              </a:ext>
            </a:extLst>
          </p:cNvPr>
          <p:cNvCxnSpPr>
            <a:cxnSpLocks/>
          </p:cNvCxnSpPr>
          <p:nvPr/>
        </p:nvCxnSpPr>
        <p:spPr>
          <a:xfrm>
            <a:off x="6721480" y="3056933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3FEE74-AE26-48FE-BAB8-DAD6DE65FB9A}"/>
              </a:ext>
            </a:extLst>
          </p:cNvPr>
          <p:cNvSpPr/>
          <p:nvPr/>
        </p:nvSpPr>
        <p:spPr>
          <a:xfrm>
            <a:off x="7322904" y="266009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99F606-232D-4DB3-9DE2-C4541C04213A}"/>
              </a:ext>
            </a:extLst>
          </p:cNvPr>
          <p:cNvSpPr/>
          <p:nvPr/>
        </p:nvSpPr>
        <p:spPr>
          <a:xfrm>
            <a:off x="8276252" y="853390"/>
            <a:ext cx="3718191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BAFD9E-5715-4FEF-B9D3-311871DCC5E4}"/>
              </a:ext>
            </a:extLst>
          </p:cNvPr>
          <p:cNvSpPr/>
          <p:nvPr/>
        </p:nvSpPr>
        <p:spPr>
          <a:xfrm>
            <a:off x="9758864" y="60719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실행과정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7717D-105C-4111-9F24-A5338D66F467}"/>
              </a:ext>
            </a:extLst>
          </p:cNvPr>
          <p:cNvSpPr/>
          <p:nvPr/>
        </p:nvSpPr>
        <p:spPr>
          <a:xfrm>
            <a:off x="5632530" y="237534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xxx.dll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8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Object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exam8()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10;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obj1 = num; //upcasting :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값형식도 저장가능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//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저장하는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메모리를 생성하고 그 주소를 저장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obj2 = pro;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F3188-5276-4D6A-B2D3-12AEF4B17D46}"/>
              </a:ext>
            </a:extLst>
          </p:cNvPr>
          <p:cNvSpPr/>
          <p:nvPr/>
        </p:nvSpPr>
        <p:spPr>
          <a:xfrm>
            <a:off x="2368279" y="53236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43A522-01D0-4F50-B940-7A230A139C29}"/>
              </a:ext>
            </a:extLst>
          </p:cNvPr>
          <p:cNvSpPr/>
          <p:nvPr/>
        </p:nvSpPr>
        <p:spPr>
          <a:xfrm>
            <a:off x="3442070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EAA4AB-BE67-41F2-ABD3-59692240B1FB}"/>
              </a:ext>
            </a:extLst>
          </p:cNvPr>
          <p:cNvSpPr/>
          <p:nvPr/>
        </p:nvSpPr>
        <p:spPr>
          <a:xfrm>
            <a:off x="4775919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68279" y="492932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2070" y="492932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75919" y="492932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68279" y="453504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2070" y="453504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75919" y="453504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68279" y="414076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2070" y="414076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75919" y="414076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09054" y="57428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3039700"/>
            <a:ext cx="4112002" cy="3221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91281A-8E39-45F7-9E9D-677723746C9B}"/>
              </a:ext>
            </a:extLst>
          </p:cNvPr>
          <p:cNvSpPr/>
          <p:nvPr/>
        </p:nvSpPr>
        <p:spPr>
          <a:xfrm>
            <a:off x="9244669" y="40659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980D95-9B91-402F-AE8B-39F62A8DACA7}"/>
              </a:ext>
            </a:extLst>
          </p:cNvPr>
          <p:cNvSpPr/>
          <p:nvPr/>
        </p:nvSpPr>
        <p:spPr>
          <a:xfrm>
            <a:off x="8430238" y="40659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35942" y="4263124"/>
            <a:ext cx="2594296" cy="436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</p:cNvCxnSpPr>
          <p:nvPr/>
        </p:nvCxnSpPr>
        <p:spPr>
          <a:xfrm flipV="1">
            <a:off x="5835942" y="4125652"/>
            <a:ext cx="2511104" cy="189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919794" y="5111555"/>
            <a:ext cx="2578955" cy="2490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C3C1A3-CCB5-4A0D-9680-92DF38724E65}"/>
              </a:ext>
            </a:extLst>
          </p:cNvPr>
          <p:cNvSpPr/>
          <p:nvPr/>
        </p:nvSpPr>
        <p:spPr>
          <a:xfrm>
            <a:off x="4108994" y="1633648"/>
            <a:ext cx="149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박싱</a:t>
            </a:r>
            <a:r>
              <a:rPr lang="en-US" altLang="ko-KR" dirty="0">
                <a:highlight>
                  <a:srgbClr val="FFFF00"/>
                </a:highlight>
              </a:rPr>
              <a:t>(Boxing)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4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478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10/06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Ppt66</a:t>
            </a:r>
            <a:r>
              <a:rPr lang="ko-KR" altLang="en-US" sz="3600" b="1" dirty="0"/>
              <a:t>까지 진행</a:t>
            </a:r>
          </a:p>
        </p:txBody>
      </p:sp>
    </p:spTree>
    <p:extLst>
      <p:ext uri="{BB962C8B-B14F-4D97-AF65-F5344CB8AC3E}">
        <p14:creationId xmlns:p14="http://schemas.microsoft.com/office/powerpoint/2010/main" val="16234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page18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s1 = "hello";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s2 = s1;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s3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("hello");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("s1.Equals(s2) =&gt; {0}", s1.Equals(s2));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("s1.Equals(s3) =&gt; {0}", s1.Equals(s3));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(s1,s2)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(s1,s3)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75484" y="536447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9275" y="536447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83124" y="536447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75484" y="497019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9275" y="497019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83124" y="497019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75484" y="45759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9275" y="45759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83124" y="457591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835400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56915" y="2968468"/>
            <a:ext cx="2555847" cy="21430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46459" y="2968468"/>
            <a:ext cx="2666303" cy="1741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839439" y="5360638"/>
            <a:ext cx="2659310" cy="2309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2E9C1A-1725-4BAE-BB38-C477A6A8F748}"/>
              </a:ext>
            </a:extLst>
          </p:cNvPr>
          <p:cNvSpPr/>
          <p:nvPr/>
        </p:nvSpPr>
        <p:spPr>
          <a:xfrm>
            <a:off x="7407481" y="2325665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969DCE-B3EB-4A7F-9546-DF5AB4D2034F}"/>
              </a:ext>
            </a:extLst>
          </p:cNvPr>
          <p:cNvSpPr/>
          <p:nvPr/>
        </p:nvSpPr>
        <p:spPr>
          <a:xfrm>
            <a:off x="7692463" y="187031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정적전역공간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임시 저장공간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D40990-7E77-4565-9EAC-DECCDBE10399}"/>
              </a:ext>
            </a:extLst>
          </p:cNvPr>
          <p:cNvSpPr/>
          <p:nvPr/>
        </p:nvSpPr>
        <p:spPr>
          <a:xfrm>
            <a:off x="9227193" y="277132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E94458-041E-43E2-936E-7442811E6E71}"/>
              </a:ext>
            </a:extLst>
          </p:cNvPr>
          <p:cNvSpPr/>
          <p:nvPr/>
        </p:nvSpPr>
        <p:spPr>
          <a:xfrm>
            <a:off x="8412762" y="27713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35584" y="75403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335584" y="108876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page19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978626"/>
            <a:ext cx="116355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e1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e2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("e1.Equals(e2) =&gt; {0}", e1.Equals(e2));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//FALSE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e3 = e1;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("e1.Equals(e3) =&gt; {0}", e1.Equals(e3));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만약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Equals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를 원래의 개념으로 사용하기 원한다면 반드시 재정의해라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560044" y="582563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633835" y="582563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967684" y="5825630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560044" y="5431348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633835" y="5431348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967684" y="5431348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560044" y="503706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633835" y="503706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967684" y="5037066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618352"/>
            <a:ext cx="4112002" cy="164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</p:cNvCxnSpPr>
          <p:nvPr/>
        </p:nvCxnSpPr>
        <p:spPr>
          <a:xfrm flipV="1">
            <a:off x="6000232" y="5345509"/>
            <a:ext cx="2687967" cy="3284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64916" y="564349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550485" y="564349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956183" y="5840635"/>
            <a:ext cx="2594302" cy="184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20518" y="26693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275998" y="57746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9364916" y="50811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8550485" y="50811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256788-0394-4A37-818F-584D2E9D73C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01533" y="5234207"/>
            <a:ext cx="2248952" cy="4397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page27</a:t>
            </a:r>
            <a:endParaRPr lang="ko-KR" altLang="en-US" sz="3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487963" y="5716574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1561754" y="5716574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2895603" y="5716574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487963" y="53222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1561754" y="53222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2895603" y="53222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1244178" y="606893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1837189"/>
            <a:ext cx="6295937" cy="4404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928151" y="3086888"/>
            <a:ext cx="2493639" cy="2477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28151" y="5913715"/>
            <a:ext cx="25502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7236221" y="288974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6421790" y="288974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7" y="1132892"/>
            <a:ext cx="546335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//2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nt</a:t>
            </a:r>
            <a:r>
              <a:rPr lang="ko-KR" altLang="en-US" dirty="0"/>
              <a:t>[,] arr4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[3,2] { { 1, 2 }, { 4, 5 }, { 5, 6 } };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가변배열</a:t>
            </a:r>
            <a:endParaRPr lang="en-US" altLang="ko-KR" dirty="0"/>
          </a:p>
          <a:p>
            <a:r>
              <a:rPr lang="en-US" altLang="ko-KR" dirty="0"/>
              <a:t>int[][] arr2 = new int[3][];</a:t>
            </a:r>
          </a:p>
          <a:p>
            <a:r>
              <a:rPr lang="en-US" altLang="ko-KR" dirty="0"/>
              <a:t>arr2[0] = new int[3];</a:t>
            </a:r>
          </a:p>
          <a:p>
            <a:r>
              <a:rPr lang="en-US" altLang="ko-KR" dirty="0"/>
              <a:t>arr2[1] = new int[] { 1, 2, 3, 4 };</a:t>
            </a:r>
          </a:p>
          <a:p>
            <a:r>
              <a:rPr lang="en-US" altLang="ko-KR" dirty="0"/>
              <a:t>arr2[2] = new int[2] { 1, 2 };</a:t>
            </a:r>
          </a:p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ADE598-E629-4F35-A7B8-ED88D10B7B65}"/>
              </a:ext>
            </a:extLst>
          </p:cNvPr>
          <p:cNvSpPr/>
          <p:nvPr/>
        </p:nvSpPr>
        <p:spPr>
          <a:xfrm>
            <a:off x="7292835" y="532229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6BF0E9-BA65-4D6D-8061-3EB219CF2DD9}"/>
              </a:ext>
            </a:extLst>
          </p:cNvPr>
          <p:cNvSpPr/>
          <p:nvPr/>
        </p:nvSpPr>
        <p:spPr>
          <a:xfrm>
            <a:off x="6478404" y="532229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4B4C5-5BC9-486A-90ED-4895D8AC91C0}"/>
              </a:ext>
            </a:extLst>
          </p:cNvPr>
          <p:cNvSpPr/>
          <p:nvPr/>
        </p:nvSpPr>
        <p:spPr>
          <a:xfrm>
            <a:off x="7292835" y="491579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F1C302-1AEC-458F-9925-16AB01F5A326}"/>
              </a:ext>
            </a:extLst>
          </p:cNvPr>
          <p:cNvSpPr/>
          <p:nvPr/>
        </p:nvSpPr>
        <p:spPr>
          <a:xfrm>
            <a:off x="6478404" y="491579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E9214B-521B-464E-A88D-538466CBC204}"/>
              </a:ext>
            </a:extLst>
          </p:cNvPr>
          <p:cNvSpPr/>
          <p:nvPr/>
        </p:nvSpPr>
        <p:spPr>
          <a:xfrm>
            <a:off x="7292835" y="452011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C8834F-12D3-4B12-A925-2D60D8D8F054}"/>
              </a:ext>
            </a:extLst>
          </p:cNvPr>
          <p:cNvSpPr/>
          <p:nvPr/>
        </p:nvSpPr>
        <p:spPr>
          <a:xfrm>
            <a:off x="6478404" y="4520118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40D2A-99A8-4C99-8327-47FD3099AD04}"/>
              </a:ext>
            </a:extLst>
          </p:cNvPr>
          <p:cNvSpPr/>
          <p:nvPr/>
        </p:nvSpPr>
        <p:spPr>
          <a:xfrm>
            <a:off x="7292835" y="4125836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9AF92A6-B06C-4D08-A7E5-1CCA3BCE344E}"/>
              </a:ext>
            </a:extLst>
          </p:cNvPr>
          <p:cNvSpPr/>
          <p:nvPr/>
        </p:nvSpPr>
        <p:spPr>
          <a:xfrm>
            <a:off x="6478404" y="4125836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2692F5-F6B2-4F69-91C6-B0D751A3C324}"/>
              </a:ext>
            </a:extLst>
          </p:cNvPr>
          <p:cNvSpPr/>
          <p:nvPr/>
        </p:nvSpPr>
        <p:spPr>
          <a:xfrm>
            <a:off x="7292835" y="371933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1CB4CF-1350-4CCC-A2AE-5921DD5042D9}"/>
              </a:ext>
            </a:extLst>
          </p:cNvPr>
          <p:cNvSpPr/>
          <p:nvPr/>
        </p:nvSpPr>
        <p:spPr>
          <a:xfrm>
            <a:off x="6478404" y="371933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7C3BF-1463-4807-8D8C-E1B9FEC67CAE}"/>
              </a:ext>
            </a:extLst>
          </p:cNvPr>
          <p:cNvSpPr/>
          <p:nvPr/>
        </p:nvSpPr>
        <p:spPr>
          <a:xfrm>
            <a:off x="7236221" y="248325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776389-978C-448D-8900-66A476FF7712}"/>
              </a:ext>
            </a:extLst>
          </p:cNvPr>
          <p:cNvSpPr/>
          <p:nvPr/>
        </p:nvSpPr>
        <p:spPr>
          <a:xfrm>
            <a:off x="6421790" y="248325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F89312-C1BC-49D7-BDA5-CFB974C9A35B}"/>
              </a:ext>
            </a:extLst>
          </p:cNvPr>
          <p:cNvSpPr/>
          <p:nvPr/>
        </p:nvSpPr>
        <p:spPr>
          <a:xfrm>
            <a:off x="7236221" y="207675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4B30AB-E88D-4F25-B3C8-1B7E20DC773D}"/>
              </a:ext>
            </a:extLst>
          </p:cNvPr>
          <p:cNvSpPr/>
          <p:nvPr/>
        </p:nvSpPr>
        <p:spPr>
          <a:xfrm>
            <a:off x="6421790" y="207675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796F65-5644-4562-BE52-F375C8F33121}"/>
              </a:ext>
            </a:extLst>
          </p:cNvPr>
          <p:cNvSpPr/>
          <p:nvPr/>
        </p:nvSpPr>
        <p:spPr>
          <a:xfrm>
            <a:off x="10713443" y="5125151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C64A96-2E6F-4D14-992F-05EB9380AA30}"/>
              </a:ext>
            </a:extLst>
          </p:cNvPr>
          <p:cNvSpPr/>
          <p:nvPr/>
        </p:nvSpPr>
        <p:spPr>
          <a:xfrm>
            <a:off x="9899012" y="512515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E3A481-7337-4743-B12A-0BA6DBB45CF3}"/>
              </a:ext>
            </a:extLst>
          </p:cNvPr>
          <p:cNvSpPr/>
          <p:nvPr/>
        </p:nvSpPr>
        <p:spPr>
          <a:xfrm>
            <a:off x="10713443" y="4718654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3E6787-EEAF-4F7C-B401-EE551BFFECB2}"/>
              </a:ext>
            </a:extLst>
          </p:cNvPr>
          <p:cNvSpPr/>
          <p:nvPr/>
        </p:nvSpPr>
        <p:spPr>
          <a:xfrm>
            <a:off x="9899012" y="471865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FA0F8F-E596-424A-9A8B-CBBD5F182415}"/>
              </a:ext>
            </a:extLst>
          </p:cNvPr>
          <p:cNvSpPr/>
          <p:nvPr/>
        </p:nvSpPr>
        <p:spPr>
          <a:xfrm>
            <a:off x="10713443" y="431215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C17219-3F75-4C9C-B6E7-E84EFC28D45D}"/>
              </a:ext>
            </a:extLst>
          </p:cNvPr>
          <p:cNvSpPr/>
          <p:nvPr/>
        </p:nvSpPr>
        <p:spPr>
          <a:xfrm>
            <a:off x="9899012" y="431215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F45415-6DF2-4478-A261-7C568CFDDE4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508549" y="3138661"/>
            <a:ext cx="1390463" cy="2183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19901D-39FB-4697-A135-EE5C387C79CF}"/>
              </a:ext>
            </a:extLst>
          </p:cNvPr>
          <p:cNvSpPr/>
          <p:nvPr/>
        </p:nvSpPr>
        <p:spPr>
          <a:xfrm>
            <a:off x="10692120" y="356572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FB37B1-05D3-472D-900D-30F0C1962D7C}"/>
              </a:ext>
            </a:extLst>
          </p:cNvPr>
          <p:cNvSpPr/>
          <p:nvPr/>
        </p:nvSpPr>
        <p:spPr>
          <a:xfrm>
            <a:off x="9877689" y="35657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499FAE-431D-42C5-B9C3-307F079B62F6}"/>
              </a:ext>
            </a:extLst>
          </p:cNvPr>
          <p:cNvSpPr/>
          <p:nvPr/>
        </p:nvSpPr>
        <p:spPr>
          <a:xfrm>
            <a:off x="10692120" y="3159230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2A8449-023E-4A4D-850A-986015B462D4}"/>
              </a:ext>
            </a:extLst>
          </p:cNvPr>
          <p:cNvSpPr/>
          <p:nvPr/>
        </p:nvSpPr>
        <p:spPr>
          <a:xfrm>
            <a:off x="9877689" y="315923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5AAE87-C01A-476E-9764-14624E89D4EA}"/>
              </a:ext>
            </a:extLst>
          </p:cNvPr>
          <p:cNvSpPr/>
          <p:nvPr/>
        </p:nvSpPr>
        <p:spPr>
          <a:xfrm>
            <a:off x="10692120" y="2752733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E7088A-4C59-4699-8022-8E30C3704C82}"/>
              </a:ext>
            </a:extLst>
          </p:cNvPr>
          <p:cNvSpPr/>
          <p:nvPr/>
        </p:nvSpPr>
        <p:spPr>
          <a:xfrm>
            <a:off x="9877689" y="275273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147316-AC3E-49B4-B582-E8B0333F8A6A}"/>
              </a:ext>
            </a:extLst>
          </p:cNvPr>
          <p:cNvSpPr/>
          <p:nvPr/>
        </p:nvSpPr>
        <p:spPr>
          <a:xfrm>
            <a:off x="10692120" y="2358949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82C8FA8-4B33-49D3-8445-CC7B9FC8E118}"/>
              </a:ext>
            </a:extLst>
          </p:cNvPr>
          <p:cNvSpPr/>
          <p:nvPr/>
        </p:nvSpPr>
        <p:spPr>
          <a:xfrm>
            <a:off x="9877689" y="235894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0570877-BA19-45D0-AA0A-C5245B5161E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632273" y="2653537"/>
            <a:ext cx="1245416" cy="11093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Page50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3825379"/>
            <a:ext cx="6295937" cy="241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875714" y="4394333"/>
            <a:ext cx="2602690" cy="1519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es1.Val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D6FC2D-B9E6-4136-A9AF-BB87E486DFA8}"/>
              </a:ext>
            </a:extLst>
          </p:cNvPr>
          <p:cNvSpPr/>
          <p:nvPr/>
        </p:nvSpPr>
        <p:spPr>
          <a:xfrm>
            <a:off x="309000" y="460060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38A135-8FEE-471C-946A-128271E6A832}"/>
              </a:ext>
            </a:extLst>
          </p:cNvPr>
          <p:cNvSpPr/>
          <p:nvPr/>
        </p:nvSpPr>
        <p:spPr>
          <a:xfrm>
            <a:off x="1382791" y="460060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es2.Val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E7CA34F-021E-46C2-AA46-4B7E9255E498}"/>
              </a:ext>
            </a:extLst>
          </p:cNvPr>
          <p:cNvSpPr/>
          <p:nvPr/>
        </p:nvSpPr>
        <p:spPr>
          <a:xfrm>
            <a:off x="2716640" y="4600601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 es1 = new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es1.Val = 4;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ExStruct</a:t>
            </a:r>
            <a:r>
              <a:rPr lang="en-US" altLang="ko-KR" b="1" dirty="0">
                <a:solidFill>
                  <a:srgbClr val="FF0000"/>
                </a:solidFill>
              </a:rPr>
              <a:t> es2 = es1;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es2.Val = 5;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Console.WriteLine</a:t>
            </a:r>
            <a:r>
              <a:rPr lang="en-US" altLang="ko-KR" dirty="0">
                <a:solidFill>
                  <a:srgbClr val="FF0000"/>
                </a:solidFill>
              </a:rPr>
              <a:t>("es1.Val:{0}, es2.Val:{1}", es1.Val, es2.Val);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ec1.Val = 4;</a:t>
            </a:r>
          </a:p>
          <a:p>
            <a:r>
              <a:rPr lang="en-US" altLang="ko-KR" dirty="0"/>
              <a:t> </a:t>
            </a:r>
            <a:r>
              <a:rPr lang="en-US" altLang="ko-KR" b="1" dirty="0" err="1"/>
              <a:t>ExClass</a:t>
            </a:r>
            <a:r>
              <a:rPr lang="en-US" altLang="ko-KR" b="1" dirty="0"/>
              <a:t> ec2 = ec1;</a:t>
            </a:r>
          </a:p>
          <a:p>
            <a:r>
              <a:rPr lang="en-US" altLang="ko-KR" dirty="0"/>
              <a:t> ec2.Val = 5;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("ec1.Val:{0}, ec2.Val:{1}", ec1.Val, ec2.Val);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1971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1971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1971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5C9D0E-6AA0-4018-800A-32ADB4CEF6A0}"/>
              </a:ext>
            </a:extLst>
          </p:cNvPr>
          <p:cNvSpPr/>
          <p:nvPr/>
        </p:nvSpPr>
        <p:spPr>
          <a:xfrm>
            <a:off x="309000" y="379326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68CACCC-4448-42FF-B1D0-AABD83D6B2F9}"/>
              </a:ext>
            </a:extLst>
          </p:cNvPr>
          <p:cNvSpPr/>
          <p:nvPr/>
        </p:nvSpPr>
        <p:spPr>
          <a:xfrm>
            <a:off x="1382791" y="379326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EB4A91-4209-49F7-9FA2-64274A06E9BE}"/>
              </a:ext>
            </a:extLst>
          </p:cNvPr>
          <p:cNvSpPr/>
          <p:nvPr/>
        </p:nvSpPr>
        <p:spPr>
          <a:xfrm>
            <a:off x="2716640" y="379326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5285E74-FC96-4539-93AA-77731803BB6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02239" y="3944973"/>
            <a:ext cx="2476165" cy="1968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2937</Words>
  <Application>Microsoft Office PowerPoint</Application>
  <PresentationFormat>와이드스크린</PresentationFormat>
  <Paragraphs>619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45</cp:revision>
  <dcterms:created xsi:type="dcterms:W3CDTF">2020-10-05T00:26:49Z</dcterms:created>
  <dcterms:modified xsi:type="dcterms:W3CDTF">2020-10-13T01:22:18Z</dcterms:modified>
</cp:coreProperties>
</file>