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8" r:id="rId3"/>
    <p:sldId id="260" r:id="rId4"/>
    <p:sldId id="266" r:id="rId5"/>
    <p:sldId id="297" r:id="rId6"/>
    <p:sldId id="299" r:id="rId7"/>
    <p:sldId id="298" r:id="rId8"/>
    <p:sldId id="300" r:id="rId9"/>
    <p:sldId id="274" r:id="rId10"/>
    <p:sldId id="278" r:id="rId11"/>
  </p:sldIdLst>
  <p:sldSz cx="9144000" cy="5143500" type="screen16x9"/>
  <p:notesSz cx="6858000" cy="9144000"/>
  <p:embeddedFontLst>
    <p:embeddedFont>
      <p:font typeface="KoPub돋움체 Bold" panose="02020603020101020101" pitchFamily="18" charset="-127"/>
      <p:regular r:id="rId13"/>
    </p:embeddedFont>
    <p:embeddedFont>
      <p:font typeface="Advent Pro Light" panose="020B0600000101010101" charset="0"/>
      <p:regular r:id="rId14"/>
      <p:bold r:id="rId15"/>
    </p:embeddedFont>
    <p:embeddedFont>
      <p:font typeface="Anton" panose="020B0600000101010101" charset="0"/>
      <p:regular r:id="rId16"/>
    </p:embeddedFont>
    <p:embeddedFont>
      <p:font typeface="Fira Sans Condensed" panose="020B0600000101010101" charset="0"/>
      <p:regular r:id="rId17"/>
      <p:bold r:id="rId18"/>
      <p:italic r:id="rId19"/>
      <p:boldItalic r:id="rId20"/>
    </p:embeddedFont>
    <p:embeddedFont>
      <p:font typeface="Fira Sans Condensed Light" panose="020B0600000101010101" charset="0"/>
      <p:regular r:id="rId21"/>
      <p:bold r:id="rId22"/>
      <p:italic r:id="rId23"/>
      <p:boldItalic r:id="rId24"/>
    </p:embeddedFont>
    <p:embeddedFont>
      <p:font typeface="Rajdhani" panose="020B0600000101010101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9641D-530B-4F75-AA63-7FA2CCDC5369}">
  <a:tblStyle styleId="{8699641D-530B-4F75-AA63-7FA2CCDC53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319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85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0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58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  <p:sldLayoutId id="2147483660" r:id="rId5"/>
    <p:sldLayoutId id="2147483665" r:id="rId6"/>
    <p:sldLayoutId id="2147483666" r:id="rId7"/>
    <p:sldLayoutId id="214748366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70020" y="2155879"/>
            <a:ext cx="4404000" cy="1243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ajdhani"/>
                <a:ea typeface="KoPub돋움체 Bold" panose="02020603020101020101" pitchFamily="18" charset="-127"/>
                <a:cs typeface="Rajdhani"/>
                <a:sym typeface="Rajdhani"/>
              </a:rPr>
              <a:t>나만의</a:t>
            </a:r>
            <a:br>
              <a:rPr lang="en-US" altLang="ko-KR" dirty="0">
                <a:latin typeface="Rajdhani"/>
                <a:ea typeface="KoPub돋움체 Bold" panose="02020603020101020101" pitchFamily="18" charset="-127"/>
                <a:cs typeface="Rajdhani"/>
                <a:sym typeface="Rajdhani"/>
              </a:rPr>
            </a:br>
            <a:r>
              <a:rPr lang="ko-KR" altLang="en-US" dirty="0">
                <a:latin typeface="Rajdhani" charset="0"/>
                <a:ea typeface="KoPub돋움체 Bold" panose="02020603020101020101" pitchFamily="18" charset="-127"/>
                <a:cs typeface="Rajdhani" charset="0"/>
                <a:sym typeface="Rajdhani"/>
              </a:rPr>
              <a:t>단어장</a:t>
            </a:r>
            <a:endParaRPr dirty="0">
              <a:latin typeface="Rajdhani" charset="0"/>
              <a:ea typeface="KoPub돋움체 Bold" panose="02020603020101020101" pitchFamily="18" charset="-127"/>
              <a:cs typeface="Rajdhani" charset="0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70020" y="3236494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강건 </a:t>
            </a:r>
            <a:r>
              <a:rPr lang="ko-KR" altLang="en-US" sz="2000" dirty="0" err="1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김민범</a:t>
            </a:r>
            <a:r>
              <a:rPr lang="ko-KR" altLang="en-US" sz="2000" dirty="0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 김승욱 황동현</a:t>
            </a:r>
            <a:endParaRPr sz="2000" dirty="0">
              <a:latin typeface="Rajdhani" charset="0"/>
              <a:ea typeface="Fira Sans Condensed Light"/>
              <a:cs typeface="Rajdhani" charset="0"/>
              <a:sym typeface="Fira Sans Condensed Light"/>
            </a:endParaRPr>
          </a:p>
        </p:txBody>
      </p:sp>
      <p:sp>
        <p:nvSpPr>
          <p:cNvPr id="6" name="Google Shape;1760;p45">
            <a:extLst>
              <a:ext uri="{FF2B5EF4-FFF2-40B4-BE49-F238E27FC236}">
                <a16:creationId xmlns:a16="http://schemas.microsoft.com/office/drawing/2014/main" id="{65EAB502-1CD1-4A22-9328-CFCFBBD35110}"/>
              </a:ext>
            </a:extLst>
          </p:cNvPr>
          <p:cNvSpPr/>
          <p:nvPr/>
        </p:nvSpPr>
        <p:spPr>
          <a:xfrm>
            <a:off x="5601548" y="748203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" name="Google Shape;103;p24"/>
          <p:cNvSpPr txBox="1">
            <a:spLocks noGrp="1"/>
          </p:cNvSpPr>
          <p:nvPr/>
        </p:nvSpPr>
        <p:spPr>
          <a:xfrm>
            <a:off x="770020" y="3568594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과정명</a:t>
            </a:r>
            <a:r>
              <a:rPr lang="ko-KR" altLang="en-US" dirty="0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 </a:t>
            </a:r>
            <a:r>
              <a:rPr lang="en-US" altLang="ko-KR" dirty="0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: </a:t>
            </a:r>
            <a:r>
              <a:rPr lang="ko-KR" altLang="en-US" dirty="0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비트고급</a:t>
            </a:r>
            <a:r>
              <a:rPr lang="en-US" altLang="ko-KR" dirty="0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32</a:t>
            </a:r>
            <a:r>
              <a:rPr lang="ko-KR" altLang="en-US" dirty="0">
                <a:latin typeface="Rajdhani" charset="0"/>
                <a:ea typeface="Fira Sans Condensed Light"/>
                <a:cs typeface="Rajdhani" charset="0"/>
                <a:sym typeface="Fira Sans Condensed Light"/>
              </a:rPr>
              <a:t>기</a:t>
            </a:r>
            <a:endParaRPr dirty="0">
              <a:latin typeface="Rajdhani" charset="0"/>
              <a:ea typeface="Fira Sans Condensed Light"/>
              <a:cs typeface="Rajdhani" charset="0"/>
              <a:sym typeface="Fira Sans Condensed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020" y="678841"/>
            <a:ext cx="169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3</a:t>
            </a:r>
            <a:r>
              <a:rPr lang="ko-KR" altLang="en-US" sz="2400" b="1" dirty="0" err="1">
                <a:solidFill>
                  <a:schemeClr val="accent4"/>
                </a:solidFill>
                <a:latin typeface="Rajdhani" charset="0"/>
                <a:cs typeface="Rajdhani" charset="0"/>
              </a:rPr>
              <a:t>일천하</a:t>
            </a:r>
            <a:endParaRPr lang="ko-KR" altLang="en-US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771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1772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777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782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1785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2157176" y="1856037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Idea Sketch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2157175" y="218298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6469600" y="1856037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Open API</a:t>
            </a:r>
            <a:endParaRPr lang="ko-KR" altLang="en-US"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6469600" y="2183012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사용할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4286627" y="2911888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4286626" y="32388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사용할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Tool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3477651" y="319873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349800" y="213376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5673025" y="211998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4153852" y="310385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6349301" y="202100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2026001" y="202364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IDEA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스마트폰 카메라를 사용하여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사진을 찍어 단어를 인식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1. 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8377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번역된 데이터를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데이터베이스 저장하고 리스트에 추가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5" y="336730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저장한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DB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를 활용한 사용자만의 단어장 제작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2.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3.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33692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4.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stCxn id="149" idx="3"/>
            <a:endCxn id="146" idx="1"/>
          </p:cNvCxnSpPr>
          <p:nvPr/>
        </p:nvCxnSpPr>
        <p:spPr>
          <a:xfrm>
            <a:off x="6047475" y="22021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47475" y="2941325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 rot="10800000" flipH="1">
            <a:off x="6047475" y="3680625"/>
            <a:ext cx="208500" cy="1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44;p28">
            <a:extLst>
              <a:ext uri="{FF2B5EF4-FFF2-40B4-BE49-F238E27FC236}">
                <a16:creationId xmlns:a16="http://schemas.microsoft.com/office/drawing/2014/main" id="{BA3CF5DE-8EE2-4663-BCA6-E4F188692C43}"/>
              </a:ext>
            </a:extLst>
          </p:cNvPr>
          <p:cNvSpPr txBox="1"/>
          <p:nvPr/>
        </p:nvSpPr>
        <p:spPr>
          <a:xfrm>
            <a:off x="6010124" y="1887024"/>
            <a:ext cx="2413776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이미지의 텍스트를 추출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언어감지와 파싱 및 번역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1689419"/>
            <a:ext cx="22344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협업을 위한 </a:t>
            </a:r>
            <a:r>
              <a:rPr lang="en-US" altLang="ko-KR" sz="1400" dirty="0"/>
              <a:t>                 </a:t>
            </a:r>
            <a:r>
              <a:rPr lang="ko-KR" altLang="en-US" sz="1400" dirty="0"/>
              <a:t>파일 공유 프로그램</a:t>
            </a:r>
            <a:endParaRPr sz="1400" dirty="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89425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Visual</a:t>
            </a:r>
            <a:r>
              <a:rPr lang="ko-KR" altLang="en-US" sz="1400" dirty="0"/>
              <a:t> </a:t>
            </a:r>
            <a:r>
              <a:rPr lang="en-US" altLang="ko-KR" sz="1400" dirty="0"/>
              <a:t>Studio</a:t>
            </a:r>
            <a:r>
              <a:rPr lang="ko-KR" altLang="en-US" sz="1400" dirty="0"/>
              <a:t>를         사용하여 </a:t>
            </a:r>
            <a:r>
              <a:rPr lang="en-US" altLang="ko-KR" sz="1400" dirty="0"/>
              <a:t>C#</a:t>
            </a:r>
            <a:r>
              <a:rPr lang="ko-KR" altLang="en-US" sz="1400" dirty="0"/>
              <a:t>코딩</a:t>
            </a:r>
            <a:endParaRPr lang="en-US" altLang="ko-KR"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61813" y="3302726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멀티플랫폼을 위한 </a:t>
            </a:r>
            <a:r>
              <a:rPr lang="en-US" altLang="ko-KR" sz="1400" dirty="0"/>
              <a:t>      </a:t>
            </a:r>
            <a:r>
              <a:rPr lang="ko-KR" altLang="en-US" sz="1400" dirty="0"/>
              <a:t>개발 엔진 프로그램</a:t>
            </a:r>
            <a:endParaRPr sz="1400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7537" y="3302704"/>
            <a:ext cx="2194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C#-&gt;Java </a:t>
            </a:r>
            <a:r>
              <a:rPr lang="ko-KR" altLang="en-US" sz="1400" dirty="0"/>
              <a:t>변환 작업용</a:t>
            </a:r>
            <a:endParaRPr sz="1400" dirty="0"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2268110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Githu</a:t>
            </a: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b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2268113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Visual Studio 2019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861862" y="3040093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Unity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537" y="3037098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Android Studio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1864B1-45AF-4934-AA6C-B1E5D65B0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17" y="3287031"/>
            <a:ext cx="392486" cy="3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E6E2CB-644B-43DB-A452-D58C1F3A2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76" y="3273573"/>
            <a:ext cx="420875" cy="4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273B3B-5934-4A78-8370-EC317B29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93" y="1971452"/>
            <a:ext cx="337133" cy="3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2C4B409-C952-49F3-8BB4-40838B51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06" y="1946023"/>
            <a:ext cx="322087" cy="3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1689419"/>
            <a:ext cx="22344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협업을 위한 </a:t>
            </a:r>
            <a:r>
              <a:rPr lang="en-US" altLang="ko-KR" sz="1400" dirty="0"/>
              <a:t>                 </a:t>
            </a:r>
            <a:r>
              <a:rPr lang="ko-KR" altLang="en-US" sz="1400" dirty="0"/>
              <a:t>파일 공유 프로그램</a:t>
            </a:r>
            <a:endParaRPr sz="1400" dirty="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89425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네이버 사전을 통한 발음기호 및 기타 뜻 검색</a:t>
            </a: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4930253" y="4119957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단어 뜻 검색용</a:t>
            </a:r>
            <a:endParaRPr sz="1400" dirty="0"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4432639" y="4119957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2268110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Vuforia AR Sdk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2268113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altLang="ko-KR" sz="1800" b="1" dirty="0">
                <a:latin typeface="Rajdhani"/>
                <a:ea typeface="Rajdhani"/>
                <a:cs typeface="Rajdhani"/>
                <a:sym typeface="Rajdhani"/>
              </a:rPr>
              <a:t>Google vision</a:t>
            </a: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4930302" y="3857324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err="1">
                <a:latin typeface="Rajdhani"/>
                <a:ea typeface="Rajdhani"/>
                <a:cs typeface="Rajdhani"/>
                <a:sym typeface="Rajdhani"/>
              </a:rPr>
              <a:t>Naver</a:t>
            </a: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 Papago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4334171" y="3999489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cxnSpLocks/>
            <a:stCxn id="653" idx="2"/>
          </p:cNvCxnSpPr>
          <p:nvPr/>
        </p:nvCxnSpPr>
        <p:spPr>
          <a:xfrm rot="5400000">
            <a:off x="4208877" y="3614444"/>
            <a:ext cx="726393" cy="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87B087-011A-47F9-8CAE-1A9AD2CA9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86" y="4095448"/>
            <a:ext cx="398369" cy="26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8749AF-9959-48AE-8291-79FA2AE1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50" y="1932746"/>
            <a:ext cx="384445" cy="3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774132297464545284/776202445771898930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96" y="1937375"/>
            <a:ext cx="341716" cy="3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2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DC8D323-80E3-425E-9AAB-F2EF783018C0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25023" y="3455824"/>
            <a:ext cx="14734" cy="11400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6626195" y="206030"/>
            <a:ext cx="18294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44515" y="4595879"/>
            <a:ext cx="116101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6689" y="4619822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Intro</a:t>
            </a:r>
            <a:endParaRPr lang="ko-KR" altLang="en-US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98315" y="3766566"/>
            <a:ext cx="3734613" cy="12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244464" y="3858250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4"/>
                </a:solidFill>
                <a:latin typeface="Rajdhani" charset="0"/>
                <a:cs typeface="Rajdhani" charset="0"/>
              </a:rPr>
              <a:t>Vuforia</a:t>
            </a:r>
            <a:endParaRPr lang="ko-KR" altLang="en-US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73396" y="4241257"/>
            <a:ext cx="1243850" cy="54164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TakeAShot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382345" y="4238982"/>
            <a:ext cx="1243850" cy="54164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Rajdhani" charset="0"/>
                <a:cs typeface="Rajdhani" charset="0"/>
              </a:rPr>
              <a:t>Capture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31098" y="2058039"/>
            <a:ext cx="2271853" cy="1385813"/>
            <a:chOff x="-2771948" y="-1048247"/>
            <a:chExt cx="2789142" cy="1089596"/>
          </a:xfrm>
        </p:grpSpPr>
        <p:sp>
          <p:nvSpPr>
            <p:cNvPr id="119" name="직사각형 118"/>
            <p:cNvSpPr/>
            <p:nvPr/>
          </p:nvSpPr>
          <p:spPr>
            <a:xfrm>
              <a:off x="-2771948" y="-1029897"/>
              <a:ext cx="2789142" cy="1071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-1152740" y="-1048247"/>
              <a:ext cx="944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4"/>
                  </a:solidFill>
                  <a:latin typeface="Rajdhani" charset="0"/>
                  <a:cs typeface="Rajdhani" charset="0"/>
                </a:rPr>
                <a:t>WordBook</a:t>
              </a:r>
              <a:endParaRPr lang="ko-KR" altLang="en-US" b="1" dirty="0">
                <a:solidFill>
                  <a:schemeClr val="accent4"/>
                </a:solidFill>
                <a:latin typeface="Rajdhani" charset="0"/>
                <a:cs typeface="Rajdhani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-2695437" y="-215064"/>
              <a:ext cx="1392762" cy="21216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Rajdhani" charset="0"/>
                  <a:cs typeface="Rajdhani" charset="0"/>
                </a:rPr>
                <a:t>Random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9EE237D-F9E7-4A36-9CEB-A948B7D2A212}"/>
                </a:ext>
              </a:extLst>
            </p:cNvPr>
            <p:cNvSpPr/>
            <p:nvPr/>
          </p:nvSpPr>
          <p:spPr>
            <a:xfrm>
              <a:off x="-1161847" y="-813456"/>
              <a:ext cx="1061820" cy="77082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Rajdhani" charset="0"/>
                  <a:cs typeface="Rajdhani" charset="0"/>
                </a:rPr>
                <a:t>Word</a:t>
              </a:r>
            </a:p>
            <a:p>
              <a:pPr algn="ctr"/>
              <a:r>
                <a:rPr lang="en-US" altLang="ko-KR" b="1" dirty="0">
                  <a:latin typeface="Rajdhani" charset="0"/>
                  <a:cs typeface="Rajdhani" charset="0"/>
                </a:rPr>
                <a:t>Capture</a:t>
              </a:r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3046444" y="2771218"/>
            <a:ext cx="5662747" cy="85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3046444" y="2746241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API</a:t>
            </a:r>
            <a:endParaRPr lang="ko-KR" altLang="en-US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B52DF5-5541-47A8-B3D9-3EB871A80EED}"/>
              </a:ext>
            </a:extLst>
          </p:cNvPr>
          <p:cNvCxnSpPr>
            <a:stCxn id="123" idx="3"/>
            <a:endCxn id="124" idx="1"/>
          </p:cNvCxnSpPr>
          <p:nvPr/>
        </p:nvCxnSpPr>
        <p:spPr>
          <a:xfrm flipV="1">
            <a:off x="4717246" y="4509807"/>
            <a:ext cx="665099" cy="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EBDB1-4F09-4C38-AAD6-FF9CBD64C710}"/>
              </a:ext>
            </a:extLst>
          </p:cNvPr>
          <p:cNvSpPr/>
          <p:nvPr/>
        </p:nvSpPr>
        <p:spPr>
          <a:xfrm>
            <a:off x="75200" y="3677314"/>
            <a:ext cx="2464254" cy="784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A60729-0BAF-4474-8216-91B9F1633F99}"/>
              </a:ext>
            </a:extLst>
          </p:cNvPr>
          <p:cNvSpPr txBox="1"/>
          <p:nvPr/>
        </p:nvSpPr>
        <p:spPr>
          <a:xfrm>
            <a:off x="120196" y="3695442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Manager</a:t>
            </a:r>
            <a:endParaRPr lang="ko-KR" altLang="en-US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082625" y="3743660"/>
            <a:ext cx="1397845" cy="26921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OnCamScene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99A15A-D408-4A02-B211-03ADD5DDC3E8}"/>
              </a:ext>
            </a:extLst>
          </p:cNvPr>
          <p:cNvSpPr/>
          <p:nvPr/>
        </p:nvSpPr>
        <p:spPr>
          <a:xfrm>
            <a:off x="1074262" y="4117132"/>
            <a:ext cx="1397846" cy="26921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OnSceneLoaded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BF644A-2750-4135-9F39-4C1F525DB0CA}"/>
              </a:ext>
            </a:extLst>
          </p:cNvPr>
          <p:cNvSpPr/>
          <p:nvPr/>
        </p:nvSpPr>
        <p:spPr>
          <a:xfrm>
            <a:off x="5096790" y="3029041"/>
            <a:ext cx="1515470" cy="33866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PapagoLanguage</a:t>
            </a:r>
            <a:r>
              <a:rPr lang="en-US" altLang="ko-KR" b="1" dirty="0">
                <a:latin typeface="Rajdhani" charset="0"/>
                <a:cs typeface="Rajdhani" charset="0"/>
              </a:rPr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D638CE-A539-4AEF-A092-86EDE1592DD9}"/>
              </a:ext>
            </a:extLst>
          </p:cNvPr>
          <p:cNvSpPr/>
          <p:nvPr/>
        </p:nvSpPr>
        <p:spPr>
          <a:xfrm>
            <a:off x="3330488" y="3029041"/>
            <a:ext cx="1453311" cy="33866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PapagoTrans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F0859-19AD-48D7-B4F4-649A55C19F66}"/>
              </a:ext>
            </a:extLst>
          </p:cNvPr>
          <p:cNvSpPr txBox="1"/>
          <p:nvPr/>
        </p:nvSpPr>
        <p:spPr>
          <a:xfrm>
            <a:off x="148112" y="461982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&lt;UI&gt;</a:t>
            </a:r>
            <a:endParaRPr lang="ko-KR" altLang="en-US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BA02CA-2BFF-4AE7-B49D-A65E1A8B7B36}"/>
              </a:ext>
            </a:extLst>
          </p:cNvPr>
          <p:cNvSpPr txBox="1"/>
          <p:nvPr/>
        </p:nvSpPr>
        <p:spPr>
          <a:xfrm>
            <a:off x="25842" y="389407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&lt;Singleton&gt;</a:t>
            </a:r>
            <a:endParaRPr lang="ko-KR" altLang="en-US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BD638CE-A539-4AEF-A092-86EDE1592DD9}"/>
              </a:ext>
            </a:extLst>
          </p:cNvPr>
          <p:cNvSpPr/>
          <p:nvPr/>
        </p:nvSpPr>
        <p:spPr>
          <a:xfrm>
            <a:off x="7005391" y="3029041"/>
            <a:ext cx="1515469" cy="33866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GoogleVision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cxnSp>
        <p:nvCxnSpPr>
          <p:cNvPr id="23" name="직선 화살표 연결선 22"/>
          <p:cNvCxnSpPr>
            <a:cxnSpLocks/>
            <a:stCxn id="55" idx="1"/>
            <a:endCxn id="51" idx="3"/>
          </p:cNvCxnSpPr>
          <p:nvPr/>
        </p:nvCxnSpPr>
        <p:spPr>
          <a:xfrm flipH="1">
            <a:off x="6612260" y="3198374"/>
            <a:ext cx="3931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102238" y="52161"/>
            <a:ext cx="2262875" cy="1684522"/>
            <a:chOff x="342138" y="1574997"/>
            <a:chExt cx="2262875" cy="168452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EA46ADF-0CD5-43EB-8F6F-6BF8CE801F8C}"/>
                </a:ext>
              </a:extLst>
            </p:cNvPr>
            <p:cNvGrpSpPr/>
            <p:nvPr/>
          </p:nvGrpSpPr>
          <p:grpSpPr>
            <a:xfrm>
              <a:off x="342138" y="1574997"/>
              <a:ext cx="2262875" cy="1684522"/>
              <a:chOff x="6720840" y="872490"/>
              <a:chExt cx="2262875" cy="1684522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6720840" y="928622"/>
                <a:ext cx="2262875" cy="1628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723890" y="872490"/>
                <a:ext cx="3898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  <a:latin typeface="Rajdhani" charset="0"/>
                    <a:cs typeface="Rajdhani" charset="0"/>
                  </a:rPr>
                  <a:t>DB</a:t>
                </a:r>
                <a:endParaRPr lang="ko-KR" altLang="en-US" b="1" dirty="0">
                  <a:solidFill>
                    <a:schemeClr val="accent4"/>
                  </a:solidFill>
                  <a:latin typeface="Rajdhani" charset="0"/>
                  <a:cs typeface="Rajdhani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6907856" y="1958487"/>
                <a:ext cx="1888841" cy="21555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latin typeface="Rajdhani" charset="0"/>
                    <a:cs typeface="Rajdhani" charset="0"/>
                  </a:rPr>
                  <a:t>DataBaseInsert</a:t>
                </a:r>
                <a:endParaRPr lang="en-US" altLang="ko-KR" b="1" dirty="0">
                  <a:latin typeface="Rajdhani" charset="0"/>
                  <a:cs typeface="Rajdhani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907856" y="1693302"/>
                <a:ext cx="1888841" cy="18433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latin typeface="Rajdhani" charset="0"/>
                    <a:cs typeface="Rajdhani" charset="0"/>
                  </a:rPr>
                  <a:t>DataBaseLead</a:t>
                </a:r>
                <a:endParaRPr lang="en-US" altLang="ko-KR" b="1" dirty="0">
                  <a:latin typeface="Rajdhani" charset="0"/>
                  <a:cs typeface="Rajdhani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6907856" y="2246174"/>
                <a:ext cx="1888841" cy="194890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latin typeface="Rajdhani" charset="0"/>
                    <a:cs typeface="Rajdhani" charset="0"/>
                  </a:rPr>
                  <a:t>DataBaseDelete</a:t>
                </a:r>
                <a:endParaRPr lang="en-US" altLang="ko-KR" b="1" dirty="0">
                  <a:latin typeface="Rajdhani" charset="0"/>
                  <a:cs typeface="Rajdhani" charset="0"/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529153" y="2115465"/>
              <a:ext cx="1888841" cy="19489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latin typeface="Rajdhani" charset="0"/>
                  <a:cs typeface="Rajdhani" charset="0"/>
                </a:rPr>
                <a:t>DataBaseCheck</a:t>
              </a:r>
              <a:endParaRPr lang="en-US" altLang="ko-KR" b="1" dirty="0">
                <a:latin typeface="Rajdhani" charset="0"/>
                <a:cs typeface="Rajdhani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152" y="1844278"/>
              <a:ext cx="1888841" cy="19489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latin typeface="Rajdhani" charset="0"/>
                  <a:cs typeface="Rajdhani" charset="0"/>
                </a:rPr>
                <a:t>DataBaseCreate</a:t>
              </a:r>
              <a:endParaRPr lang="en-US" altLang="ko-KR" b="1" dirty="0">
                <a:latin typeface="Rajdhani" charset="0"/>
                <a:cs typeface="Rajdhani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7BA02CA-2BFF-4AE7-B49D-A65E1A8B7B36}"/>
                </a:ext>
              </a:extLst>
            </p:cNvPr>
            <p:cNvSpPr txBox="1"/>
            <p:nvPr/>
          </p:nvSpPr>
          <p:spPr>
            <a:xfrm>
              <a:off x="570052" y="1582009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latin typeface="Rajdhani" charset="0"/>
                  <a:cs typeface="Rajdhani" charset="0"/>
                </a:rPr>
                <a:t>&lt;Singleton&gt;</a:t>
              </a:r>
              <a:endParaRPr lang="ko-KR" altLang="en-US" b="1" dirty="0">
                <a:solidFill>
                  <a:schemeClr val="accent4"/>
                </a:solidFill>
                <a:latin typeface="Rajdhani" charset="0"/>
                <a:cs typeface="Rajdhani" charset="0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BD638CE-A539-4AEF-A092-86EDE1592DD9}"/>
              </a:ext>
            </a:extLst>
          </p:cNvPr>
          <p:cNvSpPr/>
          <p:nvPr/>
        </p:nvSpPr>
        <p:spPr>
          <a:xfrm>
            <a:off x="193419" y="2417742"/>
            <a:ext cx="1134453" cy="28854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StartStudy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D638CE-A539-4AEF-A092-86EDE1592DD9}"/>
              </a:ext>
            </a:extLst>
          </p:cNvPr>
          <p:cNvSpPr/>
          <p:nvPr/>
        </p:nvSpPr>
        <p:spPr>
          <a:xfrm>
            <a:off x="193419" y="2765471"/>
            <a:ext cx="1134453" cy="28854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StopStudy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cxnSp>
        <p:nvCxnSpPr>
          <p:cNvPr id="58" name="직선 화살표 연결선 57"/>
          <p:cNvCxnSpPr>
            <a:cxnSpLocks/>
          </p:cNvCxnSpPr>
          <p:nvPr/>
        </p:nvCxnSpPr>
        <p:spPr>
          <a:xfrm>
            <a:off x="2311623" y="2867567"/>
            <a:ext cx="1141564" cy="16445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4BA424-32C0-4829-9158-2B8984195D78}"/>
              </a:ext>
            </a:extLst>
          </p:cNvPr>
          <p:cNvSpPr/>
          <p:nvPr/>
        </p:nvSpPr>
        <p:spPr>
          <a:xfrm>
            <a:off x="3046444" y="1076885"/>
            <a:ext cx="5662747" cy="99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EBD19-FC66-4F9E-A931-CF4735A72FAB}"/>
              </a:ext>
            </a:extLst>
          </p:cNvPr>
          <p:cNvSpPr txBox="1"/>
          <p:nvPr/>
        </p:nvSpPr>
        <p:spPr>
          <a:xfrm>
            <a:off x="7654443" y="1044751"/>
            <a:ext cx="128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Select Word</a:t>
            </a:r>
            <a:endParaRPr lang="ko-KR" altLang="en-US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275160-0BCD-4DBB-B0A9-B51BE707C2AE}"/>
              </a:ext>
            </a:extLst>
          </p:cNvPr>
          <p:cNvSpPr/>
          <p:nvPr/>
        </p:nvSpPr>
        <p:spPr>
          <a:xfrm>
            <a:off x="6917141" y="1312004"/>
            <a:ext cx="1484255" cy="54164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InsertWord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BAEFAC-0205-4D9B-B4FE-F0D9F345DFE0}"/>
              </a:ext>
            </a:extLst>
          </p:cNvPr>
          <p:cNvSpPr/>
          <p:nvPr/>
        </p:nvSpPr>
        <p:spPr>
          <a:xfrm>
            <a:off x="3195794" y="1383572"/>
            <a:ext cx="1484255" cy="54164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ScrollviewPrint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AE43-752E-407A-B611-F62321B9CCA3}"/>
              </a:ext>
            </a:extLst>
          </p:cNvPr>
          <p:cNvSpPr/>
          <p:nvPr/>
        </p:nvSpPr>
        <p:spPr>
          <a:xfrm>
            <a:off x="4975614" y="1376062"/>
            <a:ext cx="1484255" cy="54164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DeleteWord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7B9D8F2-EFF5-4142-9FC8-040AB7DF737B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6004270" y="3382466"/>
            <a:ext cx="1654999" cy="856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FDD0FB0-507F-4FF2-9FD5-7F307F5604D2}"/>
              </a:ext>
            </a:extLst>
          </p:cNvPr>
          <p:cNvCxnSpPr>
            <a:cxnSpLocks/>
          </p:cNvCxnSpPr>
          <p:nvPr/>
        </p:nvCxnSpPr>
        <p:spPr>
          <a:xfrm flipV="1">
            <a:off x="5798695" y="1878630"/>
            <a:ext cx="2353205" cy="11623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61D9C00-731D-4F9B-A6C0-61856824ACD4}"/>
              </a:ext>
            </a:extLst>
          </p:cNvPr>
          <p:cNvCxnSpPr>
            <a:cxnSpLocks/>
          </p:cNvCxnSpPr>
          <p:nvPr/>
        </p:nvCxnSpPr>
        <p:spPr>
          <a:xfrm flipH="1">
            <a:off x="4188008" y="1878630"/>
            <a:ext cx="2953192" cy="1131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7486432-8AFD-44C2-8027-F33E5973BD4F}"/>
              </a:ext>
            </a:extLst>
          </p:cNvPr>
          <p:cNvCxnSpPr>
            <a:cxnSpLocks/>
          </p:cNvCxnSpPr>
          <p:nvPr/>
        </p:nvCxnSpPr>
        <p:spPr>
          <a:xfrm flipH="1" flipV="1">
            <a:off x="2321517" y="1735324"/>
            <a:ext cx="1364958" cy="1274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72EA99-59D9-4F7C-8496-00844AC7A41D}"/>
              </a:ext>
            </a:extLst>
          </p:cNvPr>
          <p:cNvCxnSpPr>
            <a:cxnSpLocks/>
          </p:cNvCxnSpPr>
          <p:nvPr/>
        </p:nvCxnSpPr>
        <p:spPr>
          <a:xfrm>
            <a:off x="2384977" y="1595381"/>
            <a:ext cx="792331" cy="515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69A298F-A253-4FAA-B254-A85A76A8A2D1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 flipV="1">
            <a:off x="2365113" y="922488"/>
            <a:ext cx="3299491" cy="4388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4062871-85A7-42AD-9D1F-90E9AFE72AE8}"/>
              </a:ext>
            </a:extLst>
          </p:cNvPr>
          <p:cNvSpPr/>
          <p:nvPr/>
        </p:nvSpPr>
        <p:spPr>
          <a:xfrm>
            <a:off x="193419" y="2148125"/>
            <a:ext cx="1134453" cy="19886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Rajdhani" charset="0"/>
                <a:cs typeface="Rajdhani" charset="0"/>
              </a:rPr>
              <a:t>Scrollview</a:t>
            </a:r>
            <a:endParaRPr lang="en-US" altLang="ko-KR" b="1" dirty="0">
              <a:latin typeface="Rajdhani" charset="0"/>
              <a:cs typeface="Rajdhani" charset="0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2CFA880-48EA-45F6-8C6F-477380B9BBCD}"/>
              </a:ext>
            </a:extLst>
          </p:cNvPr>
          <p:cNvCxnSpPr>
            <a:cxnSpLocks/>
          </p:cNvCxnSpPr>
          <p:nvPr/>
        </p:nvCxnSpPr>
        <p:spPr>
          <a:xfrm>
            <a:off x="749650" y="1720746"/>
            <a:ext cx="0" cy="4154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9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234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</a:t>
            </a:r>
            <a:endParaRPr dirty="0"/>
          </a:p>
        </p:txBody>
      </p:sp>
      <p:sp>
        <p:nvSpPr>
          <p:cNvPr id="23" name="Google Shape;1760;p45">
            <a:extLst>
              <a:ext uri="{FF2B5EF4-FFF2-40B4-BE49-F238E27FC236}">
                <a16:creationId xmlns:a16="http://schemas.microsoft.com/office/drawing/2014/main" id="{BA67E6A2-330F-4B94-A4C6-1636E24B8572}"/>
              </a:ext>
            </a:extLst>
          </p:cNvPr>
          <p:cNvSpPr/>
          <p:nvPr/>
        </p:nvSpPr>
        <p:spPr>
          <a:xfrm>
            <a:off x="222727" y="1082525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1760;p45">
            <a:extLst>
              <a:ext uri="{FF2B5EF4-FFF2-40B4-BE49-F238E27FC236}">
                <a16:creationId xmlns:a16="http://schemas.microsoft.com/office/drawing/2014/main" id="{9A0B32FB-185B-459E-890A-950AAE5E50CA}"/>
              </a:ext>
            </a:extLst>
          </p:cNvPr>
          <p:cNvSpPr/>
          <p:nvPr/>
        </p:nvSpPr>
        <p:spPr>
          <a:xfrm>
            <a:off x="2414602" y="1082524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" name="Google Shape;1760;p45">
            <a:extLst>
              <a:ext uri="{FF2B5EF4-FFF2-40B4-BE49-F238E27FC236}">
                <a16:creationId xmlns:a16="http://schemas.microsoft.com/office/drawing/2014/main" id="{CADDCC86-8801-43E6-BA96-119F8F2CB743}"/>
              </a:ext>
            </a:extLst>
          </p:cNvPr>
          <p:cNvSpPr/>
          <p:nvPr/>
        </p:nvSpPr>
        <p:spPr>
          <a:xfrm>
            <a:off x="4714046" y="1082524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" name="Google Shape;1760;p45">
            <a:extLst>
              <a:ext uri="{FF2B5EF4-FFF2-40B4-BE49-F238E27FC236}">
                <a16:creationId xmlns:a16="http://schemas.microsoft.com/office/drawing/2014/main" id="{AF10226C-6189-435C-B31C-4B91336D394A}"/>
              </a:ext>
            </a:extLst>
          </p:cNvPr>
          <p:cNvSpPr/>
          <p:nvPr/>
        </p:nvSpPr>
        <p:spPr>
          <a:xfrm>
            <a:off x="6959707" y="1082523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EEF607-8148-4696-BE9A-33DF0A54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" y="1391772"/>
            <a:ext cx="1856537" cy="3262076"/>
          </a:xfrm>
          <a:prstGeom prst="rect">
            <a:avLst/>
          </a:prstGeom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61" y="1399856"/>
            <a:ext cx="1833151" cy="325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 descr="C:\Users\user\Documents\카카오톡 받은 파일\KakaoTalk_20201112_0659452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1398496"/>
            <a:ext cx="1840705" cy="325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73BCB7-56E4-4C9C-A860-DEDCEAC03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832" y="1398496"/>
            <a:ext cx="1875015" cy="32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929388" y="984476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Using </a:t>
            </a:r>
            <a:r>
              <a:rPr lang="en-US" dirty="0" err="1"/>
              <a:t>skils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929386" y="1311425"/>
            <a:ext cx="2548071" cy="3520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카메라 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초점를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맞추기 위한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Vuforia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이미지의 단어를 인식하는 용도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Google vision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(OCR)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인식한 단어를 번역하기 위한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Papago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저장을 위한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    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Sqlite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5722396" y="969779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supplement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5722394" y="1296728"/>
            <a:ext cx="2866713" cy="362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인식률 개선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이미지의 부분 번역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단어장 퀴즈 추가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카메라에서 바로 단어의 정보출력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개선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4913420" y="116174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22012" y="126220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5589621" y="1161744"/>
            <a:ext cx="0" cy="351475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798213" y="1152079"/>
            <a:ext cx="0" cy="3628927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dirty="0"/>
              <a:t>supplement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42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RO</a:t>
            </a:r>
            <a:r>
              <a:rPr lang="en-US" dirty="0"/>
              <a:t>L</a:t>
            </a:r>
            <a:r>
              <a:rPr lang="en" dirty="0"/>
              <a:t>E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50" y="1790024"/>
            <a:ext cx="2376168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Vuforia Sdk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작업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       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GitHub Merge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매니지먼트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  </a:t>
            </a:r>
            <a:r>
              <a:rPr lang="ko-KR" alt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안드로이드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ko-KR" alt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빌드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영상편집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604" name="Google Shape;1604;p42"/>
          <p:cNvSpPr txBox="1"/>
          <p:nvPr/>
        </p:nvSpPr>
        <p:spPr>
          <a:xfrm>
            <a:off x="2088350" y="33208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DB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관련 코드작업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                  </a:t>
            </a:r>
            <a:r>
              <a:rPr lang="en-US" altLang="ko-KR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Sqlite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구축 및 코드작업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1047565" y="1676257"/>
            <a:ext cx="635477" cy="633411"/>
            <a:chOff x="6039282" y="1042577"/>
            <a:chExt cx="734315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685928" y="1318008"/>
            <a:ext cx="1359588" cy="1359588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2"/>
          <p:cNvGrpSpPr/>
          <p:nvPr/>
        </p:nvGrpSpPr>
        <p:grpSpPr>
          <a:xfrm>
            <a:off x="5175119" y="1676257"/>
            <a:ext cx="635477" cy="633411"/>
            <a:chOff x="6039282" y="1042577"/>
            <a:chExt cx="734315" cy="731929"/>
          </a:xfrm>
        </p:grpSpPr>
        <p:sp>
          <p:nvSpPr>
            <p:cNvPr id="1632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42"/>
          <p:cNvGrpSpPr/>
          <p:nvPr/>
        </p:nvGrpSpPr>
        <p:grpSpPr>
          <a:xfrm rot="9050597">
            <a:off x="4813463" y="1313173"/>
            <a:ext cx="1359571" cy="1359571"/>
            <a:chOff x="885403" y="1571142"/>
            <a:chExt cx="2598600" cy="2598600"/>
          </a:xfrm>
        </p:grpSpPr>
        <p:sp>
          <p:nvSpPr>
            <p:cNvPr id="1654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42"/>
          <p:cNvGrpSpPr/>
          <p:nvPr/>
        </p:nvGrpSpPr>
        <p:grpSpPr>
          <a:xfrm>
            <a:off x="1047565" y="3210636"/>
            <a:ext cx="635477" cy="633411"/>
            <a:chOff x="6039282" y="1042577"/>
            <a:chExt cx="734315" cy="731929"/>
          </a:xfrm>
        </p:grpSpPr>
        <p:sp>
          <p:nvSpPr>
            <p:cNvPr id="1658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42"/>
          <p:cNvGrpSpPr/>
          <p:nvPr/>
        </p:nvGrpSpPr>
        <p:grpSpPr>
          <a:xfrm rot="3938964">
            <a:off x="686008" y="2852262"/>
            <a:ext cx="1359428" cy="1359428"/>
            <a:chOff x="885403" y="1571142"/>
            <a:chExt cx="2598600" cy="2598600"/>
          </a:xfrm>
        </p:grpSpPr>
        <p:sp>
          <p:nvSpPr>
            <p:cNvPr id="1680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42"/>
          <p:cNvGrpSpPr/>
          <p:nvPr/>
        </p:nvGrpSpPr>
        <p:grpSpPr>
          <a:xfrm>
            <a:off x="5175119" y="3210636"/>
            <a:ext cx="635477" cy="633411"/>
            <a:chOff x="6039282" y="1042577"/>
            <a:chExt cx="734315" cy="731929"/>
          </a:xfrm>
        </p:grpSpPr>
        <p:sp>
          <p:nvSpPr>
            <p:cNvPr id="1684" name="Google Shape;1684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42"/>
          <p:cNvGrpSpPr/>
          <p:nvPr/>
        </p:nvGrpSpPr>
        <p:grpSpPr>
          <a:xfrm rot="-5079530">
            <a:off x="4813491" y="2852495"/>
            <a:ext cx="1359514" cy="1359514"/>
            <a:chOff x="885403" y="1571142"/>
            <a:chExt cx="2598600" cy="2598600"/>
          </a:xfrm>
        </p:grpSpPr>
        <p:sp>
          <p:nvSpPr>
            <p:cNvPr id="1706" name="Google Shape;1706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6238525" y="179002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Google Vision </a:t>
            </a:r>
            <a:r>
              <a:rPr 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OpenApi</a:t>
            </a: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,            </a:t>
            </a:r>
            <a:r>
              <a:rPr 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Naver</a:t>
            </a: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OpenApi</a:t>
            </a: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Pasing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0" name="Google Shape;1710;p42"/>
          <p:cNvSpPr txBox="1"/>
          <p:nvPr/>
        </p:nvSpPr>
        <p:spPr>
          <a:xfrm>
            <a:off x="6238525" y="33208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단어장 알고리즘 제작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 </a:t>
            </a:r>
            <a:r>
              <a:rPr lang="en-US" altLang="ko-KR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google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Vision </a:t>
            </a:r>
            <a:r>
              <a:rPr lang="en-US" altLang="ko-KR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OpenApi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,      UI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작업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1" name="Google Shape;1711;p42"/>
          <p:cNvSpPr txBox="1"/>
          <p:nvPr/>
        </p:nvSpPr>
        <p:spPr>
          <a:xfrm>
            <a:off x="2088350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solidFill>
                  <a:srgbClr val="F3F3F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강건</a:t>
            </a:r>
            <a:endParaRPr sz="1800" b="1" dirty="0">
              <a:solidFill>
                <a:srgbClr val="F3F3F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  <p:sp>
        <p:nvSpPr>
          <p:cNvPr id="1712" name="Google Shape;1712;p42"/>
          <p:cNvSpPr txBox="1"/>
          <p:nvPr/>
        </p:nvSpPr>
        <p:spPr>
          <a:xfrm>
            <a:off x="2088350" y="309627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 err="1">
                <a:solidFill>
                  <a:srgbClr val="F3F3F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김민범</a:t>
            </a:r>
            <a:endParaRPr sz="1800" b="1" dirty="0">
              <a:solidFill>
                <a:srgbClr val="F3F3F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  <p:sp>
        <p:nvSpPr>
          <p:cNvPr id="1713" name="Google Shape;1713;p42"/>
          <p:cNvSpPr txBox="1"/>
          <p:nvPr/>
        </p:nvSpPr>
        <p:spPr>
          <a:xfrm>
            <a:off x="6238525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solidFill>
                  <a:srgbClr val="F3F3F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김승욱</a:t>
            </a:r>
            <a:endParaRPr sz="1800" b="1" dirty="0">
              <a:solidFill>
                <a:srgbClr val="F3F3F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  <p:sp>
        <p:nvSpPr>
          <p:cNvPr id="1714" name="Google Shape;1714;p42"/>
          <p:cNvSpPr txBox="1"/>
          <p:nvPr/>
        </p:nvSpPr>
        <p:spPr>
          <a:xfrm>
            <a:off x="6238525" y="309627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solidFill>
                  <a:srgbClr val="F3F3F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황동현</a:t>
            </a:r>
            <a:endParaRPr sz="1800" b="1" dirty="0">
              <a:solidFill>
                <a:srgbClr val="F3F3F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261</Words>
  <Application>Microsoft Office PowerPoint</Application>
  <PresentationFormat>화면 슬라이드 쇼(16:9)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KoPub돋움체 Bold</vt:lpstr>
      <vt:lpstr>Arial</vt:lpstr>
      <vt:lpstr>Fira Sans Condensed</vt:lpstr>
      <vt:lpstr>Advent Pro Light</vt:lpstr>
      <vt:lpstr>Rajdhani</vt:lpstr>
      <vt:lpstr>Fira Sans Condensed Light</vt:lpstr>
      <vt:lpstr>Anton</vt:lpstr>
      <vt:lpstr>Ai Tech Agency by Slidesgo</vt:lpstr>
      <vt:lpstr>나만의 단어장</vt:lpstr>
      <vt:lpstr>Idea Sketch</vt:lpstr>
      <vt:lpstr>OUR IDEA</vt:lpstr>
      <vt:lpstr>Tool</vt:lpstr>
      <vt:lpstr>API</vt:lpstr>
      <vt:lpstr>Class</vt:lpstr>
      <vt:lpstr>UI</vt:lpstr>
      <vt:lpstr>Using skils</vt:lpstr>
      <vt:lpstr>OUR ROLE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user</dc:creator>
  <cp:lastModifiedBy>강 건</cp:lastModifiedBy>
  <cp:revision>49</cp:revision>
  <dcterms:modified xsi:type="dcterms:W3CDTF">2020-11-12T01:32:00Z</dcterms:modified>
</cp:coreProperties>
</file>