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83" r:id="rId4"/>
    <p:sldId id="284" r:id="rId5"/>
    <p:sldId id="285" r:id="rId6"/>
    <p:sldId id="286" r:id="rId7"/>
    <p:sldId id="294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300" r:id="rId16"/>
    <p:sldId id="296" r:id="rId17"/>
    <p:sldId id="297" r:id="rId18"/>
    <p:sldId id="298" r:id="rId19"/>
    <p:sldId id="301" r:id="rId20"/>
    <p:sldId id="299" r:id="rId21"/>
    <p:sldId id="302" r:id="rId22"/>
    <p:sldId id="303" r:id="rId23"/>
    <p:sldId id="304" r:id="rId24"/>
    <p:sldId id="305" r:id="rId25"/>
    <p:sldId id="307" r:id="rId26"/>
    <p:sldId id="309" r:id="rId27"/>
    <p:sldId id="308" r:id="rId28"/>
    <p:sldId id="310" r:id="rId29"/>
    <p:sldId id="311" r:id="rId30"/>
    <p:sldId id="312" r:id="rId31"/>
    <p:sldId id="31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E7078-1744-4614-B031-854E4453A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D5A670-9B41-4535-9EC1-116BC1724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27C51-9D5B-49E7-BB35-2F102C1D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98DAC-800C-426D-A17E-FBA73652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F1FD3-BF0E-4CF5-8F39-F64C8317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9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F19F1-D18D-44D8-8DE9-FC68A006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51ABC0-8CFB-4B84-8BBC-8FD3CF3CF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61A3C-E07F-4FE2-B676-2F884F95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ECF46-4C22-44C5-9E70-1AF71C30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B78CE-6362-4D52-A4BD-8064FCBD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8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9E2642-8AC0-4B29-9CA0-BCE8CF575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772D12-C511-4A6F-B4CE-518C3AEA2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F0FDE-FF7A-40E8-AA78-67ACED9B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DF5E6-62D3-46BC-86C1-9B7D5B35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C9342-BDFD-4365-81E0-FCCD45C4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4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0ACE7-8B59-46EC-AF45-48A98077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9548C-CCA0-493E-8B82-EBDEBC525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37623-1D6D-4C64-88D0-C876C64B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56315-D22D-41EB-A0FC-BE13AEA7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80DC9-2F3B-4053-8768-3B61A6D8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2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38965-4FA8-4EC1-9047-2EB3198C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3A231-3E1A-4213-A96F-6DED18A9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68023-BF2D-416A-A2C8-B7A3974E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DC6CD-CBC8-4817-A5C4-68729B6E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B84D0-74DE-4725-BE8A-F1E44DB1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9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DD7DB-90E1-483B-823C-54ACD2A9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39D22-49DA-476E-AE05-A8083FE92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143096-5E0B-4F7C-A80C-87E54B51B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04200-279F-452A-9EDE-1AC69F04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97598-6E6F-4E0D-82D6-8F6379DC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80890-B0D9-468D-ACEB-ACF6FA66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6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FA295-17BA-46D3-AFEF-266EE757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FBF8-9E82-41D2-83EA-91949D316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3E1ED1-A3F6-4956-88E1-CC6D41A62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CFB16E-E297-44FF-A7D5-657023F9C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6B1E11-3896-4023-A8C5-010E48643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B078DA-472D-454D-8F0B-C7CD0A7E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C8F203-8399-4946-B454-963D6F4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2414F-B768-4770-8300-42A78FC3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3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421DA-9289-4FA2-AE3B-1CD5D7A0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D84228-FD12-4F04-8BAB-2123E131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7B966-3ADD-49C7-BB37-8CA6D575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2464EE-0A16-457A-A404-565C5A72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3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457364-C9FB-4C88-8AF9-21DC13A6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D9F162-AAC4-478C-8428-5083954A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4CFA77-4492-4939-B465-435D994B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518A-32B3-4931-81E8-C69D7BC8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B5760-7F52-4010-9187-67D8544D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7E82B2-6BF8-41DF-B3ED-8B660FF94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2B3E3A-CAE4-4F2D-9860-45F0CD9A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44D101-B9D9-4534-9B13-69E3F84F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DC9C9-5CF3-47DA-B1E7-0A9DA2DB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8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200D4-7079-48B0-8DA1-CD79230D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A068F7-6079-4D83-8AAE-66727F240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910ADA-B25D-4CE9-A869-4F1543EFA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E96D0-5C56-4367-8AE1-12EA480A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BE11D-167E-4EF6-88EB-8C17278E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EB499-D397-4F67-B321-04407CD7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70C49-B828-4063-AFF0-7BB7C8F0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DD882-CF63-40E5-BB43-E7E5F9C5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389C5-AF44-464E-BD2D-D5B1F7B05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0AD9A-806A-4367-AC4B-6339BA68FFFB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487B4-DB80-4E15-A66D-185AC0D66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8D12F-D927-47D0-A86C-AD598583D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519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10/19 </a:t>
            </a:r>
            <a:r>
              <a:rPr lang="en-US" altLang="ko-KR" sz="3600" b="1" dirty="0" err="1"/>
              <a:t>WinFormDC</a:t>
            </a:r>
            <a:r>
              <a:rPr lang="ko-KR" altLang="en-US" sz="3600" b="1" dirty="0"/>
              <a:t>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F148B3-2B1A-4412-88FC-7F444904EAB0}"/>
              </a:ext>
            </a:extLst>
          </p:cNvPr>
          <p:cNvSpPr/>
          <p:nvPr/>
        </p:nvSpPr>
        <p:spPr>
          <a:xfrm>
            <a:off x="633428" y="1230977"/>
            <a:ext cx="10809155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관련 구조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 정의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data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클래스 정의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저장소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–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프로그램상에서 저장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컬렉션 클래스 중 하나 선택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저장소를 관리하는 클래스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매니저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컨트롤클래스  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- </a:t>
            </a:r>
            <a:r>
              <a:rPr lang="ko-KR" altLang="en-US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영구적 저장 정보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선택된 정보</a:t>
            </a:r>
            <a:endParaRPr lang="en-US" altLang="ko-KR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C74782-CDC8-4CB4-A2FD-E1AE86A243E3}"/>
              </a:ext>
            </a:extLst>
          </p:cNvPr>
          <p:cNvSpPr/>
          <p:nvPr/>
        </p:nvSpPr>
        <p:spPr>
          <a:xfrm>
            <a:off x="633428" y="3016006"/>
            <a:ext cx="10809155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기능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–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insert, update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delete, select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F1) </a:t>
            </a:r>
            <a:r>
              <a:rPr lang="ko-KR" altLang="en-US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도형</a:t>
            </a:r>
            <a:r>
              <a:rPr lang="en-US" altLang="ko-KR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 및 저장 </a:t>
            </a:r>
            <a:r>
              <a:rPr lang="en-US" altLang="ko-KR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– </a:t>
            </a:r>
            <a:r>
              <a:rPr lang="ko-KR" altLang="en-US" dirty="0">
                <a:solidFill>
                  <a:srgbClr val="00B0F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마우스클릭</a:t>
            </a:r>
            <a:endParaRPr lang="en-US" altLang="ko-KR" dirty="0">
              <a:solidFill>
                <a:srgbClr val="00B0F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F2)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생성된 도형을 화면에 출력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Paint</a:t>
            </a:r>
          </a:p>
          <a:p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F3) 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 수정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좌표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– 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클릭</a:t>
            </a:r>
            <a:endParaRPr lang="en-US" altLang="ko-KR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F4) 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 수정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F5) 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 수정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펜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F6) 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 수정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브러쉬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 </a:t>
            </a:r>
          </a:p>
          <a:p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F7) 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 수정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크기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- </a:t>
            </a:r>
          </a:p>
        </p:txBody>
      </p:sp>
    </p:spTree>
    <p:extLst>
      <p:ext uri="{BB962C8B-B14F-4D97-AF65-F5344CB8AC3E}">
        <p14:creationId xmlns:p14="http://schemas.microsoft.com/office/powerpoint/2010/main" val="335999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10/20 </a:t>
            </a:r>
            <a:r>
              <a:rPr lang="ko-KR" altLang="en-US" sz="3600" b="1" dirty="0"/>
              <a:t>작업관리자 일부 기능 구현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F148B3-2B1A-4412-88FC-7F444904EAB0}"/>
              </a:ext>
            </a:extLst>
          </p:cNvPr>
          <p:cNvSpPr/>
          <p:nvPr/>
        </p:nvSpPr>
        <p:spPr>
          <a:xfrm>
            <a:off x="633428" y="1230977"/>
            <a:ext cx="10809155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프로세스 관련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프로세스 종료하기</a:t>
            </a:r>
            <a:endParaRPr lang="en-US" altLang="ko-KR" sz="2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C256C1-68B3-4377-8091-432E6454D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79" y="2293471"/>
            <a:ext cx="8658225" cy="42005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49EE01A-81D4-4511-983C-7F7D42F7AAFA}"/>
              </a:ext>
            </a:extLst>
          </p:cNvPr>
          <p:cNvSpPr/>
          <p:nvPr/>
        </p:nvSpPr>
        <p:spPr>
          <a:xfrm>
            <a:off x="8662892" y="6098796"/>
            <a:ext cx="1252895" cy="444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9396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10/20 </a:t>
            </a:r>
            <a:r>
              <a:rPr lang="ko-KR" altLang="en-US" sz="3600" b="1" dirty="0"/>
              <a:t>작업관리자 일부 기능 구현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F148B3-2B1A-4412-88FC-7F444904EAB0}"/>
              </a:ext>
            </a:extLst>
          </p:cNvPr>
          <p:cNvSpPr/>
          <p:nvPr/>
        </p:nvSpPr>
        <p:spPr>
          <a:xfrm>
            <a:off x="633428" y="1230977"/>
            <a:ext cx="10809155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성능 관련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4. CPU,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메모리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등의 사용량 얻기</a:t>
            </a:r>
            <a:endParaRPr lang="en-US" altLang="ko-KR" sz="2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93ADC4-6527-43AD-A718-4327F2167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18" y="2206260"/>
            <a:ext cx="8420100" cy="35528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49EE01A-81D4-4511-983C-7F7D42F7AAFA}"/>
              </a:ext>
            </a:extLst>
          </p:cNvPr>
          <p:cNvSpPr/>
          <p:nvPr/>
        </p:nvSpPr>
        <p:spPr>
          <a:xfrm>
            <a:off x="919854" y="2692866"/>
            <a:ext cx="2301518" cy="3066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C6E13D-91F4-43EE-94DF-031A696F9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061" y="4453112"/>
            <a:ext cx="4095750" cy="20288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E390FF4-9D33-4B47-BA9B-250E82E7744A}"/>
              </a:ext>
            </a:extLst>
          </p:cNvPr>
          <p:cNvSpPr/>
          <p:nvPr/>
        </p:nvSpPr>
        <p:spPr>
          <a:xfrm>
            <a:off x="7984781" y="4513277"/>
            <a:ext cx="3776583" cy="1682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9991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10/20 </a:t>
            </a:r>
            <a:r>
              <a:rPr lang="ko-KR" altLang="en-US" sz="3600" b="1" dirty="0"/>
              <a:t>작업관리자 일부 기능 구현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F148B3-2B1A-4412-88FC-7F444904EAB0}"/>
              </a:ext>
            </a:extLst>
          </p:cNvPr>
          <p:cNvSpPr/>
          <p:nvPr/>
        </p:nvSpPr>
        <p:spPr>
          <a:xfrm>
            <a:off x="633428" y="1230977"/>
            <a:ext cx="10809155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[UI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관련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5.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탭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 사용</a:t>
            </a:r>
            <a:endParaRPr lang="en-US" altLang="ko-KR" sz="2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93ADC4-6527-43AD-A718-4327F2167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74" y="2421666"/>
            <a:ext cx="8420100" cy="35528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49EE01A-81D4-4511-983C-7F7D42F7AAFA}"/>
              </a:ext>
            </a:extLst>
          </p:cNvPr>
          <p:cNvSpPr/>
          <p:nvPr/>
        </p:nvSpPr>
        <p:spPr>
          <a:xfrm>
            <a:off x="919853" y="2543090"/>
            <a:ext cx="8962377" cy="393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01250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10/20 </a:t>
            </a:r>
            <a:r>
              <a:rPr lang="ko-KR" altLang="en-US" sz="3600" b="1" dirty="0"/>
              <a:t>작업관리자 일부 기능 구현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F148B3-2B1A-4412-88FC-7F444904EAB0}"/>
              </a:ext>
            </a:extLst>
          </p:cNvPr>
          <p:cNvSpPr/>
          <p:nvPr/>
        </p:nvSpPr>
        <p:spPr>
          <a:xfrm>
            <a:off x="633428" y="1230977"/>
            <a:ext cx="10809155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[UI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관련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6. </a:t>
            </a:r>
            <a:r>
              <a:rPr lang="ko-KR" altLang="en-US" sz="2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리스트뷰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컨트롤 사용</a:t>
            </a:r>
            <a:endParaRPr lang="en-US" altLang="ko-KR" sz="2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F10FC6-5793-4411-81AC-BEE54501E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79" y="2293471"/>
            <a:ext cx="8658225" cy="42005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1A4616D-4C01-4A62-80A6-A655EC148C82}"/>
              </a:ext>
            </a:extLst>
          </p:cNvPr>
          <p:cNvSpPr/>
          <p:nvPr/>
        </p:nvSpPr>
        <p:spPr>
          <a:xfrm>
            <a:off x="1087379" y="2984383"/>
            <a:ext cx="8719351" cy="3509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75116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10/20 </a:t>
            </a:r>
            <a:r>
              <a:rPr lang="ko-KR" altLang="en-US" sz="3600" b="1" dirty="0"/>
              <a:t>작업관리자 일부 기능 구현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F148B3-2B1A-4412-88FC-7F444904EAB0}"/>
              </a:ext>
            </a:extLst>
          </p:cNvPr>
          <p:cNvSpPr/>
          <p:nvPr/>
        </p:nvSpPr>
        <p:spPr>
          <a:xfrm>
            <a:off x="633428" y="1230977"/>
            <a:ext cx="10809155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[UI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관련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7. Chart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 사용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Graph : 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돌려볼 것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-&gt; 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사이트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링크 채팅 공유</a:t>
            </a:r>
            <a:endParaRPr lang="en-US" altLang="ko-KR" sz="2400" b="1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6086D4-1A3D-4387-B333-9C5CD1568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18" y="2206260"/>
            <a:ext cx="8420100" cy="35528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D2B2DCF-23ED-4110-8C33-2108C5BE3418}"/>
              </a:ext>
            </a:extLst>
          </p:cNvPr>
          <p:cNvSpPr/>
          <p:nvPr/>
        </p:nvSpPr>
        <p:spPr>
          <a:xfrm>
            <a:off x="919854" y="2692866"/>
            <a:ext cx="2301518" cy="3066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7526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69115" y="260059"/>
            <a:ext cx="5474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10/21 </a:t>
            </a:r>
            <a:r>
              <a:rPr lang="ko-KR" altLang="en-US" sz="3600" b="1" dirty="0"/>
              <a:t>계좌관리 프로그램</a:t>
            </a:r>
          </a:p>
        </p:txBody>
      </p:sp>
    </p:spTree>
    <p:extLst>
      <p:ext uri="{BB962C8B-B14F-4D97-AF65-F5344CB8AC3E}">
        <p14:creationId xmlns:p14="http://schemas.microsoft.com/office/powerpoint/2010/main" val="3617451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5474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10/21 </a:t>
            </a:r>
            <a:r>
              <a:rPr lang="ko-KR" altLang="en-US" sz="3600" b="1" dirty="0"/>
              <a:t>계좌관리 프로그램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929C15-278B-456D-9D73-0F2C976F7125}"/>
              </a:ext>
            </a:extLst>
          </p:cNvPr>
          <p:cNvSpPr/>
          <p:nvPr/>
        </p:nvSpPr>
        <p:spPr>
          <a:xfrm>
            <a:off x="1233181" y="1988191"/>
            <a:ext cx="156874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일반계좌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A08B81-E544-438A-852F-63ABFC04858C}"/>
              </a:ext>
            </a:extLst>
          </p:cNvPr>
          <p:cNvSpPr/>
          <p:nvPr/>
        </p:nvSpPr>
        <p:spPr>
          <a:xfrm>
            <a:off x="1233181" y="3237772"/>
            <a:ext cx="156874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월정기적금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00DA8-2092-4AD4-AED7-5C6B31ED9550}"/>
              </a:ext>
            </a:extLst>
          </p:cNvPr>
          <p:cNvSpPr/>
          <p:nvPr/>
        </p:nvSpPr>
        <p:spPr>
          <a:xfrm>
            <a:off x="3131570" y="3237771"/>
            <a:ext cx="156874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펀드계좌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A4C9538-06BF-46DC-9019-A5DBBFD1F2F2}"/>
              </a:ext>
            </a:extLst>
          </p:cNvPr>
          <p:cNvCxnSpPr>
            <a:stCxn id="7" idx="0"/>
            <a:endCxn id="2" idx="2"/>
          </p:cNvCxnSpPr>
          <p:nvPr/>
        </p:nvCxnSpPr>
        <p:spPr>
          <a:xfrm flipV="1">
            <a:off x="2017552" y="2634522"/>
            <a:ext cx="0" cy="6032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A8AD516-D32E-4714-9DB2-A0B38E316662}"/>
              </a:ext>
            </a:extLst>
          </p:cNvPr>
          <p:cNvCxnSpPr>
            <a:cxnSpLocks/>
          </p:cNvCxnSpPr>
          <p:nvPr/>
        </p:nvCxnSpPr>
        <p:spPr>
          <a:xfrm flipV="1">
            <a:off x="3915940" y="2936147"/>
            <a:ext cx="0" cy="301624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0AE6066-E97F-4BAD-BE4C-A1981942068A}"/>
              </a:ext>
            </a:extLst>
          </p:cNvPr>
          <p:cNvCxnSpPr>
            <a:cxnSpLocks/>
          </p:cNvCxnSpPr>
          <p:nvPr/>
        </p:nvCxnSpPr>
        <p:spPr>
          <a:xfrm flipH="1">
            <a:off x="2017553" y="2936147"/>
            <a:ext cx="1898387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D6C890-D688-43EC-BB7C-A22740C7E8C6}"/>
              </a:ext>
            </a:extLst>
          </p:cNvPr>
          <p:cNvSpPr/>
          <p:nvPr/>
        </p:nvSpPr>
        <p:spPr>
          <a:xfrm>
            <a:off x="5990757" y="1574144"/>
            <a:ext cx="6106166" cy="5120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은행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EE18FCD-9FB5-41AF-920A-6203D2AC4681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2801922" y="2311357"/>
            <a:ext cx="312909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1C7BEB-10E5-4B45-BC52-40E1C75B1BFB}"/>
              </a:ext>
            </a:extLst>
          </p:cNvPr>
          <p:cNvSpPr/>
          <p:nvPr/>
        </p:nvSpPr>
        <p:spPr>
          <a:xfrm>
            <a:off x="5271862" y="196510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0…N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E92C6F2-12AC-46A7-B7AA-EA3031CC1DC2}"/>
              </a:ext>
            </a:extLst>
          </p:cNvPr>
          <p:cNvSpPr/>
          <p:nvPr/>
        </p:nvSpPr>
        <p:spPr>
          <a:xfrm>
            <a:off x="209724" y="4637526"/>
            <a:ext cx="156874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계좌거래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C239BF-B7D9-4BD4-BEC1-2340A9FF479B}"/>
              </a:ext>
            </a:extLst>
          </p:cNvPr>
          <p:cNvSpPr/>
          <p:nvPr/>
        </p:nvSpPr>
        <p:spPr>
          <a:xfrm>
            <a:off x="574025" y="224530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0…N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36E0D6A-1760-4AE6-92C6-4BA9117EF1B6}"/>
              </a:ext>
            </a:extLst>
          </p:cNvPr>
          <p:cNvSpPr/>
          <p:nvPr/>
        </p:nvSpPr>
        <p:spPr>
          <a:xfrm>
            <a:off x="6775128" y="228351"/>
            <a:ext cx="1014049" cy="374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4AC1D1-A01F-4DFE-845D-2C50898592FE}"/>
              </a:ext>
            </a:extLst>
          </p:cNvPr>
          <p:cNvSpPr/>
          <p:nvPr/>
        </p:nvSpPr>
        <p:spPr>
          <a:xfrm>
            <a:off x="7853871" y="228351"/>
            <a:ext cx="1206239" cy="3741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D040EE-A970-4232-BF13-74165BEAAEF1}"/>
              </a:ext>
            </a:extLst>
          </p:cNvPr>
          <p:cNvSpPr/>
          <p:nvPr/>
        </p:nvSpPr>
        <p:spPr>
          <a:xfrm>
            <a:off x="1233180" y="1062415"/>
            <a:ext cx="156874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계좌타입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C4BBCE-9231-42B2-8D12-F1BF28E2D2F9}"/>
              </a:ext>
            </a:extLst>
          </p:cNvPr>
          <p:cNvSpPr/>
          <p:nvPr/>
        </p:nvSpPr>
        <p:spPr>
          <a:xfrm>
            <a:off x="9137387" y="228351"/>
            <a:ext cx="1088793" cy="3741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4F9A84-CCF9-47AA-BC68-D3D8F71E98E5}"/>
              </a:ext>
            </a:extLst>
          </p:cNvPr>
          <p:cNvSpPr/>
          <p:nvPr/>
        </p:nvSpPr>
        <p:spPr>
          <a:xfrm>
            <a:off x="6137502" y="2334440"/>
            <a:ext cx="568258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일반계좌 </a:t>
            </a:r>
            <a:r>
              <a:rPr lang="en-US" altLang="ko-KR" dirty="0"/>
              <a:t>: Map</a:t>
            </a:r>
            <a:r>
              <a:rPr lang="ko-KR" altLang="en-US" dirty="0"/>
              <a:t>컬렉션</a:t>
            </a:r>
            <a:r>
              <a:rPr lang="en-US" altLang="ko-KR" dirty="0"/>
              <a:t>(ID, </a:t>
            </a:r>
            <a:r>
              <a:rPr lang="ko-KR" altLang="en-US" dirty="0"/>
              <a:t>계좌</a:t>
            </a:r>
            <a:r>
              <a:rPr lang="en-US" altLang="ko-KR" dirty="0"/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BF86D6B-4141-428E-8224-61EBEC57FDF6}"/>
              </a:ext>
            </a:extLst>
          </p:cNvPr>
          <p:cNvSpPr/>
          <p:nvPr/>
        </p:nvSpPr>
        <p:spPr>
          <a:xfrm>
            <a:off x="6201244" y="3554286"/>
            <a:ext cx="561884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성공실패 </a:t>
            </a:r>
            <a:r>
              <a:rPr lang="ko-KR" altLang="en-US" b="1" dirty="0"/>
              <a:t>계좌개설</a:t>
            </a:r>
            <a:r>
              <a:rPr lang="en-US" altLang="ko-KR" dirty="0"/>
              <a:t>(</a:t>
            </a:r>
            <a:r>
              <a:rPr lang="ko-KR" altLang="en-US" dirty="0"/>
              <a:t>계좌타입</a:t>
            </a:r>
            <a:r>
              <a:rPr lang="en-US" altLang="ko-KR" dirty="0"/>
              <a:t>,</a:t>
            </a:r>
            <a:r>
              <a:rPr lang="ko-KR" altLang="en-US" dirty="0"/>
              <a:t>계좌번호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입금액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3D0290-FD71-463F-8BA5-02B416A4731E}"/>
              </a:ext>
            </a:extLst>
          </p:cNvPr>
          <p:cNvSpPr/>
          <p:nvPr/>
        </p:nvSpPr>
        <p:spPr>
          <a:xfrm>
            <a:off x="6218530" y="4009388"/>
            <a:ext cx="560155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계좌 </a:t>
            </a:r>
            <a:r>
              <a:rPr lang="ko-KR" altLang="en-US" b="1" dirty="0" err="1"/>
              <a:t>계좌번호로검색</a:t>
            </a:r>
            <a:r>
              <a:rPr lang="en-US" altLang="ko-KR" dirty="0"/>
              <a:t>(</a:t>
            </a:r>
            <a:r>
              <a:rPr lang="ko-KR" altLang="en-US" dirty="0"/>
              <a:t>계좌번호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469E9E-127C-476F-A670-5F35CDFC9EC5}"/>
              </a:ext>
            </a:extLst>
          </p:cNvPr>
          <p:cNvSpPr/>
          <p:nvPr/>
        </p:nvSpPr>
        <p:spPr>
          <a:xfrm>
            <a:off x="6218530" y="6116703"/>
            <a:ext cx="560155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성공실패 </a:t>
            </a:r>
            <a:r>
              <a:rPr lang="ko-KR" altLang="en-US" b="1" dirty="0"/>
              <a:t>계좌삭제</a:t>
            </a:r>
            <a:r>
              <a:rPr lang="en-US" altLang="ko-KR" dirty="0"/>
              <a:t>(</a:t>
            </a:r>
            <a:r>
              <a:rPr lang="ko-KR" altLang="en-US" dirty="0"/>
              <a:t>계좌번호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1C5AED-6760-4057-9B30-1EF2A40C0E43}"/>
              </a:ext>
            </a:extLst>
          </p:cNvPr>
          <p:cNvSpPr/>
          <p:nvPr/>
        </p:nvSpPr>
        <p:spPr>
          <a:xfrm>
            <a:off x="6218530" y="4914525"/>
            <a:ext cx="56015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성공실패 </a:t>
            </a:r>
            <a:r>
              <a:rPr lang="ko-KR" altLang="en-US" b="1" dirty="0"/>
              <a:t>계좌입금</a:t>
            </a:r>
            <a:r>
              <a:rPr lang="en-US" altLang="ko-KR" dirty="0"/>
              <a:t>(</a:t>
            </a:r>
            <a:r>
              <a:rPr lang="ko-KR" altLang="en-US" dirty="0"/>
              <a:t>계좌번호</a:t>
            </a:r>
            <a:r>
              <a:rPr lang="en-US" altLang="ko-KR" dirty="0"/>
              <a:t>, </a:t>
            </a:r>
            <a:r>
              <a:rPr lang="ko-KR" altLang="en-US" dirty="0"/>
              <a:t>입금액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DC647D6-0371-4D0F-951F-94673993E30E}"/>
              </a:ext>
            </a:extLst>
          </p:cNvPr>
          <p:cNvSpPr/>
          <p:nvPr/>
        </p:nvSpPr>
        <p:spPr>
          <a:xfrm>
            <a:off x="6218531" y="5315367"/>
            <a:ext cx="5601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성공실패 </a:t>
            </a:r>
            <a:r>
              <a:rPr lang="ko-KR" altLang="en-US" b="1" dirty="0" err="1"/>
              <a:t>계좌출금</a:t>
            </a:r>
            <a:r>
              <a:rPr lang="en-US" altLang="ko-KR" dirty="0"/>
              <a:t>(</a:t>
            </a:r>
            <a:r>
              <a:rPr lang="ko-KR" altLang="en-US" dirty="0"/>
              <a:t>계좌번호</a:t>
            </a:r>
            <a:r>
              <a:rPr lang="en-US" altLang="ko-KR" dirty="0"/>
              <a:t>, </a:t>
            </a:r>
            <a:r>
              <a:rPr lang="ko-KR" altLang="en-US" dirty="0"/>
              <a:t>입금액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53F61DE-F1B9-44F8-B4D3-7A23598E737F}"/>
              </a:ext>
            </a:extLst>
          </p:cNvPr>
          <p:cNvSpPr/>
          <p:nvPr/>
        </p:nvSpPr>
        <p:spPr>
          <a:xfrm>
            <a:off x="6218531" y="4446307"/>
            <a:ext cx="560155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계좌 </a:t>
            </a:r>
            <a:r>
              <a:rPr lang="ko-KR" altLang="en-US" b="1" dirty="0" err="1"/>
              <a:t>계좌이름으로검색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0AA90F-CDBB-41BF-841B-C0B28273DC99}"/>
              </a:ext>
            </a:extLst>
          </p:cNvPr>
          <p:cNvSpPr/>
          <p:nvPr/>
        </p:nvSpPr>
        <p:spPr>
          <a:xfrm>
            <a:off x="6218531" y="3079657"/>
            <a:ext cx="560155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계좌번호 </a:t>
            </a:r>
            <a:r>
              <a:rPr lang="ko-KR" altLang="en-US" b="1" dirty="0"/>
              <a:t>계좌번호생성</a:t>
            </a:r>
            <a:r>
              <a:rPr lang="en-US" altLang="ko-KR" dirty="0"/>
              <a:t>(</a:t>
            </a:r>
            <a:r>
              <a:rPr lang="ko-KR" altLang="en-US" dirty="0"/>
              <a:t>계좌타입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F07BE0-E200-419E-A84C-6B7B9E578741}"/>
              </a:ext>
            </a:extLst>
          </p:cNvPr>
          <p:cNvSpPr/>
          <p:nvPr/>
        </p:nvSpPr>
        <p:spPr>
          <a:xfrm>
            <a:off x="8157007" y="1631127"/>
            <a:ext cx="1524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&lt;&lt;</a:t>
            </a:r>
            <a:r>
              <a:rPr lang="ko-KR" altLang="en-US" dirty="0" err="1"/>
              <a:t>싱글톤</a:t>
            </a:r>
            <a:r>
              <a:rPr lang="en-US" altLang="ko-KR" dirty="0"/>
              <a:t>&gt;&gt;</a:t>
            </a:r>
          </a:p>
          <a:p>
            <a:r>
              <a:rPr lang="ko-KR" altLang="en-US" dirty="0"/>
              <a:t>계좌관리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84A83B7-BAFF-4F14-ABB9-E8657C8DAC75}"/>
              </a:ext>
            </a:extLst>
          </p:cNvPr>
          <p:cNvSpPr/>
          <p:nvPr/>
        </p:nvSpPr>
        <p:spPr>
          <a:xfrm>
            <a:off x="1233180" y="5684699"/>
            <a:ext cx="3467131" cy="985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</a:t>
            </a:r>
            <a:r>
              <a:rPr lang="ko-KR" altLang="en-US" dirty="0" err="1">
                <a:solidFill>
                  <a:schemeClr val="tx1"/>
                </a:solidFill>
              </a:rPr>
              <a:t>싱글톤</a:t>
            </a:r>
            <a:r>
              <a:rPr lang="en-US" altLang="ko-KR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저장관리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 메서드는 </a:t>
            </a:r>
            <a:r>
              <a:rPr lang="en-US" altLang="ko-KR" dirty="0">
                <a:solidFill>
                  <a:schemeClr val="tx1"/>
                </a:solidFill>
              </a:rPr>
              <a:t>static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573BF8-D6E5-4335-BC1F-DA91552F5CDF}"/>
              </a:ext>
            </a:extLst>
          </p:cNvPr>
          <p:cNvSpPr/>
          <p:nvPr/>
        </p:nvSpPr>
        <p:spPr>
          <a:xfrm>
            <a:off x="10303457" y="224501"/>
            <a:ext cx="1620664" cy="3741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A3F908E-0C42-4AB0-8705-28F42E66B10B}"/>
              </a:ext>
            </a:extLst>
          </p:cNvPr>
          <p:cNvCxnSpPr>
            <a:cxnSpLocks/>
          </p:cNvCxnSpPr>
          <p:nvPr/>
        </p:nvCxnSpPr>
        <p:spPr>
          <a:xfrm flipH="1">
            <a:off x="4700312" y="6116703"/>
            <a:ext cx="1290444" cy="103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2707B6-FA9A-44AA-892A-27EFB326C0D0}"/>
              </a:ext>
            </a:extLst>
          </p:cNvPr>
          <p:cNvSpPr/>
          <p:nvPr/>
        </p:nvSpPr>
        <p:spPr>
          <a:xfrm>
            <a:off x="5565266" y="575771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4195F26-09D1-4391-9F8F-98E7DA2A7AD2}"/>
              </a:ext>
            </a:extLst>
          </p:cNvPr>
          <p:cNvCxnSpPr>
            <a:cxnSpLocks/>
          </p:cNvCxnSpPr>
          <p:nvPr/>
        </p:nvCxnSpPr>
        <p:spPr>
          <a:xfrm flipV="1">
            <a:off x="839913" y="2686951"/>
            <a:ext cx="1" cy="19440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4026B9-A221-418E-A29F-E6C1F6AF41BD}"/>
              </a:ext>
            </a:extLst>
          </p:cNvPr>
          <p:cNvSpPr/>
          <p:nvPr/>
        </p:nvSpPr>
        <p:spPr>
          <a:xfrm>
            <a:off x="6218530" y="5721952"/>
            <a:ext cx="5601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성공실패 </a:t>
            </a:r>
            <a:r>
              <a:rPr lang="ko-KR" altLang="en-US" b="1" dirty="0"/>
              <a:t>계좌이체</a:t>
            </a:r>
            <a:r>
              <a:rPr lang="en-US" altLang="ko-KR" dirty="0"/>
              <a:t>(</a:t>
            </a:r>
            <a:r>
              <a:rPr lang="ko-KR" altLang="en-US" dirty="0"/>
              <a:t>계좌번호</a:t>
            </a:r>
            <a:r>
              <a:rPr lang="en-US" altLang="ko-KR" dirty="0"/>
              <a:t>,</a:t>
            </a:r>
            <a:r>
              <a:rPr lang="ko-KR" altLang="en-US" dirty="0"/>
              <a:t>상대방계좌번호</a:t>
            </a:r>
            <a:r>
              <a:rPr lang="en-US" altLang="ko-KR" dirty="0"/>
              <a:t>, </a:t>
            </a:r>
            <a:r>
              <a:rPr lang="ko-KR" altLang="en-US" dirty="0" err="1"/>
              <a:t>이체액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02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5474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10/21 </a:t>
            </a:r>
            <a:r>
              <a:rPr lang="ko-KR" altLang="en-US" sz="3600" b="1" dirty="0"/>
              <a:t>계좌관리 프로그램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E17D6D-1C85-42F7-93D7-A8D5599A4CFC}"/>
              </a:ext>
            </a:extLst>
          </p:cNvPr>
          <p:cNvSpPr/>
          <p:nvPr/>
        </p:nvSpPr>
        <p:spPr>
          <a:xfrm>
            <a:off x="777714" y="753183"/>
            <a:ext cx="10636571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관리 데이터</a:t>
            </a:r>
            <a:r>
              <a:rPr lang="en-US" altLang="ko-KR" sz="1600" dirty="0"/>
              <a:t>]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계좌타입</a:t>
            </a:r>
            <a:r>
              <a:rPr lang="en-US" altLang="ko-KR" sz="1600" dirty="0"/>
              <a:t>-</a:t>
            </a:r>
            <a:r>
              <a:rPr lang="en-US" altLang="ko-KR" sz="1600" dirty="0" err="1"/>
              <a:t>enum</a:t>
            </a:r>
            <a:r>
              <a:rPr lang="en-US" altLang="ko-KR" sz="1600" dirty="0"/>
              <a:t>(</a:t>
            </a:r>
            <a:r>
              <a:rPr lang="ko-KR" altLang="en-US" sz="1600" dirty="0"/>
              <a:t>일반계좌</a:t>
            </a:r>
            <a:r>
              <a:rPr lang="en-US" altLang="ko-KR" sz="1600" dirty="0"/>
              <a:t>, </a:t>
            </a:r>
            <a:r>
              <a:rPr lang="ko-KR" altLang="en-US" sz="1600" dirty="0"/>
              <a:t>펀드계좌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월정기적금</a:t>
            </a:r>
            <a:r>
              <a:rPr lang="en-US" altLang="ko-KR" sz="1600" dirty="0"/>
              <a:t>) </a:t>
            </a:r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일반계좌</a:t>
            </a:r>
            <a:r>
              <a:rPr lang="en-US" altLang="ko-KR" sz="1600" dirty="0"/>
              <a:t>-class(</a:t>
            </a:r>
            <a:r>
              <a:rPr lang="ko-KR" altLang="en-US" sz="1600" dirty="0">
                <a:solidFill>
                  <a:srgbClr val="FF0000"/>
                </a:solidFill>
              </a:rPr>
              <a:t>계좌타입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계좌번호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이름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잔액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개설일시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3. </a:t>
            </a:r>
            <a:r>
              <a:rPr lang="ko-KR" altLang="en-US" sz="1600" dirty="0" err="1"/>
              <a:t>월정기적금</a:t>
            </a:r>
            <a:r>
              <a:rPr lang="en-US" altLang="ko-KR" sz="1600" dirty="0"/>
              <a:t>-class(</a:t>
            </a:r>
            <a:r>
              <a:rPr lang="ko-KR" altLang="en-US" sz="1600" dirty="0">
                <a:solidFill>
                  <a:srgbClr val="FF0000"/>
                </a:solidFill>
              </a:rPr>
              <a:t>계좌타입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r>
              <a:rPr lang="ko-KR" altLang="en-US" sz="1600" dirty="0">
                <a:solidFill>
                  <a:srgbClr val="FF0000"/>
                </a:solidFill>
              </a:rPr>
              <a:t>계좌번호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이름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r>
              <a:rPr lang="ko-KR" altLang="en-US" sz="1600" dirty="0">
                <a:solidFill>
                  <a:srgbClr val="FF0000"/>
                </a:solidFill>
              </a:rPr>
              <a:t>잔액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개설일시</a:t>
            </a:r>
            <a:r>
              <a:rPr lang="en-US" altLang="ko-KR" sz="1600" dirty="0"/>
              <a:t>, </a:t>
            </a:r>
            <a:r>
              <a:rPr lang="ko-KR" altLang="en-US" sz="1600" dirty="0"/>
              <a:t>월정기입금액</a:t>
            </a:r>
            <a:r>
              <a:rPr lang="en-US" altLang="ko-KR" sz="1600" dirty="0"/>
              <a:t>, </a:t>
            </a:r>
            <a:r>
              <a:rPr lang="ko-KR" altLang="en-US" sz="1600" dirty="0"/>
              <a:t>이자율</a:t>
            </a:r>
            <a:r>
              <a:rPr lang="en-US" altLang="ko-KR" sz="1600" dirty="0"/>
              <a:t>, </a:t>
            </a:r>
            <a:r>
              <a:rPr lang="ko-KR" altLang="en-US" sz="1600" dirty="0"/>
              <a:t>기간</a:t>
            </a:r>
            <a:r>
              <a:rPr lang="en-US" altLang="ko-KR" sz="1600" dirty="0"/>
              <a:t>(</a:t>
            </a:r>
            <a:r>
              <a:rPr lang="ko-KR" altLang="en-US" sz="1600" dirty="0"/>
              <a:t>단위</a:t>
            </a:r>
            <a:r>
              <a:rPr lang="en-US" altLang="ko-KR" sz="1600" dirty="0"/>
              <a:t>:</a:t>
            </a:r>
            <a:r>
              <a:rPr lang="ko-KR" altLang="en-US" sz="1600" dirty="0"/>
              <a:t>월</a:t>
            </a:r>
            <a:r>
              <a:rPr lang="en-US" altLang="ko-KR" sz="1600" dirty="0"/>
              <a:t>))</a:t>
            </a:r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펀드계좌</a:t>
            </a:r>
            <a:r>
              <a:rPr lang="en-US" altLang="ko-KR" sz="1600" dirty="0"/>
              <a:t>-class(</a:t>
            </a:r>
            <a:r>
              <a:rPr lang="ko-KR" altLang="en-US" sz="1600" dirty="0">
                <a:solidFill>
                  <a:srgbClr val="FF0000"/>
                </a:solidFill>
              </a:rPr>
              <a:t>계좌타입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계좌번호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이름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잔액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개설일시</a:t>
            </a:r>
            <a:r>
              <a:rPr lang="en-US" altLang="ko-KR" sz="1600" dirty="0"/>
              <a:t>, </a:t>
            </a:r>
            <a:r>
              <a:rPr lang="ko-KR" altLang="en-US" sz="1600" dirty="0"/>
              <a:t>월정기입금액</a:t>
            </a:r>
            <a:r>
              <a:rPr lang="en-US" altLang="ko-KR" sz="1600" dirty="0"/>
              <a:t>, </a:t>
            </a:r>
            <a:r>
              <a:rPr lang="ko-KR" altLang="en-US" sz="1600" dirty="0"/>
              <a:t>입금총액</a:t>
            </a:r>
            <a:r>
              <a:rPr lang="en-US" altLang="ko-KR" sz="1600" dirty="0"/>
              <a:t>, </a:t>
            </a:r>
            <a:r>
              <a:rPr lang="ko-KR" altLang="en-US" sz="1600" dirty="0"/>
              <a:t>수익률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5. </a:t>
            </a:r>
            <a:r>
              <a:rPr lang="ko-KR" altLang="en-US" sz="1600" dirty="0"/>
              <a:t>계좌거래데이터</a:t>
            </a:r>
            <a:r>
              <a:rPr lang="en-US" altLang="ko-KR" sz="1600" dirty="0"/>
              <a:t>-class(</a:t>
            </a:r>
            <a:r>
              <a:rPr lang="ko-KR" altLang="en-US" sz="1600" dirty="0"/>
              <a:t>계좌번호</a:t>
            </a:r>
            <a:r>
              <a:rPr lang="en-US" altLang="ko-KR" sz="1600" dirty="0"/>
              <a:t>, </a:t>
            </a:r>
            <a:r>
              <a:rPr lang="ko-KR" altLang="en-US" sz="1600" dirty="0"/>
              <a:t>입금액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출금액</a:t>
            </a:r>
            <a:r>
              <a:rPr lang="en-US" altLang="ko-KR" sz="1600" dirty="0"/>
              <a:t>, </a:t>
            </a:r>
            <a:r>
              <a:rPr lang="ko-KR" altLang="en-US" sz="1600" dirty="0"/>
              <a:t>잔액</a:t>
            </a:r>
            <a:r>
              <a:rPr lang="en-US" altLang="ko-KR" sz="1600" dirty="0"/>
              <a:t>, </a:t>
            </a:r>
            <a:r>
              <a:rPr lang="ko-KR" altLang="en-US" sz="1600" dirty="0"/>
              <a:t>거래일시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998C68-86D5-4C17-8DC3-DE681EF58DEA}"/>
              </a:ext>
            </a:extLst>
          </p:cNvPr>
          <p:cNvSpPr/>
          <p:nvPr/>
        </p:nvSpPr>
        <p:spPr>
          <a:xfrm>
            <a:off x="777714" y="2652898"/>
            <a:ext cx="10636571" cy="40318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기능</a:t>
            </a:r>
            <a:r>
              <a:rPr lang="en-US" altLang="ko-KR" sz="1600" dirty="0"/>
              <a:t>]</a:t>
            </a:r>
          </a:p>
          <a:p>
            <a:pPr marL="342900" indent="-342900">
              <a:buAutoNum type="arabicPeriod"/>
            </a:pPr>
            <a:r>
              <a:rPr lang="ko-KR" altLang="en-US" sz="1600" b="1" dirty="0"/>
              <a:t>계좌개설</a:t>
            </a:r>
            <a:r>
              <a:rPr lang="en-US" altLang="ko-KR" sz="1600" dirty="0"/>
              <a:t>(</a:t>
            </a:r>
            <a:r>
              <a:rPr lang="ko-KR" altLang="en-US" sz="1600" dirty="0"/>
              <a:t>필요데이터 </a:t>
            </a:r>
            <a:r>
              <a:rPr lang="en-US" altLang="ko-KR" sz="1600" dirty="0"/>
              <a:t>: </a:t>
            </a:r>
            <a:r>
              <a:rPr lang="ko-KR" altLang="en-US" sz="1600" dirty="0"/>
              <a:t>계좌타입</a:t>
            </a:r>
            <a:r>
              <a:rPr lang="en-US" altLang="ko-KR" sz="1600" dirty="0"/>
              <a:t>, </a:t>
            </a:r>
            <a:r>
              <a:rPr lang="ko-KR" altLang="en-US" sz="1600" dirty="0"/>
              <a:t>계좌번호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잔액</a:t>
            </a:r>
            <a:r>
              <a:rPr lang="en-US" altLang="ko-KR" sz="1600" dirty="0"/>
              <a:t>, </a:t>
            </a:r>
            <a:r>
              <a:rPr lang="ko-KR" altLang="en-US" sz="1600" dirty="0"/>
              <a:t>개설일시</a:t>
            </a:r>
            <a:r>
              <a:rPr lang="en-US" altLang="ko-KR" sz="1600" dirty="0"/>
              <a:t>,[</a:t>
            </a:r>
            <a:r>
              <a:rPr lang="ko-KR" altLang="en-US" sz="1600" dirty="0"/>
              <a:t>월정기입금액</a:t>
            </a:r>
            <a:r>
              <a:rPr lang="en-US" altLang="ko-KR" sz="1600" dirty="0"/>
              <a:t>, </a:t>
            </a:r>
            <a:r>
              <a:rPr lang="ko-KR" altLang="en-US" sz="1600" dirty="0"/>
              <a:t>이자율</a:t>
            </a:r>
            <a:r>
              <a:rPr lang="en-US" altLang="ko-KR" sz="1600" dirty="0"/>
              <a:t>, </a:t>
            </a:r>
            <a:r>
              <a:rPr lang="ko-KR" altLang="en-US" sz="1600" dirty="0"/>
              <a:t>기간</a:t>
            </a:r>
            <a:r>
              <a:rPr lang="en-US" altLang="ko-KR" sz="1600" dirty="0"/>
              <a:t>])</a:t>
            </a:r>
          </a:p>
          <a:p>
            <a:r>
              <a:rPr lang="en-US" altLang="ko-KR" sz="1600" dirty="0"/>
              <a:t>     </a:t>
            </a:r>
            <a:r>
              <a:rPr lang="ko-KR" altLang="en-US" sz="1600" dirty="0"/>
              <a:t>사용자 입력 </a:t>
            </a:r>
            <a:r>
              <a:rPr lang="en-US" altLang="ko-KR" sz="1600" dirty="0"/>
              <a:t>: </a:t>
            </a:r>
            <a:r>
              <a:rPr lang="ko-KR" altLang="en-US" sz="1600" dirty="0"/>
              <a:t>계좌타입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, [</a:t>
            </a:r>
            <a:r>
              <a:rPr lang="ko-KR" altLang="en-US" sz="1600" dirty="0"/>
              <a:t>잔액</a:t>
            </a:r>
            <a:r>
              <a:rPr lang="en-US" altLang="ko-KR" sz="1600" dirty="0"/>
              <a:t>]</a:t>
            </a:r>
          </a:p>
          <a:p>
            <a:r>
              <a:rPr lang="en-US" altLang="ko-KR" sz="1600" dirty="0"/>
              <a:t>     </a:t>
            </a:r>
            <a:r>
              <a:rPr lang="ko-KR" altLang="en-US" sz="1600" dirty="0" err="1"/>
              <a:t>렌덤</a:t>
            </a:r>
            <a:r>
              <a:rPr lang="ko-KR" altLang="en-US" sz="1600" dirty="0"/>
              <a:t> 생성 </a:t>
            </a:r>
            <a:r>
              <a:rPr lang="en-US" altLang="ko-KR" sz="1600" dirty="0"/>
              <a:t>: </a:t>
            </a:r>
            <a:r>
              <a:rPr lang="ko-KR" altLang="en-US" sz="1600" dirty="0"/>
              <a:t>계좌번호</a:t>
            </a:r>
            <a:r>
              <a:rPr lang="en-US" altLang="ko-KR" sz="1600" dirty="0"/>
              <a:t>( </a:t>
            </a:r>
            <a:r>
              <a:rPr lang="ko-KR" altLang="en-US" sz="1600" dirty="0"/>
              <a:t>일반계좌 </a:t>
            </a:r>
            <a:r>
              <a:rPr lang="en-US" altLang="ko-KR" sz="1600" dirty="0"/>
              <a:t>1-XXX-YYY, </a:t>
            </a:r>
            <a:r>
              <a:rPr lang="ko-KR" altLang="en-US" sz="1600" dirty="0" err="1"/>
              <a:t>월정기적금</a:t>
            </a:r>
            <a:r>
              <a:rPr lang="ko-KR" altLang="en-US" sz="1600" dirty="0"/>
              <a:t> </a:t>
            </a:r>
            <a:r>
              <a:rPr lang="en-US" altLang="ko-KR" sz="1600" dirty="0"/>
              <a:t>2-XXX-YYY, </a:t>
            </a:r>
            <a:r>
              <a:rPr lang="ko-KR" altLang="en-US" sz="1600" dirty="0"/>
              <a:t>펀드계좌 </a:t>
            </a:r>
            <a:r>
              <a:rPr lang="en-US" altLang="ko-KR" sz="1600" dirty="0"/>
              <a:t>3-XXX-YYY)</a:t>
            </a:r>
          </a:p>
          <a:p>
            <a:r>
              <a:rPr lang="en-US" altLang="ko-KR" sz="1600" dirty="0"/>
              <a:t>     </a:t>
            </a:r>
            <a:r>
              <a:rPr lang="ko-KR" altLang="en-US" sz="1600" dirty="0"/>
              <a:t>자동 생성 </a:t>
            </a:r>
            <a:r>
              <a:rPr lang="en-US" altLang="ko-KR" sz="1600" dirty="0"/>
              <a:t>: </a:t>
            </a:r>
            <a:r>
              <a:rPr lang="ko-KR" altLang="en-US" sz="1600" dirty="0"/>
              <a:t>개설일시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  <a:r>
              <a:rPr lang="ko-KR" altLang="en-US" sz="1600" u="sng" dirty="0"/>
              <a:t>계좌 생성 및 거래리스트 등록</a:t>
            </a:r>
            <a:endParaRPr lang="en-US" altLang="ko-KR" sz="1600" u="sng" dirty="0"/>
          </a:p>
          <a:p>
            <a:r>
              <a:rPr lang="en-US" altLang="ko-KR" sz="1600" dirty="0"/>
              <a:t>2. </a:t>
            </a:r>
            <a:r>
              <a:rPr lang="ko-KR" altLang="en-US" sz="1600" b="1" dirty="0"/>
              <a:t>계좌검색</a:t>
            </a:r>
            <a:r>
              <a:rPr lang="en-US" altLang="ko-KR" sz="1600" b="1" dirty="0"/>
              <a:t>1</a:t>
            </a:r>
            <a:r>
              <a:rPr lang="en-US" altLang="ko-KR" sz="1600" dirty="0"/>
              <a:t>(</a:t>
            </a:r>
            <a:r>
              <a:rPr lang="ko-KR" altLang="en-US" sz="1600" dirty="0"/>
              <a:t>필요데이터 </a:t>
            </a:r>
            <a:r>
              <a:rPr lang="en-US" altLang="ko-KR" sz="1600" dirty="0"/>
              <a:t>: </a:t>
            </a:r>
            <a:r>
              <a:rPr lang="ko-KR" altLang="en-US" sz="1600" dirty="0"/>
              <a:t>계좌번호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600" u="sng" dirty="0"/>
              <a:t>계좌정보와 거리 리스트 출력</a:t>
            </a:r>
            <a:endParaRPr lang="en-US" altLang="ko-KR" sz="1600" u="sng" dirty="0"/>
          </a:p>
          <a:p>
            <a:r>
              <a:rPr lang="en-US" altLang="ko-KR" sz="1600" dirty="0"/>
              <a:t>3. </a:t>
            </a:r>
            <a:r>
              <a:rPr lang="ko-KR" altLang="en-US" sz="1600" b="1" dirty="0"/>
              <a:t>계좌검색</a:t>
            </a:r>
            <a:r>
              <a:rPr lang="en-US" altLang="ko-KR" sz="1600" b="1" dirty="0"/>
              <a:t>2</a:t>
            </a:r>
            <a:r>
              <a:rPr lang="en-US" altLang="ko-KR" sz="1600" dirty="0"/>
              <a:t>(</a:t>
            </a:r>
            <a:r>
              <a:rPr lang="ko-KR" altLang="en-US" sz="1600" dirty="0"/>
              <a:t>필요데이터 </a:t>
            </a:r>
            <a:r>
              <a:rPr lang="en-US" altLang="ko-KR" sz="1600" dirty="0"/>
              <a:t>: </a:t>
            </a:r>
            <a:r>
              <a:rPr lang="ko-KR" altLang="en-US" sz="1600" dirty="0"/>
              <a:t>이름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600" u="sng" dirty="0"/>
              <a:t>해당 이름의 모든 계좌 정보 출력</a:t>
            </a:r>
            <a:endParaRPr lang="en-US" altLang="ko-KR" sz="1600" u="sng" dirty="0"/>
          </a:p>
          <a:p>
            <a:r>
              <a:rPr lang="en-US" altLang="ko-KR" sz="1600" dirty="0"/>
              <a:t>3. </a:t>
            </a:r>
            <a:r>
              <a:rPr lang="ko-KR" altLang="en-US" sz="1600" b="1" dirty="0"/>
              <a:t>계좌삭제</a:t>
            </a:r>
            <a:r>
              <a:rPr lang="en-US" altLang="ko-KR" sz="1600" dirty="0"/>
              <a:t>(</a:t>
            </a:r>
            <a:r>
              <a:rPr lang="ko-KR" altLang="en-US" sz="1600" dirty="0"/>
              <a:t>필요데이터 </a:t>
            </a:r>
            <a:r>
              <a:rPr lang="en-US" altLang="ko-KR" sz="1600" dirty="0"/>
              <a:t>: </a:t>
            </a:r>
            <a:r>
              <a:rPr lang="ko-KR" altLang="en-US" sz="1600" dirty="0"/>
              <a:t>계좌번호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</a:t>
            </a:r>
            <a:r>
              <a:rPr lang="ko-KR" altLang="en-US" sz="1600" u="sng" dirty="0"/>
              <a:t>거래리스트 삭제 후 계좌 삭제 </a:t>
            </a:r>
            <a:endParaRPr lang="en-US" altLang="ko-KR" sz="1600" u="sng" dirty="0"/>
          </a:p>
          <a:p>
            <a:r>
              <a:rPr lang="en-US" altLang="ko-KR" sz="1600" dirty="0"/>
              <a:t>4. </a:t>
            </a:r>
            <a:r>
              <a:rPr lang="ko-KR" altLang="en-US" sz="1600" b="1" dirty="0"/>
              <a:t>계좌수정</a:t>
            </a:r>
            <a:r>
              <a:rPr lang="en-US" altLang="ko-KR" sz="1600" dirty="0"/>
              <a:t>-</a:t>
            </a:r>
            <a:r>
              <a:rPr lang="ko-KR" altLang="en-US" sz="1600" dirty="0"/>
              <a:t>입금 및 출금</a:t>
            </a:r>
            <a:r>
              <a:rPr lang="en-US" altLang="ko-KR" sz="1600" dirty="0"/>
              <a:t>(</a:t>
            </a:r>
            <a:r>
              <a:rPr lang="ko-KR" altLang="en-US" sz="1600" dirty="0"/>
              <a:t>필요데이터 </a:t>
            </a:r>
            <a:r>
              <a:rPr lang="en-US" altLang="ko-KR" sz="1600" dirty="0"/>
              <a:t>: </a:t>
            </a:r>
            <a:r>
              <a:rPr lang="ko-KR" altLang="en-US" sz="1600" dirty="0"/>
              <a:t>계좌번호</a:t>
            </a:r>
            <a:r>
              <a:rPr lang="en-US" altLang="ko-KR" sz="1600" dirty="0"/>
              <a:t>, </a:t>
            </a:r>
            <a:r>
              <a:rPr lang="ko-KR" altLang="en-US" sz="1600" dirty="0"/>
              <a:t>입출금액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입출금후잔액</a:t>
            </a:r>
            <a:r>
              <a:rPr lang="en-US" altLang="ko-KR" sz="1600" dirty="0"/>
              <a:t>, </a:t>
            </a:r>
            <a:r>
              <a:rPr lang="ko-KR" altLang="en-US" sz="1600" dirty="0"/>
              <a:t>거래일시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사용자입력 </a:t>
            </a:r>
            <a:r>
              <a:rPr lang="en-US" altLang="ko-KR" sz="1600" dirty="0"/>
              <a:t>: </a:t>
            </a:r>
            <a:r>
              <a:rPr lang="ko-KR" altLang="en-US" sz="1600" dirty="0"/>
              <a:t>계좌번호</a:t>
            </a:r>
            <a:r>
              <a:rPr lang="en-US" altLang="ko-KR" sz="1600" dirty="0"/>
              <a:t>, </a:t>
            </a:r>
            <a:r>
              <a:rPr lang="ko-KR" altLang="en-US" sz="1600" dirty="0"/>
              <a:t>입출금액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데이터 획득 및 자동처리 </a:t>
            </a:r>
            <a:r>
              <a:rPr lang="en-US" altLang="ko-KR" sz="1600" dirty="0"/>
              <a:t>: </a:t>
            </a:r>
            <a:r>
              <a:rPr lang="ko-KR" altLang="en-US" sz="1600" dirty="0"/>
              <a:t>입출금후 잔액</a:t>
            </a:r>
            <a:r>
              <a:rPr lang="en-US" altLang="ko-KR" sz="1600" dirty="0"/>
              <a:t>, </a:t>
            </a:r>
            <a:r>
              <a:rPr lang="ko-KR" altLang="en-US" sz="1600" dirty="0"/>
              <a:t>거래일시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u="sng" dirty="0"/>
              <a:t>거래리스트 등록 및 계좌정보의 잔액갱신</a:t>
            </a:r>
            <a:endParaRPr lang="en-US" altLang="ko-KR" sz="1600" u="sng" dirty="0"/>
          </a:p>
        </p:txBody>
      </p:sp>
    </p:spTree>
    <p:extLst>
      <p:ext uri="{BB962C8B-B14F-4D97-AF65-F5344CB8AC3E}">
        <p14:creationId xmlns:p14="http://schemas.microsoft.com/office/powerpoint/2010/main" val="1895463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517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10/21 </a:t>
            </a:r>
            <a:r>
              <a:rPr lang="ko-KR" altLang="en-US" sz="3600" b="1" dirty="0"/>
              <a:t>관리 데이터 처리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E17D6D-1C85-42F7-93D7-A8D5599A4CFC}"/>
              </a:ext>
            </a:extLst>
          </p:cNvPr>
          <p:cNvSpPr/>
          <p:nvPr/>
        </p:nvSpPr>
        <p:spPr>
          <a:xfrm>
            <a:off x="777714" y="753183"/>
            <a:ext cx="10636571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관리 데이터</a:t>
            </a:r>
            <a:r>
              <a:rPr lang="en-US" altLang="ko-KR" sz="1600" dirty="0"/>
              <a:t>]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highlight>
                  <a:srgbClr val="FFFF00"/>
                </a:highlight>
              </a:rPr>
              <a:t>계좌타입</a:t>
            </a:r>
            <a:r>
              <a:rPr lang="en-US" altLang="ko-KR" sz="1600" dirty="0">
                <a:highlight>
                  <a:srgbClr val="FFFF00"/>
                </a:highlight>
              </a:rPr>
              <a:t>-</a:t>
            </a:r>
            <a:r>
              <a:rPr lang="en-US" altLang="ko-KR" sz="1600" dirty="0" err="1">
                <a:highlight>
                  <a:srgbClr val="FFFF00"/>
                </a:highlight>
              </a:rPr>
              <a:t>enum</a:t>
            </a:r>
            <a:r>
              <a:rPr lang="en-US" altLang="ko-KR" sz="1600" dirty="0">
                <a:highlight>
                  <a:srgbClr val="FFFF00"/>
                </a:highlight>
              </a:rPr>
              <a:t>(</a:t>
            </a:r>
            <a:r>
              <a:rPr lang="ko-KR" altLang="en-US" sz="1600" dirty="0">
                <a:highlight>
                  <a:srgbClr val="FFFF00"/>
                </a:highlight>
              </a:rPr>
              <a:t>일반계좌</a:t>
            </a:r>
            <a:r>
              <a:rPr lang="en-US" altLang="ko-KR" sz="1600" dirty="0">
                <a:highlight>
                  <a:srgbClr val="FFFF00"/>
                </a:highlight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</a:rPr>
              <a:t>펀드계좌</a:t>
            </a:r>
            <a:r>
              <a:rPr lang="en-US" altLang="ko-KR" sz="1600" dirty="0">
                <a:highlight>
                  <a:srgbClr val="FFFF00"/>
                </a:highlight>
              </a:rPr>
              <a:t>, </a:t>
            </a:r>
            <a:r>
              <a:rPr lang="ko-KR" altLang="en-US" sz="1600" dirty="0" err="1">
                <a:highlight>
                  <a:srgbClr val="FFFF00"/>
                </a:highlight>
              </a:rPr>
              <a:t>월정기적금</a:t>
            </a:r>
            <a:r>
              <a:rPr lang="en-US" altLang="ko-KR" sz="1600" dirty="0">
                <a:highlight>
                  <a:srgbClr val="FFFF00"/>
                </a:highlight>
              </a:rPr>
              <a:t>)</a:t>
            </a:r>
          </a:p>
          <a:p>
            <a:r>
              <a:rPr lang="en-US" altLang="ko-KR" sz="1600" dirty="0">
                <a:highlight>
                  <a:srgbClr val="FFFF00"/>
                </a:highlight>
              </a:rPr>
              <a:t>     </a:t>
            </a:r>
            <a:r>
              <a:rPr lang="en-US" altLang="ko-KR" sz="1600" dirty="0" err="1">
                <a:highlight>
                  <a:srgbClr val="FFFF00"/>
                </a:highlight>
              </a:rPr>
              <a:t>AccountType</a:t>
            </a:r>
            <a:r>
              <a:rPr lang="en-US" altLang="ko-KR" sz="1600" dirty="0">
                <a:highlight>
                  <a:srgbClr val="FFFF00"/>
                </a:highlight>
              </a:rPr>
              <a:t> [ NORMALACC,PERDEPOSIT, FUNDACC]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>
                <a:highlight>
                  <a:srgbClr val="FFFF00"/>
                </a:highlight>
              </a:rPr>
              <a:t>2. </a:t>
            </a:r>
            <a:r>
              <a:rPr lang="ko-KR" altLang="en-US" sz="1600" dirty="0">
                <a:highlight>
                  <a:srgbClr val="FFFF00"/>
                </a:highlight>
              </a:rPr>
              <a:t>일반계좌</a:t>
            </a:r>
            <a:r>
              <a:rPr lang="en-US" altLang="ko-KR" sz="1600" dirty="0">
                <a:highlight>
                  <a:srgbClr val="FFFF00"/>
                </a:highlight>
              </a:rPr>
              <a:t>-class(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계좌타입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계좌번호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이름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잔액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개설일시</a:t>
            </a:r>
            <a:r>
              <a:rPr lang="en-US" altLang="ko-KR" sz="1600" dirty="0">
                <a:highlight>
                  <a:srgbClr val="FFFF00"/>
                </a:highlight>
              </a:rPr>
              <a:t>)</a:t>
            </a:r>
          </a:p>
          <a:p>
            <a:r>
              <a:rPr lang="en-US" altLang="ko-KR" sz="1600" dirty="0">
                <a:highlight>
                  <a:srgbClr val="FFFF00"/>
                </a:highlight>
              </a:rPr>
              <a:t>     </a:t>
            </a:r>
            <a:r>
              <a:rPr lang="en-US" altLang="ko-KR" sz="1600" dirty="0" err="1">
                <a:highlight>
                  <a:srgbClr val="FFFF00"/>
                </a:highlight>
              </a:rPr>
              <a:t>NormalAcc</a:t>
            </a:r>
            <a:r>
              <a:rPr lang="en-US" altLang="ko-KR" sz="1600" dirty="0">
                <a:highlight>
                  <a:srgbClr val="FFFF00"/>
                </a:highlight>
              </a:rPr>
              <a:t> [ </a:t>
            </a:r>
            <a:r>
              <a:rPr lang="en-US" altLang="ko-KR" sz="1600" dirty="0" err="1">
                <a:highlight>
                  <a:srgbClr val="FFFF00"/>
                </a:highlight>
              </a:rPr>
              <a:t>AccountType</a:t>
            </a:r>
            <a:r>
              <a:rPr lang="en-US" altLang="ko-KR" sz="1600" dirty="0">
                <a:highlight>
                  <a:srgbClr val="FFFF00"/>
                </a:highlight>
              </a:rPr>
              <a:t> type, string id, string name, int balance, </a:t>
            </a:r>
            <a:r>
              <a:rPr lang="en-US" altLang="ko-KR" sz="1600" dirty="0" err="1">
                <a:highlight>
                  <a:srgbClr val="FFFF00"/>
                </a:highlight>
              </a:rPr>
              <a:t>DateTime</a:t>
            </a:r>
            <a:r>
              <a:rPr lang="en-US" altLang="ko-KR" sz="1600" dirty="0">
                <a:highlight>
                  <a:srgbClr val="FFFF00"/>
                </a:highlight>
              </a:rPr>
              <a:t> </a:t>
            </a:r>
            <a:r>
              <a:rPr lang="en-US" altLang="ko-KR" sz="1600" dirty="0" err="1">
                <a:highlight>
                  <a:srgbClr val="FFFF00"/>
                </a:highlight>
              </a:rPr>
              <a:t>stime</a:t>
            </a:r>
            <a:r>
              <a:rPr lang="en-US" altLang="ko-KR" sz="1600" dirty="0">
                <a:highlight>
                  <a:srgbClr val="FFFF00"/>
                </a:highlight>
              </a:rPr>
              <a:t>]</a:t>
            </a:r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 err="1"/>
              <a:t>월정기적금</a:t>
            </a:r>
            <a:r>
              <a:rPr lang="en-US" altLang="ko-KR" sz="1600" dirty="0"/>
              <a:t>-class(</a:t>
            </a:r>
            <a:r>
              <a:rPr lang="ko-KR" altLang="en-US" sz="1600" dirty="0">
                <a:solidFill>
                  <a:srgbClr val="FF0000"/>
                </a:solidFill>
              </a:rPr>
              <a:t>계좌타입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r>
              <a:rPr lang="ko-KR" altLang="en-US" sz="1600" dirty="0">
                <a:solidFill>
                  <a:srgbClr val="FF0000"/>
                </a:solidFill>
              </a:rPr>
              <a:t>계좌번호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이름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r>
              <a:rPr lang="ko-KR" altLang="en-US" sz="1600" dirty="0">
                <a:solidFill>
                  <a:srgbClr val="FF0000"/>
                </a:solidFill>
              </a:rPr>
              <a:t>잔액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개설일시</a:t>
            </a:r>
            <a:r>
              <a:rPr lang="en-US" altLang="ko-KR" sz="1600" dirty="0"/>
              <a:t>, </a:t>
            </a:r>
            <a:r>
              <a:rPr lang="ko-KR" altLang="en-US" sz="1600" dirty="0"/>
              <a:t>월정기입금액</a:t>
            </a:r>
            <a:r>
              <a:rPr lang="en-US" altLang="ko-KR" sz="1600" dirty="0"/>
              <a:t>, </a:t>
            </a:r>
            <a:r>
              <a:rPr lang="ko-KR" altLang="en-US" sz="1600" dirty="0"/>
              <a:t>이자율</a:t>
            </a:r>
            <a:r>
              <a:rPr lang="en-US" altLang="ko-KR" sz="1600" dirty="0"/>
              <a:t>, </a:t>
            </a:r>
            <a:r>
              <a:rPr lang="ko-KR" altLang="en-US" sz="1600" dirty="0"/>
              <a:t>기간</a:t>
            </a:r>
            <a:r>
              <a:rPr lang="en-US" altLang="ko-KR" sz="1600" dirty="0"/>
              <a:t>(</a:t>
            </a:r>
            <a:r>
              <a:rPr lang="ko-KR" altLang="en-US" sz="1600" dirty="0"/>
              <a:t>단위</a:t>
            </a:r>
            <a:r>
              <a:rPr lang="en-US" altLang="ko-KR" sz="1600" dirty="0"/>
              <a:t>:</a:t>
            </a:r>
            <a:r>
              <a:rPr lang="ko-KR" altLang="en-US" sz="1600" dirty="0"/>
              <a:t>월</a:t>
            </a:r>
            <a:r>
              <a:rPr lang="en-US" altLang="ko-KR" sz="1600" dirty="0"/>
              <a:t>))</a:t>
            </a:r>
          </a:p>
          <a:p>
            <a:r>
              <a:rPr lang="en-US" altLang="ko-KR" sz="1600" dirty="0"/>
              <a:t>     </a:t>
            </a:r>
            <a:r>
              <a:rPr lang="en-US" altLang="ko-KR" sz="1600" dirty="0" err="1"/>
              <a:t>PerDeposit</a:t>
            </a:r>
            <a:r>
              <a:rPr lang="en-US" altLang="ko-KR" sz="1600" dirty="0"/>
              <a:t> [</a:t>
            </a:r>
            <a:r>
              <a:rPr lang="en-US" altLang="ko-KR" sz="1600" dirty="0" err="1"/>
              <a:t>AccountType</a:t>
            </a:r>
            <a:r>
              <a:rPr lang="en-US" altLang="ko-KR" sz="1600" dirty="0"/>
              <a:t> type, string id, string name, int balance, </a:t>
            </a:r>
            <a:r>
              <a:rPr lang="en-US" altLang="ko-KR" sz="1600" dirty="0" err="1"/>
              <a:t>DateTime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stime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                     int</a:t>
            </a:r>
            <a:r>
              <a:rPr lang="ko-KR" altLang="en-US" sz="1600" dirty="0"/>
              <a:t> </a:t>
            </a:r>
            <a:r>
              <a:rPr lang="en-US" altLang="ko-KR" sz="1600" dirty="0"/>
              <a:t>money, float rate, int period]</a:t>
            </a:r>
          </a:p>
          <a:p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펀드계좌</a:t>
            </a:r>
            <a:r>
              <a:rPr lang="en-US" altLang="ko-KR" sz="1600" dirty="0"/>
              <a:t>-class(</a:t>
            </a:r>
            <a:r>
              <a:rPr lang="ko-KR" altLang="en-US" sz="1600" dirty="0">
                <a:solidFill>
                  <a:srgbClr val="FF0000"/>
                </a:solidFill>
              </a:rPr>
              <a:t>계좌타입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계좌번호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이름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잔액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개설일시</a:t>
            </a:r>
            <a:r>
              <a:rPr lang="en-US" altLang="ko-KR" sz="1600" dirty="0"/>
              <a:t>, </a:t>
            </a:r>
            <a:r>
              <a:rPr lang="ko-KR" altLang="en-US" sz="1600" dirty="0"/>
              <a:t>월정기입금액</a:t>
            </a:r>
            <a:r>
              <a:rPr lang="en-US" altLang="ko-KR" sz="1600" dirty="0"/>
              <a:t>, </a:t>
            </a:r>
            <a:r>
              <a:rPr lang="ko-KR" altLang="en-US" sz="1600" dirty="0"/>
              <a:t>입금총액</a:t>
            </a:r>
            <a:r>
              <a:rPr lang="en-US" altLang="ko-KR" sz="1600" dirty="0"/>
              <a:t>, </a:t>
            </a:r>
            <a:r>
              <a:rPr lang="ko-KR" altLang="en-US" sz="1600" dirty="0"/>
              <a:t>수익률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FundAcco</a:t>
            </a:r>
            <a:r>
              <a:rPr lang="en-US" altLang="ko-KR" sz="1600" dirty="0"/>
              <a:t>[</a:t>
            </a:r>
            <a:r>
              <a:rPr lang="en-US" altLang="ko-KR" sz="1600" dirty="0" err="1"/>
              <a:t>AccountType</a:t>
            </a:r>
            <a:r>
              <a:rPr lang="en-US" altLang="ko-KR" sz="1600" dirty="0"/>
              <a:t> type, string id, string name, int balance, </a:t>
            </a:r>
            <a:r>
              <a:rPr lang="en-US" altLang="ko-KR" sz="1600" dirty="0" err="1"/>
              <a:t>DateTime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stime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                  int money,</a:t>
            </a:r>
            <a:r>
              <a:rPr lang="ko-KR" altLang="en-US" sz="1600" dirty="0"/>
              <a:t> </a:t>
            </a:r>
            <a:r>
              <a:rPr lang="en-US" altLang="ko-KR" sz="1600" dirty="0"/>
              <a:t>int</a:t>
            </a:r>
            <a:r>
              <a:rPr lang="ko-KR" altLang="en-US" sz="1600" dirty="0"/>
              <a:t> </a:t>
            </a:r>
            <a:r>
              <a:rPr lang="en-US" altLang="ko-KR" sz="1600" dirty="0" err="1"/>
              <a:t>totalmoney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float</a:t>
            </a:r>
            <a:r>
              <a:rPr lang="ko-KR" altLang="en-US" sz="1600" dirty="0"/>
              <a:t> </a:t>
            </a:r>
            <a:r>
              <a:rPr lang="en-US" altLang="ko-KR" sz="1600" dirty="0"/>
              <a:t>rate]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>
                <a:highlight>
                  <a:srgbClr val="FFFF00"/>
                </a:highlight>
              </a:rPr>
              <a:t>5. </a:t>
            </a:r>
            <a:r>
              <a:rPr lang="ko-KR" altLang="en-US" sz="1600" dirty="0">
                <a:highlight>
                  <a:srgbClr val="FFFF00"/>
                </a:highlight>
              </a:rPr>
              <a:t>계좌거래데이터</a:t>
            </a:r>
            <a:r>
              <a:rPr lang="en-US" altLang="ko-KR" sz="1600" dirty="0">
                <a:highlight>
                  <a:srgbClr val="FFFF00"/>
                </a:highlight>
              </a:rPr>
              <a:t>(</a:t>
            </a:r>
            <a:r>
              <a:rPr lang="ko-KR" altLang="en-US" sz="1600" dirty="0">
                <a:highlight>
                  <a:srgbClr val="FFFF00"/>
                </a:highlight>
              </a:rPr>
              <a:t>계좌번호</a:t>
            </a:r>
            <a:r>
              <a:rPr lang="en-US" altLang="ko-KR" sz="1600" dirty="0">
                <a:highlight>
                  <a:srgbClr val="FFFF00"/>
                </a:highlight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</a:rPr>
              <a:t>입금액</a:t>
            </a:r>
            <a:r>
              <a:rPr lang="en-US" altLang="ko-KR" sz="1600" dirty="0">
                <a:highlight>
                  <a:srgbClr val="FFFF00"/>
                </a:highlight>
              </a:rPr>
              <a:t>, </a:t>
            </a:r>
            <a:r>
              <a:rPr lang="ko-KR" altLang="en-US" sz="1600" dirty="0" err="1">
                <a:highlight>
                  <a:srgbClr val="FFFF00"/>
                </a:highlight>
              </a:rPr>
              <a:t>출금액</a:t>
            </a:r>
            <a:r>
              <a:rPr lang="en-US" altLang="ko-KR" sz="1600" dirty="0">
                <a:highlight>
                  <a:srgbClr val="FFFF00"/>
                </a:highlight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</a:rPr>
              <a:t>잔액</a:t>
            </a:r>
            <a:r>
              <a:rPr lang="en-US" altLang="ko-KR" sz="1600" dirty="0">
                <a:highlight>
                  <a:srgbClr val="FFFF00"/>
                </a:highlight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</a:rPr>
              <a:t>거래일시</a:t>
            </a:r>
            <a:r>
              <a:rPr lang="en-US" altLang="ko-KR" sz="1600" dirty="0">
                <a:highlight>
                  <a:srgbClr val="FFFF00"/>
                </a:highlight>
              </a:rPr>
              <a:t>)</a:t>
            </a:r>
          </a:p>
          <a:p>
            <a:r>
              <a:rPr lang="en-US" altLang="ko-KR" sz="1600" dirty="0">
                <a:highlight>
                  <a:srgbClr val="FFFF00"/>
                </a:highlight>
              </a:rPr>
              <a:t>    </a:t>
            </a:r>
            <a:r>
              <a:rPr lang="en-US" altLang="ko-KR" sz="1600" dirty="0" err="1">
                <a:highlight>
                  <a:srgbClr val="FFFF00"/>
                </a:highlight>
              </a:rPr>
              <a:t>AccountIOList</a:t>
            </a:r>
            <a:r>
              <a:rPr lang="en-US" altLang="ko-KR" sz="1600" dirty="0">
                <a:highlight>
                  <a:srgbClr val="FFFF00"/>
                </a:highlight>
              </a:rPr>
              <a:t> [ string id, int input, int output, int balance, </a:t>
            </a:r>
            <a:r>
              <a:rPr lang="en-US" altLang="ko-KR" sz="1600" dirty="0" err="1">
                <a:highlight>
                  <a:srgbClr val="FFFF00"/>
                </a:highlight>
              </a:rPr>
              <a:t>DateTime</a:t>
            </a:r>
            <a:r>
              <a:rPr lang="en-US" altLang="ko-KR" sz="1600" dirty="0">
                <a:highlight>
                  <a:srgbClr val="FFFF00"/>
                </a:highlight>
              </a:rPr>
              <a:t> </a:t>
            </a:r>
            <a:r>
              <a:rPr lang="en-US" altLang="ko-KR" sz="1600" dirty="0" err="1">
                <a:highlight>
                  <a:srgbClr val="FFFF00"/>
                </a:highlight>
              </a:rPr>
              <a:t>stime</a:t>
            </a:r>
            <a:r>
              <a:rPr lang="en-US" altLang="ko-KR" sz="1600" dirty="0">
                <a:highlight>
                  <a:srgbClr val="FFFF00"/>
                </a:highlight>
              </a:rPr>
              <a:t>]</a:t>
            </a:r>
            <a:endParaRPr lang="ko-KR" altLang="en-US" sz="1600" dirty="0"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026BF8-772B-4E2A-AF9E-400BF443FB9B}"/>
              </a:ext>
            </a:extLst>
          </p:cNvPr>
          <p:cNvSpPr/>
          <p:nvPr/>
        </p:nvSpPr>
        <p:spPr>
          <a:xfrm>
            <a:off x="879505" y="5459851"/>
            <a:ext cx="45288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일반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계좌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[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프로퍼티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생성자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입금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출금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계좌거래데이터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[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프로퍼티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생성자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9235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504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10/21 </a:t>
            </a:r>
            <a:r>
              <a:rPr lang="ko-KR" altLang="en-US" sz="3600" b="1" dirty="0"/>
              <a:t>전체 </a:t>
            </a:r>
            <a:r>
              <a:rPr lang="en-US" altLang="ko-KR" sz="3600" b="1" dirty="0"/>
              <a:t>[</a:t>
            </a:r>
            <a:r>
              <a:rPr lang="ko-KR" altLang="en-US" sz="3600" b="1" dirty="0"/>
              <a:t>탭 컨트롤</a:t>
            </a:r>
            <a:r>
              <a:rPr lang="en-US" altLang="ko-KR" sz="3600" b="1" dirty="0"/>
              <a:t>]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E663C9-9720-4179-A8E8-D1F775DDAF14}"/>
              </a:ext>
            </a:extLst>
          </p:cNvPr>
          <p:cNvSpPr/>
          <p:nvPr/>
        </p:nvSpPr>
        <p:spPr>
          <a:xfrm>
            <a:off x="713064" y="1333850"/>
            <a:ext cx="10108734" cy="365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BB5C11-0253-425A-8710-553914423F9B}"/>
              </a:ext>
            </a:extLst>
          </p:cNvPr>
          <p:cNvSpPr/>
          <p:nvPr/>
        </p:nvSpPr>
        <p:spPr>
          <a:xfrm>
            <a:off x="713064" y="939567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계좌개설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D0661B-E6E7-432D-94AC-28671924B980}"/>
              </a:ext>
            </a:extLst>
          </p:cNvPr>
          <p:cNvSpPr/>
          <p:nvPr/>
        </p:nvSpPr>
        <p:spPr>
          <a:xfrm>
            <a:off x="2281805" y="935751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계좌검색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1E7ACF-5F92-4D73-B423-3A59B49C1D4E}"/>
              </a:ext>
            </a:extLst>
          </p:cNvPr>
          <p:cNvSpPr/>
          <p:nvPr/>
        </p:nvSpPr>
        <p:spPr>
          <a:xfrm>
            <a:off x="3850546" y="931935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입출금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70291A-1DCB-4A94-AF07-09107B0CC809}"/>
              </a:ext>
            </a:extLst>
          </p:cNvPr>
          <p:cNvSpPr/>
          <p:nvPr/>
        </p:nvSpPr>
        <p:spPr>
          <a:xfrm>
            <a:off x="5528343" y="1912690"/>
            <a:ext cx="4672670" cy="2642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차트보기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6EBEF2-7A6F-4D66-AFC7-A643D182619D}"/>
              </a:ext>
            </a:extLst>
          </p:cNvPr>
          <p:cNvSpPr/>
          <p:nvPr/>
        </p:nvSpPr>
        <p:spPr>
          <a:xfrm>
            <a:off x="5419287" y="922789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52470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6606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도형 클래스 정의 </a:t>
            </a:r>
            <a:r>
              <a:rPr lang="en-US" altLang="ko-KR" sz="3600" b="1" dirty="0"/>
              <a:t>- data</a:t>
            </a:r>
            <a:r>
              <a:rPr lang="ko-KR" altLang="en-US" sz="3600" b="1" dirty="0"/>
              <a:t>클래스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5D2566-EB85-4500-8C8E-88CA764C0AF1}"/>
              </a:ext>
            </a:extLst>
          </p:cNvPr>
          <p:cNvSpPr/>
          <p:nvPr/>
        </p:nvSpPr>
        <p:spPr>
          <a:xfrm>
            <a:off x="394282" y="819267"/>
            <a:ext cx="116355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도형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좌표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(Point)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색상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(Color)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폭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정의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크기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(25, 50, 75, 100)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정의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사각형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타원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삼각형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FAACC8-8775-4CE2-8410-C9EFC220BB40}"/>
              </a:ext>
            </a:extLst>
          </p:cNvPr>
          <p:cNvSpPr/>
          <p:nvPr/>
        </p:nvSpPr>
        <p:spPr>
          <a:xfrm>
            <a:off x="142613" y="2413337"/>
            <a:ext cx="409243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&lt;summary&gt;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도형의 타입을 정의한 열거형 타입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&lt;/summary&gt;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ShapeType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Ellipse = 1,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Triangle =2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665D25-1D70-4A78-9C00-597FBEB77497}"/>
              </a:ext>
            </a:extLst>
          </p:cNvPr>
          <p:cNvSpPr/>
          <p:nvPr/>
        </p:nvSpPr>
        <p:spPr>
          <a:xfrm>
            <a:off x="142613" y="4518952"/>
            <a:ext cx="4092430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&lt;summary&gt;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도형의 크기를 정의한 열거형 타입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&lt;/summary&gt;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Size1 = 25,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Size2 = 50,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Size3 = 75,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Size4 = 100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B800B0-FF11-4BC4-B7C8-CE3AE1AE4C43}"/>
              </a:ext>
            </a:extLst>
          </p:cNvPr>
          <p:cNvSpPr/>
          <p:nvPr/>
        </p:nvSpPr>
        <p:spPr>
          <a:xfrm>
            <a:off x="5701718" y="1711640"/>
            <a:ext cx="6096000" cy="48320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&lt;summary&gt;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도형 데이터 클래스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&lt;/summary&gt;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 {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PenColor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BrushColor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 {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 {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Shape() {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Shape(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pencolor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brushcolor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size,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PenColor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pencolor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BrushColor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brushcolor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Size = size;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Type = type;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2641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9908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10/21 UI </a:t>
            </a:r>
            <a:r>
              <a:rPr lang="ko-KR" altLang="en-US" sz="3600" b="1" dirty="0"/>
              <a:t>및 기능</a:t>
            </a:r>
            <a:r>
              <a:rPr lang="en-US" altLang="ko-KR" sz="3600" b="1" dirty="0"/>
              <a:t>1 – </a:t>
            </a:r>
            <a:r>
              <a:rPr lang="ko-KR" altLang="en-US" sz="3600" b="1" dirty="0"/>
              <a:t>계좌 개설기능</a:t>
            </a:r>
            <a:r>
              <a:rPr lang="en-US" altLang="ko-KR" sz="3600" b="1" dirty="0"/>
              <a:t>[</a:t>
            </a:r>
            <a:r>
              <a:rPr lang="ko-KR" altLang="en-US" sz="3600" b="1" dirty="0"/>
              <a:t>첫번째 탭</a:t>
            </a:r>
            <a:r>
              <a:rPr lang="en-US" altLang="ko-KR" sz="3600" b="1" dirty="0"/>
              <a:t>]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E663C9-9720-4179-A8E8-D1F775DDAF14}"/>
              </a:ext>
            </a:extLst>
          </p:cNvPr>
          <p:cNvSpPr/>
          <p:nvPr/>
        </p:nvSpPr>
        <p:spPr>
          <a:xfrm>
            <a:off x="713064" y="1333849"/>
            <a:ext cx="10765872" cy="5159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BB5C11-0253-425A-8710-553914423F9B}"/>
              </a:ext>
            </a:extLst>
          </p:cNvPr>
          <p:cNvSpPr/>
          <p:nvPr/>
        </p:nvSpPr>
        <p:spPr>
          <a:xfrm>
            <a:off x="713064" y="939567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계좌개설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C81820-E900-47A6-8E16-5C0B213AAA13}"/>
              </a:ext>
            </a:extLst>
          </p:cNvPr>
          <p:cNvSpPr/>
          <p:nvPr/>
        </p:nvSpPr>
        <p:spPr>
          <a:xfrm>
            <a:off x="2498819" y="1941351"/>
            <a:ext cx="2088859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읽기전용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F1CFCC-2741-49E1-AD3A-F5EC499DBFB9}"/>
              </a:ext>
            </a:extLst>
          </p:cNvPr>
          <p:cNvSpPr/>
          <p:nvPr/>
        </p:nvSpPr>
        <p:spPr>
          <a:xfrm>
            <a:off x="985381" y="1954042"/>
            <a:ext cx="1107996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계좌번호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BE2C55-4B19-486C-A05D-CB731238984D}"/>
              </a:ext>
            </a:extLst>
          </p:cNvPr>
          <p:cNvSpPr/>
          <p:nvPr/>
        </p:nvSpPr>
        <p:spPr>
          <a:xfrm>
            <a:off x="4688887" y="1916398"/>
            <a:ext cx="2088859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계좌번호생성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D46AB1-0824-472B-AC9F-5D38AA8923A6}"/>
              </a:ext>
            </a:extLst>
          </p:cNvPr>
          <p:cNvSpPr/>
          <p:nvPr/>
        </p:nvSpPr>
        <p:spPr>
          <a:xfrm>
            <a:off x="5244405" y="832742"/>
            <a:ext cx="958284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91F0D6-1F8F-4A00-9B44-124BBF38C905}"/>
              </a:ext>
            </a:extLst>
          </p:cNvPr>
          <p:cNvSpPr/>
          <p:nvPr/>
        </p:nvSpPr>
        <p:spPr>
          <a:xfrm>
            <a:off x="3834737" y="832742"/>
            <a:ext cx="1233182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0E6890-4D79-49D5-9690-AC33867EF228}"/>
              </a:ext>
            </a:extLst>
          </p:cNvPr>
          <p:cNvSpPr/>
          <p:nvPr/>
        </p:nvSpPr>
        <p:spPr>
          <a:xfrm>
            <a:off x="3125647" y="832742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라벨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A414B3-57EA-4D34-962C-FB09FDE5DF8C}"/>
              </a:ext>
            </a:extLst>
          </p:cNvPr>
          <p:cNvSpPr/>
          <p:nvPr/>
        </p:nvSpPr>
        <p:spPr>
          <a:xfrm>
            <a:off x="985381" y="2480343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B23ADE-0C04-4057-B655-0E8C8EBD7360}"/>
              </a:ext>
            </a:extLst>
          </p:cNvPr>
          <p:cNvSpPr/>
          <p:nvPr/>
        </p:nvSpPr>
        <p:spPr>
          <a:xfrm>
            <a:off x="2498819" y="2473108"/>
            <a:ext cx="2088859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F439E1-06B0-42AB-8086-BEE8FA342A4B}"/>
              </a:ext>
            </a:extLst>
          </p:cNvPr>
          <p:cNvSpPr/>
          <p:nvPr/>
        </p:nvSpPr>
        <p:spPr>
          <a:xfrm>
            <a:off x="985381" y="3045174"/>
            <a:ext cx="877163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입금액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639A5B-8718-466B-80BD-D4077D435D5E}"/>
              </a:ext>
            </a:extLst>
          </p:cNvPr>
          <p:cNvSpPr/>
          <p:nvPr/>
        </p:nvSpPr>
        <p:spPr>
          <a:xfrm>
            <a:off x="2498819" y="3037939"/>
            <a:ext cx="2088859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30C335-2A77-4862-80B4-53BEB3582F5F}"/>
              </a:ext>
            </a:extLst>
          </p:cNvPr>
          <p:cNvSpPr/>
          <p:nvPr/>
        </p:nvSpPr>
        <p:spPr>
          <a:xfrm>
            <a:off x="2540315" y="4722164"/>
            <a:ext cx="2088859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계좌개설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2630A6-3154-43E2-880F-320C6425D27F}"/>
              </a:ext>
            </a:extLst>
          </p:cNvPr>
          <p:cNvSpPr/>
          <p:nvPr/>
        </p:nvSpPr>
        <p:spPr>
          <a:xfrm>
            <a:off x="985109" y="1471756"/>
            <a:ext cx="1107996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계좌타입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F47751-2D6E-4C76-A8FF-E626B18000BA}"/>
              </a:ext>
            </a:extLst>
          </p:cNvPr>
          <p:cNvSpPr/>
          <p:nvPr/>
        </p:nvSpPr>
        <p:spPr>
          <a:xfrm>
            <a:off x="2498819" y="1427982"/>
            <a:ext cx="2088859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04B59C10-C75F-42AF-8F63-CE13502765AA}"/>
              </a:ext>
            </a:extLst>
          </p:cNvPr>
          <p:cNvSpPr/>
          <p:nvPr/>
        </p:nvSpPr>
        <p:spPr>
          <a:xfrm rot="10800000">
            <a:off x="4207432" y="1564754"/>
            <a:ext cx="292646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42ED8F-B162-48AF-98E4-E0E9CF24EF11}"/>
              </a:ext>
            </a:extLst>
          </p:cNvPr>
          <p:cNvSpPr/>
          <p:nvPr/>
        </p:nvSpPr>
        <p:spPr>
          <a:xfrm>
            <a:off x="6384655" y="836830"/>
            <a:ext cx="1702331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콤보박스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E5C6865-0480-41A9-B8EE-B2AAF11CAE4D}"/>
              </a:ext>
            </a:extLst>
          </p:cNvPr>
          <p:cNvSpPr/>
          <p:nvPr/>
        </p:nvSpPr>
        <p:spPr>
          <a:xfrm rot="10800000">
            <a:off x="7783991" y="957840"/>
            <a:ext cx="181673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7963BB-094F-49C6-98F3-E3ED70E9EC1D}"/>
              </a:ext>
            </a:extLst>
          </p:cNvPr>
          <p:cNvSpPr/>
          <p:nvPr/>
        </p:nvSpPr>
        <p:spPr>
          <a:xfrm>
            <a:off x="4794177" y="1423951"/>
            <a:ext cx="4969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계좌타입선택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일반계좌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월정기적금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펀드계좌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BE519F-EB35-451A-B45F-466849237174}"/>
              </a:ext>
            </a:extLst>
          </p:cNvPr>
          <p:cNvSpPr/>
          <p:nvPr/>
        </p:nvSpPr>
        <p:spPr>
          <a:xfrm>
            <a:off x="962298" y="3574482"/>
            <a:ext cx="1338828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/>
              <a:t>정기입금액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C7A514-91A0-40FD-A50B-668384B39A85}"/>
              </a:ext>
            </a:extLst>
          </p:cNvPr>
          <p:cNvSpPr/>
          <p:nvPr/>
        </p:nvSpPr>
        <p:spPr>
          <a:xfrm>
            <a:off x="2498818" y="3575135"/>
            <a:ext cx="2088859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최초 비활성화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DB7580-2DBF-4875-8D9E-3E2EAA850852}"/>
              </a:ext>
            </a:extLst>
          </p:cNvPr>
          <p:cNvSpPr/>
          <p:nvPr/>
        </p:nvSpPr>
        <p:spPr>
          <a:xfrm>
            <a:off x="4614404" y="3600087"/>
            <a:ext cx="6266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계좌타입에서 </a:t>
            </a:r>
            <a:r>
              <a:rPr lang="ko-KR" altLang="en-US" dirty="0" err="1">
                <a:solidFill>
                  <a:srgbClr val="FF0000"/>
                </a:solidFill>
              </a:rPr>
              <a:t>월정기적금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펀드를 선택했을 때 입력 활성화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41FCF0-50D7-4E81-9BC7-8F12362A9264}"/>
              </a:ext>
            </a:extLst>
          </p:cNvPr>
          <p:cNvSpPr/>
          <p:nvPr/>
        </p:nvSpPr>
        <p:spPr>
          <a:xfrm>
            <a:off x="4783094" y="4733377"/>
            <a:ext cx="320312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오류 처리 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계좌타입을 선택하세요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계좌번호를 생성하세요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이름을 입력하세요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정기입금액을 입력하세요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8E1B814-8505-48EC-AEF1-AE49C6A0AA01}"/>
              </a:ext>
            </a:extLst>
          </p:cNvPr>
          <p:cNvSpPr/>
          <p:nvPr/>
        </p:nvSpPr>
        <p:spPr>
          <a:xfrm>
            <a:off x="962298" y="4105453"/>
            <a:ext cx="877163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이자율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4DC57CE-7220-44B1-8639-D0AF36C75B47}"/>
              </a:ext>
            </a:extLst>
          </p:cNvPr>
          <p:cNvSpPr/>
          <p:nvPr/>
        </p:nvSpPr>
        <p:spPr>
          <a:xfrm>
            <a:off x="2498818" y="4106106"/>
            <a:ext cx="2088859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최초 비활성화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234B95E-49DF-4FEF-BB70-029946684241}"/>
              </a:ext>
            </a:extLst>
          </p:cNvPr>
          <p:cNvSpPr/>
          <p:nvPr/>
        </p:nvSpPr>
        <p:spPr>
          <a:xfrm>
            <a:off x="4655310" y="4125968"/>
            <a:ext cx="5440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계좌타입에서 </a:t>
            </a:r>
            <a:r>
              <a:rPr lang="ko-KR" altLang="en-US" dirty="0" err="1">
                <a:solidFill>
                  <a:srgbClr val="FF0000"/>
                </a:solidFill>
              </a:rPr>
              <a:t>월정기적금을</a:t>
            </a:r>
            <a:r>
              <a:rPr lang="ko-KR" altLang="en-US" dirty="0">
                <a:solidFill>
                  <a:srgbClr val="FF0000"/>
                </a:solidFill>
              </a:rPr>
              <a:t> 선택했을 때 동적 생성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63DA66-DCCF-4EEC-B2FA-08948E074F89}"/>
              </a:ext>
            </a:extLst>
          </p:cNvPr>
          <p:cNvSpPr/>
          <p:nvPr/>
        </p:nvSpPr>
        <p:spPr>
          <a:xfrm>
            <a:off x="494677" y="4040703"/>
            <a:ext cx="11258299" cy="574638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986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98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10/21 UI </a:t>
            </a:r>
            <a:r>
              <a:rPr lang="ko-KR" altLang="en-US" sz="3600" b="1" dirty="0"/>
              <a:t>및 기능</a:t>
            </a:r>
            <a:r>
              <a:rPr lang="en-US" altLang="ko-KR" sz="3600" b="1" dirty="0"/>
              <a:t>2 – </a:t>
            </a:r>
            <a:r>
              <a:rPr lang="ko-KR" altLang="en-US" sz="3600" b="1" dirty="0"/>
              <a:t>계좌 검색</a:t>
            </a:r>
            <a:r>
              <a:rPr lang="en-US" altLang="ko-KR" sz="3600" b="1" dirty="0"/>
              <a:t>[</a:t>
            </a:r>
            <a:r>
              <a:rPr lang="ko-KR" altLang="en-US" sz="3600" b="1" dirty="0"/>
              <a:t>두번째 탭</a:t>
            </a:r>
            <a:r>
              <a:rPr lang="en-US" altLang="ko-KR" sz="3600" b="1" dirty="0"/>
              <a:t>]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E663C9-9720-4179-A8E8-D1F775DDAF14}"/>
              </a:ext>
            </a:extLst>
          </p:cNvPr>
          <p:cNvSpPr/>
          <p:nvPr/>
        </p:nvSpPr>
        <p:spPr>
          <a:xfrm>
            <a:off x="713064" y="1333849"/>
            <a:ext cx="10765872" cy="5159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BB5C11-0253-425A-8710-553914423F9B}"/>
              </a:ext>
            </a:extLst>
          </p:cNvPr>
          <p:cNvSpPr/>
          <p:nvPr/>
        </p:nvSpPr>
        <p:spPr>
          <a:xfrm>
            <a:off x="713064" y="939567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계좌검색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D46AB1-0824-472B-AC9F-5D38AA8923A6}"/>
              </a:ext>
            </a:extLst>
          </p:cNvPr>
          <p:cNvSpPr/>
          <p:nvPr/>
        </p:nvSpPr>
        <p:spPr>
          <a:xfrm>
            <a:off x="5244405" y="832742"/>
            <a:ext cx="958284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91F0D6-1F8F-4A00-9B44-124BBF38C905}"/>
              </a:ext>
            </a:extLst>
          </p:cNvPr>
          <p:cNvSpPr/>
          <p:nvPr/>
        </p:nvSpPr>
        <p:spPr>
          <a:xfrm>
            <a:off x="3834737" y="832742"/>
            <a:ext cx="1233182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0E6890-4D79-49D5-9690-AC33867EF228}"/>
              </a:ext>
            </a:extLst>
          </p:cNvPr>
          <p:cNvSpPr/>
          <p:nvPr/>
        </p:nvSpPr>
        <p:spPr>
          <a:xfrm>
            <a:off x="3125647" y="832742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라벨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42ED8F-B162-48AF-98E4-E0E9CF24EF11}"/>
              </a:ext>
            </a:extLst>
          </p:cNvPr>
          <p:cNvSpPr/>
          <p:nvPr/>
        </p:nvSpPr>
        <p:spPr>
          <a:xfrm>
            <a:off x="6384655" y="836830"/>
            <a:ext cx="1702331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콤보박스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E5C6865-0480-41A9-B8EE-B2AAF11CAE4D}"/>
              </a:ext>
            </a:extLst>
          </p:cNvPr>
          <p:cNvSpPr/>
          <p:nvPr/>
        </p:nvSpPr>
        <p:spPr>
          <a:xfrm rot="10800000">
            <a:off x="7783991" y="957840"/>
            <a:ext cx="181673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D512E4-12D7-42A9-A5F1-D697CD8F79CA}"/>
              </a:ext>
            </a:extLst>
          </p:cNvPr>
          <p:cNvSpPr/>
          <p:nvPr/>
        </p:nvSpPr>
        <p:spPr>
          <a:xfrm>
            <a:off x="956342" y="1797312"/>
            <a:ext cx="9504730" cy="1631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43915C-1D5D-4342-B4B3-6791C141F176}"/>
              </a:ext>
            </a:extLst>
          </p:cNvPr>
          <p:cNvSpPr/>
          <p:nvPr/>
        </p:nvSpPr>
        <p:spPr>
          <a:xfrm>
            <a:off x="943436" y="145793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입력정보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EE2022-018C-42A5-85F4-F56A6D0E7E55}"/>
              </a:ext>
            </a:extLst>
          </p:cNvPr>
          <p:cNvSpPr/>
          <p:nvPr/>
        </p:nvSpPr>
        <p:spPr>
          <a:xfrm>
            <a:off x="1173809" y="1991134"/>
            <a:ext cx="1107996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검색선택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297F6CB-0F8D-43CE-B3A3-55743417206F}"/>
              </a:ext>
            </a:extLst>
          </p:cNvPr>
          <p:cNvSpPr/>
          <p:nvPr/>
        </p:nvSpPr>
        <p:spPr>
          <a:xfrm>
            <a:off x="2434952" y="1966182"/>
            <a:ext cx="2088859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5A8E23B0-D5EE-468A-A48A-60D9A6FD07E1}"/>
              </a:ext>
            </a:extLst>
          </p:cNvPr>
          <p:cNvSpPr/>
          <p:nvPr/>
        </p:nvSpPr>
        <p:spPr>
          <a:xfrm rot="10800000">
            <a:off x="4143565" y="2102954"/>
            <a:ext cx="292646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D5C246-2CB8-4ED1-A24A-8E28EAD147AA}"/>
              </a:ext>
            </a:extLst>
          </p:cNvPr>
          <p:cNvSpPr/>
          <p:nvPr/>
        </p:nvSpPr>
        <p:spPr>
          <a:xfrm>
            <a:off x="4627923" y="1966182"/>
            <a:ext cx="5402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계좌번호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최초 계좌번호로 선택된 상태 실행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2C6ED40-6D9A-4AF5-B3AD-6ABDC79510D4}"/>
              </a:ext>
            </a:extLst>
          </p:cNvPr>
          <p:cNvSpPr/>
          <p:nvPr/>
        </p:nvSpPr>
        <p:spPr>
          <a:xfrm>
            <a:off x="1173809" y="2547093"/>
            <a:ext cx="1107996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계좌번호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986770-4ACD-4F20-8979-ED6237A29B4A}"/>
              </a:ext>
            </a:extLst>
          </p:cNvPr>
          <p:cNvSpPr/>
          <p:nvPr/>
        </p:nvSpPr>
        <p:spPr>
          <a:xfrm>
            <a:off x="2499272" y="2561421"/>
            <a:ext cx="2088859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0C2E01-00EE-4792-9EF2-7F276A8052DB}"/>
              </a:ext>
            </a:extLst>
          </p:cNvPr>
          <p:cNvSpPr/>
          <p:nvPr/>
        </p:nvSpPr>
        <p:spPr>
          <a:xfrm>
            <a:off x="4704823" y="2597731"/>
            <a:ext cx="5142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콤보박스에서</a:t>
            </a:r>
            <a:r>
              <a:rPr lang="ko-KR" altLang="en-US" dirty="0">
                <a:solidFill>
                  <a:srgbClr val="FF0000"/>
                </a:solidFill>
              </a:rPr>
              <a:t> 이름 선택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계좌번호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            </a:t>
            </a:r>
            <a:r>
              <a:rPr lang="ko-KR" altLang="en-US" dirty="0">
                <a:solidFill>
                  <a:srgbClr val="FF0000"/>
                </a:solidFill>
              </a:rPr>
              <a:t>계좌번호 선택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이름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계좌번호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742965-4D53-4088-BCAA-1DC09C475F7F}"/>
              </a:ext>
            </a:extLst>
          </p:cNvPr>
          <p:cNvSpPr/>
          <p:nvPr/>
        </p:nvSpPr>
        <p:spPr>
          <a:xfrm>
            <a:off x="956343" y="3629955"/>
            <a:ext cx="2538888" cy="2477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계좌번호리스트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highlight>
                  <a:srgbClr val="FFFF00"/>
                </a:highlight>
              </a:rPr>
              <a:t>ScrollAlwaysVisible</a:t>
            </a:r>
            <a:r>
              <a:rPr lang="en-US" altLang="ko-KR" sz="1600" dirty="0">
                <a:solidFill>
                  <a:schemeClr val="tx1"/>
                </a:solidFill>
                <a:highlight>
                  <a:srgbClr val="FFFF00"/>
                </a:highlight>
              </a:rPr>
              <a:t>=true</a:t>
            </a:r>
            <a:endParaRPr lang="ko-KR" altLang="en-US" sz="1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22933E-3A1E-439E-B248-C76FABA3D1F6}"/>
              </a:ext>
            </a:extLst>
          </p:cNvPr>
          <p:cNvSpPr/>
          <p:nvPr/>
        </p:nvSpPr>
        <p:spPr>
          <a:xfrm>
            <a:off x="2499271" y="2998762"/>
            <a:ext cx="2088859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계좌검색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6EDE7D-30ED-46DA-A55B-D58CF85E697B}"/>
              </a:ext>
            </a:extLst>
          </p:cNvPr>
          <p:cNvSpPr/>
          <p:nvPr/>
        </p:nvSpPr>
        <p:spPr>
          <a:xfrm>
            <a:off x="8184692" y="841345"/>
            <a:ext cx="1933529" cy="3942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리스트박스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C38C6B-BEBB-4F8D-B1E5-1EB5EDD8C4AC}"/>
              </a:ext>
            </a:extLst>
          </p:cNvPr>
          <p:cNvSpPr/>
          <p:nvPr/>
        </p:nvSpPr>
        <p:spPr>
          <a:xfrm>
            <a:off x="1340681" y="5215395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계좌번호를 선택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58AB6E7-5A49-47C9-BBBC-B100A618D4D7}"/>
              </a:ext>
            </a:extLst>
          </p:cNvPr>
          <p:cNvSpPr/>
          <p:nvPr/>
        </p:nvSpPr>
        <p:spPr>
          <a:xfrm>
            <a:off x="3845766" y="3629954"/>
            <a:ext cx="6615305" cy="2477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계좌정보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라벨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텍스트박스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계좌타입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계좌</a:t>
            </a:r>
            <a:r>
              <a:rPr lang="en-US" altLang="ko-KR" dirty="0">
                <a:solidFill>
                  <a:schemeClr val="tx1"/>
                </a:solidFill>
              </a:rPr>
              <a:t>ID, 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잔액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개설일자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개설일시 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 </a:t>
            </a:r>
            <a:r>
              <a:rPr lang="ko-KR" altLang="en-US" dirty="0">
                <a:solidFill>
                  <a:schemeClr val="tx1"/>
                </a:solidFill>
              </a:rPr>
              <a:t>거래 리스트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리스트뷰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계좌</a:t>
            </a:r>
            <a:r>
              <a:rPr lang="en-US" altLang="ko-KR" dirty="0">
                <a:solidFill>
                  <a:schemeClr val="tx1"/>
                </a:solidFill>
              </a:rPr>
              <a:t>ID, </a:t>
            </a:r>
            <a:r>
              <a:rPr lang="ko-KR" altLang="en-US" dirty="0">
                <a:solidFill>
                  <a:schemeClr val="tx1"/>
                </a:solidFill>
              </a:rPr>
              <a:t>날짜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입금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출금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잔액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49AEF87-5FBE-4137-A4EC-57C4FEDE07F0}"/>
              </a:ext>
            </a:extLst>
          </p:cNvPr>
          <p:cNvSpPr/>
          <p:nvPr/>
        </p:nvSpPr>
        <p:spPr>
          <a:xfrm>
            <a:off x="10030364" y="1699090"/>
            <a:ext cx="1261897" cy="7509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입출금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0001D8B-E24E-4456-BAA6-86A0075FABCA}"/>
              </a:ext>
            </a:extLst>
          </p:cNvPr>
          <p:cNvSpPr/>
          <p:nvPr/>
        </p:nvSpPr>
        <p:spPr>
          <a:xfrm>
            <a:off x="10051373" y="2480427"/>
            <a:ext cx="1261897" cy="4752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BAD5F7B-5BB6-4C48-9559-B2FDE1B5F52A}"/>
              </a:ext>
            </a:extLst>
          </p:cNvPr>
          <p:cNvSpPr/>
          <p:nvPr/>
        </p:nvSpPr>
        <p:spPr>
          <a:xfrm>
            <a:off x="10051373" y="3006423"/>
            <a:ext cx="1261897" cy="4752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레이션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45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36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10/21 UI </a:t>
            </a:r>
            <a:r>
              <a:rPr lang="ko-KR" altLang="en-US" sz="3600" b="1" dirty="0"/>
              <a:t>및 기능</a:t>
            </a:r>
            <a:r>
              <a:rPr lang="en-US" altLang="ko-KR" sz="3600" b="1" dirty="0"/>
              <a:t>3 – </a:t>
            </a:r>
            <a:r>
              <a:rPr lang="ko-KR" altLang="en-US" sz="3600" b="1" dirty="0"/>
              <a:t>입출금</a:t>
            </a:r>
            <a:r>
              <a:rPr lang="en-US" altLang="ko-KR" sz="3600" b="1" dirty="0"/>
              <a:t>[</a:t>
            </a:r>
            <a:r>
              <a:rPr lang="ko-KR" altLang="en-US" sz="3600" b="1" dirty="0"/>
              <a:t>세번째 탭</a:t>
            </a:r>
            <a:r>
              <a:rPr lang="en-US" altLang="ko-KR" sz="3600" b="1" dirty="0"/>
              <a:t>]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E663C9-9720-4179-A8E8-D1F775DDAF14}"/>
              </a:ext>
            </a:extLst>
          </p:cNvPr>
          <p:cNvSpPr/>
          <p:nvPr/>
        </p:nvSpPr>
        <p:spPr>
          <a:xfrm>
            <a:off x="713064" y="1333849"/>
            <a:ext cx="10765872" cy="5159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BB5C11-0253-425A-8710-553914423F9B}"/>
              </a:ext>
            </a:extLst>
          </p:cNvPr>
          <p:cNvSpPr/>
          <p:nvPr/>
        </p:nvSpPr>
        <p:spPr>
          <a:xfrm>
            <a:off x="713064" y="939567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입출금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D46AB1-0824-472B-AC9F-5D38AA8923A6}"/>
              </a:ext>
            </a:extLst>
          </p:cNvPr>
          <p:cNvSpPr/>
          <p:nvPr/>
        </p:nvSpPr>
        <p:spPr>
          <a:xfrm>
            <a:off x="5244405" y="832742"/>
            <a:ext cx="958284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91F0D6-1F8F-4A00-9B44-124BBF38C905}"/>
              </a:ext>
            </a:extLst>
          </p:cNvPr>
          <p:cNvSpPr/>
          <p:nvPr/>
        </p:nvSpPr>
        <p:spPr>
          <a:xfrm>
            <a:off x="3834737" y="832742"/>
            <a:ext cx="1233182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0E6890-4D79-49D5-9690-AC33867EF228}"/>
              </a:ext>
            </a:extLst>
          </p:cNvPr>
          <p:cNvSpPr/>
          <p:nvPr/>
        </p:nvSpPr>
        <p:spPr>
          <a:xfrm>
            <a:off x="3125647" y="832742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라벨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42ED8F-B162-48AF-98E4-E0E9CF24EF11}"/>
              </a:ext>
            </a:extLst>
          </p:cNvPr>
          <p:cNvSpPr/>
          <p:nvPr/>
        </p:nvSpPr>
        <p:spPr>
          <a:xfrm>
            <a:off x="6384655" y="836830"/>
            <a:ext cx="1702331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콤보박스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E5C6865-0480-41A9-B8EE-B2AAF11CAE4D}"/>
              </a:ext>
            </a:extLst>
          </p:cNvPr>
          <p:cNvSpPr/>
          <p:nvPr/>
        </p:nvSpPr>
        <p:spPr>
          <a:xfrm rot="10800000">
            <a:off x="7783991" y="957840"/>
            <a:ext cx="181673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D512E4-12D7-42A9-A5F1-D697CD8F79CA}"/>
              </a:ext>
            </a:extLst>
          </p:cNvPr>
          <p:cNvSpPr/>
          <p:nvPr/>
        </p:nvSpPr>
        <p:spPr>
          <a:xfrm>
            <a:off x="956342" y="1797312"/>
            <a:ext cx="9504730" cy="1631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계좌검색창의 검색결과 </a:t>
            </a:r>
            <a:r>
              <a:rPr lang="ko-KR" altLang="en-US" dirty="0" err="1">
                <a:solidFill>
                  <a:schemeClr val="tx1"/>
                </a:solidFill>
              </a:rPr>
              <a:t>상단부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상단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정보를 그대로 보여줌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43915C-1D5D-4342-B4B3-6791C141F176}"/>
              </a:ext>
            </a:extLst>
          </p:cNvPr>
          <p:cNvSpPr/>
          <p:nvPr/>
        </p:nvSpPr>
        <p:spPr>
          <a:xfrm>
            <a:off x="943436" y="145793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계좌정보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6EDE7D-30ED-46DA-A55B-D58CF85E697B}"/>
              </a:ext>
            </a:extLst>
          </p:cNvPr>
          <p:cNvSpPr/>
          <p:nvPr/>
        </p:nvSpPr>
        <p:spPr>
          <a:xfrm>
            <a:off x="8184692" y="841345"/>
            <a:ext cx="1933529" cy="3942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리스트박스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58AB6E7-5A49-47C9-BBBC-B100A618D4D7}"/>
              </a:ext>
            </a:extLst>
          </p:cNvPr>
          <p:cNvSpPr/>
          <p:nvPr/>
        </p:nvSpPr>
        <p:spPr>
          <a:xfrm>
            <a:off x="956342" y="3629954"/>
            <a:ext cx="9504730" cy="2477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7682D1-7DA3-4354-B681-6DC7A90F9E5A}"/>
              </a:ext>
            </a:extLst>
          </p:cNvPr>
          <p:cNvSpPr/>
          <p:nvPr/>
        </p:nvSpPr>
        <p:spPr>
          <a:xfrm>
            <a:off x="1123475" y="3917413"/>
            <a:ext cx="1338828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입출금선택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9629F9-DA1C-4169-8045-22B1F7B3F903}"/>
              </a:ext>
            </a:extLst>
          </p:cNvPr>
          <p:cNvSpPr/>
          <p:nvPr/>
        </p:nvSpPr>
        <p:spPr>
          <a:xfrm>
            <a:off x="2705581" y="3892461"/>
            <a:ext cx="2088859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FB28E6E4-3390-46B4-B7E9-ADDD982397C2}"/>
              </a:ext>
            </a:extLst>
          </p:cNvPr>
          <p:cNvSpPr/>
          <p:nvPr/>
        </p:nvSpPr>
        <p:spPr>
          <a:xfrm rot="10800000">
            <a:off x="4282428" y="4011213"/>
            <a:ext cx="292646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C1CCDB-A3F6-49F5-A905-FF849447803B}"/>
              </a:ext>
            </a:extLst>
          </p:cNvPr>
          <p:cNvSpPr/>
          <p:nvPr/>
        </p:nvSpPr>
        <p:spPr>
          <a:xfrm>
            <a:off x="4897420" y="3904937"/>
            <a:ext cx="4440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입금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출금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계좌이체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최초 입금으로 설정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91EFFC-B81E-4126-B5AB-6C65763B0B82}"/>
              </a:ext>
            </a:extLst>
          </p:cNvPr>
          <p:cNvSpPr/>
          <p:nvPr/>
        </p:nvSpPr>
        <p:spPr>
          <a:xfrm>
            <a:off x="1123475" y="4485222"/>
            <a:ext cx="877163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입금액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16F80E-40DA-4D31-9A55-D3A22117EAE0}"/>
              </a:ext>
            </a:extLst>
          </p:cNvPr>
          <p:cNvSpPr/>
          <p:nvPr/>
        </p:nvSpPr>
        <p:spPr>
          <a:xfrm>
            <a:off x="2727548" y="4487700"/>
            <a:ext cx="2088859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9C5072-64FC-404E-8507-7ABE17DC0186}"/>
              </a:ext>
            </a:extLst>
          </p:cNvPr>
          <p:cNvSpPr/>
          <p:nvPr/>
        </p:nvSpPr>
        <p:spPr>
          <a:xfrm>
            <a:off x="4947288" y="4485222"/>
            <a:ext cx="6086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콤보박스</a:t>
            </a:r>
            <a:r>
              <a:rPr lang="ko-KR" altLang="en-US" dirty="0">
                <a:solidFill>
                  <a:srgbClr val="FF0000"/>
                </a:solidFill>
              </a:rPr>
              <a:t> 요청에 따라 입금액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출금액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이체금액으로 변경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08DFDE-BD5D-4D3C-B5E8-D69C5DAF48AB}"/>
              </a:ext>
            </a:extLst>
          </p:cNvPr>
          <p:cNvSpPr/>
          <p:nvPr/>
        </p:nvSpPr>
        <p:spPr>
          <a:xfrm>
            <a:off x="1123475" y="5069530"/>
            <a:ext cx="1569660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상대계좌번호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ACFEA7-A44A-4822-8457-7947BC11CB6D}"/>
              </a:ext>
            </a:extLst>
          </p:cNvPr>
          <p:cNvSpPr/>
          <p:nvPr/>
        </p:nvSpPr>
        <p:spPr>
          <a:xfrm>
            <a:off x="2727548" y="5069530"/>
            <a:ext cx="2088859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2B37273-1480-4E6E-A73F-28ECB4A5A82E}"/>
              </a:ext>
            </a:extLst>
          </p:cNvPr>
          <p:cNvSpPr/>
          <p:nvPr/>
        </p:nvSpPr>
        <p:spPr>
          <a:xfrm>
            <a:off x="4947288" y="5075340"/>
            <a:ext cx="42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콤보박스</a:t>
            </a:r>
            <a:r>
              <a:rPr lang="ko-KR" altLang="en-US" dirty="0">
                <a:solidFill>
                  <a:srgbClr val="FF0000"/>
                </a:solidFill>
              </a:rPr>
              <a:t> 계좌이체 </a:t>
            </a:r>
            <a:r>
              <a:rPr lang="ko-KR" altLang="en-US" dirty="0" err="1">
                <a:solidFill>
                  <a:srgbClr val="FF0000"/>
                </a:solidFill>
              </a:rPr>
              <a:t>선택시</a:t>
            </a:r>
            <a:r>
              <a:rPr lang="ko-KR" altLang="en-US" dirty="0">
                <a:solidFill>
                  <a:srgbClr val="FF0000"/>
                </a:solidFill>
              </a:rPr>
              <a:t> 화면에 보임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D8B822-F26B-4F8D-9EF5-54D687E80D78}"/>
              </a:ext>
            </a:extLst>
          </p:cNvPr>
          <p:cNvSpPr/>
          <p:nvPr/>
        </p:nvSpPr>
        <p:spPr>
          <a:xfrm>
            <a:off x="2737036" y="5610069"/>
            <a:ext cx="2057404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거래요청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90BE2A-2D7F-4F6A-A1F7-BFE4645B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55" y="1989488"/>
            <a:ext cx="7616159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68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9284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10/21 UI </a:t>
            </a:r>
            <a:r>
              <a:rPr lang="ko-KR" altLang="en-US" sz="3600" b="1" dirty="0"/>
              <a:t>및 기능</a:t>
            </a:r>
            <a:r>
              <a:rPr lang="en-US" altLang="ko-KR" sz="3600" b="1" dirty="0"/>
              <a:t>4 – </a:t>
            </a:r>
            <a:r>
              <a:rPr lang="ko-KR" altLang="en-US" sz="3600" b="1" dirty="0"/>
              <a:t>시뮬레이션</a:t>
            </a:r>
            <a:r>
              <a:rPr lang="en-US" altLang="ko-KR" sz="3600" b="1" dirty="0"/>
              <a:t>[</a:t>
            </a:r>
            <a:r>
              <a:rPr lang="ko-KR" altLang="en-US" sz="3600" b="1" dirty="0"/>
              <a:t>네번째 탭</a:t>
            </a:r>
            <a:r>
              <a:rPr lang="en-US" altLang="ko-KR" sz="3600" b="1" dirty="0"/>
              <a:t>]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E663C9-9720-4179-A8E8-D1F775DDAF14}"/>
              </a:ext>
            </a:extLst>
          </p:cNvPr>
          <p:cNvSpPr/>
          <p:nvPr/>
        </p:nvSpPr>
        <p:spPr>
          <a:xfrm>
            <a:off x="713064" y="1333849"/>
            <a:ext cx="10765872" cy="5159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시뮬레이션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BB5C11-0253-425A-8710-553914423F9B}"/>
              </a:ext>
            </a:extLst>
          </p:cNvPr>
          <p:cNvSpPr/>
          <p:nvPr/>
        </p:nvSpPr>
        <p:spPr>
          <a:xfrm>
            <a:off x="713064" y="939567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시뮬레이션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D46AB1-0824-472B-AC9F-5D38AA8923A6}"/>
              </a:ext>
            </a:extLst>
          </p:cNvPr>
          <p:cNvSpPr/>
          <p:nvPr/>
        </p:nvSpPr>
        <p:spPr>
          <a:xfrm>
            <a:off x="5244405" y="832742"/>
            <a:ext cx="958284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91F0D6-1F8F-4A00-9B44-124BBF38C905}"/>
              </a:ext>
            </a:extLst>
          </p:cNvPr>
          <p:cNvSpPr/>
          <p:nvPr/>
        </p:nvSpPr>
        <p:spPr>
          <a:xfrm>
            <a:off x="3834737" y="832742"/>
            <a:ext cx="1233182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0E6890-4D79-49D5-9690-AC33867EF228}"/>
              </a:ext>
            </a:extLst>
          </p:cNvPr>
          <p:cNvSpPr/>
          <p:nvPr/>
        </p:nvSpPr>
        <p:spPr>
          <a:xfrm>
            <a:off x="3125647" y="832742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라벨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42ED8F-B162-48AF-98E4-E0E9CF24EF11}"/>
              </a:ext>
            </a:extLst>
          </p:cNvPr>
          <p:cNvSpPr/>
          <p:nvPr/>
        </p:nvSpPr>
        <p:spPr>
          <a:xfrm>
            <a:off x="6384655" y="836830"/>
            <a:ext cx="1702331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콤보박스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E5C6865-0480-41A9-B8EE-B2AAF11CAE4D}"/>
              </a:ext>
            </a:extLst>
          </p:cNvPr>
          <p:cNvSpPr/>
          <p:nvPr/>
        </p:nvSpPr>
        <p:spPr>
          <a:xfrm rot="10800000">
            <a:off x="7783991" y="957840"/>
            <a:ext cx="181673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6EDE7D-30ED-46DA-A55B-D58CF85E697B}"/>
              </a:ext>
            </a:extLst>
          </p:cNvPr>
          <p:cNvSpPr/>
          <p:nvPr/>
        </p:nvSpPr>
        <p:spPr>
          <a:xfrm>
            <a:off x="8184692" y="841345"/>
            <a:ext cx="1933529" cy="3942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리스트박스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14A2741-14AF-473F-AF92-75BEFB24E833}"/>
              </a:ext>
            </a:extLst>
          </p:cNvPr>
          <p:cNvSpPr/>
          <p:nvPr/>
        </p:nvSpPr>
        <p:spPr>
          <a:xfrm>
            <a:off x="994442" y="1929089"/>
            <a:ext cx="6358858" cy="2477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7B2EC1-095C-4D30-A253-7A2579EFC434}"/>
              </a:ext>
            </a:extLst>
          </p:cNvPr>
          <p:cNvSpPr/>
          <p:nvPr/>
        </p:nvSpPr>
        <p:spPr>
          <a:xfrm>
            <a:off x="1174268" y="2798293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횟수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B828AAE-8665-4F41-85A3-F9EEC5C0E4A9}"/>
              </a:ext>
            </a:extLst>
          </p:cNvPr>
          <p:cNvSpPr/>
          <p:nvPr/>
        </p:nvSpPr>
        <p:spPr>
          <a:xfrm>
            <a:off x="2742639" y="2784163"/>
            <a:ext cx="2088859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0085FD-469D-4225-AC08-6601CC2B90C9}"/>
              </a:ext>
            </a:extLst>
          </p:cNvPr>
          <p:cNvSpPr/>
          <p:nvPr/>
        </p:nvSpPr>
        <p:spPr>
          <a:xfrm>
            <a:off x="2725022" y="3429000"/>
            <a:ext cx="2057404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시뮬레이션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A3340B6-D725-4E12-B41B-D07CEB1E320F}"/>
              </a:ext>
            </a:extLst>
          </p:cNvPr>
          <p:cNvSpPr/>
          <p:nvPr/>
        </p:nvSpPr>
        <p:spPr>
          <a:xfrm>
            <a:off x="1174267" y="2179025"/>
            <a:ext cx="1107996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계좌번호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AB54327-9770-428D-8F7E-EFA632B2CDE1}"/>
              </a:ext>
            </a:extLst>
          </p:cNvPr>
          <p:cNvSpPr/>
          <p:nvPr/>
        </p:nvSpPr>
        <p:spPr>
          <a:xfrm>
            <a:off x="2725022" y="2154073"/>
            <a:ext cx="2088859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EB91F9E0-E47F-4192-BC6B-985621EF8D90}"/>
              </a:ext>
            </a:extLst>
          </p:cNvPr>
          <p:cNvSpPr/>
          <p:nvPr/>
        </p:nvSpPr>
        <p:spPr>
          <a:xfrm rot="10800000">
            <a:off x="4433635" y="2290845"/>
            <a:ext cx="292646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AB7EC8A-3284-4BD9-8765-B2CF8F15D6ED}"/>
              </a:ext>
            </a:extLst>
          </p:cNvPr>
          <p:cNvSpPr/>
          <p:nvPr/>
        </p:nvSpPr>
        <p:spPr>
          <a:xfrm>
            <a:off x="5036739" y="2137207"/>
            <a:ext cx="2057404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계좌번호가져오기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AE1AB44-50E3-4D5A-9216-85E04148A7A2}"/>
              </a:ext>
            </a:extLst>
          </p:cNvPr>
          <p:cNvSpPr/>
          <p:nvPr/>
        </p:nvSpPr>
        <p:spPr>
          <a:xfrm>
            <a:off x="7783991" y="2123691"/>
            <a:ext cx="3482424" cy="33991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2A0AE8-70C6-4377-B9A9-690F962A8927}"/>
              </a:ext>
            </a:extLst>
          </p:cNvPr>
          <p:cNvSpPr/>
          <p:nvPr/>
        </p:nvSpPr>
        <p:spPr>
          <a:xfrm>
            <a:off x="7952805" y="2856808"/>
            <a:ext cx="132279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횟수 </a:t>
            </a:r>
            <a:r>
              <a:rPr lang="en-US" altLang="ko-KR" dirty="0"/>
              <a:t>: </a:t>
            </a:r>
          </a:p>
          <a:p>
            <a:pPr algn="ctr"/>
            <a:r>
              <a:rPr lang="ko-KR" altLang="en-US" dirty="0"/>
              <a:t>입금횟수 </a:t>
            </a:r>
            <a:r>
              <a:rPr lang="en-US" altLang="ko-KR" dirty="0"/>
              <a:t>: </a:t>
            </a:r>
          </a:p>
          <a:p>
            <a:pPr algn="ctr"/>
            <a:r>
              <a:rPr lang="ko-KR" altLang="en-US" dirty="0"/>
              <a:t>출금횟수 </a:t>
            </a:r>
            <a:r>
              <a:rPr lang="en-US" altLang="ko-KR" dirty="0"/>
              <a:t>: </a:t>
            </a:r>
          </a:p>
          <a:p>
            <a:pPr algn="ctr"/>
            <a:r>
              <a:rPr lang="ko-KR" altLang="en-US" dirty="0"/>
              <a:t>최종잔액 </a:t>
            </a:r>
            <a:r>
              <a:rPr lang="en-US" altLang="ko-KR" dirty="0"/>
              <a:t>:</a:t>
            </a:r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5876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69115" y="260059"/>
            <a:ext cx="6721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10/22 </a:t>
            </a:r>
            <a:r>
              <a:rPr lang="ko-KR" altLang="en-US" sz="3600" b="1" dirty="0"/>
              <a:t>야구 타율 관리 프로그램</a:t>
            </a:r>
          </a:p>
        </p:txBody>
      </p:sp>
    </p:spTree>
    <p:extLst>
      <p:ext uri="{BB962C8B-B14F-4D97-AF65-F5344CB8AC3E}">
        <p14:creationId xmlns:p14="http://schemas.microsoft.com/office/powerpoint/2010/main" val="1577883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504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10/21 </a:t>
            </a:r>
            <a:r>
              <a:rPr lang="ko-KR" altLang="en-US" sz="3600" b="1" dirty="0"/>
              <a:t>전체 </a:t>
            </a:r>
            <a:r>
              <a:rPr lang="en-US" altLang="ko-KR" sz="3600" b="1" dirty="0"/>
              <a:t>[</a:t>
            </a:r>
            <a:r>
              <a:rPr lang="ko-KR" altLang="en-US" sz="3600" b="1" dirty="0"/>
              <a:t>탭 컨트롤</a:t>
            </a:r>
            <a:r>
              <a:rPr lang="en-US" altLang="ko-KR" sz="3600" b="1" dirty="0"/>
              <a:t>]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E663C9-9720-4179-A8E8-D1F775DDAF14}"/>
              </a:ext>
            </a:extLst>
          </p:cNvPr>
          <p:cNvSpPr/>
          <p:nvPr/>
        </p:nvSpPr>
        <p:spPr>
          <a:xfrm>
            <a:off x="713064" y="1333850"/>
            <a:ext cx="10108734" cy="365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BB5C11-0253-425A-8710-553914423F9B}"/>
              </a:ext>
            </a:extLst>
          </p:cNvPr>
          <p:cNvSpPr/>
          <p:nvPr/>
        </p:nvSpPr>
        <p:spPr>
          <a:xfrm>
            <a:off x="713064" y="939567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선수생성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D0661B-E6E7-432D-94AC-28671924B980}"/>
              </a:ext>
            </a:extLst>
          </p:cNvPr>
          <p:cNvSpPr/>
          <p:nvPr/>
        </p:nvSpPr>
        <p:spPr>
          <a:xfrm>
            <a:off x="2281805" y="935751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선수검색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1E7ACF-5F92-4D73-B423-3A59B49C1D4E}"/>
              </a:ext>
            </a:extLst>
          </p:cNvPr>
          <p:cNvSpPr/>
          <p:nvPr/>
        </p:nvSpPr>
        <p:spPr>
          <a:xfrm>
            <a:off x="3850546" y="931935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6EBEF2-7A6F-4D66-AFC7-A643D182619D}"/>
              </a:ext>
            </a:extLst>
          </p:cNvPr>
          <p:cNvSpPr/>
          <p:nvPr/>
        </p:nvSpPr>
        <p:spPr>
          <a:xfrm>
            <a:off x="5419287" y="922789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2739749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4713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10/21 </a:t>
            </a:r>
            <a:r>
              <a:rPr lang="ko-KR" altLang="en-US" sz="3600" b="1" dirty="0"/>
              <a:t>야구 타율 관리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00DA8-2092-4AD4-AED7-5C6B31ED9550}"/>
              </a:ext>
            </a:extLst>
          </p:cNvPr>
          <p:cNvSpPr/>
          <p:nvPr/>
        </p:nvSpPr>
        <p:spPr>
          <a:xfrm>
            <a:off x="1233181" y="2011274"/>
            <a:ext cx="156874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D6C890-D688-43EC-BB7C-A22740C7E8C6}"/>
              </a:ext>
            </a:extLst>
          </p:cNvPr>
          <p:cNvSpPr/>
          <p:nvPr/>
        </p:nvSpPr>
        <p:spPr>
          <a:xfrm>
            <a:off x="5990757" y="1574144"/>
            <a:ext cx="6106166" cy="5120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은행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EE18FCD-9FB5-41AF-920A-6203D2AC4681}"/>
              </a:ext>
            </a:extLst>
          </p:cNvPr>
          <p:cNvCxnSpPr>
            <a:cxnSpLocks/>
          </p:cNvCxnSpPr>
          <p:nvPr/>
        </p:nvCxnSpPr>
        <p:spPr>
          <a:xfrm flipH="1" flipV="1">
            <a:off x="2801922" y="2311357"/>
            <a:ext cx="312909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1C7BEB-10E5-4B45-BC52-40E1C75B1BFB}"/>
              </a:ext>
            </a:extLst>
          </p:cNvPr>
          <p:cNvSpPr/>
          <p:nvPr/>
        </p:nvSpPr>
        <p:spPr>
          <a:xfrm>
            <a:off x="5271862" y="196510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0…N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36E0D6A-1760-4AE6-92C6-4BA9117EF1B6}"/>
              </a:ext>
            </a:extLst>
          </p:cNvPr>
          <p:cNvSpPr/>
          <p:nvPr/>
        </p:nvSpPr>
        <p:spPr>
          <a:xfrm>
            <a:off x="6775128" y="228351"/>
            <a:ext cx="1014049" cy="374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4AC1D1-A01F-4DFE-845D-2C50898592FE}"/>
              </a:ext>
            </a:extLst>
          </p:cNvPr>
          <p:cNvSpPr/>
          <p:nvPr/>
        </p:nvSpPr>
        <p:spPr>
          <a:xfrm>
            <a:off x="7853871" y="228351"/>
            <a:ext cx="1206239" cy="3741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C4BBCE-9231-42B2-8D12-F1BF28E2D2F9}"/>
              </a:ext>
            </a:extLst>
          </p:cNvPr>
          <p:cNvSpPr/>
          <p:nvPr/>
        </p:nvSpPr>
        <p:spPr>
          <a:xfrm>
            <a:off x="9137387" y="228351"/>
            <a:ext cx="1088793" cy="3741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4F9A84-CCF9-47AA-BC68-D3D8F71E98E5}"/>
              </a:ext>
            </a:extLst>
          </p:cNvPr>
          <p:cNvSpPr/>
          <p:nvPr/>
        </p:nvSpPr>
        <p:spPr>
          <a:xfrm>
            <a:off x="6137502" y="2334440"/>
            <a:ext cx="568258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Map</a:t>
            </a:r>
            <a:r>
              <a:rPr lang="ko-KR" altLang="en-US" dirty="0"/>
              <a:t>컬렉션</a:t>
            </a:r>
            <a:r>
              <a:rPr lang="en-US" altLang="ko-KR" dirty="0"/>
              <a:t>(ID, </a:t>
            </a:r>
            <a:r>
              <a:rPr lang="ko-KR" altLang="en-US" dirty="0"/>
              <a:t>타자</a:t>
            </a:r>
            <a:r>
              <a:rPr lang="en-US" altLang="ko-KR" dirty="0"/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BF86D6B-4141-428E-8224-61EBEC57FDF6}"/>
              </a:ext>
            </a:extLst>
          </p:cNvPr>
          <p:cNvSpPr/>
          <p:nvPr/>
        </p:nvSpPr>
        <p:spPr>
          <a:xfrm>
            <a:off x="6201244" y="3554286"/>
            <a:ext cx="561884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성공실패 </a:t>
            </a:r>
            <a:r>
              <a:rPr lang="ko-KR" altLang="en-US" b="1" dirty="0"/>
              <a:t>선수생성</a:t>
            </a:r>
            <a:r>
              <a:rPr lang="en-US" altLang="ko-KR" dirty="0"/>
              <a:t>(ID,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포지션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3D0290-FD71-463F-8BA5-02B416A4731E}"/>
              </a:ext>
            </a:extLst>
          </p:cNvPr>
          <p:cNvSpPr/>
          <p:nvPr/>
        </p:nvSpPr>
        <p:spPr>
          <a:xfrm>
            <a:off x="6218530" y="4009388"/>
            <a:ext cx="560155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선수 </a:t>
            </a:r>
            <a:r>
              <a:rPr lang="en-US" altLang="ko-KR" dirty="0"/>
              <a:t>ID</a:t>
            </a:r>
            <a:r>
              <a:rPr lang="ko-KR" altLang="en-US" b="1" dirty="0"/>
              <a:t>검색</a:t>
            </a:r>
            <a:r>
              <a:rPr lang="en-US" altLang="ko-KR" dirty="0"/>
              <a:t>(</a:t>
            </a:r>
            <a:r>
              <a:rPr lang="ko-KR" altLang="en-US" dirty="0"/>
              <a:t>계좌번호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469E9E-127C-476F-A670-5F35CDFC9EC5}"/>
              </a:ext>
            </a:extLst>
          </p:cNvPr>
          <p:cNvSpPr/>
          <p:nvPr/>
        </p:nvSpPr>
        <p:spPr>
          <a:xfrm>
            <a:off x="6218530" y="6116703"/>
            <a:ext cx="560155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성공실패 </a:t>
            </a:r>
            <a:r>
              <a:rPr lang="ko-KR" altLang="en-US" b="1" dirty="0"/>
              <a:t>계좌삭제</a:t>
            </a:r>
            <a:r>
              <a:rPr lang="en-US" altLang="ko-KR" dirty="0"/>
              <a:t>(</a:t>
            </a:r>
            <a:r>
              <a:rPr lang="ko-KR" altLang="en-US" dirty="0"/>
              <a:t>계좌번호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1C5AED-6760-4057-9B30-1EF2A40C0E43}"/>
              </a:ext>
            </a:extLst>
          </p:cNvPr>
          <p:cNvSpPr/>
          <p:nvPr/>
        </p:nvSpPr>
        <p:spPr>
          <a:xfrm>
            <a:off x="6218530" y="4914525"/>
            <a:ext cx="56015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성공실패 </a:t>
            </a:r>
            <a:r>
              <a:rPr lang="ko-KR" altLang="en-US" b="1" dirty="0"/>
              <a:t>계좌입금</a:t>
            </a:r>
            <a:r>
              <a:rPr lang="en-US" altLang="ko-KR" dirty="0"/>
              <a:t>(</a:t>
            </a:r>
            <a:r>
              <a:rPr lang="ko-KR" altLang="en-US" dirty="0"/>
              <a:t>계좌번호</a:t>
            </a:r>
            <a:r>
              <a:rPr lang="en-US" altLang="ko-KR" dirty="0"/>
              <a:t>, </a:t>
            </a:r>
            <a:r>
              <a:rPr lang="ko-KR" altLang="en-US" dirty="0"/>
              <a:t>입금액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DC647D6-0371-4D0F-951F-94673993E30E}"/>
              </a:ext>
            </a:extLst>
          </p:cNvPr>
          <p:cNvSpPr/>
          <p:nvPr/>
        </p:nvSpPr>
        <p:spPr>
          <a:xfrm>
            <a:off x="6218531" y="5315367"/>
            <a:ext cx="5601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성공실패 </a:t>
            </a:r>
            <a:r>
              <a:rPr lang="ko-KR" altLang="en-US" b="1" dirty="0" err="1"/>
              <a:t>계좌출금</a:t>
            </a:r>
            <a:r>
              <a:rPr lang="en-US" altLang="ko-KR" dirty="0"/>
              <a:t>(</a:t>
            </a:r>
            <a:r>
              <a:rPr lang="ko-KR" altLang="en-US" dirty="0"/>
              <a:t>계좌번호</a:t>
            </a:r>
            <a:r>
              <a:rPr lang="en-US" altLang="ko-KR" dirty="0"/>
              <a:t>, </a:t>
            </a:r>
            <a:r>
              <a:rPr lang="ko-KR" altLang="en-US" dirty="0"/>
              <a:t>입금액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53F61DE-F1B9-44F8-B4D3-7A23598E737F}"/>
              </a:ext>
            </a:extLst>
          </p:cNvPr>
          <p:cNvSpPr/>
          <p:nvPr/>
        </p:nvSpPr>
        <p:spPr>
          <a:xfrm>
            <a:off x="6218531" y="4446307"/>
            <a:ext cx="560155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선수 </a:t>
            </a:r>
            <a:r>
              <a:rPr lang="ko-KR" altLang="en-US" b="1" dirty="0" err="1"/>
              <a:t>이름으로검색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0AA90F-CDBB-41BF-841B-C0B28273DC99}"/>
              </a:ext>
            </a:extLst>
          </p:cNvPr>
          <p:cNvSpPr/>
          <p:nvPr/>
        </p:nvSpPr>
        <p:spPr>
          <a:xfrm>
            <a:off x="6218531" y="3079657"/>
            <a:ext cx="560155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 </a:t>
            </a:r>
            <a:r>
              <a:rPr lang="ko-KR" altLang="en-US" b="1" dirty="0"/>
              <a:t>선수</a:t>
            </a:r>
            <a:r>
              <a:rPr lang="en-US" altLang="ko-KR" b="1" dirty="0"/>
              <a:t>ID</a:t>
            </a:r>
            <a:r>
              <a:rPr lang="ko-KR" altLang="en-US" b="1" dirty="0"/>
              <a:t>생성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F07BE0-E200-419E-A84C-6B7B9E578741}"/>
              </a:ext>
            </a:extLst>
          </p:cNvPr>
          <p:cNvSpPr/>
          <p:nvPr/>
        </p:nvSpPr>
        <p:spPr>
          <a:xfrm>
            <a:off x="8157007" y="1631127"/>
            <a:ext cx="1524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&lt;&lt;</a:t>
            </a:r>
            <a:r>
              <a:rPr lang="ko-KR" altLang="en-US" dirty="0" err="1"/>
              <a:t>싱글톤</a:t>
            </a:r>
            <a:r>
              <a:rPr lang="en-US" altLang="ko-KR" dirty="0"/>
              <a:t>&gt;&gt;</a:t>
            </a:r>
          </a:p>
          <a:p>
            <a:r>
              <a:rPr lang="ko-KR" altLang="en-US" dirty="0"/>
              <a:t>타자 관리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84A83B7-BAFF-4F14-ABB9-E8657C8DAC75}"/>
              </a:ext>
            </a:extLst>
          </p:cNvPr>
          <p:cNvSpPr/>
          <p:nvPr/>
        </p:nvSpPr>
        <p:spPr>
          <a:xfrm>
            <a:off x="1233180" y="5684699"/>
            <a:ext cx="3467131" cy="985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</a:t>
            </a:r>
            <a:r>
              <a:rPr lang="ko-KR" altLang="en-US" dirty="0" err="1">
                <a:solidFill>
                  <a:schemeClr val="tx1"/>
                </a:solidFill>
              </a:rPr>
              <a:t>싱글톤</a:t>
            </a:r>
            <a:r>
              <a:rPr lang="en-US" altLang="ko-KR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저장관리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 메서드는 </a:t>
            </a:r>
            <a:r>
              <a:rPr lang="en-US" altLang="ko-KR" dirty="0">
                <a:solidFill>
                  <a:schemeClr val="tx1"/>
                </a:solidFill>
              </a:rPr>
              <a:t>static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573BF8-D6E5-4335-BC1F-DA91552F5CDF}"/>
              </a:ext>
            </a:extLst>
          </p:cNvPr>
          <p:cNvSpPr/>
          <p:nvPr/>
        </p:nvSpPr>
        <p:spPr>
          <a:xfrm>
            <a:off x="10303457" y="224501"/>
            <a:ext cx="1620664" cy="3741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A3F908E-0C42-4AB0-8705-28F42E66B10B}"/>
              </a:ext>
            </a:extLst>
          </p:cNvPr>
          <p:cNvCxnSpPr>
            <a:cxnSpLocks/>
          </p:cNvCxnSpPr>
          <p:nvPr/>
        </p:nvCxnSpPr>
        <p:spPr>
          <a:xfrm flipH="1">
            <a:off x="4700312" y="6116703"/>
            <a:ext cx="1290444" cy="103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2707B6-FA9A-44AA-892A-27EFB326C0D0}"/>
              </a:ext>
            </a:extLst>
          </p:cNvPr>
          <p:cNvSpPr/>
          <p:nvPr/>
        </p:nvSpPr>
        <p:spPr>
          <a:xfrm>
            <a:off x="5565266" y="575771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4026B9-A221-418E-A29F-E6C1F6AF41BD}"/>
              </a:ext>
            </a:extLst>
          </p:cNvPr>
          <p:cNvSpPr/>
          <p:nvPr/>
        </p:nvSpPr>
        <p:spPr>
          <a:xfrm>
            <a:off x="6218530" y="5721952"/>
            <a:ext cx="5601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성공실패 </a:t>
            </a:r>
            <a:r>
              <a:rPr lang="ko-KR" altLang="en-US" b="1" dirty="0"/>
              <a:t>계좌이체</a:t>
            </a:r>
            <a:r>
              <a:rPr lang="en-US" altLang="ko-KR" dirty="0"/>
              <a:t>(</a:t>
            </a:r>
            <a:r>
              <a:rPr lang="ko-KR" altLang="en-US" dirty="0"/>
              <a:t>계좌번호</a:t>
            </a:r>
            <a:r>
              <a:rPr lang="en-US" altLang="ko-KR" dirty="0"/>
              <a:t>,</a:t>
            </a:r>
            <a:r>
              <a:rPr lang="ko-KR" altLang="en-US" dirty="0"/>
              <a:t>상대방계좌번호</a:t>
            </a:r>
            <a:r>
              <a:rPr lang="en-US" altLang="ko-KR" dirty="0"/>
              <a:t>, </a:t>
            </a:r>
            <a:r>
              <a:rPr lang="ko-KR" altLang="en-US" dirty="0" err="1"/>
              <a:t>이체액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8C28510-86A1-4DAE-9EF1-189548492E85}"/>
              </a:ext>
            </a:extLst>
          </p:cNvPr>
          <p:cNvSpPr/>
          <p:nvPr/>
        </p:nvSpPr>
        <p:spPr>
          <a:xfrm>
            <a:off x="448810" y="890140"/>
            <a:ext cx="156874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포지션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767EC0-08E9-4039-92D8-8F730DC60B1C}"/>
              </a:ext>
            </a:extLst>
          </p:cNvPr>
          <p:cNvSpPr/>
          <p:nvPr/>
        </p:nvSpPr>
        <p:spPr>
          <a:xfrm>
            <a:off x="1049232" y="3325029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만들면서 적절히 수정할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633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4713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10/22 </a:t>
            </a:r>
            <a:r>
              <a:rPr lang="ko-KR" altLang="en-US" sz="3600" b="1" dirty="0"/>
              <a:t>야구 타율 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E17D6D-1C85-42F7-93D7-A8D5599A4CFC}"/>
              </a:ext>
            </a:extLst>
          </p:cNvPr>
          <p:cNvSpPr/>
          <p:nvPr/>
        </p:nvSpPr>
        <p:spPr>
          <a:xfrm>
            <a:off x="777714" y="753183"/>
            <a:ext cx="10636571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관리 데이터</a:t>
            </a:r>
            <a:r>
              <a:rPr lang="en-US" altLang="ko-KR" sz="1600" dirty="0"/>
              <a:t>]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포지션</a:t>
            </a:r>
            <a:r>
              <a:rPr lang="en-US" altLang="ko-KR" sz="1600" dirty="0"/>
              <a:t>-</a:t>
            </a:r>
            <a:r>
              <a:rPr lang="en-US" altLang="ko-KR" sz="1600" dirty="0" err="1"/>
              <a:t>enum</a:t>
            </a:r>
            <a:r>
              <a:rPr lang="en-US" altLang="ko-KR" sz="1600" dirty="0"/>
              <a:t>(1</a:t>
            </a:r>
            <a:r>
              <a:rPr lang="ko-KR" altLang="en-US" sz="1600" dirty="0" err="1"/>
              <a:t>루수</a:t>
            </a:r>
            <a:r>
              <a:rPr lang="en-US" altLang="ko-KR" sz="1600" dirty="0"/>
              <a:t>, 2</a:t>
            </a:r>
            <a:r>
              <a:rPr lang="ko-KR" altLang="en-US" sz="1600" dirty="0" err="1"/>
              <a:t>루수</a:t>
            </a:r>
            <a:r>
              <a:rPr lang="en-US" altLang="ko-KR" sz="1600" dirty="0"/>
              <a:t>, 3</a:t>
            </a:r>
            <a:r>
              <a:rPr lang="ko-KR" altLang="en-US" sz="1600" dirty="0" err="1"/>
              <a:t>루수</a:t>
            </a:r>
            <a:r>
              <a:rPr lang="en-US" altLang="ko-KR" sz="1600" dirty="0"/>
              <a:t>, </a:t>
            </a:r>
            <a:r>
              <a:rPr lang="ko-KR" altLang="en-US" sz="1600" dirty="0"/>
              <a:t>유격수</a:t>
            </a:r>
            <a:r>
              <a:rPr lang="en-US" altLang="ko-KR" sz="1600" dirty="0"/>
              <a:t>, </a:t>
            </a:r>
            <a:r>
              <a:rPr lang="ko-KR" altLang="en-US" sz="1600" dirty="0"/>
              <a:t>좌익수</a:t>
            </a:r>
            <a:r>
              <a:rPr lang="en-US" altLang="ko-KR" sz="1600" dirty="0"/>
              <a:t>, </a:t>
            </a:r>
            <a:r>
              <a:rPr lang="ko-KR" altLang="en-US" sz="1600" dirty="0"/>
              <a:t>중견수</a:t>
            </a:r>
            <a:r>
              <a:rPr lang="en-US" altLang="ko-KR" sz="1600" dirty="0"/>
              <a:t>, </a:t>
            </a:r>
            <a:r>
              <a:rPr lang="ko-KR" altLang="en-US" sz="1600" dirty="0"/>
              <a:t>우익수</a:t>
            </a:r>
            <a:r>
              <a:rPr lang="en-US" altLang="ko-KR" sz="1600" dirty="0"/>
              <a:t>, </a:t>
            </a:r>
            <a:r>
              <a:rPr lang="ko-KR" altLang="en-US" sz="1600" dirty="0"/>
              <a:t>포수</a:t>
            </a:r>
            <a:r>
              <a:rPr lang="en-US" altLang="ko-KR" sz="1600" dirty="0"/>
              <a:t>) </a:t>
            </a:r>
          </a:p>
          <a:p>
            <a:pPr marL="342900" indent="-342900">
              <a:buAutoNum type="arabicPeriod"/>
            </a:pPr>
            <a:r>
              <a:rPr lang="ko-KR" altLang="en-US" sz="1600" dirty="0" err="1">
                <a:solidFill>
                  <a:schemeClr val="accent5">
                    <a:lumMod val="75000"/>
                  </a:schemeClr>
                </a:solidFill>
              </a:rPr>
              <a:t>좌우타석타입</a:t>
            </a:r>
            <a:r>
              <a:rPr lang="en-US" altLang="ko-KR" sz="1600" dirty="0"/>
              <a:t>-</a:t>
            </a:r>
            <a:r>
              <a:rPr lang="en-US" altLang="ko-KR" sz="1600" dirty="0" err="1"/>
              <a:t>enum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좌타자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우타자</a:t>
            </a:r>
            <a:r>
              <a:rPr lang="en-US" altLang="ko-KR" sz="1600" dirty="0"/>
              <a:t>, </a:t>
            </a:r>
            <a:r>
              <a:rPr lang="ko-KR" altLang="en-US" sz="1600" dirty="0"/>
              <a:t>스위치타자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타자</a:t>
            </a:r>
            <a:r>
              <a:rPr lang="en-US" altLang="ko-KR" sz="1600" dirty="0"/>
              <a:t>-class(ID(</a:t>
            </a:r>
            <a:r>
              <a:rPr lang="ko-KR" altLang="en-US" sz="1600" dirty="0"/>
              <a:t>등번호</a:t>
            </a:r>
            <a:r>
              <a:rPr lang="en-US" altLang="ko-KR" sz="1600" dirty="0"/>
              <a:t>),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포지션</a:t>
            </a:r>
            <a:r>
              <a:rPr lang="en-US" altLang="ko-KR" sz="1600" dirty="0"/>
              <a:t>, </a:t>
            </a:r>
            <a:r>
              <a:rPr lang="ko-KR" altLang="en-US" sz="1600" dirty="0" err="1">
                <a:solidFill>
                  <a:schemeClr val="accent5">
                    <a:lumMod val="75000"/>
                  </a:schemeClr>
                </a:solidFill>
              </a:rPr>
              <a:t>좌우타석타입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 altLang="ko-KR" sz="1600" dirty="0"/>
              <a:t>   : </a:t>
            </a:r>
            <a:r>
              <a:rPr lang="ko-KR" altLang="en-US" sz="1600" dirty="0"/>
              <a:t>객체 생성시 전달받아 초기화</a:t>
            </a:r>
            <a:endParaRPr lang="en-US" altLang="ko-KR" sz="1600" dirty="0"/>
          </a:p>
          <a:p>
            <a:r>
              <a:rPr lang="en-US" altLang="ko-KR" sz="1600" dirty="0"/>
              <a:t>                 </a:t>
            </a:r>
            <a:r>
              <a:rPr lang="ko-KR" altLang="en-US" sz="1600" dirty="0">
                <a:highlight>
                  <a:srgbClr val="FFFF00"/>
                </a:highlight>
              </a:rPr>
              <a:t>안타</a:t>
            </a:r>
            <a:r>
              <a:rPr lang="en-US" altLang="ko-KR" sz="1600" dirty="0">
                <a:highlight>
                  <a:srgbClr val="FFFF00"/>
                </a:highlight>
              </a:rPr>
              <a:t>(hit1), 2</a:t>
            </a:r>
            <a:r>
              <a:rPr lang="ko-KR" altLang="en-US" sz="1600" dirty="0" err="1">
                <a:highlight>
                  <a:srgbClr val="FFFF00"/>
                </a:highlight>
              </a:rPr>
              <a:t>루타</a:t>
            </a:r>
            <a:r>
              <a:rPr lang="en-US" altLang="ko-KR" sz="1600" dirty="0">
                <a:highlight>
                  <a:srgbClr val="FFFF00"/>
                </a:highlight>
              </a:rPr>
              <a:t>(hit2), 3</a:t>
            </a:r>
            <a:r>
              <a:rPr lang="ko-KR" altLang="en-US" sz="1600" dirty="0" err="1">
                <a:highlight>
                  <a:srgbClr val="FFFF00"/>
                </a:highlight>
              </a:rPr>
              <a:t>루타</a:t>
            </a:r>
            <a:r>
              <a:rPr lang="en-US" altLang="ko-KR" sz="1600" dirty="0">
                <a:highlight>
                  <a:srgbClr val="FFFF00"/>
                </a:highlight>
              </a:rPr>
              <a:t>(hit3), </a:t>
            </a:r>
            <a:r>
              <a:rPr lang="ko-KR" altLang="en-US" sz="1600" dirty="0">
                <a:highlight>
                  <a:srgbClr val="FFFF00"/>
                </a:highlight>
              </a:rPr>
              <a:t>홈런</a:t>
            </a:r>
            <a:r>
              <a:rPr lang="en-US" altLang="ko-KR" sz="1600" dirty="0">
                <a:highlight>
                  <a:srgbClr val="FFFF00"/>
                </a:highlight>
              </a:rPr>
              <a:t>(homerun)</a:t>
            </a:r>
            <a:r>
              <a:rPr lang="en-US" altLang="ko-KR" sz="1600" dirty="0"/>
              <a:t>, </a:t>
            </a:r>
            <a:r>
              <a:rPr lang="ko-KR" altLang="en-US" sz="1600" dirty="0"/>
              <a:t>볼넷</a:t>
            </a:r>
            <a:r>
              <a:rPr lang="en-US" altLang="ko-KR" sz="1600" dirty="0"/>
              <a:t>(balls), </a:t>
            </a:r>
          </a:p>
          <a:p>
            <a:r>
              <a:rPr lang="en-US" altLang="ko-KR" sz="1600" dirty="0"/>
              <a:t>                </a:t>
            </a:r>
            <a:r>
              <a:rPr lang="ko-KR" altLang="en-US" sz="1600" dirty="0"/>
              <a:t>사구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dball</a:t>
            </a:r>
            <a:r>
              <a:rPr lang="en-US" altLang="ko-KR" sz="1600" dirty="0"/>
              <a:t>), </a:t>
            </a:r>
            <a:r>
              <a:rPr lang="ko-KR" altLang="en-US" sz="1600" dirty="0"/>
              <a:t>삼진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sout</a:t>
            </a:r>
            <a:r>
              <a:rPr lang="en-US" altLang="ko-KR" sz="1600" dirty="0"/>
              <a:t>), </a:t>
            </a:r>
            <a:r>
              <a:rPr lang="ko-KR" altLang="en-US" sz="1600" dirty="0"/>
              <a:t>아웃</a:t>
            </a:r>
            <a:r>
              <a:rPr lang="en-US" altLang="ko-KR" sz="1600" dirty="0"/>
              <a:t>(out)  : </a:t>
            </a:r>
            <a:r>
              <a:rPr lang="ko-KR" altLang="en-US" sz="1600" dirty="0"/>
              <a:t>결과에 따라 </a:t>
            </a:r>
            <a:r>
              <a:rPr lang="en-US" altLang="ko-KR" sz="1600" dirty="0"/>
              <a:t>++</a:t>
            </a:r>
          </a:p>
          <a:p>
            <a:r>
              <a:rPr lang="ko-KR" altLang="en-US" sz="1600" dirty="0"/>
              <a:t>                경기수</a:t>
            </a:r>
            <a:r>
              <a:rPr lang="en-US" altLang="ko-KR" sz="1600" dirty="0"/>
              <a:t>, </a:t>
            </a:r>
            <a:r>
              <a:rPr lang="ko-KR" altLang="en-US" sz="1600" dirty="0"/>
              <a:t>타수</a:t>
            </a:r>
            <a:r>
              <a:rPr lang="en-US" altLang="ko-KR" sz="1600" dirty="0"/>
              <a:t>(count), </a:t>
            </a:r>
            <a:r>
              <a:rPr lang="ko-KR" altLang="en-US" sz="1600" dirty="0"/>
              <a:t>타율</a:t>
            </a:r>
            <a:r>
              <a:rPr lang="en-US" altLang="ko-KR" sz="1600" dirty="0"/>
              <a:t>(average),  : </a:t>
            </a:r>
            <a:r>
              <a:rPr lang="ko-KR" altLang="en-US" sz="1600" dirty="0"/>
              <a:t>연산에 따라 저장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chemeClr val="bg2"/>
                </a:solidFill>
              </a:rPr>
              <a:t>[</a:t>
            </a:r>
            <a:r>
              <a:rPr lang="ko-KR" altLang="en-US" sz="1600" dirty="0">
                <a:solidFill>
                  <a:schemeClr val="bg2"/>
                </a:solidFill>
              </a:rPr>
              <a:t>시뮬레이션때 사용 </a:t>
            </a:r>
            <a:r>
              <a:rPr lang="en-US" altLang="ko-KR" sz="1600" dirty="0">
                <a:solidFill>
                  <a:schemeClr val="bg2"/>
                </a:solidFill>
              </a:rPr>
              <a:t>– </a:t>
            </a:r>
            <a:r>
              <a:rPr lang="ko-KR" altLang="en-US" sz="1600" dirty="0">
                <a:solidFill>
                  <a:schemeClr val="bg2"/>
                </a:solidFill>
              </a:rPr>
              <a:t>나중에 구현</a:t>
            </a:r>
            <a:r>
              <a:rPr lang="en-US" altLang="ko-KR" sz="1600" dirty="0">
                <a:solidFill>
                  <a:schemeClr val="bg2"/>
                </a:solidFill>
              </a:rPr>
              <a:t>]</a:t>
            </a:r>
          </a:p>
          <a:p>
            <a:r>
              <a:rPr lang="en-US" altLang="ko-KR" sz="1600" dirty="0">
                <a:solidFill>
                  <a:schemeClr val="bg2"/>
                </a:solidFill>
              </a:rPr>
              <a:t>4. </a:t>
            </a:r>
            <a:r>
              <a:rPr lang="ko-KR" altLang="en-US" sz="1600" dirty="0">
                <a:solidFill>
                  <a:schemeClr val="bg2"/>
                </a:solidFill>
              </a:rPr>
              <a:t>게임</a:t>
            </a:r>
            <a:r>
              <a:rPr lang="en-US" altLang="ko-KR" sz="1600" dirty="0">
                <a:solidFill>
                  <a:schemeClr val="bg2"/>
                </a:solidFill>
              </a:rPr>
              <a:t>-class(</a:t>
            </a:r>
            <a:r>
              <a:rPr lang="ko-KR" altLang="en-US" sz="1600" dirty="0">
                <a:solidFill>
                  <a:schemeClr val="bg2"/>
                </a:solidFill>
              </a:rPr>
              <a:t>게임날짜</a:t>
            </a:r>
            <a:r>
              <a:rPr lang="en-US" altLang="ko-KR" sz="1600" dirty="0">
                <a:solidFill>
                  <a:schemeClr val="bg2"/>
                </a:solidFill>
              </a:rPr>
              <a:t>, </a:t>
            </a:r>
            <a:r>
              <a:rPr lang="ko-KR" altLang="en-US" sz="1600" dirty="0">
                <a:solidFill>
                  <a:schemeClr val="bg2"/>
                </a:solidFill>
              </a:rPr>
              <a:t>타자</a:t>
            </a:r>
            <a:r>
              <a:rPr lang="en-US" altLang="ko-KR" sz="1600" dirty="0">
                <a:solidFill>
                  <a:schemeClr val="bg2"/>
                </a:solidFill>
              </a:rPr>
              <a:t>ID, </a:t>
            </a:r>
            <a:r>
              <a:rPr lang="ko-KR" altLang="en-US" sz="1600" dirty="0">
                <a:solidFill>
                  <a:schemeClr val="bg2"/>
                </a:solidFill>
              </a:rPr>
              <a:t>결과</a:t>
            </a:r>
            <a:r>
              <a:rPr lang="en-US" altLang="ko-KR" sz="1600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888DCD-66FA-49FA-8338-2AE8AC67A578}"/>
              </a:ext>
            </a:extLst>
          </p:cNvPr>
          <p:cNvSpPr/>
          <p:nvPr/>
        </p:nvSpPr>
        <p:spPr>
          <a:xfrm>
            <a:off x="844825" y="3709357"/>
            <a:ext cx="107152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타율 = 안타/타수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ex</a:t>
            </a:r>
            <a:r>
              <a:rPr lang="ko-KR" altLang="en-US" sz="1600" dirty="0"/>
              <a:t>) 100안타 , 270타수 -&gt; 0.370</a:t>
            </a:r>
          </a:p>
          <a:p>
            <a:endParaRPr lang="en-US" altLang="ko-KR" sz="1600" dirty="0"/>
          </a:p>
          <a:p>
            <a:r>
              <a:rPr lang="ko-KR" altLang="en-US" sz="1600" dirty="0"/>
              <a:t>단, 4구(四球 볼넷), 사구(死球)로 나갔을 경우는 타수로 계산하지 않는다.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경기수    </a:t>
            </a:r>
            <a:r>
              <a:rPr lang="en-US" altLang="ko-KR" sz="1600" dirty="0"/>
              <a:t>: </a:t>
            </a:r>
            <a:r>
              <a:rPr lang="ko-KR" altLang="en-US" sz="1600" dirty="0"/>
              <a:t>안타</a:t>
            </a:r>
            <a:r>
              <a:rPr lang="en-US" altLang="ko-KR" sz="1600" dirty="0"/>
              <a:t>~</a:t>
            </a:r>
            <a:r>
              <a:rPr lang="ko-KR" altLang="en-US" sz="1600" dirty="0"/>
              <a:t>아웃 모든 값들의 합 </a:t>
            </a:r>
            <a:r>
              <a:rPr lang="en-US" altLang="ko-KR" sz="1600" dirty="0"/>
              <a:t>/ 5(</a:t>
            </a:r>
            <a:r>
              <a:rPr lang="ko-KR" altLang="en-US" sz="1600" dirty="0"/>
              <a:t>정수</a:t>
            </a:r>
            <a:r>
              <a:rPr lang="en-US" altLang="ko-KR" sz="1600" dirty="0"/>
              <a:t>) -&gt; </a:t>
            </a:r>
            <a:r>
              <a:rPr lang="ko-KR" altLang="en-US" sz="1600" dirty="0"/>
              <a:t>소수점은 제외 </a:t>
            </a:r>
            <a:endParaRPr lang="en-US" altLang="ko-KR" sz="1600" dirty="0"/>
          </a:p>
          <a:p>
            <a:r>
              <a:rPr lang="ko-KR" altLang="en-US" sz="1600" dirty="0"/>
              <a:t>타수       </a:t>
            </a:r>
            <a:r>
              <a:rPr lang="en-US" altLang="ko-KR" sz="1600" dirty="0"/>
              <a:t>: </a:t>
            </a:r>
            <a:r>
              <a:rPr lang="ko-KR" altLang="en-US" sz="1600" dirty="0"/>
              <a:t>안타</a:t>
            </a:r>
            <a:r>
              <a:rPr lang="en-US" altLang="ko-KR" sz="1600" dirty="0"/>
              <a:t>~</a:t>
            </a:r>
            <a:r>
              <a:rPr lang="ko-KR" altLang="en-US" sz="1600" dirty="0"/>
              <a:t>아웃 모든 값들의 합</a:t>
            </a:r>
            <a:r>
              <a:rPr lang="en-US" altLang="ko-KR" sz="1600" dirty="0"/>
              <a:t>(</a:t>
            </a:r>
            <a:r>
              <a:rPr lang="ko-KR" altLang="en-US" sz="1600" dirty="0"/>
              <a:t>제외 </a:t>
            </a:r>
            <a:r>
              <a:rPr lang="en-US" altLang="ko-KR" sz="1600" dirty="0"/>
              <a:t>: </a:t>
            </a:r>
            <a:r>
              <a:rPr lang="ko-KR" altLang="en-US" sz="1600" dirty="0"/>
              <a:t>볼넷</a:t>
            </a:r>
            <a:r>
              <a:rPr lang="en-US" altLang="ko-KR" sz="1600" dirty="0"/>
              <a:t>, </a:t>
            </a:r>
            <a:r>
              <a:rPr lang="ko-KR" altLang="en-US" sz="1600" dirty="0"/>
              <a:t>사구는 제외</a:t>
            </a:r>
            <a:r>
              <a:rPr lang="en-US" altLang="ko-KR" sz="1600" dirty="0"/>
              <a:t>) -&gt; </a:t>
            </a:r>
            <a:r>
              <a:rPr lang="ko-KR" altLang="en-US" sz="1600" dirty="0"/>
              <a:t>정수</a:t>
            </a:r>
            <a:endParaRPr lang="en-US" altLang="ko-KR" sz="1600" dirty="0"/>
          </a:p>
          <a:p>
            <a:r>
              <a:rPr lang="ko-KR" altLang="en-US" sz="1600" dirty="0"/>
              <a:t>타율       </a:t>
            </a:r>
            <a:r>
              <a:rPr lang="en-US" altLang="ko-KR" sz="1600" dirty="0"/>
              <a:t>: </a:t>
            </a:r>
            <a:r>
              <a:rPr lang="ko-KR" altLang="en-US" sz="1600" dirty="0">
                <a:highlight>
                  <a:srgbClr val="FFFF00"/>
                </a:highlight>
              </a:rPr>
              <a:t>안타</a:t>
            </a:r>
            <a:r>
              <a:rPr lang="ko-KR" altLang="en-US" sz="1600" dirty="0"/>
              <a:t> </a:t>
            </a:r>
            <a:r>
              <a:rPr lang="en-US" altLang="ko-KR" sz="1600" dirty="0"/>
              <a:t>/ </a:t>
            </a:r>
            <a:r>
              <a:rPr lang="ko-KR" altLang="en-US" sz="1600" dirty="0"/>
              <a:t>타수  </a:t>
            </a:r>
            <a:r>
              <a:rPr lang="en-US" altLang="ko-KR" sz="1600" dirty="0"/>
              <a:t>-&gt; </a:t>
            </a:r>
            <a:r>
              <a:rPr lang="ko-KR" altLang="en-US" sz="1600" dirty="0"/>
              <a:t>실수 </a:t>
            </a:r>
          </a:p>
        </p:txBody>
      </p:sp>
    </p:spTree>
    <p:extLst>
      <p:ext uri="{BB962C8B-B14F-4D97-AF65-F5344CB8AC3E}">
        <p14:creationId xmlns:p14="http://schemas.microsoft.com/office/powerpoint/2010/main" val="4047700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271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10/22 </a:t>
            </a:r>
            <a:r>
              <a:rPr lang="ko-KR" altLang="en-US" sz="3600" b="1" dirty="0"/>
              <a:t>야구 타율 관리</a:t>
            </a:r>
            <a:r>
              <a:rPr lang="en-US" altLang="ko-KR" sz="3600" b="1" dirty="0"/>
              <a:t>[</a:t>
            </a:r>
            <a:r>
              <a:rPr lang="ko-KR" altLang="en-US" sz="3600" b="1" dirty="0"/>
              <a:t>기능</a:t>
            </a:r>
            <a:r>
              <a:rPr lang="en-US" altLang="ko-KR" sz="3600" b="1" dirty="0"/>
              <a:t>1-</a:t>
            </a:r>
            <a:r>
              <a:rPr lang="ko-KR" altLang="en-US" sz="3600" b="1" dirty="0"/>
              <a:t>선수생성</a:t>
            </a:r>
            <a:r>
              <a:rPr lang="en-US" altLang="ko-KR" sz="3600" b="1" dirty="0"/>
              <a:t>]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E663C9-9720-4179-A8E8-D1F775DDAF14}"/>
              </a:ext>
            </a:extLst>
          </p:cNvPr>
          <p:cNvSpPr/>
          <p:nvPr/>
        </p:nvSpPr>
        <p:spPr>
          <a:xfrm>
            <a:off x="713064" y="1333849"/>
            <a:ext cx="10765872" cy="5159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BB5C11-0253-425A-8710-553914423F9B}"/>
              </a:ext>
            </a:extLst>
          </p:cNvPr>
          <p:cNvSpPr/>
          <p:nvPr/>
        </p:nvSpPr>
        <p:spPr>
          <a:xfrm>
            <a:off x="713064" y="939567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선수생성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C81820-E900-47A6-8E16-5C0B213AAA13}"/>
              </a:ext>
            </a:extLst>
          </p:cNvPr>
          <p:cNvSpPr/>
          <p:nvPr/>
        </p:nvSpPr>
        <p:spPr>
          <a:xfrm>
            <a:off x="2465242" y="1588959"/>
            <a:ext cx="2088859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읽기전용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F1CFCC-2741-49E1-AD3A-F5EC499DBFB9}"/>
              </a:ext>
            </a:extLst>
          </p:cNvPr>
          <p:cNvSpPr/>
          <p:nvPr/>
        </p:nvSpPr>
        <p:spPr>
          <a:xfrm>
            <a:off x="951804" y="1601650"/>
            <a:ext cx="1245854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등번호</a:t>
            </a:r>
            <a:r>
              <a:rPr lang="en-US" altLang="ko-KR" dirty="0"/>
              <a:t>(ID)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BE2C55-4B19-486C-A05D-CB731238984D}"/>
              </a:ext>
            </a:extLst>
          </p:cNvPr>
          <p:cNvSpPr/>
          <p:nvPr/>
        </p:nvSpPr>
        <p:spPr>
          <a:xfrm>
            <a:off x="4655310" y="1564006"/>
            <a:ext cx="2088859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등번호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D46AB1-0824-472B-AC9F-5D38AA8923A6}"/>
              </a:ext>
            </a:extLst>
          </p:cNvPr>
          <p:cNvSpPr/>
          <p:nvPr/>
        </p:nvSpPr>
        <p:spPr>
          <a:xfrm>
            <a:off x="5244405" y="832742"/>
            <a:ext cx="958284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91F0D6-1F8F-4A00-9B44-124BBF38C905}"/>
              </a:ext>
            </a:extLst>
          </p:cNvPr>
          <p:cNvSpPr/>
          <p:nvPr/>
        </p:nvSpPr>
        <p:spPr>
          <a:xfrm>
            <a:off x="3834737" y="832742"/>
            <a:ext cx="1233182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0E6890-4D79-49D5-9690-AC33867EF228}"/>
              </a:ext>
            </a:extLst>
          </p:cNvPr>
          <p:cNvSpPr/>
          <p:nvPr/>
        </p:nvSpPr>
        <p:spPr>
          <a:xfrm>
            <a:off x="3125647" y="832742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라벨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A414B3-57EA-4D34-962C-FB09FDE5DF8C}"/>
              </a:ext>
            </a:extLst>
          </p:cNvPr>
          <p:cNvSpPr/>
          <p:nvPr/>
        </p:nvSpPr>
        <p:spPr>
          <a:xfrm>
            <a:off x="944403" y="2111311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B23ADE-0C04-4057-B655-0E8C8EBD7360}"/>
              </a:ext>
            </a:extLst>
          </p:cNvPr>
          <p:cNvSpPr/>
          <p:nvPr/>
        </p:nvSpPr>
        <p:spPr>
          <a:xfrm>
            <a:off x="2457841" y="2104076"/>
            <a:ext cx="2088859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30C335-2A77-4862-80B4-53BEB3582F5F}"/>
              </a:ext>
            </a:extLst>
          </p:cNvPr>
          <p:cNvSpPr/>
          <p:nvPr/>
        </p:nvSpPr>
        <p:spPr>
          <a:xfrm>
            <a:off x="2475859" y="3657447"/>
            <a:ext cx="2088859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선수생성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2630A6-3154-43E2-880F-320C6425D27F}"/>
              </a:ext>
            </a:extLst>
          </p:cNvPr>
          <p:cNvSpPr/>
          <p:nvPr/>
        </p:nvSpPr>
        <p:spPr>
          <a:xfrm>
            <a:off x="951532" y="2633886"/>
            <a:ext cx="877163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포지션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F47751-2D6E-4C76-A8FF-E626B18000BA}"/>
              </a:ext>
            </a:extLst>
          </p:cNvPr>
          <p:cNvSpPr/>
          <p:nvPr/>
        </p:nvSpPr>
        <p:spPr>
          <a:xfrm>
            <a:off x="2465242" y="2590112"/>
            <a:ext cx="2088859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04B59C10-C75F-42AF-8F63-CE13502765AA}"/>
              </a:ext>
            </a:extLst>
          </p:cNvPr>
          <p:cNvSpPr/>
          <p:nvPr/>
        </p:nvSpPr>
        <p:spPr>
          <a:xfrm rot="10800000">
            <a:off x="4173855" y="2726884"/>
            <a:ext cx="292646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42ED8F-B162-48AF-98E4-E0E9CF24EF11}"/>
              </a:ext>
            </a:extLst>
          </p:cNvPr>
          <p:cNvSpPr/>
          <p:nvPr/>
        </p:nvSpPr>
        <p:spPr>
          <a:xfrm>
            <a:off x="6384655" y="836830"/>
            <a:ext cx="1702331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콤보박스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E5C6865-0480-41A9-B8EE-B2AAF11CAE4D}"/>
              </a:ext>
            </a:extLst>
          </p:cNvPr>
          <p:cNvSpPr/>
          <p:nvPr/>
        </p:nvSpPr>
        <p:spPr>
          <a:xfrm rot="10800000">
            <a:off x="7783991" y="957840"/>
            <a:ext cx="181673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7963BB-094F-49C6-98F3-E3ED70E9EC1D}"/>
              </a:ext>
            </a:extLst>
          </p:cNvPr>
          <p:cNvSpPr/>
          <p:nvPr/>
        </p:nvSpPr>
        <p:spPr>
          <a:xfrm>
            <a:off x="4746511" y="3728797"/>
            <a:ext cx="6369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등번호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포지션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타석위치를 제외한 나머지 </a:t>
            </a:r>
            <a:r>
              <a:rPr lang="ko-KR" altLang="en-US" dirty="0" err="1">
                <a:solidFill>
                  <a:srgbClr val="FF0000"/>
                </a:solidFill>
              </a:rPr>
              <a:t>맴버필드는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0 </a:t>
            </a:r>
            <a:r>
              <a:rPr lang="ko-KR" altLang="en-US" dirty="0">
                <a:solidFill>
                  <a:srgbClr val="FF0000"/>
                </a:solidFill>
              </a:rPr>
              <a:t>또는 </a:t>
            </a:r>
            <a:r>
              <a:rPr lang="ko-KR" altLang="en-US" dirty="0" err="1">
                <a:solidFill>
                  <a:srgbClr val="FF0000"/>
                </a:solidFill>
              </a:rPr>
              <a:t>디폴트값으로</a:t>
            </a:r>
            <a:r>
              <a:rPr lang="ko-KR" altLang="en-US" dirty="0">
                <a:solidFill>
                  <a:srgbClr val="FF0000"/>
                </a:solidFill>
              </a:rPr>
              <a:t> 초기화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DB7580-2DBF-4875-8D9E-3E2EAA850852}"/>
              </a:ext>
            </a:extLst>
          </p:cNvPr>
          <p:cNvSpPr/>
          <p:nvPr/>
        </p:nvSpPr>
        <p:spPr>
          <a:xfrm>
            <a:off x="6904139" y="1559510"/>
            <a:ext cx="47254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0</a:t>
            </a:r>
            <a:r>
              <a:rPr lang="ko-KR" altLang="en-US" sz="1600" dirty="0">
                <a:solidFill>
                  <a:srgbClr val="FF0000"/>
                </a:solidFill>
              </a:rPr>
              <a:t>이상 </a:t>
            </a:r>
            <a:r>
              <a:rPr lang="en-US" altLang="ko-KR" sz="1600" dirty="0">
                <a:solidFill>
                  <a:srgbClr val="FF0000"/>
                </a:solidFill>
              </a:rPr>
              <a:t>100</a:t>
            </a:r>
            <a:r>
              <a:rPr lang="ko-KR" altLang="en-US" sz="1600" dirty="0">
                <a:solidFill>
                  <a:srgbClr val="FF0000"/>
                </a:solidFill>
              </a:rPr>
              <a:t>미만 등번호 </a:t>
            </a:r>
            <a:r>
              <a:rPr lang="en-US" altLang="ko-KR" sz="1600" dirty="0" err="1">
                <a:solidFill>
                  <a:srgbClr val="FF0000"/>
                </a:solidFill>
              </a:rPr>
              <a:t>uniq</a:t>
            </a:r>
            <a:r>
              <a:rPr lang="ko-KR" altLang="en-US" sz="1600" dirty="0">
                <a:solidFill>
                  <a:srgbClr val="FF0000"/>
                </a:solidFill>
              </a:rPr>
              <a:t>하게 생성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3D8D76-EBE5-4807-B9A7-B07B18AA1D9F}"/>
              </a:ext>
            </a:extLst>
          </p:cNvPr>
          <p:cNvSpPr/>
          <p:nvPr/>
        </p:nvSpPr>
        <p:spPr>
          <a:xfrm>
            <a:off x="4546700" y="2577383"/>
            <a:ext cx="54489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ko-KR" altLang="en-US" sz="1600" dirty="0" err="1">
                <a:solidFill>
                  <a:srgbClr val="FF0000"/>
                </a:solidFill>
              </a:rPr>
              <a:t>루수</a:t>
            </a:r>
            <a:r>
              <a:rPr lang="en-US" altLang="ko-KR" sz="1600" dirty="0">
                <a:solidFill>
                  <a:srgbClr val="FF0000"/>
                </a:solidFill>
              </a:rPr>
              <a:t>, 2</a:t>
            </a:r>
            <a:r>
              <a:rPr lang="ko-KR" altLang="en-US" sz="1600" dirty="0" err="1">
                <a:solidFill>
                  <a:srgbClr val="FF0000"/>
                </a:solidFill>
              </a:rPr>
              <a:t>루수</a:t>
            </a:r>
            <a:r>
              <a:rPr lang="en-US" altLang="ko-KR" sz="1600" dirty="0">
                <a:solidFill>
                  <a:srgbClr val="FF0000"/>
                </a:solidFill>
              </a:rPr>
              <a:t>, 3</a:t>
            </a:r>
            <a:r>
              <a:rPr lang="ko-KR" altLang="en-US" sz="1600" dirty="0" err="1">
                <a:solidFill>
                  <a:srgbClr val="FF0000"/>
                </a:solidFill>
              </a:rPr>
              <a:t>루수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유격수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좌익수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중견수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우익수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포수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D983BF-D339-4014-A576-2BACAB946598}"/>
              </a:ext>
            </a:extLst>
          </p:cNvPr>
          <p:cNvSpPr/>
          <p:nvPr/>
        </p:nvSpPr>
        <p:spPr>
          <a:xfrm>
            <a:off x="962149" y="3104284"/>
            <a:ext cx="1107996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타석위치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86DFFB-FFBF-4AB8-9726-C5BE606E6435}"/>
              </a:ext>
            </a:extLst>
          </p:cNvPr>
          <p:cNvSpPr/>
          <p:nvPr/>
        </p:nvSpPr>
        <p:spPr>
          <a:xfrm>
            <a:off x="2475859" y="3060510"/>
            <a:ext cx="2088859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BEC83AAE-5ECB-4A82-AFB5-648EA30EEFA5}"/>
              </a:ext>
            </a:extLst>
          </p:cNvPr>
          <p:cNvSpPr/>
          <p:nvPr/>
        </p:nvSpPr>
        <p:spPr>
          <a:xfrm rot="10800000">
            <a:off x="4184472" y="3197282"/>
            <a:ext cx="292646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C803ED7-2F23-44E3-8CA2-1E131855ACAD}"/>
              </a:ext>
            </a:extLst>
          </p:cNvPr>
          <p:cNvSpPr/>
          <p:nvPr/>
        </p:nvSpPr>
        <p:spPr>
          <a:xfrm>
            <a:off x="4557317" y="3047781"/>
            <a:ext cx="27703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</a:rPr>
              <a:t>좌타자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 err="1">
                <a:solidFill>
                  <a:srgbClr val="FF0000"/>
                </a:solidFill>
              </a:rPr>
              <a:t>우타자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스위치타자</a:t>
            </a:r>
          </a:p>
        </p:txBody>
      </p:sp>
    </p:spTree>
    <p:extLst>
      <p:ext uri="{BB962C8B-B14F-4D97-AF65-F5344CB8AC3E}">
        <p14:creationId xmlns:p14="http://schemas.microsoft.com/office/powerpoint/2010/main" val="2880535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7348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10/22 </a:t>
            </a:r>
            <a:r>
              <a:rPr lang="ko-KR" altLang="en-US" sz="3600" b="1" dirty="0"/>
              <a:t>야구 타율 관리</a:t>
            </a:r>
            <a:r>
              <a:rPr lang="en-US" altLang="ko-KR" sz="3600" b="1" dirty="0"/>
              <a:t>[</a:t>
            </a:r>
            <a:r>
              <a:rPr lang="ko-KR" altLang="en-US" sz="3600" b="1" dirty="0"/>
              <a:t>기능</a:t>
            </a:r>
            <a:r>
              <a:rPr lang="en-US" altLang="ko-KR" sz="3600" b="1" dirty="0"/>
              <a:t>2-</a:t>
            </a:r>
            <a:r>
              <a:rPr lang="ko-KR" altLang="en-US" sz="3600" b="1" dirty="0"/>
              <a:t>검색</a:t>
            </a:r>
            <a:r>
              <a:rPr lang="en-US" altLang="ko-KR" sz="3600" b="1" dirty="0"/>
              <a:t>]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E663C9-9720-4179-A8E8-D1F775DDAF14}"/>
              </a:ext>
            </a:extLst>
          </p:cNvPr>
          <p:cNvSpPr/>
          <p:nvPr/>
        </p:nvSpPr>
        <p:spPr>
          <a:xfrm>
            <a:off x="713064" y="1333849"/>
            <a:ext cx="10765872" cy="5159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BB5C11-0253-425A-8710-553914423F9B}"/>
              </a:ext>
            </a:extLst>
          </p:cNvPr>
          <p:cNvSpPr/>
          <p:nvPr/>
        </p:nvSpPr>
        <p:spPr>
          <a:xfrm>
            <a:off x="713064" y="939567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선수검색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D46AB1-0824-472B-AC9F-5D38AA8923A6}"/>
              </a:ext>
            </a:extLst>
          </p:cNvPr>
          <p:cNvSpPr/>
          <p:nvPr/>
        </p:nvSpPr>
        <p:spPr>
          <a:xfrm>
            <a:off x="5244405" y="832742"/>
            <a:ext cx="958284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91F0D6-1F8F-4A00-9B44-124BBF38C905}"/>
              </a:ext>
            </a:extLst>
          </p:cNvPr>
          <p:cNvSpPr/>
          <p:nvPr/>
        </p:nvSpPr>
        <p:spPr>
          <a:xfrm>
            <a:off x="3834737" y="832742"/>
            <a:ext cx="1233182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0E6890-4D79-49D5-9690-AC33867EF228}"/>
              </a:ext>
            </a:extLst>
          </p:cNvPr>
          <p:cNvSpPr/>
          <p:nvPr/>
        </p:nvSpPr>
        <p:spPr>
          <a:xfrm>
            <a:off x="3125647" y="832742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라벨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42ED8F-B162-48AF-98E4-E0E9CF24EF11}"/>
              </a:ext>
            </a:extLst>
          </p:cNvPr>
          <p:cNvSpPr/>
          <p:nvPr/>
        </p:nvSpPr>
        <p:spPr>
          <a:xfrm>
            <a:off x="6384655" y="836830"/>
            <a:ext cx="1702331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콤보박스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E5C6865-0480-41A9-B8EE-B2AAF11CAE4D}"/>
              </a:ext>
            </a:extLst>
          </p:cNvPr>
          <p:cNvSpPr/>
          <p:nvPr/>
        </p:nvSpPr>
        <p:spPr>
          <a:xfrm rot="10800000">
            <a:off x="7783991" y="957840"/>
            <a:ext cx="181673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D512E4-12D7-42A9-A5F1-D697CD8F79CA}"/>
              </a:ext>
            </a:extLst>
          </p:cNvPr>
          <p:cNvSpPr/>
          <p:nvPr/>
        </p:nvSpPr>
        <p:spPr>
          <a:xfrm>
            <a:off x="956342" y="1797312"/>
            <a:ext cx="8736386" cy="1631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43915C-1D5D-4342-B4B3-6791C141F176}"/>
              </a:ext>
            </a:extLst>
          </p:cNvPr>
          <p:cNvSpPr/>
          <p:nvPr/>
        </p:nvSpPr>
        <p:spPr>
          <a:xfrm>
            <a:off x="943436" y="145793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입력정보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EE2022-018C-42A5-85F4-F56A6D0E7E55}"/>
              </a:ext>
            </a:extLst>
          </p:cNvPr>
          <p:cNvSpPr/>
          <p:nvPr/>
        </p:nvSpPr>
        <p:spPr>
          <a:xfrm>
            <a:off x="1173809" y="1991134"/>
            <a:ext cx="1107996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검색선택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297F6CB-0F8D-43CE-B3A3-55743417206F}"/>
              </a:ext>
            </a:extLst>
          </p:cNvPr>
          <p:cNvSpPr/>
          <p:nvPr/>
        </p:nvSpPr>
        <p:spPr>
          <a:xfrm>
            <a:off x="2434952" y="1966182"/>
            <a:ext cx="2088859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5A8E23B0-D5EE-468A-A48A-60D9A6FD07E1}"/>
              </a:ext>
            </a:extLst>
          </p:cNvPr>
          <p:cNvSpPr/>
          <p:nvPr/>
        </p:nvSpPr>
        <p:spPr>
          <a:xfrm rot="10800000">
            <a:off x="4143565" y="2102954"/>
            <a:ext cx="292646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D5C246-2CB8-4ED1-A24A-8E28EAD147AA}"/>
              </a:ext>
            </a:extLst>
          </p:cNvPr>
          <p:cNvSpPr/>
          <p:nvPr/>
        </p:nvSpPr>
        <p:spPr>
          <a:xfrm>
            <a:off x="4627923" y="1966182"/>
            <a:ext cx="4940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등번호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최초 등번호로 선택된 상태 실행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2C6ED40-6D9A-4AF5-B3AD-6ABDC79510D4}"/>
              </a:ext>
            </a:extLst>
          </p:cNvPr>
          <p:cNvSpPr/>
          <p:nvPr/>
        </p:nvSpPr>
        <p:spPr>
          <a:xfrm>
            <a:off x="1173809" y="2547093"/>
            <a:ext cx="877163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등번호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986770-4ACD-4F20-8979-ED6237A29B4A}"/>
              </a:ext>
            </a:extLst>
          </p:cNvPr>
          <p:cNvSpPr/>
          <p:nvPr/>
        </p:nvSpPr>
        <p:spPr>
          <a:xfrm>
            <a:off x="2499272" y="2561421"/>
            <a:ext cx="2088859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0C2E01-00EE-4792-9EF2-7F276A8052DB}"/>
              </a:ext>
            </a:extLst>
          </p:cNvPr>
          <p:cNvSpPr/>
          <p:nvPr/>
        </p:nvSpPr>
        <p:spPr>
          <a:xfrm>
            <a:off x="4704823" y="2597731"/>
            <a:ext cx="4681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콤보박스에서</a:t>
            </a:r>
            <a:r>
              <a:rPr lang="ko-KR" altLang="en-US" dirty="0">
                <a:solidFill>
                  <a:srgbClr val="FF0000"/>
                </a:solidFill>
              </a:rPr>
              <a:t> 이름 선택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등번호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            </a:t>
            </a:r>
            <a:r>
              <a:rPr lang="ko-KR" altLang="en-US" dirty="0">
                <a:solidFill>
                  <a:srgbClr val="FF0000"/>
                </a:solidFill>
              </a:rPr>
              <a:t>등번호 선택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이름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등번호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742965-4D53-4088-BCAA-1DC09C475F7F}"/>
              </a:ext>
            </a:extLst>
          </p:cNvPr>
          <p:cNvSpPr/>
          <p:nvPr/>
        </p:nvSpPr>
        <p:spPr>
          <a:xfrm>
            <a:off x="956343" y="3629955"/>
            <a:ext cx="2538888" cy="2477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등번호리스트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highlight>
                  <a:srgbClr val="FFFF00"/>
                </a:highlight>
              </a:rPr>
              <a:t>ScrollAlwaysVisible</a:t>
            </a:r>
            <a:r>
              <a:rPr lang="en-US" altLang="ko-KR" sz="1600" dirty="0">
                <a:solidFill>
                  <a:schemeClr val="tx1"/>
                </a:solidFill>
                <a:highlight>
                  <a:srgbClr val="FFFF00"/>
                </a:highlight>
              </a:rPr>
              <a:t>=true</a:t>
            </a:r>
            <a:endParaRPr lang="ko-KR" altLang="en-US" sz="1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22933E-3A1E-439E-B248-C76FABA3D1F6}"/>
              </a:ext>
            </a:extLst>
          </p:cNvPr>
          <p:cNvSpPr/>
          <p:nvPr/>
        </p:nvSpPr>
        <p:spPr>
          <a:xfrm>
            <a:off x="2499271" y="2998762"/>
            <a:ext cx="2088859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선수 검색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6EDE7D-30ED-46DA-A55B-D58CF85E697B}"/>
              </a:ext>
            </a:extLst>
          </p:cNvPr>
          <p:cNvSpPr/>
          <p:nvPr/>
        </p:nvSpPr>
        <p:spPr>
          <a:xfrm>
            <a:off x="8184692" y="841345"/>
            <a:ext cx="1933529" cy="3942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리스트박스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C38C6B-BEBB-4F8D-B1E5-1EB5EDD8C4AC}"/>
              </a:ext>
            </a:extLst>
          </p:cNvPr>
          <p:cNvSpPr/>
          <p:nvPr/>
        </p:nvSpPr>
        <p:spPr>
          <a:xfrm>
            <a:off x="1340681" y="521539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등번호 선택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58AB6E7-5A49-47C9-BBBC-B100A618D4D7}"/>
              </a:ext>
            </a:extLst>
          </p:cNvPr>
          <p:cNvSpPr/>
          <p:nvPr/>
        </p:nvSpPr>
        <p:spPr>
          <a:xfrm>
            <a:off x="3845766" y="3629954"/>
            <a:ext cx="6615305" cy="2477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정보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라벨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텍스트박스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등번호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포지션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타석위치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경기수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타수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타율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 </a:t>
            </a:r>
            <a:r>
              <a:rPr lang="ko-KR" altLang="en-US" dirty="0">
                <a:solidFill>
                  <a:schemeClr val="tx1"/>
                </a:solidFill>
              </a:rPr>
              <a:t>결과 정보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리스트뷰</a:t>
            </a:r>
            <a:r>
              <a:rPr lang="en-US" altLang="ko-KR" dirty="0">
                <a:solidFill>
                  <a:schemeClr val="tx1"/>
                </a:solidFill>
              </a:rPr>
              <a:t>)-</a:t>
            </a:r>
            <a:r>
              <a:rPr lang="ko-KR" altLang="en-US" dirty="0" err="1">
                <a:solidFill>
                  <a:schemeClr val="tx1"/>
                </a:solidFill>
              </a:rPr>
              <a:t>한줄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안타</a:t>
            </a:r>
            <a:r>
              <a:rPr lang="en-US" altLang="ko-KR" dirty="0">
                <a:solidFill>
                  <a:schemeClr val="tx1"/>
                </a:solidFill>
              </a:rPr>
              <a:t>~~~~~</a:t>
            </a:r>
            <a:r>
              <a:rPr lang="ko-KR" altLang="en-US" dirty="0">
                <a:solidFill>
                  <a:schemeClr val="tx1"/>
                </a:solidFill>
              </a:rPr>
              <a:t>나머지 정보들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0E4145-FB01-4487-AFFE-C7FC931156B1}"/>
              </a:ext>
            </a:extLst>
          </p:cNvPr>
          <p:cNvSpPr/>
          <p:nvPr/>
        </p:nvSpPr>
        <p:spPr>
          <a:xfrm>
            <a:off x="9986667" y="1797312"/>
            <a:ext cx="1261897" cy="7509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val="100533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10608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저장소 생성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컬렉션 클래스 </a:t>
            </a:r>
            <a:r>
              <a:rPr lang="en-US" altLang="ko-KR" sz="3600" b="1" dirty="0"/>
              <a:t>, </a:t>
            </a:r>
            <a:r>
              <a:rPr lang="ko-KR" altLang="en-US" sz="3600" b="1" dirty="0"/>
              <a:t>저장소 관리 클래스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5D2566-EB85-4500-8C8E-88CA764C0AF1}"/>
              </a:ext>
            </a:extLst>
          </p:cNvPr>
          <p:cNvSpPr/>
          <p:nvPr/>
        </p:nvSpPr>
        <p:spPr>
          <a:xfrm>
            <a:off x="394282" y="819267"/>
            <a:ext cx="11635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배열구조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VS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연결리스트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F32FA7-1A8A-4A46-A267-AE93C6A4D2B4}"/>
              </a:ext>
            </a:extLst>
          </p:cNvPr>
          <p:cNvSpPr/>
          <p:nvPr/>
        </p:nvSpPr>
        <p:spPr>
          <a:xfrm>
            <a:off x="557689" y="1823254"/>
            <a:ext cx="3334803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WbCollection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628527-2AB0-4282-9DD3-008F880E3A29}"/>
              </a:ext>
            </a:extLst>
          </p:cNvPr>
          <p:cNvSpPr/>
          <p:nvPr/>
        </p:nvSpPr>
        <p:spPr>
          <a:xfrm>
            <a:off x="5318619" y="1114774"/>
            <a:ext cx="3498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저장소 관리 클래스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BA894B-A18F-4188-86B4-9AD7B82A146C}"/>
              </a:ext>
            </a:extLst>
          </p:cNvPr>
          <p:cNvSpPr/>
          <p:nvPr/>
        </p:nvSpPr>
        <p:spPr>
          <a:xfrm>
            <a:off x="5251510" y="1524434"/>
            <a:ext cx="6096000" cy="50475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&lt;summary&gt;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저장소 관리 클래스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&lt;/summary&gt;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ShapeControl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#region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싱글톤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//1.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 은닉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ShapeControl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//2.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프로퍼티 선언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ShapeControl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Singleton {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//3. static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생성자에서 객체 생성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단 한번 호출되는 문장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ShapeControl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Singleton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ShapeControl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endregion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영구적 저장 정보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WbCollection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WbCollection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설정 정보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생성자에서 생성 및 초기하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3988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7348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10/22 </a:t>
            </a:r>
            <a:r>
              <a:rPr lang="ko-KR" altLang="en-US" sz="3600" b="1" dirty="0"/>
              <a:t>야구 타율 관리</a:t>
            </a:r>
            <a:r>
              <a:rPr lang="en-US" altLang="ko-KR" sz="3600" b="1" dirty="0"/>
              <a:t>[</a:t>
            </a:r>
            <a:r>
              <a:rPr lang="ko-KR" altLang="en-US" sz="3600" b="1" dirty="0"/>
              <a:t>기능</a:t>
            </a:r>
            <a:r>
              <a:rPr lang="en-US" altLang="ko-KR" sz="3600" b="1" dirty="0"/>
              <a:t>3-</a:t>
            </a:r>
            <a:r>
              <a:rPr lang="ko-KR" altLang="en-US" sz="3600" b="1" dirty="0"/>
              <a:t>연산</a:t>
            </a:r>
            <a:r>
              <a:rPr lang="en-US" altLang="ko-KR" sz="3600" b="1" dirty="0"/>
              <a:t>]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E663C9-9720-4179-A8E8-D1F775DDAF14}"/>
              </a:ext>
            </a:extLst>
          </p:cNvPr>
          <p:cNvSpPr/>
          <p:nvPr/>
        </p:nvSpPr>
        <p:spPr>
          <a:xfrm>
            <a:off x="713064" y="1333849"/>
            <a:ext cx="10765872" cy="5159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BB5C11-0253-425A-8710-553914423F9B}"/>
              </a:ext>
            </a:extLst>
          </p:cNvPr>
          <p:cNvSpPr/>
          <p:nvPr/>
        </p:nvSpPr>
        <p:spPr>
          <a:xfrm>
            <a:off x="713064" y="939567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D46AB1-0824-472B-AC9F-5D38AA8923A6}"/>
              </a:ext>
            </a:extLst>
          </p:cNvPr>
          <p:cNvSpPr/>
          <p:nvPr/>
        </p:nvSpPr>
        <p:spPr>
          <a:xfrm>
            <a:off x="5244405" y="832742"/>
            <a:ext cx="958284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91F0D6-1F8F-4A00-9B44-124BBF38C905}"/>
              </a:ext>
            </a:extLst>
          </p:cNvPr>
          <p:cNvSpPr/>
          <p:nvPr/>
        </p:nvSpPr>
        <p:spPr>
          <a:xfrm>
            <a:off x="3834737" y="832742"/>
            <a:ext cx="1233182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0E6890-4D79-49D5-9690-AC33867EF228}"/>
              </a:ext>
            </a:extLst>
          </p:cNvPr>
          <p:cNvSpPr/>
          <p:nvPr/>
        </p:nvSpPr>
        <p:spPr>
          <a:xfrm>
            <a:off x="3125647" y="832742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라벨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42ED8F-B162-48AF-98E4-E0E9CF24EF11}"/>
              </a:ext>
            </a:extLst>
          </p:cNvPr>
          <p:cNvSpPr/>
          <p:nvPr/>
        </p:nvSpPr>
        <p:spPr>
          <a:xfrm>
            <a:off x="6384655" y="836830"/>
            <a:ext cx="1702331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콤보박스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E5C6865-0480-41A9-B8EE-B2AAF11CAE4D}"/>
              </a:ext>
            </a:extLst>
          </p:cNvPr>
          <p:cNvSpPr/>
          <p:nvPr/>
        </p:nvSpPr>
        <p:spPr>
          <a:xfrm rot="10800000">
            <a:off x="7783991" y="957840"/>
            <a:ext cx="181673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D512E4-12D7-42A9-A5F1-D697CD8F79CA}"/>
              </a:ext>
            </a:extLst>
          </p:cNvPr>
          <p:cNvSpPr/>
          <p:nvPr/>
        </p:nvSpPr>
        <p:spPr>
          <a:xfrm>
            <a:off x="956342" y="1797312"/>
            <a:ext cx="9504730" cy="1631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검색창의 검색결과 우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상단 정보를 그대로 보여줌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43915C-1D5D-4342-B4B3-6791C141F176}"/>
              </a:ext>
            </a:extLst>
          </p:cNvPr>
          <p:cNvSpPr/>
          <p:nvPr/>
        </p:nvSpPr>
        <p:spPr>
          <a:xfrm>
            <a:off x="943436" y="145793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타자정보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6EDE7D-30ED-46DA-A55B-D58CF85E697B}"/>
              </a:ext>
            </a:extLst>
          </p:cNvPr>
          <p:cNvSpPr/>
          <p:nvPr/>
        </p:nvSpPr>
        <p:spPr>
          <a:xfrm>
            <a:off x="8184692" y="841345"/>
            <a:ext cx="1933529" cy="3942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리스트박스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58AB6E7-5A49-47C9-BBBC-B100A618D4D7}"/>
              </a:ext>
            </a:extLst>
          </p:cNvPr>
          <p:cNvSpPr/>
          <p:nvPr/>
        </p:nvSpPr>
        <p:spPr>
          <a:xfrm>
            <a:off x="956342" y="3629954"/>
            <a:ext cx="9504730" cy="2477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7682D1-7DA3-4354-B681-6DC7A90F9E5A}"/>
              </a:ext>
            </a:extLst>
          </p:cNvPr>
          <p:cNvSpPr/>
          <p:nvPr/>
        </p:nvSpPr>
        <p:spPr>
          <a:xfrm>
            <a:off x="1123475" y="3917413"/>
            <a:ext cx="1107996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타석결과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9629F9-DA1C-4169-8045-22B1F7B3F903}"/>
              </a:ext>
            </a:extLst>
          </p:cNvPr>
          <p:cNvSpPr/>
          <p:nvPr/>
        </p:nvSpPr>
        <p:spPr>
          <a:xfrm>
            <a:off x="2705581" y="3892461"/>
            <a:ext cx="2088859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FB28E6E4-3390-46B4-B7E9-ADDD982397C2}"/>
              </a:ext>
            </a:extLst>
          </p:cNvPr>
          <p:cNvSpPr/>
          <p:nvPr/>
        </p:nvSpPr>
        <p:spPr>
          <a:xfrm rot="10800000">
            <a:off x="4282428" y="4011213"/>
            <a:ext cx="292646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C1CCDB-A3F6-49F5-A905-FF849447803B}"/>
              </a:ext>
            </a:extLst>
          </p:cNvPr>
          <p:cNvSpPr/>
          <p:nvPr/>
        </p:nvSpPr>
        <p:spPr>
          <a:xfrm>
            <a:off x="4897420" y="3904937"/>
            <a:ext cx="6716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안타</a:t>
            </a:r>
            <a:r>
              <a:rPr lang="en-US" altLang="ko-KR" dirty="0">
                <a:highlight>
                  <a:srgbClr val="FFFF00"/>
                </a:highlight>
              </a:rPr>
              <a:t>(hit1), 2</a:t>
            </a:r>
            <a:r>
              <a:rPr lang="ko-KR" altLang="en-US" dirty="0" err="1">
                <a:highlight>
                  <a:srgbClr val="FFFF00"/>
                </a:highlight>
              </a:rPr>
              <a:t>루타</a:t>
            </a:r>
            <a:r>
              <a:rPr lang="en-US" altLang="ko-KR" dirty="0">
                <a:highlight>
                  <a:srgbClr val="FFFF00"/>
                </a:highlight>
              </a:rPr>
              <a:t>(hit2), 3</a:t>
            </a:r>
            <a:r>
              <a:rPr lang="ko-KR" altLang="en-US" dirty="0" err="1">
                <a:highlight>
                  <a:srgbClr val="FFFF00"/>
                </a:highlight>
              </a:rPr>
              <a:t>루타</a:t>
            </a:r>
            <a:r>
              <a:rPr lang="en-US" altLang="ko-KR" dirty="0">
                <a:highlight>
                  <a:srgbClr val="FFFF00"/>
                </a:highlight>
              </a:rPr>
              <a:t>(hit3), </a:t>
            </a:r>
            <a:r>
              <a:rPr lang="ko-KR" altLang="en-US" dirty="0">
                <a:highlight>
                  <a:srgbClr val="FFFF00"/>
                </a:highlight>
              </a:rPr>
              <a:t>홈런</a:t>
            </a:r>
            <a:r>
              <a:rPr lang="en-US" altLang="ko-KR" dirty="0">
                <a:highlight>
                  <a:srgbClr val="FFFF00"/>
                </a:highlight>
              </a:rPr>
              <a:t>(homerun)</a:t>
            </a:r>
            <a:r>
              <a:rPr lang="en-US" altLang="ko-KR" dirty="0"/>
              <a:t>, </a:t>
            </a:r>
            <a:r>
              <a:rPr lang="ko-KR" altLang="en-US" dirty="0"/>
              <a:t>볼넷</a:t>
            </a:r>
            <a:r>
              <a:rPr lang="en-US" altLang="ko-KR" dirty="0"/>
              <a:t>(balls), </a:t>
            </a:r>
          </a:p>
          <a:p>
            <a:r>
              <a:rPr lang="en-US" altLang="ko-KR" dirty="0"/>
              <a:t>                </a:t>
            </a:r>
            <a:r>
              <a:rPr lang="ko-KR" altLang="en-US" dirty="0"/>
              <a:t>사구</a:t>
            </a:r>
            <a:r>
              <a:rPr lang="en-US" altLang="ko-KR" dirty="0"/>
              <a:t>(</a:t>
            </a:r>
            <a:r>
              <a:rPr lang="en-US" altLang="ko-KR" dirty="0" err="1"/>
              <a:t>dball</a:t>
            </a:r>
            <a:r>
              <a:rPr lang="en-US" altLang="ko-KR" dirty="0"/>
              <a:t>), </a:t>
            </a:r>
            <a:r>
              <a:rPr lang="ko-KR" altLang="en-US" dirty="0"/>
              <a:t>삼진</a:t>
            </a:r>
            <a:r>
              <a:rPr lang="en-US" altLang="ko-KR" dirty="0"/>
              <a:t>(</a:t>
            </a:r>
            <a:r>
              <a:rPr lang="en-US" altLang="ko-KR" dirty="0" err="1"/>
              <a:t>sout</a:t>
            </a:r>
            <a:r>
              <a:rPr lang="en-US" altLang="ko-KR" dirty="0"/>
              <a:t>), </a:t>
            </a:r>
            <a:r>
              <a:rPr lang="ko-KR" altLang="en-US" dirty="0"/>
              <a:t>아웃</a:t>
            </a:r>
            <a:r>
              <a:rPr lang="en-US" altLang="ko-KR" dirty="0"/>
              <a:t>(out)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AD680D-77E1-4225-AE53-4EC9845247E9}"/>
              </a:ext>
            </a:extLst>
          </p:cNvPr>
          <p:cNvSpPr/>
          <p:nvPr/>
        </p:nvSpPr>
        <p:spPr>
          <a:xfrm>
            <a:off x="3230104" y="4704040"/>
            <a:ext cx="57663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콤보박스를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change</a:t>
            </a:r>
            <a:r>
              <a:rPr lang="ko-KR" altLang="en-US" dirty="0" err="1">
                <a:solidFill>
                  <a:srgbClr val="FF0000"/>
                </a:solidFill>
              </a:rPr>
              <a:t>할때마다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1)</a:t>
            </a:r>
            <a:r>
              <a:rPr lang="ko-KR" altLang="en-US" dirty="0">
                <a:solidFill>
                  <a:srgbClr val="FF0000"/>
                </a:solidFill>
              </a:rPr>
              <a:t>결과값이 </a:t>
            </a:r>
            <a:r>
              <a:rPr lang="en-US" altLang="ko-KR" dirty="0">
                <a:solidFill>
                  <a:srgbClr val="FF0000"/>
                </a:solidFill>
              </a:rPr>
              <a:t>++</a:t>
            </a:r>
            <a:r>
              <a:rPr lang="ko-KR" altLang="en-US" dirty="0">
                <a:solidFill>
                  <a:srgbClr val="FF0000"/>
                </a:solidFill>
              </a:rPr>
              <a:t>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저장위치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해당 타자의 해당 정보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2) </a:t>
            </a:r>
            <a:r>
              <a:rPr lang="ko-KR" altLang="en-US" dirty="0" err="1">
                <a:solidFill>
                  <a:srgbClr val="FF0000"/>
                </a:solidFill>
              </a:rPr>
              <a:t>타율및</a:t>
            </a:r>
            <a:r>
              <a:rPr lang="ko-KR" altLang="en-US" dirty="0">
                <a:solidFill>
                  <a:srgbClr val="FF0000"/>
                </a:solidFill>
              </a:rPr>
              <a:t> 타석 경기수가 업데이트 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연산방법은 </a:t>
            </a:r>
            <a:r>
              <a:rPr lang="en-US" altLang="ko-KR" dirty="0">
                <a:solidFill>
                  <a:srgbClr val="FF0000"/>
                </a:solidFill>
              </a:rPr>
              <a:t>ppt27 </a:t>
            </a:r>
            <a:r>
              <a:rPr lang="ko-KR" altLang="en-US" dirty="0">
                <a:solidFill>
                  <a:srgbClr val="FF0000"/>
                </a:solidFill>
              </a:rPr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2055861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733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10/22 </a:t>
            </a:r>
            <a:r>
              <a:rPr lang="ko-KR" altLang="en-US" sz="3600" b="1" dirty="0"/>
              <a:t>야구 타율 관리</a:t>
            </a:r>
            <a:r>
              <a:rPr lang="en-US" altLang="ko-KR" sz="3600" b="1" dirty="0"/>
              <a:t>[</a:t>
            </a:r>
            <a:r>
              <a:rPr lang="ko-KR" altLang="en-US" sz="3600" b="1" dirty="0"/>
              <a:t>기능</a:t>
            </a:r>
            <a:r>
              <a:rPr lang="en-US" altLang="ko-KR" sz="3600" b="1" dirty="0"/>
              <a:t>4-</a:t>
            </a:r>
            <a:r>
              <a:rPr lang="ko-KR" altLang="en-US" sz="3600" b="1" dirty="0"/>
              <a:t>시뮬레이션</a:t>
            </a:r>
            <a:r>
              <a:rPr lang="en-US" altLang="ko-KR" sz="3600" b="1" dirty="0"/>
              <a:t>]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E663C9-9720-4179-A8E8-D1F775DDAF14}"/>
              </a:ext>
            </a:extLst>
          </p:cNvPr>
          <p:cNvSpPr/>
          <p:nvPr/>
        </p:nvSpPr>
        <p:spPr>
          <a:xfrm>
            <a:off x="713064" y="1333849"/>
            <a:ext cx="10765872" cy="5159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BB5C11-0253-425A-8710-553914423F9B}"/>
              </a:ext>
            </a:extLst>
          </p:cNvPr>
          <p:cNvSpPr/>
          <p:nvPr/>
        </p:nvSpPr>
        <p:spPr>
          <a:xfrm>
            <a:off x="713064" y="939567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D46AB1-0824-472B-AC9F-5D38AA8923A6}"/>
              </a:ext>
            </a:extLst>
          </p:cNvPr>
          <p:cNvSpPr/>
          <p:nvPr/>
        </p:nvSpPr>
        <p:spPr>
          <a:xfrm>
            <a:off x="5244405" y="832742"/>
            <a:ext cx="958284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91F0D6-1F8F-4A00-9B44-124BBF38C905}"/>
              </a:ext>
            </a:extLst>
          </p:cNvPr>
          <p:cNvSpPr/>
          <p:nvPr/>
        </p:nvSpPr>
        <p:spPr>
          <a:xfrm>
            <a:off x="3834737" y="832742"/>
            <a:ext cx="1233182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0E6890-4D79-49D5-9690-AC33867EF228}"/>
              </a:ext>
            </a:extLst>
          </p:cNvPr>
          <p:cNvSpPr/>
          <p:nvPr/>
        </p:nvSpPr>
        <p:spPr>
          <a:xfrm>
            <a:off x="3125647" y="832742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라벨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42ED8F-B162-48AF-98E4-E0E9CF24EF11}"/>
              </a:ext>
            </a:extLst>
          </p:cNvPr>
          <p:cNvSpPr/>
          <p:nvPr/>
        </p:nvSpPr>
        <p:spPr>
          <a:xfrm>
            <a:off x="6384655" y="836830"/>
            <a:ext cx="1702331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콤보박스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E5C6865-0480-41A9-B8EE-B2AAF11CAE4D}"/>
              </a:ext>
            </a:extLst>
          </p:cNvPr>
          <p:cNvSpPr/>
          <p:nvPr/>
        </p:nvSpPr>
        <p:spPr>
          <a:xfrm rot="10800000">
            <a:off x="7783991" y="957840"/>
            <a:ext cx="181673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D512E4-12D7-42A9-A5F1-D697CD8F79CA}"/>
              </a:ext>
            </a:extLst>
          </p:cNvPr>
          <p:cNvSpPr/>
          <p:nvPr/>
        </p:nvSpPr>
        <p:spPr>
          <a:xfrm>
            <a:off x="956342" y="1797312"/>
            <a:ext cx="3204597" cy="41211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43915C-1D5D-4342-B4B3-6791C141F176}"/>
              </a:ext>
            </a:extLst>
          </p:cNvPr>
          <p:cNvSpPr/>
          <p:nvPr/>
        </p:nvSpPr>
        <p:spPr>
          <a:xfrm>
            <a:off x="943436" y="145793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타자정보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6EDE7D-30ED-46DA-A55B-D58CF85E697B}"/>
              </a:ext>
            </a:extLst>
          </p:cNvPr>
          <p:cNvSpPr/>
          <p:nvPr/>
        </p:nvSpPr>
        <p:spPr>
          <a:xfrm>
            <a:off x="8184692" y="841345"/>
            <a:ext cx="1933529" cy="3942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리스트박스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6BF401-F2DF-4A79-970C-939B72F57C01}"/>
              </a:ext>
            </a:extLst>
          </p:cNvPr>
          <p:cNvSpPr/>
          <p:nvPr/>
        </p:nvSpPr>
        <p:spPr>
          <a:xfrm>
            <a:off x="4934279" y="1779039"/>
            <a:ext cx="5778462" cy="41211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시뮬레이션 횟수 </a:t>
            </a:r>
            <a:r>
              <a:rPr lang="en-US" altLang="ko-KR" dirty="0">
                <a:solidFill>
                  <a:schemeClr val="tx1"/>
                </a:solidFill>
              </a:rPr>
              <a:t>: 100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100</a:t>
            </a:r>
            <a:r>
              <a:rPr lang="ko-KR" altLang="en-US" dirty="0">
                <a:solidFill>
                  <a:schemeClr val="tx1"/>
                </a:solidFill>
              </a:rPr>
              <a:t>번 타수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2. 100</a:t>
            </a:r>
            <a:r>
              <a:rPr lang="ko-KR" altLang="en-US" dirty="0">
                <a:solidFill>
                  <a:schemeClr val="tx1"/>
                </a:solidFill>
              </a:rPr>
              <a:t>번을 반복하며 아래 코드 실행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2.1 </a:t>
            </a:r>
            <a:r>
              <a:rPr lang="ko-KR" altLang="en-US" dirty="0" err="1">
                <a:solidFill>
                  <a:schemeClr val="tx1"/>
                </a:solidFill>
              </a:rPr>
              <a:t>렌덤값</a:t>
            </a:r>
            <a:r>
              <a:rPr lang="en-US" altLang="ko-KR" dirty="0">
                <a:solidFill>
                  <a:schemeClr val="tx1"/>
                </a:solidFill>
              </a:rPr>
              <a:t>-&gt;</a:t>
            </a:r>
            <a:r>
              <a:rPr lang="ko-KR" altLang="en-US" dirty="0">
                <a:solidFill>
                  <a:schemeClr val="tx1"/>
                </a:solidFill>
              </a:rPr>
              <a:t>안타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r>
              <a:rPr lang="ko-KR" altLang="en-US" dirty="0">
                <a:solidFill>
                  <a:schemeClr val="tx1"/>
                </a:solidFill>
              </a:rPr>
              <a:t>홈런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r>
              <a:rPr lang="ko-KR" altLang="en-US" dirty="0">
                <a:solidFill>
                  <a:schemeClr val="tx1"/>
                </a:solidFill>
              </a:rPr>
              <a:t>아웃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      안타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00"/>
                </a:highlight>
              </a:rPr>
              <a:t>(hit1), 2</a:t>
            </a:r>
            <a:r>
              <a:rPr lang="ko-KR" alt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루타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00"/>
                </a:highlight>
              </a:rPr>
              <a:t>(hit2), 3</a:t>
            </a:r>
            <a:r>
              <a:rPr lang="ko-KR" alt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루타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00"/>
                </a:highlight>
              </a:rPr>
              <a:t>(hit3), 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홈런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00"/>
                </a:highlight>
              </a:rPr>
              <a:t>(homerun)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볼넷</a:t>
            </a:r>
            <a:r>
              <a:rPr lang="en-US" altLang="ko-KR" sz="1400" dirty="0">
                <a:solidFill>
                  <a:schemeClr val="tx1"/>
                </a:solidFill>
              </a:rPr>
              <a:t>(balls),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</a:t>
            </a:r>
            <a:r>
              <a:rPr lang="ko-KR" altLang="en-US" sz="1400" dirty="0">
                <a:solidFill>
                  <a:schemeClr val="tx1"/>
                </a:solidFill>
              </a:rPr>
              <a:t>사구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dball</a:t>
            </a:r>
            <a:r>
              <a:rPr lang="en-US" altLang="ko-KR" sz="1400" dirty="0">
                <a:solidFill>
                  <a:schemeClr val="tx1"/>
                </a:solidFill>
              </a:rPr>
              <a:t>), </a:t>
            </a:r>
            <a:r>
              <a:rPr lang="ko-KR" altLang="en-US" sz="1400" dirty="0">
                <a:solidFill>
                  <a:schemeClr val="tx1"/>
                </a:solidFill>
              </a:rPr>
              <a:t>삼진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sout</a:t>
            </a:r>
            <a:r>
              <a:rPr lang="en-US" altLang="ko-KR" sz="1400" dirty="0">
                <a:solidFill>
                  <a:schemeClr val="tx1"/>
                </a:solidFill>
              </a:rPr>
              <a:t>), </a:t>
            </a:r>
            <a:r>
              <a:rPr lang="ko-KR" altLang="en-US" sz="1400" dirty="0">
                <a:solidFill>
                  <a:schemeClr val="tx1"/>
                </a:solidFill>
              </a:rPr>
              <a:t>아웃</a:t>
            </a:r>
            <a:r>
              <a:rPr lang="en-US" altLang="ko-KR" sz="1400" dirty="0">
                <a:solidFill>
                  <a:schemeClr val="tx1"/>
                </a:solidFill>
              </a:rPr>
              <a:t>(out)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0~10 : </a:t>
            </a:r>
            <a:r>
              <a:rPr lang="ko-KR" altLang="en-US" sz="1400" dirty="0">
                <a:solidFill>
                  <a:schemeClr val="tx1"/>
                </a:solidFill>
              </a:rPr>
              <a:t>안타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1~5 : 2</a:t>
            </a:r>
            <a:r>
              <a:rPr lang="ko-KR" altLang="en-US" sz="1400" dirty="0" err="1">
                <a:solidFill>
                  <a:schemeClr val="tx1"/>
                </a:solidFill>
              </a:rPr>
              <a:t>루타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 3</a:t>
            </a:r>
            <a:r>
              <a:rPr lang="ko-KR" alt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할대타율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..</a:t>
            </a:r>
          </a:p>
          <a:p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   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2.2 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결과 처리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++</a:t>
            </a:r>
          </a:p>
          <a:p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---------------------------------------------------</a:t>
            </a:r>
          </a:p>
          <a:p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컨트롤 데이터 갱신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AD62C9-126F-409F-999D-2D0AB7324831}"/>
              </a:ext>
            </a:extLst>
          </p:cNvPr>
          <p:cNvSpPr/>
          <p:nvPr/>
        </p:nvSpPr>
        <p:spPr>
          <a:xfrm>
            <a:off x="4934279" y="14279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275862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598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기능</a:t>
            </a:r>
            <a:r>
              <a:rPr lang="en-US" altLang="ko-KR" sz="3600" b="1" dirty="0"/>
              <a:t>1 – </a:t>
            </a:r>
            <a:r>
              <a:rPr lang="ko-KR" altLang="en-US" sz="3600" b="1" dirty="0">
                <a:highlight>
                  <a:srgbClr val="FFFF00"/>
                </a:highlight>
              </a:rPr>
              <a:t>도형  생성 </a:t>
            </a:r>
            <a:r>
              <a:rPr lang="ko-KR" altLang="en-US" sz="3600" b="1" dirty="0"/>
              <a:t>및 </a:t>
            </a:r>
            <a:r>
              <a:rPr lang="ko-KR" altLang="en-US" sz="3600" b="1" dirty="0">
                <a:solidFill>
                  <a:srgbClr val="00B0F0"/>
                </a:solidFill>
              </a:rPr>
              <a:t>저장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5D2566-EB85-4500-8C8E-88CA764C0AF1}"/>
              </a:ext>
            </a:extLst>
          </p:cNvPr>
          <p:cNvSpPr/>
          <p:nvPr/>
        </p:nvSpPr>
        <p:spPr>
          <a:xfrm>
            <a:off x="394282" y="676654"/>
            <a:ext cx="11635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시작점 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Mouse</a:t>
            </a:r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클릭이벤트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MouseUp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B5F4CE-10B7-426E-AF12-38568121DC28}"/>
              </a:ext>
            </a:extLst>
          </p:cNvPr>
          <p:cNvSpPr/>
          <p:nvPr/>
        </p:nvSpPr>
        <p:spPr>
          <a:xfrm>
            <a:off x="615193" y="1126643"/>
            <a:ext cx="699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 Control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클래스의 생성자에서 객체 생성 및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5B54EF-0D65-4BB7-AE45-8F3D88E48A33}"/>
              </a:ext>
            </a:extLst>
          </p:cNvPr>
          <p:cNvSpPr/>
          <p:nvPr/>
        </p:nvSpPr>
        <p:spPr>
          <a:xfrm>
            <a:off x="615193" y="2593558"/>
            <a:ext cx="4108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Control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클래스에 입력 함수 정의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0C24D9-53B9-416F-BDAD-3A0C6ED484B1}"/>
              </a:ext>
            </a:extLst>
          </p:cNvPr>
          <p:cNvSpPr/>
          <p:nvPr/>
        </p:nvSpPr>
        <p:spPr>
          <a:xfrm>
            <a:off x="855291" y="1567713"/>
            <a:ext cx="10611257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ShapeControl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(0, 0),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.Blue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.Size2,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ShapeType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B00C1F-986A-45A2-804F-23EF93A2B767}"/>
              </a:ext>
            </a:extLst>
          </p:cNvPr>
          <p:cNvSpPr/>
          <p:nvPr/>
        </p:nvSpPr>
        <p:spPr>
          <a:xfrm>
            <a:off x="954045" y="2973736"/>
            <a:ext cx="10512503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ShapeInsert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전달된 좌표로 현재 설정 정보를 수정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CurShape.Pt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(x, y);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영구적 저장 정보에 저장</a:t>
            </a:r>
            <a:endParaRPr lang="ko-KR" altLang="en-US" sz="1400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CurShape.Pt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CurShape.PenColor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CurShape.BrushColor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CurShape.Type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shapelist.Add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AD92B2-1682-4481-90A9-911530BCD4B3}"/>
              </a:ext>
            </a:extLst>
          </p:cNvPr>
          <p:cNvSpPr/>
          <p:nvPr/>
        </p:nvSpPr>
        <p:spPr>
          <a:xfrm>
            <a:off x="539692" y="5005061"/>
            <a:ext cx="6417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</a:t>
            </a:r>
            <a:r>
              <a:rPr lang="ko-KR" alt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핸들러에서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ShapeInsert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호출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FD4E1F-3E97-458B-A4EF-BE99681EBCB2}"/>
              </a:ext>
            </a:extLst>
          </p:cNvPr>
          <p:cNvSpPr/>
          <p:nvPr/>
        </p:nvSpPr>
        <p:spPr>
          <a:xfrm>
            <a:off x="904194" y="5383082"/>
            <a:ext cx="10611258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Form1_MouseUp(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컨트롤에 전달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ShapeControl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.Singleton.ShapeInsert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화면 출력 요청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Invalidate();   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781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4107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기능</a:t>
            </a:r>
            <a:r>
              <a:rPr lang="en-US" altLang="ko-KR" sz="3600" b="1" dirty="0"/>
              <a:t>2 – </a:t>
            </a:r>
            <a:r>
              <a:rPr lang="ko-KR" altLang="en-US" sz="3600" b="1" dirty="0"/>
              <a:t>도형  출력</a:t>
            </a:r>
            <a:endParaRPr lang="ko-KR" altLang="en-US" sz="3600" b="1" dirty="0">
              <a:solidFill>
                <a:srgbClr val="00B0F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5D2566-EB85-4500-8C8E-88CA764C0AF1}"/>
              </a:ext>
            </a:extLst>
          </p:cNvPr>
          <p:cNvSpPr/>
          <p:nvPr/>
        </p:nvSpPr>
        <p:spPr>
          <a:xfrm>
            <a:off x="394282" y="676654"/>
            <a:ext cx="11635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시작점 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Paint</a:t>
            </a:r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이벤트 </a:t>
            </a:r>
            <a:r>
              <a:rPr lang="ko-KR" altLang="en-US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핸들러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5B54EF-0D65-4BB7-AE45-8F3D88E48A33}"/>
              </a:ext>
            </a:extLst>
          </p:cNvPr>
          <p:cNvSpPr/>
          <p:nvPr/>
        </p:nvSpPr>
        <p:spPr>
          <a:xfrm>
            <a:off x="539692" y="1206608"/>
            <a:ext cx="4685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Control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클래스에 도형 출력 함수 정의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AD92B2-1682-4481-90A9-911530BCD4B3}"/>
              </a:ext>
            </a:extLst>
          </p:cNvPr>
          <p:cNvSpPr/>
          <p:nvPr/>
        </p:nvSpPr>
        <p:spPr>
          <a:xfrm>
            <a:off x="539692" y="5005061"/>
            <a:ext cx="6647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</a:t>
            </a:r>
            <a:r>
              <a:rPr lang="ko-KR" alt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핸들러에서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ShapePrintAll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호출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10BF08-4904-49F1-9085-AD36AD536DA1}"/>
              </a:ext>
            </a:extLst>
          </p:cNvPr>
          <p:cNvSpPr/>
          <p:nvPr/>
        </p:nvSpPr>
        <p:spPr>
          <a:xfrm>
            <a:off x="870412" y="1630361"/>
            <a:ext cx="10966454" cy="33239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ShapePrintAll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Graphics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Graphics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s)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Create pen.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s.PenColor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3);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Create location and size of rectangle.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s.Pt.X;</a:t>
            </a:r>
            <a:r>
              <a:rPr lang="es-E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s-E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s-E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 = s.Pt.Y;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 = 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height = 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Draw rectangle to screen.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gp.DrawRectangle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(pen, x, y, width, height);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7C36C7-74AD-40BD-94ED-F281084C17D3}"/>
              </a:ext>
            </a:extLst>
          </p:cNvPr>
          <p:cNvSpPr/>
          <p:nvPr/>
        </p:nvSpPr>
        <p:spPr>
          <a:xfrm>
            <a:off x="870411" y="5449461"/>
            <a:ext cx="10966453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Form1_Paint(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컨트롤에 출력 요청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ShapeControl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.Singleton.ShapePrintAll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e.Graphics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233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5660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기능</a:t>
            </a:r>
            <a:r>
              <a:rPr lang="en-US" altLang="ko-KR" sz="3600" b="1" dirty="0"/>
              <a:t>3 – </a:t>
            </a:r>
            <a:r>
              <a:rPr lang="ko-KR" altLang="en-US" sz="3600" b="1" dirty="0"/>
              <a:t>수정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도형의 크기</a:t>
            </a:r>
            <a:r>
              <a:rPr lang="en-US" altLang="ko-KR" sz="3600" b="1" dirty="0"/>
              <a:t>)</a:t>
            </a:r>
            <a:endParaRPr lang="ko-KR" altLang="en-US" sz="3600" b="1" dirty="0">
              <a:solidFill>
                <a:srgbClr val="00B0F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5D2566-EB85-4500-8C8E-88CA764C0AF1}"/>
              </a:ext>
            </a:extLst>
          </p:cNvPr>
          <p:cNvSpPr/>
          <p:nvPr/>
        </p:nvSpPr>
        <p:spPr>
          <a:xfrm>
            <a:off x="394282" y="676654"/>
            <a:ext cx="11635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시작점 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키보드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</a:t>
            </a:r>
            <a:r>
              <a:rPr lang="ko-KR" altLang="en-US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핸들러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방향키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(Up, Down)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5B54EF-0D65-4BB7-AE45-8F3D88E48A33}"/>
              </a:ext>
            </a:extLst>
          </p:cNvPr>
          <p:cNvSpPr/>
          <p:nvPr/>
        </p:nvSpPr>
        <p:spPr>
          <a:xfrm>
            <a:off x="539692" y="1061357"/>
            <a:ext cx="4108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 Control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클래스에 수정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정의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AD92B2-1682-4481-90A9-911530BCD4B3}"/>
              </a:ext>
            </a:extLst>
          </p:cNvPr>
          <p:cNvSpPr/>
          <p:nvPr/>
        </p:nvSpPr>
        <p:spPr>
          <a:xfrm>
            <a:off x="539692" y="5288105"/>
            <a:ext cx="6878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키보드 </a:t>
            </a:r>
            <a:r>
              <a:rPr lang="ko-KR" alt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핸들러에서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ShapeSizeUpdate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호출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C0D5C5-5352-43F8-AD5B-4C00ABF99BD8}"/>
              </a:ext>
            </a:extLst>
          </p:cNvPr>
          <p:cNvSpPr/>
          <p:nvPr/>
        </p:nvSpPr>
        <p:spPr>
          <a:xfrm>
            <a:off x="847289" y="1384522"/>
            <a:ext cx="11039910" cy="37548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ShapeSizeUpdate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key)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.Size1)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(key ==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.Up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  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.Size2;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.Size2)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(key ==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.Up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  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.Size3;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(key ==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.Down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  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.Size1;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.Size3)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(key ==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.Up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  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.Size4;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(key ==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.Down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  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.Size2;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.Size4)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(key ==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.Down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  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.Size3;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51F7D9-BCE7-47A8-91B0-DF2BCEFB6D41}"/>
              </a:ext>
            </a:extLst>
          </p:cNvPr>
          <p:cNvSpPr/>
          <p:nvPr/>
        </p:nvSpPr>
        <p:spPr>
          <a:xfrm>
            <a:off x="922747" y="5704292"/>
            <a:ext cx="10888993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Form1_KeyDown(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ShapeControl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.Singleton.ShapeSizeUpdate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972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10/20 </a:t>
            </a:r>
            <a:r>
              <a:rPr lang="ko-KR" altLang="en-US" sz="3600" b="1" dirty="0"/>
              <a:t>작업관리자 일부 기능 구현 실습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E17D6D-1C85-42F7-93D7-A8D5599A4CFC}"/>
              </a:ext>
            </a:extLst>
          </p:cNvPr>
          <p:cNvSpPr/>
          <p:nvPr/>
        </p:nvSpPr>
        <p:spPr>
          <a:xfrm>
            <a:off x="797623" y="1272922"/>
            <a:ext cx="9134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기능 함수 구현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(sample) 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콘솔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1.1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구글검색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(sample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찾기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)(30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분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- cs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파일로 올리기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상단 주석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사이트경로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Main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실제 동작 코드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1.2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함수화 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UI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작업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기능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 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57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10/20 </a:t>
            </a:r>
            <a:r>
              <a:rPr lang="ko-KR" altLang="en-US" sz="3600" b="1" dirty="0"/>
              <a:t>작업관리자 일부 기능 구현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F148B3-2B1A-4412-88FC-7F444904EAB0}"/>
              </a:ext>
            </a:extLst>
          </p:cNvPr>
          <p:cNvSpPr/>
          <p:nvPr/>
        </p:nvSpPr>
        <p:spPr>
          <a:xfrm>
            <a:off x="633428" y="1230977"/>
            <a:ext cx="10809155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프로세스 관련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프로세스 열거  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관련 정보 얻기</a:t>
            </a:r>
            <a:endParaRPr lang="en-US" altLang="ko-KR" sz="2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7480A9-B983-4BC3-8064-8B61F63F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79" y="2293471"/>
            <a:ext cx="8658225" cy="42005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EA7F1D4-3857-4943-984E-CD49DE146B0A}"/>
              </a:ext>
            </a:extLst>
          </p:cNvPr>
          <p:cNvSpPr/>
          <p:nvPr/>
        </p:nvSpPr>
        <p:spPr>
          <a:xfrm>
            <a:off x="1087379" y="2984383"/>
            <a:ext cx="8719351" cy="3509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625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10/20 </a:t>
            </a:r>
            <a:r>
              <a:rPr lang="ko-KR" altLang="en-US" sz="3600" b="1" dirty="0"/>
              <a:t>작업관리자 일부 기능 구현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F148B3-2B1A-4412-88FC-7F444904EAB0}"/>
              </a:ext>
            </a:extLst>
          </p:cNvPr>
          <p:cNvSpPr/>
          <p:nvPr/>
        </p:nvSpPr>
        <p:spPr>
          <a:xfrm>
            <a:off x="633428" y="1230977"/>
            <a:ext cx="10809155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프로세스 관련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프로세스 실행하기 </a:t>
            </a:r>
            <a:endParaRPr lang="en-US" altLang="ko-KR" sz="2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A3DF36-0634-4EC9-934D-ED2031F4E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36" y="2340898"/>
            <a:ext cx="8677275" cy="32861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D615A14-3A2E-4188-AD6E-68016C7B9F42}"/>
              </a:ext>
            </a:extLst>
          </p:cNvPr>
          <p:cNvSpPr/>
          <p:nvPr/>
        </p:nvSpPr>
        <p:spPr>
          <a:xfrm>
            <a:off x="3570775" y="5050172"/>
            <a:ext cx="1252895" cy="444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8226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3845</TotalTime>
  <Words>2764</Words>
  <Application>Microsoft Office PowerPoint</Application>
  <PresentationFormat>와이드스크린</PresentationFormat>
  <Paragraphs>506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test</dc:creator>
  <cp:lastModifiedBy>test</cp:lastModifiedBy>
  <cp:revision>109</cp:revision>
  <dcterms:created xsi:type="dcterms:W3CDTF">2020-10-05T00:26:49Z</dcterms:created>
  <dcterms:modified xsi:type="dcterms:W3CDTF">2020-10-22T06:54:55Z</dcterms:modified>
</cp:coreProperties>
</file>