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0" r:id="rId5"/>
    <p:sldId id="262" r:id="rId6"/>
    <p:sldId id="261" r:id="rId7"/>
    <p:sldId id="263" r:id="rId8"/>
    <p:sldId id="259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0" r:id="rId17"/>
    <p:sldId id="269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318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1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6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1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46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5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7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8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1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all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000" cap="none" spc="1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02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none" spc="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 spc="4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youtu.be/MzaCeuejYq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tchenGun/DX2D-METALSLU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38E343-6FC0-4608-AF71-EF563F4D1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3900" y="1079500"/>
            <a:ext cx="6119131" cy="2138400"/>
          </a:xfrm>
        </p:spPr>
        <p:txBody>
          <a:bodyPr>
            <a:normAutofit/>
          </a:bodyPr>
          <a:lstStyle/>
          <a:p>
            <a:r>
              <a:rPr lang="en-US" altLang="ko-KR" dirty="0"/>
              <a:t>DX2D_MetalSlug</a:t>
            </a:r>
            <a:br>
              <a:rPr lang="en-US" altLang="ko-KR" dirty="0"/>
            </a:br>
            <a:r>
              <a:rPr lang="ko-KR" altLang="en-US" dirty="0"/>
              <a:t>게임 포트폴리오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EC10F8-96B8-4FDC-8AD7-287C63A07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779" y="4113213"/>
            <a:ext cx="6125372" cy="165576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게임 플레이 영상 링크 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https://youtu.be/MzaCeuejYqE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강건</a:t>
            </a:r>
          </a:p>
        </p:txBody>
      </p:sp>
      <p:pic>
        <p:nvPicPr>
          <p:cNvPr id="4" name="Picture 3" descr="흰색 배경의 컬러 스플래시">
            <a:extLst>
              <a:ext uri="{FF2B5EF4-FFF2-40B4-BE49-F238E27FC236}">
                <a16:creationId xmlns:a16="http://schemas.microsoft.com/office/drawing/2014/main" id="{D5582591-38B7-4BA6-880D-6D625A2A42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89" r="36802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3465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AFFBC66-493F-49AA-B2B7-6C182ADEE4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" r="68263" b="1"/>
          <a:stretch/>
        </p:blipFill>
        <p:spPr>
          <a:xfrm>
            <a:off x="0" y="0"/>
            <a:ext cx="38639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7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A57B8-0DE4-4868-BD41-5BEE06FB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Enemy - Soldier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2EAB14-AE0B-46C2-87ED-AAC3BE600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85850" y="1811818"/>
            <a:ext cx="10026650" cy="3978275"/>
          </a:xfrm>
        </p:spPr>
        <p:txBody>
          <a:bodyPr vert="horz"/>
          <a:lstStyle/>
          <a:p>
            <a:r>
              <a:rPr lang="ko-KR" altLang="en-US" dirty="0"/>
              <a:t>적 병사의 상태를 통해서 행동을 제어하고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상태와 이전 상태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 다음 상태를 통해서 움직임을 설정합니다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9A9884-01CD-47DB-868E-9CB9B5EE0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127"/>
          <a:stretch/>
        </p:blipFill>
        <p:spPr>
          <a:xfrm>
            <a:off x="2947161" y="3426913"/>
            <a:ext cx="3734321" cy="4280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09C54A-99E9-4B89-86B8-88FCB1312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3320031"/>
            <a:ext cx="1695687" cy="16956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A8E9B7-9843-42A1-99D9-887FE5D11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4993" y="2076301"/>
            <a:ext cx="590945" cy="58650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403C18-7AAC-48C8-8D70-AC67D946E713}"/>
              </a:ext>
            </a:extLst>
          </p:cNvPr>
          <p:cNvSpPr/>
          <p:nvPr/>
        </p:nvSpPr>
        <p:spPr>
          <a:xfrm>
            <a:off x="7879357" y="2028613"/>
            <a:ext cx="2894204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처음 플레이어를 발견했는가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635F7B-539B-4AD8-BBCD-C8D996E5D909}"/>
              </a:ext>
            </a:extLst>
          </p:cNvPr>
          <p:cNvSpPr/>
          <p:nvPr/>
        </p:nvSpPr>
        <p:spPr>
          <a:xfrm>
            <a:off x="7258574" y="2724676"/>
            <a:ext cx="2004971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Surprise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879BD3-0351-410E-89CE-A6FC8B935F02}"/>
              </a:ext>
            </a:extLst>
          </p:cNvPr>
          <p:cNvSpPr/>
          <p:nvPr/>
        </p:nvSpPr>
        <p:spPr>
          <a:xfrm>
            <a:off x="7250184" y="3945394"/>
            <a:ext cx="2004971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Throw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8D0EF6-750C-4CCC-A786-22C2CEBC3AC6}"/>
              </a:ext>
            </a:extLst>
          </p:cNvPr>
          <p:cNvSpPr/>
          <p:nvPr/>
        </p:nvSpPr>
        <p:spPr>
          <a:xfrm>
            <a:off x="7241795" y="5071461"/>
            <a:ext cx="2004971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Knife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325140-05C3-4206-A533-76779B6D3F7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8261060" y="2456694"/>
            <a:ext cx="1065399" cy="26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978A180-8C35-48B8-AF29-3B6DD405C228}"/>
              </a:ext>
            </a:extLst>
          </p:cNvPr>
          <p:cNvSpPr txBox="1"/>
          <p:nvPr/>
        </p:nvSpPr>
        <p:spPr>
          <a:xfrm>
            <a:off x="7800711" y="2388415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8F5C04-8334-437C-8F21-E3B126686994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9326459" y="2456694"/>
            <a:ext cx="4192" cy="74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EA45B97-CC93-4898-8EFD-49B3ACBF5033}"/>
              </a:ext>
            </a:extLst>
          </p:cNvPr>
          <p:cNvSpPr/>
          <p:nvPr/>
        </p:nvSpPr>
        <p:spPr>
          <a:xfrm>
            <a:off x="7883549" y="3201044"/>
            <a:ext cx="2894204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수류탄 사거리인가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CC0897-2FE0-45FA-903D-A6C6B83F9D04}"/>
              </a:ext>
            </a:extLst>
          </p:cNvPr>
          <p:cNvSpPr txBox="1"/>
          <p:nvPr/>
        </p:nvSpPr>
        <p:spPr>
          <a:xfrm>
            <a:off x="9328557" y="2742369"/>
            <a:ext cx="100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9E0CB8E-A491-424C-91D7-DEF6AEC969B8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 flipH="1">
            <a:off x="8252670" y="3629125"/>
            <a:ext cx="1077981" cy="31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F2E1B58-3A39-4103-9D6D-D1813E3EBAC2}"/>
              </a:ext>
            </a:extLst>
          </p:cNvPr>
          <p:cNvSpPr txBox="1"/>
          <p:nvPr/>
        </p:nvSpPr>
        <p:spPr>
          <a:xfrm>
            <a:off x="7783933" y="3580857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594DCAB-5B6B-4806-99BD-1DF0D1912FA7}"/>
              </a:ext>
            </a:extLst>
          </p:cNvPr>
          <p:cNvSpPr/>
          <p:nvPr/>
        </p:nvSpPr>
        <p:spPr>
          <a:xfrm>
            <a:off x="7881455" y="844560"/>
            <a:ext cx="2894204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지상인가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7942B5-9567-4A5F-ADE8-E7CD08EC3917}"/>
              </a:ext>
            </a:extLst>
          </p:cNvPr>
          <p:cNvSpPr/>
          <p:nvPr/>
        </p:nvSpPr>
        <p:spPr>
          <a:xfrm>
            <a:off x="7250186" y="1572498"/>
            <a:ext cx="2004971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Jump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EA8E731-9406-448C-828F-45B14C152131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 flipH="1">
            <a:off x="8252672" y="1272641"/>
            <a:ext cx="1075885" cy="29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564AE2E-7655-416B-A9B1-FA3AE7D5E5FB}"/>
              </a:ext>
            </a:extLst>
          </p:cNvPr>
          <p:cNvSpPr txBox="1"/>
          <p:nvPr/>
        </p:nvSpPr>
        <p:spPr>
          <a:xfrm>
            <a:off x="7973734" y="1219149"/>
            <a:ext cx="100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215278F-0BAF-4BA1-8235-451F449927A4}"/>
              </a:ext>
            </a:extLst>
          </p:cNvPr>
          <p:cNvCxnSpPr>
            <a:stCxn id="32" idx="2"/>
            <a:endCxn id="14" idx="0"/>
          </p:cNvCxnSpPr>
          <p:nvPr/>
        </p:nvCxnSpPr>
        <p:spPr>
          <a:xfrm flipH="1">
            <a:off x="9326459" y="1272641"/>
            <a:ext cx="2098" cy="75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0068103-4774-4A14-A1EB-5447781FD7B0}"/>
              </a:ext>
            </a:extLst>
          </p:cNvPr>
          <p:cNvSpPr txBox="1"/>
          <p:nvPr/>
        </p:nvSpPr>
        <p:spPr>
          <a:xfrm>
            <a:off x="9328557" y="1572498"/>
            <a:ext cx="100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88C8F9A-70EA-4DAE-8A19-6F83F7B7A3B7}"/>
              </a:ext>
            </a:extLst>
          </p:cNvPr>
          <p:cNvCxnSpPr>
            <a:cxnSpLocks/>
            <a:stCxn id="17" idx="2"/>
            <a:endCxn id="54" idx="0"/>
          </p:cNvCxnSpPr>
          <p:nvPr/>
        </p:nvCxnSpPr>
        <p:spPr>
          <a:xfrm flipH="1">
            <a:off x="9326459" y="3629125"/>
            <a:ext cx="4192" cy="78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DEAC275-65B8-4164-94B2-6EC1A231521C}"/>
              </a:ext>
            </a:extLst>
          </p:cNvPr>
          <p:cNvSpPr/>
          <p:nvPr/>
        </p:nvSpPr>
        <p:spPr>
          <a:xfrm>
            <a:off x="7879357" y="4416035"/>
            <a:ext cx="2894204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칼 사거리인가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96F7853-4821-40EF-B063-E370682050F3}"/>
              </a:ext>
            </a:extLst>
          </p:cNvPr>
          <p:cNvCxnSpPr>
            <a:cxnSpLocks/>
            <a:stCxn id="54" idx="2"/>
            <a:endCxn id="10" idx="0"/>
          </p:cNvCxnSpPr>
          <p:nvPr/>
        </p:nvCxnSpPr>
        <p:spPr>
          <a:xfrm flipH="1">
            <a:off x="8244281" y="4844116"/>
            <a:ext cx="1082178" cy="227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D803707-CC48-4313-9750-01E0E4FB0FD3}"/>
              </a:ext>
            </a:extLst>
          </p:cNvPr>
          <p:cNvSpPr txBox="1"/>
          <p:nvPr/>
        </p:nvSpPr>
        <p:spPr>
          <a:xfrm>
            <a:off x="8013584" y="4750467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2609A14-2159-4E39-8CE9-7ADC5847B312}"/>
              </a:ext>
            </a:extLst>
          </p:cNvPr>
          <p:cNvSpPr/>
          <p:nvPr/>
        </p:nvSpPr>
        <p:spPr>
          <a:xfrm>
            <a:off x="7879357" y="5567309"/>
            <a:ext cx="2894204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플레이어가 탐색되는가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0DA6EBDA-A713-4B37-9C66-C7AE9CD90F2E}"/>
              </a:ext>
            </a:extLst>
          </p:cNvPr>
          <p:cNvCxnSpPr>
            <a:stCxn id="54" idx="2"/>
            <a:endCxn id="65" idx="0"/>
          </p:cNvCxnSpPr>
          <p:nvPr/>
        </p:nvCxnSpPr>
        <p:spPr>
          <a:xfrm>
            <a:off x="9326459" y="4844116"/>
            <a:ext cx="0" cy="723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8B2E4DA-1E94-4478-B027-4AD11C8BFA01}"/>
              </a:ext>
            </a:extLst>
          </p:cNvPr>
          <p:cNvSpPr txBox="1"/>
          <p:nvPr/>
        </p:nvSpPr>
        <p:spPr>
          <a:xfrm>
            <a:off x="9324709" y="3872540"/>
            <a:ext cx="100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4F73993-E9CA-409B-916E-26EC03879F95}"/>
              </a:ext>
            </a:extLst>
          </p:cNvPr>
          <p:cNvSpPr/>
          <p:nvPr/>
        </p:nvSpPr>
        <p:spPr>
          <a:xfrm>
            <a:off x="7287935" y="6214244"/>
            <a:ext cx="2004971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Walk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609F0EE-EDC1-4056-B4BC-F523E5A5E34B}"/>
              </a:ext>
            </a:extLst>
          </p:cNvPr>
          <p:cNvSpPr/>
          <p:nvPr/>
        </p:nvSpPr>
        <p:spPr>
          <a:xfrm>
            <a:off x="9390774" y="6214245"/>
            <a:ext cx="2004971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Run</a:t>
            </a:r>
            <a:endParaRPr lang="ko-KR" altLang="en-US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81D0CC45-3A4A-4986-9085-25BFB6D86B46}"/>
              </a:ext>
            </a:extLst>
          </p:cNvPr>
          <p:cNvCxnSpPr>
            <a:stCxn id="65" idx="2"/>
            <a:endCxn id="73" idx="0"/>
          </p:cNvCxnSpPr>
          <p:nvPr/>
        </p:nvCxnSpPr>
        <p:spPr>
          <a:xfrm flipH="1">
            <a:off x="8290421" y="5995390"/>
            <a:ext cx="1036038" cy="21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7D00FF0-24BC-4E22-B559-AD16D21B556B}"/>
              </a:ext>
            </a:extLst>
          </p:cNvPr>
          <p:cNvCxnSpPr>
            <a:stCxn id="65" idx="2"/>
            <a:endCxn id="74" idx="0"/>
          </p:cNvCxnSpPr>
          <p:nvPr/>
        </p:nvCxnSpPr>
        <p:spPr>
          <a:xfrm>
            <a:off x="9326459" y="5995390"/>
            <a:ext cx="1066801" cy="218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B2892AA-11B0-43E7-AB09-04CCE3A39BF0}"/>
              </a:ext>
            </a:extLst>
          </p:cNvPr>
          <p:cNvSpPr txBox="1"/>
          <p:nvPr/>
        </p:nvSpPr>
        <p:spPr>
          <a:xfrm>
            <a:off x="9324709" y="5020823"/>
            <a:ext cx="100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0C5D9F0-D31A-4D01-98AA-B8B27045FE2C}"/>
              </a:ext>
            </a:extLst>
          </p:cNvPr>
          <p:cNvSpPr txBox="1"/>
          <p:nvPr/>
        </p:nvSpPr>
        <p:spPr>
          <a:xfrm>
            <a:off x="8072304" y="5892799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67A1AD-41EC-4B32-A9CD-C92EDC78739E}"/>
              </a:ext>
            </a:extLst>
          </p:cNvPr>
          <p:cNvSpPr txBox="1"/>
          <p:nvPr/>
        </p:nvSpPr>
        <p:spPr>
          <a:xfrm>
            <a:off x="10003986" y="5904034"/>
            <a:ext cx="100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2F15625C-3D83-4758-A298-D34AD9DA005E}"/>
              </a:ext>
            </a:extLst>
          </p:cNvPr>
          <p:cNvCxnSpPr>
            <a:cxnSpLocks/>
            <a:stCxn id="73" idx="1"/>
          </p:cNvCxnSpPr>
          <p:nvPr/>
        </p:nvCxnSpPr>
        <p:spPr>
          <a:xfrm flipH="1" flipV="1">
            <a:off x="7029628" y="5293889"/>
            <a:ext cx="258307" cy="1134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021ECC8-5F99-4823-BF87-DE84B55C5AD4}"/>
              </a:ext>
            </a:extLst>
          </p:cNvPr>
          <p:cNvCxnSpPr>
            <a:cxnSpLocks/>
          </p:cNvCxnSpPr>
          <p:nvPr/>
        </p:nvCxnSpPr>
        <p:spPr>
          <a:xfrm flipH="1">
            <a:off x="7045118" y="5285500"/>
            <a:ext cx="2180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6235EDBF-2315-40F5-8F0D-C573F30836BB}"/>
              </a:ext>
            </a:extLst>
          </p:cNvPr>
          <p:cNvCxnSpPr>
            <a:cxnSpLocks/>
          </p:cNvCxnSpPr>
          <p:nvPr/>
        </p:nvCxnSpPr>
        <p:spPr>
          <a:xfrm flipH="1" flipV="1">
            <a:off x="7009703" y="1753991"/>
            <a:ext cx="19925" cy="353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46E3950A-3537-4837-9B6C-3016FB96BEF7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029628" y="4159435"/>
            <a:ext cx="2205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F0B1247D-64F7-4251-98C5-C6B1450DD2D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029628" y="2938717"/>
            <a:ext cx="2289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2BB73990-A09C-4BCA-A38D-11864625A71F}"/>
              </a:ext>
            </a:extLst>
          </p:cNvPr>
          <p:cNvCxnSpPr>
            <a:cxnSpLocks/>
          </p:cNvCxnSpPr>
          <p:nvPr/>
        </p:nvCxnSpPr>
        <p:spPr>
          <a:xfrm flipH="1">
            <a:off x="7029628" y="1752984"/>
            <a:ext cx="212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30C37A4-671D-498A-9110-244447D70228}"/>
              </a:ext>
            </a:extLst>
          </p:cNvPr>
          <p:cNvCxnSpPr>
            <a:cxnSpLocks/>
            <a:stCxn id="74" idx="3"/>
            <a:endCxn id="32" idx="3"/>
          </p:cNvCxnSpPr>
          <p:nvPr/>
        </p:nvCxnSpPr>
        <p:spPr>
          <a:xfrm flipH="1" flipV="1">
            <a:off x="10775659" y="1058601"/>
            <a:ext cx="620086" cy="5369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6C32CD0A-487F-41BB-BC2E-3199C50B9576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009703" y="1058601"/>
            <a:ext cx="871752" cy="69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AF2F47B-2A54-4415-A12A-F0FA98C852D8}"/>
              </a:ext>
            </a:extLst>
          </p:cNvPr>
          <p:cNvSpPr txBox="1"/>
          <p:nvPr/>
        </p:nvSpPr>
        <p:spPr>
          <a:xfrm>
            <a:off x="5560852" y="5708133"/>
            <a:ext cx="200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Animation</a:t>
            </a:r>
            <a:r>
              <a:rPr lang="ko-KR" altLang="en-US" dirty="0"/>
              <a:t> 종료 시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73FA26B-9F90-4B4C-A918-16639EA91532}"/>
              </a:ext>
            </a:extLst>
          </p:cNvPr>
          <p:cNvSpPr txBox="1"/>
          <p:nvPr/>
        </p:nvSpPr>
        <p:spPr>
          <a:xfrm>
            <a:off x="9929943" y="1386582"/>
            <a:ext cx="200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Animation</a:t>
            </a:r>
            <a:r>
              <a:rPr lang="ko-KR" altLang="en-US" dirty="0"/>
              <a:t> 종료 시</a:t>
            </a:r>
          </a:p>
        </p:txBody>
      </p:sp>
      <p:pic>
        <p:nvPicPr>
          <p:cNvPr id="126" name="그림 125">
            <a:extLst>
              <a:ext uri="{FF2B5EF4-FFF2-40B4-BE49-F238E27FC236}">
                <a16:creationId xmlns:a16="http://schemas.microsoft.com/office/drawing/2014/main" id="{96B90CED-34E2-4A7F-A50A-F1CCEDF75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923" y="937381"/>
            <a:ext cx="601487" cy="565001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1073995F-2BB5-44CC-B9A2-5F1B8D60B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5530" y="3244026"/>
            <a:ext cx="575771" cy="603465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E57A50FC-2948-4CA1-A492-111A43CF40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687" y="4425969"/>
            <a:ext cx="596664" cy="599501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B97D70F3-976B-442C-8F82-B8DB3A2614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1422" y="5548978"/>
            <a:ext cx="573638" cy="602556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id="{F76CCDC0-6D95-45A4-8A8E-46F676C239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12559" y="5548741"/>
            <a:ext cx="492888" cy="62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970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4B8A8-556C-467A-8BAE-8586E2B9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Enemy - Helicopter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97B5A0-AED6-44E1-AFB2-726D91F27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ko-KR" altLang="en-US" dirty="0"/>
              <a:t>공격은 공격 시 횟수를 세서 공격 시에 시간을 측정하고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공격 주기마다 폭탄을 떨어트립니다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00" dirty="0"/>
          </a:p>
          <a:p>
            <a:r>
              <a:rPr lang="en-US" altLang="ko-KR" dirty="0"/>
              <a:t>Player</a:t>
            </a:r>
            <a:r>
              <a:rPr lang="ko-KR" altLang="en-US" dirty="0"/>
              <a:t>를 자연스럽게 추적을 위해서 </a:t>
            </a:r>
            <a:r>
              <a:rPr lang="en-US" altLang="ko-KR" dirty="0"/>
              <a:t>Player</a:t>
            </a:r>
            <a:r>
              <a:rPr lang="ko-KR" altLang="en-US" dirty="0"/>
              <a:t>와의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거리를 정규화하고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Lerp </a:t>
            </a:r>
            <a:r>
              <a:rPr lang="ko-KR" altLang="en-US" dirty="0"/>
              <a:t>문으로 처리하여서 자연스럽게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구현하였습니다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87BBA9-3E0D-48FE-AC40-C6B0336D663E}"/>
              </a:ext>
            </a:extLst>
          </p:cNvPr>
          <p:cNvSpPr/>
          <p:nvPr/>
        </p:nvSpPr>
        <p:spPr>
          <a:xfrm>
            <a:off x="7881455" y="3565717"/>
            <a:ext cx="2894204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적정 고도인가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400AD4-9431-4A09-B3D9-FE0A5A2E55BB}"/>
              </a:ext>
            </a:extLst>
          </p:cNvPr>
          <p:cNvSpPr/>
          <p:nvPr/>
        </p:nvSpPr>
        <p:spPr>
          <a:xfrm>
            <a:off x="7881455" y="2249700"/>
            <a:ext cx="2894204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방향이 어디인가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0201E8D-997C-4C3D-B453-52D11F1D4929}"/>
              </a:ext>
            </a:extLst>
          </p:cNvPr>
          <p:cNvSpPr/>
          <p:nvPr/>
        </p:nvSpPr>
        <p:spPr>
          <a:xfrm>
            <a:off x="7096208" y="4207839"/>
            <a:ext cx="2004971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C00BA5C-A82D-471A-8E7C-39CEA3D9E0ED}"/>
              </a:ext>
            </a:extLst>
          </p:cNvPr>
          <p:cNvSpPr/>
          <p:nvPr/>
        </p:nvSpPr>
        <p:spPr>
          <a:xfrm>
            <a:off x="7096208" y="2963985"/>
            <a:ext cx="2004971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왼쪽으로 이동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C90713-ED92-4985-83A2-973B6872836D}"/>
              </a:ext>
            </a:extLst>
          </p:cNvPr>
          <p:cNvSpPr/>
          <p:nvPr/>
        </p:nvSpPr>
        <p:spPr>
          <a:xfrm>
            <a:off x="9412447" y="2944576"/>
            <a:ext cx="2004971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오른쪽으로 이동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8824E7-D925-41F6-AAB8-D677BABEC990}"/>
              </a:ext>
            </a:extLst>
          </p:cNvPr>
          <p:cNvSpPr/>
          <p:nvPr/>
        </p:nvSpPr>
        <p:spPr>
          <a:xfrm>
            <a:off x="9412448" y="4197172"/>
            <a:ext cx="2004971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C9732C5-FE8F-41E5-BB4C-5D2849CDBB3A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8098694" y="3993798"/>
            <a:ext cx="1229863" cy="214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C60BA06-93F5-4F69-815C-01963DB1D5BB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9328557" y="3993798"/>
            <a:ext cx="1086377" cy="203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9746BA0-AC98-4F02-96D1-F1B8C29A04E3}"/>
              </a:ext>
            </a:extLst>
          </p:cNvPr>
          <p:cNvCxnSpPr>
            <a:endCxn id="10" idx="0"/>
          </p:cNvCxnSpPr>
          <p:nvPr/>
        </p:nvCxnSpPr>
        <p:spPr>
          <a:xfrm flipH="1">
            <a:off x="8098694" y="2677781"/>
            <a:ext cx="1229863" cy="28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69B4B3D-DBB5-495D-821C-AD8D010BE2B1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9328557" y="2677781"/>
            <a:ext cx="1086376" cy="26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E315612-58B7-4EA7-9F15-40C95EF4FB26}"/>
              </a:ext>
            </a:extLst>
          </p:cNvPr>
          <p:cNvCxnSpPr>
            <a:endCxn id="4" idx="0"/>
          </p:cNvCxnSpPr>
          <p:nvPr/>
        </p:nvCxnSpPr>
        <p:spPr>
          <a:xfrm>
            <a:off x="8098694" y="3392066"/>
            <a:ext cx="1229863" cy="17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9485BA0-6A1D-4374-9D10-9DB142B80312}"/>
              </a:ext>
            </a:extLst>
          </p:cNvPr>
          <p:cNvCxnSpPr>
            <a:stCxn id="11" idx="2"/>
            <a:endCxn id="4" idx="0"/>
          </p:cNvCxnSpPr>
          <p:nvPr/>
        </p:nvCxnSpPr>
        <p:spPr>
          <a:xfrm flipH="1">
            <a:off x="9328557" y="3372657"/>
            <a:ext cx="1086376" cy="19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1503147-4B3E-4BB0-BCDB-8A2EE4735666}"/>
              </a:ext>
            </a:extLst>
          </p:cNvPr>
          <p:cNvCxnSpPr>
            <a:cxnSpLocks/>
          </p:cNvCxnSpPr>
          <p:nvPr/>
        </p:nvCxnSpPr>
        <p:spPr>
          <a:xfrm flipV="1">
            <a:off x="7003929" y="2463741"/>
            <a:ext cx="0" cy="1958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917358A-A16D-4E17-A173-2F0BA9D2C2A3}"/>
              </a:ext>
            </a:extLst>
          </p:cNvPr>
          <p:cNvCxnSpPr>
            <a:cxnSpLocks/>
          </p:cNvCxnSpPr>
          <p:nvPr/>
        </p:nvCxnSpPr>
        <p:spPr>
          <a:xfrm flipH="1" flipV="1">
            <a:off x="11492920" y="2463742"/>
            <a:ext cx="8388" cy="1942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EA99FD5-BA4E-47A1-8F4A-ADB9EF1BA457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10775659" y="2463741"/>
            <a:ext cx="717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05C86B1-0EF3-4250-8C38-384487B9BAA6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004807" y="2463741"/>
            <a:ext cx="876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EDFFCD4-A95B-49C7-AC9F-8F401F17FBCE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003052" y="4421880"/>
            <a:ext cx="931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E21BFFF-DC84-44E6-BDF6-A7D14FE575F3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11417419" y="4411213"/>
            <a:ext cx="838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그림 68">
            <a:extLst>
              <a:ext uri="{FF2B5EF4-FFF2-40B4-BE49-F238E27FC236}">
                <a16:creationId xmlns:a16="http://schemas.microsoft.com/office/drawing/2014/main" id="{1E7A2D50-BD78-4206-9E15-7C3FD4CC0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565" y="4252787"/>
            <a:ext cx="433447" cy="338184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195241D8-53B6-481F-B910-A6CAE8F50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486" y="2481473"/>
            <a:ext cx="599576" cy="46478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135F6468-4C46-443B-997A-37811C834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7291" y="2491390"/>
            <a:ext cx="590127" cy="466612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21D8B642-AB7C-4050-949D-B9E1165F5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102" y="2763328"/>
            <a:ext cx="4887007" cy="1257475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D5E81C6A-D138-46ED-BA7C-09BA2BD54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1092" y="4421879"/>
            <a:ext cx="1847738" cy="1082142"/>
          </a:xfrm>
          <a:prstGeom prst="rect">
            <a:avLst/>
          </a:prstGeom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0B56F9E9-B9E2-4B49-AF5A-C6E272520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2301" y="5721689"/>
            <a:ext cx="2591162" cy="17147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46B54EE0-F8E3-44D3-BD92-3EAA3A4BB1FD}"/>
              </a:ext>
            </a:extLst>
          </p:cNvPr>
          <p:cNvSpPr txBox="1"/>
          <p:nvPr/>
        </p:nvSpPr>
        <p:spPr>
          <a:xfrm>
            <a:off x="8141832" y="2645269"/>
            <a:ext cx="86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174C11-A48B-4F80-9E12-A1026CBAE11B}"/>
              </a:ext>
            </a:extLst>
          </p:cNvPr>
          <p:cNvSpPr txBox="1"/>
          <p:nvPr/>
        </p:nvSpPr>
        <p:spPr>
          <a:xfrm>
            <a:off x="9751975" y="2600136"/>
            <a:ext cx="86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B1B3D2C-202A-4512-B88A-05CD86C629F2}"/>
              </a:ext>
            </a:extLst>
          </p:cNvPr>
          <p:cNvSpPr txBox="1"/>
          <p:nvPr/>
        </p:nvSpPr>
        <p:spPr>
          <a:xfrm>
            <a:off x="9836092" y="3878149"/>
            <a:ext cx="93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yes</a:t>
            </a:r>
            <a:endParaRPr lang="ko-KR" alt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04B9C0-C3D4-40D8-8630-1B6F6B47A351}"/>
              </a:ext>
            </a:extLst>
          </p:cNvPr>
          <p:cNvSpPr txBox="1"/>
          <p:nvPr/>
        </p:nvSpPr>
        <p:spPr>
          <a:xfrm>
            <a:off x="8233793" y="3878149"/>
            <a:ext cx="100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9589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50FDA5-9B7F-4335-954C-61843518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6120000" cy="1331637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altLang="ko-KR" cap="all" spc="400"/>
              <a:t>Enemy - Boss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6E4219-C6CF-400F-BC9E-3FF1F966B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80000" y="2759076"/>
            <a:ext cx="6121400" cy="3009899"/>
          </a:xfrm>
        </p:spPr>
        <p:txBody>
          <a:bodyPr vert="horz" lIns="0" tIns="0" rIns="0" bIns="0" rtlCol="0" anchor="t" anchorCtr="0">
            <a:normAutofit lnSpcReduction="10000"/>
          </a:bodyPr>
          <a:lstStyle/>
          <a:p>
            <a:pPr>
              <a:lnSpc>
                <a:spcPct val="115000"/>
              </a:lnSpc>
            </a:pPr>
            <a:r>
              <a:rPr lang="en-US" altLang="ko-KR" sz="1700" dirty="0"/>
              <a:t>Boss</a:t>
            </a:r>
            <a:r>
              <a:rPr lang="ko-KR" altLang="en-US" sz="1700" dirty="0"/>
              <a:t>는 체력을 기준으로 알고리즘이 짜여 있습니다</a:t>
            </a:r>
            <a:r>
              <a:rPr lang="en-US" altLang="ko-KR" sz="1700" dirty="0"/>
              <a:t>.</a:t>
            </a:r>
          </a:p>
          <a:p>
            <a:pPr>
              <a:lnSpc>
                <a:spcPct val="115000"/>
              </a:lnSpc>
            </a:pPr>
            <a:r>
              <a:rPr lang="en-US" altLang="ko-KR" sz="1700" dirty="0"/>
              <a:t>Boss</a:t>
            </a:r>
            <a:r>
              <a:rPr lang="ko-KR" altLang="en-US" sz="1700" dirty="0"/>
              <a:t>는 배경과 동화되어 있으므로 체력에 따라서 배경 텍스처를 교체하는 방식으로 체력을 시각적으로 표현했습니다</a:t>
            </a:r>
            <a:r>
              <a:rPr lang="en-US" altLang="ko-KR" sz="1700" dirty="0"/>
              <a:t>. </a:t>
            </a:r>
          </a:p>
          <a:p>
            <a:pPr>
              <a:lnSpc>
                <a:spcPct val="115000"/>
              </a:lnSpc>
            </a:pPr>
            <a:r>
              <a:rPr lang="en-US" altLang="ko-KR" sz="1700" dirty="0"/>
              <a:t>Artillery </a:t>
            </a:r>
            <a:r>
              <a:rPr lang="ko-KR" altLang="en-US" sz="1700" dirty="0"/>
              <a:t>패턴은 플레이어의 위치를 기반으로 </a:t>
            </a:r>
            <a:r>
              <a:rPr lang="en-US" altLang="ko-KR" sz="1700" dirty="0"/>
              <a:t>Lerp</a:t>
            </a:r>
            <a:r>
              <a:rPr lang="ko-KR" altLang="en-US" sz="1700" dirty="0"/>
              <a:t>문을 통해서 포격의 각도를 조절해서 플레이어의 위치를 추적합니다</a:t>
            </a:r>
            <a:r>
              <a:rPr lang="en-US" altLang="ko-KR" sz="1700" dirty="0"/>
              <a:t>.</a:t>
            </a:r>
          </a:p>
          <a:p>
            <a:pPr>
              <a:lnSpc>
                <a:spcPct val="115000"/>
              </a:lnSpc>
            </a:pPr>
            <a:r>
              <a:rPr lang="ko-KR" altLang="en-US" sz="1700" dirty="0"/>
              <a:t>공격 패턴은 </a:t>
            </a:r>
            <a:r>
              <a:rPr lang="en-US" altLang="ko-KR" sz="1700" dirty="0"/>
              <a:t>2</a:t>
            </a:r>
            <a:r>
              <a:rPr lang="ko-KR" altLang="en-US" sz="1700" dirty="0"/>
              <a:t>가지로</a:t>
            </a:r>
            <a:r>
              <a:rPr lang="en-US" altLang="ko-KR" sz="1700" dirty="0"/>
              <a:t> Artillery</a:t>
            </a:r>
            <a:r>
              <a:rPr lang="ko-KR" altLang="en-US" sz="1700" dirty="0"/>
              <a:t>와 </a:t>
            </a:r>
            <a:r>
              <a:rPr lang="en-US" altLang="ko-KR" sz="1700" dirty="0"/>
              <a:t>Laser</a:t>
            </a:r>
            <a:r>
              <a:rPr lang="ko-KR" altLang="en-US" sz="1700" dirty="0"/>
              <a:t>로 나눠지며  처음 전투를</a:t>
            </a:r>
            <a:r>
              <a:rPr lang="en-US" altLang="ko-KR" sz="1700" dirty="0"/>
              <a:t> </a:t>
            </a:r>
            <a:r>
              <a:rPr lang="ko-KR" altLang="en-US" sz="1700" dirty="0"/>
              <a:t>시작하면 </a:t>
            </a:r>
            <a:r>
              <a:rPr lang="en-US" altLang="ko-KR" sz="1700" dirty="0"/>
              <a:t>Artillery </a:t>
            </a:r>
            <a:r>
              <a:rPr lang="ko-KR" altLang="en-US" sz="1700" dirty="0"/>
              <a:t>패턴만 사용해서 공격하고 체력이 </a:t>
            </a:r>
            <a:r>
              <a:rPr lang="en-US" altLang="ko-KR" sz="1700" dirty="0"/>
              <a:t>100 </a:t>
            </a:r>
            <a:r>
              <a:rPr lang="ko-KR" altLang="en-US" sz="1700" dirty="0"/>
              <a:t>이하가 되면 </a:t>
            </a:r>
            <a:r>
              <a:rPr lang="en-US" altLang="ko-KR" sz="1700" dirty="0"/>
              <a:t>Laser </a:t>
            </a:r>
            <a:r>
              <a:rPr lang="ko-KR" altLang="en-US" sz="1700" dirty="0"/>
              <a:t>패턴과</a:t>
            </a:r>
            <a:r>
              <a:rPr lang="en-US" altLang="ko-KR" sz="1700" dirty="0"/>
              <a:t> Artillery </a:t>
            </a:r>
            <a:r>
              <a:rPr lang="ko-KR" altLang="en-US" sz="1700" dirty="0"/>
              <a:t>패턴을 섞어서 공격합니다</a:t>
            </a:r>
            <a:r>
              <a:rPr lang="en-US" altLang="ko-KR" sz="1700" dirty="0"/>
              <a:t>.</a:t>
            </a:r>
          </a:p>
          <a:p>
            <a:pPr marL="0" indent="0">
              <a:lnSpc>
                <a:spcPct val="115000"/>
              </a:lnSpc>
              <a:buNone/>
            </a:pPr>
            <a:endParaRPr lang="en-US" altLang="ko-KR" sz="17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8492EE-4FFE-4E15-853C-F0EF5129B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50" y="0"/>
            <a:ext cx="386715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CB9A278-922C-4683-A943-EE596AF0B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192" y="1681013"/>
            <a:ext cx="1564289" cy="17460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15CF76BF-D99B-4E3D-854C-3334570E4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9249" y="5095882"/>
            <a:ext cx="1543259" cy="12221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7F9608-C9FF-42FA-B4A4-DE72C93F5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4225" y="540000"/>
            <a:ext cx="2768400" cy="9573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E731FDC-F515-4A27-B5E0-ED637170A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8148" y="3667954"/>
            <a:ext cx="2172003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5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3C6F8-F9F1-49FE-8EE2-41F9DEFF5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Projectile &amp; Projectile Manager(PM)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D08876-7959-49B1-B970-6AFFBFF4F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ko-KR" altLang="en-US" dirty="0"/>
              <a:t>게임에 모든 투사체는 </a:t>
            </a:r>
            <a:r>
              <a:rPr lang="en-US" altLang="ko-KR" dirty="0"/>
              <a:t>PM</a:t>
            </a:r>
            <a:r>
              <a:rPr lang="ko-KR" altLang="en-US" dirty="0"/>
              <a:t>이 관리합니다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PM</a:t>
            </a:r>
            <a:r>
              <a:rPr lang="ko-KR" altLang="en-US" dirty="0"/>
              <a:t>은 </a:t>
            </a:r>
            <a:r>
              <a:rPr lang="en-US" altLang="ko-KR" dirty="0"/>
              <a:t>Player </a:t>
            </a:r>
            <a:r>
              <a:rPr lang="ko-KR" altLang="en-US" dirty="0"/>
              <a:t>용 </a:t>
            </a:r>
            <a:r>
              <a:rPr lang="en-US" altLang="ko-KR" dirty="0"/>
              <a:t>Enemy </a:t>
            </a:r>
            <a:r>
              <a:rPr lang="ko-KR" altLang="en-US" dirty="0"/>
              <a:t>용으로 </a:t>
            </a:r>
            <a:r>
              <a:rPr lang="en-US" altLang="ko-KR" dirty="0"/>
              <a:t>2</a:t>
            </a:r>
            <a:r>
              <a:rPr lang="ko-KR" altLang="en-US" dirty="0"/>
              <a:t>개가 존재합니다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PM</a:t>
            </a:r>
            <a:r>
              <a:rPr lang="ko-KR" altLang="en-US" dirty="0"/>
              <a:t>의 역할은 지면과 충돌 판정</a:t>
            </a:r>
            <a:r>
              <a:rPr lang="en-US" altLang="ko-KR" dirty="0"/>
              <a:t>,</a:t>
            </a:r>
            <a:r>
              <a:rPr lang="ko-KR" altLang="en-US" dirty="0"/>
              <a:t> 팩토리 디자인 패턴을 사용한 투사체 생성</a:t>
            </a:r>
            <a:r>
              <a:rPr lang="en-US" altLang="ko-KR" dirty="0"/>
              <a:t>&amp;</a:t>
            </a:r>
            <a:r>
              <a:rPr lang="ko-KR" altLang="en-US" dirty="0"/>
              <a:t>제거</a:t>
            </a:r>
            <a:r>
              <a:rPr lang="en-US" altLang="ko-KR" dirty="0"/>
              <a:t>, FX</a:t>
            </a:r>
            <a:r>
              <a:rPr lang="ko-KR" altLang="en-US" dirty="0"/>
              <a:t> 생성을 담당합니다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Projectile class</a:t>
            </a:r>
            <a:r>
              <a:rPr lang="ko-KR" altLang="en-US" dirty="0"/>
              <a:t>는 모든 필드에 생성되는 투사체의 부모 클래스로 충돌처리와 데미지를 주는 함수를 가지고 있고 각 투사체 별로 자식 함수에서 필요한 부분을 </a:t>
            </a:r>
            <a:r>
              <a:rPr lang="en-US" altLang="ko-KR" dirty="0"/>
              <a:t>Override </a:t>
            </a:r>
            <a:r>
              <a:rPr lang="ko-KR" altLang="en-US" dirty="0"/>
              <a:t>해서 사용하는 방식으로 제작했습니다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554E3C-D486-4296-8EBD-DC7B2ECFE4C7}"/>
              </a:ext>
            </a:extLst>
          </p:cNvPr>
          <p:cNvSpPr/>
          <p:nvPr/>
        </p:nvSpPr>
        <p:spPr>
          <a:xfrm>
            <a:off x="2958351" y="5110333"/>
            <a:ext cx="1200151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Projectile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634F7C4-F59C-42F0-B34A-7E1B6D106DAB}"/>
              </a:ext>
            </a:extLst>
          </p:cNvPr>
          <p:cNvSpPr/>
          <p:nvPr/>
        </p:nvSpPr>
        <p:spPr>
          <a:xfrm>
            <a:off x="1452281" y="5690542"/>
            <a:ext cx="1200151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Bullet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DAAEFE-4904-4665-B592-C6DE933BB3D3}"/>
              </a:ext>
            </a:extLst>
          </p:cNvPr>
          <p:cNvSpPr/>
          <p:nvPr/>
        </p:nvSpPr>
        <p:spPr>
          <a:xfrm>
            <a:off x="2957230" y="5690542"/>
            <a:ext cx="1200151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Grenade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F6E91F-098D-4BF3-B5C9-214905C2FC81}"/>
              </a:ext>
            </a:extLst>
          </p:cNvPr>
          <p:cNvSpPr/>
          <p:nvPr/>
        </p:nvSpPr>
        <p:spPr>
          <a:xfrm>
            <a:off x="4463301" y="5690541"/>
            <a:ext cx="1200151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Bomb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94B73FE-5ACB-42B5-9B50-CD2C3349646B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052357" y="5538414"/>
            <a:ext cx="1506070" cy="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9A4D750-9268-435F-A659-8A3BE512120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3557306" y="5538414"/>
            <a:ext cx="1121" cy="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1340167-58F9-4EEB-8AD3-941C6D71345F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3558427" y="5538414"/>
            <a:ext cx="1504950" cy="15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697677B-0A43-4F0C-A827-A2D3F802DBB5}"/>
              </a:ext>
            </a:extLst>
          </p:cNvPr>
          <p:cNvSpPr/>
          <p:nvPr/>
        </p:nvSpPr>
        <p:spPr>
          <a:xfrm>
            <a:off x="8110868" y="930774"/>
            <a:ext cx="2244436" cy="59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ProjectileManager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FA6BDF-EC9C-4FC7-8601-F7D0DD610452}"/>
              </a:ext>
            </a:extLst>
          </p:cNvPr>
          <p:cNvSpPr/>
          <p:nvPr/>
        </p:nvSpPr>
        <p:spPr>
          <a:xfrm>
            <a:off x="8109994" y="1707912"/>
            <a:ext cx="2244436" cy="1021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ProjectileList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472DA3A-A474-4761-AB23-08D05C33AB8E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233086" y="1522127"/>
            <a:ext cx="0" cy="3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F32FC1-8F20-4706-8881-300CC012BDEF}"/>
              </a:ext>
            </a:extLst>
          </p:cNvPr>
          <p:cNvSpPr/>
          <p:nvPr/>
        </p:nvSpPr>
        <p:spPr>
          <a:xfrm>
            <a:off x="8335079" y="2138269"/>
            <a:ext cx="1794266" cy="4206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709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B558C-A7AF-4550-9049-ECF69D12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</a:t>
            </a:r>
            <a:r>
              <a:rPr lang="ko-KR" altLang="en-US" dirty="0"/>
              <a:t> </a:t>
            </a:r>
            <a:r>
              <a:rPr lang="en-US" altLang="ko-KR" dirty="0"/>
              <a:t>Editor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FFCED0-9E24-4F9B-99C8-B6C6BF372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ko-KR" dirty="0"/>
              <a:t>Map</a:t>
            </a:r>
            <a:r>
              <a:rPr lang="ko-KR" altLang="en-US" dirty="0"/>
              <a:t>을 처음 만들 때 일일이 좌표를 찍어가면서 배치했는데 중간까지 하다가 이건 아니다 싶어서 </a:t>
            </a:r>
            <a:r>
              <a:rPr lang="en-US" altLang="ko-KR" dirty="0"/>
              <a:t>IMGUI</a:t>
            </a:r>
            <a:r>
              <a:rPr lang="ko-KR" altLang="en-US" dirty="0"/>
              <a:t>를 사용한 </a:t>
            </a:r>
            <a:r>
              <a:rPr lang="en-US" altLang="ko-KR" dirty="0"/>
              <a:t>Map Editor</a:t>
            </a:r>
            <a:r>
              <a:rPr lang="ko-KR" altLang="en-US" dirty="0"/>
              <a:t>를 만들었다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Editor</a:t>
            </a:r>
            <a:r>
              <a:rPr lang="ko-KR" altLang="en-US" dirty="0"/>
              <a:t>로 수정한 </a:t>
            </a:r>
            <a:r>
              <a:rPr lang="en-US" altLang="ko-KR" dirty="0"/>
              <a:t>Map</a:t>
            </a:r>
            <a:r>
              <a:rPr lang="ko-KR" altLang="en-US" dirty="0"/>
              <a:t>을 저장하고 불러오는 기능을 만들어서 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Scene</a:t>
            </a:r>
            <a:r>
              <a:rPr lang="ko-KR" altLang="en-US" dirty="0"/>
              <a:t>이 시작할 때 </a:t>
            </a:r>
            <a:r>
              <a:rPr lang="en-US" altLang="ko-KR" dirty="0"/>
              <a:t>Map</a:t>
            </a:r>
            <a:r>
              <a:rPr lang="ko-KR" altLang="en-US" dirty="0"/>
              <a:t>을 세팅합니다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6E023A-1074-4E1B-87CC-C0F1BC2AA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32" y="4436500"/>
            <a:ext cx="1867136" cy="16034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A44722-FCBA-4284-9197-762F2BD457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01" t="9613" r="1720" b="11214"/>
          <a:stretch/>
        </p:blipFill>
        <p:spPr>
          <a:xfrm>
            <a:off x="2714624" y="4436500"/>
            <a:ext cx="2746315" cy="19549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FEF328-C378-4AC4-83EF-4BD61B5F9E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38"/>
          <a:stretch/>
        </p:blipFill>
        <p:spPr>
          <a:xfrm>
            <a:off x="5538786" y="4420892"/>
            <a:ext cx="2414589" cy="19705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FC9F55-80F7-4145-8E21-DF9298612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875" y="3075712"/>
            <a:ext cx="3743325" cy="331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26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23A0A-12FA-49FD-A2C1-57DFA443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Ground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DC08F3-1902-498F-9DEE-F3B6C2C97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horz"/>
          <a:lstStyle/>
          <a:p>
            <a:r>
              <a:rPr lang="en-US" altLang="ko-KR" dirty="0"/>
              <a:t>Ground class</a:t>
            </a:r>
            <a:r>
              <a:rPr lang="ko-KR" altLang="en-US" dirty="0"/>
              <a:t>는 </a:t>
            </a:r>
            <a:r>
              <a:rPr lang="en-US" altLang="ko-KR" dirty="0"/>
              <a:t>Map Editor</a:t>
            </a:r>
            <a:r>
              <a:rPr lang="ko-KR" altLang="en-US" dirty="0"/>
              <a:t>에서 관리 할 수 있도록 </a:t>
            </a:r>
            <a:r>
              <a:rPr lang="en-US" altLang="ko-KR" dirty="0"/>
              <a:t>IMGUI</a:t>
            </a:r>
            <a:r>
              <a:rPr lang="ko-KR" altLang="en-US" dirty="0"/>
              <a:t>에서 좌표</a:t>
            </a:r>
            <a:r>
              <a:rPr lang="en-US" altLang="ko-KR" dirty="0"/>
              <a:t>,</a:t>
            </a:r>
            <a:r>
              <a:rPr lang="ko-KR" altLang="en-US" dirty="0"/>
              <a:t> 크기</a:t>
            </a:r>
            <a:r>
              <a:rPr lang="en-US" altLang="ko-KR" dirty="0"/>
              <a:t>,</a:t>
            </a:r>
            <a:r>
              <a:rPr lang="ko-KR" altLang="en-US" dirty="0"/>
              <a:t> 회전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OBB </a:t>
            </a:r>
            <a:r>
              <a:rPr lang="ko-KR" altLang="en-US" dirty="0"/>
              <a:t>충돌 처리 여부를 설정할 수 있게 만들었습니다</a:t>
            </a:r>
            <a:r>
              <a:rPr lang="en-US" altLang="ko-KR" dirty="0"/>
              <a:t>.</a:t>
            </a:r>
          </a:p>
          <a:p>
            <a:endParaRPr lang="en-US" altLang="ko-KR" sz="400" dirty="0"/>
          </a:p>
          <a:p>
            <a:r>
              <a:rPr lang="en-US" altLang="ko-KR" dirty="0"/>
              <a:t>OBB</a:t>
            </a:r>
            <a:r>
              <a:rPr lang="ko-KR" altLang="en-US" dirty="0"/>
              <a:t> 충돌은 정확한 충돌을 감지할 수 있지만 </a:t>
            </a:r>
            <a:r>
              <a:rPr lang="ko-KR" altLang="en-US" dirty="0" err="1"/>
              <a:t>연산량이</a:t>
            </a:r>
            <a:r>
              <a:rPr lang="ko-KR" altLang="en-US" dirty="0"/>
              <a:t> 많아서 매번 충돌 처리 할 때 부담이 되기 때문에 평평한 지형은 </a:t>
            </a:r>
            <a:r>
              <a:rPr lang="en-US" altLang="ko-KR" dirty="0"/>
              <a:t>OBB </a:t>
            </a:r>
            <a:r>
              <a:rPr lang="ko-KR" altLang="en-US" dirty="0"/>
              <a:t>충돌을 수행하지 않지만 회전이 들어간 지형은 정밀한 처리가 필요하여서 </a:t>
            </a:r>
            <a:r>
              <a:rPr lang="en-US" altLang="ko-KR" dirty="0"/>
              <a:t>OBB </a:t>
            </a:r>
            <a:r>
              <a:rPr lang="ko-KR" altLang="en-US" dirty="0"/>
              <a:t>충돌 연산을 수행할 수 있도록 설정하였습니다</a:t>
            </a:r>
            <a:r>
              <a:rPr lang="en-US" altLang="ko-KR" dirty="0"/>
              <a:t>. </a:t>
            </a:r>
            <a:r>
              <a:rPr lang="ko-KR" altLang="en-US" dirty="0"/>
              <a:t>그리고 이 </a:t>
            </a:r>
            <a:r>
              <a:rPr lang="ko-KR" altLang="en-US" dirty="0" err="1"/>
              <a:t>연산량을</a:t>
            </a:r>
            <a:r>
              <a:rPr lang="ko-KR" altLang="en-US" dirty="0"/>
              <a:t> 줄이기 위해서 </a:t>
            </a:r>
            <a:r>
              <a:rPr lang="en-US" altLang="ko-KR" dirty="0"/>
              <a:t>Player </a:t>
            </a:r>
            <a:r>
              <a:rPr lang="ko-KR" altLang="en-US" dirty="0"/>
              <a:t>기준으로 화면 거리에 있을 때만 충돌 처리하도록  설정했습니다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충돌 처리 함수는 </a:t>
            </a:r>
            <a:r>
              <a:rPr lang="en-US" altLang="ko-KR" dirty="0"/>
              <a:t>Math</a:t>
            </a:r>
            <a:r>
              <a:rPr lang="ko-KR" altLang="en-US" dirty="0"/>
              <a:t>라고 따로 정적 </a:t>
            </a:r>
            <a:r>
              <a:rPr lang="en-US" altLang="ko-KR" dirty="0"/>
              <a:t>class</a:t>
            </a:r>
            <a:r>
              <a:rPr lang="ko-KR" altLang="en-US" dirty="0"/>
              <a:t>를 만들어서 충돌 시에 호출하는 방식으로 처리했습니다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499541-891F-4344-A954-B8966F30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549" y="2372245"/>
            <a:ext cx="2810267" cy="571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2950A0-2020-4568-B3A9-7CD991E3F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637" y="5473659"/>
            <a:ext cx="2191056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0A437-2E9A-4D36-A3D3-64D7C8FA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999" y="540000"/>
            <a:ext cx="6504141" cy="1331637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altLang="ko-KR" dirty="0"/>
              <a:t>PROJECTILE</a:t>
            </a:r>
            <a:br>
              <a:rPr lang="en-US" altLang="ko-KR" dirty="0"/>
            </a:br>
            <a:r>
              <a:rPr lang="en-US" altLang="ko-KR" dirty="0"/>
              <a:t> &amp; </a:t>
            </a:r>
            <a:br>
              <a:rPr lang="en-US" altLang="ko-KR" dirty="0"/>
            </a:br>
            <a:r>
              <a:rPr lang="en-US" altLang="ko-KR" dirty="0"/>
              <a:t>PROJECTILE MANAGER(PM)</a:t>
            </a:r>
            <a:endParaRPr lang="en-US" altLang="ko-KR" cap="all" spc="400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B39972-5748-4C36-8C20-EC0CFFFE9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80000" y="2759076"/>
            <a:ext cx="6504140" cy="3009899"/>
          </a:xfrm>
        </p:spPr>
        <p:txBody>
          <a:bodyPr vert="horz" lIns="0" tIns="0" rIns="0" bIns="0" rtlCol="0" anchor="t" anchorCtr="0">
            <a:normAutofit fontScale="92500" lnSpcReduction="20000"/>
          </a:bodyPr>
          <a:lstStyle/>
          <a:p>
            <a:r>
              <a:rPr lang="ko-KR" altLang="en-US" dirty="0"/>
              <a:t>게임에 모든 투사체는 </a:t>
            </a:r>
            <a:r>
              <a:rPr lang="en-US" altLang="ko-KR" dirty="0"/>
              <a:t>PM</a:t>
            </a:r>
            <a:r>
              <a:rPr lang="ko-KR" altLang="en-US" dirty="0"/>
              <a:t>이 관리합니다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PM</a:t>
            </a:r>
            <a:r>
              <a:rPr lang="ko-KR" altLang="en-US" dirty="0"/>
              <a:t>은 </a:t>
            </a:r>
            <a:r>
              <a:rPr lang="en-US" altLang="ko-KR" dirty="0"/>
              <a:t>Player </a:t>
            </a:r>
            <a:r>
              <a:rPr lang="ko-KR" altLang="en-US" dirty="0"/>
              <a:t>용 </a:t>
            </a:r>
            <a:r>
              <a:rPr lang="en-US" altLang="ko-KR" dirty="0"/>
              <a:t>Enemy </a:t>
            </a:r>
            <a:r>
              <a:rPr lang="ko-KR" altLang="en-US" dirty="0"/>
              <a:t>용으로 </a:t>
            </a:r>
            <a:r>
              <a:rPr lang="en-US" altLang="ko-KR" dirty="0"/>
              <a:t>2</a:t>
            </a:r>
            <a:r>
              <a:rPr lang="ko-KR" altLang="en-US" dirty="0"/>
              <a:t>개가 존재합니다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PM</a:t>
            </a:r>
            <a:r>
              <a:rPr lang="ko-KR" altLang="en-US" dirty="0"/>
              <a:t>의 역할은 지면과 충돌 판정</a:t>
            </a:r>
            <a:r>
              <a:rPr lang="en-US" altLang="ko-KR" dirty="0"/>
              <a:t>,</a:t>
            </a:r>
            <a:r>
              <a:rPr lang="ko-KR" altLang="en-US" dirty="0"/>
              <a:t> 팩토리 디자인 패턴을 사용한 투사체 생성</a:t>
            </a:r>
            <a:r>
              <a:rPr lang="en-US" altLang="ko-KR" dirty="0"/>
              <a:t>&amp;</a:t>
            </a:r>
            <a:r>
              <a:rPr lang="ko-KR" altLang="en-US" dirty="0"/>
              <a:t>제거</a:t>
            </a:r>
            <a:r>
              <a:rPr lang="en-US" altLang="ko-KR" dirty="0"/>
              <a:t>, FX</a:t>
            </a:r>
            <a:r>
              <a:rPr lang="ko-KR" altLang="en-US" dirty="0"/>
              <a:t> 생성을 담당합니다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Projectile class</a:t>
            </a:r>
            <a:r>
              <a:rPr lang="ko-KR" altLang="en-US" dirty="0"/>
              <a:t>는 모든 필드에 생성되는 투사체의         부모 클래스로 충돌처리와 데미지를 주는 함수를 가지고 있고 각 투사체 별로 자식 함수에서 필요한 부분을 </a:t>
            </a:r>
            <a:r>
              <a:rPr lang="en-US" altLang="ko-KR" dirty="0"/>
              <a:t>Override </a:t>
            </a:r>
            <a:r>
              <a:rPr lang="ko-KR" altLang="en-US" dirty="0"/>
              <a:t>해서 사용하는 방식으로 제작했습니다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CB2F8C-2FE5-478E-B4F7-BB04D5AFF194}"/>
              </a:ext>
            </a:extLst>
          </p:cNvPr>
          <p:cNvSpPr/>
          <p:nvPr/>
        </p:nvSpPr>
        <p:spPr>
          <a:xfrm>
            <a:off x="8746240" y="2051208"/>
            <a:ext cx="2244436" cy="59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ProjectileManager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CAAFD9-9B39-4869-9E7E-881F55F78EE0}"/>
              </a:ext>
            </a:extLst>
          </p:cNvPr>
          <p:cNvSpPr/>
          <p:nvPr/>
        </p:nvSpPr>
        <p:spPr>
          <a:xfrm>
            <a:off x="8745366" y="2828346"/>
            <a:ext cx="2244436" cy="1021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ProjectileList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C8BFBB3-3243-4B3F-B934-3845D108283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868458" y="2642561"/>
            <a:ext cx="0" cy="3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C2754F-F79D-4B26-80E4-608C91760BF1}"/>
              </a:ext>
            </a:extLst>
          </p:cNvPr>
          <p:cNvSpPr/>
          <p:nvPr/>
        </p:nvSpPr>
        <p:spPr>
          <a:xfrm>
            <a:off x="8970451" y="3258703"/>
            <a:ext cx="1794266" cy="4206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Projectile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3061BC-673C-47DB-9C12-6D61DC476D4A}"/>
              </a:ext>
            </a:extLst>
          </p:cNvPr>
          <p:cNvSpPr/>
          <p:nvPr/>
        </p:nvSpPr>
        <p:spPr>
          <a:xfrm>
            <a:off x="9268382" y="4282552"/>
            <a:ext cx="1200151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Projectile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A5EE303-78F6-4829-B3CD-619F8A424782}"/>
              </a:ext>
            </a:extLst>
          </p:cNvPr>
          <p:cNvSpPr/>
          <p:nvPr/>
        </p:nvSpPr>
        <p:spPr>
          <a:xfrm>
            <a:off x="7762312" y="4862761"/>
            <a:ext cx="1200151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Bullet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0712A0A-BA45-4FF6-BF73-766D87A6F248}"/>
              </a:ext>
            </a:extLst>
          </p:cNvPr>
          <p:cNvSpPr/>
          <p:nvPr/>
        </p:nvSpPr>
        <p:spPr>
          <a:xfrm>
            <a:off x="9267261" y="4862761"/>
            <a:ext cx="1200151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Grenade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6CBF38-4EBF-4ABA-BCD8-D660BE15D226}"/>
              </a:ext>
            </a:extLst>
          </p:cNvPr>
          <p:cNvSpPr/>
          <p:nvPr/>
        </p:nvSpPr>
        <p:spPr>
          <a:xfrm>
            <a:off x="10773332" y="4862760"/>
            <a:ext cx="1200151" cy="4280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Bomb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9042731-4E78-4F79-A7B6-3519520B3FE9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8362388" y="4710633"/>
            <a:ext cx="1506070" cy="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1EC1B01-2845-4375-9CA4-978A47506FC8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 flipH="1">
            <a:off x="9867337" y="4710633"/>
            <a:ext cx="1121" cy="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D44BB8E-AF78-4373-A65B-2C5A81134689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>
            <a:off x="9868458" y="4710633"/>
            <a:ext cx="1504950" cy="152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4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30A437-2E9A-4D36-A3D3-64D7C8FA5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6120000" cy="1331637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altLang="ko-KR" cap="all" spc="400" dirty="0"/>
              <a:t>Object </a:t>
            </a:r>
            <a:br>
              <a:rPr lang="en-US" altLang="ko-KR" cap="all" spc="400" dirty="0"/>
            </a:br>
            <a:r>
              <a:rPr lang="en-US" altLang="ko-KR" cap="all" spc="400" dirty="0"/>
              <a:t>&amp; </a:t>
            </a:r>
            <a:br>
              <a:rPr lang="en-US" altLang="ko-KR" cap="all" spc="400" dirty="0"/>
            </a:br>
            <a:r>
              <a:rPr lang="en-US" altLang="ko-KR" cap="all" spc="400" dirty="0"/>
              <a:t>Object Manager(om)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B39972-5748-4C36-8C20-EC0CFFFE9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80000" y="2759076"/>
            <a:ext cx="6121400" cy="3009899"/>
          </a:xfrm>
        </p:spPr>
        <p:txBody>
          <a:bodyPr vert="horz" lIns="0" tIns="0" rIns="0" bIns="0" rtlCol="0" anchor="t" anchorCtr="0">
            <a:normAutofit lnSpcReduction="10000"/>
          </a:bodyPr>
          <a:lstStyle/>
          <a:p>
            <a:r>
              <a:rPr lang="ko-KR" altLang="en-US" dirty="0"/>
              <a:t>플레이어의 진행을 방해하는 장애물</a:t>
            </a:r>
            <a:r>
              <a:rPr lang="en-US" altLang="ko-KR" dirty="0"/>
              <a:t>, </a:t>
            </a:r>
            <a:r>
              <a:rPr lang="ko-KR" altLang="en-US" dirty="0"/>
              <a:t>아이템</a:t>
            </a:r>
            <a:r>
              <a:rPr lang="en-US" altLang="ko-KR" dirty="0"/>
              <a:t>, </a:t>
            </a:r>
            <a:r>
              <a:rPr lang="ko-KR" altLang="en-US" dirty="0"/>
              <a:t>아이템 박스가 </a:t>
            </a:r>
            <a:r>
              <a:rPr lang="en-US" altLang="ko-KR" dirty="0"/>
              <a:t>Object</a:t>
            </a:r>
            <a:r>
              <a:rPr lang="ko-KR" altLang="en-US" dirty="0"/>
              <a:t>에 해당합니다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OM </a:t>
            </a:r>
            <a:r>
              <a:rPr lang="ko-KR" altLang="en-US" dirty="0"/>
              <a:t>역시 </a:t>
            </a:r>
            <a:r>
              <a:rPr lang="en-US" altLang="ko-KR" dirty="0"/>
              <a:t>PM</a:t>
            </a:r>
            <a:r>
              <a:rPr lang="ko-KR" altLang="en-US" dirty="0"/>
              <a:t>과 유사한 구조로 이루어져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Object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는 </a:t>
            </a:r>
            <a:r>
              <a:rPr lang="en-US" altLang="ko-KR" dirty="0"/>
              <a:t>Projectile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와 유사하게 부모 클래스가 충돌 처리 함수만 가지고 있고 나머지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필요한 함수는 자식 </a:t>
            </a:r>
            <a:r>
              <a:rPr lang="en-US" altLang="ko-KR" dirty="0"/>
              <a:t>class </a:t>
            </a:r>
            <a:r>
              <a:rPr lang="ko-KR" altLang="en-US" dirty="0"/>
              <a:t>에서</a:t>
            </a:r>
            <a:r>
              <a:rPr lang="en-US" altLang="ko-KR" dirty="0"/>
              <a:t> Override</a:t>
            </a:r>
            <a:r>
              <a:rPr lang="ko-KR" altLang="en-US" dirty="0"/>
              <a:t>하는 방식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으로 이루어져 있습니다</a:t>
            </a:r>
            <a:r>
              <a:rPr lang="en-US" altLang="ko-KR" dirty="0"/>
              <a:t>.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87AFFB60-5A4F-4B35-A5D8-0BA376426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4850" y="0"/>
            <a:ext cx="3867150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3B4386-D157-4F4B-B670-7B1CDB258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611" y="540000"/>
            <a:ext cx="1639439" cy="1242000"/>
          </a:xfrm>
          <a:prstGeom prst="rect">
            <a:avLst/>
          </a:prstGeom>
        </p:spPr>
      </p:pic>
      <p:cxnSp>
        <p:nvCxnSpPr>
          <p:cNvPr id="26" name="Straight Connector 21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8D1BC99-5A4F-4502-8083-FD0F6CEC8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791" y="2052000"/>
            <a:ext cx="1661079" cy="1242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9BEF66-4F4A-4E8C-B049-FD39FE453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1826" y="3564000"/>
            <a:ext cx="1731010" cy="1242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7533DC-00E2-4ECA-87D6-472F67B08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0188" y="5076000"/>
            <a:ext cx="1774286" cy="1242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921D87D-5B5F-4415-A377-4B86013CA2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901" y="4024205"/>
            <a:ext cx="1257475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718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517107-97EF-4249-9683-66510D9B0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A079D24-860A-4799-B3AE-658D4F136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76325"/>
            <a:ext cx="12191999" cy="4705352"/>
          </a:xfrm>
          <a:prstGeom prst="rect">
            <a:avLst/>
          </a:prstGeom>
          <a:gradFill flip="none" rotWithShape="1">
            <a:gsLst>
              <a:gs pos="45000">
                <a:srgbClr val="000000">
                  <a:alpha val="35000"/>
                </a:srgbClr>
              </a:gs>
              <a:gs pos="55000">
                <a:srgbClr val="000000">
                  <a:alpha val="35000"/>
                </a:srgbClr>
              </a:gs>
              <a:gs pos="25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75000">
                <a:srgbClr val="000000">
                  <a:alpha val="2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65CC31-42E1-4460-B49B-F211126C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2" y="2252663"/>
            <a:ext cx="10020298" cy="965237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ko-KR" altLang="en-US" cap="all" spc="400">
                <a:solidFill>
                  <a:srgbClr val="FFFFFF"/>
                </a:solidFill>
              </a:rPr>
              <a:t>감사합니다</a:t>
            </a:r>
            <a:r>
              <a:rPr lang="en-US" altLang="ko-KR" cap="all" spc="400">
                <a:solidFill>
                  <a:srgbClr val="FFFFFF"/>
                </a:solidFill>
              </a:rPr>
              <a:t>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22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432549-818A-486D-88E5-04AED9494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누구나 한 번쯤 오락실에서 해본 게임</a:t>
            </a:r>
            <a:br>
              <a:rPr lang="en-US" altLang="ko-KR" dirty="0"/>
            </a:br>
            <a:r>
              <a:rPr lang="ko-KR" altLang="en-US" dirty="0"/>
              <a:t>메탈슬러그를 </a:t>
            </a:r>
            <a:r>
              <a:rPr lang="en-US" altLang="ko-KR" dirty="0"/>
              <a:t>DirectX</a:t>
            </a:r>
            <a:r>
              <a:rPr lang="ko-KR" altLang="en-US" dirty="0"/>
              <a:t>로 만들어봤습니다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19B42A-6D00-4272-80EA-114989545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제작기간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14</a:t>
            </a:r>
            <a:r>
              <a:rPr lang="ko-KR" altLang="en-US" dirty="0"/>
              <a:t>주</a:t>
            </a:r>
            <a:endParaRPr lang="en-US" altLang="ko-KR" dirty="0"/>
          </a:p>
          <a:p>
            <a:r>
              <a:rPr lang="en-US" altLang="ko-KR" sz="1600" dirty="0">
                <a:hlinkClick r:id="rId2"/>
              </a:rPr>
              <a:t>https://github.com/KitchenGun/DX2D-METALSLUG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3714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62ADB-985F-4328-A662-18360770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Player</a:t>
            </a:r>
            <a:r>
              <a:rPr lang="ko-KR" altLang="en-US" dirty="0"/>
              <a:t>  </a:t>
            </a:r>
            <a:r>
              <a:rPr lang="en-US" altLang="ko-KR" dirty="0"/>
              <a:t>Animation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05EE4E-8246-499D-A3C0-B0CFB61B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676" y="2113079"/>
            <a:ext cx="8815532" cy="39782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Player </a:t>
            </a:r>
            <a:r>
              <a:rPr lang="ko-KR" altLang="en-US" dirty="0"/>
              <a:t>객체 안에 </a:t>
            </a:r>
            <a:r>
              <a:rPr lang="en-US" altLang="ko-KR" dirty="0"/>
              <a:t>Animation </a:t>
            </a:r>
            <a:r>
              <a:rPr lang="ko-KR" altLang="en-US" dirty="0"/>
              <a:t>객체를 </a:t>
            </a:r>
            <a:r>
              <a:rPr lang="en-US" altLang="ko-KR" dirty="0"/>
              <a:t>2</a:t>
            </a:r>
            <a:r>
              <a:rPr lang="ko-KR" altLang="en-US" dirty="0"/>
              <a:t>개로 나눠서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상반신 하반신을 나눠서 처리합니다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Animation </a:t>
            </a:r>
            <a:r>
              <a:rPr lang="ko-KR" altLang="en-US" dirty="0"/>
              <a:t>객체에 </a:t>
            </a:r>
            <a:r>
              <a:rPr lang="en-US" altLang="ko-KR" dirty="0"/>
              <a:t>Enum State</a:t>
            </a:r>
            <a:r>
              <a:rPr lang="ko-KR" altLang="en-US" dirty="0"/>
              <a:t>를 전달하여 </a:t>
            </a:r>
            <a:r>
              <a:rPr lang="en-US" altLang="ko-KR" dirty="0"/>
              <a:t>Animation </a:t>
            </a:r>
            <a:r>
              <a:rPr lang="ko-KR" altLang="en-US" dirty="0"/>
              <a:t>객체에서  </a:t>
            </a:r>
            <a:r>
              <a:rPr lang="en-US" altLang="ko-KR" dirty="0"/>
              <a:t>Animation</a:t>
            </a:r>
            <a:r>
              <a:rPr lang="ko-KR" altLang="en-US" dirty="0"/>
              <a:t>을 교체합니다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상반신과 하반신은 </a:t>
            </a:r>
            <a:r>
              <a:rPr lang="en-US" altLang="ko-KR" dirty="0"/>
              <a:t>Player</a:t>
            </a:r>
            <a:r>
              <a:rPr lang="ko-KR" altLang="en-US" dirty="0"/>
              <a:t>의 상태에 맞춰서  크기와 </a:t>
            </a:r>
            <a:r>
              <a:rPr lang="en-US" altLang="ko-KR" dirty="0"/>
              <a:t>Pivot </a:t>
            </a:r>
            <a:r>
              <a:rPr lang="ko-KR" altLang="en-US" dirty="0"/>
              <a:t>이동 및 </a:t>
            </a:r>
            <a:r>
              <a:rPr lang="en-US" altLang="ko-KR" dirty="0"/>
              <a:t>Animation</a:t>
            </a:r>
            <a:r>
              <a:rPr lang="ko-KR" altLang="en-US" dirty="0"/>
              <a:t>을 교체합니다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2C4B39-A489-4B15-8C0C-6B860575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05" y="2078994"/>
            <a:ext cx="1686160" cy="45250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1B3F92-83A7-4521-9BED-CACEFB489E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61"/>
          <a:stretch/>
        </p:blipFill>
        <p:spPr>
          <a:xfrm>
            <a:off x="9736264" y="3665989"/>
            <a:ext cx="2268887" cy="293801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269A2C7-A20B-4DAE-832D-394852893447}"/>
              </a:ext>
            </a:extLst>
          </p:cNvPr>
          <p:cNvSpPr/>
          <p:nvPr/>
        </p:nvSpPr>
        <p:spPr>
          <a:xfrm>
            <a:off x="2410277" y="5022774"/>
            <a:ext cx="3880923" cy="1647975"/>
          </a:xfrm>
          <a:prstGeom prst="rect">
            <a:avLst/>
          </a:prstGeom>
          <a:solidFill>
            <a:schemeClr val="tx2">
              <a:lumMod val="9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62E70E1-B228-463C-9FD8-6EDAA38DC361}"/>
              </a:ext>
            </a:extLst>
          </p:cNvPr>
          <p:cNvSpPr/>
          <p:nvPr/>
        </p:nvSpPr>
        <p:spPr>
          <a:xfrm>
            <a:off x="3444679" y="5142420"/>
            <a:ext cx="1828898" cy="5451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A6452C5-A524-49A7-BF32-A7B6566EC144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3370185" y="5687593"/>
            <a:ext cx="988943" cy="25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6ED32A-0F98-4FCA-9E78-53389E06FD8D}"/>
              </a:ext>
            </a:extLst>
          </p:cNvPr>
          <p:cNvSpPr/>
          <p:nvPr/>
        </p:nvSpPr>
        <p:spPr>
          <a:xfrm>
            <a:off x="2455736" y="5943989"/>
            <a:ext cx="1828898" cy="5451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UpperBody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FA2EC1B-F72F-45B1-AF82-57E15CBC446D}"/>
              </a:ext>
            </a:extLst>
          </p:cNvPr>
          <p:cNvSpPr/>
          <p:nvPr/>
        </p:nvSpPr>
        <p:spPr>
          <a:xfrm>
            <a:off x="4396197" y="5938525"/>
            <a:ext cx="1828898" cy="54517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LowerBody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4BAA6CD-7754-43C2-881C-858CDBBFEDD2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>
            <a:off x="4359128" y="5687593"/>
            <a:ext cx="951518" cy="250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55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338E80-DC12-480E-9C38-4332AE23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3345950" cy="230321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ko-KR" dirty="0"/>
              <a:t>Player </a:t>
            </a:r>
            <a:r>
              <a:rPr lang="ko-KR" altLang="en-US" dirty="0"/>
              <a:t>공격</a:t>
            </a:r>
            <a:endParaRPr lang="ko-KR" alt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B28FD9-7ABC-40F3-A7CC-555BED2AD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552" y="540000"/>
            <a:ext cx="6107460" cy="2303213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플레이어의 공격은 크게 </a:t>
            </a:r>
            <a:r>
              <a:rPr lang="en-US" altLang="ko-KR" dirty="0"/>
              <a:t>3</a:t>
            </a:r>
            <a:r>
              <a:rPr lang="ko-KR" altLang="en-US" dirty="0"/>
              <a:t>가지가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칼</a:t>
            </a:r>
            <a:endParaRPr lang="en-US" altLang="ko-KR" dirty="0"/>
          </a:p>
          <a:p>
            <a:r>
              <a:rPr lang="ko-KR" altLang="en-US" dirty="0"/>
              <a:t>사격</a:t>
            </a:r>
            <a:endParaRPr lang="en-US" altLang="ko-KR" dirty="0"/>
          </a:p>
          <a:p>
            <a:r>
              <a:rPr lang="ko-KR" altLang="en-US" dirty="0"/>
              <a:t>수류탄</a:t>
            </a:r>
            <a:endParaRPr lang="en-US" altLang="ko-KR" dirty="0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6CDFED26-6323-435D-8EFF-890BDF6B1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28620" y="3337339"/>
            <a:ext cx="11116264" cy="28872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0000" h="5760000">
                <a:moveTo>
                  <a:pt x="6660000" y="5760000"/>
                </a:moveTo>
                <a:lnTo>
                  <a:pt x="0" y="576000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865F23F-A324-4999-84CD-ABAC99D1D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811"/>
          <a:stretch/>
        </p:blipFill>
        <p:spPr>
          <a:xfrm>
            <a:off x="430152" y="3337339"/>
            <a:ext cx="3704400" cy="2887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0A1D01D-3CDA-4750-A162-290EB55E00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" r="-1" b="9342"/>
          <a:stretch/>
        </p:blipFill>
        <p:spPr>
          <a:xfrm>
            <a:off x="4134552" y="3337338"/>
            <a:ext cx="3704400" cy="2887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F58387-D060-43B0-BA8B-C516144BE0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78" r="3027"/>
          <a:stretch/>
        </p:blipFill>
        <p:spPr>
          <a:xfrm>
            <a:off x="7838952" y="3337337"/>
            <a:ext cx="3704400" cy="2887200"/>
          </a:xfrm>
          <a:prstGeom prst="rect">
            <a:avLst/>
          </a:prstGeom>
        </p:spPr>
      </p:pic>
      <p:sp>
        <p:nvSpPr>
          <p:cNvPr id="27" name="Rectangle 5">
            <a:extLst>
              <a:ext uri="{FF2B5EF4-FFF2-40B4-BE49-F238E27FC236}">
                <a16:creationId xmlns:a16="http://schemas.microsoft.com/office/drawing/2014/main" id="{9C6A7C00-E614-471A-B7FA-B29CFE9F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1544884" y="3337339"/>
            <a:ext cx="0" cy="288720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0 w 0"/>
              <a:gd name="connsiteY0" fmla="*/ 5760000 h 5760000"/>
              <a:gd name="connsiteX1" fmla="*/ 0 w 0"/>
              <a:gd name="connsiteY1" fmla="*/ 0 h 57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5760000">
                <a:moveTo>
                  <a:pt x="0" y="576000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B0FECBBE-4DA4-48B5-93A4-BFD61E76E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428620" y="6224539"/>
            <a:ext cx="11116264" cy="0"/>
          </a:xfrm>
          <a:custGeom>
            <a:avLst/>
            <a:gdLst>
              <a:gd name="connsiteX0" fmla="*/ 0 w 6660000"/>
              <a:gd name="connsiteY0" fmla="*/ 0 h 5760000"/>
              <a:gd name="connsiteX1" fmla="*/ 6660000 w 6660000"/>
              <a:gd name="connsiteY1" fmla="*/ 0 h 5760000"/>
              <a:gd name="connsiteX2" fmla="*/ 6660000 w 6660000"/>
              <a:gd name="connsiteY2" fmla="*/ 5760000 h 5760000"/>
              <a:gd name="connsiteX3" fmla="*/ 0 w 6660000"/>
              <a:gd name="connsiteY3" fmla="*/ 5760000 h 5760000"/>
              <a:gd name="connsiteX4" fmla="*/ 0 w 6660000"/>
              <a:gd name="connsiteY4" fmla="*/ 0 h 5760000"/>
              <a:gd name="connsiteX0" fmla="*/ 6660000 w 6751440"/>
              <a:gd name="connsiteY0" fmla="*/ 0 h 5760000"/>
              <a:gd name="connsiteX1" fmla="*/ 6660000 w 6751440"/>
              <a:gd name="connsiteY1" fmla="*/ 5760000 h 5760000"/>
              <a:gd name="connsiteX2" fmla="*/ 0 w 6751440"/>
              <a:gd name="connsiteY2" fmla="*/ 5760000 h 5760000"/>
              <a:gd name="connsiteX3" fmla="*/ 0 w 6751440"/>
              <a:gd name="connsiteY3" fmla="*/ 0 h 5760000"/>
              <a:gd name="connsiteX4" fmla="*/ 6751440 w 6751440"/>
              <a:gd name="connsiteY4" fmla="*/ 9144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4" fmla="*/ 5068690 w 6660000"/>
              <a:gd name="connsiteY4" fmla="*/ 224790 h 5760000"/>
              <a:gd name="connsiteX0" fmla="*/ 6660000 w 6660000"/>
              <a:gd name="connsiteY0" fmla="*/ 0 h 5760000"/>
              <a:gd name="connsiteX1" fmla="*/ 6660000 w 6660000"/>
              <a:gd name="connsiteY1" fmla="*/ 5760000 h 5760000"/>
              <a:gd name="connsiteX2" fmla="*/ 0 w 6660000"/>
              <a:gd name="connsiteY2" fmla="*/ 5760000 h 5760000"/>
              <a:gd name="connsiteX3" fmla="*/ 0 w 6660000"/>
              <a:gd name="connsiteY3" fmla="*/ 0 h 5760000"/>
              <a:gd name="connsiteX0" fmla="*/ 6660000 w 6660000"/>
              <a:gd name="connsiteY0" fmla="*/ 5760000 h 5760000"/>
              <a:gd name="connsiteX1" fmla="*/ 0 w 6660000"/>
              <a:gd name="connsiteY1" fmla="*/ 5760000 h 5760000"/>
              <a:gd name="connsiteX2" fmla="*/ 0 w 6660000"/>
              <a:gd name="connsiteY2" fmla="*/ 0 h 5760000"/>
              <a:gd name="connsiteX0" fmla="*/ 6660000 w 6660000"/>
              <a:gd name="connsiteY0" fmla="*/ 0 h 0"/>
              <a:gd name="connsiteX1" fmla="*/ 0 w 6660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660000">
                <a:moveTo>
                  <a:pt x="6660000" y="0"/>
                </a:moveTo>
                <a:lnTo>
                  <a:pt x="0" y="0"/>
                </a:lnTo>
              </a:path>
            </a:pathLst>
          </a:custGeom>
          <a:solidFill>
            <a:schemeClr val="tx2">
              <a:alpha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13B43-A11B-4157-AF30-61456CE9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Player </a:t>
            </a:r>
            <a:r>
              <a:rPr lang="ko-KR" altLang="en-US" dirty="0"/>
              <a:t>공격 </a:t>
            </a:r>
            <a:r>
              <a:rPr lang="en-US" altLang="ko-KR" dirty="0"/>
              <a:t>- </a:t>
            </a:r>
            <a:r>
              <a:rPr lang="ko-KR" altLang="en-US" dirty="0"/>
              <a:t>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537AE-13E2-4BB3-A404-055B3CA0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칼은 보병 형태의 적에게만 사용할 수 있고 적과의 거리가 가까워야 사용할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dirty="0"/>
              <a:t>Enemy Manager</a:t>
            </a:r>
            <a:r>
              <a:rPr lang="ko-KR" altLang="en-US" dirty="0"/>
              <a:t>에서 </a:t>
            </a:r>
            <a:r>
              <a:rPr lang="en-US" altLang="ko-KR" dirty="0"/>
              <a:t>List</a:t>
            </a:r>
            <a:r>
              <a:rPr lang="ko-KR" altLang="en-US" dirty="0"/>
              <a:t>를 받고 적이 척탄병인지 비교합니다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dirty="0"/>
              <a:t>플레이어 기준 전방인지 후방인지 판단하고</a:t>
            </a:r>
            <a:endParaRPr lang="en-US" altLang="ko-KR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dirty="0"/>
              <a:t>이후에 칼 범위에 해당이 되고 적의 상태가 죽은 상태가 아니면 칼 공격을 실행합니다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ko-KR" altLang="en-US" dirty="0"/>
              <a:t>칼 공격은 투사체의 일종으로 </a:t>
            </a:r>
            <a:r>
              <a:rPr lang="en-US" altLang="ko-KR" dirty="0"/>
              <a:t>Projectile Manager</a:t>
            </a:r>
            <a:r>
              <a:rPr lang="ko-KR" altLang="en-US" dirty="0"/>
              <a:t>에서 관리합니다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138AC2-D55B-45B4-AC16-03CAEFE82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37" y="2356627"/>
            <a:ext cx="5715798" cy="1276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E753103-A375-4FD6-A36E-5734574A7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009" y="2504751"/>
            <a:ext cx="1409897" cy="10383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4D87FB-8C6B-42EA-8A60-3A7E617AE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337" y="5001795"/>
            <a:ext cx="7354326" cy="14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2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A26C6-B76E-45FC-818F-2FD9C67E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Player </a:t>
            </a:r>
            <a:r>
              <a:rPr lang="ko-KR" altLang="en-US" dirty="0"/>
              <a:t>공격 </a:t>
            </a:r>
            <a:r>
              <a:rPr lang="en-US" altLang="ko-KR" dirty="0"/>
              <a:t>- </a:t>
            </a:r>
            <a:r>
              <a:rPr lang="ko-KR" altLang="en-US" dirty="0"/>
              <a:t>사격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1BAE9-35E8-4401-8ED1-851303FA9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사격으로 생성되는 투사체들은 </a:t>
            </a:r>
            <a:r>
              <a:rPr lang="en-US" altLang="ko-KR" dirty="0"/>
              <a:t>Projectile Manger</a:t>
            </a:r>
            <a:r>
              <a:rPr lang="ko-KR" altLang="en-US" dirty="0"/>
              <a:t>를 통해서 관리 됩니다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FirePos</a:t>
            </a:r>
            <a:r>
              <a:rPr lang="ko-KR" altLang="en-US" dirty="0"/>
              <a:t>라는 구조체를 만들어서 투사체의 생성 위치를 지정하였습니다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              </a:t>
            </a:r>
          </a:p>
          <a:p>
            <a:r>
              <a:rPr lang="en-US" altLang="ko-KR" dirty="0" err="1"/>
              <a:t>FirePos</a:t>
            </a:r>
            <a:r>
              <a:rPr lang="ko-KR" altLang="en-US" dirty="0"/>
              <a:t>는 </a:t>
            </a:r>
            <a:r>
              <a:rPr lang="en-US" altLang="ko-KR" dirty="0"/>
              <a:t>Animation</a:t>
            </a:r>
            <a:r>
              <a:rPr lang="ko-KR" altLang="en-US" dirty="0"/>
              <a:t>과 </a:t>
            </a:r>
            <a:r>
              <a:rPr lang="en-US" altLang="ko-KR" dirty="0"/>
              <a:t>Player</a:t>
            </a:r>
            <a:r>
              <a:rPr lang="ko-KR" altLang="en-US" dirty="0"/>
              <a:t>의 입력에 따라서 변화합니다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Heavy</a:t>
            </a:r>
            <a:r>
              <a:rPr lang="ko-KR" altLang="en-US" dirty="0"/>
              <a:t>의 경우 </a:t>
            </a:r>
            <a:r>
              <a:rPr lang="en-US" altLang="ko-KR" dirty="0"/>
              <a:t>Lerp </a:t>
            </a:r>
            <a:r>
              <a:rPr lang="ko-KR" altLang="en-US" dirty="0"/>
              <a:t>함수를 사용하여서 </a:t>
            </a:r>
            <a:r>
              <a:rPr lang="en-US" altLang="ko-KR" dirty="0" err="1"/>
              <a:t>FirePos</a:t>
            </a:r>
            <a:r>
              <a:rPr lang="en-US" altLang="ko-KR" dirty="0"/>
              <a:t> Rotation</a:t>
            </a:r>
            <a:r>
              <a:rPr lang="ko-KR" altLang="en-US" dirty="0"/>
              <a:t>값을 교체하여서 대각선 공격을 구현하였습니다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투사체 </a:t>
            </a:r>
            <a:r>
              <a:rPr lang="en-US" altLang="ko-KR" dirty="0"/>
              <a:t>Enum </a:t>
            </a:r>
            <a:r>
              <a:rPr lang="ko-KR" altLang="en-US" dirty="0"/>
              <a:t>값에 따라서 공격 시 나오는 투사체가 달라집니다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CBF2B2-4B89-4373-80E4-452CCEEB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93" y="2801217"/>
            <a:ext cx="1857634" cy="6277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82D18E-860E-4B56-AE4D-F4885B97D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506" y="5171840"/>
            <a:ext cx="1533739" cy="14828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6BB8B24-B3CD-465F-89E0-FD58F37DE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4777" y="5171840"/>
            <a:ext cx="1790950" cy="15242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15B7641-DA2C-4785-A019-2BC5EFC0F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1751" y="5394060"/>
            <a:ext cx="1514686" cy="102884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FDD26D3-90BB-44EB-A2EF-979CB0B3BE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508" y="5394060"/>
            <a:ext cx="1590897" cy="10383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F06CA34-66AC-4773-A608-6C81EF0E7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7868" y="4439517"/>
            <a:ext cx="3353268" cy="16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2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82963-D014-4327-8F68-D5AC34AE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Player </a:t>
            </a:r>
            <a:r>
              <a:rPr lang="ko-KR" altLang="en-US" dirty="0"/>
              <a:t>공격</a:t>
            </a:r>
            <a:r>
              <a:rPr lang="en-US" altLang="ko-KR" dirty="0"/>
              <a:t> - </a:t>
            </a:r>
            <a:r>
              <a:rPr lang="ko-KR" altLang="en-US" dirty="0"/>
              <a:t>수류탄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DF12E-E345-45D0-87D5-FB3F88810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수류탄은 </a:t>
            </a:r>
            <a:r>
              <a:rPr lang="en-US" altLang="ko-KR" dirty="0" err="1"/>
              <a:t>FirePos</a:t>
            </a:r>
            <a:r>
              <a:rPr lang="en-US" altLang="ko-KR" dirty="0"/>
              <a:t> </a:t>
            </a:r>
            <a:r>
              <a:rPr lang="ko-KR" altLang="en-US" dirty="0"/>
              <a:t>구조체를 활용하여서 생성되며 </a:t>
            </a:r>
            <a:r>
              <a:rPr lang="en-US" altLang="ko-KR" dirty="0"/>
              <a:t>Projectile Manager</a:t>
            </a:r>
            <a:r>
              <a:rPr lang="ko-KR" altLang="en-US" dirty="0"/>
              <a:t>에서 관리됩니다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수류탄을 포물선 공식을 사용하여서 던진 위치에서 포물선을 그리며 날아갑니다</a:t>
            </a:r>
            <a:r>
              <a:rPr lang="en-US" altLang="ko-KR" dirty="0"/>
              <a:t>.   </a:t>
            </a:r>
          </a:p>
          <a:p>
            <a:endParaRPr lang="en-US" altLang="ko-KR" dirty="0"/>
          </a:p>
          <a:p>
            <a:r>
              <a:rPr lang="ko-KR" altLang="en-US" dirty="0"/>
              <a:t>바닥에 충돌할 경우 한번 튕기고 폭발하는데  이를 구현하기 위해서 충돌 시 식에 사용된 변수들을 초기화하고 속도를 줄여서 자연스러운 수류탄 투척을 구현했습니다</a:t>
            </a:r>
            <a:r>
              <a:rPr lang="en-US" altLang="ko-KR" dirty="0"/>
              <a:t>.                        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AC5809-CF31-4C6C-8957-16E1D56BB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45" y="4324513"/>
            <a:ext cx="1852735" cy="695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87EB62-F5AC-4B67-A234-DADCBEE21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045" y="5019905"/>
            <a:ext cx="2143709" cy="5408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7619F0-B569-4BF0-9FA7-1F36EF49C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045" y="5560765"/>
            <a:ext cx="2850361" cy="5263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C9ED117-9800-4EC2-A6FD-97681CD64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869" y="2936577"/>
            <a:ext cx="8173591" cy="3048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86536A7-A881-44CB-87C1-BB167C1E6A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936" y="2807971"/>
            <a:ext cx="1619476" cy="56205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398426A-1409-4A46-80E6-54D0E59FD0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4618" y="4387675"/>
            <a:ext cx="264832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3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0A96C-2C2A-40CA-85AA-38973D16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Player Manager</a:t>
            </a:r>
            <a:r>
              <a:rPr lang="ko-KR" altLang="en-US" dirty="0"/>
              <a:t> 구조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6E300A-B2F4-43AD-B89B-E941ED7C1077}"/>
              </a:ext>
            </a:extLst>
          </p:cNvPr>
          <p:cNvSpPr txBox="1"/>
          <p:nvPr/>
        </p:nvSpPr>
        <p:spPr>
          <a:xfrm>
            <a:off x="591127" y="2030136"/>
            <a:ext cx="111113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Player </a:t>
            </a:r>
            <a:r>
              <a:rPr lang="ko-KR" altLang="en-US" dirty="0"/>
              <a:t>객체의 생성과 삭제 그리고 플레이어의 상태에 따라서 사운드 출력을 담당합니다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플레이어 객체의 삽입 삭제에 자유롭게 하게 하기 위해서 </a:t>
            </a:r>
            <a:r>
              <a:rPr lang="en-US" altLang="ko-KR" dirty="0"/>
              <a:t>List</a:t>
            </a:r>
            <a:r>
              <a:rPr lang="ko-KR" altLang="en-US" dirty="0"/>
              <a:t>로 관리합니다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C766B83-3E59-4646-A7BC-137644E3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63" y="2621489"/>
            <a:ext cx="1876687" cy="42868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329802-2723-4DA7-8517-2D2C8B0FE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59" y="2692937"/>
            <a:ext cx="2305372" cy="28579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5E276FF3-ABF3-4C05-B123-DDAB4F813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95" y="3756618"/>
            <a:ext cx="1733792" cy="30484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54F1F7D-D175-4145-A210-45242B9399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655" y="3551382"/>
            <a:ext cx="4143953" cy="151938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671E92-35DA-4511-ABD7-989CB1A26C94}"/>
              </a:ext>
            </a:extLst>
          </p:cNvPr>
          <p:cNvSpPr/>
          <p:nvPr/>
        </p:nvSpPr>
        <p:spPr>
          <a:xfrm>
            <a:off x="7763460" y="3050174"/>
            <a:ext cx="2244436" cy="591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PlayerManager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7B6037-CA15-4C5A-A43F-0D9CF23C07B2}"/>
              </a:ext>
            </a:extLst>
          </p:cNvPr>
          <p:cNvSpPr/>
          <p:nvPr/>
        </p:nvSpPr>
        <p:spPr>
          <a:xfrm>
            <a:off x="7762586" y="3827312"/>
            <a:ext cx="2244436" cy="151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PlayerList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970C68E-2BCE-4117-B5F5-A0A589AC8F70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8884804" y="3641527"/>
            <a:ext cx="874" cy="185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7A16E98-7D66-463E-AB0C-B41BB33C3600}"/>
              </a:ext>
            </a:extLst>
          </p:cNvPr>
          <p:cNvSpPr/>
          <p:nvPr/>
        </p:nvSpPr>
        <p:spPr>
          <a:xfrm>
            <a:off x="7969541" y="4660860"/>
            <a:ext cx="1794266" cy="42063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94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15767F-93BF-4D89-BADF-4BB6CFE1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35" y="531822"/>
            <a:ext cx="10023531" cy="906800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ctr"/>
            <a:r>
              <a:rPr lang="en-US" altLang="ko-KR" cap="all" spc="400"/>
              <a:t>Enemy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0BD700D-9A41-42FB-816A-A0B837035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582" y="3911934"/>
            <a:ext cx="2052000" cy="13741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74FC6AE-F012-41B4-9F81-622034255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931" y="3428975"/>
            <a:ext cx="1888137" cy="234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D24E50-A3B2-49BC-827C-2630072A1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470" y="3428975"/>
            <a:ext cx="1929895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03324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RegularSeedLeftStep">
      <a:dk1>
        <a:srgbClr val="000000"/>
      </a:dk1>
      <a:lt1>
        <a:srgbClr val="FFFFFF"/>
      </a:lt1>
      <a:dk2>
        <a:srgbClr val="301B2B"/>
      </a:dk2>
      <a:lt2>
        <a:srgbClr val="F0F1F3"/>
      </a:lt2>
      <a:accent1>
        <a:srgbClr val="B1A11F"/>
      </a:accent1>
      <a:accent2>
        <a:srgbClr val="D57117"/>
      </a:accent2>
      <a:accent3>
        <a:srgbClr val="E73429"/>
      </a:accent3>
      <a:accent4>
        <a:srgbClr val="D5175B"/>
      </a:accent4>
      <a:accent5>
        <a:srgbClr val="E729BC"/>
      </a:accent5>
      <a:accent6>
        <a:srgbClr val="B117D5"/>
      </a:accent6>
      <a:hlink>
        <a:srgbClr val="5763C7"/>
      </a:hlink>
      <a:folHlink>
        <a:srgbClr val="7F7F7F"/>
      </a:folHlink>
    </a:clrScheme>
    <a:fontScheme name="Leaf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830</Words>
  <Application>Microsoft Office PowerPoint</Application>
  <PresentationFormat>와이드스크린</PresentationFormat>
  <Paragraphs>153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Microsoft GothicNeo</vt:lpstr>
      <vt:lpstr>Arial</vt:lpstr>
      <vt:lpstr>Wingdings</vt:lpstr>
      <vt:lpstr>LeafVTI</vt:lpstr>
      <vt:lpstr>DX2D_MetalSlug 게임 포트폴리오</vt:lpstr>
      <vt:lpstr>누구나 한 번쯤 오락실에서 해본 게임 메탈슬러그를 DirectX로 만들어봤습니다.</vt:lpstr>
      <vt:lpstr>Player  Animation</vt:lpstr>
      <vt:lpstr>Player 공격</vt:lpstr>
      <vt:lpstr>Player 공격 - 칼</vt:lpstr>
      <vt:lpstr>Player 공격 - 사격</vt:lpstr>
      <vt:lpstr>Player 공격 - 수류탄</vt:lpstr>
      <vt:lpstr>Player Manager 구조</vt:lpstr>
      <vt:lpstr>Enemy</vt:lpstr>
      <vt:lpstr>Enemy - Soldier</vt:lpstr>
      <vt:lpstr>Enemy - Helicopter</vt:lpstr>
      <vt:lpstr>Enemy - Boss</vt:lpstr>
      <vt:lpstr>Projectile &amp; Projectile Manager(PM)</vt:lpstr>
      <vt:lpstr>Map Editor</vt:lpstr>
      <vt:lpstr>Ground</vt:lpstr>
      <vt:lpstr>PROJECTILE  &amp;  PROJECTILE MANAGER(PM)</vt:lpstr>
      <vt:lpstr>Object  &amp;  Object Manager(om)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DX2D_MetalSlug 게임 포트폴리오</dc:title>
  <dc:creator>Kang Keon</dc:creator>
  <cp:lastModifiedBy>Kang Keon</cp:lastModifiedBy>
  <cp:revision>22</cp:revision>
  <dcterms:created xsi:type="dcterms:W3CDTF">2021-11-10T09:22:00Z</dcterms:created>
  <dcterms:modified xsi:type="dcterms:W3CDTF">2021-11-14T11:59:03Z</dcterms:modified>
</cp:coreProperties>
</file>