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8" r:id="rId2"/>
    <p:sldId id="256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05"/>
    <a:srgbClr val="DEEBF7"/>
    <a:srgbClr val="ECD5F9"/>
    <a:srgbClr val="E7E6E6"/>
    <a:srgbClr val="BAC6D9"/>
    <a:srgbClr val="F1EE72"/>
    <a:srgbClr val="000000"/>
    <a:srgbClr val="DD4B59"/>
    <a:srgbClr val="4EA1DA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0518-3D6F-446A-AD5B-A55F48C4233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DE21-B2B2-40E0-9DAC-53C365473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5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0518-3D6F-446A-AD5B-A55F48C4233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DE21-B2B2-40E0-9DAC-53C365473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7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0518-3D6F-446A-AD5B-A55F48C4233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DE21-B2B2-40E0-9DAC-53C365473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9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0518-3D6F-446A-AD5B-A55F48C4233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DE21-B2B2-40E0-9DAC-53C365473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3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0518-3D6F-446A-AD5B-A55F48C4233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DE21-B2B2-40E0-9DAC-53C365473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1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0518-3D6F-446A-AD5B-A55F48C4233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DE21-B2B2-40E0-9DAC-53C365473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80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0518-3D6F-446A-AD5B-A55F48C4233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DE21-B2B2-40E0-9DAC-53C365473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31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0518-3D6F-446A-AD5B-A55F48C4233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DE21-B2B2-40E0-9DAC-53C365473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19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0518-3D6F-446A-AD5B-A55F48C4233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DE21-B2B2-40E0-9DAC-53C365473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1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0518-3D6F-446A-AD5B-A55F48C4233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DE21-B2B2-40E0-9DAC-53C365473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5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0518-3D6F-446A-AD5B-A55F48C4233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DE21-B2B2-40E0-9DAC-53C365473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5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0518-3D6F-446A-AD5B-A55F48C42331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ADE21-B2B2-40E0-9DAC-53C365473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8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58938" y="843704"/>
            <a:ext cx="10426681" cy="3860111"/>
          </a:xfrm>
          <a:prstGeom prst="rect">
            <a:avLst/>
          </a:prstGeom>
          <a:solidFill>
            <a:srgbClr val="FFB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7787599" y="917137"/>
            <a:ext cx="3550728" cy="3786679"/>
            <a:chOff x="8565502" y="72782"/>
            <a:chExt cx="3550728" cy="3786679"/>
          </a:xfrm>
        </p:grpSpPr>
        <p:sp>
          <p:nvSpPr>
            <p:cNvPr id="56" name="Rectangle 55"/>
            <p:cNvSpPr/>
            <p:nvPr/>
          </p:nvSpPr>
          <p:spPr>
            <a:xfrm>
              <a:off x="8565502" y="72782"/>
              <a:ext cx="3550728" cy="37866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8633789" y="762648"/>
              <a:ext cx="3403530" cy="3040998"/>
              <a:chOff x="6545281" y="1833377"/>
              <a:chExt cx="3403530" cy="304099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6545281" y="1833377"/>
                <a:ext cx="3403530" cy="3040998"/>
                <a:chOff x="7479219" y="668677"/>
                <a:chExt cx="3403530" cy="3040998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7479219" y="668677"/>
                  <a:ext cx="3403530" cy="3040998"/>
                  <a:chOff x="7175130" y="816485"/>
                  <a:chExt cx="3403530" cy="2998575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7175130" y="816485"/>
                    <a:ext cx="3403530" cy="2998575"/>
                  </a:xfrm>
                  <a:prstGeom prst="rect">
                    <a:avLst/>
                  </a:prstGeom>
                  <a:grpFill/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8572240" y="1191361"/>
                    <a:ext cx="1885950" cy="278916"/>
                  </a:xfrm>
                  <a:prstGeom prst="rect">
                    <a:avLst/>
                  </a:prstGeom>
                  <a:grpFill/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8572240" y="1559655"/>
                    <a:ext cx="1885950" cy="278916"/>
                  </a:xfrm>
                  <a:prstGeom prst="rect">
                    <a:avLst/>
                  </a:prstGeom>
                  <a:grpFill/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8572240" y="1942315"/>
                    <a:ext cx="1885950" cy="278916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7228580" y="833310"/>
                    <a:ext cx="1335389" cy="259812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160"/>
                      </a:lnSpc>
                      <a:spcAft>
                        <a:spcPts val="700"/>
                      </a:spcAft>
                    </a:pPr>
                    <a:r>
                      <a:rPr lang="en-GB" dirty="0"/>
                      <a:t>Company:</a:t>
                    </a:r>
                  </a:p>
                  <a:p>
                    <a:pPr>
                      <a:lnSpc>
                        <a:spcPts val="2160"/>
                      </a:lnSpc>
                      <a:spcAft>
                        <a:spcPts val="700"/>
                      </a:spcAft>
                    </a:pPr>
                    <a:r>
                      <a:rPr lang="en-GB" dirty="0"/>
                      <a:t>Description:</a:t>
                    </a:r>
                  </a:p>
                  <a:p>
                    <a:pPr>
                      <a:lnSpc>
                        <a:spcPts val="2160"/>
                      </a:lnSpc>
                      <a:spcAft>
                        <a:spcPts val="700"/>
                      </a:spcAft>
                    </a:pPr>
                    <a:r>
                      <a:rPr lang="en-GB" dirty="0"/>
                      <a:t>Quantity:</a:t>
                    </a:r>
                  </a:p>
                  <a:p>
                    <a:pPr>
                      <a:lnSpc>
                        <a:spcPts val="2160"/>
                      </a:lnSpc>
                      <a:spcAft>
                        <a:spcPts val="700"/>
                      </a:spcAft>
                    </a:pPr>
                    <a:r>
                      <a:rPr lang="en-GB" dirty="0"/>
                      <a:t>Unit Price:</a:t>
                    </a:r>
                  </a:p>
                  <a:p>
                    <a:pPr>
                      <a:lnSpc>
                        <a:spcPts val="2160"/>
                      </a:lnSpc>
                      <a:spcAft>
                        <a:spcPts val="700"/>
                      </a:spcAft>
                    </a:pPr>
                    <a:r>
                      <a:rPr lang="en-GB" dirty="0"/>
                      <a:t>Net total:</a:t>
                    </a:r>
                  </a:p>
                  <a:p>
                    <a:pPr>
                      <a:lnSpc>
                        <a:spcPts val="2160"/>
                      </a:lnSpc>
                      <a:spcAft>
                        <a:spcPts val="700"/>
                      </a:spcAft>
                    </a:pPr>
                    <a:r>
                      <a:rPr lang="en-GB" dirty="0"/>
                      <a:t>Gross Total:</a:t>
                    </a:r>
                  </a:p>
                  <a:p>
                    <a:pPr>
                      <a:lnSpc>
                        <a:spcPts val="2160"/>
                      </a:lnSpc>
                      <a:spcAft>
                        <a:spcPts val="700"/>
                      </a:spcAft>
                    </a:pPr>
                    <a:r>
                      <a:rPr lang="en-GB" dirty="0"/>
                      <a:t>VAT:</a:t>
                    </a: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7270425" y="3409003"/>
                    <a:ext cx="1145276" cy="341315"/>
                  </a:xfrm>
                  <a:prstGeom prst="rect">
                    <a:avLst/>
                  </a:prstGeom>
                  <a:grpFill/>
                  <a:ln w="19050" cmpd="dbl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400" dirty="0">
                        <a:solidFill>
                          <a:schemeClr val="tx1"/>
                        </a:solidFill>
                      </a:rPr>
                      <a:t>Submit</a:t>
                    </a:r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9163347" y="2869050"/>
                  <a:ext cx="14272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/>
                    <a:t>State Label -------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9180984" y="2502349"/>
                  <a:ext cx="14272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/>
                    <a:t>State Label -------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9180984" y="2135648"/>
                  <a:ext cx="14272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/>
                    <a:t>State Label -------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9163347" y="3293448"/>
                  <a:ext cx="14272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i="1" dirty="0"/>
                    <a:t>State Label -------</a:t>
                  </a:r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8325994" y="1869256"/>
                <a:ext cx="1084054" cy="294861"/>
                <a:chOff x="4839387" y="3310082"/>
                <a:chExt cx="1084054" cy="294861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839387" y="3310082"/>
                  <a:ext cx="1084054" cy="29486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662434" y="3317233"/>
                  <a:ext cx="0" cy="28771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/>
                <p:cNvSpPr/>
                <p:nvPr/>
              </p:nvSpPr>
              <p:spPr>
                <a:xfrm rot="18958821">
                  <a:off x="5738696" y="3385936"/>
                  <a:ext cx="111612" cy="113151"/>
                </a:xfrm>
                <a:prstGeom prst="corner">
                  <a:avLst>
                    <a:gd name="adj1" fmla="val 11801"/>
                    <a:gd name="adj2" fmla="val 13198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55" name="TextBox 54"/>
            <p:cNvSpPr txBox="1"/>
            <p:nvPr/>
          </p:nvSpPr>
          <p:spPr>
            <a:xfrm>
              <a:off x="9277779" y="254592"/>
              <a:ext cx="2171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i="1" u="sng" dirty="0"/>
                <a:t>Sale Quick-Add Box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990985" y="651328"/>
            <a:ext cx="4711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ln w="952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DIY DIGITISED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50449" y="1159160"/>
            <a:ext cx="1949906" cy="3242079"/>
            <a:chOff x="963540" y="898056"/>
            <a:chExt cx="1949906" cy="3242079"/>
          </a:xfrm>
        </p:grpSpPr>
        <p:grpSp>
          <p:nvGrpSpPr>
            <p:cNvPr id="71" name="Group 70"/>
            <p:cNvGrpSpPr/>
            <p:nvPr/>
          </p:nvGrpSpPr>
          <p:grpSpPr>
            <a:xfrm>
              <a:off x="963540" y="898056"/>
              <a:ext cx="1949906" cy="3242079"/>
              <a:chOff x="28590" y="56076"/>
              <a:chExt cx="1925769" cy="3786679"/>
            </a:xfrm>
            <a:solidFill>
              <a:schemeClr val="bg1"/>
            </a:solidFill>
          </p:grpSpPr>
          <p:sp>
            <p:nvSpPr>
              <p:cNvPr id="72" name="Rectangle 71"/>
              <p:cNvSpPr/>
              <p:nvPr/>
            </p:nvSpPr>
            <p:spPr>
              <a:xfrm>
                <a:off x="35022" y="56076"/>
                <a:ext cx="1869743" cy="3786679"/>
              </a:xfrm>
              <a:prstGeom prst="rect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97788" y="1615447"/>
                <a:ext cx="770078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Sales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34396" y="1119610"/>
                <a:ext cx="858131" cy="43137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Clients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64160" y="2620580"/>
                <a:ext cx="105474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Invoices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7539" y="2099256"/>
                <a:ext cx="1684708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Coal Sticks Logs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57783" y="208906"/>
                <a:ext cx="1269721" cy="53921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i="1" u="sng" dirty="0">
                    <a:latin typeface="Georgia" panose="02040502050405020303" pitchFamily="18" charset="0"/>
                  </a:rPr>
                  <a:t>Menu</a:t>
                </a:r>
              </a:p>
            </p:txBody>
          </p:sp>
          <p:cxnSp>
            <p:nvCxnSpPr>
              <p:cNvPr id="78" name="Straight Connector 77"/>
              <p:cNvCxnSpPr>
                <a:cxnSpLocks/>
              </p:cNvCxnSpPr>
              <p:nvPr/>
            </p:nvCxnSpPr>
            <p:spPr>
              <a:xfrm>
                <a:off x="28590" y="1039752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cxnSpLocks/>
              </p:cNvCxnSpPr>
              <p:nvPr/>
            </p:nvCxnSpPr>
            <p:spPr>
              <a:xfrm>
                <a:off x="59354" y="1600717"/>
                <a:ext cx="1821078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cxnSpLocks/>
              </p:cNvCxnSpPr>
              <p:nvPr/>
            </p:nvCxnSpPr>
            <p:spPr>
              <a:xfrm>
                <a:off x="35022" y="2068511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cxnSpLocks/>
              </p:cNvCxnSpPr>
              <p:nvPr/>
            </p:nvCxnSpPr>
            <p:spPr>
              <a:xfrm>
                <a:off x="84616" y="3104390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35022" y="2589593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1472198" y="3666556"/>
              <a:ext cx="8490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/>
                <a:t>Time/date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35139" y="1523694"/>
            <a:ext cx="461248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0"/>
              </a:spcBef>
            </a:pPr>
            <a:r>
              <a:rPr lang="en-GB" sz="1400" u="sng" dirty="0" smtClean="0">
                <a:sym typeface="Wingdings" panose="05000000000000000000" pitchFamily="2" charset="2"/>
              </a:rPr>
              <a:t>How to use this system</a:t>
            </a:r>
          </a:p>
          <a:p>
            <a:pPr algn="ctr">
              <a:spcBef>
                <a:spcPts val="10"/>
              </a:spcBef>
            </a:pPr>
            <a:endParaRPr lang="en-GB" sz="1400" dirty="0">
              <a:sym typeface="Wingdings" panose="05000000000000000000" pitchFamily="2" charset="2"/>
            </a:endParaRPr>
          </a:p>
          <a:p>
            <a:pPr>
              <a:spcBef>
                <a:spcPts val="10"/>
              </a:spcBef>
            </a:pPr>
            <a:r>
              <a:rPr lang="en-GB" sz="1400" dirty="0" smtClean="0">
                <a:sym typeface="Wingdings" panose="05000000000000000000" pitchFamily="2" charset="2"/>
              </a:rPr>
              <a:t>Clients  - Show and the information about current clients. </a:t>
            </a:r>
          </a:p>
          <a:p>
            <a:pPr>
              <a:spcBef>
                <a:spcPts val="10"/>
              </a:spcBef>
            </a:pPr>
            <a:r>
              <a:rPr lang="en-GB" sz="1400" dirty="0" smtClean="0">
                <a:sym typeface="Wingdings" panose="05000000000000000000" pitchFamily="2" charset="2"/>
              </a:rPr>
              <a:t>                   - Add new </a:t>
            </a:r>
            <a:r>
              <a:rPr lang="en-GB" sz="1400" dirty="0">
                <a:sym typeface="Wingdings" panose="05000000000000000000" pitchFamily="2" charset="2"/>
              </a:rPr>
              <a:t>c</a:t>
            </a:r>
            <a:r>
              <a:rPr lang="en-GB" sz="1400" dirty="0" smtClean="0">
                <a:sym typeface="Wingdings" panose="05000000000000000000" pitchFamily="2" charset="2"/>
              </a:rPr>
              <a:t>lients to the system</a:t>
            </a:r>
          </a:p>
          <a:p>
            <a:pPr>
              <a:spcBef>
                <a:spcPts val="10"/>
              </a:spcBef>
            </a:pPr>
            <a:r>
              <a:rPr lang="en-GB" sz="1400" dirty="0" smtClean="0">
                <a:sym typeface="Wingdings" panose="05000000000000000000" pitchFamily="2" charset="2"/>
              </a:rPr>
              <a:t>Sales     - Show/Add/Edit/Delete the sales   </a:t>
            </a:r>
          </a:p>
          <a:p>
            <a:pPr>
              <a:spcBef>
                <a:spcPts val="10"/>
              </a:spcBef>
            </a:pP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dirty="0" smtClean="0">
                <a:sym typeface="Wingdings" panose="05000000000000000000" pitchFamily="2" charset="2"/>
              </a:rPr>
              <a:t>                    that Clients make</a:t>
            </a:r>
          </a:p>
          <a:p>
            <a:pPr>
              <a:spcBef>
                <a:spcPts val="10"/>
              </a:spcBef>
            </a:pP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dirty="0" smtClean="0">
                <a:sym typeface="Wingdings" panose="05000000000000000000" pitchFamily="2" charset="2"/>
              </a:rPr>
              <a:t>                  - Filter the results to view records                          </a:t>
            </a:r>
          </a:p>
          <a:p>
            <a:pPr>
              <a:spcBef>
                <a:spcPts val="10"/>
              </a:spcBef>
            </a:pP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dirty="0" smtClean="0">
                <a:sym typeface="Wingdings" panose="05000000000000000000" pitchFamily="2" charset="2"/>
              </a:rPr>
              <a:t>                    in order</a:t>
            </a:r>
          </a:p>
          <a:p>
            <a:pPr>
              <a:spcBef>
                <a:spcPts val="10"/>
              </a:spcBef>
            </a:pPr>
            <a:r>
              <a:rPr lang="en-GB" sz="1400" dirty="0" smtClean="0">
                <a:sym typeface="Wingdings" panose="05000000000000000000" pitchFamily="2" charset="2"/>
              </a:rPr>
              <a:t>Coal Sticks  </a:t>
            </a:r>
          </a:p>
          <a:p>
            <a:pPr>
              <a:spcBef>
                <a:spcPts val="10"/>
              </a:spcBef>
            </a:pPr>
            <a:r>
              <a:rPr lang="en-GB" sz="1400" dirty="0" smtClean="0">
                <a:sym typeface="Wingdings" panose="05000000000000000000" pitchFamily="2" charset="2"/>
              </a:rPr>
              <a:t>Logs</a:t>
            </a:r>
          </a:p>
          <a:p>
            <a:pPr>
              <a:spcBef>
                <a:spcPts val="10"/>
              </a:spcBef>
            </a:pPr>
            <a:endParaRPr lang="en-GB" sz="1400" dirty="0">
              <a:sym typeface="Wingdings" panose="05000000000000000000" pitchFamily="2" charset="2"/>
            </a:endParaRPr>
          </a:p>
          <a:p>
            <a:pPr>
              <a:spcBef>
                <a:spcPts val="10"/>
              </a:spcBef>
            </a:pPr>
            <a:endParaRPr lang="en-GB" sz="1400" dirty="0" smtClean="0">
              <a:sym typeface="Wingdings" panose="05000000000000000000" pitchFamily="2" charset="2"/>
            </a:endParaRPr>
          </a:p>
          <a:p>
            <a:pPr>
              <a:spcBef>
                <a:spcPts val="10"/>
              </a:spcBef>
            </a:pPr>
            <a:endParaRPr lang="en-GB" sz="1400" dirty="0">
              <a:sym typeface="Wingdings" panose="05000000000000000000" pitchFamily="2" charset="2"/>
            </a:endParaRPr>
          </a:p>
          <a:p>
            <a:pPr>
              <a:spcBef>
                <a:spcPts val="10"/>
              </a:spcBef>
            </a:pPr>
            <a:endParaRPr lang="en-GB" sz="1400" dirty="0" smtClean="0">
              <a:sym typeface="Wingdings" panose="05000000000000000000" pitchFamily="2" charset="2"/>
            </a:endParaRPr>
          </a:p>
          <a:p>
            <a:pPr>
              <a:spcBef>
                <a:spcPts val="10"/>
              </a:spcBef>
            </a:pPr>
            <a:endParaRPr lang="en-GB" sz="1400" dirty="0">
              <a:sym typeface="Wingdings" panose="05000000000000000000" pitchFamily="2" charset="2"/>
            </a:endParaRPr>
          </a:p>
          <a:p>
            <a:pPr>
              <a:spcBef>
                <a:spcPts val="10"/>
              </a:spcBef>
            </a:pPr>
            <a:endParaRPr lang="en-GB" sz="1400" dirty="0" smtClean="0">
              <a:sym typeface="Wingdings" panose="05000000000000000000" pitchFamily="2" charset="2"/>
            </a:endParaRPr>
          </a:p>
          <a:p>
            <a:pPr>
              <a:spcBef>
                <a:spcPts val="10"/>
              </a:spcBef>
            </a:pPr>
            <a:endParaRPr lang="en-GB" sz="1400" dirty="0">
              <a:sym typeface="Wingdings" panose="05000000000000000000" pitchFamily="2" charset="2"/>
            </a:endParaRPr>
          </a:p>
          <a:p>
            <a:pPr>
              <a:spcBef>
                <a:spcPts val="10"/>
              </a:spcBef>
            </a:pPr>
            <a:endParaRPr lang="en-GB" sz="1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96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" y="-19608"/>
            <a:ext cx="12192000" cy="6858000"/>
          </a:xfrm>
          <a:prstGeom prst="rect">
            <a:avLst/>
          </a:prstGeom>
          <a:solidFill>
            <a:srgbClr val="FFBE05"/>
          </a:solidFill>
          <a:ln cmpd="sng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7602666" y="831314"/>
            <a:ext cx="3403530" cy="3040998"/>
            <a:chOff x="7602666" y="831314"/>
            <a:chExt cx="3403530" cy="3040998"/>
          </a:xfrm>
        </p:grpSpPr>
        <p:sp>
          <p:nvSpPr>
            <p:cNvPr id="69" name="Rectangle 68"/>
            <p:cNvSpPr/>
            <p:nvPr/>
          </p:nvSpPr>
          <p:spPr>
            <a:xfrm>
              <a:off x="7602666" y="831314"/>
              <a:ext cx="3403530" cy="30409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627941" y="850686"/>
              <a:ext cx="3367161" cy="30022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85779" y="59680"/>
            <a:ext cx="10130452" cy="6994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995943" y="-25472"/>
            <a:ext cx="316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u="sng" dirty="0">
                <a:latin typeface="Georgia" panose="02040502050405020303" pitchFamily="18" charset="0"/>
              </a:rPr>
              <a:t>Clients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909392"/>
            <a:ext cx="12192000" cy="2948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4253948"/>
            <a:ext cx="11882642" cy="18015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391166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Firstname                Lastname                 Company                Telephone            Email                                Address               Postcode</a:t>
            </a:r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1728992" y="3909392"/>
            <a:ext cx="0" cy="2948608"/>
          </a:xfrm>
          <a:prstGeom prst="line">
            <a:avLst/>
          </a:prstGeom>
          <a:ln>
            <a:solidFill>
              <a:schemeClr val="tx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5280992" y="3909392"/>
            <a:ext cx="0" cy="2948608"/>
          </a:xfrm>
          <a:prstGeom prst="line">
            <a:avLst/>
          </a:prstGeom>
          <a:ln>
            <a:solidFill>
              <a:schemeClr val="tx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6877878" y="3909392"/>
            <a:ext cx="0" cy="2948608"/>
          </a:xfrm>
          <a:prstGeom prst="line">
            <a:avLst/>
          </a:prstGeom>
          <a:ln>
            <a:solidFill>
              <a:schemeClr val="tx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>
            <a:off x="9018104" y="3909392"/>
            <a:ext cx="0" cy="2948608"/>
          </a:xfrm>
          <a:prstGeom prst="line">
            <a:avLst/>
          </a:prstGeom>
          <a:ln>
            <a:solidFill>
              <a:schemeClr val="tx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3578087" y="3909392"/>
            <a:ext cx="0" cy="2948608"/>
          </a:xfrm>
          <a:prstGeom prst="line">
            <a:avLst/>
          </a:prstGeom>
          <a:ln>
            <a:solidFill>
              <a:schemeClr val="tx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10568608" y="3909392"/>
            <a:ext cx="0" cy="2948608"/>
          </a:xfrm>
          <a:prstGeom prst="line">
            <a:avLst/>
          </a:prstGeom>
          <a:ln>
            <a:solidFill>
              <a:schemeClr val="tx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969635" y="889897"/>
            <a:ext cx="1885950" cy="282862"/>
          </a:xfrm>
          <a:prstGeom prst="rect">
            <a:avLst/>
          </a:prstGeom>
          <a:solidFill>
            <a:schemeClr val="bg1"/>
          </a:solidFill>
          <a:ln w="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>
            <a:off x="8969635" y="1242960"/>
            <a:ext cx="1885950" cy="282862"/>
          </a:xfrm>
          <a:prstGeom prst="rect">
            <a:avLst/>
          </a:prstGeom>
          <a:solidFill>
            <a:schemeClr val="bg1"/>
          </a:solidFill>
          <a:ln w="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8969635" y="1616464"/>
            <a:ext cx="1885950" cy="282862"/>
          </a:xfrm>
          <a:prstGeom prst="rect">
            <a:avLst/>
          </a:prstGeom>
          <a:solidFill>
            <a:schemeClr val="bg1"/>
          </a:solidFill>
          <a:ln w="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8969635" y="3109717"/>
            <a:ext cx="1885950" cy="305259"/>
          </a:xfrm>
          <a:prstGeom prst="rect">
            <a:avLst/>
          </a:prstGeom>
          <a:solidFill>
            <a:schemeClr val="bg1"/>
          </a:solidFill>
          <a:ln w="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Rectangle 73"/>
          <p:cNvSpPr/>
          <p:nvPr/>
        </p:nvSpPr>
        <p:spPr>
          <a:xfrm>
            <a:off x="8969635" y="2364849"/>
            <a:ext cx="1885950" cy="282862"/>
          </a:xfrm>
          <a:prstGeom prst="rect">
            <a:avLst/>
          </a:prstGeom>
          <a:solidFill>
            <a:schemeClr val="bg1"/>
          </a:solidFill>
          <a:ln w="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8969635" y="2731804"/>
            <a:ext cx="1885950" cy="282862"/>
          </a:xfrm>
          <a:prstGeom prst="rect">
            <a:avLst/>
          </a:prstGeom>
          <a:solidFill>
            <a:schemeClr val="bg1"/>
          </a:solidFill>
          <a:ln w="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8969635" y="2004538"/>
            <a:ext cx="1885950" cy="282862"/>
          </a:xfrm>
          <a:prstGeom prst="rect">
            <a:avLst/>
          </a:prstGeom>
          <a:solidFill>
            <a:schemeClr val="bg1"/>
          </a:solidFill>
          <a:ln w="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7634244" y="841877"/>
            <a:ext cx="1335389" cy="2634887"/>
          </a:xfrm>
          <a:prstGeom prst="rect">
            <a:avLst/>
          </a:prstGeom>
          <a:noFill/>
          <a:ln w="0" cmpd="dbl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/>
              <a:t>Firstname:</a:t>
            </a:r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/>
              <a:t>Lastname:</a:t>
            </a:r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/>
              <a:t>Company:</a:t>
            </a:r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/>
              <a:t>Telephone:</a:t>
            </a:r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/>
              <a:t>Email:</a:t>
            </a:r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/>
              <a:t>Address:</a:t>
            </a:r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/>
              <a:t>Postcode: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1882640" y="3909392"/>
            <a:ext cx="309358" cy="2948608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L-Shape 123"/>
          <p:cNvSpPr/>
          <p:nvPr/>
        </p:nvSpPr>
        <p:spPr>
          <a:xfrm rot="18958821">
            <a:off x="11981513" y="6593442"/>
            <a:ext cx="111612" cy="111612"/>
          </a:xfrm>
          <a:prstGeom prst="corner">
            <a:avLst>
              <a:gd name="adj1" fmla="val 11801"/>
              <a:gd name="adj2" fmla="val 13198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L-Shape 124"/>
          <p:cNvSpPr/>
          <p:nvPr/>
        </p:nvSpPr>
        <p:spPr>
          <a:xfrm rot="8074783">
            <a:off x="11981513" y="4040524"/>
            <a:ext cx="111612" cy="111612"/>
          </a:xfrm>
          <a:prstGeom prst="corner">
            <a:avLst>
              <a:gd name="adj1" fmla="val 11801"/>
              <a:gd name="adj2" fmla="val 13198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7" name="TextBox 146"/>
          <p:cNvSpPr txBox="1"/>
          <p:nvPr/>
        </p:nvSpPr>
        <p:spPr>
          <a:xfrm>
            <a:off x="9196177" y="3484604"/>
            <a:ext cx="142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State Label -------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743225" y="3422775"/>
            <a:ext cx="1145276" cy="346022"/>
          </a:xfrm>
          <a:prstGeom prst="rect">
            <a:avLst/>
          </a:prstGeom>
          <a:solidFill>
            <a:srgbClr val="E7E6E6"/>
          </a:solidFill>
          <a:ln w="38100" cmpd="dbl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Submit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319968" y="220286"/>
            <a:ext cx="1562672" cy="346023"/>
          </a:xfrm>
          <a:prstGeom prst="rect">
            <a:avLst/>
          </a:prstGeom>
          <a:solidFill>
            <a:srgbClr val="E7E6E6"/>
          </a:solidFill>
          <a:ln w="38100" cmpd="dbl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Return to Home &gt;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364652" y="831314"/>
            <a:ext cx="4955613" cy="3021626"/>
            <a:chOff x="2317885" y="870178"/>
            <a:chExt cx="4955613" cy="3021626"/>
          </a:xfrm>
        </p:grpSpPr>
        <p:grpSp>
          <p:nvGrpSpPr>
            <p:cNvPr id="10" name="Group 9"/>
            <p:cNvGrpSpPr/>
            <p:nvPr/>
          </p:nvGrpSpPr>
          <p:grpSpPr>
            <a:xfrm>
              <a:off x="2317885" y="870178"/>
              <a:ext cx="4955613" cy="3021626"/>
              <a:chOff x="2310603" y="850033"/>
              <a:chExt cx="4984388" cy="305032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310603" y="850033"/>
                <a:ext cx="4984388" cy="30503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0" cmpd="sng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21687" y="873931"/>
                <a:ext cx="4948013" cy="29983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415107" y="3461265"/>
              <a:ext cx="4780678" cy="349328"/>
              <a:chOff x="2057702" y="3313555"/>
              <a:chExt cx="4780678" cy="344576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83" name="Rectangle 82"/>
              <p:cNvSpPr/>
              <p:nvPr/>
            </p:nvSpPr>
            <p:spPr>
              <a:xfrm>
                <a:off x="2057702" y="3313555"/>
                <a:ext cx="1145276" cy="341315"/>
              </a:xfrm>
              <a:prstGeom prst="rect">
                <a:avLst/>
              </a:prstGeom>
              <a:solidFill>
                <a:srgbClr val="E7E6E6"/>
              </a:solidFill>
              <a:ln w="38100" cmpd="dbl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Show Clients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693104" y="3316816"/>
                <a:ext cx="1145276" cy="341315"/>
              </a:xfrm>
              <a:prstGeom prst="rect">
                <a:avLst/>
              </a:prstGeom>
              <a:solidFill>
                <a:srgbClr val="E7E6E6"/>
              </a:solidFill>
              <a:ln w="38100" cmpd="dbl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 smtClean="0">
                    <a:solidFill>
                      <a:schemeClr val="tx1"/>
                    </a:solidFill>
                  </a:rPr>
                  <a:t>Delete</a:t>
                </a:r>
                <a:endParaRPr lang="en-GB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489082" y="3316815"/>
                <a:ext cx="1145276" cy="341315"/>
              </a:xfrm>
              <a:prstGeom prst="rect">
                <a:avLst/>
              </a:prstGeom>
              <a:solidFill>
                <a:srgbClr val="E7E6E6"/>
              </a:solidFill>
              <a:ln w="38100" cmpd="dbl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 smtClean="0">
                    <a:solidFill>
                      <a:schemeClr val="tx1"/>
                    </a:solidFill>
                  </a:rPr>
                  <a:t>Edit</a:t>
                </a:r>
                <a:endParaRPr lang="en-GB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273808" y="3313746"/>
                <a:ext cx="1145276" cy="341315"/>
              </a:xfrm>
              <a:prstGeom prst="rect">
                <a:avLst/>
              </a:prstGeom>
              <a:solidFill>
                <a:srgbClr val="E7E6E6"/>
              </a:solidFill>
              <a:ln w="38100" cmpd="dbl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 smtClean="0">
                    <a:solidFill>
                      <a:schemeClr val="tx1"/>
                    </a:solidFill>
                  </a:rPr>
                  <a:t>Select</a:t>
                </a:r>
                <a:endParaRPr lang="en-GB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2546580" y="3040550"/>
              <a:ext cx="2347627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/>
                <a:t>Number of Clients</a:t>
              </a:r>
              <a:r>
                <a:rPr lang="en-GB" dirty="0" smtClean="0"/>
                <a:t>: ---</a:t>
              </a:r>
              <a:endParaRPr lang="en-GB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08407" y="899285"/>
              <a:ext cx="2430593" cy="2605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/>
                <a:t>Firstname:    --------------</a:t>
              </a:r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/>
                <a:t>Lastname:     --------------</a:t>
              </a:r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/>
                <a:t>Company:     --------------</a:t>
              </a:r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/>
                <a:t>Telephone:   --------------</a:t>
              </a:r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/>
                <a:t>Email:            --------------</a:t>
              </a:r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/>
                <a:t>Address:       --------------</a:t>
              </a:r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/>
                <a:t>Postcode:     --------------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562219" y="897656"/>
              <a:ext cx="2208250" cy="1593467"/>
              <a:chOff x="2587465" y="884950"/>
              <a:chExt cx="2208250" cy="1593467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587465" y="884950"/>
                <a:ext cx="2208250" cy="1227332"/>
                <a:chOff x="2129295" y="826561"/>
                <a:chExt cx="2208250" cy="121063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94" name="TextBox 93"/>
                <p:cNvSpPr txBox="1"/>
                <p:nvPr/>
              </p:nvSpPr>
              <p:spPr>
                <a:xfrm>
                  <a:off x="2697278" y="826561"/>
                  <a:ext cx="10429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>
                      <a:latin typeface="Georgia" panose="02040502050405020303" pitchFamily="18" charset="0"/>
                    </a:rPr>
                    <a:t>Filter</a:t>
                  </a:r>
                </a:p>
              </p:txBody>
            </p:sp>
            <p:grpSp>
              <p:nvGrpSpPr>
                <p:cNvPr id="109" name="Group 108"/>
                <p:cNvGrpSpPr/>
                <p:nvPr/>
              </p:nvGrpSpPr>
              <p:grpSpPr>
                <a:xfrm>
                  <a:off x="2129295" y="1269119"/>
                  <a:ext cx="2208250" cy="768077"/>
                  <a:chOff x="2195472" y="1244251"/>
                  <a:chExt cx="2208250" cy="768077"/>
                </a:xfrm>
                <a:grpFill/>
              </p:grpSpPr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2195472" y="1244251"/>
                    <a:ext cx="2208250" cy="768077"/>
                    <a:chOff x="2195472" y="1244251"/>
                    <a:chExt cx="2208250" cy="768077"/>
                  </a:xfrm>
                  <a:grpFill/>
                </p:grpSpPr>
                <p:grpSp>
                  <p:nvGrpSpPr>
                    <p:cNvPr id="100" name="Group 99"/>
                    <p:cNvGrpSpPr/>
                    <p:nvPr/>
                  </p:nvGrpSpPr>
                  <p:grpSpPr>
                    <a:xfrm>
                      <a:off x="2195472" y="1244251"/>
                      <a:ext cx="1826391" cy="768077"/>
                      <a:chOff x="2223283" y="1250915"/>
                      <a:chExt cx="1826391" cy="768077"/>
                    </a:xfrm>
                    <a:grpFill/>
                  </p:grpSpPr>
                  <p:sp>
                    <p:nvSpPr>
                      <p:cNvPr id="98" name="TextBox 97"/>
                      <p:cNvSpPr txBox="1"/>
                      <p:nvPr/>
                    </p:nvSpPr>
                    <p:spPr>
                      <a:xfrm>
                        <a:off x="2261516" y="1250915"/>
                        <a:ext cx="1236393" cy="36933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dirty="0"/>
                          <a:t>Company:</a:t>
                        </a:r>
                      </a:p>
                    </p:txBody>
                  </p:sp>
                  <p:sp>
                    <p:nvSpPr>
                      <p:cNvPr id="99" name="Oval 98"/>
                      <p:cNvSpPr/>
                      <p:nvPr/>
                    </p:nvSpPr>
                    <p:spPr>
                      <a:xfrm>
                        <a:off x="2223283" y="1412614"/>
                        <a:ext cx="58711" cy="58711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110" name="Oval 109"/>
                      <p:cNvSpPr/>
                      <p:nvPr/>
                    </p:nvSpPr>
                    <p:spPr>
                      <a:xfrm>
                        <a:off x="2535522" y="1799558"/>
                        <a:ext cx="58711" cy="58711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111" name="Oval 110"/>
                      <p:cNvSpPr/>
                      <p:nvPr/>
                    </p:nvSpPr>
                    <p:spPr>
                      <a:xfrm flipV="1">
                        <a:off x="3371563" y="1799342"/>
                        <a:ext cx="61237" cy="58939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112" name="TextBox 111"/>
                      <p:cNvSpPr txBox="1"/>
                      <p:nvPr/>
                    </p:nvSpPr>
                    <p:spPr>
                      <a:xfrm>
                        <a:off x="3448590" y="1641645"/>
                        <a:ext cx="601084" cy="36933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dirty="0"/>
                          <a:t>DSC</a:t>
                        </a:r>
                      </a:p>
                    </p:txBody>
                  </p:sp>
                  <p:sp>
                    <p:nvSpPr>
                      <p:cNvPr id="113" name="TextBox 112"/>
                      <p:cNvSpPr txBox="1"/>
                      <p:nvPr/>
                    </p:nvSpPr>
                    <p:spPr>
                      <a:xfrm>
                        <a:off x="2630720" y="1649660"/>
                        <a:ext cx="565534" cy="369332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dirty="0"/>
                          <a:t>ASC</a:t>
                        </a:r>
                      </a:p>
                    </p:txBody>
                  </p:sp>
                </p:grpSp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3319668" y="1298289"/>
                      <a:ext cx="1084054" cy="29084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4142715" y="1305341"/>
                    <a:ext cx="0" cy="283796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L-Shape 106"/>
                  <p:cNvSpPr/>
                  <p:nvPr/>
                </p:nvSpPr>
                <p:spPr>
                  <a:xfrm rot="18958821">
                    <a:off x="4218977" y="1373110"/>
                    <a:ext cx="111612" cy="111612"/>
                  </a:xfrm>
                  <a:prstGeom prst="corner">
                    <a:avLst>
                      <a:gd name="adj1" fmla="val 11801"/>
                      <a:gd name="adj2" fmla="val 13198"/>
                    </a:avLst>
                  </a:prstGeom>
                  <a:grpFill/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sp>
            <p:nvSpPr>
              <p:cNvPr id="85" name="Rectangle 84"/>
              <p:cNvSpPr/>
              <p:nvPr/>
            </p:nvSpPr>
            <p:spPr>
              <a:xfrm>
                <a:off x="3015760" y="2132394"/>
                <a:ext cx="1145276" cy="346023"/>
              </a:xfrm>
              <a:prstGeom prst="rect">
                <a:avLst/>
              </a:prstGeom>
              <a:solidFill>
                <a:srgbClr val="E7E6E6"/>
              </a:solidFill>
              <a:ln w="38100" cmpd="dbl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 smtClean="0">
                    <a:solidFill>
                      <a:schemeClr val="tx1"/>
                    </a:solidFill>
                  </a:rPr>
                  <a:t>Apply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5095" y="43958"/>
            <a:ext cx="1904197" cy="3808369"/>
            <a:chOff x="45095" y="43958"/>
            <a:chExt cx="1904197" cy="3808369"/>
          </a:xfrm>
        </p:grpSpPr>
        <p:grpSp>
          <p:nvGrpSpPr>
            <p:cNvPr id="79" name="Group 78"/>
            <p:cNvGrpSpPr/>
            <p:nvPr/>
          </p:nvGrpSpPr>
          <p:grpSpPr>
            <a:xfrm>
              <a:off x="45095" y="43958"/>
              <a:ext cx="1904197" cy="3808369"/>
              <a:chOff x="35022" y="56076"/>
              <a:chExt cx="1880627" cy="3786679"/>
            </a:xfrm>
            <a:solidFill>
              <a:srgbClr val="DEEBF7"/>
            </a:solidFill>
          </p:grpSpPr>
          <p:sp>
            <p:nvSpPr>
              <p:cNvPr id="81" name="Rectangle 80"/>
              <p:cNvSpPr/>
              <p:nvPr/>
            </p:nvSpPr>
            <p:spPr>
              <a:xfrm>
                <a:off x="35022" y="56076"/>
                <a:ext cx="1869743" cy="3786679"/>
              </a:xfrm>
              <a:prstGeom prst="rect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43858" y="209179"/>
                <a:ext cx="1269721" cy="53921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i="1" u="sng" dirty="0">
                    <a:latin typeface="Georgia" panose="02040502050405020303" pitchFamily="18" charset="0"/>
                  </a:rPr>
                  <a:t>Menu</a:t>
                </a:r>
              </a:p>
            </p:txBody>
          </p:sp>
          <p:cxnSp>
            <p:nvCxnSpPr>
              <p:cNvPr id="101" name="Straight Connector 100"/>
              <p:cNvCxnSpPr>
                <a:cxnSpLocks/>
              </p:cNvCxnSpPr>
              <p:nvPr/>
            </p:nvCxnSpPr>
            <p:spPr>
              <a:xfrm>
                <a:off x="45906" y="909523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cxnSpLocks/>
              </p:cNvCxnSpPr>
              <p:nvPr/>
            </p:nvCxnSpPr>
            <p:spPr>
              <a:xfrm>
                <a:off x="45906" y="1489228"/>
                <a:ext cx="1821078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cxnSpLocks/>
              </p:cNvCxnSpPr>
              <p:nvPr/>
            </p:nvCxnSpPr>
            <p:spPr>
              <a:xfrm>
                <a:off x="35022" y="2068511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cxnSpLocks/>
              </p:cNvCxnSpPr>
              <p:nvPr/>
            </p:nvCxnSpPr>
            <p:spPr>
              <a:xfrm>
                <a:off x="47816" y="3230316"/>
                <a:ext cx="1820150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cxnSpLocks/>
              </p:cNvCxnSpPr>
              <p:nvPr/>
            </p:nvCxnSpPr>
            <p:spPr>
              <a:xfrm>
                <a:off x="45905" y="2642084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180651" y="3377892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Return to Home &gt;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80651" y="2767100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Invoices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80651" y="2191837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Coal Sticks Logs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80651" y="1618003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Sales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6730" y="1023667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2">
                      <a:lumMod val="50000"/>
                    </a:schemeClr>
                  </a:solidFill>
                </a:rPr>
                <a:t>Clients</a:t>
              </a:r>
              <a:endParaRPr lang="en-GB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265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60" y="-27966"/>
            <a:ext cx="12194060" cy="6885966"/>
          </a:xfrm>
          <a:prstGeom prst="rect">
            <a:avLst/>
          </a:prstGeom>
          <a:solidFill>
            <a:srgbClr val="FFB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0" y="3909392"/>
            <a:ext cx="12192000" cy="2948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0" y="4253948"/>
            <a:ext cx="11882642" cy="18015"/>
          </a:xfrm>
          <a:prstGeom prst="line">
            <a:avLst/>
          </a:prstGeom>
          <a:ln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-2060" y="391166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Company                Description               Quantity                 Unit Price              Net Total                        Gross Total           VAT</a:t>
            </a:r>
          </a:p>
        </p:txBody>
      </p:sp>
      <p:cxnSp>
        <p:nvCxnSpPr>
          <p:cNvPr id="43" name="Straight Connector 42"/>
          <p:cNvCxnSpPr>
            <a:cxnSpLocks/>
          </p:cNvCxnSpPr>
          <p:nvPr/>
        </p:nvCxnSpPr>
        <p:spPr>
          <a:xfrm>
            <a:off x="1728992" y="3909392"/>
            <a:ext cx="0" cy="2948608"/>
          </a:xfrm>
          <a:prstGeom prst="line">
            <a:avLst/>
          </a:prstGeom>
          <a:ln>
            <a:solidFill>
              <a:schemeClr val="tx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5280992" y="3909392"/>
            <a:ext cx="0" cy="2948608"/>
          </a:xfrm>
          <a:prstGeom prst="line">
            <a:avLst/>
          </a:prstGeom>
          <a:ln>
            <a:solidFill>
              <a:schemeClr val="tx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6877878" y="3909392"/>
            <a:ext cx="0" cy="2948608"/>
          </a:xfrm>
          <a:prstGeom prst="line">
            <a:avLst/>
          </a:prstGeom>
          <a:ln>
            <a:solidFill>
              <a:schemeClr val="tx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018104" y="3909392"/>
            <a:ext cx="0" cy="2948608"/>
          </a:xfrm>
          <a:prstGeom prst="line">
            <a:avLst/>
          </a:prstGeom>
          <a:ln>
            <a:solidFill>
              <a:schemeClr val="tx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3578087" y="3909392"/>
            <a:ext cx="0" cy="2948608"/>
          </a:xfrm>
          <a:prstGeom prst="line">
            <a:avLst/>
          </a:prstGeom>
          <a:ln>
            <a:solidFill>
              <a:schemeClr val="tx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10568608" y="3909392"/>
            <a:ext cx="0" cy="2948608"/>
          </a:xfrm>
          <a:prstGeom prst="line">
            <a:avLst/>
          </a:prstGeom>
          <a:ln>
            <a:solidFill>
              <a:schemeClr val="tx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1882640" y="3909392"/>
            <a:ext cx="309358" cy="2948608"/>
          </a:xfrm>
          <a:prstGeom prst="rect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L-Shape 49"/>
          <p:cNvSpPr/>
          <p:nvPr/>
        </p:nvSpPr>
        <p:spPr>
          <a:xfrm rot="18958821">
            <a:off x="11981513" y="6593442"/>
            <a:ext cx="111612" cy="111612"/>
          </a:xfrm>
          <a:prstGeom prst="corner">
            <a:avLst>
              <a:gd name="adj1" fmla="val 11801"/>
              <a:gd name="adj2" fmla="val 13198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L-Shape 50"/>
          <p:cNvSpPr/>
          <p:nvPr/>
        </p:nvSpPr>
        <p:spPr>
          <a:xfrm rot="8074783">
            <a:off x="11981513" y="4040524"/>
            <a:ext cx="111612" cy="111612"/>
          </a:xfrm>
          <a:prstGeom prst="corner">
            <a:avLst>
              <a:gd name="adj1" fmla="val 11801"/>
              <a:gd name="adj2" fmla="val 13198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ectangle 76"/>
          <p:cNvSpPr/>
          <p:nvPr/>
        </p:nvSpPr>
        <p:spPr>
          <a:xfrm>
            <a:off x="1969142" y="61765"/>
            <a:ext cx="10147088" cy="6994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1938272" y="0"/>
            <a:ext cx="3167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u="sng" dirty="0">
                <a:latin typeface="Georgia" panose="02040502050405020303" pitchFamily="18" charset="0"/>
              </a:rPr>
              <a:t>Sales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0380235" y="811051"/>
            <a:ext cx="1735995" cy="3034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TextBox 101"/>
          <p:cNvSpPr txBox="1"/>
          <p:nvPr/>
        </p:nvSpPr>
        <p:spPr>
          <a:xfrm>
            <a:off x="10817551" y="785510"/>
            <a:ext cx="8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receipt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6984551" y="807869"/>
            <a:ext cx="3352170" cy="3040998"/>
            <a:chOff x="6545281" y="1833377"/>
            <a:chExt cx="3403530" cy="3040998"/>
          </a:xfrm>
        </p:grpSpPr>
        <p:grpSp>
          <p:nvGrpSpPr>
            <p:cNvPr id="126" name="Group 125"/>
            <p:cNvGrpSpPr/>
            <p:nvPr/>
          </p:nvGrpSpPr>
          <p:grpSpPr>
            <a:xfrm>
              <a:off x="6545281" y="1833377"/>
              <a:ext cx="3403530" cy="3040998"/>
              <a:chOff x="7479219" y="668677"/>
              <a:chExt cx="3403530" cy="3040998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7479219" y="668677"/>
                <a:ext cx="3403530" cy="3040998"/>
                <a:chOff x="7175130" y="816485"/>
                <a:chExt cx="3403530" cy="299857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136" name="Rectangle 135"/>
                <p:cNvSpPr/>
                <p:nvPr/>
              </p:nvSpPr>
              <p:spPr>
                <a:xfrm>
                  <a:off x="7175130" y="816485"/>
                  <a:ext cx="3403530" cy="2998575"/>
                </a:xfrm>
                <a:prstGeom prst="rect">
                  <a:avLst/>
                </a:prstGeom>
                <a:grp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8572240" y="1191361"/>
                  <a:ext cx="1885950" cy="2789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8572240" y="1559655"/>
                  <a:ext cx="1885950" cy="2789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8572240" y="1942315"/>
                  <a:ext cx="1885950" cy="2789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7228580" y="833310"/>
                  <a:ext cx="1335389" cy="259812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160"/>
                    </a:lnSpc>
                    <a:spcAft>
                      <a:spcPts val="700"/>
                    </a:spcAft>
                  </a:pPr>
                  <a:r>
                    <a:rPr lang="en-GB" dirty="0"/>
                    <a:t>Company:</a:t>
                  </a:r>
                </a:p>
                <a:p>
                  <a:pPr>
                    <a:lnSpc>
                      <a:spcPts val="2160"/>
                    </a:lnSpc>
                    <a:spcAft>
                      <a:spcPts val="700"/>
                    </a:spcAft>
                  </a:pPr>
                  <a:r>
                    <a:rPr lang="en-GB" dirty="0"/>
                    <a:t>Description:</a:t>
                  </a:r>
                </a:p>
                <a:p>
                  <a:pPr>
                    <a:lnSpc>
                      <a:spcPts val="2160"/>
                    </a:lnSpc>
                    <a:spcAft>
                      <a:spcPts val="700"/>
                    </a:spcAft>
                  </a:pPr>
                  <a:r>
                    <a:rPr lang="en-GB" dirty="0"/>
                    <a:t>Quantity:</a:t>
                  </a:r>
                </a:p>
                <a:p>
                  <a:pPr>
                    <a:lnSpc>
                      <a:spcPts val="2160"/>
                    </a:lnSpc>
                    <a:spcAft>
                      <a:spcPts val="700"/>
                    </a:spcAft>
                  </a:pPr>
                  <a:r>
                    <a:rPr lang="en-GB" dirty="0"/>
                    <a:t>Unit Price:</a:t>
                  </a:r>
                </a:p>
                <a:p>
                  <a:pPr>
                    <a:lnSpc>
                      <a:spcPts val="2160"/>
                    </a:lnSpc>
                    <a:spcAft>
                      <a:spcPts val="700"/>
                    </a:spcAft>
                  </a:pPr>
                  <a:r>
                    <a:rPr lang="en-GB" dirty="0"/>
                    <a:t>Net total:</a:t>
                  </a:r>
                </a:p>
                <a:p>
                  <a:pPr>
                    <a:lnSpc>
                      <a:spcPts val="2160"/>
                    </a:lnSpc>
                    <a:spcAft>
                      <a:spcPts val="700"/>
                    </a:spcAft>
                  </a:pPr>
                  <a:r>
                    <a:rPr lang="en-GB" dirty="0"/>
                    <a:t>Gross Total:</a:t>
                  </a:r>
                </a:p>
                <a:p>
                  <a:pPr>
                    <a:lnSpc>
                      <a:spcPts val="2160"/>
                    </a:lnSpc>
                    <a:spcAft>
                      <a:spcPts val="700"/>
                    </a:spcAft>
                  </a:pPr>
                  <a:r>
                    <a:rPr lang="en-GB" dirty="0"/>
                    <a:t>VAT:</a:t>
                  </a:r>
                </a:p>
              </p:txBody>
            </p:sp>
          </p:grpSp>
          <p:sp>
            <p:nvSpPr>
              <p:cNvPr id="132" name="TextBox 131"/>
              <p:cNvSpPr txBox="1"/>
              <p:nvPr/>
            </p:nvSpPr>
            <p:spPr>
              <a:xfrm>
                <a:off x="9163347" y="2869050"/>
                <a:ext cx="14272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/>
                  <a:t>State Label -------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9180984" y="2502349"/>
                <a:ext cx="14272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/>
                  <a:t>State Label -------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9180984" y="2135648"/>
                <a:ext cx="14272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/>
                  <a:t>State Label -------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9163347" y="3282597"/>
                <a:ext cx="14272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/>
                  <a:t>State Label -------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8325994" y="1869256"/>
              <a:ext cx="1084054" cy="294861"/>
              <a:chOff x="4839387" y="3310082"/>
              <a:chExt cx="1084054" cy="294861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4839387" y="3310082"/>
                <a:ext cx="1084054" cy="2948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5662434" y="3317233"/>
                <a:ext cx="0" cy="287710"/>
              </a:xfrm>
              <a:prstGeom prst="lin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L-Shape 129"/>
              <p:cNvSpPr/>
              <p:nvPr/>
            </p:nvSpPr>
            <p:spPr>
              <a:xfrm rot="18958821">
                <a:off x="5738696" y="3385936"/>
                <a:ext cx="111612" cy="113151"/>
              </a:xfrm>
              <a:prstGeom prst="corner">
                <a:avLst>
                  <a:gd name="adj1" fmla="val 11801"/>
                  <a:gd name="adj2" fmla="val 13198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11941361" y="1123480"/>
            <a:ext cx="177383" cy="1649324"/>
            <a:chOff x="12730591" y="1226642"/>
            <a:chExt cx="309358" cy="2948608"/>
          </a:xfrm>
        </p:grpSpPr>
        <p:sp>
          <p:nvSpPr>
            <p:cNvPr id="145" name="Rectangle 144"/>
            <p:cNvSpPr/>
            <p:nvPr/>
          </p:nvSpPr>
          <p:spPr>
            <a:xfrm>
              <a:off x="12730591" y="1226642"/>
              <a:ext cx="309358" cy="2948608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L-Shape 145"/>
            <p:cNvSpPr/>
            <p:nvPr/>
          </p:nvSpPr>
          <p:spPr>
            <a:xfrm rot="18958821">
              <a:off x="12829464" y="3910692"/>
              <a:ext cx="111612" cy="111612"/>
            </a:xfrm>
            <a:prstGeom prst="corner">
              <a:avLst>
                <a:gd name="adj1" fmla="val 11801"/>
                <a:gd name="adj2" fmla="val 13198"/>
              </a:avLst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7" name="L-Shape 146"/>
            <p:cNvSpPr/>
            <p:nvPr/>
          </p:nvSpPr>
          <p:spPr>
            <a:xfrm rot="8074783">
              <a:off x="12829464" y="1357774"/>
              <a:ext cx="111612" cy="111612"/>
            </a:xfrm>
            <a:prstGeom prst="corner">
              <a:avLst>
                <a:gd name="adj1" fmla="val 11801"/>
                <a:gd name="adj2" fmla="val 13198"/>
              </a:avLst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328272" y="1080239"/>
            <a:ext cx="1211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 Paintbrush </a:t>
            </a:r>
            <a:endParaRPr lang="en-GB" sz="1200" dirty="0"/>
          </a:p>
          <a:p>
            <a:r>
              <a:rPr lang="en-GB" sz="1200" dirty="0"/>
              <a:t>              @ £1.99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320586" y="1432780"/>
            <a:ext cx="132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 </a:t>
            </a:r>
            <a:r>
              <a:rPr lang="en-GB" sz="1200" dirty="0"/>
              <a:t>bags of coal </a:t>
            </a:r>
          </a:p>
          <a:p>
            <a:r>
              <a:rPr lang="en-GB" sz="1200" dirty="0"/>
              <a:t>              @ £18.99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0318072" y="1779753"/>
            <a:ext cx="132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 ladder </a:t>
            </a:r>
            <a:endParaRPr lang="en-GB" sz="1200" dirty="0"/>
          </a:p>
          <a:p>
            <a:r>
              <a:rPr lang="en-GB" sz="1200" dirty="0"/>
              <a:t>              @ </a:t>
            </a:r>
            <a:r>
              <a:rPr lang="en-GB" sz="1200" dirty="0" smtClean="0"/>
              <a:t>£21.99</a:t>
            </a:r>
            <a:endParaRPr lang="en-GB" sz="1200" dirty="0"/>
          </a:p>
        </p:txBody>
      </p:sp>
      <p:sp>
        <p:nvSpPr>
          <p:cNvPr id="80" name="Rectangle 79"/>
          <p:cNvSpPr/>
          <p:nvPr/>
        </p:nvSpPr>
        <p:spPr>
          <a:xfrm>
            <a:off x="196730" y="1023667"/>
            <a:ext cx="1562672" cy="346023"/>
          </a:xfrm>
          <a:prstGeom prst="rect">
            <a:avLst/>
          </a:prstGeom>
          <a:solidFill>
            <a:srgbClr val="E7E6E6"/>
          </a:solidFill>
          <a:ln w="38100" cmpd="dbl">
            <a:solidFill>
              <a:schemeClr val="bg2">
                <a:lumMod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Clients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5095" y="43958"/>
            <a:ext cx="1904197" cy="3808369"/>
            <a:chOff x="45095" y="43958"/>
            <a:chExt cx="1904197" cy="3808369"/>
          </a:xfrm>
        </p:grpSpPr>
        <p:grpSp>
          <p:nvGrpSpPr>
            <p:cNvPr id="90" name="Group 89"/>
            <p:cNvGrpSpPr/>
            <p:nvPr/>
          </p:nvGrpSpPr>
          <p:grpSpPr>
            <a:xfrm>
              <a:off x="45095" y="43958"/>
              <a:ext cx="1904197" cy="3808369"/>
              <a:chOff x="35022" y="56076"/>
              <a:chExt cx="1880627" cy="3786679"/>
            </a:xfrm>
            <a:solidFill>
              <a:srgbClr val="DEEBF7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35022" y="56076"/>
                <a:ext cx="1869743" cy="3786679"/>
              </a:xfrm>
              <a:prstGeom prst="rect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43858" y="209179"/>
                <a:ext cx="1269721" cy="53921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i="1" u="sng" dirty="0">
                    <a:latin typeface="Georgia" panose="02040502050405020303" pitchFamily="18" charset="0"/>
                  </a:rPr>
                  <a:t>Menu</a:t>
                </a:r>
              </a:p>
            </p:txBody>
          </p:sp>
          <p:cxnSp>
            <p:nvCxnSpPr>
              <p:cNvPr id="99" name="Straight Connector 98"/>
              <p:cNvCxnSpPr>
                <a:cxnSpLocks/>
              </p:cNvCxnSpPr>
              <p:nvPr/>
            </p:nvCxnSpPr>
            <p:spPr>
              <a:xfrm>
                <a:off x="45906" y="909523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cxnSpLocks/>
              </p:cNvCxnSpPr>
              <p:nvPr/>
            </p:nvCxnSpPr>
            <p:spPr>
              <a:xfrm>
                <a:off x="45906" y="1489228"/>
                <a:ext cx="1821078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cxnSpLocks/>
              </p:cNvCxnSpPr>
              <p:nvPr/>
            </p:nvCxnSpPr>
            <p:spPr>
              <a:xfrm>
                <a:off x="35022" y="2068511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cxnSpLocks/>
              </p:cNvCxnSpPr>
              <p:nvPr/>
            </p:nvCxnSpPr>
            <p:spPr>
              <a:xfrm>
                <a:off x="47816" y="3230316"/>
                <a:ext cx="1820150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cxnSpLocks/>
              </p:cNvCxnSpPr>
              <p:nvPr/>
            </p:nvCxnSpPr>
            <p:spPr>
              <a:xfrm>
                <a:off x="45905" y="2642084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Rectangle 90"/>
            <p:cNvSpPr/>
            <p:nvPr/>
          </p:nvSpPr>
          <p:spPr>
            <a:xfrm>
              <a:off x="180651" y="3377892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Return to Home &gt;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80651" y="2767100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Invoices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80651" y="2191837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Coal Sticks Logs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89686" y="1019745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Clients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86755" y="1629854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2">
                      <a:lumMod val="50000"/>
                    </a:schemeClr>
                  </a:solidFill>
                </a:rPr>
                <a:t>Sales</a:t>
              </a:r>
              <a:endParaRPr lang="en-GB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10267611" y="232275"/>
            <a:ext cx="1562672" cy="346023"/>
          </a:xfrm>
          <a:prstGeom prst="rect">
            <a:avLst/>
          </a:prstGeom>
          <a:solidFill>
            <a:srgbClr val="E7E6E6"/>
          </a:solidFill>
          <a:ln w="38100" cmpd="dbl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Return to Home &gt;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87003" y="822979"/>
            <a:ext cx="4959834" cy="3037579"/>
            <a:chOff x="1987003" y="822979"/>
            <a:chExt cx="4959834" cy="3037579"/>
          </a:xfrm>
        </p:grpSpPr>
        <p:grpSp>
          <p:nvGrpSpPr>
            <p:cNvPr id="3" name="Group 2"/>
            <p:cNvGrpSpPr/>
            <p:nvPr/>
          </p:nvGrpSpPr>
          <p:grpSpPr>
            <a:xfrm>
              <a:off x="1987003" y="822979"/>
              <a:ext cx="4959834" cy="3037579"/>
              <a:chOff x="1987003" y="822979"/>
              <a:chExt cx="4959834" cy="3037579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1987003" y="822979"/>
                <a:ext cx="4959834" cy="3037579"/>
                <a:chOff x="1989695" y="821882"/>
                <a:chExt cx="4959834" cy="3037579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1989695" y="821882"/>
                  <a:ext cx="4959834" cy="303757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286828" y="2956290"/>
                  <a:ext cx="2181993" cy="37442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Number of sales: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469612" y="847797"/>
                  <a:ext cx="2439550" cy="260584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160"/>
                    </a:lnSpc>
                    <a:spcAft>
                      <a:spcPts val="700"/>
                    </a:spcAft>
                  </a:pPr>
                  <a:r>
                    <a:rPr lang="en-GB" dirty="0"/>
                    <a:t>Company:    </a:t>
                  </a:r>
                  <a:r>
                    <a:rPr lang="en-GB" dirty="0" smtClean="0"/>
                    <a:t> --------------</a:t>
                  </a:r>
                  <a:endParaRPr lang="en-GB" dirty="0"/>
                </a:p>
                <a:p>
                  <a:pPr>
                    <a:lnSpc>
                      <a:spcPts val="2160"/>
                    </a:lnSpc>
                    <a:spcAft>
                      <a:spcPts val="700"/>
                    </a:spcAft>
                  </a:pPr>
                  <a:r>
                    <a:rPr lang="en-GB" dirty="0"/>
                    <a:t>Description: </a:t>
                  </a:r>
                  <a:r>
                    <a:rPr lang="en-GB" dirty="0" smtClean="0"/>
                    <a:t>-----------</a:t>
                  </a:r>
                  <a:endParaRPr lang="en-GB" dirty="0"/>
                </a:p>
                <a:p>
                  <a:pPr>
                    <a:lnSpc>
                      <a:spcPts val="2160"/>
                    </a:lnSpc>
                    <a:spcAft>
                      <a:spcPts val="700"/>
                    </a:spcAft>
                  </a:pPr>
                  <a:r>
                    <a:rPr lang="en-GB" dirty="0"/>
                    <a:t>Quantity:    </a:t>
                  </a:r>
                  <a:r>
                    <a:rPr lang="en-GB" dirty="0" smtClean="0"/>
                    <a:t>  </a:t>
                  </a:r>
                  <a:r>
                    <a:rPr lang="en-GB" dirty="0"/>
                    <a:t>--------------</a:t>
                  </a:r>
                </a:p>
                <a:p>
                  <a:pPr>
                    <a:lnSpc>
                      <a:spcPts val="2160"/>
                    </a:lnSpc>
                    <a:spcAft>
                      <a:spcPts val="700"/>
                    </a:spcAft>
                  </a:pPr>
                  <a:r>
                    <a:rPr lang="en-GB" dirty="0"/>
                    <a:t>Unit Price:   </a:t>
                  </a:r>
                  <a:r>
                    <a:rPr lang="en-GB" dirty="0" smtClean="0"/>
                    <a:t> --------------</a:t>
                  </a:r>
                  <a:endParaRPr lang="en-GB" dirty="0"/>
                </a:p>
                <a:p>
                  <a:pPr>
                    <a:lnSpc>
                      <a:spcPts val="2160"/>
                    </a:lnSpc>
                    <a:spcAft>
                      <a:spcPts val="700"/>
                    </a:spcAft>
                  </a:pPr>
                  <a:r>
                    <a:rPr lang="en-GB" dirty="0"/>
                    <a:t>Net Total:    </a:t>
                  </a:r>
                  <a:r>
                    <a:rPr lang="en-GB" dirty="0" smtClean="0"/>
                    <a:t>  ----------</a:t>
                  </a:r>
                  <a:endParaRPr lang="en-GB" dirty="0"/>
                </a:p>
                <a:p>
                  <a:pPr>
                    <a:lnSpc>
                      <a:spcPts val="2160"/>
                    </a:lnSpc>
                    <a:spcAft>
                      <a:spcPts val="700"/>
                    </a:spcAft>
                  </a:pPr>
                  <a:r>
                    <a:rPr lang="en-GB" dirty="0"/>
                    <a:t>Gross Total: </a:t>
                  </a:r>
                  <a:r>
                    <a:rPr lang="en-GB" dirty="0" smtClean="0"/>
                    <a:t> </a:t>
                  </a:r>
                  <a:r>
                    <a:rPr lang="en-GB" dirty="0"/>
                    <a:t>----------</a:t>
                  </a:r>
                </a:p>
                <a:p>
                  <a:pPr>
                    <a:lnSpc>
                      <a:spcPts val="2160"/>
                    </a:lnSpc>
                    <a:spcAft>
                      <a:spcPts val="700"/>
                    </a:spcAft>
                  </a:pPr>
                  <a:r>
                    <a:rPr lang="en-GB" dirty="0"/>
                    <a:t>VAT:     </a:t>
                  </a:r>
                  <a:r>
                    <a:rPr lang="en-GB" dirty="0" smtClean="0"/>
                    <a:t>          --------</a:t>
                  </a:r>
                  <a:endParaRPr lang="en-GB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733215" y="932133"/>
                  <a:ext cx="1042951" cy="4680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>
                      <a:latin typeface="Georgia" panose="02040502050405020303" pitchFamily="18" charset="0"/>
                    </a:rPr>
                    <a:t>Filter</a:t>
                  </a:r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2057228" y="1438762"/>
                <a:ext cx="2382967" cy="369332"/>
                <a:chOff x="2078374" y="1480430"/>
                <a:chExt cx="2382967" cy="3693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2078374" y="1480430"/>
                  <a:ext cx="2382967" cy="369332"/>
                  <a:chOff x="2195472" y="1244250"/>
                  <a:chExt cx="2382967" cy="364307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2195472" y="1244250"/>
                    <a:ext cx="1438316" cy="364307"/>
                    <a:chOff x="2223283" y="1250914"/>
                    <a:chExt cx="1438316" cy="364307"/>
                  </a:xfrm>
                  <a:grpFill/>
                </p:grpSpPr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2261516" y="1250914"/>
                      <a:ext cx="1400083" cy="364307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/>
                        <a:t>Description:</a:t>
                      </a:r>
                    </a:p>
                  </p:txBody>
                </p:sp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2223283" y="1412614"/>
                      <a:ext cx="58711" cy="58711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65" name="Rectangle 64"/>
                  <p:cNvSpPr/>
                  <p:nvPr/>
                </p:nvSpPr>
                <p:spPr>
                  <a:xfrm>
                    <a:off x="3494385" y="1297758"/>
                    <a:ext cx="1084054" cy="2908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4122110" y="1534677"/>
                  <a:ext cx="0" cy="28771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L-Shape 62"/>
                <p:cNvSpPr/>
                <p:nvPr/>
              </p:nvSpPr>
              <p:spPr>
                <a:xfrm rot="18958821">
                  <a:off x="4225217" y="1608521"/>
                  <a:ext cx="111612" cy="113151"/>
                </a:xfrm>
                <a:prstGeom prst="corner">
                  <a:avLst>
                    <a:gd name="adj1" fmla="val 11801"/>
                    <a:gd name="adj2" fmla="val 13198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10" name="Rectangle 109"/>
              <p:cNvSpPr/>
              <p:nvPr/>
            </p:nvSpPr>
            <p:spPr>
              <a:xfrm>
                <a:off x="2550290" y="2303033"/>
                <a:ext cx="1145276" cy="346023"/>
              </a:xfrm>
              <a:prstGeom prst="rect">
                <a:avLst/>
              </a:prstGeom>
              <a:solidFill>
                <a:srgbClr val="E7E6E6"/>
              </a:solidFill>
              <a:ln w="38100" cmpd="dbl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 smtClean="0">
                    <a:solidFill>
                      <a:schemeClr val="tx1"/>
                    </a:solidFill>
                  </a:rPr>
                  <a:t>Apply</a:t>
                </a:r>
                <a:endParaRPr lang="en-GB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2057228" y="1810037"/>
                <a:ext cx="2382967" cy="369332"/>
                <a:chOff x="2078374" y="1480430"/>
                <a:chExt cx="2382967" cy="369332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2078374" y="1480430"/>
                  <a:ext cx="2382967" cy="369332"/>
                  <a:chOff x="2195472" y="1244250"/>
                  <a:chExt cx="2382967" cy="364307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2195472" y="1244250"/>
                    <a:ext cx="1438316" cy="364307"/>
                    <a:chOff x="2223283" y="1250914"/>
                    <a:chExt cx="1438316" cy="364307"/>
                  </a:xfrm>
                  <a:grpFill/>
                </p:grpSpPr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2261516" y="1250914"/>
                      <a:ext cx="1400083" cy="364307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 smtClean="0"/>
                        <a:t>Company:</a:t>
                      </a:r>
                      <a:endParaRPr lang="en-GB" dirty="0"/>
                    </a:p>
                  </p:txBody>
                </p:sp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2223283" y="1412614"/>
                      <a:ext cx="58711" cy="58711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16" name="Rectangle 115"/>
                  <p:cNvSpPr/>
                  <p:nvPr/>
                </p:nvSpPr>
                <p:spPr>
                  <a:xfrm>
                    <a:off x="3494385" y="1297758"/>
                    <a:ext cx="1084054" cy="29084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122110" y="1534677"/>
                  <a:ext cx="0" cy="28771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L-Shape 113"/>
                <p:cNvSpPr/>
                <p:nvPr/>
              </p:nvSpPr>
              <p:spPr>
                <a:xfrm rot="18958821">
                  <a:off x="4225217" y="1608521"/>
                  <a:ext cx="111612" cy="113151"/>
                </a:xfrm>
                <a:prstGeom prst="corner">
                  <a:avLst>
                    <a:gd name="adj1" fmla="val 11801"/>
                    <a:gd name="adj2" fmla="val 13198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106" name="Rectangle 105"/>
            <p:cNvSpPr/>
            <p:nvPr/>
          </p:nvSpPr>
          <p:spPr>
            <a:xfrm>
              <a:off x="2070109" y="3410703"/>
              <a:ext cx="1145276" cy="346022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Show </a:t>
              </a:r>
              <a:r>
                <a:rPr lang="en-GB" sz="1400" b="1" dirty="0" smtClean="0">
                  <a:solidFill>
                    <a:schemeClr val="tx1"/>
                  </a:solidFill>
                </a:rPr>
                <a:t>Orders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693427" y="3405738"/>
              <a:ext cx="1145276" cy="346022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>
                  <a:solidFill>
                    <a:schemeClr val="tx1"/>
                  </a:solidFill>
                </a:rPr>
                <a:t>Delete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489405" y="3405737"/>
              <a:ext cx="1145276" cy="346022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>
                  <a:solidFill>
                    <a:schemeClr val="tx1"/>
                  </a:solidFill>
                </a:rPr>
                <a:t>Edit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285383" y="3410703"/>
              <a:ext cx="1145276" cy="346022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smtClean="0">
                  <a:solidFill>
                    <a:schemeClr val="tx1"/>
                  </a:solidFill>
                </a:rPr>
                <a:t>Select</a:t>
              </a:r>
              <a:endParaRPr lang="en-GB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7133151" y="3405306"/>
            <a:ext cx="1145276" cy="346022"/>
          </a:xfrm>
          <a:prstGeom prst="rect">
            <a:avLst/>
          </a:prstGeom>
          <a:solidFill>
            <a:srgbClr val="E7E6E6"/>
          </a:solidFill>
          <a:ln w="38100" cmpd="dbl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Add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568608" y="3454736"/>
            <a:ext cx="1145276" cy="346022"/>
          </a:xfrm>
          <a:prstGeom prst="rect">
            <a:avLst/>
          </a:prstGeom>
          <a:solidFill>
            <a:srgbClr val="E7E6E6"/>
          </a:solidFill>
          <a:ln w="38100" cmpd="dbl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Submit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0328272" y="2120066"/>
            <a:ext cx="132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 Araldite</a:t>
            </a:r>
            <a:endParaRPr lang="en-GB" sz="1200" dirty="0"/>
          </a:p>
          <a:p>
            <a:r>
              <a:rPr lang="en-GB" sz="1200" dirty="0"/>
              <a:t>              @ </a:t>
            </a:r>
            <a:r>
              <a:rPr lang="en-GB" sz="1200" dirty="0" smtClean="0"/>
              <a:t>£6.99</a:t>
            </a:r>
            <a:endParaRPr lang="en-GB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0337598" y="2467039"/>
            <a:ext cx="1578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3 Lawnmower Blades</a:t>
            </a:r>
            <a:endParaRPr lang="en-GB" sz="1200" dirty="0"/>
          </a:p>
          <a:p>
            <a:r>
              <a:rPr lang="en-GB" sz="1200" dirty="0"/>
              <a:t>              @ </a:t>
            </a:r>
            <a:r>
              <a:rPr lang="en-GB" sz="1200" dirty="0" smtClean="0"/>
              <a:t>£6.99</a:t>
            </a:r>
            <a:endParaRPr lang="en-GB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0517555" y="2775458"/>
            <a:ext cx="1252929" cy="646331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Net:    --------------</a:t>
            </a:r>
          </a:p>
          <a:p>
            <a:r>
              <a:rPr lang="en-GB" sz="1200" dirty="0"/>
              <a:t>Gross: -------------</a:t>
            </a:r>
          </a:p>
          <a:p>
            <a:r>
              <a:rPr lang="en-GB" sz="1200" dirty="0"/>
              <a:t>VAT:     -------------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74435" y="1117891"/>
            <a:ext cx="1741795" cy="16492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5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2162174" y="911913"/>
            <a:ext cx="7652245" cy="5395130"/>
          </a:xfrm>
          <a:prstGeom prst="rect">
            <a:avLst/>
          </a:prstGeom>
          <a:solidFill>
            <a:srgbClr val="FFBE0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60"/>
              </a:lnSpc>
            </a:pPr>
            <a:endParaRPr lang="en-GB" dirty="0"/>
          </a:p>
        </p:txBody>
      </p:sp>
      <p:sp>
        <p:nvSpPr>
          <p:cNvPr id="57" name="Rectangle 56"/>
          <p:cNvSpPr/>
          <p:nvPr/>
        </p:nvSpPr>
        <p:spPr>
          <a:xfrm>
            <a:off x="4247483" y="965423"/>
            <a:ext cx="5582383" cy="5036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4216015" y="895409"/>
            <a:ext cx="453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u="sng" dirty="0">
                <a:latin typeface="Georgia" panose="02040502050405020303" pitchFamily="18" charset="0"/>
              </a:rPr>
              <a:t>Coal Sticks Logs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154667" y="1046036"/>
            <a:ext cx="1483046" cy="34131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Return to Home &gt;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193386" y="1502330"/>
            <a:ext cx="3624110" cy="2549571"/>
            <a:chOff x="3974581" y="1510294"/>
            <a:chExt cx="3624110" cy="2549571"/>
          </a:xfrm>
        </p:grpSpPr>
        <p:grpSp>
          <p:nvGrpSpPr>
            <p:cNvPr id="21" name="Group 20"/>
            <p:cNvGrpSpPr/>
            <p:nvPr/>
          </p:nvGrpSpPr>
          <p:grpSpPr>
            <a:xfrm>
              <a:off x="3974581" y="1518802"/>
              <a:ext cx="3624110" cy="2541063"/>
              <a:chOff x="4078343" y="1664204"/>
              <a:chExt cx="3624110" cy="2541063"/>
            </a:xfrm>
          </p:grpSpPr>
          <p:sp>
            <p:nvSpPr>
              <p:cNvPr id="61" name="Rectangle 60"/>
              <p:cNvSpPr/>
              <p:nvPr/>
            </p:nvSpPr>
            <p:spPr>
              <a:xfrm flipV="1">
                <a:off x="4078343" y="1664204"/>
                <a:ext cx="3624110" cy="254106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145981" y="3810677"/>
                <a:ext cx="903155" cy="337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>
                    <a:solidFill>
                      <a:schemeClr val="tx1"/>
                    </a:solidFill>
                  </a:rPr>
                  <a:t>Show Orders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093408" y="3807089"/>
                <a:ext cx="820780" cy="337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Select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971187" y="3811626"/>
                <a:ext cx="820780" cy="337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Delete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844838" y="3809187"/>
                <a:ext cx="820780" cy="3374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</a:rPr>
                  <a:t>Edit</a:t>
                </a:r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28678" y="1510294"/>
              <a:ext cx="2935367" cy="2067233"/>
              <a:chOff x="2162089" y="4258163"/>
              <a:chExt cx="2935367" cy="2067233"/>
            </a:xfrm>
          </p:grpSpPr>
          <p:sp>
            <p:nvSpPr>
              <p:cNvPr id="60" name="Rectangle 59"/>
              <p:cNvSpPr/>
              <p:nvPr/>
            </p:nvSpPr>
            <p:spPr>
              <a:xfrm flipV="1">
                <a:off x="2173432" y="4312255"/>
                <a:ext cx="1321832" cy="19590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162089" y="4258163"/>
                <a:ext cx="1363447" cy="2067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160"/>
                  </a:lnSpc>
                </a:pPr>
                <a:r>
                  <a:rPr lang="en-GB" sz="1400" dirty="0" smtClean="0">
                    <a:latin typeface="Georgia" panose="02040502050405020303" pitchFamily="18" charset="0"/>
                  </a:rPr>
                  <a:t>Sold </a:t>
                </a:r>
                <a:r>
                  <a:rPr lang="en-GB" sz="1400" dirty="0">
                    <a:latin typeface="Georgia" panose="02040502050405020303" pitchFamily="18" charset="0"/>
                  </a:rPr>
                  <a:t>Items </a:t>
                </a:r>
              </a:p>
              <a:p>
                <a:pPr>
                  <a:lnSpc>
                    <a:spcPts val="2160"/>
                  </a:lnSpc>
                </a:pPr>
                <a:r>
                  <a:rPr lang="en-GB" sz="1200" dirty="0"/>
                  <a:t>House Coal: 0</a:t>
                </a:r>
              </a:p>
              <a:p>
                <a:pPr>
                  <a:lnSpc>
                    <a:spcPts val="2160"/>
                  </a:lnSpc>
                </a:pPr>
                <a:r>
                  <a:rPr lang="en-GB" sz="1200" dirty="0"/>
                  <a:t>Premium: 0</a:t>
                </a:r>
              </a:p>
              <a:p>
                <a:pPr>
                  <a:lnSpc>
                    <a:spcPts val="2160"/>
                  </a:lnSpc>
                </a:pPr>
                <a:r>
                  <a:rPr lang="en-GB" sz="1200" dirty="0" err="1"/>
                  <a:t>Stoveglow</a:t>
                </a:r>
                <a:r>
                  <a:rPr lang="en-GB" sz="1200" dirty="0"/>
                  <a:t>: 0</a:t>
                </a:r>
              </a:p>
              <a:p>
                <a:pPr>
                  <a:lnSpc>
                    <a:spcPts val="2160"/>
                  </a:lnSpc>
                </a:pPr>
                <a:r>
                  <a:rPr lang="en-GB" sz="1200" dirty="0" err="1"/>
                  <a:t>Homefire</a:t>
                </a:r>
                <a:r>
                  <a:rPr lang="en-GB" sz="1200" dirty="0"/>
                  <a:t> Ovals: 0</a:t>
                </a:r>
              </a:p>
              <a:p>
                <a:pPr>
                  <a:lnSpc>
                    <a:spcPts val="2160"/>
                  </a:lnSpc>
                </a:pPr>
                <a:r>
                  <a:rPr lang="en-GB" sz="1200" dirty="0"/>
                  <a:t>Logs: 0</a:t>
                </a:r>
              </a:p>
              <a:p>
                <a:pPr>
                  <a:lnSpc>
                    <a:spcPts val="2160"/>
                  </a:lnSpc>
                </a:pPr>
                <a:r>
                  <a:rPr lang="en-GB" sz="1200" dirty="0"/>
                  <a:t>Kindling: 0   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39055" y="4343606"/>
                <a:ext cx="1458401" cy="1502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160"/>
                  </a:lnSpc>
                </a:pPr>
                <a:r>
                  <a:rPr lang="en-GB" sz="1200" dirty="0" smtClean="0"/>
                  <a:t>Product: </a:t>
                </a:r>
                <a:endParaRPr lang="en-GB" sz="1200" dirty="0"/>
              </a:p>
              <a:p>
                <a:pPr>
                  <a:lnSpc>
                    <a:spcPts val="2160"/>
                  </a:lnSpc>
                </a:pPr>
                <a:r>
                  <a:rPr lang="en-GB" sz="1200" dirty="0" smtClean="0"/>
                  <a:t>Quantity: </a:t>
                </a:r>
                <a:endParaRPr lang="en-GB" sz="1200" dirty="0"/>
              </a:p>
              <a:p>
                <a:pPr>
                  <a:lnSpc>
                    <a:spcPts val="2160"/>
                  </a:lnSpc>
                </a:pPr>
                <a:r>
                  <a:rPr lang="en-GB" sz="1200" dirty="0" smtClean="0"/>
                  <a:t>Unit Price: </a:t>
                </a:r>
                <a:endParaRPr lang="en-GB" sz="1200" dirty="0"/>
              </a:p>
              <a:p>
                <a:pPr>
                  <a:lnSpc>
                    <a:spcPts val="2160"/>
                  </a:lnSpc>
                </a:pPr>
                <a:r>
                  <a:rPr lang="en-GB" sz="1200" dirty="0" smtClean="0"/>
                  <a:t>Total: </a:t>
                </a:r>
                <a:endParaRPr lang="en-GB" sz="1200" dirty="0"/>
              </a:p>
              <a:p>
                <a:pPr>
                  <a:lnSpc>
                    <a:spcPts val="2160"/>
                  </a:lnSpc>
                </a:pPr>
                <a:r>
                  <a:rPr lang="en-GB" sz="1200" dirty="0" smtClean="0"/>
                  <a:t>VAT: </a:t>
                </a:r>
                <a:endParaRPr lang="en-GB" sz="1200" dirty="0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7784788" y="3660211"/>
            <a:ext cx="2128819" cy="380581"/>
            <a:chOff x="7854083" y="5586722"/>
            <a:chExt cx="2044873" cy="426632"/>
          </a:xfrm>
        </p:grpSpPr>
        <p:sp>
          <p:nvSpPr>
            <p:cNvPr id="94" name="Rectangle 93"/>
            <p:cNvSpPr/>
            <p:nvPr/>
          </p:nvSpPr>
          <p:spPr>
            <a:xfrm flipV="1">
              <a:off x="7928027" y="5586722"/>
              <a:ext cx="1833126" cy="4266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854083" y="5627528"/>
              <a:ext cx="2044873" cy="345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Total:  £---- </a:t>
              </a:r>
              <a:r>
                <a:rPr lang="en-GB" sz="1400" dirty="0" smtClean="0"/>
                <a:t> VAT</a:t>
              </a:r>
              <a:r>
                <a:rPr lang="en-GB" sz="1400" dirty="0"/>
                <a:t>: £ -----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867040" y="1480858"/>
            <a:ext cx="1913728" cy="2140164"/>
            <a:chOff x="7895276" y="1523408"/>
            <a:chExt cx="1913728" cy="2140164"/>
          </a:xfrm>
        </p:grpSpPr>
        <p:grpSp>
          <p:nvGrpSpPr>
            <p:cNvPr id="18" name="Group 17"/>
            <p:cNvGrpSpPr/>
            <p:nvPr/>
          </p:nvGrpSpPr>
          <p:grpSpPr>
            <a:xfrm>
              <a:off x="7895276" y="1523408"/>
              <a:ext cx="1913728" cy="2140164"/>
              <a:chOff x="7902447" y="1523479"/>
              <a:chExt cx="1913728" cy="2140164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7902447" y="1538946"/>
                <a:ext cx="1913728" cy="21246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930251" y="1523479"/>
                <a:ext cx="1628613" cy="1775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160"/>
                  </a:lnSpc>
                  <a:spcAft>
                    <a:spcPts val="500"/>
                  </a:spcAft>
                </a:pPr>
                <a:r>
                  <a:rPr lang="en-GB" sz="1200" dirty="0"/>
                  <a:t>Product: </a:t>
                </a:r>
              </a:p>
              <a:p>
                <a:pPr>
                  <a:lnSpc>
                    <a:spcPts val="2160"/>
                  </a:lnSpc>
                  <a:spcAft>
                    <a:spcPts val="500"/>
                  </a:spcAft>
                </a:pPr>
                <a:r>
                  <a:rPr lang="en-GB" sz="1200" dirty="0"/>
                  <a:t>Quantity:   </a:t>
                </a:r>
              </a:p>
              <a:p>
                <a:pPr>
                  <a:lnSpc>
                    <a:spcPts val="2160"/>
                  </a:lnSpc>
                  <a:spcAft>
                    <a:spcPts val="500"/>
                  </a:spcAft>
                </a:pPr>
                <a:r>
                  <a:rPr lang="en-GB" sz="1200" dirty="0"/>
                  <a:t>Unit Price:        £  --------</a:t>
                </a:r>
              </a:p>
              <a:p>
                <a:pPr>
                  <a:lnSpc>
                    <a:spcPts val="2160"/>
                  </a:lnSpc>
                  <a:spcAft>
                    <a:spcPts val="500"/>
                  </a:spcAft>
                </a:pPr>
                <a:r>
                  <a:rPr lang="en-GB" sz="1200" dirty="0"/>
                  <a:t>Total Price:          £-------</a:t>
                </a:r>
              </a:p>
              <a:p>
                <a:pPr>
                  <a:lnSpc>
                    <a:spcPts val="2160"/>
                  </a:lnSpc>
                  <a:spcAft>
                    <a:spcPts val="500"/>
                  </a:spcAft>
                </a:pPr>
                <a:r>
                  <a:rPr lang="en-GB" sz="1200" dirty="0"/>
                  <a:t>VAT:                    £ --------     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969162" y="3338254"/>
                <a:ext cx="775235" cy="2456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Add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8696375" y="1957893"/>
                <a:ext cx="1006281" cy="239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8769245" y="3315445"/>
                <a:ext cx="1019396" cy="264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i="1" dirty="0"/>
                  <a:t>State Label ----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8696375" y="1581290"/>
                <a:ext cx="1006281" cy="264369"/>
                <a:chOff x="3377287" y="1534677"/>
                <a:chExt cx="1084054" cy="294861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3377287" y="1534677"/>
                  <a:ext cx="1084054" cy="294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4091851" y="1534677"/>
                  <a:ext cx="0" cy="28771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L-Shape 50"/>
            <p:cNvSpPr/>
            <p:nvPr/>
          </p:nvSpPr>
          <p:spPr>
            <a:xfrm rot="18958821">
              <a:off x="9481718" y="1629027"/>
              <a:ext cx="111612" cy="114186"/>
            </a:xfrm>
            <a:prstGeom prst="corner">
              <a:avLst>
                <a:gd name="adj1" fmla="val 11801"/>
                <a:gd name="adj2" fmla="val 1319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184847" y="4081699"/>
            <a:ext cx="5598334" cy="2244003"/>
            <a:chOff x="4007977" y="2168754"/>
            <a:chExt cx="3759978" cy="4196646"/>
          </a:xfrm>
        </p:grpSpPr>
        <p:grpSp>
          <p:nvGrpSpPr>
            <p:cNvPr id="105" name="Group 104"/>
            <p:cNvGrpSpPr/>
            <p:nvPr/>
          </p:nvGrpSpPr>
          <p:grpSpPr>
            <a:xfrm>
              <a:off x="4007977" y="2174039"/>
              <a:ext cx="3759978" cy="4162327"/>
              <a:chOff x="4007977" y="2219423"/>
              <a:chExt cx="3759978" cy="4162327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009546" y="2222783"/>
                <a:ext cx="3758409" cy="41589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007977" y="2219423"/>
                <a:ext cx="3759978" cy="5755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/>
                  <a:t>Product              Quantity        Unit </a:t>
                </a:r>
                <a:r>
                  <a:rPr lang="en-GB" sz="1400" dirty="0"/>
                  <a:t>Price      </a:t>
                </a:r>
                <a:r>
                  <a:rPr lang="en-GB" sz="1400" dirty="0" smtClean="0"/>
                  <a:t>          Total                    VAT</a:t>
                </a:r>
                <a:endParaRPr lang="en-GB" sz="1400" dirty="0"/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>
              <a:off x="4757855" y="2206433"/>
              <a:ext cx="0" cy="41589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6257484" y="2189146"/>
              <a:ext cx="0" cy="4158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101737" y="2168754"/>
              <a:ext cx="0" cy="4176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377128" y="2189147"/>
              <a:ext cx="0" cy="41589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9612923" y="4084122"/>
            <a:ext cx="201495" cy="2223855"/>
            <a:chOff x="9517772" y="4374965"/>
            <a:chExt cx="203167" cy="2060616"/>
          </a:xfrm>
        </p:grpSpPr>
        <p:sp>
          <p:nvSpPr>
            <p:cNvPr id="56" name="Rectangle 55"/>
            <p:cNvSpPr/>
            <p:nvPr/>
          </p:nvSpPr>
          <p:spPr>
            <a:xfrm>
              <a:off x="9517772" y="4374965"/>
              <a:ext cx="203167" cy="2060616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L-Shape 62"/>
            <p:cNvSpPr/>
            <p:nvPr/>
          </p:nvSpPr>
          <p:spPr>
            <a:xfrm rot="8074783">
              <a:off x="9582475" y="4445967"/>
              <a:ext cx="80917" cy="83549"/>
            </a:xfrm>
            <a:prstGeom prst="corner">
              <a:avLst>
                <a:gd name="adj1" fmla="val 11801"/>
                <a:gd name="adj2" fmla="val 13198"/>
              </a:avLst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L-Shape 67"/>
            <p:cNvSpPr/>
            <p:nvPr/>
          </p:nvSpPr>
          <p:spPr>
            <a:xfrm rot="18843354">
              <a:off x="9578897" y="6272409"/>
              <a:ext cx="80917" cy="83549"/>
            </a:xfrm>
            <a:prstGeom prst="corner">
              <a:avLst>
                <a:gd name="adj1" fmla="val 11801"/>
                <a:gd name="adj2" fmla="val 13198"/>
              </a:avLst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229917" y="1643570"/>
            <a:ext cx="1904197" cy="3808369"/>
            <a:chOff x="45095" y="43958"/>
            <a:chExt cx="1904197" cy="3808369"/>
          </a:xfrm>
        </p:grpSpPr>
        <p:grpSp>
          <p:nvGrpSpPr>
            <p:cNvPr id="69" name="Group 68"/>
            <p:cNvGrpSpPr/>
            <p:nvPr/>
          </p:nvGrpSpPr>
          <p:grpSpPr>
            <a:xfrm>
              <a:off x="45095" y="43958"/>
              <a:ext cx="1904197" cy="3808369"/>
              <a:chOff x="35022" y="56076"/>
              <a:chExt cx="1880627" cy="3786679"/>
            </a:xfrm>
            <a:solidFill>
              <a:srgbClr val="DEEBF7"/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35022" y="56076"/>
                <a:ext cx="1869743" cy="3786679"/>
              </a:xfrm>
              <a:prstGeom prst="rect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43858" y="209179"/>
                <a:ext cx="1269721" cy="53921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i="1" u="sng" dirty="0">
                    <a:latin typeface="Georgia" panose="02040502050405020303" pitchFamily="18" charset="0"/>
                  </a:rPr>
                  <a:t>Menu</a:t>
                </a:r>
              </a:p>
            </p:txBody>
          </p:sp>
          <p:cxnSp>
            <p:nvCxnSpPr>
              <p:cNvPr id="85" name="Straight Connector 84"/>
              <p:cNvCxnSpPr>
                <a:cxnSpLocks/>
              </p:cNvCxnSpPr>
              <p:nvPr/>
            </p:nvCxnSpPr>
            <p:spPr>
              <a:xfrm>
                <a:off x="45906" y="909523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cxnSpLocks/>
              </p:cNvCxnSpPr>
              <p:nvPr/>
            </p:nvCxnSpPr>
            <p:spPr>
              <a:xfrm>
                <a:off x="45906" y="1489228"/>
                <a:ext cx="1821078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cxnSpLocks/>
              </p:cNvCxnSpPr>
              <p:nvPr/>
            </p:nvCxnSpPr>
            <p:spPr>
              <a:xfrm>
                <a:off x="35022" y="2068511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cxnSpLocks/>
              </p:cNvCxnSpPr>
              <p:nvPr/>
            </p:nvCxnSpPr>
            <p:spPr>
              <a:xfrm>
                <a:off x="47816" y="3230316"/>
                <a:ext cx="1820150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cxnSpLocks/>
              </p:cNvCxnSpPr>
              <p:nvPr/>
            </p:nvCxnSpPr>
            <p:spPr>
              <a:xfrm>
                <a:off x="45905" y="2642084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180651" y="3377892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Return to Home &gt;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80651" y="2767100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Invoices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89686" y="1603974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Sales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89686" y="1019745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Clients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80651" y="2181868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2">
                      <a:lumMod val="50000"/>
                    </a:schemeClr>
                  </a:solidFill>
                </a:rPr>
                <a:t>Coal Sticks Logs</a:t>
              </a:r>
              <a:endParaRPr lang="en-GB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0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162174" y="911913"/>
            <a:ext cx="7652245" cy="5395130"/>
          </a:xfrm>
          <a:prstGeom prst="rect">
            <a:avLst/>
          </a:prstGeom>
          <a:solidFill>
            <a:srgbClr val="FFBE0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60"/>
              </a:lnSpc>
            </a:pPr>
            <a:endParaRPr lang="en-GB" dirty="0"/>
          </a:p>
        </p:txBody>
      </p:sp>
      <p:grpSp>
        <p:nvGrpSpPr>
          <p:cNvPr id="32" name="Group 31"/>
          <p:cNvGrpSpPr/>
          <p:nvPr/>
        </p:nvGrpSpPr>
        <p:grpSpPr>
          <a:xfrm>
            <a:off x="4129567" y="1655270"/>
            <a:ext cx="5684852" cy="2223855"/>
            <a:chOff x="4007977" y="2219423"/>
            <a:chExt cx="3759978" cy="4158966"/>
          </a:xfrm>
        </p:grpSpPr>
        <p:sp>
          <p:nvSpPr>
            <p:cNvPr id="37" name="Rectangle 36"/>
            <p:cNvSpPr/>
            <p:nvPr/>
          </p:nvSpPr>
          <p:spPr>
            <a:xfrm>
              <a:off x="4007977" y="2219423"/>
              <a:ext cx="3758409" cy="4158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07977" y="2219423"/>
              <a:ext cx="3759978" cy="575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Company            Amount of Purchases        Net      Vat       Total</a:t>
              </a:r>
              <a:endParaRPr lang="en-GB" sz="1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29567" y="839627"/>
            <a:ext cx="5684852" cy="769441"/>
            <a:chOff x="1969142" y="58070"/>
            <a:chExt cx="10147088" cy="769441"/>
          </a:xfrm>
        </p:grpSpPr>
        <p:sp>
          <p:nvSpPr>
            <p:cNvPr id="39" name="Rectangle 38"/>
            <p:cNvSpPr/>
            <p:nvPr/>
          </p:nvSpPr>
          <p:spPr>
            <a:xfrm>
              <a:off x="1969142" y="128062"/>
              <a:ext cx="10147088" cy="69944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8772" y="58070"/>
              <a:ext cx="41196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400" i="1" u="sng" dirty="0" smtClean="0">
                  <a:latin typeface="Georgia" panose="02040502050405020303" pitchFamily="18" charset="0"/>
                </a:rPr>
                <a:t>Invoices</a:t>
              </a:r>
              <a:endParaRPr lang="en-GB" sz="4400" i="1" u="sng" dirty="0">
                <a:latin typeface="Georgia" panose="02040502050405020303" pitchFamily="18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8031720" y="1081746"/>
            <a:ext cx="1483046" cy="34131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Return to Home &gt;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194269" y="1655270"/>
            <a:ext cx="0" cy="2223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138398" y="1655269"/>
            <a:ext cx="0" cy="2223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657383" y="1655269"/>
            <a:ext cx="0" cy="2223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6366" y="1655269"/>
            <a:ext cx="0" cy="2223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9611738" y="1655269"/>
            <a:ext cx="201495" cy="2223855"/>
            <a:chOff x="9517772" y="4374965"/>
            <a:chExt cx="203167" cy="2060616"/>
          </a:xfrm>
        </p:grpSpPr>
        <p:sp>
          <p:nvSpPr>
            <p:cNvPr id="48" name="Rectangle 47"/>
            <p:cNvSpPr/>
            <p:nvPr/>
          </p:nvSpPr>
          <p:spPr>
            <a:xfrm>
              <a:off x="9517772" y="4374965"/>
              <a:ext cx="203167" cy="2060616"/>
            </a:xfrm>
            <a:prstGeom prst="rect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L-Shape 48"/>
            <p:cNvSpPr/>
            <p:nvPr/>
          </p:nvSpPr>
          <p:spPr>
            <a:xfrm rot="8074783">
              <a:off x="9582475" y="4445967"/>
              <a:ext cx="80917" cy="83549"/>
            </a:xfrm>
            <a:prstGeom prst="corner">
              <a:avLst>
                <a:gd name="adj1" fmla="val 11801"/>
                <a:gd name="adj2" fmla="val 13198"/>
              </a:avLst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L-Shape 49"/>
            <p:cNvSpPr/>
            <p:nvPr/>
          </p:nvSpPr>
          <p:spPr>
            <a:xfrm rot="18843354">
              <a:off x="9578897" y="6272409"/>
              <a:ext cx="80917" cy="83549"/>
            </a:xfrm>
            <a:prstGeom prst="corner">
              <a:avLst>
                <a:gd name="adj1" fmla="val 11801"/>
                <a:gd name="adj2" fmla="val 13198"/>
              </a:avLst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689568" y="3901464"/>
            <a:ext cx="3342152" cy="1132987"/>
            <a:chOff x="4245813" y="3960096"/>
            <a:chExt cx="3342152" cy="1132987"/>
          </a:xfrm>
        </p:grpSpPr>
        <p:sp>
          <p:nvSpPr>
            <p:cNvPr id="57" name="Rectangle 56"/>
            <p:cNvSpPr/>
            <p:nvPr/>
          </p:nvSpPr>
          <p:spPr>
            <a:xfrm>
              <a:off x="4245813" y="3960096"/>
              <a:ext cx="3342152" cy="11329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379505" y="4086058"/>
              <a:ext cx="1019027" cy="337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Show </a:t>
              </a:r>
              <a:r>
                <a:rPr lang="en-GB" sz="1050" dirty="0" smtClean="0">
                  <a:solidFill>
                    <a:schemeClr val="tx1"/>
                  </a:solidFill>
                </a:rPr>
                <a:t>Companies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505948" y="4086058"/>
              <a:ext cx="820780" cy="337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</a:rPr>
                <a:t>Select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435155" y="4088353"/>
              <a:ext cx="820780" cy="337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>
                  <a:solidFill>
                    <a:schemeClr val="tx1"/>
                  </a:solidFill>
                </a:rPr>
                <a:t>Produce Invoice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07701" y="4570858"/>
              <a:ext cx="1019027" cy="3374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Produce Invoice For All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222998" y="1484296"/>
            <a:ext cx="1904197" cy="3808369"/>
            <a:chOff x="45095" y="43958"/>
            <a:chExt cx="1904197" cy="3808369"/>
          </a:xfrm>
        </p:grpSpPr>
        <p:grpSp>
          <p:nvGrpSpPr>
            <p:cNvPr id="55" name="Group 54"/>
            <p:cNvGrpSpPr/>
            <p:nvPr/>
          </p:nvGrpSpPr>
          <p:grpSpPr>
            <a:xfrm>
              <a:off x="45095" y="43958"/>
              <a:ext cx="1904197" cy="3808369"/>
              <a:chOff x="35022" y="56076"/>
              <a:chExt cx="1880627" cy="3786679"/>
            </a:xfrm>
            <a:solidFill>
              <a:srgbClr val="DEEBF7"/>
            </a:solidFill>
          </p:grpSpPr>
          <p:sp>
            <p:nvSpPr>
              <p:cNvPr id="62" name="Rectangle 61"/>
              <p:cNvSpPr/>
              <p:nvPr/>
            </p:nvSpPr>
            <p:spPr>
              <a:xfrm>
                <a:off x="35022" y="56076"/>
                <a:ext cx="1869743" cy="3786679"/>
              </a:xfrm>
              <a:prstGeom prst="rect">
                <a:avLst/>
              </a:prstGeom>
              <a:grp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3858" y="209179"/>
                <a:ext cx="1269721" cy="53921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i="1" u="sng" dirty="0">
                    <a:latin typeface="Georgia" panose="02040502050405020303" pitchFamily="18" charset="0"/>
                  </a:rPr>
                  <a:t>Menu</a:t>
                </a:r>
              </a:p>
            </p:txBody>
          </p:sp>
          <p:cxnSp>
            <p:nvCxnSpPr>
              <p:cNvPr id="64" name="Straight Connector 63"/>
              <p:cNvCxnSpPr>
                <a:cxnSpLocks/>
              </p:cNvCxnSpPr>
              <p:nvPr/>
            </p:nvCxnSpPr>
            <p:spPr>
              <a:xfrm>
                <a:off x="45906" y="909523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cxnSpLocks/>
              </p:cNvCxnSpPr>
              <p:nvPr/>
            </p:nvCxnSpPr>
            <p:spPr>
              <a:xfrm>
                <a:off x="45906" y="1489228"/>
                <a:ext cx="1821078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cxnSpLocks/>
              </p:cNvCxnSpPr>
              <p:nvPr/>
            </p:nvCxnSpPr>
            <p:spPr>
              <a:xfrm>
                <a:off x="35022" y="2068511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cxnSpLocks/>
              </p:cNvCxnSpPr>
              <p:nvPr/>
            </p:nvCxnSpPr>
            <p:spPr>
              <a:xfrm>
                <a:off x="47816" y="3230316"/>
                <a:ext cx="1820150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cxnSpLocks/>
              </p:cNvCxnSpPr>
              <p:nvPr/>
            </p:nvCxnSpPr>
            <p:spPr>
              <a:xfrm>
                <a:off x="45905" y="2642084"/>
                <a:ext cx="1869743" cy="0"/>
              </a:xfrm>
              <a:prstGeom prst="line">
                <a:avLst/>
              </a:prstGeom>
              <a:grpFill/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180651" y="3377892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Return to Home &gt;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89686" y="2192777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Coal Sticks Logs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9686" y="1603974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Sales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89686" y="1019745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Clients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80651" y="2769599"/>
              <a:ext cx="1562672" cy="346023"/>
            </a:xfrm>
            <a:prstGeom prst="rect">
              <a:avLst/>
            </a:prstGeom>
            <a:solidFill>
              <a:srgbClr val="E7E6E6"/>
            </a:solidFill>
            <a:ln w="38100" cmpd="dbl">
              <a:solidFill>
                <a:schemeClr val="bg2">
                  <a:lumMod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2">
                      <a:lumMod val="50000"/>
                    </a:schemeClr>
                  </a:solidFill>
                </a:rPr>
                <a:t>Invoices</a:t>
              </a:r>
              <a:endParaRPr lang="en-GB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8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634" y="928196"/>
            <a:ext cx="3575221" cy="3945925"/>
          </a:xfrm>
          <a:prstGeom prst="rect">
            <a:avLst/>
          </a:prstGeom>
          <a:solidFill>
            <a:srgbClr val="FFB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78634" y="928197"/>
            <a:ext cx="3575221" cy="626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6361" y="876196"/>
            <a:ext cx="287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u="sng" dirty="0" smtClean="0">
                <a:latin typeface="Georgia" panose="02040502050405020303" pitchFamily="18" charset="0"/>
              </a:rPr>
              <a:t>Edit</a:t>
            </a:r>
            <a:endParaRPr lang="en-GB" sz="3600" i="1" u="sng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7372" y="1114554"/>
            <a:ext cx="655982" cy="25938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Return&gt;</a:t>
            </a:r>
            <a:endParaRPr lang="en-GB" sz="1100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64479" y="1605357"/>
            <a:ext cx="3403530" cy="3202862"/>
            <a:chOff x="8232301" y="956781"/>
            <a:chExt cx="3403530" cy="3202862"/>
          </a:xfrm>
        </p:grpSpPr>
        <p:grpSp>
          <p:nvGrpSpPr>
            <p:cNvPr id="17" name="Group 16"/>
            <p:cNvGrpSpPr/>
            <p:nvPr/>
          </p:nvGrpSpPr>
          <p:grpSpPr>
            <a:xfrm>
              <a:off x="8232301" y="956781"/>
              <a:ext cx="3403530" cy="3202862"/>
              <a:chOff x="4310170" y="1475115"/>
              <a:chExt cx="3403530" cy="320286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310170" y="1475115"/>
                <a:ext cx="3403530" cy="32028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29814" y="4238257"/>
                <a:ext cx="1145276" cy="346144"/>
              </a:xfrm>
              <a:prstGeom prst="rect">
                <a:avLst/>
              </a:prstGeom>
              <a:solidFill>
                <a:schemeClr val="bg2"/>
              </a:solidFill>
              <a:ln w="190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Submit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874909" y="4238257"/>
                <a:ext cx="14272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/>
                  <a:t>State Label -------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9567690" y="1077097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567690" y="1430160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567690" y="1803664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67690" y="3296917"/>
              <a:ext cx="1885950" cy="3052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567690" y="2552049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567690" y="2919004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67690" y="2191738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27357" y="1048475"/>
              <a:ext cx="1335389" cy="2634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/>
                <a:t>Firstname:</a:t>
              </a:r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/>
                <a:t>Lastname:</a:t>
              </a:r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/>
                <a:t>Company:</a:t>
              </a:r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/>
                <a:t>Telephone:</a:t>
              </a:r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/>
                <a:t>Email:</a:t>
              </a:r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/>
                <a:t>Address:</a:t>
              </a:r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/>
                <a:t>Postcode: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29399" y="1711574"/>
            <a:ext cx="2414853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Bob</a:t>
            </a:r>
            <a:endParaRPr lang="en-GB" dirty="0"/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Smith</a:t>
            </a:r>
            <a:endParaRPr lang="en-GB" dirty="0"/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err="1" smtClean="0"/>
              <a:t>Kibworth</a:t>
            </a:r>
            <a:r>
              <a:rPr lang="en-GB" dirty="0" smtClean="0"/>
              <a:t> DIY</a:t>
            </a:r>
            <a:endParaRPr lang="en-GB" dirty="0"/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0116 123 4567</a:t>
            </a:r>
            <a:endParaRPr lang="en-GB" dirty="0"/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BobSmith@DIY.com</a:t>
            </a:r>
            <a:endParaRPr lang="en-GB" dirty="0"/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13 </a:t>
            </a:r>
            <a:r>
              <a:rPr lang="en-GB" dirty="0" err="1" smtClean="0"/>
              <a:t>Pincet</a:t>
            </a:r>
            <a:r>
              <a:rPr lang="en-GB" dirty="0" smtClean="0"/>
              <a:t> Lane</a:t>
            </a:r>
            <a:endParaRPr lang="en-GB" dirty="0"/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LE7 2FR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4051535" y="928196"/>
            <a:ext cx="3575221" cy="3945925"/>
          </a:xfrm>
          <a:prstGeom prst="rect">
            <a:avLst/>
          </a:prstGeom>
          <a:solidFill>
            <a:srgbClr val="FFB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4051535" y="928197"/>
            <a:ext cx="3575221" cy="626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4479262" y="876196"/>
            <a:ext cx="287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u="sng" dirty="0" smtClean="0">
                <a:latin typeface="Georgia" panose="02040502050405020303" pitchFamily="18" charset="0"/>
              </a:rPr>
              <a:t>Edit</a:t>
            </a:r>
            <a:endParaRPr lang="en-GB" sz="3600" i="1" u="sng" dirty="0">
              <a:latin typeface="Georgia" panose="02040502050405020303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50273" y="1114554"/>
            <a:ext cx="655982" cy="25938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Return&gt;</a:t>
            </a:r>
            <a:endParaRPr lang="en-GB" sz="11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137380" y="1605357"/>
            <a:ext cx="3403530" cy="3202862"/>
            <a:chOff x="8232301" y="956781"/>
            <a:chExt cx="3403530" cy="3202862"/>
          </a:xfrm>
        </p:grpSpPr>
        <p:grpSp>
          <p:nvGrpSpPr>
            <p:cNvPr id="29" name="Group 28"/>
            <p:cNvGrpSpPr/>
            <p:nvPr/>
          </p:nvGrpSpPr>
          <p:grpSpPr>
            <a:xfrm>
              <a:off x="8232301" y="956781"/>
              <a:ext cx="3403530" cy="3202862"/>
              <a:chOff x="4310170" y="1475115"/>
              <a:chExt cx="3403530" cy="320286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310170" y="1475115"/>
                <a:ext cx="3403530" cy="32028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29814" y="4238257"/>
                <a:ext cx="1145276" cy="346144"/>
              </a:xfrm>
              <a:prstGeom prst="rect">
                <a:avLst/>
              </a:prstGeom>
              <a:solidFill>
                <a:schemeClr val="bg2"/>
              </a:solidFill>
              <a:ln w="190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Submit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874909" y="4238257"/>
                <a:ext cx="14272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/>
                  <a:t>State Label -------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9567690" y="1077097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567690" y="1430160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567690" y="1803664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567690" y="3296917"/>
              <a:ext cx="1885950" cy="30525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567690" y="2552049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567690" y="2919004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567690" y="2191738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27357" y="1048475"/>
              <a:ext cx="1335389" cy="2605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 smtClean="0"/>
                <a:t>Company:</a:t>
              </a:r>
              <a:endParaRPr lang="en-GB" dirty="0"/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 smtClean="0"/>
                <a:t>Description:</a:t>
              </a:r>
              <a:endParaRPr lang="en-GB" dirty="0"/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 smtClean="0"/>
                <a:t>Quantity:   </a:t>
              </a:r>
              <a:endParaRPr lang="en-GB" dirty="0"/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 smtClean="0"/>
                <a:t>Unit Price: </a:t>
              </a:r>
              <a:endParaRPr lang="en-GB" dirty="0"/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 smtClean="0"/>
                <a:t>Net:</a:t>
              </a:r>
              <a:endParaRPr lang="en-GB" dirty="0"/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 smtClean="0"/>
                <a:t>Gross:</a:t>
              </a:r>
              <a:endParaRPr lang="en-GB" dirty="0"/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 smtClean="0"/>
                <a:t>VAT:</a:t>
              </a:r>
              <a:endParaRPr lang="en-GB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206582" y="1711574"/>
            <a:ext cx="2610572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    A and H Brass</a:t>
            </a:r>
            <a:endParaRPr lang="en-GB" dirty="0"/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    CSK Brass 2” Screws</a:t>
            </a:r>
            <a:endParaRPr lang="en-GB" dirty="0"/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    2</a:t>
            </a:r>
            <a:endParaRPr lang="en-GB" dirty="0"/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 £ 2.99</a:t>
            </a:r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 £ 5.98</a:t>
            </a:r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/>
              <a:t> </a:t>
            </a:r>
            <a:r>
              <a:rPr lang="en-GB" dirty="0" smtClean="0"/>
              <a:t>£ 4.78</a:t>
            </a:r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 £ 1.20</a:t>
            </a:r>
            <a:endParaRPr lang="en-GB" dirty="0"/>
          </a:p>
        </p:txBody>
      </p:sp>
      <p:sp>
        <p:nvSpPr>
          <p:cNvPr id="42" name="Rectangle 41"/>
          <p:cNvSpPr/>
          <p:nvPr/>
        </p:nvSpPr>
        <p:spPr>
          <a:xfrm>
            <a:off x="7840729" y="1167008"/>
            <a:ext cx="3523007" cy="3252894"/>
          </a:xfrm>
          <a:prstGeom prst="rect">
            <a:avLst/>
          </a:prstGeom>
          <a:solidFill>
            <a:srgbClr val="FFBE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840729" y="1167008"/>
            <a:ext cx="3523007" cy="6315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8216242" y="1114554"/>
            <a:ext cx="2878943" cy="65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u="sng" dirty="0" smtClean="0">
                <a:latin typeface="Georgia" panose="02040502050405020303" pitchFamily="18" charset="0"/>
              </a:rPr>
              <a:t>Edit</a:t>
            </a:r>
            <a:endParaRPr lang="en-GB" sz="3600" i="1" u="sng" dirty="0">
              <a:latin typeface="Georgia" panose="02040502050405020303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387253" y="1354989"/>
            <a:ext cx="655982" cy="26164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Return&gt;</a:t>
            </a:r>
            <a:endParaRPr lang="en-GB" sz="1100" dirty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874360" y="1850071"/>
            <a:ext cx="3403530" cy="2491387"/>
            <a:chOff x="8232301" y="956782"/>
            <a:chExt cx="3403530" cy="2469860"/>
          </a:xfrm>
        </p:grpSpPr>
        <p:grpSp>
          <p:nvGrpSpPr>
            <p:cNvPr id="48" name="Group 47"/>
            <p:cNvGrpSpPr/>
            <p:nvPr/>
          </p:nvGrpSpPr>
          <p:grpSpPr>
            <a:xfrm>
              <a:off x="8232301" y="956782"/>
              <a:ext cx="3403530" cy="2469860"/>
              <a:chOff x="4310170" y="1475116"/>
              <a:chExt cx="3403530" cy="246986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4310170" y="1475116"/>
                <a:ext cx="3403530" cy="24698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433065" y="3479941"/>
                <a:ext cx="1145276" cy="346144"/>
              </a:xfrm>
              <a:prstGeom prst="rect">
                <a:avLst/>
              </a:prstGeom>
              <a:solidFill>
                <a:schemeClr val="bg2"/>
              </a:solidFill>
              <a:ln w="190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Submit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932395" y="3459725"/>
                <a:ext cx="14272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/>
                  <a:t>State Label -------</a:t>
                </a:r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9567690" y="1077097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567690" y="1430160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567690" y="1803664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567690" y="2552049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567690" y="2191738"/>
              <a:ext cx="1885950" cy="2828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98722" y="1048475"/>
              <a:ext cx="1335389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 smtClean="0"/>
                <a:t>Product:</a:t>
              </a:r>
              <a:endParaRPr lang="en-GB" dirty="0"/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 smtClean="0"/>
                <a:t>Quantity:</a:t>
              </a:r>
              <a:endParaRPr lang="en-GB" dirty="0"/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 smtClean="0"/>
                <a:t>Unit Price:   </a:t>
              </a:r>
              <a:endParaRPr lang="en-GB" dirty="0"/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 smtClean="0"/>
                <a:t>Total: </a:t>
              </a:r>
              <a:endParaRPr lang="en-GB" dirty="0"/>
            </a:p>
            <a:p>
              <a:pPr>
                <a:lnSpc>
                  <a:spcPts val="2160"/>
                </a:lnSpc>
                <a:spcAft>
                  <a:spcPts val="700"/>
                </a:spcAft>
              </a:pPr>
              <a:r>
                <a:rPr lang="en-GB" dirty="0" smtClean="0"/>
                <a:t>VAT:</a:t>
              </a:r>
              <a:endParaRPr lang="en-GB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909502" y="1942943"/>
            <a:ext cx="2610572" cy="187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    A and H Brass</a:t>
            </a:r>
            <a:endParaRPr lang="en-GB" dirty="0"/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    CSK Brass 2” Screws</a:t>
            </a:r>
            <a:endParaRPr lang="en-GB" dirty="0"/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    2</a:t>
            </a:r>
            <a:endParaRPr lang="en-GB" dirty="0"/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 £ 2.99</a:t>
            </a:r>
          </a:p>
          <a:p>
            <a:pPr>
              <a:lnSpc>
                <a:spcPts val="2160"/>
              </a:lnSpc>
              <a:spcAft>
                <a:spcPts val="700"/>
              </a:spcAft>
            </a:pPr>
            <a:r>
              <a:rPr lang="en-GB" dirty="0" smtClean="0"/>
              <a:t> £ 5.98</a:t>
            </a:r>
          </a:p>
        </p:txBody>
      </p:sp>
    </p:spTree>
    <p:extLst>
      <p:ext uri="{BB962C8B-B14F-4D97-AF65-F5344CB8AC3E}">
        <p14:creationId xmlns:p14="http://schemas.microsoft.com/office/powerpoint/2010/main" val="367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8726" y="4099181"/>
            <a:ext cx="1680519" cy="428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Home Window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16724" y="2833815"/>
            <a:ext cx="1808206" cy="428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Invoices Window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40562" y="2833815"/>
            <a:ext cx="1680519" cy="428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CSL Window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4400" y="2833815"/>
            <a:ext cx="1680519" cy="428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Sales Window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88238" y="2833988"/>
            <a:ext cx="1680519" cy="428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Clients Window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8093" y="2817340"/>
            <a:ext cx="121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Layer 2</a:t>
            </a:r>
            <a:endParaRPr lang="en-GB" sz="2400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498389" y="4082533"/>
            <a:ext cx="109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Layer 1</a:t>
            </a:r>
            <a:endParaRPr lang="en-GB" sz="2400" b="1" u="sng" dirty="0"/>
          </a:p>
        </p:txBody>
      </p:sp>
      <p:sp>
        <p:nvSpPr>
          <p:cNvPr id="22" name="Rectangle 21"/>
          <p:cNvSpPr/>
          <p:nvPr/>
        </p:nvSpPr>
        <p:spPr>
          <a:xfrm>
            <a:off x="3564399" y="1550601"/>
            <a:ext cx="1680519" cy="428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Edit Window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9931" y="1533953"/>
            <a:ext cx="121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/>
              <a:t>Layer </a:t>
            </a:r>
            <a:r>
              <a:rPr lang="en-GB" sz="2400" b="1" u="sng" dirty="0"/>
              <a:t>3</a:t>
            </a:r>
          </a:p>
        </p:txBody>
      </p:sp>
      <p:cxnSp>
        <p:nvCxnSpPr>
          <p:cNvPr id="33" name="Straight Arrow Connector 32"/>
          <p:cNvCxnSpPr>
            <a:endCxn id="5" idx="2"/>
          </p:cNvCxnSpPr>
          <p:nvPr/>
        </p:nvCxnSpPr>
        <p:spPr>
          <a:xfrm flipH="1" flipV="1">
            <a:off x="4404660" y="3262182"/>
            <a:ext cx="510485" cy="820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4" idx="2"/>
          </p:cNvCxnSpPr>
          <p:nvPr/>
        </p:nvCxnSpPr>
        <p:spPr>
          <a:xfrm flipV="1">
            <a:off x="5637381" y="3262182"/>
            <a:ext cx="643441" cy="820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0"/>
          </p:cNvCxnSpPr>
          <p:nvPr/>
        </p:nvCxnSpPr>
        <p:spPr>
          <a:xfrm flipV="1">
            <a:off x="2528498" y="1978882"/>
            <a:ext cx="1419742" cy="855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0"/>
          </p:cNvCxnSpPr>
          <p:nvPr/>
        </p:nvCxnSpPr>
        <p:spPr>
          <a:xfrm>
            <a:off x="4819135" y="1978968"/>
            <a:ext cx="1461687" cy="854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0"/>
            <a:endCxn id="22" idx="2"/>
          </p:cNvCxnSpPr>
          <p:nvPr/>
        </p:nvCxnSpPr>
        <p:spPr>
          <a:xfrm flipH="1" flipV="1">
            <a:off x="4404659" y="1978968"/>
            <a:ext cx="1" cy="854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1"/>
            <a:endCxn id="6" idx="2"/>
          </p:cNvCxnSpPr>
          <p:nvPr/>
        </p:nvCxnSpPr>
        <p:spPr>
          <a:xfrm flipH="1" flipV="1">
            <a:off x="2528498" y="3262355"/>
            <a:ext cx="1930228" cy="10510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" idx="3"/>
            <a:endCxn id="3" idx="2"/>
          </p:cNvCxnSpPr>
          <p:nvPr/>
        </p:nvCxnSpPr>
        <p:spPr>
          <a:xfrm flipV="1">
            <a:off x="6139245" y="3262182"/>
            <a:ext cx="2081582" cy="10511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3516</TotalTime>
  <Words>569</Words>
  <Application>Microsoft Office PowerPoint</Application>
  <PresentationFormat>Widescreen</PresentationFormat>
  <Paragraphs>229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Beauchamp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Meyrick (ACH)</dc:creator>
  <cp:lastModifiedBy>Joseph Meyrick (ACH)</cp:lastModifiedBy>
  <cp:revision>76</cp:revision>
  <dcterms:created xsi:type="dcterms:W3CDTF">2016-11-09T12:01:37Z</dcterms:created>
  <dcterms:modified xsi:type="dcterms:W3CDTF">2017-04-05T11:29:09Z</dcterms:modified>
</cp:coreProperties>
</file>