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Invite them to look at website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64ad99d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64ad99d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42171ec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42171ec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Emphasise easy to add to and existing code </a:t>
            </a:r>
            <a:r>
              <a:rPr lang="en-GB"/>
              <a:t>available on website</a:t>
            </a:r>
            <a:endParaRPr/>
          </a:p>
          <a:p>
            <a:pPr indent="-298450" lvl="0" marL="457200" rtl="0" algn="l">
              <a:spcBef>
                <a:spcPts val="0"/>
              </a:spcBef>
              <a:spcAft>
                <a:spcPts val="0"/>
              </a:spcAft>
              <a:buSzPts val="1100"/>
              <a:buChar char="-"/>
            </a:pPr>
            <a:r>
              <a:rPr lang="en-GB"/>
              <a:t>Shows how easy adding new actors is as all methods are predefined in BaseActor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42171e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42171e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Brief - they exist, move 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42171ec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42171ec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675d94e4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675d94e4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42171ec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42171ec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Very brief, just say it exists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675d94e43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675d94e43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42171ec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42171ec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Just mention the library it uses and how it meets the criteria</a:t>
            </a:r>
            <a:endParaRPr/>
          </a:p>
          <a:p>
            <a:pPr indent="-298450" lvl="0" marL="457200" rtl="0" algn="l">
              <a:spcBef>
                <a:spcPts val="0"/>
              </a:spcBef>
              <a:spcAft>
                <a:spcPts val="0"/>
              </a:spcAft>
              <a:buSzPts val="1100"/>
              <a:buChar char="-"/>
            </a:pPr>
            <a:r>
              <a:rPr lang="en-GB"/>
              <a:t>Talk about screens on next slides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6532daf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6532daf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Overview of kitchen</a:t>
            </a:r>
            <a:endParaRPr/>
          </a:p>
          <a:p>
            <a:pPr indent="-298450" lvl="0" marL="457200" rtl="0" algn="l">
              <a:spcBef>
                <a:spcPts val="0"/>
              </a:spcBef>
              <a:spcAft>
                <a:spcPts val="0"/>
              </a:spcAft>
              <a:buSzPts val="1100"/>
              <a:buChar char="-"/>
            </a:pPr>
            <a:r>
              <a:rPr lang="en-GB"/>
              <a:t>Each one is a station</a:t>
            </a:r>
            <a:endParaRPr/>
          </a:p>
          <a:p>
            <a:pPr indent="-298450" lvl="0" marL="457200" rtl="0" algn="l">
              <a:spcBef>
                <a:spcPts val="0"/>
              </a:spcBef>
              <a:spcAft>
                <a:spcPts val="0"/>
              </a:spcAft>
              <a:buSzPts val="1100"/>
              <a:buChar char="-"/>
            </a:pPr>
            <a:r>
              <a:rPr lang="en-GB"/>
              <a:t>Pressing e near station -&gt; new screen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6532daf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6532daf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Just a quick overview so they can get a feel for it</a:t>
            </a:r>
            <a:endParaRPr/>
          </a:p>
          <a:p>
            <a:pPr indent="-298450" lvl="0" marL="457200" rtl="0" algn="l">
              <a:spcBef>
                <a:spcPts val="0"/>
              </a:spcBef>
              <a:spcAft>
                <a:spcPts val="0"/>
              </a:spcAft>
              <a:buSzPts val="1100"/>
              <a:buChar char="-"/>
            </a:pPr>
            <a:r>
              <a:rPr lang="en-GB"/>
              <a:t>Don’t spend long on this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42171ec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42171ec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Base classes make adding classes simple</a:t>
            </a:r>
            <a:endParaRPr/>
          </a:p>
          <a:p>
            <a:pPr indent="-298450" lvl="0" marL="457200" rtl="0" algn="l">
              <a:spcBef>
                <a:spcPts val="0"/>
              </a:spcBef>
              <a:spcAft>
                <a:spcPts val="0"/>
              </a:spcAft>
              <a:buSzPts val="1100"/>
              <a:buChar char="-"/>
            </a:pPr>
            <a:r>
              <a:rPr lang="en-GB"/>
              <a:t>Split into actors, screens, non actors</a:t>
            </a:r>
            <a:endParaRPr/>
          </a:p>
          <a:p>
            <a:pPr indent="-298450" lvl="0" marL="457200" rtl="0" algn="l">
              <a:spcBef>
                <a:spcPts val="0"/>
              </a:spcBef>
              <a:spcAft>
                <a:spcPts val="0"/>
              </a:spcAft>
              <a:buSzPts val="1100"/>
              <a:buChar char="-"/>
            </a:pPr>
            <a:r>
              <a:rPr lang="en-GB"/>
              <a:t>Well organised for ease of access + finding files</a:t>
            </a:r>
            <a:endParaRPr/>
          </a:p>
          <a:p>
            <a:pPr indent="-298450" lvl="0" marL="457200" rtl="0" algn="l">
              <a:spcBef>
                <a:spcPts val="0"/>
              </a:spcBef>
              <a:spcAft>
                <a:spcPts val="0"/>
              </a:spcAft>
              <a:buSzPts val="1100"/>
              <a:buChar char="-"/>
            </a:pPr>
            <a:r>
              <a:rPr lang="en-GB"/>
              <a:t>Many examples of each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675d94e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675d94e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Change mode to add some things required for assessment 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675d94e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675d94e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Easy to add stations</a:t>
            </a:r>
            <a:endParaRPr/>
          </a:p>
          <a:p>
            <a:pPr indent="-298450" lvl="0" marL="457200" rtl="0" algn="l">
              <a:spcBef>
                <a:spcPts val="0"/>
              </a:spcBef>
              <a:spcAft>
                <a:spcPts val="0"/>
              </a:spcAft>
              <a:buSzPts val="1100"/>
              <a:buChar char="-"/>
            </a:pPr>
            <a:r>
              <a:rPr lang="en-GB"/>
              <a:t>One simple line of code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675d94e4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675d94e4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675d94e43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675d94e43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Once again, show off simple code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24.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16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Tea</a:t>
            </a:r>
            <a:r>
              <a:rPr lang="en-GB"/>
              <a:t>m 9 Piaz</a:t>
            </a:r>
            <a:r>
              <a:rPr lang="en-GB"/>
              <a:t>za Panic</a:t>
            </a:r>
            <a:endParaRPr/>
          </a:p>
        </p:txBody>
      </p:sp>
      <p:sp>
        <p:nvSpPr>
          <p:cNvPr id="55" name="Google Shape;55;p13"/>
          <p:cNvSpPr txBox="1"/>
          <p:nvPr>
            <p:ph idx="1" type="subTitle"/>
          </p:nvPr>
        </p:nvSpPr>
        <p:spPr>
          <a:xfrm>
            <a:off x="311700" y="21754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By Liam Burnand, </a:t>
            </a:r>
            <a:r>
              <a:rPr lang="en-GB"/>
              <a:t>Cameron Fox, Adam Penny, </a:t>
            </a:r>
            <a:endParaRPr/>
          </a:p>
          <a:p>
            <a:pPr indent="0" lvl="0" marL="0" rtl="0" algn="ctr">
              <a:spcBef>
                <a:spcPts val="0"/>
              </a:spcBef>
              <a:spcAft>
                <a:spcPts val="0"/>
              </a:spcAft>
              <a:buNone/>
            </a:pPr>
            <a:r>
              <a:rPr lang="en-GB"/>
              <a:t>Eoin O’Connor, Jack Cameron and Ben Brown</a:t>
            </a:r>
            <a:endParaRPr/>
          </a:p>
        </p:txBody>
      </p:sp>
      <p:pic>
        <p:nvPicPr>
          <p:cNvPr id="56" name="Google Shape;56;p13"/>
          <p:cNvPicPr preferRelativeResize="0"/>
          <p:nvPr/>
        </p:nvPicPr>
        <p:blipFill rotWithShape="1">
          <a:blip r:embed="rId3">
            <a:alphaModFix/>
          </a:blip>
          <a:srcRect b="10806" l="9735" r="10925" t="10198"/>
          <a:stretch/>
        </p:blipFill>
        <p:spPr>
          <a:xfrm>
            <a:off x="0" y="3337875"/>
            <a:ext cx="1813675" cy="1805625"/>
          </a:xfrm>
          <a:prstGeom prst="rect">
            <a:avLst/>
          </a:prstGeom>
          <a:noFill/>
          <a:ln>
            <a:noFill/>
          </a:ln>
        </p:spPr>
      </p:pic>
      <p:sp>
        <p:nvSpPr>
          <p:cNvPr id="57" name="Google Shape;57;p13"/>
          <p:cNvSpPr txBox="1"/>
          <p:nvPr/>
        </p:nvSpPr>
        <p:spPr>
          <a:xfrm>
            <a:off x="2011875" y="4009838"/>
            <a:ext cx="589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https://kitchentossups.github.io/</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more actors/images</a:t>
            </a:r>
            <a:endParaRPr/>
          </a:p>
        </p:txBody>
      </p:sp>
      <p:sp>
        <p:nvSpPr>
          <p:cNvPr id="135" name="Google Shape;13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Adding more images to the screen is as easy as this, set the x, y, width, height and image and you are done, it is as easy as that! We have a parent class that takes all the complications out of making something new. </a:t>
            </a:r>
            <a:endParaRPr/>
          </a:p>
        </p:txBody>
      </p:sp>
      <p:pic>
        <p:nvPicPr>
          <p:cNvPr id="136" name="Google Shape;136;p22"/>
          <p:cNvPicPr preferRelativeResize="0"/>
          <p:nvPr/>
        </p:nvPicPr>
        <p:blipFill>
          <a:blip r:embed="rId3">
            <a:alphaModFix/>
          </a:blip>
          <a:stretch>
            <a:fillRect/>
          </a:stretch>
        </p:blipFill>
        <p:spPr>
          <a:xfrm>
            <a:off x="259175" y="2301925"/>
            <a:ext cx="2507124" cy="269825"/>
          </a:xfrm>
          <a:prstGeom prst="rect">
            <a:avLst/>
          </a:prstGeom>
          <a:noFill/>
          <a:ln>
            <a:noFill/>
          </a:ln>
        </p:spPr>
      </p:pic>
      <p:pic>
        <p:nvPicPr>
          <p:cNvPr id="137" name="Google Shape;137;p22"/>
          <p:cNvPicPr preferRelativeResize="0"/>
          <p:nvPr/>
        </p:nvPicPr>
        <p:blipFill>
          <a:blip r:embed="rId4">
            <a:alphaModFix/>
          </a:blip>
          <a:stretch>
            <a:fillRect/>
          </a:stretch>
        </p:blipFill>
        <p:spPr>
          <a:xfrm>
            <a:off x="259175" y="2571750"/>
            <a:ext cx="7439455" cy="269825"/>
          </a:xfrm>
          <a:prstGeom prst="rect">
            <a:avLst/>
          </a:prstGeom>
          <a:noFill/>
          <a:ln>
            <a:noFill/>
          </a:ln>
        </p:spPr>
      </p:pic>
      <p:pic>
        <p:nvPicPr>
          <p:cNvPr id="138" name="Google Shape;138;p22"/>
          <p:cNvPicPr preferRelativeResize="0"/>
          <p:nvPr/>
        </p:nvPicPr>
        <p:blipFill>
          <a:blip r:embed="rId5">
            <a:alphaModFix/>
          </a:blip>
          <a:stretch>
            <a:fillRect/>
          </a:stretch>
        </p:blipFill>
        <p:spPr>
          <a:xfrm>
            <a:off x="259175" y="2841576"/>
            <a:ext cx="8520599" cy="18544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a:t>
            </a:r>
            <a:endParaRPr/>
          </a:p>
        </p:txBody>
      </p:sp>
      <p:pic>
        <p:nvPicPr>
          <p:cNvPr id="144" name="Google Shape;144;p23"/>
          <p:cNvPicPr preferRelativeResize="0"/>
          <p:nvPr/>
        </p:nvPicPr>
        <p:blipFill>
          <a:blip r:embed="rId3">
            <a:alphaModFix/>
          </a:blip>
          <a:stretch>
            <a:fillRect/>
          </a:stretch>
        </p:blipFill>
        <p:spPr>
          <a:xfrm>
            <a:off x="227675" y="3305350"/>
            <a:ext cx="8853732" cy="1707325"/>
          </a:xfrm>
          <a:prstGeom prst="rect">
            <a:avLst/>
          </a:prstGeom>
          <a:noFill/>
          <a:ln>
            <a:noFill/>
          </a:ln>
        </p:spPr>
      </p:pic>
      <p:pic>
        <p:nvPicPr>
          <p:cNvPr id="145" name="Google Shape;145;p23"/>
          <p:cNvPicPr preferRelativeResize="0"/>
          <p:nvPr/>
        </p:nvPicPr>
        <p:blipFill rotWithShape="1">
          <a:blip r:embed="rId4">
            <a:alphaModFix/>
          </a:blip>
          <a:srcRect b="0" l="0" r="59886" t="0"/>
          <a:stretch/>
        </p:blipFill>
        <p:spPr>
          <a:xfrm>
            <a:off x="4183172" y="162275"/>
            <a:ext cx="1864903" cy="3143075"/>
          </a:xfrm>
          <a:prstGeom prst="rect">
            <a:avLst/>
          </a:prstGeom>
          <a:noFill/>
          <a:ln>
            <a:noFill/>
          </a:ln>
        </p:spPr>
      </p:pic>
      <p:sp>
        <p:nvSpPr>
          <p:cNvPr id="146" name="Google Shape;146;p23"/>
          <p:cNvSpPr txBox="1"/>
          <p:nvPr/>
        </p:nvSpPr>
        <p:spPr>
          <a:xfrm>
            <a:off x="227675" y="1017725"/>
            <a:ext cx="36939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Existing UML for every class.</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E.g. Actors and how they inherit BaseActor.</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Full UML diagram code on project website.</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Requirements</a:t>
            </a:r>
            <a:endParaRPr/>
          </a:p>
        </p:txBody>
      </p:sp>
      <p:pic>
        <p:nvPicPr>
          <p:cNvPr id="152" name="Google Shape;152;p24"/>
          <p:cNvPicPr preferRelativeResize="0"/>
          <p:nvPr/>
        </p:nvPicPr>
        <p:blipFill rotWithShape="1">
          <a:blip r:embed="rId3">
            <a:alphaModFix/>
          </a:blip>
          <a:srcRect b="36521" l="0" r="0" t="10860"/>
          <a:stretch/>
        </p:blipFill>
        <p:spPr>
          <a:xfrm>
            <a:off x="311700" y="1028700"/>
            <a:ext cx="5307025" cy="1809750"/>
          </a:xfrm>
          <a:prstGeom prst="rect">
            <a:avLst/>
          </a:prstGeom>
          <a:noFill/>
          <a:ln>
            <a:noFill/>
          </a:ln>
        </p:spPr>
      </p:pic>
      <p:pic>
        <p:nvPicPr>
          <p:cNvPr id="153" name="Google Shape;153;p24"/>
          <p:cNvPicPr preferRelativeResize="0"/>
          <p:nvPr/>
        </p:nvPicPr>
        <p:blipFill rotWithShape="1">
          <a:blip r:embed="rId4">
            <a:alphaModFix/>
          </a:blip>
          <a:srcRect b="0" l="0" r="0" t="13419"/>
          <a:stretch/>
        </p:blipFill>
        <p:spPr>
          <a:xfrm>
            <a:off x="311700" y="3017226"/>
            <a:ext cx="5307024" cy="2050074"/>
          </a:xfrm>
          <a:prstGeom prst="rect">
            <a:avLst/>
          </a:prstGeom>
          <a:noFill/>
          <a:ln>
            <a:noFill/>
          </a:ln>
        </p:spPr>
      </p:pic>
      <p:sp>
        <p:nvSpPr>
          <p:cNvPr id="154" name="Google Shape;154;p24"/>
          <p:cNvSpPr txBox="1"/>
          <p:nvPr/>
        </p:nvSpPr>
        <p:spPr>
          <a:xfrm>
            <a:off x="311700" y="704700"/>
            <a:ext cx="2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t>User Requirements</a:t>
            </a:r>
            <a:endParaRPr b="1" u="sng"/>
          </a:p>
        </p:txBody>
      </p:sp>
      <p:sp>
        <p:nvSpPr>
          <p:cNvPr id="155" name="Google Shape;155;p24"/>
          <p:cNvSpPr txBox="1"/>
          <p:nvPr/>
        </p:nvSpPr>
        <p:spPr>
          <a:xfrm>
            <a:off x="311700" y="2762250"/>
            <a:ext cx="23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t>Functional</a:t>
            </a:r>
            <a:r>
              <a:rPr b="1" lang="en-GB" u="sng"/>
              <a:t> Requirements</a:t>
            </a:r>
            <a:endParaRPr b="1" u="sng"/>
          </a:p>
        </p:txBody>
      </p:sp>
      <p:sp>
        <p:nvSpPr>
          <p:cNvPr id="156" name="Google Shape;156;p24"/>
          <p:cNvSpPr txBox="1"/>
          <p:nvPr/>
        </p:nvSpPr>
        <p:spPr>
          <a:xfrm>
            <a:off x="5816600" y="952500"/>
            <a:ext cx="2895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User requirements and functional requirements have been created which in tandem ensure the needs of the customer are met.</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 Selection and Planning</a:t>
            </a:r>
            <a:endParaRPr/>
          </a:p>
        </p:txBody>
      </p:sp>
      <p:sp>
        <p:nvSpPr>
          <p:cNvPr id="162" name="Google Shape;162;p25"/>
          <p:cNvSpPr txBox="1"/>
          <p:nvPr>
            <p:ph idx="1" type="body"/>
          </p:nvPr>
        </p:nvSpPr>
        <p:spPr>
          <a:xfrm>
            <a:off x="5791750" y="1615625"/>
            <a:ext cx="3521100" cy="12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Divided into 3 key tasks</a:t>
            </a:r>
            <a:endParaRPr/>
          </a:p>
          <a:p>
            <a:pPr indent="-342900" lvl="0" marL="457200" rtl="0" algn="l">
              <a:spcBef>
                <a:spcPts val="0"/>
              </a:spcBef>
              <a:spcAft>
                <a:spcPts val="0"/>
              </a:spcAft>
              <a:buSzPts val="1800"/>
              <a:buChar char="●"/>
            </a:pPr>
            <a:r>
              <a:rPr lang="en-GB"/>
              <a:t>Assigned team leaders</a:t>
            </a:r>
            <a:endParaRPr/>
          </a:p>
          <a:p>
            <a:pPr indent="-342900" lvl="0" marL="457200" rtl="0" algn="l">
              <a:spcBef>
                <a:spcPts val="0"/>
              </a:spcBef>
              <a:spcAft>
                <a:spcPts val="0"/>
              </a:spcAft>
              <a:buSzPts val="1800"/>
              <a:buChar char="●"/>
            </a:pPr>
            <a:r>
              <a:rPr lang="en-GB"/>
              <a:t>Weekly scrums</a:t>
            </a:r>
            <a:endParaRPr/>
          </a:p>
        </p:txBody>
      </p:sp>
      <p:pic>
        <p:nvPicPr>
          <p:cNvPr descr="PlantUML diagram" id="163" name="Google Shape;163;p25"/>
          <p:cNvPicPr preferRelativeResize="0"/>
          <p:nvPr/>
        </p:nvPicPr>
        <p:blipFill>
          <a:blip r:embed="rId3">
            <a:alphaModFix/>
          </a:blip>
          <a:stretch>
            <a:fillRect/>
          </a:stretch>
        </p:blipFill>
        <p:spPr>
          <a:xfrm>
            <a:off x="152400" y="1170125"/>
            <a:ext cx="5639350" cy="324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 Selection and Planning</a:t>
            </a:r>
            <a:endParaRPr/>
          </a:p>
        </p:txBody>
      </p:sp>
      <p:sp>
        <p:nvSpPr>
          <p:cNvPr id="169" name="Google Shape;169;p26"/>
          <p:cNvSpPr txBox="1"/>
          <p:nvPr>
            <p:ph idx="1" type="body"/>
          </p:nvPr>
        </p:nvSpPr>
        <p:spPr>
          <a:xfrm>
            <a:off x="311700" y="3285625"/>
            <a:ext cx="8520600" cy="128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Colour coded tasks.</a:t>
            </a:r>
            <a:endParaRPr/>
          </a:p>
          <a:p>
            <a:pPr indent="-342900" lvl="0" marL="457200" rtl="0" algn="l">
              <a:spcBef>
                <a:spcPts val="0"/>
              </a:spcBef>
              <a:spcAft>
                <a:spcPts val="0"/>
              </a:spcAft>
              <a:buSzPts val="1800"/>
              <a:buChar char="●"/>
            </a:pPr>
            <a:r>
              <a:rPr lang="en-GB"/>
              <a:t>All PlantUML code on website for easy editing.</a:t>
            </a:r>
            <a:endParaRPr/>
          </a:p>
        </p:txBody>
      </p:sp>
      <p:pic>
        <p:nvPicPr>
          <p:cNvPr descr="PlantUML diagram" id="170" name="Google Shape;170;p26"/>
          <p:cNvPicPr preferRelativeResize="0"/>
          <p:nvPr/>
        </p:nvPicPr>
        <p:blipFill>
          <a:blip r:embed="rId3">
            <a:alphaModFix/>
          </a:blip>
          <a:stretch>
            <a:fillRect/>
          </a:stretch>
        </p:blipFill>
        <p:spPr>
          <a:xfrm>
            <a:off x="421500" y="1143700"/>
            <a:ext cx="8674075" cy="208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Risk Assessment and Mitigation</a:t>
            </a:r>
            <a:endParaRPr/>
          </a:p>
        </p:txBody>
      </p:sp>
      <p:pic>
        <p:nvPicPr>
          <p:cNvPr id="176" name="Google Shape;176;p27"/>
          <p:cNvPicPr preferRelativeResize="0"/>
          <p:nvPr/>
        </p:nvPicPr>
        <p:blipFill>
          <a:blip r:embed="rId3">
            <a:alphaModFix/>
          </a:blip>
          <a:stretch>
            <a:fillRect/>
          </a:stretch>
        </p:blipFill>
        <p:spPr>
          <a:xfrm>
            <a:off x="3088125" y="1116000"/>
            <a:ext cx="5744176" cy="3931724"/>
          </a:xfrm>
          <a:prstGeom prst="rect">
            <a:avLst/>
          </a:prstGeom>
          <a:noFill/>
          <a:ln>
            <a:noFill/>
          </a:ln>
        </p:spPr>
      </p:pic>
      <p:sp>
        <p:nvSpPr>
          <p:cNvPr id="177" name="Google Shape;177;p27"/>
          <p:cNvSpPr txBox="1"/>
          <p:nvPr/>
        </p:nvSpPr>
        <p:spPr>
          <a:xfrm>
            <a:off x="227675" y="1348575"/>
            <a:ext cx="28605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Easy to understand and add to as risks are identified throughout project development.</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Red, amber and green show likelihood and severity from the most to least impactful.</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8"/>
          <p:cNvPicPr preferRelativeResize="0"/>
          <p:nvPr/>
        </p:nvPicPr>
        <p:blipFill rotWithShape="1">
          <a:blip r:embed="rId3">
            <a:alphaModFix/>
          </a:blip>
          <a:srcRect b="10806" l="9735" r="10925" t="10198"/>
          <a:stretch/>
        </p:blipFill>
        <p:spPr>
          <a:xfrm>
            <a:off x="1170875" y="2306375"/>
            <a:ext cx="1813675" cy="1805625"/>
          </a:xfrm>
          <a:prstGeom prst="rect">
            <a:avLst/>
          </a:prstGeom>
          <a:noFill/>
          <a:ln>
            <a:noFill/>
          </a:ln>
        </p:spPr>
      </p:pic>
      <p:sp>
        <p:nvSpPr>
          <p:cNvPr id="183" name="Google Shape;183;p28"/>
          <p:cNvSpPr txBox="1"/>
          <p:nvPr/>
        </p:nvSpPr>
        <p:spPr>
          <a:xfrm>
            <a:off x="3642650" y="2978350"/>
            <a:ext cx="4697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t>https://kitchentossups.github.io/</a:t>
            </a:r>
            <a:endParaRPr b="1" sz="2300"/>
          </a:p>
        </p:txBody>
      </p:sp>
      <p:sp>
        <p:nvSpPr>
          <p:cNvPr id="184" name="Google Shape;184;p28"/>
          <p:cNvSpPr txBox="1"/>
          <p:nvPr/>
        </p:nvSpPr>
        <p:spPr>
          <a:xfrm>
            <a:off x="1561200" y="641150"/>
            <a:ext cx="60216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200"/>
              <a:t>Thank you!</a:t>
            </a:r>
            <a:endParaRPr sz="4200"/>
          </a:p>
          <a:p>
            <a:pPr indent="0" lvl="0" marL="0" rtl="0" algn="ctr">
              <a:spcBef>
                <a:spcPts val="0"/>
              </a:spcBef>
              <a:spcAft>
                <a:spcPts val="0"/>
              </a:spcAft>
              <a:buNone/>
            </a:pPr>
            <a:r>
              <a:rPr lang="en-GB" sz="2700"/>
              <a:t>Feel free to ask us any questions.</a:t>
            </a:r>
            <a:endParaRPr sz="2700"/>
          </a:p>
        </p:txBody>
      </p:sp>
      <p:sp>
        <p:nvSpPr>
          <p:cNvPr id="185" name="Google Shape;185;p28"/>
          <p:cNvSpPr txBox="1"/>
          <p:nvPr/>
        </p:nvSpPr>
        <p:spPr>
          <a:xfrm>
            <a:off x="3622300" y="2485750"/>
            <a:ext cx="317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u="sng"/>
              <a:t>Team 9</a:t>
            </a:r>
            <a:endParaRPr sz="20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Description</a:t>
            </a:r>
            <a:endParaRPr/>
          </a:p>
        </p:txBody>
      </p:sp>
      <p:sp>
        <p:nvSpPr>
          <p:cNvPr id="63" name="Google Shape;63;p14"/>
          <p:cNvSpPr txBox="1"/>
          <p:nvPr>
            <p:ph idx="1" type="body"/>
          </p:nvPr>
        </p:nvSpPr>
        <p:spPr>
          <a:xfrm>
            <a:off x="311700" y="1152475"/>
            <a:ext cx="631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Piazza Panic is a small cooking game based on the P</a:t>
            </a:r>
            <a:r>
              <a:rPr lang="en-GB"/>
              <a:t>iazza</a:t>
            </a:r>
            <a:r>
              <a:rPr lang="en-GB"/>
              <a:t> restaurant on Campus East at the University of York.</a:t>
            </a:r>
            <a:endParaRPr/>
          </a:p>
          <a:p>
            <a:pPr indent="0" lvl="0" marL="0" rtl="0" algn="l">
              <a:spcBef>
                <a:spcPts val="1200"/>
              </a:spcBef>
              <a:spcAft>
                <a:spcPts val="0"/>
              </a:spcAft>
              <a:buNone/>
            </a:pPr>
            <a:r>
              <a:rPr lang="en-GB"/>
              <a:t>-2 controllable chefs, two base recipes </a:t>
            </a:r>
            <a:r>
              <a:rPr lang="en-GB"/>
              <a:t>with</a:t>
            </a:r>
            <a:r>
              <a:rPr lang="en-GB"/>
              <a:t> variations on the burger.</a:t>
            </a:r>
            <a:endParaRPr/>
          </a:p>
          <a:p>
            <a:pPr indent="0" lvl="0" marL="0" rtl="0" algn="l">
              <a:spcBef>
                <a:spcPts val="1200"/>
              </a:spcBef>
              <a:spcAft>
                <a:spcPts val="1200"/>
              </a:spcAft>
              <a:buNone/>
            </a:pPr>
            <a:r>
              <a:rPr lang="en-GB"/>
              <a:t>-Java JDK 11 project built with libGDX on IntelliJ.</a:t>
            </a:r>
            <a:endParaRPr/>
          </a:p>
        </p:txBody>
      </p:sp>
      <p:pic>
        <p:nvPicPr>
          <p:cNvPr id="64" name="Google Shape;64;p14"/>
          <p:cNvPicPr preferRelativeResize="0"/>
          <p:nvPr/>
        </p:nvPicPr>
        <p:blipFill rotWithShape="1">
          <a:blip r:embed="rId3">
            <a:alphaModFix/>
          </a:blip>
          <a:srcRect b="0" l="0" r="269" t="4150"/>
          <a:stretch/>
        </p:blipFill>
        <p:spPr>
          <a:xfrm>
            <a:off x="6623750" y="1836550"/>
            <a:ext cx="2459632" cy="1381199"/>
          </a:xfrm>
          <a:prstGeom prst="rect">
            <a:avLst/>
          </a:prstGeom>
          <a:noFill/>
          <a:ln>
            <a:noFill/>
          </a:ln>
        </p:spPr>
      </p:pic>
      <p:pic>
        <p:nvPicPr>
          <p:cNvPr id="65" name="Google Shape;65;p14"/>
          <p:cNvPicPr preferRelativeResize="0"/>
          <p:nvPr/>
        </p:nvPicPr>
        <p:blipFill>
          <a:blip r:embed="rId4">
            <a:alphaModFix/>
          </a:blip>
          <a:stretch>
            <a:fillRect/>
          </a:stretch>
        </p:blipFill>
        <p:spPr>
          <a:xfrm>
            <a:off x="67175" y="3327563"/>
            <a:ext cx="2453967" cy="1381200"/>
          </a:xfrm>
          <a:prstGeom prst="rect">
            <a:avLst/>
          </a:prstGeom>
          <a:noFill/>
          <a:ln>
            <a:noFill/>
          </a:ln>
        </p:spPr>
      </p:pic>
      <p:pic>
        <p:nvPicPr>
          <p:cNvPr id="66" name="Google Shape;66;p14"/>
          <p:cNvPicPr preferRelativeResize="0"/>
          <p:nvPr/>
        </p:nvPicPr>
        <p:blipFill>
          <a:blip r:embed="rId5">
            <a:alphaModFix/>
          </a:blip>
          <a:stretch>
            <a:fillRect/>
          </a:stretch>
        </p:blipFill>
        <p:spPr>
          <a:xfrm>
            <a:off x="5246775" y="3326728"/>
            <a:ext cx="2453975" cy="1382871"/>
          </a:xfrm>
          <a:prstGeom prst="rect">
            <a:avLst/>
          </a:prstGeom>
          <a:noFill/>
          <a:ln>
            <a:noFill/>
          </a:ln>
        </p:spPr>
      </p:pic>
      <p:pic>
        <p:nvPicPr>
          <p:cNvPr id="67" name="Google Shape;67;p14"/>
          <p:cNvPicPr preferRelativeResize="0"/>
          <p:nvPr/>
        </p:nvPicPr>
        <p:blipFill>
          <a:blip r:embed="rId6">
            <a:alphaModFix/>
          </a:blip>
          <a:stretch>
            <a:fillRect/>
          </a:stretch>
        </p:blipFill>
        <p:spPr>
          <a:xfrm>
            <a:off x="2655975" y="3327575"/>
            <a:ext cx="2453976" cy="1381174"/>
          </a:xfrm>
          <a:prstGeom prst="rect">
            <a:avLst/>
          </a:prstGeom>
          <a:noFill/>
          <a:ln>
            <a:noFill/>
          </a:ln>
        </p:spPr>
      </p:pic>
      <p:pic>
        <p:nvPicPr>
          <p:cNvPr id="68" name="Google Shape;68;p14"/>
          <p:cNvPicPr preferRelativeResize="0"/>
          <p:nvPr/>
        </p:nvPicPr>
        <p:blipFill>
          <a:blip r:embed="rId7">
            <a:alphaModFix/>
          </a:blip>
          <a:stretch>
            <a:fillRect/>
          </a:stretch>
        </p:blipFill>
        <p:spPr>
          <a:xfrm>
            <a:off x="6623750" y="276700"/>
            <a:ext cx="2459626" cy="1417050"/>
          </a:xfrm>
          <a:prstGeom prst="rect">
            <a:avLst/>
          </a:prstGeom>
          <a:noFill/>
          <a:ln>
            <a:noFill/>
          </a:ln>
        </p:spPr>
      </p:pic>
      <p:sp>
        <p:nvSpPr>
          <p:cNvPr id="69" name="Google Shape;69;p14"/>
          <p:cNvSpPr txBox="1"/>
          <p:nvPr/>
        </p:nvSpPr>
        <p:spPr>
          <a:xfrm>
            <a:off x="1040475" y="4679250"/>
            <a:ext cx="16917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00"/>
              <a:t>Pause Menu</a:t>
            </a:r>
            <a:endParaRPr sz="400"/>
          </a:p>
        </p:txBody>
      </p:sp>
      <p:sp>
        <p:nvSpPr>
          <p:cNvPr id="70" name="Google Shape;70;p14"/>
          <p:cNvSpPr txBox="1"/>
          <p:nvPr/>
        </p:nvSpPr>
        <p:spPr>
          <a:xfrm>
            <a:off x="3359125" y="4679250"/>
            <a:ext cx="11556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00"/>
              <a:t>Grill Screen (Cooking Station)</a:t>
            </a:r>
            <a:endParaRPr sz="400"/>
          </a:p>
        </p:txBody>
      </p:sp>
      <p:sp>
        <p:nvSpPr>
          <p:cNvPr id="71" name="Google Shape;71;p14"/>
          <p:cNvSpPr txBox="1"/>
          <p:nvPr/>
        </p:nvSpPr>
        <p:spPr>
          <a:xfrm>
            <a:off x="6203313" y="4679250"/>
            <a:ext cx="12870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00"/>
              <a:t>Order Screen</a:t>
            </a:r>
            <a:endParaRPr sz="400"/>
          </a:p>
        </p:txBody>
      </p:sp>
      <p:sp>
        <p:nvSpPr>
          <p:cNvPr id="72" name="Google Shape;72;p14"/>
          <p:cNvSpPr txBox="1"/>
          <p:nvPr/>
        </p:nvSpPr>
        <p:spPr>
          <a:xfrm>
            <a:off x="7463625" y="3134850"/>
            <a:ext cx="14919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00"/>
              <a:t>Main Game Screen</a:t>
            </a:r>
            <a:endParaRPr sz="400"/>
          </a:p>
        </p:txBody>
      </p:sp>
      <p:sp>
        <p:nvSpPr>
          <p:cNvPr id="73" name="Google Shape;73;p14"/>
          <p:cNvSpPr txBox="1"/>
          <p:nvPr/>
        </p:nvSpPr>
        <p:spPr>
          <a:xfrm>
            <a:off x="7591475" y="1643000"/>
            <a:ext cx="14919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00"/>
              <a:t>Food Chest Screen</a:t>
            </a:r>
            <a:endParaRPr sz="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619950" y="537900"/>
            <a:ext cx="7904099" cy="4464576"/>
          </a:xfrm>
          <a:prstGeom prst="rect">
            <a:avLst/>
          </a:prstGeom>
          <a:noFill/>
          <a:ln>
            <a:noFill/>
          </a:ln>
        </p:spPr>
      </p:pic>
      <p:sp>
        <p:nvSpPr>
          <p:cNvPr id="79" name="Google Shape;79;p15"/>
          <p:cNvSpPr txBox="1"/>
          <p:nvPr/>
        </p:nvSpPr>
        <p:spPr>
          <a:xfrm>
            <a:off x="619950" y="76200"/>
            <a:ext cx="249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Kitchen Screen</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4916350" y="2858400"/>
            <a:ext cx="3806074" cy="2144825"/>
          </a:xfrm>
          <a:prstGeom prst="rect">
            <a:avLst/>
          </a:prstGeom>
          <a:noFill/>
          <a:ln>
            <a:noFill/>
          </a:ln>
        </p:spPr>
      </p:pic>
      <p:pic>
        <p:nvPicPr>
          <p:cNvPr id="85" name="Google Shape;85;p16"/>
          <p:cNvPicPr preferRelativeResize="0"/>
          <p:nvPr/>
        </p:nvPicPr>
        <p:blipFill>
          <a:blip r:embed="rId4">
            <a:alphaModFix/>
          </a:blip>
          <a:stretch>
            <a:fillRect/>
          </a:stretch>
        </p:blipFill>
        <p:spPr>
          <a:xfrm>
            <a:off x="320500" y="410425"/>
            <a:ext cx="3789851" cy="2183440"/>
          </a:xfrm>
          <a:prstGeom prst="rect">
            <a:avLst/>
          </a:prstGeom>
          <a:noFill/>
          <a:ln>
            <a:noFill/>
          </a:ln>
        </p:spPr>
      </p:pic>
      <p:sp>
        <p:nvSpPr>
          <p:cNvPr id="86" name="Google Shape;86;p16"/>
          <p:cNvSpPr txBox="1"/>
          <p:nvPr/>
        </p:nvSpPr>
        <p:spPr>
          <a:xfrm>
            <a:off x="1595325" y="64075"/>
            <a:ext cx="12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t>Food Chest</a:t>
            </a:r>
            <a:endParaRPr b="1" u="sng"/>
          </a:p>
        </p:txBody>
      </p:sp>
      <p:sp>
        <p:nvSpPr>
          <p:cNvPr id="87" name="Google Shape;87;p16"/>
          <p:cNvSpPr txBox="1"/>
          <p:nvPr/>
        </p:nvSpPr>
        <p:spPr>
          <a:xfrm>
            <a:off x="6525088" y="64075"/>
            <a:ext cx="5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t>Grill</a:t>
            </a:r>
            <a:endParaRPr b="1" u="sng"/>
          </a:p>
        </p:txBody>
      </p:sp>
      <p:pic>
        <p:nvPicPr>
          <p:cNvPr id="88" name="Google Shape;88;p16"/>
          <p:cNvPicPr preferRelativeResize="0"/>
          <p:nvPr/>
        </p:nvPicPr>
        <p:blipFill>
          <a:blip r:embed="rId5">
            <a:alphaModFix/>
          </a:blip>
          <a:stretch>
            <a:fillRect/>
          </a:stretch>
        </p:blipFill>
        <p:spPr>
          <a:xfrm>
            <a:off x="4916350" y="433462"/>
            <a:ext cx="3806076" cy="2137382"/>
          </a:xfrm>
          <a:prstGeom prst="rect">
            <a:avLst/>
          </a:prstGeom>
          <a:noFill/>
          <a:ln>
            <a:noFill/>
          </a:ln>
        </p:spPr>
      </p:pic>
      <p:pic>
        <p:nvPicPr>
          <p:cNvPr id="89" name="Google Shape;89;p16"/>
          <p:cNvPicPr preferRelativeResize="0"/>
          <p:nvPr/>
        </p:nvPicPr>
        <p:blipFill>
          <a:blip r:embed="rId6">
            <a:alphaModFix/>
          </a:blip>
          <a:stretch>
            <a:fillRect/>
          </a:stretch>
        </p:blipFill>
        <p:spPr>
          <a:xfrm>
            <a:off x="320495" y="2858400"/>
            <a:ext cx="3789854" cy="2144825"/>
          </a:xfrm>
          <a:prstGeom prst="rect">
            <a:avLst/>
          </a:prstGeom>
          <a:noFill/>
          <a:ln>
            <a:noFill/>
          </a:ln>
        </p:spPr>
      </p:pic>
      <p:sp>
        <p:nvSpPr>
          <p:cNvPr id="90" name="Google Shape;90;p16"/>
          <p:cNvSpPr txBox="1"/>
          <p:nvPr/>
        </p:nvSpPr>
        <p:spPr>
          <a:xfrm>
            <a:off x="1371675" y="2511925"/>
            <a:ext cx="16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t>Chopping Station</a:t>
            </a:r>
            <a:endParaRPr b="1" u="sng"/>
          </a:p>
        </p:txBody>
      </p:sp>
      <p:sp>
        <p:nvSpPr>
          <p:cNvPr id="91" name="Google Shape;91;p16"/>
          <p:cNvSpPr txBox="1"/>
          <p:nvPr/>
        </p:nvSpPr>
        <p:spPr>
          <a:xfrm>
            <a:off x="6221875" y="2511925"/>
            <a:ext cx="15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t>Order Screen</a:t>
            </a:r>
            <a:endParaRPr b="1"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24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 Implementation</a:t>
            </a:r>
            <a:endParaRPr/>
          </a:p>
        </p:txBody>
      </p:sp>
      <p:pic>
        <p:nvPicPr>
          <p:cNvPr id="97" name="Google Shape;97;p17"/>
          <p:cNvPicPr preferRelativeResize="0"/>
          <p:nvPr/>
        </p:nvPicPr>
        <p:blipFill>
          <a:blip r:embed="rId3">
            <a:alphaModFix/>
          </a:blip>
          <a:stretch>
            <a:fillRect/>
          </a:stretch>
        </p:blipFill>
        <p:spPr>
          <a:xfrm>
            <a:off x="220825" y="947025"/>
            <a:ext cx="1637700" cy="3932901"/>
          </a:xfrm>
          <a:prstGeom prst="rect">
            <a:avLst/>
          </a:prstGeom>
          <a:noFill/>
          <a:ln>
            <a:noFill/>
          </a:ln>
        </p:spPr>
      </p:pic>
      <p:pic>
        <p:nvPicPr>
          <p:cNvPr id="98" name="Google Shape;98;p17"/>
          <p:cNvPicPr preferRelativeResize="0"/>
          <p:nvPr/>
        </p:nvPicPr>
        <p:blipFill>
          <a:blip r:embed="rId4">
            <a:alphaModFix/>
          </a:blip>
          <a:stretch>
            <a:fillRect/>
          </a:stretch>
        </p:blipFill>
        <p:spPr>
          <a:xfrm>
            <a:off x="2075876" y="947025"/>
            <a:ext cx="1738697" cy="3932901"/>
          </a:xfrm>
          <a:prstGeom prst="rect">
            <a:avLst/>
          </a:prstGeom>
          <a:noFill/>
          <a:ln>
            <a:noFill/>
          </a:ln>
        </p:spPr>
      </p:pic>
      <p:sp>
        <p:nvSpPr>
          <p:cNvPr id="99" name="Google Shape;99;p17"/>
          <p:cNvSpPr txBox="1"/>
          <p:nvPr/>
        </p:nvSpPr>
        <p:spPr>
          <a:xfrm>
            <a:off x="3857625" y="1176625"/>
            <a:ext cx="4916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Clear organised file structure grouped by function.</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Base classes make adding new classes simple.</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Classes are easy to understand and the code is intuitive.</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All the code fits together very well.</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Implementing Assessment 2</a:t>
            </a:r>
            <a:endParaRPr/>
          </a:p>
        </p:txBody>
      </p:sp>
      <p:pic>
        <p:nvPicPr>
          <p:cNvPr id="105" name="Google Shape;105;p18"/>
          <p:cNvPicPr preferRelativeResize="0"/>
          <p:nvPr/>
        </p:nvPicPr>
        <p:blipFill>
          <a:blip r:embed="rId3">
            <a:alphaModFix/>
          </a:blip>
          <a:stretch>
            <a:fillRect/>
          </a:stretch>
        </p:blipFill>
        <p:spPr>
          <a:xfrm>
            <a:off x="4572000" y="1114375"/>
            <a:ext cx="3992125" cy="1054675"/>
          </a:xfrm>
          <a:prstGeom prst="rect">
            <a:avLst/>
          </a:prstGeom>
          <a:noFill/>
          <a:ln>
            <a:noFill/>
          </a:ln>
        </p:spPr>
      </p:pic>
      <p:sp>
        <p:nvSpPr>
          <p:cNvPr id="106" name="Google Shape;106;p18"/>
          <p:cNvSpPr txBox="1"/>
          <p:nvPr/>
        </p:nvSpPr>
        <p:spPr>
          <a:xfrm>
            <a:off x="353125" y="1240575"/>
            <a:ext cx="39921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In the launcher class, change mode from ASSESSMENT_1 to ASSESSMENT_2.</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Will create more chefs and add them to the game.</a:t>
            </a:r>
            <a:endParaRPr sz="1800">
              <a:solidFill>
                <a:schemeClr val="dk2"/>
              </a:solidFill>
            </a:endParaRPr>
          </a:p>
        </p:txBody>
      </p:sp>
      <p:pic>
        <p:nvPicPr>
          <p:cNvPr id="107" name="Google Shape;107;p18"/>
          <p:cNvPicPr preferRelativeResize="0"/>
          <p:nvPr/>
        </p:nvPicPr>
        <p:blipFill>
          <a:blip r:embed="rId4">
            <a:alphaModFix/>
          </a:blip>
          <a:stretch>
            <a:fillRect/>
          </a:stretch>
        </p:blipFill>
        <p:spPr>
          <a:xfrm>
            <a:off x="353125" y="2885375"/>
            <a:ext cx="8285749" cy="197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New Stations</a:t>
            </a:r>
            <a:endParaRPr/>
          </a:p>
        </p:txBody>
      </p:sp>
      <p:sp>
        <p:nvSpPr>
          <p:cNvPr id="113" name="Google Shape;113;p19"/>
          <p:cNvSpPr txBox="1"/>
          <p:nvPr/>
        </p:nvSpPr>
        <p:spPr>
          <a:xfrm>
            <a:off x="202050" y="1143000"/>
            <a:ext cx="873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700">
                <a:solidFill>
                  <a:srgbClr val="CC7832"/>
                </a:solidFill>
                <a:highlight>
                  <a:srgbClr val="2B2B2B"/>
                </a:highlight>
                <a:latin typeface="Courier New"/>
                <a:ea typeface="Courier New"/>
                <a:cs typeface="Courier New"/>
                <a:sym typeface="Courier New"/>
              </a:rPr>
              <a:t>this</a:t>
            </a:r>
            <a:r>
              <a:rPr lang="en-GB" sz="1700">
                <a:solidFill>
                  <a:srgbClr val="A9B7C6"/>
                </a:solidFill>
                <a:highlight>
                  <a:srgbClr val="2B2B2B"/>
                </a:highlight>
                <a:latin typeface="Courier New"/>
                <a:ea typeface="Courier New"/>
                <a:cs typeface="Courier New"/>
                <a:sym typeface="Courier New"/>
              </a:rPr>
              <a:t>.</a:t>
            </a:r>
            <a:r>
              <a:rPr lang="en-GB" sz="1700">
                <a:solidFill>
                  <a:srgbClr val="9876AA"/>
                </a:solidFill>
                <a:highlight>
                  <a:srgbClr val="2B2B2B"/>
                </a:highlight>
                <a:latin typeface="Courier New"/>
                <a:ea typeface="Courier New"/>
                <a:cs typeface="Courier New"/>
                <a:sym typeface="Courier New"/>
              </a:rPr>
              <a:t>stations</a:t>
            </a:r>
            <a:r>
              <a:rPr lang="en-GB" sz="1700">
                <a:solidFill>
                  <a:srgbClr val="A9B7C6"/>
                </a:solidFill>
                <a:highlight>
                  <a:srgbClr val="2B2B2B"/>
                </a:highlight>
                <a:latin typeface="Courier New"/>
                <a:ea typeface="Courier New"/>
                <a:cs typeface="Courier New"/>
                <a:sym typeface="Courier New"/>
              </a:rPr>
              <a:t>.add(</a:t>
            </a:r>
            <a:r>
              <a:rPr lang="en-GB" sz="1700">
                <a:solidFill>
                  <a:srgbClr val="CC7832"/>
                </a:solidFill>
                <a:highlight>
                  <a:srgbClr val="2B2B2B"/>
                </a:highlight>
                <a:latin typeface="Courier New"/>
                <a:ea typeface="Courier New"/>
                <a:cs typeface="Courier New"/>
                <a:sym typeface="Courier New"/>
              </a:rPr>
              <a:t>new </a:t>
            </a:r>
            <a:r>
              <a:rPr lang="en-GB" sz="1700">
                <a:solidFill>
                  <a:srgbClr val="A9B7C6"/>
                </a:solidFill>
                <a:highlight>
                  <a:srgbClr val="2B2B2B"/>
                </a:highlight>
                <a:latin typeface="Courier New"/>
                <a:ea typeface="Courier New"/>
                <a:cs typeface="Courier New"/>
                <a:sym typeface="Courier New"/>
              </a:rPr>
              <a:t>Station(</a:t>
            </a:r>
            <a:r>
              <a:rPr lang="en-GB" sz="1700">
                <a:solidFill>
                  <a:srgbClr val="6897BB"/>
                </a:solidFill>
                <a:highlight>
                  <a:srgbClr val="2B2B2B"/>
                </a:highlight>
                <a:latin typeface="Courier New"/>
                <a:ea typeface="Courier New"/>
                <a:cs typeface="Courier New"/>
                <a:sym typeface="Courier New"/>
              </a:rPr>
              <a:t>0</a:t>
            </a:r>
            <a:r>
              <a:rPr lang="en-GB" sz="1700">
                <a:solidFill>
                  <a:srgbClr val="CC7832"/>
                </a:solidFill>
                <a:highlight>
                  <a:srgbClr val="2B2B2B"/>
                </a:highlight>
                <a:latin typeface="Courier New"/>
                <a:ea typeface="Courier New"/>
                <a:cs typeface="Courier New"/>
                <a:sym typeface="Courier New"/>
              </a:rPr>
              <a:t>, this</a:t>
            </a:r>
            <a:r>
              <a:rPr lang="en-GB" sz="1700">
                <a:solidFill>
                  <a:srgbClr val="A9B7C6"/>
                </a:solidFill>
                <a:highlight>
                  <a:srgbClr val="2B2B2B"/>
                </a:highlight>
                <a:latin typeface="Courier New"/>
                <a:ea typeface="Courier New"/>
                <a:cs typeface="Courier New"/>
                <a:sym typeface="Courier New"/>
              </a:rPr>
              <a:t>.</a:t>
            </a:r>
            <a:r>
              <a:rPr lang="en-GB" sz="1700">
                <a:solidFill>
                  <a:srgbClr val="9876AA"/>
                </a:solidFill>
                <a:highlight>
                  <a:srgbClr val="2B2B2B"/>
                </a:highlight>
                <a:latin typeface="Courier New"/>
                <a:ea typeface="Courier New"/>
                <a:cs typeface="Courier New"/>
                <a:sym typeface="Courier New"/>
              </a:rPr>
              <a:t>height </a:t>
            </a:r>
            <a:r>
              <a:rPr lang="en-GB" sz="1700">
                <a:solidFill>
                  <a:srgbClr val="A9B7C6"/>
                </a:solidFill>
                <a:highlight>
                  <a:srgbClr val="2B2B2B"/>
                </a:highlight>
                <a:latin typeface="Courier New"/>
                <a:ea typeface="Courier New"/>
                <a:cs typeface="Courier New"/>
                <a:sym typeface="Courier New"/>
              </a:rPr>
              <a:t>/ </a:t>
            </a:r>
            <a:r>
              <a:rPr lang="en-GB" sz="1700">
                <a:solidFill>
                  <a:srgbClr val="6897BB"/>
                </a:solidFill>
                <a:highlight>
                  <a:srgbClr val="2B2B2B"/>
                </a:highlight>
                <a:latin typeface="Courier New"/>
                <a:ea typeface="Courier New"/>
                <a:cs typeface="Courier New"/>
                <a:sym typeface="Courier New"/>
              </a:rPr>
              <a:t>2f </a:t>
            </a:r>
            <a:r>
              <a:rPr lang="en-GB" sz="1700">
                <a:solidFill>
                  <a:srgbClr val="A9B7C6"/>
                </a:solidFill>
                <a:highlight>
                  <a:srgbClr val="2B2B2B"/>
                </a:highlight>
                <a:latin typeface="Courier New"/>
                <a:ea typeface="Courier New"/>
                <a:cs typeface="Courier New"/>
                <a:sym typeface="Courier New"/>
              </a:rPr>
              <a:t>- </a:t>
            </a:r>
            <a:r>
              <a:rPr lang="en-GB" sz="1700">
                <a:solidFill>
                  <a:srgbClr val="6897BB"/>
                </a:solidFill>
                <a:highlight>
                  <a:srgbClr val="2B2B2B"/>
                </a:highlight>
                <a:latin typeface="Courier New"/>
                <a:ea typeface="Courier New"/>
                <a:cs typeface="Courier New"/>
                <a:sym typeface="Courier New"/>
              </a:rPr>
              <a:t>40f</a:t>
            </a:r>
            <a:r>
              <a:rPr lang="en-GB" sz="1700">
                <a:solidFill>
                  <a:srgbClr val="CC7832"/>
                </a:solidFill>
                <a:highlight>
                  <a:srgbClr val="2B2B2B"/>
                </a:highlight>
                <a:latin typeface="Courier New"/>
                <a:ea typeface="Courier New"/>
                <a:cs typeface="Courier New"/>
                <a:sym typeface="Courier New"/>
              </a:rPr>
              <a:t>, </a:t>
            </a:r>
            <a:r>
              <a:rPr lang="en-GB" sz="1700">
                <a:solidFill>
                  <a:srgbClr val="6897BB"/>
                </a:solidFill>
                <a:highlight>
                  <a:srgbClr val="2B2B2B"/>
                </a:highlight>
                <a:latin typeface="Courier New"/>
                <a:ea typeface="Courier New"/>
                <a:cs typeface="Courier New"/>
                <a:sym typeface="Courier New"/>
              </a:rPr>
              <a:t>80</a:t>
            </a:r>
            <a:r>
              <a:rPr lang="en-GB" sz="1700">
                <a:solidFill>
                  <a:srgbClr val="CC7832"/>
                </a:solidFill>
                <a:highlight>
                  <a:srgbClr val="2B2B2B"/>
                </a:highlight>
                <a:latin typeface="Courier New"/>
                <a:ea typeface="Courier New"/>
                <a:cs typeface="Courier New"/>
                <a:sym typeface="Courier New"/>
              </a:rPr>
              <a:t>, </a:t>
            </a:r>
            <a:r>
              <a:rPr lang="en-GB" sz="1700">
                <a:solidFill>
                  <a:srgbClr val="6897BB"/>
                </a:solidFill>
                <a:highlight>
                  <a:srgbClr val="2B2B2B"/>
                </a:highlight>
                <a:latin typeface="Courier New"/>
                <a:ea typeface="Courier New"/>
                <a:cs typeface="Courier New"/>
                <a:sym typeface="Courier New"/>
              </a:rPr>
              <a:t>80</a:t>
            </a:r>
            <a:r>
              <a:rPr lang="en-GB" sz="1700">
                <a:solidFill>
                  <a:srgbClr val="CC7832"/>
                </a:solidFill>
                <a:highlight>
                  <a:srgbClr val="2B2B2B"/>
                </a:highlight>
                <a:latin typeface="Courier New"/>
                <a:ea typeface="Courier New"/>
                <a:cs typeface="Courier New"/>
                <a:sym typeface="Courier New"/>
              </a:rPr>
              <a:t>, this</a:t>
            </a:r>
            <a:r>
              <a:rPr lang="en-GB" sz="1700">
                <a:solidFill>
                  <a:srgbClr val="A9B7C6"/>
                </a:solidFill>
                <a:highlight>
                  <a:srgbClr val="2B2B2B"/>
                </a:highlight>
                <a:latin typeface="Courier New"/>
                <a:ea typeface="Courier New"/>
                <a:cs typeface="Courier New"/>
                <a:sym typeface="Courier New"/>
              </a:rPr>
              <a:t>.</a:t>
            </a:r>
            <a:r>
              <a:rPr lang="en-GB" sz="1700">
                <a:solidFill>
                  <a:srgbClr val="9876AA"/>
                </a:solidFill>
                <a:highlight>
                  <a:srgbClr val="2B2B2B"/>
                </a:highlight>
                <a:latin typeface="Courier New"/>
                <a:ea typeface="Courier New"/>
                <a:cs typeface="Courier New"/>
                <a:sym typeface="Courier New"/>
              </a:rPr>
              <a:t>loci</a:t>
            </a:r>
            <a:r>
              <a:rPr lang="en-GB" sz="1700">
                <a:solidFill>
                  <a:srgbClr val="CC7832"/>
                </a:solidFill>
                <a:highlight>
                  <a:srgbClr val="2B2B2B"/>
                </a:highlight>
                <a:latin typeface="Courier New"/>
                <a:ea typeface="Courier New"/>
                <a:cs typeface="Courier New"/>
                <a:sym typeface="Courier New"/>
              </a:rPr>
              <a:t>, </a:t>
            </a:r>
            <a:r>
              <a:rPr lang="en-GB" sz="1700">
                <a:solidFill>
                  <a:srgbClr val="A9B7C6"/>
                </a:solidFill>
                <a:highlight>
                  <a:srgbClr val="2B2B2B"/>
                </a:highlight>
                <a:latin typeface="Courier New"/>
                <a:ea typeface="Courier New"/>
                <a:cs typeface="Courier New"/>
                <a:sym typeface="Courier New"/>
              </a:rPr>
              <a:t>StationType.</a:t>
            </a:r>
            <a:r>
              <a:rPr i="1" lang="en-GB" sz="1700">
                <a:solidFill>
                  <a:srgbClr val="9876AA"/>
                </a:solidFill>
                <a:highlight>
                  <a:srgbClr val="2B2B2B"/>
                </a:highlight>
                <a:latin typeface="Courier New"/>
                <a:ea typeface="Courier New"/>
                <a:cs typeface="Courier New"/>
                <a:sym typeface="Courier New"/>
              </a:rPr>
              <a:t>CHOPPING</a:t>
            </a:r>
            <a:r>
              <a:rPr lang="en-GB" sz="1700">
                <a:solidFill>
                  <a:srgbClr val="CC7832"/>
                </a:solidFill>
                <a:highlight>
                  <a:srgbClr val="2B2B2B"/>
                </a:highlight>
                <a:latin typeface="Courier New"/>
                <a:ea typeface="Courier New"/>
                <a:cs typeface="Courier New"/>
                <a:sym typeface="Courier New"/>
              </a:rPr>
              <a:t>, this</a:t>
            </a:r>
            <a:r>
              <a:rPr lang="en-GB" sz="1700">
                <a:solidFill>
                  <a:srgbClr val="A9B7C6"/>
                </a:solidFill>
                <a:highlight>
                  <a:srgbClr val="2B2B2B"/>
                </a:highlight>
                <a:latin typeface="Courier New"/>
                <a:ea typeface="Courier New"/>
                <a:cs typeface="Courier New"/>
                <a:sym typeface="Courier New"/>
              </a:rPr>
              <a:t>.</a:t>
            </a:r>
            <a:r>
              <a:rPr lang="en-GB" sz="1700">
                <a:solidFill>
                  <a:srgbClr val="9876AA"/>
                </a:solidFill>
                <a:highlight>
                  <a:srgbClr val="2B2B2B"/>
                </a:highlight>
                <a:latin typeface="Courier New"/>
                <a:ea typeface="Courier New"/>
                <a:cs typeface="Courier New"/>
                <a:sym typeface="Courier New"/>
              </a:rPr>
              <a:t>mainStage</a:t>
            </a:r>
            <a:r>
              <a:rPr lang="en-GB" sz="1700">
                <a:solidFill>
                  <a:srgbClr val="A9B7C6"/>
                </a:solidFill>
                <a:highlight>
                  <a:srgbClr val="2B2B2B"/>
                </a:highlight>
                <a:latin typeface="Courier New"/>
                <a:ea typeface="Courier New"/>
                <a:cs typeface="Courier New"/>
                <a:sym typeface="Courier New"/>
              </a:rPr>
              <a:t>))</a:t>
            </a:r>
            <a:r>
              <a:rPr lang="en-GB" sz="1700">
                <a:solidFill>
                  <a:srgbClr val="CC7832"/>
                </a:solidFill>
                <a:highlight>
                  <a:srgbClr val="2B2B2B"/>
                </a:highlight>
                <a:latin typeface="Courier New"/>
                <a:ea typeface="Courier New"/>
                <a:cs typeface="Courier New"/>
                <a:sym typeface="Courier New"/>
              </a:rPr>
              <a:t>;</a:t>
            </a:r>
            <a:endParaRPr sz="17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14" name="Google Shape;114;p19"/>
          <p:cNvSpPr txBox="1"/>
          <p:nvPr/>
        </p:nvSpPr>
        <p:spPr>
          <a:xfrm>
            <a:off x="401275" y="2065600"/>
            <a:ext cx="78795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Simple architecture and coding design make it easy to add new stations, food etc. with just one line of code.</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Vari</a:t>
            </a:r>
            <a:r>
              <a:rPr lang="en-GB" sz="1800">
                <a:solidFill>
                  <a:schemeClr val="dk2"/>
                </a:solidFill>
              </a:rPr>
              <a:t>able names and </a:t>
            </a:r>
            <a:r>
              <a:rPr lang="en-GB" sz="1800">
                <a:solidFill>
                  <a:schemeClr val="dk2"/>
                </a:solidFill>
              </a:rPr>
              <a:t>parameters are self describing e.g CHOPPING.</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Easy to specify the dimensions and position of stations.</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New R</a:t>
            </a:r>
            <a:r>
              <a:rPr lang="en-GB"/>
              <a:t>ecipes</a:t>
            </a:r>
            <a:endParaRPr/>
          </a:p>
        </p:txBody>
      </p:sp>
      <p:pic>
        <p:nvPicPr>
          <p:cNvPr id="120" name="Google Shape;120;p20"/>
          <p:cNvPicPr preferRelativeResize="0"/>
          <p:nvPr/>
        </p:nvPicPr>
        <p:blipFill>
          <a:blip r:embed="rId3">
            <a:alphaModFix/>
          </a:blip>
          <a:stretch>
            <a:fillRect/>
          </a:stretch>
        </p:blipFill>
        <p:spPr>
          <a:xfrm>
            <a:off x="152400" y="1108150"/>
            <a:ext cx="8839201" cy="1885915"/>
          </a:xfrm>
          <a:prstGeom prst="rect">
            <a:avLst/>
          </a:prstGeom>
          <a:noFill/>
          <a:ln>
            <a:noFill/>
          </a:ln>
        </p:spPr>
      </p:pic>
      <p:sp>
        <p:nvSpPr>
          <p:cNvPr id="121" name="Google Shape;121;p20"/>
          <p:cNvSpPr txBox="1"/>
          <p:nvPr/>
        </p:nvSpPr>
        <p:spPr>
          <a:xfrm>
            <a:off x="213725" y="3247800"/>
            <a:ext cx="84192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Logical and e</a:t>
            </a:r>
            <a:r>
              <a:rPr lang="en-GB" sz="1800">
                <a:solidFill>
                  <a:schemeClr val="dk2"/>
                </a:solidFill>
              </a:rPr>
              <a:t>asy to understand.</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Simple to add a new recipe and specify its component ingredients.</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States for ingredients easy to implement e.g. patty must be cooked.</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Customers</a:t>
            </a:r>
            <a:endParaRPr/>
          </a:p>
        </p:txBody>
      </p:sp>
      <p:pic>
        <p:nvPicPr>
          <p:cNvPr id="127" name="Google Shape;127;p21"/>
          <p:cNvPicPr preferRelativeResize="0"/>
          <p:nvPr/>
        </p:nvPicPr>
        <p:blipFill>
          <a:blip r:embed="rId3">
            <a:alphaModFix/>
          </a:blip>
          <a:stretch>
            <a:fillRect/>
          </a:stretch>
        </p:blipFill>
        <p:spPr>
          <a:xfrm>
            <a:off x="152400" y="1170125"/>
            <a:ext cx="6238628" cy="3008162"/>
          </a:xfrm>
          <a:prstGeom prst="rect">
            <a:avLst/>
          </a:prstGeom>
          <a:noFill/>
          <a:ln>
            <a:noFill/>
          </a:ln>
        </p:spPr>
      </p:pic>
      <p:sp>
        <p:nvSpPr>
          <p:cNvPr id="128" name="Google Shape;128;p21"/>
          <p:cNvSpPr txBox="1"/>
          <p:nvPr/>
        </p:nvSpPr>
        <p:spPr>
          <a:xfrm>
            <a:off x="6472350" y="1240575"/>
            <a:ext cx="2360100" cy="2108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Simply change maxCustomers or change difficulty to add more customers to the game.</a:t>
            </a:r>
            <a:endParaRPr sz="1800">
              <a:solidFill>
                <a:schemeClr val="dk2"/>
              </a:solidFill>
            </a:endParaRPr>
          </a:p>
          <a:p>
            <a:pPr indent="0" lvl="0" marL="0" rtl="0" algn="l">
              <a:spcBef>
                <a:spcPts val="0"/>
              </a:spcBef>
              <a:spcAft>
                <a:spcPts val="0"/>
              </a:spcAft>
              <a:buNone/>
            </a:pPr>
            <a:r>
              <a:t/>
            </a:r>
            <a:endParaRPr sz="1700"/>
          </a:p>
        </p:txBody>
      </p:sp>
      <p:pic>
        <p:nvPicPr>
          <p:cNvPr id="129" name="Google Shape;129;p21"/>
          <p:cNvPicPr preferRelativeResize="0"/>
          <p:nvPr/>
        </p:nvPicPr>
        <p:blipFill>
          <a:blip r:embed="rId4">
            <a:alphaModFix/>
          </a:blip>
          <a:stretch>
            <a:fillRect/>
          </a:stretch>
        </p:blipFill>
        <p:spPr>
          <a:xfrm>
            <a:off x="152400" y="4356720"/>
            <a:ext cx="6238625" cy="4822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