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Conversions by Group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EE-4D10-8293-68A8C3A4CBC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EE-4D10-8293-68A8C3A4CBC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5EE-4D10-8293-68A8C3A4CBC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5EE-4D10-8293-68A8C3A4CBCD}"/>
              </c:ext>
            </c:extLst>
          </c:dPt>
          <c:cat>
            <c:strRef>
              <c:f>Sheet1!$A$2:$A$5</c:f>
              <c:strCache>
                <c:ptCount val="2"/>
                <c:pt idx="0">
                  <c:v>Group A</c:v>
                </c:pt>
                <c:pt idx="1">
                  <c:v>Group 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955</c:v>
                </c:pt>
                <c:pt idx="1">
                  <c:v>1139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48-4151-B17A-282A52716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Conversion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75-43E2-BB13-1B4498685C3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75-43E2-BB13-1B4498685C3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75-43E2-BB13-1B4498685C3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275-43E2-BB13-1B4498685C3C}"/>
              </c:ext>
            </c:extLst>
          </c:dPt>
          <c:cat>
            <c:strRef>
              <c:f>Sheet1!$A$2:$A$5</c:f>
              <c:strCache>
                <c:ptCount val="2"/>
                <c:pt idx="0">
                  <c:v>Test Pop</c:v>
                </c:pt>
                <c:pt idx="1">
                  <c:v>Conversions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48943</c:v>
                </c:pt>
                <c:pt idx="1">
                  <c:v>2094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DA-4059-BBCF-FB707321D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</a:t>
            </a:r>
            <a:r>
              <a:rPr lang="en-US" baseline="0" dirty="0"/>
              <a:t> Spent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Sheet1!$B$2</c:f>
              <c:numCache>
                <c:formatCode>#,##0.00</c:formatCode>
                <c:ptCount val="1"/>
                <c:pt idx="0">
                  <c:v>49233.18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91-42FC-A98E-9213717607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Sheet1!$C$2</c:f>
              <c:numCache>
                <c:formatCode>#,##0.00</c:formatCode>
                <c:ptCount val="1"/>
                <c:pt idx="0">
                  <c:v>86487.360000000001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91-42FC-A98E-92137176077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Sheet1!$D$2</c:f>
              <c:numCache>
                <c:formatCode>#,##0.00</c:formatCode>
                <c:ptCount val="1"/>
                <c:pt idx="0">
                  <c:v>29840.69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91-42FC-A98E-921371760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9952848"/>
        <c:axId val="299960048"/>
      </c:barChart>
      <c:catAx>
        <c:axId val="299952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960048"/>
        <c:crosses val="autoZero"/>
        <c:auto val="1"/>
        <c:lblAlgn val="ctr"/>
        <c:lblOffset val="100"/>
        <c:noMultiLvlLbl val="0"/>
      </c:catAx>
      <c:valAx>
        <c:axId val="29996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995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 Spent by</a:t>
            </a:r>
            <a:r>
              <a:rPr lang="en-CA" baseline="0" dirty="0"/>
              <a:t> Gender</a:t>
            </a:r>
            <a:endParaRPr lang="en-CA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2.4300000000000002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EC-4415-A1D2-B39FFB71D5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EC-4415-A1D2-B39FFB71D5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EC-4415-A1D2-B39FFB71D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3230088"/>
        <c:axId val="633233328"/>
      </c:barChart>
      <c:catAx>
        <c:axId val="633230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33328"/>
        <c:crosses val="autoZero"/>
        <c:auto val="1"/>
        <c:lblAlgn val="ctr"/>
        <c:lblOffset val="100"/>
        <c:noMultiLvlLbl val="0"/>
      </c:catAx>
      <c:valAx>
        <c:axId val="63323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230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7091-7C8A-E2BE-C08E-0502914C0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3A237-FB75-FDC0-A390-AD8570C5E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5223C-CA39-1099-DA9B-9F469926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4A640-14F5-361F-12BB-AFC7680F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BB9B-40FB-49C0-1E97-58EFD9A2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17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C072-747E-26F8-7FEA-A5D1F662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91D1D-D804-5D07-0D3F-6E1717D67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E871B-EBB1-D0AC-C982-B0AB519F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AB79C-130B-86F5-D86D-DDA6CED3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BAB42-0032-3383-4C49-F6460C17D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0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049A7-15F1-8CB4-13BA-490E97A2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9D3E3-F28B-A975-CF8D-BFAA397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7F65-4097-B8AD-6599-58066EDE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4406-B868-EB0F-D2A4-01D3B169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D5EA-D5EC-32AE-C749-F5834ADB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88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9699-E8F6-4B49-C121-F754A6F5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FFDF-4B06-A5D9-42DD-E3DC53F6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C7B69-CB29-5502-FD19-4B21555A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D35F1-DAD6-9E73-47DC-B0CA4633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01886-5152-E8B6-2A8E-7A2921B5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F6C4-6EEB-6052-8812-C35C8716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14EA-5764-5199-61C2-938CB8BA9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179E-710F-6CB7-091A-50912A19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ADCCF-8F03-01DC-8152-EE1A5008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EAB5B-2CAF-18A9-AF77-8ACED43B0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6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3136-D1ED-8B5B-B559-8D19379F6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3F57-AE07-D4F9-4E1E-7786B1A43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B3F25A-ACE3-6D4E-CFD6-F23A40201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A0E9FB-3738-1279-6ABE-2E10CEE7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F5139-7B63-F460-99EC-A8AFC5942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8D79D-9CBA-54C0-9D03-D031ED4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013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9BA8-B662-4492-8DEB-52FDB0CEC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FF6EB-D92B-8689-5272-482B9E65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D5C42-5EF3-1DE9-C7CC-9A1242D39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8E9BC-5061-284D-9ECE-B29E97A5F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186A4-D868-05C1-C68D-57BAB9B08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F3C7D-7252-E513-8067-7DA7656D5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425C6-984A-97E5-ABF3-97F401C69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0ED13-302D-DCEB-85CB-D8A2E0E4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59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79B9-DCDB-E66C-9F4E-92F8F544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15D8F-A5D5-1344-4265-26DC0AB07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3AE6B-3873-DBB3-13FB-F819C52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BF78D-13B3-28B2-B7CC-87348B56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089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576DD-CC78-4877-E1FF-FB3FDE46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DFCD7-DD98-DC9D-EBB7-35A0D291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1FED8-D908-DF68-DD36-2DFFEA90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6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1110-8844-D4E3-3185-AD57CADC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603E-9E38-69F0-6A7F-9089AE188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C9235-17BE-A2F8-ADF2-7443BE1E0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45074-57BC-8957-FEE2-82A802EC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BA76-A333-7828-5DA2-201329C6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43DE7-82E2-1698-EF46-FDA0FC0D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66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665B-C8C8-09E6-E6F5-5D54EC9E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DDFE3-33B7-EE4C-FB1F-C142E0F0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B91B1-C9C8-B353-2637-F86D97EB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AC0B5-8D36-A201-5EB2-9548370F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8B7EB-2998-933C-6324-CD5426C4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C2B88-CC5B-6C1E-483A-52C11625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11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5BB815-8251-97FF-B8B7-124ADA2B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4C4FC-A8B8-05D0-C696-AAA19FC4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A622-AB97-AA78-64ED-5791CEE3A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E9D45-A0B8-463C-97E9-D21D6CB8D9E4}" type="datetimeFigureOut">
              <a:rPr lang="en-CA" smtClean="0"/>
              <a:t>2024-02-04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00CFE-4BDD-3F53-97FE-C008A5E2F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B43F-8ADF-BB3B-E082-80AC37662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28BD1-458A-433A-B109-CE4D5AC463F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250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C235E-AB07-BC9D-1D18-CC492C251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2114" y="2039254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GloBox</a:t>
            </a:r>
            <a:b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>
                <a:solidFill>
                  <a:schemeClr val="tx1">
                    <a:lumMod val="85000"/>
                    <a:lumOff val="15000"/>
                  </a:schemeClr>
                </a:solidFill>
              </a:rPr>
              <a:t>A/B Test Results</a:t>
            </a:r>
            <a:endParaRPr lang="en-CA" sz="4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8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D3E58-89B1-4E52-E9AB-2DAE8FF1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Overview and limitations</a:t>
            </a:r>
            <a:endParaRPr lang="en-CA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0451E-23B9-CA22-BEF5-B95DD3EF0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Test was conducted over a period of 13 days</a:t>
            </a:r>
          </a:p>
          <a:p>
            <a:pPr lvl="1"/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Jan 25</a:t>
            </a:r>
            <a:r>
              <a:rPr lang="en-US" sz="17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 to Feb 6</a:t>
            </a:r>
            <a:r>
              <a:rPr lang="en-US" sz="1700" baseline="30000">
                <a:solidFill>
                  <a:schemeClr val="tx1">
                    <a:lumMod val="85000"/>
                    <a:lumOff val="15000"/>
                  </a:schemeClr>
                </a:solidFill>
              </a:rPr>
              <a:t>th</a:t>
            </a:r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Only data from the mobile site was captured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There is no distinction in the type of product purchased</a:t>
            </a:r>
          </a:p>
          <a:p>
            <a:endParaRPr lang="en-US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Going forward, note that Group A is the Control Group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Group B is the Treatment Group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Group A contains a total of 24,343 users</a:t>
            </a:r>
          </a:p>
          <a:p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Group B contains a total of 24,600 users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7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2543D-7515-149C-8D5D-58A527BC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/>
              <a:t>Spending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4430-A2F7-1672-9E35-CFF3A4FA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r>
              <a:rPr lang="en-US" sz="1700"/>
              <a:t>Group A spent a total of 82,145.90$</a:t>
            </a:r>
          </a:p>
          <a:p>
            <a:pPr lvl="1"/>
            <a:r>
              <a:rPr lang="en-US" sz="1700"/>
              <a:t>With an average of 3.37$ spent per user</a:t>
            </a:r>
          </a:p>
          <a:p>
            <a:r>
              <a:rPr lang="en-US" sz="1700"/>
              <a:t>Group B spent a total of 83,415.33$</a:t>
            </a:r>
          </a:p>
          <a:p>
            <a:pPr lvl="1"/>
            <a:r>
              <a:rPr lang="en-US" sz="1700"/>
              <a:t>With an average of 3.39$ spent per user</a:t>
            </a:r>
          </a:p>
          <a:p>
            <a:endParaRPr lang="en-US" sz="1700"/>
          </a:p>
          <a:p>
            <a:r>
              <a:rPr lang="en-US" sz="1700"/>
              <a:t>As you can see, the values are close.</a:t>
            </a:r>
          </a:p>
          <a:p>
            <a:r>
              <a:rPr lang="en-US" sz="1700"/>
              <a:t>This is not a significant difference between the two.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ABF09-CAC0-DC1A-7AFD-8F01C45D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92" y="1073835"/>
            <a:ext cx="2022370" cy="47103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CA7F3-61F2-E044-5666-BAEAB3BBA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1073835"/>
            <a:ext cx="2126968" cy="47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15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99017-3272-A846-086F-4C5FD6D0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dirty="0"/>
              <a:t>Conversion</a:t>
            </a:r>
            <a:endParaRPr lang="en-C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13601A-F6CD-0034-1EE6-3AB344FA69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99934"/>
              </p:ext>
            </p:extLst>
          </p:nvPr>
        </p:nvGraphicFramePr>
        <p:xfrm>
          <a:off x="6630653" y="4215259"/>
          <a:ext cx="4231022" cy="2004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3A2EB0-BB8C-F02C-B0DA-B9E3B8467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065057"/>
              </p:ext>
            </p:extLst>
          </p:nvPr>
        </p:nvGraphicFramePr>
        <p:xfrm>
          <a:off x="7030691" y="2043164"/>
          <a:ext cx="3430945" cy="1834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9ACD8C-03F4-785B-DA80-68654B3CD09C}"/>
              </a:ext>
            </a:extLst>
          </p:cNvPr>
          <p:cNvSpPr txBox="1"/>
          <p:nvPr/>
        </p:nvSpPr>
        <p:spPr>
          <a:xfrm>
            <a:off x="1050925" y="2725003"/>
            <a:ext cx="3307877" cy="319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40030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conversions for both groups combined is 2094</a:t>
            </a:r>
          </a:p>
          <a:p>
            <a:pPr marL="240030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 test population is 48,943</a:t>
            </a:r>
          </a:p>
          <a:p>
            <a:pPr marL="624078" lvl="1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represents a total of 4.28%</a:t>
            </a:r>
          </a:p>
          <a:p>
            <a:pPr marL="624078" lvl="1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1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40030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A has 955 conversions</a:t>
            </a:r>
          </a:p>
          <a:p>
            <a:pPr marL="624078" lvl="1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represents 45.61% of conversions</a:t>
            </a:r>
          </a:p>
          <a:p>
            <a:pPr marL="240030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Group B has 1139 conversions</a:t>
            </a:r>
          </a:p>
          <a:p>
            <a:pPr marL="624078" lvl="1" indent="-240030" defTabSz="768096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represents 54.39% of conversions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128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472DE8-E58B-4D56-BA61-C69C601DC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83ACFC-B25E-402F-BBD8-E42034CDD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76818"/>
          </a:xfrm>
          <a:custGeom>
            <a:avLst/>
            <a:gdLst>
              <a:gd name="connsiteX0" fmla="*/ 0 w 12192000"/>
              <a:gd name="connsiteY0" fmla="*/ 0 h 2237474"/>
              <a:gd name="connsiteX1" fmla="*/ 12192000 w 12192000"/>
              <a:gd name="connsiteY1" fmla="*/ 0 h 2237474"/>
              <a:gd name="connsiteX2" fmla="*/ 12192000 w 12192000"/>
              <a:gd name="connsiteY2" fmla="*/ 751299 h 2237474"/>
              <a:gd name="connsiteX3" fmla="*/ 12176759 w 12192000"/>
              <a:gd name="connsiteY3" fmla="*/ 759190 h 2237474"/>
              <a:gd name="connsiteX4" fmla="*/ 12154948 w 12192000"/>
              <a:gd name="connsiteY4" fmla="*/ 762731 h 2237474"/>
              <a:gd name="connsiteX5" fmla="*/ 12047364 w 12192000"/>
              <a:gd name="connsiteY5" fmla="*/ 749662 h 2237474"/>
              <a:gd name="connsiteX6" fmla="*/ 11890686 w 12192000"/>
              <a:gd name="connsiteY6" fmla="*/ 732766 h 2237474"/>
              <a:gd name="connsiteX7" fmla="*/ 11782413 w 12192000"/>
              <a:gd name="connsiteY7" fmla="*/ 769868 h 2237474"/>
              <a:gd name="connsiteX8" fmla="*/ 11649954 w 12192000"/>
              <a:gd name="connsiteY8" fmla="*/ 749628 h 2237474"/>
              <a:gd name="connsiteX9" fmla="*/ 11560424 w 12192000"/>
              <a:gd name="connsiteY9" fmla="*/ 748017 h 2237474"/>
              <a:gd name="connsiteX10" fmla="*/ 11358455 w 12192000"/>
              <a:gd name="connsiteY10" fmla="*/ 747593 h 2237474"/>
              <a:gd name="connsiteX11" fmla="*/ 11165209 w 12192000"/>
              <a:gd name="connsiteY11" fmla="*/ 748852 h 2237474"/>
              <a:gd name="connsiteX12" fmla="*/ 11058755 w 12192000"/>
              <a:gd name="connsiteY12" fmla="*/ 749617 h 2237474"/>
              <a:gd name="connsiteX13" fmla="*/ 10884013 w 12192000"/>
              <a:gd name="connsiteY13" fmla="*/ 760728 h 2237474"/>
              <a:gd name="connsiteX14" fmla="*/ 10834688 w 12192000"/>
              <a:gd name="connsiteY14" fmla="*/ 757726 h 2237474"/>
              <a:gd name="connsiteX15" fmla="*/ 10805004 w 12192000"/>
              <a:gd name="connsiteY15" fmla="*/ 757573 h 2237474"/>
              <a:gd name="connsiteX16" fmla="*/ 10739478 w 12192000"/>
              <a:gd name="connsiteY16" fmla="*/ 776841 h 2237474"/>
              <a:gd name="connsiteX17" fmla="*/ 10458762 w 12192000"/>
              <a:gd name="connsiteY17" fmla="*/ 755400 h 2237474"/>
              <a:gd name="connsiteX18" fmla="*/ 10246919 w 12192000"/>
              <a:gd name="connsiteY18" fmla="*/ 769960 h 2237474"/>
              <a:gd name="connsiteX19" fmla="*/ 10167995 w 12192000"/>
              <a:gd name="connsiteY19" fmla="*/ 760843 h 2237474"/>
              <a:gd name="connsiteX20" fmla="*/ 9997044 w 12192000"/>
              <a:gd name="connsiteY20" fmla="*/ 780129 h 2237474"/>
              <a:gd name="connsiteX21" fmla="*/ 9943887 w 12192000"/>
              <a:gd name="connsiteY21" fmla="*/ 804141 h 2237474"/>
              <a:gd name="connsiteX22" fmla="*/ 9918248 w 12192000"/>
              <a:gd name="connsiteY22" fmla="*/ 816628 h 2237474"/>
              <a:gd name="connsiteX23" fmla="*/ 9836148 w 12192000"/>
              <a:gd name="connsiteY23" fmla="*/ 858312 h 2237474"/>
              <a:gd name="connsiteX24" fmla="*/ 9823800 w 12192000"/>
              <a:gd name="connsiteY24" fmla="*/ 866604 h 2237474"/>
              <a:gd name="connsiteX25" fmla="*/ 9794684 w 12192000"/>
              <a:gd name="connsiteY25" fmla="*/ 864509 h 2237474"/>
              <a:gd name="connsiteX26" fmla="*/ 9778288 w 12192000"/>
              <a:gd name="connsiteY26" fmla="*/ 854362 h 2237474"/>
              <a:gd name="connsiteX27" fmla="*/ 9773886 w 12192000"/>
              <a:gd name="connsiteY27" fmla="*/ 857543 h 2237474"/>
              <a:gd name="connsiteX28" fmla="*/ 9761459 w 12192000"/>
              <a:gd name="connsiteY28" fmla="*/ 862394 h 2237474"/>
              <a:gd name="connsiteX29" fmla="*/ 9705768 w 12192000"/>
              <a:gd name="connsiteY29" fmla="*/ 894610 h 2237474"/>
              <a:gd name="connsiteX30" fmla="*/ 9683005 w 12192000"/>
              <a:gd name="connsiteY30" fmla="*/ 894128 h 2237474"/>
              <a:gd name="connsiteX31" fmla="*/ 9594438 w 12192000"/>
              <a:gd name="connsiteY31" fmla="*/ 919051 h 2237474"/>
              <a:gd name="connsiteX32" fmla="*/ 9577033 w 12192000"/>
              <a:gd name="connsiteY32" fmla="*/ 922857 h 2237474"/>
              <a:gd name="connsiteX33" fmla="*/ 9544189 w 12192000"/>
              <a:gd name="connsiteY33" fmla="*/ 938966 h 2237474"/>
              <a:gd name="connsiteX34" fmla="*/ 9534048 w 12192000"/>
              <a:gd name="connsiteY34" fmla="*/ 940158 h 2237474"/>
              <a:gd name="connsiteX35" fmla="*/ 9500499 w 12192000"/>
              <a:gd name="connsiteY35" fmla="*/ 954680 h 2237474"/>
              <a:gd name="connsiteX36" fmla="*/ 9428195 w 12192000"/>
              <a:gd name="connsiteY36" fmla="*/ 986225 h 2237474"/>
              <a:gd name="connsiteX37" fmla="*/ 9410017 w 12192000"/>
              <a:gd name="connsiteY37" fmla="*/ 993931 h 2237474"/>
              <a:gd name="connsiteX38" fmla="*/ 9392919 w 12192000"/>
              <a:gd name="connsiteY38" fmla="*/ 994656 h 2237474"/>
              <a:gd name="connsiteX39" fmla="*/ 9301293 w 12192000"/>
              <a:gd name="connsiteY39" fmla="*/ 1011593 h 2237474"/>
              <a:gd name="connsiteX40" fmla="*/ 9278619 w 12192000"/>
              <a:gd name="connsiteY40" fmla="*/ 1011878 h 2237474"/>
              <a:gd name="connsiteX41" fmla="*/ 9268019 w 12192000"/>
              <a:gd name="connsiteY41" fmla="*/ 1007442 h 2237474"/>
              <a:gd name="connsiteX42" fmla="*/ 9234662 w 12192000"/>
              <a:gd name="connsiteY42" fmla="*/ 1023056 h 2237474"/>
              <a:gd name="connsiteX43" fmla="*/ 9181033 w 12192000"/>
              <a:gd name="connsiteY43" fmla="*/ 1037921 h 2237474"/>
              <a:gd name="connsiteX44" fmla="*/ 9155969 w 12192000"/>
              <a:gd name="connsiteY44" fmla="*/ 1046804 h 2237474"/>
              <a:gd name="connsiteX45" fmla="*/ 9133985 w 12192000"/>
              <a:gd name="connsiteY45" fmla="*/ 1046450 h 2237474"/>
              <a:gd name="connsiteX46" fmla="*/ 9012987 w 12192000"/>
              <a:gd name="connsiteY46" fmla="*/ 1061986 h 2237474"/>
              <a:gd name="connsiteX47" fmla="*/ 8968445 w 12192000"/>
              <a:gd name="connsiteY47" fmla="*/ 1052169 h 2237474"/>
              <a:gd name="connsiteX48" fmla="*/ 8958984 w 12192000"/>
              <a:gd name="connsiteY48" fmla="*/ 1057212 h 2237474"/>
              <a:gd name="connsiteX49" fmla="*/ 8886001 w 12192000"/>
              <a:gd name="connsiteY49" fmla="*/ 1067468 h 2237474"/>
              <a:gd name="connsiteX50" fmla="*/ 8838610 w 12192000"/>
              <a:gd name="connsiteY50" fmla="*/ 1075091 h 2237474"/>
              <a:gd name="connsiteX51" fmla="*/ 8750383 w 12192000"/>
              <a:gd name="connsiteY51" fmla="*/ 1097387 h 2237474"/>
              <a:gd name="connsiteX52" fmla="*/ 8697365 w 12192000"/>
              <a:gd name="connsiteY52" fmla="*/ 1105869 h 2237474"/>
              <a:gd name="connsiteX53" fmla="*/ 8665605 w 12192000"/>
              <a:gd name="connsiteY53" fmla="*/ 1110791 h 2237474"/>
              <a:gd name="connsiteX54" fmla="*/ 8584946 w 12192000"/>
              <a:gd name="connsiteY54" fmla="*/ 1135226 h 2237474"/>
              <a:gd name="connsiteX55" fmla="*/ 8460755 w 12192000"/>
              <a:gd name="connsiteY55" fmla="*/ 1203427 h 2237474"/>
              <a:gd name="connsiteX56" fmla="*/ 8419755 w 12192000"/>
              <a:gd name="connsiteY56" fmla="*/ 1216260 h 2237474"/>
              <a:gd name="connsiteX57" fmla="*/ 8411626 w 12192000"/>
              <a:gd name="connsiteY57" fmla="*/ 1214397 h 2237474"/>
              <a:gd name="connsiteX58" fmla="*/ 8363469 w 12192000"/>
              <a:gd name="connsiteY58" fmla="*/ 1246658 h 2237474"/>
              <a:gd name="connsiteX59" fmla="*/ 8275497 w 12192000"/>
              <a:gd name="connsiteY59" fmla="*/ 1264396 h 2237474"/>
              <a:gd name="connsiteX60" fmla="*/ 8206287 w 12192000"/>
              <a:gd name="connsiteY60" fmla="*/ 1273060 h 2237474"/>
              <a:gd name="connsiteX61" fmla="*/ 8168705 w 12192000"/>
              <a:gd name="connsiteY61" fmla="*/ 1279956 h 2237474"/>
              <a:gd name="connsiteX62" fmla="*/ 8139997 w 12192000"/>
              <a:gd name="connsiteY62" fmla="*/ 1282713 h 2237474"/>
              <a:gd name="connsiteX63" fmla="*/ 8074238 w 12192000"/>
              <a:gd name="connsiteY63" fmla="*/ 1301895 h 2237474"/>
              <a:gd name="connsiteX64" fmla="*/ 7968292 w 12192000"/>
              <a:gd name="connsiteY64" fmla="*/ 1338779 h 2237474"/>
              <a:gd name="connsiteX65" fmla="*/ 7945122 w 12192000"/>
              <a:gd name="connsiteY65" fmla="*/ 1345477 h 2237474"/>
              <a:gd name="connsiteX66" fmla="*/ 7922771 w 12192000"/>
              <a:gd name="connsiteY66" fmla="*/ 1346645 h 2237474"/>
              <a:gd name="connsiteX67" fmla="*/ 7915461 w 12192000"/>
              <a:gd name="connsiteY67" fmla="*/ 1342919 h 2237474"/>
              <a:gd name="connsiteX68" fmla="*/ 7902328 w 12192000"/>
              <a:gd name="connsiteY68" fmla="*/ 1345865 h 2237474"/>
              <a:gd name="connsiteX69" fmla="*/ 7898322 w 12192000"/>
              <a:gd name="connsiteY69" fmla="*/ 1345689 h 2237474"/>
              <a:gd name="connsiteX70" fmla="*/ 7875879 w 12192000"/>
              <a:gd name="connsiteY70" fmla="*/ 1345646 h 2237474"/>
              <a:gd name="connsiteX71" fmla="*/ 7840612 w 12192000"/>
              <a:gd name="connsiteY71" fmla="*/ 1369373 h 2237474"/>
              <a:gd name="connsiteX72" fmla="*/ 7786819 w 12192000"/>
              <a:gd name="connsiteY72" fmla="*/ 1378970 h 2237474"/>
              <a:gd name="connsiteX73" fmla="*/ 7548172 w 12192000"/>
              <a:gd name="connsiteY73" fmla="*/ 1417460 h 2237474"/>
              <a:gd name="connsiteX74" fmla="*/ 7483437 w 12192000"/>
              <a:gd name="connsiteY74" fmla="*/ 1478152 h 2237474"/>
              <a:gd name="connsiteX75" fmla="*/ 7377870 w 12192000"/>
              <a:gd name="connsiteY75" fmla="*/ 1523319 h 2237474"/>
              <a:gd name="connsiteX76" fmla="*/ 7230737 w 12192000"/>
              <a:gd name="connsiteY76" fmla="*/ 1562633 h 2237474"/>
              <a:gd name="connsiteX77" fmla="*/ 7224458 w 12192000"/>
              <a:gd name="connsiteY77" fmla="*/ 1573008 h 2237474"/>
              <a:gd name="connsiteX78" fmla="*/ 7213486 w 12192000"/>
              <a:gd name="connsiteY78" fmla="*/ 1580987 h 2237474"/>
              <a:gd name="connsiteX79" fmla="*/ 7210972 w 12192000"/>
              <a:gd name="connsiteY79" fmla="*/ 1580856 h 2237474"/>
              <a:gd name="connsiteX80" fmla="*/ 7183121 w 12192000"/>
              <a:gd name="connsiteY80" fmla="*/ 1595162 h 2237474"/>
              <a:gd name="connsiteX81" fmla="*/ 7164601 w 12192000"/>
              <a:gd name="connsiteY81" fmla="*/ 1606490 h 2237474"/>
              <a:gd name="connsiteX82" fmla="*/ 7159286 w 12192000"/>
              <a:gd name="connsiteY82" fmla="*/ 1606850 h 2237474"/>
              <a:gd name="connsiteX83" fmla="*/ 7114651 w 12192000"/>
              <a:gd name="connsiteY83" fmla="*/ 1620959 h 2237474"/>
              <a:gd name="connsiteX84" fmla="*/ 7092727 w 12192000"/>
              <a:gd name="connsiteY84" fmla="*/ 1623628 h 2237474"/>
              <a:gd name="connsiteX85" fmla="*/ 7031309 w 12192000"/>
              <a:gd name="connsiteY85" fmla="*/ 1619451 h 2237474"/>
              <a:gd name="connsiteX86" fmla="*/ 6999084 w 12192000"/>
              <a:gd name="connsiteY86" fmla="*/ 1634317 h 2237474"/>
              <a:gd name="connsiteX87" fmla="*/ 6992107 w 12192000"/>
              <a:gd name="connsiteY87" fmla="*/ 1636860 h 2237474"/>
              <a:gd name="connsiteX88" fmla="*/ 6991765 w 12192000"/>
              <a:gd name="connsiteY88" fmla="*/ 1636725 h 2237474"/>
              <a:gd name="connsiteX89" fmla="*/ 6983996 w 12192000"/>
              <a:gd name="connsiteY89" fmla="*/ 1639040 h 2237474"/>
              <a:gd name="connsiteX90" fmla="*/ 6979383 w 12192000"/>
              <a:gd name="connsiteY90" fmla="*/ 1641496 h 2237474"/>
              <a:gd name="connsiteX91" fmla="*/ 6900177 w 12192000"/>
              <a:gd name="connsiteY91" fmla="*/ 1636016 h 2237474"/>
              <a:gd name="connsiteX92" fmla="*/ 6795372 w 12192000"/>
              <a:gd name="connsiteY92" fmla="*/ 1644845 h 2237474"/>
              <a:gd name="connsiteX93" fmla="*/ 6692251 w 12192000"/>
              <a:gd name="connsiteY93" fmla="*/ 1656357 h 2237474"/>
              <a:gd name="connsiteX94" fmla="*/ 6655235 w 12192000"/>
              <a:gd name="connsiteY94" fmla="*/ 1661869 h 2237474"/>
              <a:gd name="connsiteX95" fmla="*/ 6587857 w 12192000"/>
              <a:gd name="connsiteY95" fmla="*/ 1665769 h 2237474"/>
              <a:gd name="connsiteX96" fmla="*/ 6554894 w 12192000"/>
              <a:gd name="connsiteY96" fmla="*/ 1664428 h 2237474"/>
              <a:gd name="connsiteX97" fmla="*/ 6551579 w 12192000"/>
              <a:gd name="connsiteY97" fmla="*/ 1662213 h 2237474"/>
              <a:gd name="connsiteX98" fmla="*/ 6545693 w 12192000"/>
              <a:gd name="connsiteY98" fmla="*/ 1661776 h 2237474"/>
              <a:gd name="connsiteX99" fmla="*/ 6530561 w 12192000"/>
              <a:gd name="connsiteY99" fmla="*/ 1664619 h 2237474"/>
              <a:gd name="connsiteX100" fmla="*/ 6525028 w 12192000"/>
              <a:gd name="connsiteY100" fmla="*/ 1666354 h 2237474"/>
              <a:gd name="connsiteX101" fmla="*/ 6516595 w 12192000"/>
              <a:gd name="connsiteY101" fmla="*/ 1667475 h 2237474"/>
              <a:gd name="connsiteX102" fmla="*/ 6516340 w 12192000"/>
              <a:gd name="connsiteY102" fmla="*/ 1667291 h 2237474"/>
              <a:gd name="connsiteX103" fmla="*/ 6508541 w 12192000"/>
              <a:gd name="connsiteY103" fmla="*/ 1668757 h 2237474"/>
              <a:gd name="connsiteX104" fmla="*/ 6471012 w 12192000"/>
              <a:gd name="connsiteY104" fmla="*/ 1678604 h 2237474"/>
              <a:gd name="connsiteX105" fmla="*/ 6415265 w 12192000"/>
              <a:gd name="connsiteY105" fmla="*/ 1665317 h 2237474"/>
              <a:gd name="connsiteX106" fmla="*/ 6393343 w 12192000"/>
              <a:gd name="connsiteY106" fmla="*/ 1664672 h 2237474"/>
              <a:gd name="connsiteX107" fmla="*/ 6380457 w 12192000"/>
              <a:gd name="connsiteY107" fmla="*/ 1662376 h 2237474"/>
              <a:gd name="connsiteX108" fmla="*/ 6280959 w 12192000"/>
              <a:gd name="connsiteY108" fmla="*/ 1689329 h 2237474"/>
              <a:gd name="connsiteX109" fmla="*/ 6266765 w 12192000"/>
              <a:gd name="connsiteY109" fmla="*/ 1695560 h 2237474"/>
              <a:gd name="connsiteX110" fmla="*/ 6255823 w 12192000"/>
              <a:gd name="connsiteY110" fmla="*/ 1704850 h 2237474"/>
              <a:gd name="connsiteX111" fmla="*/ 6098321 w 12192000"/>
              <a:gd name="connsiteY111" fmla="*/ 1721646 h 2237474"/>
              <a:gd name="connsiteX112" fmla="*/ 5880652 w 12192000"/>
              <a:gd name="connsiteY112" fmla="*/ 1779643 h 2237474"/>
              <a:gd name="connsiteX113" fmla="*/ 5785959 w 12192000"/>
              <a:gd name="connsiteY113" fmla="*/ 1775307 h 2237474"/>
              <a:gd name="connsiteX114" fmla="*/ 5643534 w 12192000"/>
              <a:gd name="connsiteY114" fmla="*/ 1802919 h 2237474"/>
              <a:gd name="connsiteX115" fmla="*/ 5518799 w 12192000"/>
              <a:gd name="connsiteY115" fmla="*/ 1818312 h 2237474"/>
              <a:gd name="connsiteX116" fmla="*/ 5505014 w 12192000"/>
              <a:gd name="connsiteY116" fmla="*/ 1819259 h 2237474"/>
              <a:gd name="connsiteX117" fmla="*/ 5499949 w 12192000"/>
              <a:gd name="connsiteY117" fmla="*/ 1814490 h 2237474"/>
              <a:gd name="connsiteX118" fmla="*/ 5453307 w 12192000"/>
              <a:gd name="connsiteY118" fmla="*/ 1815450 h 2237474"/>
              <a:gd name="connsiteX119" fmla="*/ 5364192 w 12192000"/>
              <a:gd name="connsiteY119" fmla="*/ 1826074 h 2237474"/>
              <a:gd name="connsiteX120" fmla="*/ 5350380 w 12192000"/>
              <a:gd name="connsiteY120" fmla="*/ 1830891 h 2237474"/>
              <a:gd name="connsiteX121" fmla="*/ 5259633 w 12192000"/>
              <a:gd name="connsiteY121" fmla="*/ 1837160 h 2237474"/>
              <a:gd name="connsiteX122" fmla="*/ 5197513 w 12192000"/>
              <a:gd name="connsiteY122" fmla="*/ 1844718 h 2237474"/>
              <a:gd name="connsiteX123" fmla="*/ 5184170 w 12192000"/>
              <a:gd name="connsiteY123" fmla="*/ 1849402 h 2237474"/>
              <a:gd name="connsiteX124" fmla="*/ 5168852 w 12192000"/>
              <a:gd name="connsiteY124" fmla="*/ 1844846 h 2237474"/>
              <a:gd name="connsiteX125" fmla="*/ 5164370 w 12192000"/>
              <a:gd name="connsiteY125" fmla="*/ 1840597 h 2237474"/>
              <a:gd name="connsiteX126" fmla="*/ 5114927 w 12192000"/>
              <a:gd name="connsiteY126" fmla="*/ 1847827 h 2237474"/>
              <a:gd name="connsiteX127" fmla="*/ 5108970 w 12192000"/>
              <a:gd name="connsiteY127" fmla="*/ 1847935 h 2237474"/>
              <a:gd name="connsiteX128" fmla="*/ 5067961 w 12192000"/>
              <a:gd name="connsiteY128" fmla="*/ 1845917 h 2237474"/>
              <a:gd name="connsiteX129" fmla="*/ 5007075 w 12192000"/>
              <a:gd name="connsiteY129" fmla="*/ 1838626 h 2237474"/>
              <a:gd name="connsiteX130" fmla="*/ 4944087 w 12192000"/>
              <a:gd name="connsiteY130" fmla="*/ 1823332 h 2237474"/>
              <a:gd name="connsiteX131" fmla="*/ 4907662 w 12192000"/>
              <a:gd name="connsiteY131" fmla="*/ 1816900 h 2237474"/>
              <a:gd name="connsiteX132" fmla="*/ 4882386 w 12192000"/>
              <a:gd name="connsiteY132" fmla="*/ 1809844 h 2237474"/>
              <a:gd name="connsiteX133" fmla="*/ 4811440 w 12192000"/>
              <a:gd name="connsiteY133" fmla="*/ 1804655 h 2237474"/>
              <a:gd name="connsiteX134" fmla="*/ 4691075 w 12192000"/>
              <a:gd name="connsiteY134" fmla="*/ 1801389 h 2237474"/>
              <a:gd name="connsiteX135" fmla="*/ 4647449 w 12192000"/>
              <a:gd name="connsiteY135" fmla="*/ 1793181 h 2237474"/>
              <a:gd name="connsiteX136" fmla="*/ 4645504 w 12192000"/>
              <a:gd name="connsiteY136" fmla="*/ 1787606 h 2237474"/>
              <a:gd name="connsiteX137" fmla="*/ 4632229 w 12192000"/>
              <a:gd name="connsiteY137" fmla="*/ 1785815 h 2237474"/>
              <a:gd name="connsiteX138" fmla="*/ 4629273 w 12192000"/>
              <a:gd name="connsiteY138" fmla="*/ 1784355 h 2237474"/>
              <a:gd name="connsiteX139" fmla="*/ 4611738 w 12192000"/>
              <a:gd name="connsiteY139" fmla="*/ 1776964 h 2237474"/>
              <a:gd name="connsiteX140" fmla="*/ 4560070 w 12192000"/>
              <a:gd name="connsiteY140" fmla="*/ 1785640 h 2237474"/>
              <a:gd name="connsiteX141" fmla="*/ 4536503 w 12192000"/>
              <a:gd name="connsiteY141" fmla="*/ 1785334 h 2237474"/>
              <a:gd name="connsiteX142" fmla="*/ 4513724 w 12192000"/>
              <a:gd name="connsiteY142" fmla="*/ 1791996 h 2237474"/>
              <a:gd name="connsiteX143" fmla="*/ 4501513 w 12192000"/>
              <a:gd name="connsiteY143" fmla="*/ 1799835 h 2237474"/>
              <a:gd name="connsiteX144" fmla="*/ 4459076 w 12192000"/>
              <a:gd name="connsiteY144" fmla="*/ 1813003 h 2237474"/>
              <a:gd name="connsiteX145" fmla="*/ 4459810 w 12192000"/>
              <a:gd name="connsiteY145" fmla="*/ 1797886 h 2237474"/>
              <a:gd name="connsiteX146" fmla="*/ 4379064 w 12192000"/>
              <a:gd name="connsiteY146" fmla="*/ 1817177 h 2237474"/>
              <a:gd name="connsiteX147" fmla="*/ 4319209 w 12192000"/>
              <a:gd name="connsiteY147" fmla="*/ 1834833 h 2237474"/>
              <a:gd name="connsiteX148" fmla="*/ 4306907 w 12192000"/>
              <a:gd name="connsiteY148" fmla="*/ 1841641 h 2237474"/>
              <a:gd name="connsiteX149" fmla="*/ 4290981 w 12192000"/>
              <a:gd name="connsiteY149" fmla="*/ 1839677 h 2237474"/>
              <a:gd name="connsiteX150" fmla="*/ 4285792 w 12192000"/>
              <a:gd name="connsiteY150" fmla="*/ 1836231 h 2237474"/>
              <a:gd name="connsiteX151" fmla="*/ 4238372 w 12192000"/>
              <a:gd name="connsiteY151" fmla="*/ 1851480 h 2237474"/>
              <a:gd name="connsiteX152" fmla="*/ 4232517 w 12192000"/>
              <a:gd name="connsiteY152" fmla="*/ 1852567 h 2237474"/>
              <a:gd name="connsiteX153" fmla="*/ 4191732 w 12192000"/>
              <a:gd name="connsiteY153" fmla="*/ 1857328 h 2237474"/>
              <a:gd name="connsiteX154" fmla="*/ 4065532 w 12192000"/>
              <a:gd name="connsiteY154" fmla="*/ 1855477 h 2237474"/>
              <a:gd name="connsiteX155" fmla="*/ 4028460 w 12192000"/>
              <a:gd name="connsiteY155" fmla="*/ 1855137 h 2237474"/>
              <a:gd name="connsiteX156" fmla="*/ 4002267 w 12192000"/>
              <a:gd name="connsiteY156" fmla="*/ 1852352 h 2237474"/>
              <a:gd name="connsiteX157" fmla="*/ 3931396 w 12192000"/>
              <a:gd name="connsiteY157" fmla="*/ 1858915 h 2237474"/>
              <a:gd name="connsiteX158" fmla="*/ 3812162 w 12192000"/>
              <a:gd name="connsiteY158" fmla="*/ 1875501 h 2237474"/>
              <a:gd name="connsiteX159" fmla="*/ 3767672 w 12192000"/>
              <a:gd name="connsiteY159" fmla="*/ 1874600 h 2237474"/>
              <a:gd name="connsiteX160" fmla="*/ 3764741 w 12192000"/>
              <a:gd name="connsiteY160" fmla="*/ 1869433 h 2237474"/>
              <a:gd name="connsiteX161" fmla="*/ 3751332 w 12192000"/>
              <a:gd name="connsiteY161" fmla="*/ 1869854 h 2237474"/>
              <a:gd name="connsiteX162" fmla="*/ 3748155 w 12192000"/>
              <a:gd name="connsiteY162" fmla="*/ 1868903 h 2237474"/>
              <a:gd name="connsiteX163" fmla="*/ 3729530 w 12192000"/>
              <a:gd name="connsiteY163" fmla="*/ 1864513 h 2237474"/>
              <a:gd name="connsiteX164" fmla="*/ 3680177 w 12192000"/>
              <a:gd name="connsiteY164" fmla="*/ 1881552 h 2237474"/>
              <a:gd name="connsiteX165" fmla="*/ 3567259 w 12192000"/>
              <a:gd name="connsiteY165" fmla="*/ 1893482 h 2237474"/>
              <a:gd name="connsiteX166" fmla="*/ 3405770 w 12192000"/>
              <a:gd name="connsiteY166" fmla="*/ 1904591 h 2237474"/>
              <a:gd name="connsiteX167" fmla="*/ 3280097 w 12192000"/>
              <a:gd name="connsiteY167" fmla="*/ 1919610 h 2237474"/>
              <a:gd name="connsiteX168" fmla="*/ 3123424 w 12192000"/>
              <a:gd name="connsiteY168" fmla="*/ 1952930 h 2237474"/>
              <a:gd name="connsiteX169" fmla="*/ 3009910 w 12192000"/>
              <a:gd name="connsiteY169" fmla="*/ 1957866 h 2237474"/>
              <a:gd name="connsiteX170" fmla="*/ 2995934 w 12192000"/>
              <a:gd name="connsiteY170" fmla="*/ 1967085 h 2237474"/>
              <a:gd name="connsiteX171" fmla="*/ 2980071 w 12192000"/>
              <a:gd name="connsiteY171" fmla="*/ 1972988 h 2237474"/>
              <a:gd name="connsiteX172" fmla="*/ 2978094 w 12192000"/>
              <a:gd name="connsiteY172" fmla="*/ 1972369 h 2237474"/>
              <a:gd name="connsiteX173" fmla="*/ 2942858 w 12192000"/>
              <a:gd name="connsiteY173" fmla="*/ 1981367 h 2237474"/>
              <a:gd name="connsiteX174" fmla="*/ 2875436 w 12192000"/>
              <a:gd name="connsiteY174" fmla="*/ 1996977 h 2237474"/>
              <a:gd name="connsiteX175" fmla="*/ 2874892 w 12192000"/>
              <a:gd name="connsiteY175" fmla="*/ 1996085 h 2237474"/>
              <a:gd name="connsiteX176" fmla="*/ 2864145 w 12192000"/>
              <a:gd name="connsiteY176" fmla="*/ 1994061 h 2237474"/>
              <a:gd name="connsiteX177" fmla="*/ 2843662 w 12192000"/>
              <a:gd name="connsiteY177" fmla="*/ 1992498 h 2237474"/>
              <a:gd name="connsiteX178" fmla="*/ 2796128 w 12192000"/>
              <a:gd name="connsiteY178" fmla="*/ 1976403 h 2237474"/>
              <a:gd name="connsiteX179" fmla="*/ 2756784 w 12192000"/>
              <a:gd name="connsiteY179" fmla="*/ 1985116 h 2237474"/>
              <a:gd name="connsiteX180" fmla="*/ 2748833 w 12192000"/>
              <a:gd name="connsiteY180" fmla="*/ 1986323 h 2237474"/>
              <a:gd name="connsiteX181" fmla="*/ 2748661 w 12192000"/>
              <a:gd name="connsiteY181" fmla="*/ 1986122 h 2237474"/>
              <a:gd name="connsiteX182" fmla="*/ 2740251 w 12192000"/>
              <a:gd name="connsiteY182" fmla="*/ 1986946 h 2237474"/>
              <a:gd name="connsiteX183" fmla="*/ 2718916 w 12192000"/>
              <a:gd name="connsiteY183" fmla="*/ 1990867 h 2237474"/>
              <a:gd name="connsiteX184" fmla="*/ 2713522 w 12192000"/>
              <a:gd name="connsiteY184" fmla="*/ 1990173 h 2237474"/>
              <a:gd name="connsiteX185" fmla="*/ 2680597 w 12192000"/>
              <a:gd name="connsiteY185" fmla="*/ 1984996 h 2237474"/>
              <a:gd name="connsiteX186" fmla="*/ 2578178 w 12192000"/>
              <a:gd name="connsiteY186" fmla="*/ 1990531 h 2237474"/>
              <a:gd name="connsiteX187" fmla="*/ 2476147 w 12192000"/>
              <a:gd name="connsiteY187" fmla="*/ 1998305 h 2237474"/>
              <a:gd name="connsiteX188" fmla="*/ 2373568 w 12192000"/>
              <a:gd name="connsiteY188" fmla="*/ 2003219 h 2237474"/>
              <a:gd name="connsiteX189" fmla="*/ 2321399 w 12192000"/>
              <a:gd name="connsiteY189" fmla="*/ 1989467 h 2237474"/>
              <a:gd name="connsiteX190" fmla="*/ 2315525 w 12192000"/>
              <a:gd name="connsiteY190" fmla="*/ 1989708 h 2237474"/>
              <a:gd name="connsiteX191" fmla="*/ 2300792 w 12192000"/>
              <a:gd name="connsiteY191" fmla="*/ 1994290 h 2237474"/>
              <a:gd name="connsiteX192" fmla="*/ 2295469 w 12192000"/>
              <a:gd name="connsiteY192" fmla="*/ 1996659 h 2237474"/>
              <a:gd name="connsiteX193" fmla="*/ 2287219 w 12192000"/>
              <a:gd name="connsiteY193" fmla="*/ 1998750 h 2237474"/>
              <a:gd name="connsiteX194" fmla="*/ 2286948 w 12192000"/>
              <a:gd name="connsiteY194" fmla="*/ 1998596 h 2237474"/>
              <a:gd name="connsiteX195" fmla="*/ 2243069 w 12192000"/>
              <a:gd name="connsiteY195" fmla="*/ 2015111 h 2237474"/>
              <a:gd name="connsiteX196" fmla="*/ 2186609 w 12192000"/>
              <a:gd name="connsiteY196" fmla="*/ 2008263 h 2237474"/>
              <a:gd name="connsiteX197" fmla="*/ 2164831 w 12192000"/>
              <a:gd name="connsiteY197" fmla="*/ 2010143 h 2237474"/>
              <a:gd name="connsiteX198" fmla="*/ 2152836 w 12192000"/>
              <a:gd name="connsiteY198" fmla="*/ 2010048 h 2237474"/>
              <a:gd name="connsiteX199" fmla="*/ 2117102 w 12192000"/>
              <a:gd name="connsiteY199" fmla="*/ 2023004 h 2237474"/>
              <a:gd name="connsiteX200" fmla="*/ 2111935 w 12192000"/>
              <a:gd name="connsiteY200" fmla="*/ 2023163 h 2237474"/>
              <a:gd name="connsiteX201" fmla="*/ 2089991 w 12192000"/>
              <a:gd name="connsiteY201" fmla="*/ 2034193 h 2237474"/>
              <a:gd name="connsiteX202" fmla="*/ 2058061 w 12192000"/>
              <a:gd name="connsiteY202" fmla="*/ 2047942 h 2237474"/>
              <a:gd name="connsiteX203" fmla="*/ 2055737 w 12192000"/>
              <a:gd name="connsiteY203" fmla="*/ 2047704 h 2237474"/>
              <a:gd name="connsiteX204" fmla="*/ 2042244 w 12192000"/>
              <a:gd name="connsiteY204" fmla="*/ 2055560 h 2237474"/>
              <a:gd name="connsiteX205" fmla="*/ 1976224 w 12192000"/>
              <a:gd name="connsiteY205" fmla="*/ 2074257 h 2237474"/>
              <a:gd name="connsiteX206" fmla="*/ 1877728 w 12192000"/>
              <a:gd name="connsiteY206" fmla="*/ 2101004 h 2237474"/>
              <a:gd name="connsiteX207" fmla="*/ 1759056 w 12192000"/>
              <a:gd name="connsiteY207" fmla="*/ 2125608 h 2237474"/>
              <a:gd name="connsiteX208" fmla="*/ 1637948 w 12192000"/>
              <a:gd name="connsiteY208" fmla="*/ 2172597 h 2237474"/>
              <a:gd name="connsiteX209" fmla="*/ 1434549 w 12192000"/>
              <a:gd name="connsiteY209" fmla="*/ 2234522 h 2237474"/>
              <a:gd name="connsiteX210" fmla="*/ 1398481 w 12192000"/>
              <a:gd name="connsiteY210" fmla="*/ 2237074 h 2237474"/>
              <a:gd name="connsiteX211" fmla="*/ 1398407 w 12192000"/>
              <a:gd name="connsiteY211" fmla="*/ 2237095 h 2237474"/>
              <a:gd name="connsiteX212" fmla="*/ 1370962 w 12192000"/>
              <a:gd name="connsiteY212" fmla="*/ 2237474 h 2237474"/>
              <a:gd name="connsiteX213" fmla="*/ 1356367 w 12192000"/>
              <a:gd name="connsiteY213" fmla="*/ 2235089 h 2237474"/>
              <a:gd name="connsiteX214" fmla="*/ 1324828 w 12192000"/>
              <a:gd name="connsiteY214" fmla="*/ 2231968 h 2237474"/>
              <a:gd name="connsiteX215" fmla="*/ 1297744 w 12192000"/>
              <a:gd name="connsiteY215" fmla="*/ 2235849 h 2237474"/>
              <a:gd name="connsiteX216" fmla="*/ 1286236 w 12192000"/>
              <a:gd name="connsiteY216" fmla="*/ 2233135 h 2237474"/>
              <a:gd name="connsiteX217" fmla="*/ 1283504 w 12192000"/>
              <a:gd name="connsiteY217" fmla="*/ 2233797 h 2237474"/>
              <a:gd name="connsiteX218" fmla="*/ 1279765 w 12192000"/>
              <a:gd name="connsiteY218" fmla="*/ 2229639 h 2237474"/>
              <a:gd name="connsiteX219" fmla="*/ 1195347 w 12192000"/>
              <a:gd name="connsiteY219" fmla="*/ 2212354 h 2237474"/>
              <a:gd name="connsiteX220" fmla="*/ 970251 w 12192000"/>
              <a:gd name="connsiteY220" fmla="*/ 2221029 h 2237474"/>
              <a:gd name="connsiteX221" fmla="*/ 812914 w 12192000"/>
              <a:gd name="connsiteY221" fmla="*/ 2202752 h 2237474"/>
              <a:gd name="connsiteX222" fmla="*/ 800195 w 12192000"/>
              <a:gd name="connsiteY222" fmla="*/ 2209407 h 2237474"/>
              <a:gd name="connsiteX223" fmla="*/ 784978 w 12192000"/>
              <a:gd name="connsiteY223" fmla="*/ 2212360 h 2237474"/>
              <a:gd name="connsiteX224" fmla="*/ 681987 w 12192000"/>
              <a:gd name="connsiteY224" fmla="*/ 2216757 h 2237474"/>
              <a:gd name="connsiteX225" fmla="*/ 669923 w 12192000"/>
              <a:gd name="connsiteY225" fmla="*/ 2211682 h 2237474"/>
              <a:gd name="connsiteX226" fmla="*/ 648680 w 12192000"/>
              <a:gd name="connsiteY226" fmla="*/ 2206229 h 2237474"/>
              <a:gd name="connsiteX227" fmla="*/ 597225 w 12192000"/>
              <a:gd name="connsiteY227" fmla="*/ 2180999 h 2237474"/>
              <a:gd name="connsiteX228" fmla="*/ 558449 w 12192000"/>
              <a:gd name="connsiteY228" fmla="*/ 2182346 h 2237474"/>
              <a:gd name="connsiteX229" fmla="*/ 550517 w 12192000"/>
              <a:gd name="connsiteY229" fmla="*/ 2182060 h 2237474"/>
              <a:gd name="connsiteX230" fmla="*/ 550309 w 12192000"/>
              <a:gd name="connsiteY230" fmla="*/ 2181825 h 2237474"/>
              <a:gd name="connsiteX231" fmla="*/ 541836 w 12192000"/>
              <a:gd name="connsiteY231" fmla="*/ 2181063 h 2237474"/>
              <a:gd name="connsiteX232" fmla="*/ 536057 w 12192000"/>
              <a:gd name="connsiteY232" fmla="*/ 2181537 h 2237474"/>
              <a:gd name="connsiteX233" fmla="*/ 520671 w 12192000"/>
              <a:gd name="connsiteY233" fmla="*/ 2180980 h 2237474"/>
              <a:gd name="connsiteX234" fmla="*/ 515024 w 12192000"/>
              <a:gd name="connsiteY234" fmla="*/ 2179258 h 2237474"/>
              <a:gd name="connsiteX235" fmla="*/ 512278 w 12192000"/>
              <a:gd name="connsiteY235" fmla="*/ 2176369 h 2237474"/>
              <a:gd name="connsiteX236" fmla="*/ 480419 w 12192000"/>
              <a:gd name="connsiteY236" fmla="*/ 2167807 h 2237474"/>
              <a:gd name="connsiteX237" fmla="*/ 413835 w 12192000"/>
              <a:gd name="connsiteY237" fmla="*/ 2156783 h 2237474"/>
              <a:gd name="connsiteX238" fmla="*/ 376513 w 12192000"/>
              <a:gd name="connsiteY238" fmla="*/ 2154014 h 2237474"/>
              <a:gd name="connsiteX239" fmla="*/ 273386 w 12192000"/>
              <a:gd name="connsiteY239" fmla="*/ 2142551 h 2237474"/>
              <a:gd name="connsiteX240" fmla="*/ 169207 w 12192000"/>
              <a:gd name="connsiteY240" fmla="*/ 2128100 h 2237474"/>
              <a:gd name="connsiteX241" fmla="*/ 93149 w 12192000"/>
              <a:gd name="connsiteY241" fmla="*/ 2105324 h 2237474"/>
              <a:gd name="connsiteX242" fmla="*/ 88109 w 12192000"/>
              <a:gd name="connsiteY242" fmla="*/ 2106704 h 2237474"/>
              <a:gd name="connsiteX243" fmla="*/ 80022 w 12192000"/>
              <a:gd name="connsiteY243" fmla="*/ 2107254 h 2237474"/>
              <a:gd name="connsiteX244" fmla="*/ 79717 w 12192000"/>
              <a:gd name="connsiteY244" fmla="*/ 2107046 h 2237474"/>
              <a:gd name="connsiteX245" fmla="*/ 72352 w 12192000"/>
              <a:gd name="connsiteY245" fmla="*/ 2107991 h 2237474"/>
              <a:gd name="connsiteX246" fmla="*/ 37645 w 12192000"/>
              <a:gd name="connsiteY246" fmla="*/ 2115401 h 2237474"/>
              <a:gd name="connsiteX247" fmla="*/ 4572 w 12192000"/>
              <a:gd name="connsiteY247" fmla="*/ 2111091 h 2237474"/>
              <a:gd name="connsiteX248" fmla="*/ 0 w 12192000"/>
              <a:gd name="connsiteY248" fmla="*/ 2110468 h 223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12192000" h="2237474">
                <a:moveTo>
                  <a:pt x="0" y="0"/>
                </a:moveTo>
                <a:lnTo>
                  <a:pt x="12192000" y="0"/>
                </a:lnTo>
                <a:lnTo>
                  <a:pt x="12192000" y="751299"/>
                </a:lnTo>
                <a:lnTo>
                  <a:pt x="12176759" y="759190"/>
                </a:lnTo>
                <a:cubicBezTo>
                  <a:pt x="12165968" y="763819"/>
                  <a:pt x="12157853" y="765770"/>
                  <a:pt x="12154948" y="762731"/>
                </a:cubicBezTo>
                <a:cubicBezTo>
                  <a:pt x="12116503" y="759396"/>
                  <a:pt x="12073342" y="763579"/>
                  <a:pt x="12047364" y="749662"/>
                </a:cubicBezTo>
                <a:cubicBezTo>
                  <a:pt x="12041261" y="730599"/>
                  <a:pt x="11914319" y="741909"/>
                  <a:pt x="11890686" y="732766"/>
                </a:cubicBezTo>
                <a:cubicBezTo>
                  <a:pt x="11832408" y="747890"/>
                  <a:pt x="11815359" y="777569"/>
                  <a:pt x="11782413" y="769868"/>
                </a:cubicBezTo>
                <a:cubicBezTo>
                  <a:pt x="11760031" y="763594"/>
                  <a:pt x="11675205" y="777151"/>
                  <a:pt x="11649954" y="749628"/>
                </a:cubicBezTo>
                <a:cubicBezTo>
                  <a:pt x="11608286" y="767874"/>
                  <a:pt x="11593031" y="740811"/>
                  <a:pt x="11560424" y="748017"/>
                </a:cubicBezTo>
                <a:cubicBezTo>
                  <a:pt x="11488916" y="747650"/>
                  <a:pt x="11449669" y="773362"/>
                  <a:pt x="11358455" y="747593"/>
                </a:cubicBezTo>
                <a:cubicBezTo>
                  <a:pt x="11316233" y="754756"/>
                  <a:pt x="11256313" y="713012"/>
                  <a:pt x="11165209" y="748852"/>
                </a:cubicBezTo>
                <a:cubicBezTo>
                  <a:pt x="11113345" y="753539"/>
                  <a:pt x="11140250" y="736122"/>
                  <a:pt x="11058755" y="749617"/>
                </a:cubicBezTo>
                <a:cubicBezTo>
                  <a:pt x="11036836" y="722990"/>
                  <a:pt x="10909903" y="759211"/>
                  <a:pt x="10884013" y="760728"/>
                </a:cubicBezTo>
                <a:cubicBezTo>
                  <a:pt x="10864519" y="743356"/>
                  <a:pt x="10853492" y="756172"/>
                  <a:pt x="10834688" y="757726"/>
                </a:cubicBezTo>
                <a:cubicBezTo>
                  <a:pt x="10826871" y="747343"/>
                  <a:pt x="10811086" y="746602"/>
                  <a:pt x="10805004" y="757573"/>
                </a:cubicBezTo>
                <a:cubicBezTo>
                  <a:pt x="10810951" y="784448"/>
                  <a:pt x="10744688" y="759043"/>
                  <a:pt x="10739478" y="776841"/>
                </a:cubicBezTo>
                <a:cubicBezTo>
                  <a:pt x="10678284" y="779408"/>
                  <a:pt x="10540854" y="756546"/>
                  <a:pt x="10458762" y="755400"/>
                </a:cubicBezTo>
                <a:cubicBezTo>
                  <a:pt x="10426976" y="747433"/>
                  <a:pt x="10362961" y="776166"/>
                  <a:pt x="10246919" y="769960"/>
                </a:cubicBezTo>
                <a:cubicBezTo>
                  <a:pt x="10231631" y="763610"/>
                  <a:pt x="10172943" y="749095"/>
                  <a:pt x="10167995" y="760843"/>
                </a:cubicBezTo>
                <a:cubicBezTo>
                  <a:pt x="10131971" y="759999"/>
                  <a:pt x="10021683" y="796978"/>
                  <a:pt x="9997044" y="780129"/>
                </a:cubicBezTo>
                <a:cubicBezTo>
                  <a:pt x="10001018" y="806225"/>
                  <a:pt x="9951331" y="779975"/>
                  <a:pt x="9943887" y="804141"/>
                </a:cubicBezTo>
                <a:lnTo>
                  <a:pt x="9918248" y="816628"/>
                </a:lnTo>
                <a:lnTo>
                  <a:pt x="9836148" y="858312"/>
                </a:lnTo>
                <a:lnTo>
                  <a:pt x="9823800" y="866604"/>
                </a:lnTo>
                <a:lnTo>
                  <a:pt x="9794684" y="864509"/>
                </a:lnTo>
                <a:lnTo>
                  <a:pt x="9778288" y="854362"/>
                </a:lnTo>
                <a:lnTo>
                  <a:pt x="9773886" y="857543"/>
                </a:lnTo>
                <a:cubicBezTo>
                  <a:pt x="9769008" y="863842"/>
                  <a:pt x="9766501" y="867741"/>
                  <a:pt x="9761459" y="862394"/>
                </a:cubicBezTo>
                <a:lnTo>
                  <a:pt x="9705768" y="894610"/>
                </a:lnTo>
                <a:cubicBezTo>
                  <a:pt x="9699860" y="897215"/>
                  <a:pt x="9692576" y="897590"/>
                  <a:pt x="9683005" y="894128"/>
                </a:cubicBezTo>
                <a:cubicBezTo>
                  <a:pt x="9664449" y="898200"/>
                  <a:pt x="9612100" y="914263"/>
                  <a:pt x="9594438" y="919051"/>
                </a:cubicBezTo>
                <a:lnTo>
                  <a:pt x="9577033" y="922857"/>
                </a:lnTo>
                <a:cubicBezTo>
                  <a:pt x="9568659" y="926175"/>
                  <a:pt x="9551353" y="936082"/>
                  <a:pt x="9544189" y="938966"/>
                </a:cubicBezTo>
                <a:cubicBezTo>
                  <a:pt x="9538380" y="940584"/>
                  <a:pt x="9541329" y="937538"/>
                  <a:pt x="9534048" y="940158"/>
                </a:cubicBezTo>
                <a:cubicBezTo>
                  <a:pt x="9533709" y="946069"/>
                  <a:pt x="9530854" y="951684"/>
                  <a:pt x="9500499" y="954680"/>
                </a:cubicBezTo>
                <a:cubicBezTo>
                  <a:pt x="9481230" y="968165"/>
                  <a:pt x="9456325" y="979029"/>
                  <a:pt x="9428195" y="986225"/>
                </a:cubicBezTo>
                <a:cubicBezTo>
                  <a:pt x="9422499" y="981315"/>
                  <a:pt x="9414660" y="991352"/>
                  <a:pt x="9410017" y="993931"/>
                </a:cubicBezTo>
                <a:cubicBezTo>
                  <a:pt x="9408360" y="990327"/>
                  <a:pt x="9395782" y="990863"/>
                  <a:pt x="9392919" y="994656"/>
                </a:cubicBezTo>
                <a:cubicBezTo>
                  <a:pt x="9310581" y="1024474"/>
                  <a:pt x="9345163" y="981210"/>
                  <a:pt x="9301293" y="1011593"/>
                </a:cubicBezTo>
                <a:cubicBezTo>
                  <a:pt x="9292916" y="1014346"/>
                  <a:pt x="9285483" y="1013807"/>
                  <a:pt x="9278619" y="1011878"/>
                </a:cubicBezTo>
                <a:lnTo>
                  <a:pt x="9268019" y="1007442"/>
                </a:lnTo>
                <a:lnTo>
                  <a:pt x="9234662" y="1023056"/>
                </a:lnTo>
                <a:cubicBezTo>
                  <a:pt x="9217868" y="1029197"/>
                  <a:pt x="9199852" y="1034202"/>
                  <a:pt x="9181033" y="1037921"/>
                </a:cubicBezTo>
                <a:cubicBezTo>
                  <a:pt x="9174974" y="1030923"/>
                  <a:pt x="9162516" y="1043719"/>
                  <a:pt x="9155969" y="1046804"/>
                </a:cubicBezTo>
                <a:cubicBezTo>
                  <a:pt x="9154734" y="1041866"/>
                  <a:pt x="9138567" y="1041606"/>
                  <a:pt x="9133985" y="1046450"/>
                </a:cubicBezTo>
                <a:cubicBezTo>
                  <a:pt x="9021681" y="1079910"/>
                  <a:pt x="9076377" y="1024799"/>
                  <a:pt x="9012987" y="1061986"/>
                </a:cubicBezTo>
                <a:lnTo>
                  <a:pt x="8968445" y="1052169"/>
                </a:lnTo>
                <a:lnTo>
                  <a:pt x="8958984" y="1057212"/>
                </a:lnTo>
                <a:cubicBezTo>
                  <a:pt x="8920115" y="1062770"/>
                  <a:pt x="8906181" y="1053838"/>
                  <a:pt x="8886001" y="1067468"/>
                </a:cubicBezTo>
                <a:cubicBezTo>
                  <a:pt x="8847384" y="1050046"/>
                  <a:pt x="8863283" y="1068286"/>
                  <a:pt x="8838610" y="1075091"/>
                </a:cubicBezTo>
                <a:cubicBezTo>
                  <a:pt x="8816007" y="1080079"/>
                  <a:pt x="8773923" y="1092257"/>
                  <a:pt x="8750383" y="1097387"/>
                </a:cubicBezTo>
                <a:cubicBezTo>
                  <a:pt x="8735450" y="1116502"/>
                  <a:pt x="8721220" y="1097372"/>
                  <a:pt x="8697365" y="1105869"/>
                </a:cubicBezTo>
                <a:cubicBezTo>
                  <a:pt x="8687037" y="1113735"/>
                  <a:pt x="8678781" y="1115961"/>
                  <a:pt x="8665605" y="1110791"/>
                </a:cubicBezTo>
                <a:cubicBezTo>
                  <a:pt x="8618410" y="1148662"/>
                  <a:pt x="8633049" y="1116609"/>
                  <a:pt x="8584946" y="1135226"/>
                </a:cubicBezTo>
                <a:cubicBezTo>
                  <a:pt x="8544020" y="1153499"/>
                  <a:pt x="8496232" y="1168229"/>
                  <a:pt x="8460755" y="1203427"/>
                </a:cubicBezTo>
                <a:cubicBezTo>
                  <a:pt x="8454928" y="1212828"/>
                  <a:pt x="8436573" y="1218574"/>
                  <a:pt x="8419755" y="1216260"/>
                </a:cubicBezTo>
                <a:cubicBezTo>
                  <a:pt x="8416861" y="1215863"/>
                  <a:pt x="8414124" y="1215234"/>
                  <a:pt x="8411626" y="1214397"/>
                </a:cubicBezTo>
                <a:cubicBezTo>
                  <a:pt x="8391326" y="1238641"/>
                  <a:pt x="8371389" y="1231045"/>
                  <a:pt x="8363469" y="1246658"/>
                </a:cubicBezTo>
                <a:cubicBezTo>
                  <a:pt x="8322316" y="1258746"/>
                  <a:pt x="8283162" y="1250600"/>
                  <a:pt x="8275497" y="1264396"/>
                </a:cubicBezTo>
                <a:cubicBezTo>
                  <a:pt x="8253233" y="1266996"/>
                  <a:pt x="8218383" y="1257577"/>
                  <a:pt x="8206287" y="1273060"/>
                </a:cubicBezTo>
                <a:cubicBezTo>
                  <a:pt x="8200396" y="1262794"/>
                  <a:pt x="8183827" y="1285000"/>
                  <a:pt x="8168705" y="1279956"/>
                </a:cubicBezTo>
                <a:cubicBezTo>
                  <a:pt x="8157611" y="1275235"/>
                  <a:pt x="8149996" y="1280870"/>
                  <a:pt x="8139997" y="1282713"/>
                </a:cubicBezTo>
                <a:cubicBezTo>
                  <a:pt x="8125566" y="1279776"/>
                  <a:pt x="8084128" y="1294221"/>
                  <a:pt x="8074238" y="1301895"/>
                </a:cubicBezTo>
                <a:cubicBezTo>
                  <a:pt x="8052170" y="1326903"/>
                  <a:pt x="7986951" y="1319381"/>
                  <a:pt x="7968292" y="1338779"/>
                </a:cubicBezTo>
                <a:cubicBezTo>
                  <a:pt x="7960694" y="1342282"/>
                  <a:pt x="7952937" y="1344333"/>
                  <a:pt x="7945122" y="1345477"/>
                </a:cubicBezTo>
                <a:lnTo>
                  <a:pt x="7922771" y="1346645"/>
                </a:lnTo>
                <a:lnTo>
                  <a:pt x="7915461" y="1342919"/>
                </a:lnTo>
                <a:lnTo>
                  <a:pt x="7902328" y="1345865"/>
                </a:lnTo>
                <a:lnTo>
                  <a:pt x="7898322" y="1345689"/>
                </a:lnTo>
                <a:lnTo>
                  <a:pt x="7875879" y="1345646"/>
                </a:lnTo>
                <a:cubicBezTo>
                  <a:pt x="7890672" y="1367295"/>
                  <a:pt x="7816428" y="1353520"/>
                  <a:pt x="7840612" y="1369373"/>
                </a:cubicBezTo>
                <a:cubicBezTo>
                  <a:pt x="7803208" y="1375918"/>
                  <a:pt x="7836041" y="1389289"/>
                  <a:pt x="7786819" y="1378970"/>
                </a:cubicBezTo>
                <a:cubicBezTo>
                  <a:pt x="7732613" y="1405648"/>
                  <a:pt x="7587405" y="1382806"/>
                  <a:pt x="7548172" y="1417460"/>
                </a:cubicBezTo>
                <a:cubicBezTo>
                  <a:pt x="7551327" y="1405830"/>
                  <a:pt x="7499280" y="1470447"/>
                  <a:pt x="7483437" y="1478152"/>
                </a:cubicBezTo>
                <a:cubicBezTo>
                  <a:pt x="7446517" y="1491067"/>
                  <a:pt x="7432754" y="1502351"/>
                  <a:pt x="7377870" y="1523319"/>
                </a:cubicBezTo>
                <a:cubicBezTo>
                  <a:pt x="7324166" y="1536168"/>
                  <a:pt x="7290459" y="1563749"/>
                  <a:pt x="7230737" y="1562633"/>
                </a:cubicBezTo>
                <a:cubicBezTo>
                  <a:pt x="7229794" y="1566487"/>
                  <a:pt x="7227568" y="1569908"/>
                  <a:pt x="7224458" y="1573008"/>
                </a:cubicBezTo>
                <a:lnTo>
                  <a:pt x="7213486" y="1580987"/>
                </a:lnTo>
                <a:lnTo>
                  <a:pt x="7210972" y="1580856"/>
                </a:lnTo>
                <a:lnTo>
                  <a:pt x="7183121" y="1595162"/>
                </a:lnTo>
                <a:lnTo>
                  <a:pt x="7164601" y="1606490"/>
                </a:lnTo>
                <a:lnTo>
                  <a:pt x="7159286" y="1606850"/>
                </a:lnTo>
                <a:cubicBezTo>
                  <a:pt x="7150961" y="1609262"/>
                  <a:pt x="7125743" y="1618162"/>
                  <a:pt x="7114651" y="1620959"/>
                </a:cubicBezTo>
                <a:cubicBezTo>
                  <a:pt x="7109310" y="1606138"/>
                  <a:pt x="7106695" y="1617324"/>
                  <a:pt x="7092727" y="1623628"/>
                </a:cubicBezTo>
                <a:cubicBezTo>
                  <a:pt x="7081313" y="1602012"/>
                  <a:pt x="7049394" y="1627301"/>
                  <a:pt x="7031309" y="1619451"/>
                </a:cubicBezTo>
                <a:cubicBezTo>
                  <a:pt x="7021305" y="1624569"/>
                  <a:pt x="7010515" y="1629587"/>
                  <a:pt x="6999084" y="1634317"/>
                </a:cubicBezTo>
                <a:lnTo>
                  <a:pt x="6992107" y="1636860"/>
                </a:lnTo>
                <a:lnTo>
                  <a:pt x="6991765" y="1636725"/>
                </a:lnTo>
                <a:cubicBezTo>
                  <a:pt x="6989813" y="1636884"/>
                  <a:pt x="6987353" y="1637572"/>
                  <a:pt x="6983996" y="1639040"/>
                </a:cubicBezTo>
                <a:lnTo>
                  <a:pt x="6979383" y="1641496"/>
                </a:lnTo>
                <a:lnTo>
                  <a:pt x="6900177" y="1636016"/>
                </a:lnTo>
                <a:cubicBezTo>
                  <a:pt x="6859708" y="1641136"/>
                  <a:pt x="6829973" y="1628753"/>
                  <a:pt x="6795372" y="1644845"/>
                </a:cubicBezTo>
                <a:cubicBezTo>
                  <a:pt x="6757466" y="1649571"/>
                  <a:pt x="6723150" y="1647290"/>
                  <a:pt x="6692251" y="1656357"/>
                </a:cubicBezTo>
                <a:cubicBezTo>
                  <a:pt x="6678032" y="1652894"/>
                  <a:pt x="6665282" y="1652445"/>
                  <a:pt x="6655235" y="1661869"/>
                </a:cubicBezTo>
                <a:cubicBezTo>
                  <a:pt x="6619334" y="1664040"/>
                  <a:pt x="6608179" y="1654034"/>
                  <a:pt x="6587857" y="1665769"/>
                </a:cubicBezTo>
                <a:lnTo>
                  <a:pt x="6554894" y="1664428"/>
                </a:lnTo>
                <a:lnTo>
                  <a:pt x="6551579" y="1662213"/>
                </a:lnTo>
                <a:lnTo>
                  <a:pt x="6545693" y="1661776"/>
                </a:lnTo>
                <a:lnTo>
                  <a:pt x="6530561" y="1664619"/>
                </a:lnTo>
                <a:lnTo>
                  <a:pt x="6525028" y="1666354"/>
                </a:lnTo>
                <a:cubicBezTo>
                  <a:pt x="6521154" y="1667301"/>
                  <a:pt x="6518510" y="1667613"/>
                  <a:pt x="6516595" y="1667475"/>
                </a:cubicBezTo>
                <a:lnTo>
                  <a:pt x="6516340" y="1667291"/>
                </a:lnTo>
                <a:lnTo>
                  <a:pt x="6508541" y="1668757"/>
                </a:lnTo>
                <a:cubicBezTo>
                  <a:pt x="6495493" y="1671715"/>
                  <a:pt x="6482908" y="1675051"/>
                  <a:pt x="6471012" y="1678604"/>
                </a:cubicBezTo>
                <a:cubicBezTo>
                  <a:pt x="6457809" y="1668164"/>
                  <a:pt x="6415506" y="1688334"/>
                  <a:pt x="6415265" y="1665317"/>
                </a:cubicBezTo>
                <a:cubicBezTo>
                  <a:pt x="6399063" y="1669446"/>
                  <a:pt x="6391173" y="1680085"/>
                  <a:pt x="6393343" y="1664672"/>
                </a:cubicBezTo>
                <a:lnTo>
                  <a:pt x="6380457" y="1662376"/>
                </a:lnTo>
                <a:lnTo>
                  <a:pt x="6280959" y="1689329"/>
                </a:lnTo>
                <a:lnTo>
                  <a:pt x="6266765" y="1695560"/>
                </a:lnTo>
                <a:cubicBezTo>
                  <a:pt x="6262331" y="1698152"/>
                  <a:pt x="6258580" y="1701192"/>
                  <a:pt x="6255823" y="1704850"/>
                </a:cubicBezTo>
                <a:cubicBezTo>
                  <a:pt x="6200184" y="1694834"/>
                  <a:pt x="6155082" y="1716996"/>
                  <a:pt x="6098321" y="1721646"/>
                </a:cubicBezTo>
                <a:cubicBezTo>
                  <a:pt x="6036511" y="1734126"/>
                  <a:pt x="5902526" y="1770074"/>
                  <a:pt x="5880652" y="1779643"/>
                </a:cubicBezTo>
                <a:cubicBezTo>
                  <a:pt x="5862008" y="1784877"/>
                  <a:pt x="5777344" y="1786304"/>
                  <a:pt x="5785959" y="1775307"/>
                </a:cubicBezTo>
                <a:cubicBezTo>
                  <a:pt x="5732223" y="1803618"/>
                  <a:pt x="5707481" y="1784706"/>
                  <a:pt x="5643534" y="1802919"/>
                </a:cubicBezTo>
                <a:lnTo>
                  <a:pt x="5518799" y="1818312"/>
                </a:lnTo>
                <a:lnTo>
                  <a:pt x="5505014" y="1819259"/>
                </a:lnTo>
                <a:lnTo>
                  <a:pt x="5499949" y="1814490"/>
                </a:lnTo>
                <a:lnTo>
                  <a:pt x="5453307" y="1815450"/>
                </a:lnTo>
                <a:cubicBezTo>
                  <a:pt x="5433075" y="1827706"/>
                  <a:pt x="5395563" y="1821122"/>
                  <a:pt x="5364192" y="1826074"/>
                </a:cubicBezTo>
                <a:lnTo>
                  <a:pt x="5350380" y="1830891"/>
                </a:lnTo>
                <a:lnTo>
                  <a:pt x="5259633" y="1837160"/>
                </a:lnTo>
                <a:lnTo>
                  <a:pt x="5197513" y="1844718"/>
                </a:lnTo>
                <a:lnTo>
                  <a:pt x="5184170" y="1849402"/>
                </a:lnTo>
                <a:lnTo>
                  <a:pt x="5168852" y="1844846"/>
                </a:lnTo>
                <a:cubicBezTo>
                  <a:pt x="5166986" y="1843561"/>
                  <a:pt x="5165478" y="1842127"/>
                  <a:pt x="5164370" y="1840597"/>
                </a:cubicBezTo>
                <a:lnTo>
                  <a:pt x="5114927" y="1847827"/>
                </a:lnTo>
                <a:lnTo>
                  <a:pt x="5108970" y="1847935"/>
                </a:lnTo>
                <a:lnTo>
                  <a:pt x="5067961" y="1845917"/>
                </a:lnTo>
                <a:lnTo>
                  <a:pt x="5007075" y="1838626"/>
                </a:lnTo>
                <a:cubicBezTo>
                  <a:pt x="4987003" y="1833546"/>
                  <a:pt x="4969259" y="1814096"/>
                  <a:pt x="4944087" y="1823332"/>
                </a:cubicBezTo>
                <a:cubicBezTo>
                  <a:pt x="4949882" y="1812650"/>
                  <a:pt x="4914396" y="1826154"/>
                  <a:pt x="4907662" y="1816900"/>
                </a:cubicBezTo>
                <a:cubicBezTo>
                  <a:pt x="4903760" y="1809237"/>
                  <a:pt x="4892087" y="1811549"/>
                  <a:pt x="4882386" y="1809844"/>
                </a:cubicBezTo>
                <a:cubicBezTo>
                  <a:pt x="4874062" y="1802609"/>
                  <a:pt x="4826962" y="1801349"/>
                  <a:pt x="4811440" y="1804655"/>
                </a:cubicBezTo>
                <a:cubicBezTo>
                  <a:pt x="4768806" y="1818748"/>
                  <a:pt x="4725356" y="1790961"/>
                  <a:pt x="4691075" y="1801389"/>
                </a:cubicBezTo>
                <a:cubicBezTo>
                  <a:pt x="4663743" y="1799478"/>
                  <a:pt x="4655044" y="1795479"/>
                  <a:pt x="4647449" y="1793181"/>
                </a:cubicBezTo>
                <a:lnTo>
                  <a:pt x="4645504" y="1787606"/>
                </a:lnTo>
                <a:lnTo>
                  <a:pt x="4632229" y="1785815"/>
                </a:lnTo>
                <a:lnTo>
                  <a:pt x="4629273" y="1784355"/>
                </a:lnTo>
                <a:cubicBezTo>
                  <a:pt x="4623639" y="1781544"/>
                  <a:pt x="4617950" y="1778917"/>
                  <a:pt x="4611738" y="1776964"/>
                </a:cubicBezTo>
                <a:cubicBezTo>
                  <a:pt x="4601379" y="1800272"/>
                  <a:pt x="4557197" y="1764196"/>
                  <a:pt x="4560070" y="1785640"/>
                </a:cubicBezTo>
                <a:lnTo>
                  <a:pt x="4536503" y="1785334"/>
                </a:lnTo>
                <a:lnTo>
                  <a:pt x="4513724" y="1791996"/>
                </a:lnTo>
                <a:lnTo>
                  <a:pt x="4501513" y="1799835"/>
                </a:lnTo>
                <a:lnTo>
                  <a:pt x="4459076" y="1813003"/>
                </a:lnTo>
                <a:lnTo>
                  <a:pt x="4459810" y="1797886"/>
                </a:lnTo>
                <a:lnTo>
                  <a:pt x="4379064" y="1817177"/>
                </a:lnTo>
                <a:lnTo>
                  <a:pt x="4319209" y="1834833"/>
                </a:lnTo>
                <a:lnTo>
                  <a:pt x="4306907" y="1841641"/>
                </a:lnTo>
                <a:lnTo>
                  <a:pt x="4290981" y="1839677"/>
                </a:lnTo>
                <a:cubicBezTo>
                  <a:pt x="4288909" y="1838717"/>
                  <a:pt x="4287163" y="1837555"/>
                  <a:pt x="4285792" y="1836231"/>
                </a:cubicBezTo>
                <a:lnTo>
                  <a:pt x="4238372" y="1851480"/>
                </a:lnTo>
                <a:lnTo>
                  <a:pt x="4232517" y="1852567"/>
                </a:lnTo>
                <a:lnTo>
                  <a:pt x="4191732" y="1857328"/>
                </a:lnTo>
                <a:lnTo>
                  <a:pt x="4065532" y="1855477"/>
                </a:lnTo>
                <a:cubicBezTo>
                  <a:pt x="4069305" y="1844009"/>
                  <a:pt x="4036780" y="1863138"/>
                  <a:pt x="4028460" y="1855137"/>
                </a:cubicBezTo>
                <a:cubicBezTo>
                  <a:pt x="4023224" y="1848238"/>
                  <a:pt x="4012138" y="1852433"/>
                  <a:pt x="4002267" y="1852352"/>
                </a:cubicBezTo>
                <a:cubicBezTo>
                  <a:pt x="3992749" y="1846600"/>
                  <a:pt x="3946095" y="1853107"/>
                  <a:pt x="3931396" y="1858915"/>
                </a:cubicBezTo>
                <a:cubicBezTo>
                  <a:pt x="3891932" y="1879798"/>
                  <a:pt x="3844059" y="1859600"/>
                  <a:pt x="3812162" y="1875501"/>
                </a:cubicBezTo>
                <a:cubicBezTo>
                  <a:pt x="3784875" y="1878116"/>
                  <a:pt x="3775574" y="1875612"/>
                  <a:pt x="3767672" y="1874600"/>
                </a:cubicBezTo>
                <a:lnTo>
                  <a:pt x="3764741" y="1869433"/>
                </a:lnTo>
                <a:lnTo>
                  <a:pt x="3751332" y="1869854"/>
                </a:lnTo>
                <a:lnTo>
                  <a:pt x="3748155" y="1868903"/>
                </a:lnTo>
                <a:cubicBezTo>
                  <a:pt x="3742091" y="1867062"/>
                  <a:pt x="3736007" y="1865414"/>
                  <a:pt x="3729530" y="1864513"/>
                </a:cubicBezTo>
                <a:cubicBezTo>
                  <a:pt x="3723549" y="1889158"/>
                  <a:pt x="3673453" y="1860919"/>
                  <a:pt x="3680177" y="1881552"/>
                </a:cubicBezTo>
                <a:cubicBezTo>
                  <a:pt x="3643549" y="1880892"/>
                  <a:pt x="3599470" y="1913398"/>
                  <a:pt x="3567259" y="1893482"/>
                </a:cubicBezTo>
                <a:cubicBezTo>
                  <a:pt x="3512865" y="1897927"/>
                  <a:pt x="3463644" y="1898121"/>
                  <a:pt x="3405770" y="1904591"/>
                </a:cubicBezTo>
                <a:cubicBezTo>
                  <a:pt x="3361027" y="1917619"/>
                  <a:pt x="3312439" y="1902759"/>
                  <a:pt x="3280097" y="1919610"/>
                </a:cubicBezTo>
                <a:cubicBezTo>
                  <a:pt x="3228353" y="1917339"/>
                  <a:pt x="3163854" y="1927961"/>
                  <a:pt x="3123424" y="1952930"/>
                </a:cubicBezTo>
                <a:cubicBezTo>
                  <a:pt x="3067921" y="1955455"/>
                  <a:pt x="3058626" y="1970554"/>
                  <a:pt x="3009910" y="1957866"/>
                </a:cubicBezTo>
                <a:cubicBezTo>
                  <a:pt x="3005875" y="1961558"/>
                  <a:pt x="3001138" y="1964570"/>
                  <a:pt x="2995934" y="1967085"/>
                </a:cubicBezTo>
                <a:lnTo>
                  <a:pt x="2980071" y="1972988"/>
                </a:lnTo>
                <a:lnTo>
                  <a:pt x="2978094" y="1972369"/>
                </a:lnTo>
                <a:lnTo>
                  <a:pt x="2942858" y="1981367"/>
                </a:lnTo>
                <a:lnTo>
                  <a:pt x="2875436" y="1996977"/>
                </a:lnTo>
                <a:lnTo>
                  <a:pt x="2874892" y="1996085"/>
                </a:lnTo>
                <a:cubicBezTo>
                  <a:pt x="2872808" y="1994277"/>
                  <a:pt x="2869648" y="1993306"/>
                  <a:pt x="2864145" y="1994061"/>
                </a:cubicBezTo>
                <a:cubicBezTo>
                  <a:pt x="2872218" y="1978115"/>
                  <a:pt x="2860603" y="1988862"/>
                  <a:pt x="2843662" y="1992498"/>
                </a:cubicBezTo>
                <a:cubicBezTo>
                  <a:pt x="2852423" y="1968542"/>
                  <a:pt x="2804535" y="1987804"/>
                  <a:pt x="2796128" y="1976403"/>
                </a:cubicBezTo>
                <a:cubicBezTo>
                  <a:pt x="2783487" y="1979614"/>
                  <a:pt x="2770278" y="1982573"/>
                  <a:pt x="2756784" y="1985116"/>
                </a:cubicBezTo>
                <a:lnTo>
                  <a:pt x="2748833" y="1986323"/>
                </a:lnTo>
                <a:cubicBezTo>
                  <a:pt x="2748775" y="1986256"/>
                  <a:pt x="2748719" y="1986188"/>
                  <a:pt x="2748661" y="1986122"/>
                </a:cubicBezTo>
                <a:cubicBezTo>
                  <a:pt x="2746906" y="1985902"/>
                  <a:pt x="2744280" y="1986117"/>
                  <a:pt x="2740251" y="1986946"/>
                </a:cubicBezTo>
                <a:lnTo>
                  <a:pt x="2718916" y="1990867"/>
                </a:lnTo>
                <a:lnTo>
                  <a:pt x="2713522" y="1990173"/>
                </a:lnTo>
                <a:lnTo>
                  <a:pt x="2680597" y="1984996"/>
                </a:lnTo>
                <a:cubicBezTo>
                  <a:pt x="2658416" y="1985461"/>
                  <a:pt x="2612251" y="1988312"/>
                  <a:pt x="2578178" y="1990531"/>
                </a:cubicBezTo>
                <a:cubicBezTo>
                  <a:pt x="2545413" y="1998704"/>
                  <a:pt x="2513846" y="1994934"/>
                  <a:pt x="2476147" y="1998305"/>
                </a:cubicBezTo>
                <a:cubicBezTo>
                  <a:pt x="2437134" y="2013637"/>
                  <a:pt x="2413847" y="1999542"/>
                  <a:pt x="2373568" y="2003219"/>
                </a:cubicBezTo>
                <a:cubicBezTo>
                  <a:pt x="2341422" y="2024631"/>
                  <a:pt x="2342856" y="1992997"/>
                  <a:pt x="2321399" y="1989467"/>
                </a:cubicBezTo>
                <a:lnTo>
                  <a:pt x="2315525" y="1989708"/>
                </a:lnTo>
                <a:lnTo>
                  <a:pt x="2300792" y="1994290"/>
                </a:lnTo>
                <a:lnTo>
                  <a:pt x="2295469" y="1996659"/>
                </a:lnTo>
                <a:cubicBezTo>
                  <a:pt x="2291722" y="1998049"/>
                  <a:pt x="2289127" y="1998665"/>
                  <a:pt x="2287219" y="1998750"/>
                </a:cubicBezTo>
                <a:lnTo>
                  <a:pt x="2286948" y="1998596"/>
                </a:lnTo>
                <a:lnTo>
                  <a:pt x="2243069" y="2015111"/>
                </a:lnTo>
                <a:cubicBezTo>
                  <a:pt x="2229030" y="2006206"/>
                  <a:pt x="2188966" y="2031217"/>
                  <a:pt x="2186609" y="2008263"/>
                </a:cubicBezTo>
                <a:cubicBezTo>
                  <a:pt x="2170936" y="2014251"/>
                  <a:pt x="2164097" y="2025782"/>
                  <a:pt x="2164831" y="2010143"/>
                </a:cubicBezTo>
                <a:cubicBezTo>
                  <a:pt x="2159536" y="2011705"/>
                  <a:pt x="2155830" y="2011340"/>
                  <a:pt x="2152836" y="2010048"/>
                </a:cubicBezTo>
                <a:lnTo>
                  <a:pt x="2117102" y="2023004"/>
                </a:lnTo>
                <a:lnTo>
                  <a:pt x="2111935" y="2023163"/>
                </a:lnTo>
                <a:lnTo>
                  <a:pt x="2089991" y="2034193"/>
                </a:lnTo>
                <a:lnTo>
                  <a:pt x="2058061" y="2047942"/>
                </a:lnTo>
                <a:lnTo>
                  <a:pt x="2055737" y="2047704"/>
                </a:lnTo>
                <a:lnTo>
                  <a:pt x="2042244" y="2055560"/>
                </a:lnTo>
                <a:cubicBezTo>
                  <a:pt x="2038090" y="2058656"/>
                  <a:pt x="1978623" y="2070285"/>
                  <a:pt x="1976224" y="2074257"/>
                </a:cubicBezTo>
                <a:cubicBezTo>
                  <a:pt x="1920172" y="2070662"/>
                  <a:pt x="1933546" y="2089824"/>
                  <a:pt x="1877728" y="2101004"/>
                </a:cubicBezTo>
                <a:cubicBezTo>
                  <a:pt x="1839146" y="2101989"/>
                  <a:pt x="1818769" y="2108983"/>
                  <a:pt x="1759056" y="2125608"/>
                </a:cubicBezTo>
                <a:cubicBezTo>
                  <a:pt x="1719091" y="2137539"/>
                  <a:pt x="1691494" y="2161097"/>
                  <a:pt x="1637948" y="2172597"/>
                </a:cubicBezTo>
                <a:cubicBezTo>
                  <a:pt x="1587306" y="2207053"/>
                  <a:pt x="1496241" y="2208973"/>
                  <a:pt x="1434549" y="2234522"/>
                </a:cubicBezTo>
                <a:cubicBezTo>
                  <a:pt x="1402655" y="2224964"/>
                  <a:pt x="1409212" y="2231152"/>
                  <a:pt x="1398481" y="2237074"/>
                </a:cubicBezTo>
                <a:cubicBezTo>
                  <a:pt x="1398456" y="2237082"/>
                  <a:pt x="1398432" y="2237089"/>
                  <a:pt x="1398407" y="2237095"/>
                </a:cubicBezTo>
                <a:lnTo>
                  <a:pt x="1370962" y="2237474"/>
                </a:lnTo>
                <a:lnTo>
                  <a:pt x="1356367" y="2235089"/>
                </a:lnTo>
                <a:cubicBezTo>
                  <a:pt x="1346056" y="2233320"/>
                  <a:pt x="1335986" y="2231930"/>
                  <a:pt x="1324828" y="2231968"/>
                </a:cubicBezTo>
                <a:lnTo>
                  <a:pt x="1297744" y="2235849"/>
                </a:lnTo>
                <a:lnTo>
                  <a:pt x="1286236" y="2233135"/>
                </a:lnTo>
                <a:lnTo>
                  <a:pt x="1283504" y="2233797"/>
                </a:lnTo>
                <a:lnTo>
                  <a:pt x="1279765" y="2229639"/>
                </a:lnTo>
                <a:cubicBezTo>
                  <a:pt x="1260110" y="2221111"/>
                  <a:pt x="1209850" y="2211602"/>
                  <a:pt x="1195347" y="2212354"/>
                </a:cubicBezTo>
                <a:cubicBezTo>
                  <a:pt x="1171903" y="2216875"/>
                  <a:pt x="1033292" y="2222456"/>
                  <a:pt x="970251" y="2221029"/>
                </a:cubicBezTo>
                <a:cubicBezTo>
                  <a:pt x="913858" y="2213074"/>
                  <a:pt x="864984" y="2224767"/>
                  <a:pt x="812914" y="2202752"/>
                </a:cubicBezTo>
                <a:cubicBezTo>
                  <a:pt x="809419" y="2205714"/>
                  <a:pt x="805091" y="2207855"/>
                  <a:pt x="800195" y="2209407"/>
                </a:cubicBezTo>
                <a:lnTo>
                  <a:pt x="784978" y="2212360"/>
                </a:lnTo>
                <a:lnTo>
                  <a:pt x="681987" y="2216757"/>
                </a:lnTo>
                <a:lnTo>
                  <a:pt x="669923" y="2211682"/>
                </a:lnTo>
                <a:cubicBezTo>
                  <a:pt x="675432" y="2197125"/>
                  <a:pt x="665394" y="2205767"/>
                  <a:pt x="648680" y="2206229"/>
                </a:cubicBezTo>
                <a:cubicBezTo>
                  <a:pt x="653511" y="2183723"/>
                  <a:pt x="607806" y="2194090"/>
                  <a:pt x="597225" y="2180999"/>
                </a:cubicBezTo>
                <a:cubicBezTo>
                  <a:pt x="584838" y="2181847"/>
                  <a:pt x="571827" y="2182333"/>
                  <a:pt x="558449" y="2182346"/>
                </a:cubicBezTo>
                <a:lnTo>
                  <a:pt x="550517" y="2182060"/>
                </a:lnTo>
                <a:lnTo>
                  <a:pt x="550309" y="2181825"/>
                </a:lnTo>
                <a:cubicBezTo>
                  <a:pt x="548471" y="2181269"/>
                  <a:pt x="545824" y="2180990"/>
                  <a:pt x="541836" y="2181063"/>
                </a:cubicBezTo>
                <a:lnTo>
                  <a:pt x="536057" y="2181537"/>
                </a:lnTo>
                <a:lnTo>
                  <a:pt x="520671" y="2180980"/>
                </a:lnTo>
                <a:lnTo>
                  <a:pt x="515024" y="2179258"/>
                </a:lnTo>
                <a:lnTo>
                  <a:pt x="512278" y="2176369"/>
                </a:lnTo>
                <a:lnTo>
                  <a:pt x="480419" y="2167807"/>
                </a:lnTo>
                <a:cubicBezTo>
                  <a:pt x="458012" y="2174781"/>
                  <a:pt x="449332" y="2162566"/>
                  <a:pt x="413835" y="2156783"/>
                </a:cubicBezTo>
                <a:cubicBezTo>
                  <a:pt x="401959" y="2163765"/>
                  <a:pt x="389622" y="2160522"/>
                  <a:pt x="376513" y="2154014"/>
                </a:cubicBezTo>
                <a:cubicBezTo>
                  <a:pt x="344376" y="2156059"/>
                  <a:pt x="311403" y="2146283"/>
                  <a:pt x="273386" y="2142551"/>
                </a:cubicBezTo>
                <a:cubicBezTo>
                  <a:pt x="236093" y="2150634"/>
                  <a:pt x="209811" y="2132011"/>
                  <a:pt x="169207" y="2128100"/>
                </a:cubicBezTo>
                <a:lnTo>
                  <a:pt x="93149" y="2105324"/>
                </a:lnTo>
                <a:lnTo>
                  <a:pt x="88109" y="2106704"/>
                </a:lnTo>
                <a:cubicBezTo>
                  <a:pt x="84511" y="2107398"/>
                  <a:pt x="81960" y="2107528"/>
                  <a:pt x="80022" y="2107254"/>
                </a:cubicBezTo>
                <a:lnTo>
                  <a:pt x="79717" y="2107046"/>
                </a:lnTo>
                <a:lnTo>
                  <a:pt x="72352" y="2107991"/>
                </a:lnTo>
                <a:cubicBezTo>
                  <a:pt x="60160" y="2110089"/>
                  <a:pt x="48530" y="2112610"/>
                  <a:pt x="37645" y="2115401"/>
                </a:cubicBezTo>
                <a:cubicBezTo>
                  <a:pt x="29688" y="2109582"/>
                  <a:pt x="16534" y="2111084"/>
                  <a:pt x="4572" y="2111091"/>
                </a:cubicBezTo>
                <a:lnTo>
                  <a:pt x="0" y="2110468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99017-3272-A846-086F-4C5FD6D0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741082"/>
            <a:ext cx="9274512" cy="949606"/>
          </a:xfrm>
        </p:spPr>
        <p:txBody>
          <a:bodyPr>
            <a:normAutofit/>
          </a:bodyPr>
          <a:lstStyle/>
          <a:p>
            <a:r>
              <a:rPr lang="en-US" dirty="0"/>
              <a:t>Information of Interest</a:t>
            </a:r>
            <a:endParaRPr lang="en-CA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01A971-CEBD-4E4B-8529-3BB4F4100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0460" y="6189260"/>
            <a:ext cx="7831541" cy="668740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ACD8C-03F4-785B-DA80-68654B3CD09C}"/>
              </a:ext>
            </a:extLst>
          </p:cNvPr>
          <p:cNvSpPr txBox="1"/>
          <p:nvPr/>
        </p:nvSpPr>
        <p:spPr>
          <a:xfrm>
            <a:off x="1050925" y="2725002"/>
            <a:ext cx="38493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Women were the highest spenders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applies both in total, and on average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Android users made up the largest portion of devices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Despite this, iOS were the highest spenders on average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653447B-C67A-2DAB-90CA-357594BFFB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439201"/>
              </p:ext>
            </p:extLst>
          </p:nvPr>
        </p:nvGraphicFramePr>
        <p:xfrm>
          <a:off x="7596572" y="215063"/>
          <a:ext cx="4299751" cy="295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548347-C427-4954-0547-DBE28AEA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3508456"/>
              </p:ext>
            </p:extLst>
          </p:nvPr>
        </p:nvGraphicFramePr>
        <p:xfrm>
          <a:off x="7664235" y="3381376"/>
          <a:ext cx="4232088" cy="3073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97276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222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GloBox A/B Test Results</vt:lpstr>
      <vt:lpstr>Overview and limitations</vt:lpstr>
      <vt:lpstr>Spending</vt:lpstr>
      <vt:lpstr>Conversion</vt:lpstr>
      <vt:lpstr>Information of Interest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GloBox A/B Test Results</dc:title>
  <dc:creator>Terrence O'Rourke</dc:creator>
  <cp:lastModifiedBy>Terrence O'Rourke</cp:lastModifiedBy>
  <cp:revision>2</cp:revision>
  <dcterms:created xsi:type="dcterms:W3CDTF">2024-02-04T23:16:44Z</dcterms:created>
  <dcterms:modified xsi:type="dcterms:W3CDTF">2024-02-05T00:48:52Z</dcterms:modified>
</cp:coreProperties>
</file>