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9" r:id="rId3"/>
    <p:sldId id="267" r:id="rId4"/>
    <p:sldId id="257" r:id="rId5"/>
    <p:sldId id="265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6" r:id="rId14"/>
    <p:sldId id="268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2636838"/>
            <a:ext cx="6048375" cy="1109662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fr-FR" noProof="0"/>
              <a:t>Modifiez le style du titre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3497263"/>
            <a:ext cx="6048375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2pPr marL="457200" lvl="1" indent="0">
              <a:buFontTx/>
              <a:buNone/>
              <a:defRPr/>
            </a:lvl2pPr>
          </a:lstStyle>
          <a:p>
            <a:pPr lvl="1"/>
            <a:r>
              <a:rPr lang="fr-FR" noProof="0"/>
              <a:t>Modifiez le style des sous-titres du masque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46813" y="1773238"/>
            <a:ext cx="1925637" cy="52562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773238"/>
            <a:ext cx="5626100" cy="52562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313" y="2349500"/>
            <a:ext cx="377507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95788" y="2349500"/>
            <a:ext cx="37766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773238"/>
            <a:ext cx="611981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349500"/>
            <a:ext cx="77041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C4BB1BBD-E169-4412-A096-457597DD6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392" y="0"/>
            <a:ext cx="12502404" cy="704360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2997200"/>
            <a:ext cx="4464495" cy="792163"/>
          </a:xfrm>
          <a:noFill/>
        </p:spPr>
        <p:txBody>
          <a:bodyPr/>
          <a:lstStyle/>
          <a:p>
            <a:pPr algn="ctr" eaLnBrk="1" hangingPunct="1"/>
            <a:r>
              <a:rPr lang="en-US" sz="3000" dirty="0"/>
              <a:t>Project BIA</a:t>
            </a:r>
            <a:endParaRPr lang="uk-UA" sz="3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3644900"/>
            <a:ext cx="4464495" cy="3810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+mj-lt"/>
              </a:rPr>
              <a:t>Lycée Colbert</a:t>
            </a:r>
            <a:endParaRPr lang="uk-UA" sz="2000" b="1" dirty="0">
              <a:latin typeface="+mj-lt"/>
            </a:endParaRPr>
          </a:p>
        </p:txBody>
      </p:sp>
      <p:pic>
        <p:nvPicPr>
          <p:cNvPr id="12" name="Image 11" descr="Une image contenant plane, crépuscule, extérieur, avion&#10;&#10;Description générée automatiquement">
            <a:extLst>
              <a:ext uri="{FF2B5EF4-FFF2-40B4-BE49-F238E27FC236}">
                <a16:creationId xmlns:a16="http://schemas.microsoft.com/office/drawing/2014/main" id="{2A9A3272-74F2-4CE6-A58F-EF978A69B7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10" y="0"/>
            <a:ext cx="3542188" cy="3213100"/>
          </a:xfrm>
          <a:prstGeom prst="rect">
            <a:avLst/>
          </a:prstGeom>
        </p:spPr>
      </p:pic>
      <p:pic>
        <p:nvPicPr>
          <p:cNvPr id="4" name="Image 3" descr="Une image contenant ciel, extérieur, volant, plane&#10;&#10;Description générée automatiquement">
            <a:extLst>
              <a:ext uri="{FF2B5EF4-FFF2-40B4-BE49-F238E27FC236}">
                <a16:creationId xmlns:a16="http://schemas.microsoft.com/office/drawing/2014/main" id="{1E7CBA10-B523-43E4-96BB-2E03861F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3717" cy="3213717"/>
          </a:xfrm>
          <a:prstGeom prst="rect">
            <a:avLst/>
          </a:prstGeom>
        </p:spPr>
      </p:pic>
      <p:pic>
        <p:nvPicPr>
          <p:cNvPr id="8" name="Image 7" descr="Une image contenant extérieur, ciel, plane, volant&#10;&#10;Description générée automatiquement">
            <a:extLst>
              <a:ext uri="{FF2B5EF4-FFF2-40B4-BE49-F238E27FC236}">
                <a16:creationId xmlns:a16="http://schemas.microsoft.com/office/drawing/2014/main" id="{0FC7033C-C61C-42A7-88C1-E41AAAA88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0546"/>
            <a:ext cx="3956181" cy="2637454"/>
          </a:xfrm>
          <a:prstGeom prst="rect">
            <a:avLst/>
          </a:prstGeom>
        </p:spPr>
      </p:pic>
      <p:pic>
        <p:nvPicPr>
          <p:cNvPr id="11" name="Image 10" descr="Une image contenant extérieur, montagne, aéronef, lac&#10;&#10;Description générée automatiquement">
            <a:extLst>
              <a:ext uri="{FF2B5EF4-FFF2-40B4-BE49-F238E27FC236}">
                <a16:creationId xmlns:a16="http://schemas.microsoft.com/office/drawing/2014/main" id="{ED1374E3-9289-4286-96B8-370EF3B47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5" y="4224948"/>
            <a:ext cx="4307651" cy="2633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73238"/>
            <a:ext cx="6119813" cy="508000"/>
          </a:xfrm>
        </p:spPr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1800" b="1" i="0" u="none" strike="noStrike" dirty="0">
                <a:effectLst/>
                <a:latin typeface="Arial" panose="020B0604020202020204" pitchFamily="34" charset="0"/>
              </a:rPr>
              <a:t>Diagramme des commandes du simulateur</a:t>
            </a:r>
            <a:endParaRPr lang="uk-UA" sz="2800" b="1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2CBEE45-A65E-499D-B322-415C8EE2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1" y="2281238"/>
            <a:ext cx="8424738" cy="45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73238"/>
            <a:ext cx="6119813" cy="508000"/>
          </a:xfrm>
        </p:spPr>
        <p:txBody>
          <a:bodyPr wrap="square"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1800" b="1" i="0" u="none" strike="noStrike" dirty="0">
                <a:effectLst/>
                <a:latin typeface="Arial" panose="020B0604020202020204" pitchFamily="34" charset="0"/>
              </a:rPr>
              <a:t>Diagramme du fonctionnement du système de vent par fil de laine </a:t>
            </a:r>
            <a:endParaRPr lang="uk-UA" sz="2800" b="1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A8E8F37-F21C-4EE6-8435-B49B71D5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6930"/>
            <a:ext cx="7632848" cy="43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73238"/>
            <a:ext cx="6119813" cy="508000"/>
          </a:xfrm>
        </p:spPr>
        <p:txBody>
          <a:bodyPr wrap="square"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effectLst/>
                <a:latin typeface="Arial" panose="020B0604020202020204" pitchFamily="34" charset="0"/>
              </a:rPr>
              <a:t>Diagramme de l’asservissement du planeur</a:t>
            </a:r>
            <a:endParaRPr lang="uk-UA" sz="2800" b="1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B53C5F-6340-4015-9474-D0C34E72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1238"/>
            <a:ext cx="7344816" cy="45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73238"/>
            <a:ext cx="6119813" cy="508000"/>
          </a:xfrm>
        </p:spPr>
        <p:txBody>
          <a:bodyPr wrap="square" anchor="ctr"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800" b="1" i="0" u="none" strike="noStrike" dirty="0">
                <a:effectLst/>
              </a:rPr>
              <a:t>Diagramme de déploiement</a:t>
            </a:r>
            <a:endParaRPr lang="uk-UA" sz="2800" b="1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75DEFC-82D3-4A06-A776-1AA4FF6B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8" y="2260771"/>
            <a:ext cx="5151543" cy="4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1628800"/>
            <a:ext cx="4032281" cy="5084762"/>
          </a:xfrm>
        </p:spPr>
        <p:txBody>
          <a:bodyPr wrap="square" anchor="ctr"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4000" b="1" i="0" u="none" strike="noStrike" dirty="0">
                <a:effectLst/>
              </a:rPr>
              <a:t>Conclusion:</a:t>
            </a: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endParaRPr lang="uk-UA" sz="4000" b="1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D71C61-8722-4572-9A5C-92856791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5" y="292494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13F37D-4D06-4AE2-B3A3-0BB600E9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99" y="4738507"/>
            <a:ext cx="1407860" cy="18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EA07AA-5D44-491A-8D6F-E0A31169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10" y="499906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624E497-2483-4AFA-ADBB-942AF90C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85356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6E3499-607F-4D94-833B-D66F0772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63" y="3067768"/>
            <a:ext cx="1652281" cy="124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05F5CB-293B-4B9E-9B12-A7D956FC9938}"/>
              </a:ext>
            </a:extLst>
          </p:cNvPr>
          <p:cNvSpPr txBox="1"/>
          <p:nvPr/>
        </p:nvSpPr>
        <p:spPr>
          <a:xfrm>
            <a:off x="251520" y="2060848"/>
            <a:ext cx="54726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Somaire</a:t>
            </a:r>
            <a:r>
              <a:rPr lang="fr-FR" sz="1800" b="1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effectLst/>
                <a:latin typeface="+mn-lt"/>
              </a:rPr>
              <a:t>Présentation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latin typeface="+mn-lt"/>
              </a:rPr>
              <a:t>Tâches à effectuer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latin typeface="+mn-lt"/>
              </a:rPr>
              <a:t>Matériel requis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latin typeface="+mn-lt"/>
              </a:rPr>
              <a:t>Répartition des tâches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latin typeface="+mn-lt"/>
              </a:rPr>
              <a:t>Diagramme de Gant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latin typeface="+mn-lt"/>
              </a:rPr>
              <a:t>Nos idées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latin typeface="+mn-lt"/>
              </a:rPr>
              <a:t>Diagramme général d’utilisation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/>
                </a:solidFill>
                <a:latin typeface="+mn-lt"/>
              </a:rPr>
              <a:t>Diagramme des commandes du simulateur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+mn-lt"/>
              </a:rPr>
              <a:t>Diagramme du fonctionnement du système de vent par fil de laine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Diagramme de l’asservissement du planeur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chemeClr val="bg1"/>
                </a:solidFill>
                <a:effectLst/>
              </a:rPr>
              <a:t>Diagramme de déploiement</a:t>
            </a:r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  <a:latin typeface="+mn-lt"/>
              </a:rPr>
              <a:t>Conclusion</a:t>
            </a:r>
            <a:endParaRPr lang="fr-FR" b="1" i="1" dirty="0">
              <a:solidFill>
                <a:schemeClr val="bg1"/>
              </a:solidFill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661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05F5CB-293B-4B9E-9B12-A7D956FC9938}"/>
              </a:ext>
            </a:extLst>
          </p:cNvPr>
          <p:cNvSpPr txBox="1"/>
          <p:nvPr/>
        </p:nvSpPr>
        <p:spPr>
          <a:xfrm>
            <a:off x="156332" y="5589240"/>
            <a:ext cx="724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Fédération française de Vol à voile</a:t>
            </a:r>
            <a:endParaRPr lang="fr-FR" b="1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Lille planeurs</a:t>
            </a:r>
            <a:endParaRPr lang="fr-FR" b="1" dirty="0">
              <a:solidFill>
                <a:schemeClr val="bg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Bondues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Club BIA</a:t>
            </a:r>
            <a:endParaRPr lang="fr-FR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Image 7" descr="Une image contenant herbe, extérieur, ciel, herbeux&#10;&#10;Description générée automatiquement">
            <a:extLst>
              <a:ext uri="{FF2B5EF4-FFF2-40B4-BE49-F238E27FC236}">
                <a16:creationId xmlns:a16="http://schemas.microsoft.com/office/drawing/2014/main" id="{419031E6-3E72-4575-B715-9C3A72080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80610"/>
            <a:ext cx="6300192" cy="35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80728"/>
            <a:ext cx="6480175" cy="649288"/>
          </a:xfrm>
          <a:effectLst/>
        </p:spPr>
        <p:txBody>
          <a:bodyPr/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Tâches à effectuer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C11046-5A92-42BB-B370-B3CCA7F272E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4" y="-10599"/>
            <a:ext cx="2379215" cy="1723989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A8C153-757C-410A-B5E1-7B21DF9D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16832"/>
            <a:ext cx="7704137" cy="4392488"/>
          </a:xfrm>
        </p:spPr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Développer un programme qui simule un anti collision en fonction des coordonnées virtuelles sur le serveur condor</a:t>
            </a: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Mesurer la position de la cabine grâce à un accéléromètre I2c. </a:t>
            </a: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Mettre plusieurs appareils en réseau</a:t>
            </a: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Extraire le coordonnées GPS de chaque avion en vol</a:t>
            </a: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Asservir le mouvement aux paramètres UDP. </a:t>
            </a: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Interfacer les instruments du tableau de bord (SIMKITS) </a:t>
            </a:r>
            <a:r>
              <a:rPr lang="fr-FR" sz="2000" b="1" i="0" strike="sngStrike" dirty="0">
                <a:effectLst/>
                <a:latin typeface="Arial" panose="020B0604020202020204" pitchFamily="34" charset="0"/>
              </a:rPr>
              <a:t>ou à défaut intégrer un écran simulant le tableau de bord (Android).</a:t>
            </a:r>
            <a:endParaRPr lang="fr-FR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80728"/>
            <a:ext cx="6480175" cy="649288"/>
          </a:xfrm>
          <a:effectLst/>
        </p:spPr>
        <p:txBody>
          <a:bodyPr/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Matériel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C11046-5A92-42BB-B370-B3CCA7F272E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4" y="-10599"/>
            <a:ext cx="2379215" cy="17239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570618-B7C8-4CC3-A2AD-F927809A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6436">
            <a:off x="8280579" y="1848094"/>
            <a:ext cx="609679" cy="9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DF565F-EE87-4983-91EC-8735D2C1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61273">
            <a:off x="8311774" y="5845671"/>
            <a:ext cx="609679" cy="9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’image source">
            <a:extLst>
              <a:ext uri="{FF2B5EF4-FFF2-40B4-BE49-F238E27FC236}">
                <a16:creationId xmlns:a16="http://schemas.microsoft.com/office/drawing/2014/main" id="{33E2D909-63B2-49D8-B1D9-0BEF0382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49" y="5941228"/>
            <a:ext cx="805123" cy="80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projecteur, équipement électronique&#10;&#10;Description générée automatiquement">
            <a:extLst>
              <a:ext uri="{FF2B5EF4-FFF2-40B4-BE49-F238E27FC236}">
                <a16:creationId xmlns:a16="http://schemas.microsoft.com/office/drawing/2014/main" id="{15B942CD-F21F-418A-A231-F31996E38A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437">
            <a:off x="4545409" y="1961279"/>
            <a:ext cx="1286396" cy="1286396"/>
          </a:xfrm>
          <a:prstGeom prst="rect">
            <a:avLst/>
          </a:prstGeom>
        </p:spPr>
      </p:pic>
      <p:pic>
        <p:nvPicPr>
          <p:cNvPr id="11" name="Image 10" descr="Une image contenant projecteur, équipement électronique&#10;&#10;Description générée automatiquement">
            <a:extLst>
              <a:ext uri="{FF2B5EF4-FFF2-40B4-BE49-F238E27FC236}">
                <a16:creationId xmlns:a16="http://schemas.microsoft.com/office/drawing/2014/main" id="{50E98B45-F86C-499A-9D4E-CE38981585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752528"/>
            <a:ext cx="1286396" cy="1286396"/>
          </a:xfrm>
          <a:prstGeom prst="rect">
            <a:avLst/>
          </a:prstGeom>
        </p:spPr>
      </p:pic>
      <p:pic>
        <p:nvPicPr>
          <p:cNvPr id="12" name="Image 11" descr="Une image contenant projecteur, équipement électronique&#10;&#10;Description générée automatiquement">
            <a:extLst>
              <a:ext uri="{FF2B5EF4-FFF2-40B4-BE49-F238E27FC236}">
                <a16:creationId xmlns:a16="http://schemas.microsoft.com/office/drawing/2014/main" id="{B74FB2A1-723F-4871-80A2-32AD33FD81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5364">
            <a:off x="4464605" y="5462974"/>
            <a:ext cx="1286396" cy="1286396"/>
          </a:xfrm>
          <a:prstGeom prst="rect">
            <a:avLst/>
          </a:prstGeom>
        </p:spPr>
      </p:pic>
      <p:pic>
        <p:nvPicPr>
          <p:cNvPr id="2058" name="Picture 10" descr="Afficher l’image source">
            <a:extLst>
              <a:ext uri="{FF2B5EF4-FFF2-40B4-BE49-F238E27FC236}">
                <a16:creationId xmlns:a16="http://schemas.microsoft.com/office/drawing/2014/main" id="{CD0745D9-DBD2-4AF5-82F9-6D3D3B09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04" y="2906153"/>
            <a:ext cx="321816" cy="285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plane, extérieur, avion, aéroport&#10;&#10;Description générée automatiquement">
            <a:extLst>
              <a:ext uri="{FF2B5EF4-FFF2-40B4-BE49-F238E27FC236}">
                <a16:creationId xmlns:a16="http://schemas.microsoft.com/office/drawing/2014/main" id="{23C5EC6F-2280-4272-BF3B-B647D9854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74" y="3500858"/>
            <a:ext cx="2589827" cy="1726552"/>
          </a:xfrm>
          <a:prstGeom prst="rect">
            <a:avLst/>
          </a:prstGeom>
        </p:spPr>
      </p:pic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E708173-EAA2-43E6-9521-254D22F9DC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33" y="2043548"/>
            <a:ext cx="757701" cy="599666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9EAB2DB-5179-4CE0-8A2D-C2D72C86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" y="3817001"/>
            <a:ext cx="578725" cy="57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FC506AA-7530-4C32-B6A1-D5C29617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6" y="2025752"/>
            <a:ext cx="517403" cy="57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Afficher l’image source">
            <a:extLst>
              <a:ext uri="{FF2B5EF4-FFF2-40B4-BE49-F238E27FC236}">
                <a16:creationId xmlns:a16="http://schemas.microsoft.com/office/drawing/2014/main" id="{B3C9273F-C1F8-4957-B7C6-DC42442D7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15" y="5941228"/>
            <a:ext cx="805123" cy="80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CCCED94-D715-4EE7-8AB2-0056180B43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36" y="5638441"/>
            <a:ext cx="757701" cy="599666"/>
          </a:xfrm>
          <a:prstGeom prst="rect">
            <a:avLst/>
          </a:prstGeom>
        </p:spPr>
      </p:pic>
      <p:pic>
        <p:nvPicPr>
          <p:cNvPr id="18" name="Image 1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E81C5038-FF2E-4A47-91CC-F07BFD7042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33" y="3806530"/>
            <a:ext cx="757701" cy="5996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8098C4-B629-4C27-AF17-02DDF9A8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8" y="5648502"/>
            <a:ext cx="1216863" cy="9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080808"/>
                </a:solidFill>
              </a:rPr>
              <a:t>Répartition des tâches</a:t>
            </a:r>
            <a:endParaRPr lang="en-US" b="1" dirty="0">
              <a:solidFill>
                <a:srgbClr val="080808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FF1CC-CDBF-4312-9FAF-E39066AC8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170" y="129676"/>
            <a:ext cx="12594340" cy="720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80728"/>
            <a:ext cx="6480175" cy="649288"/>
          </a:xfrm>
          <a:effectLst/>
        </p:spPr>
        <p:txBody>
          <a:bodyPr/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GANT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006493-0D89-481A-9E7D-D1C2FD99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6" y="2491680"/>
            <a:ext cx="8741927" cy="355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80728"/>
            <a:ext cx="6480175" cy="649288"/>
          </a:xfrm>
          <a:effectLst/>
        </p:spPr>
        <p:txBody>
          <a:bodyPr/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Idée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7904" y="2996952"/>
            <a:ext cx="2304256" cy="3810328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>
                <a:latin typeface="Arial" panose="020B0604020202020204" pitchFamily="34" charset="0"/>
              </a:rPr>
              <a:t>Flear</a:t>
            </a:r>
            <a:endParaRPr lang="fr-FR" sz="1800" b="1" dirty="0"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56110E-8AC2-4886-A691-143F6EAE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79" y="3429000"/>
            <a:ext cx="2981325" cy="29765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CF81F5-3B8B-49FA-A812-6E34A833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2" y="2996952"/>
            <a:ext cx="2150368" cy="1612776"/>
          </a:xfrm>
          <a:prstGeom prst="rect">
            <a:avLst/>
          </a:prstGeom>
        </p:spPr>
      </p:pic>
      <p:pic>
        <p:nvPicPr>
          <p:cNvPr id="7" name="Image 6" descr="Une image contenant extérieur, eau, nature, rive&#10;&#10;Description générée automatiquement">
            <a:extLst>
              <a:ext uri="{FF2B5EF4-FFF2-40B4-BE49-F238E27FC236}">
                <a16:creationId xmlns:a16="http://schemas.microsoft.com/office/drawing/2014/main" id="{A00051C9-0AEF-4E37-AA77-385A18EA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68580"/>
            <a:ext cx="2867157" cy="1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73238"/>
            <a:ext cx="6119813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1" i="0" u="none" strike="noStrike" dirty="0">
                <a:effectLst/>
                <a:latin typeface="Arial" panose="020B0604020202020204" pitchFamily="34" charset="0"/>
              </a:rPr>
              <a:t>Diagramme général d’utilisation</a:t>
            </a:r>
            <a:endParaRPr lang="uk-UA" sz="2800" b="1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18E572-5146-416E-BE67-951B667F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63" y="2281238"/>
            <a:ext cx="5616674" cy="435497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56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4D4D4D"/>
      </a:dk2>
      <a:lt2>
        <a:srgbClr val="2057D6"/>
      </a:lt2>
      <a:accent1>
        <a:srgbClr val="3D99F0"/>
      </a:accent1>
      <a:accent2>
        <a:srgbClr val="1280E4"/>
      </a:accent2>
      <a:accent3>
        <a:srgbClr val="FFFFFF"/>
      </a:accent3>
      <a:accent4>
        <a:srgbClr val="404040"/>
      </a:accent4>
      <a:accent5>
        <a:srgbClr val="AFCAF6"/>
      </a:accent5>
      <a:accent6>
        <a:srgbClr val="0F73CF"/>
      </a:accent6>
      <a:hlink>
        <a:srgbClr val="58AEF3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Affichage à l'écran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Arial</vt:lpstr>
      <vt:lpstr>template</vt:lpstr>
      <vt:lpstr>Project BIA</vt:lpstr>
      <vt:lpstr>Présentation PowerPoint</vt:lpstr>
      <vt:lpstr>Présentation PowerPoint</vt:lpstr>
      <vt:lpstr>Tâches à effectuer</vt:lpstr>
      <vt:lpstr>Matériel</vt:lpstr>
      <vt:lpstr>Répartition des tâches</vt:lpstr>
      <vt:lpstr>GANT</vt:lpstr>
      <vt:lpstr>Idée</vt:lpstr>
      <vt:lpstr>Diagramme général d’utilisation</vt:lpstr>
      <vt:lpstr>Diagramme des commandes du simulateur</vt:lpstr>
      <vt:lpstr>Diagramme du fonctionnement du système de vent par fil de laine </vt:lpstr>
      <vt:lpstr>Diagramme de l’asservissement du planeur</vt:lpstr>
      <vt:lpstr>Diagramme de déploiement</vt:lpstr>
      <vt:lpstr>Conclusion: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BIA</dc:title>
  <cp:lastModifiedBy>Brahim Abbou</cp:lastModifiedBy>
  <cp:revision>1</cp:revision>
  <dcterms:modified xsi:type="dcterms:W3CDTF">2021-02-19T13:33:40Z</dcterms:modified>
</cp:coreProperties>
</file>