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7"/>
  </p:handoutMasterIdLst>
  <p:sldIdLst>
    <p:sldId id="256" r:id="rId2"/>
    <p:sldId id="269" r:id="rId3"/>
    <p:sldId id="267" r:id="rId4"/>
    <p:sldId id="258" r:id="rId5"/>
    <p:sldId id="257" r:id="rId6"/>
    <p:sldId id="259" r:id="rId7"/>
    <p:sldId id="265" r:id="rId8"/>
    <p:sldId id="270" r:id="rId9"/>
    <p:sldId id="272" r:id="rId10"/>
    <p:sldId id="262" r:id="rId11"/>
    <p:sldId id="260" r:id="rId12"/>
    <p:sldId id="271" r:id="rId13"/>
    <p:sldId id="273" r:id="rId14"/>
    <p:sldId id="274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9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0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52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13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9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1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80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2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5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4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9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4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6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5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8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microsoft.com/office/2007/relationships/hdphoto" Target="../media/hdphoto7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microsoft.com/office/2007/relationships/hdphoto" Target="../media/hdphoto2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6.jp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8.jpeg"/><Relationship Id="rId7" Type="http://schemas.openxmlformats.org/officeDocument/2006/relationships/image" Target="../media/image30.jp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microsoft.com/office/2007/relationships/hdphoto" Target="../media/hdphoto6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microsoft.com/office/2007/relationships/hdphoto" Target="../media/hdphoto5.wdp"/><Relationship Id="rId17" Type="http://schemas.openxmlformats.org/officeDocument/2006/relationships/image" Target="../media/image24.png"/><Relationship Id="rId2" Type="http://schemas.openxmlformats.org/officeDocument/2006/relationships/image" Target="../media/image16.png"/><Relationship Id="rId16" Type="http://schemas.openxmlformats.org/officeDocument/2006/relationships/image" Target="../media/image8.jpg"/><Relationship Id="rId20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microsoft.com/office/2007/relationships/hdphoto" Target="../media/hdphoto3.wdp"/><Relationship Id="rId15" Type="http://schemas.openxmlformats.org/officeDocument/2006/relationships/image" Target="../media/image11.jpeg"/><Relationship Id="rId10" Type="http://schemas.openxmlformats.org/officeDocument/2006/relationships/image" Target="../media/image21.jpeg"/><Relationship Id="rId19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752" y="2667416"/>
            <a:ext cx="4464495" cy="929965"/>
          </a:xfrm>
          <a:noFill/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000" dirty="0"/>
              <a:t>Project </a:t>
            </a:r>
            <a:r>
              <a:rPr lang="en-US" sz="3000" dirty="0" err="1"/>
              <a:t>Simulateur</a:t>
            </a:r>
            <a:r>
              <a:rPr lang="en-US" sz="3000" dirty="0"/>
              <a:t> de vol a voile</a:t>
            </a:r>
            <a:br>
              <a:rPr lang="en-US" sz="3000" dirty="0"/>
            </a:br>
            <a:r>
              <a:rPr lang="en-US" sz="1200" dirty="0"/>
              <a:t>revue n°2</a:t>
            </a:r>
            <a:endParaRPr lang="uk-UA" sz="12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46394" y="6266530"/>
            <a:ext cx="4464495" cy="3810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latin typeface="+mj-lt"/>
              </a:rPr>
              <a:t>Lycée Colbert</a:t>
            </a:r>
            <a:endParaRPr lang="uk-UA" sz="2000" b="1" dirty="0">
              <a:latin typeface="+mj-lt"/>
            </a:endParaRPr>
          </a:p>
        </p:txBody>
      </p:sp>
      <p:pic>
        <p:nvPicPr>
          <p:cNvPr id="12" name="Image 11" descr="Une image contenant plane, crépuscule, extérieur, avion&#10;&#10;Description générée automatiquement">
            <a:extLst>
              <a:ext uri="{FF2B5EF4-FFF2-40B4-BE49-F238E27FC236}">
                <a16:creationId xmlns:a16="http://schemas.microsoft.com/office/drawing/2014/main" id="{2A9A3272-74F2-4CE6-A58F-EF978A69B77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36" y="218742"/>
            <a:ext cx="4330593" cy="21784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 descr="Une image contenant extérieur, ciel, plane, volant&#10;&#10;Description générée automatiquement">
            <a:extLst>
              <a:ext uri="{FF2B5EF4-FFF2-40B4-BE49-F238E27FC236}">
                <a16:creationId xmlns:a16="http://schemas.microsoft.com/office/drawing/2014/main" id="{0FC7033C-C61C-42A7-88C1-E41AAAA88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4" y="3819576"/>
            <a:ext cx="3956181" cy="26374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 descr="Une image contenant extérieur, montagne, aéronef, lac&#10;&#10;Description générée automatiquement">
            <a:extLst>
              <a:ext uri="{FF2B5EF4-FFF2-40B4-BE49-F238E27FC236}">
                <a16:creationId xmlns:a16="http://schemas.microsoft.com/office/drawing/2014/main" id="{ED1374E3-9289-4286-96B8-370EF3B47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928" y="3521804"/>
            <a:ext cx="2847737" cy="21281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6" name="Picture 2" descr="Altimètre 3 aiguilles 40000 FEET 80 mm - Aerolight">
            <a:extLst>
              <a:ext uri="{FF2B5EF4-FFF2-40B4-BE49-F238E27FC236}">
                <a16:creationId xmlns:a16="http://schemas.microsoft.com/office/drawing/2014/main" id="{0B85A050-2C8F-4D1E-B18C-07D03919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18" b="96763" l="2174" r="97464">
                        <a14:foregroundMark x1="62681" y1="16906" x2="62681" y2="16906"/>
                        <a14:foregroundMark x1="30797" y1="74101" x2="28623" y2="45683"/>
                        <a14:foregroundMark x1="28623" y1="45683" x2="34058" y2="28058"/>
                        <a14:foregroundMark x1="34058" y1="28058" x2="50362" y2="21942"/>
                        <a14:foregroundMark x1="50362" y1="21942" x2="70652" y2="31655"/>
                        <a14:foregroundMark x1="70652" y1="31655" x2="80435" y2="48561"/>
                        <a14:foregroundMark x1="80435" y1="48561" x2="64855" y2="61871"/>
                        <a14:foregroundMark x1="64855" y1="61871" x2="50000" y2="52158"/>
                        <a14:foregroundMark x1="50000" y1="52158" x2="39130" y2="32734"/>
                        <a14:foregroundMark x1="39130" y1="32734" x2="64130" y2="26259"/>
                        <a14:foregroundMark x1="64130" y1="26259" x2="80797" y2="41727"/>
                        <a14:foregroundMark x1="80797" y1="41727" x2="59783" y2="56115"/>
                        <a14:foregroundMark x1="59783" y1="56115" x2="41667" y2="53237"/>
                        <a14:foregroundMark x1="41667" y1="53237" x2="28986" y2="35612"/>
                        <a14:foregroundMark x1="28986" y1="35612" x2="52899" y2="30935"/>
                        <a14:foregroundMark x1="52899" y1="30935" x2="66667" y2="42806"/>
                        <a14:foregroundMark x1="66667" y1="42806" x2="76812" y2="70504"/>
                        <a14:foregroundMark x1="76812" y1="70504" x2="59783" y2="85612"/>
                        <a14:foregroundMark x1="59783" y1="85612" x2="40580" y2="75180"/>
                        <a14:foregroundMark x1="40580" y1="75180" x2="57246" y2="64748"/>
                        <a14:foregroundMark x1="57246" y1="64748" x2="44203" y2="76978"/>
                        <a14:foregroundMark x1="44203" y1="76978" x2="26812" y2="68705"/>
                        <a14:foregroundMark x1="26812" y1="68705" x2="40217" y2="56475"/>
                        <a14:foregroundMark x1="40217" y1="56475" x2="38406" y2="73381"/>
                        <a14:foregroundMark x1="38406" y1="73381" x2="21377" y2="66906"/>
                        <a14:foregroundMark x1="21377" y1="66906" x2="26087" y2="85971"/>
                        <a14:foregroundMark x1="26087" y1="85971" x2="12319" y2="71583"/>
                        <a14:foregroundMark x1="12319" y1="71583" x2="6522" y2="52518"/>
                        <a14:foregroundMark x1="6522" y1="52518" x2="6522" y2="32374"/>
                        <a14:foregroundMark x1="6522" y1="32374" x2="13768" y2="16547"/>
                        <a14:foregroundMark x1="13768" y1="16547" x2="33333" y2="2878"/>
                        <a14:foregroundMark x1="33333" y1="2878" x2="56522" y2="1079"/>
                        <a14:foregroundMark x1="56522" y1="1079" x2="73551" y2="6115"/>
                        <a14:foregroundMark x1="73551" y1="6115" x2="85507" y2="17986"/>
                        <a14:foregroundMark x1="85507" y1="17986" x2="88043" y2="23381"/>
                        <a14:foregroundMark x1="88768" y1="16547" x2="88768" y2="16547"/>
                        <a14:foregroundMark x1="93841" y1="26259" x2="90217" y2="13309"/>
                        <a14:foregroundMark x1="91667" y1="36691" x2="87319" y2="69065"/>
                        <a14:foregroundMark x1="89855" y1="73741" x2="74275" y2="87410"/>
                        <a14:foregroundMark x1="71377" y1="91727" x2="60507" y2="97482"/>
                        <a14:foregroundMark x1="53623" y1="97482" x2="21014" y2="94604"/>
                        <a14:foregroundMark x1="17754" y1="92086" x2="5797" y2="76619"/>
                        <a14:foregroundMark x1="5797" y1="76619" x2="3986" y2="71583"/>
                        <a14:foregroundMark x1="6159" y1="87050" x2="4710" y2="82374"/>
                        <a14:foregroundMark x1="3261" y1="73741" x2="2536" y2="64029"/>
                        <a14:foregroundMark x1="38406" y1="16187" x2="57246" y2="16187"/>
                        <a14:foregroundMark x1="57246" y1="16187" x2="61594" y2="16187"/>
                        <a14:foregroundMark x1="25725" y1="51079" x2="21377" y2="62230"/>
                        <a14:foregroundMark x1="75725" y1="94604" x2="89855" y2="74101"/>
                        <a14:foregroundMark x1="90942" y1="73022" x2="97464" y2="48921"/>
                        <a14:foregroundMark x1="72826" y1="4676" x2="47464" y2="25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7" y="122031"/>
            <a:ext cx="2792755" cy="28129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1A1BA9-11C9-4D1A-BC41-4489BAACC45C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E496E-AE29-4BA3-8F16-C22356CA74DE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D766B0-1F80-419D-96B7-66BCA6319668}"/>
              </a:ext>
            </a:extLst>
          </p:cNvPr>
          <p:cNvSpPr/>
          <p:nvPr/>
        </p:nvSpPr>
        <p:spPr>
          <a:xfrm>
            <a:off x="-1" y="0"/>
            <a:ext cx="3598878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18E572-5146-416E-BE67-951B667F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68" y="1353085"/>
            <a:ext cx="8758105" cy="548134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4DE509BE-94A7-4A9B-8FE2-D55D69B9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ommandes et Instruments – Aéroclub de Narbonne">
            <a:extLst>
              <a:ext uri="{FF2B5EF4-FFF2-40B4-BE49-F238E27FC236}">
                <a16:creationId xmlns:a16="http://schemas.microsoft.com/office/drawing/2014/main" id="{4F81A4C7-DD85-4885-B110-8E2BE535E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7BF797CA-4AD7-4BC5-90D0-40BDD6A5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E0D9ED17-E437-4B7C-BB5E-E6233D9CF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84050" y="703797"/>
            <a:ext cx="7851774" cy="649288"/>
          </a:xfrm>
          <a:effectLst/>
        </p:spPr>
        <p:txBody>
          <a:bodyPr>
            <a:normAutofit/>
          </a:bodyPr>
          <a:lstStyle/>
          <a:p>
            <a:pPr eaLnBrk="1" hangingPunct="1"/>
            <a:r>
              <a:rPr lang="fr-FR" sz="32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Diagramme de cas d’utilisation</a:t>
            </a:r>
            <a:endParaRPr lang="uk-UA" sz="3200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1A6B4F-95F9-41A7-B0E7-012289CEB3B8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9C57B-3D12-4F01-98E8-67BE51524D2C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38D50-B5B4-4FF4-ABAB-BE2B92D47DC2}"/>
              </a:ext>
            </a:extLst>
          </p:cNvPr>
          <p:cNvSpPr/>
          <p:nvPr/>
        </p:nvSpPr>
        <p:spPr>
          <a:xfrm>
            <a:off x="3672674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674455" y="1161206"/>
            <a:ext cx="6480175" cy="649288"/>
          </a:xfrm>
          <a:effectLst/>
        </p:spPr>
        <p:txBody>
          <a:bodyPr>
            <a:normAutofit fontScale="90000"/>
          </a:bodyPr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Anticollision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38613" y="1752556"/>
            <a:ext cx="2304256" cy="432048"/>
          </a:xfrm>
        </p:spPr>
        <p:txBody>
          <a:bodyPr/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>
                <a:latin typeface="Arial" panose="020B0604020202020204" pitchFamily="34" charset="0"/>
              </a:rPr>
              <a:t>Flarm</a:t>
            </a:r>
            <a:endParaRPr lang="fr-FR" sz="1800" b="1" dirty="0">
              <a:latin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56110E-8AC2-4886-A691-143F6EAEC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11" y="3009550"/>
            <a:ext cx="2981325" cy="29765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DCF81F5-3B8B-49FA-A812-6E34A833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2" y="4264496"/>
            <a:ext cx="2150368" cy="1612776"/>
          </a:xfrm>
          <a:prstGeom prst="rect">
            <a:avLst/>
          </a:prstGeom>
        </p:spPr>
      </p:pic>
      <p:pic>
        <p:nvPicPr>
          <p:cNvPr id="7" name="Image 6" descr="Une image contenant extérieur, eau, nature, rive&#10;&#10;Description générée automatiquement">
            <a:extLst>
              <a:ext uri="{FF2B5EF4-FFF2-40B4-BE49-F238E27FC236}">
                <a16:creationId xmlns:a16="http://schemas.microsoft.com/office/drawing/2014/main" id="{A00051C9-0AEF-4E37-AA77-385A18EA6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803" y="1864461"/>
            <a:ext cx="2867157" cy="16127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926C56-4231-40EB-AEC1-38509AF6F834}"/>
              </a:ext>
            </a:extLst>
          </p:cNvPr>
          <p:cNvSpPr/>
          <p:nvPr/>
        </p:nvSpPr>
        <p:spPr>
          <a:xfrm>
            <a:off x="-1" y="0"/>
            <a:ext cx="3598878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2CFD7F66-CFAD-44B2-8FA5-B8A14EB1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ommandes et Instruments – Aéroclub de Narbonne">
            <a:extLst>
              <a:ext uri="{FF2B5EF4-FFF2-40B4-BE49-F238E27FC236}">
                <a16:creationId xmlns:a16="http://schemas.microsoft.com/office/drawing/2014/main" id="{4DD05307-0D46-4329-AA0C-810DD964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107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B184DD2E-4231-4983-B6B5-1338C5F7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1A6B4F-95F9-41A7-B0E7-012289CEB3B8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9C57B-3D12-4F01-98E8-67BE51524D2C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38D50-B5B4-4FF4-ABAB-BE2B92D47DC2}"/>
              </a:ext>
            </a:extLst>
          </p:cNvPr>
          <p:cNvSpPr/>
          <p:nvPr/>
        </p:nvSpPr>
        <p:spPr>
          <a:xfrm>
            <a:off x="3672674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531455" y="1200325"/>
            <a:ext cx="9113480" cy="649288"/>
          </a:xfrm>
          <a:effectLst/>
        </p:spPr>
        <p:txBody>
          <a:bodyPr>
            <a:normAutofit fontScale="90000"/>
          </a:bodyPr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Schéma de fonctionnement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6C56-4231-40EB-AEC1-38509AF6F834}"/>
              </a:ext>
            </a:extLst>
          </p:cNvPr>
          <p:cNvSpPr/>
          <p:nvPr/>
        </p:nvSpPr>
        <p:spPr>
          <a:xfrm>
            <a:off x="-1" y="0"/>
            <a:ext cx="3598878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2CFD7F66-CFAD-44B2-8FA5-B8A14EB1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ommandes et Instruments – Aéroclub de Narbonne">
            <a:extLst>
              <a:ext uri="{FF2B5EF4-FFF2-40B4-BE49-F238E27FC236}">
                <a16:creationId xmlns:a16="http://schemas.microsoft.com/office/drawing/2014/main" id="{4DD05307-0D46-4329-AA0C-810DD964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B184DD2E-4231-4983-B6B5-1338C5F7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55E504C-25A3-4EC9-BD50-26B90B7CA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1849614"/>
            <a:ext cx="8220075" cy="47416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AF65B6C-A143-45A6-8BC8-7F3C07931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895" b="90000" l="4196" r="96737">
                        <a14:foregroundMark x1="9324" y1="68947" x2="9324" y2="68947"/>
                        <a14:foregroundMark x1="5128" y1="70000" x2="5128" y2="70000"/>
                        <a14:foregroundMark x1="50583" y1="87895" x2="50583" y2="87895"/>
                        <a14:foregroundMark x1="92541" y1="70000" x2="92541" y2="70000"/>
                        <a14:foregroundMark x1="96737" y1="71579" x2="96737" y2="71579"/>
                        <a14:foregroundMark x1="49417" y1="7895" x2="49417" y2="7895"/>
                        <a14:foregroundMark x1="50583" y1="9474" x2="50583" y2="9474"/>
                        <a14:foregroundMark x1="51049" y1="10000" x2="51049" y2="10000"/>
                        <a14:foregroundMark x1="4196" y1="68421" x2="4196" y2="68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226364" y="4006061"/>
            <a:ext cx="968166" cy="4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1A6B4F-95F9-41A7-B0E7-012289CEB3B8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9C57B-3D12-4F01-98E8-67BE51524D2C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38D50-B5B4-4FF4-ABAB-BE2B92D47DC2}"/>
              </a:ext>
            </a:extLst>
          </p:cNvPr>
          <p:cNvSpPr/>
          <p:nvPr/>
        </p:nvSpPr>
        <p:spPr>
          <a:xfrm>
            <a:off x="3672674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59" y="1141602"/>
            <a:ext cx="9113480" cy="649288"/>
          </a:xfrm>
          <a:effectLst/>
        </p:spPr>
        <p:txBody>
          <a:bodyPr>
            <a:normAutofit fontScale="90000"/>
          </a:bodyPr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Idée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6C56-4231-40EB-AEC1-38509AF6F834}"/>
              </a:ext>
            </a:extLst>
          </p:cNvPr>
          <p:cNvSpPr/>
          <p:nvPr/>
        </p:nvSpPr>
        <p:spPr>
          <a:xfrm>
            <a:off x="-1" y="0"/>
            <a:ext cx="3598878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2CFD7F66-CFAD-44B2-8FA5-B8A14EB1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ommandes et Instruments – Aéroclub de Narbonne">
            <a:extLst>
              <a:ext uri="{FF2B5EF4-FFF2-40B4-BE49-F238E27FC236}">
                <a16:creationId xmlns:a16="http://schemas.microsoft.com/office/drawing/2014/main" id="{4DD05307-0D46-4329-AA0C-810DD964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B184DD2E-4231-4983-B6B5-1338C5F7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3C49E64-A724-40FF-9CF6-C45637696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1975229"/>
            <a:ext cx="9159509" cy="36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33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1A6B4F-95F9-41A7-B0E7-012289CEB3B8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9C57B-3D12-4F01-98E8-67BE51524D2C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38D50-B5B4-4FF4-ABAB-BE2B92D47DC2}"/>
              </a:ext>
            </a:extLst>
          </p:cNvPr>
          <p:cNvSpPr/>
          <p:nvPr/>
        </p:nvSpPr>
        <p:spPr>
          <a:xfrm>
            <a:off x="3672674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59" y="1141602"/>
            <a:ext cx="9113480" cy="649288"/>
          </a:xfrm>
          <a:effectLst/>
        </p:spPr>
        <p:txBody>
          <a:bodyPr>
            <a:normAutofit fontScale="90000"/>
          </a:bodyPr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Idée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6C56-4231-40EB-AEC1-38509AF6F834}"/>
              </a:ext>
            </a:extLst>
          </p:cNvPr>
          <p:cNvSpPr/>
          <p:nvPr/>
        </p:nvSpPr>
        <p:spPr>
          <a:xfrm>
            <a:off x="-1" y="0"/>
            <a:ext cx="3598878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2CFD7F66-CFAD-44B2-8FA5-B8A14EB1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ommandes et Instruments – Aéroclub de Narbonne">
            <a:extLst>
              <a:ext uri="{FF2B5EF4-FFF2-40B4-BE49-F238E27FC236}">
                <a16:creationId xmlns:a16="http://schemas.microsoft.com/office/drawing/2014/main" id="{4DD05307-0D46-4329-AA0C-810DD964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B184DD2E-4231-4983-B6B5-1338C5F7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21">
            <a:extLst>
              <a:ext uri="{FF2B5EF4-FFF2-40B4-BE49-F238E27FC236}">
                <a16:creationId xmlns:a16="http://schemas.microsoft.com/office/drawing/2014/main" id="{F53FEBDB-056F-4467-9FC9-69F662523053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274346" y="2175216"/>
            <a:ext cx="4595306" cy="3898414"/>
          </a:xfrm>
          <a:prstGeom prst="rect">
            <a:avLst/>
          </a:prstGeom>
          <a:ln>
            <a:noFill/>
            <a:prstDash/>
          </a:ln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A5FC487D-1387-4A87-A7D1-37D3451D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31" b="93077" l="2326" r="96512">
                        <a14:foregroundMark x1="34884" y1="86154" x2="34884" y2="86154"/>
                        <a14:foregroundMark x1="3488" y1="33846" x2="3488" y2="33846"/>
                        <a14:foregroundMark x1="46512" y1="93077" x2="46512" y2="93077"/>
                        <a14:foregroundMark x1="87209" y1="32308" x2="87209" y2="32308"/>
                        <a14:foregroundMark x1="96512" y1="40000" x2="96512" y2="40000"/>
                        <a14:foregroundMark x1="55814" y1="9231" x2="55814" y2="9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09" y="2745666"/>
            <a:ext cx="1482862" cy="224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9B91EB4E-E1FF-4E0D-BED8-4110A0C26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31" b="93077" l="2326" r="96512">
                        <a14:foregroundMark x1="34884" y1="86154" x2="34884" y2="86154"/>
                        <a14:foregroundMark x1="3488" y1="33846" x2="3488" y2="33846"/>
                        <a14:foregroundMark x1="46512" y1="93077" x2="46512" y2="93077"/>
                        <a14:foregroundMark x1="87209" y1="32308" x2="87209" y2="32308"/>
                        <a14:foregroundMark x1="96512" y1="40000" x2="96512" y2="40000"/>
                        <a14:foregroundMark x1="55814" y1="9231" x2="55814" y2="9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" y="2659028"/>
            <a:ext cx="1482862" cy="224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6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FC182F-1B01-4D4E-BAE1-73CC52C9902C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07C3F-BF3A-4655-B0CE-E5119FC346D6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1628800"/>
            <a:ext cx="4032281" cy="5084762"/>
          </a:xfrm>
        </p:spPr>
        <p:txBody>
          <a:bodyPr wrap="square" anchor="ctr">
            <a:norm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4000" b="1" i="0" u="none" strike="noStrike" dirty="0">
                <a:effectLst/>
              </a:rPr>
              <a:t>Conclusion:</a:t>
            </a:r>
            <a:br>
              <a:rPr lang="fr-FR" sz="4000" b="1" i="0" u="none" strike="noStrike" dirty="0">
                <a:effectLst/>
              </a:rPr>
            </a:br>
            <a:br>
              <a:rPr lang="fr-FR" sz="4000" b="1" i="0" u="none" strike="noStrike" dirty="0">
                <a:effectLst/>
              </a:rPr>
            </a:br>
            <a:br>
              <a:rPr lang="fr-FR" sz="4000" b="1" i="0" u="none" strike="noStrike" dirty="0">
                <a:effectLst/>
              </a:rPr>
            </a:br>
            <a:br>
              <a:rPr lang="fr-FR" sz="4000" b="1" i="0" u="none" strike="noStrike" dirty="0">
                <a:effectLst/>
              </a:rPr>
            </a:br>
            <a:br>
              <a:rPr lang="fr-FR" sz="4000" b="1" i="0" u="none" strike="noStrike" dirty="0">
                <a:effectLst/>
              </a:rPr>
            </a:br>
            <a:br>
              <a:rPr lang="fr-FR" sz="4000" b="1" i="0" u="none" strike="noStrike" dirty="0">
                <a:effectLst/>
              </a:rPr>
            </a:br>
            <a:endParaRPr lang="uk-UA" sz="4000" b="1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D71C61-8722-4572-9A5C-92856791F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60" y="2904787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DEA07AA-5D44-491A-8D6F-E0A31169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27" y="480581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B99B35-9337-4BC4-AC66-49FFDFC0C800}"/>
              </a:ext>
            </a:extLst>
          </p:cNvPr>
          <p:cNvSpPr/>
          <p:nvPr/>
        </p:nvSpPr>
        <p:spPr>
          <a:xfrm>
            <a:off x="-1" y="0"/>
            <a:ext cx="3598878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E6FE9F48-5BE8-41D7-B790-FECD440F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mandes et Instruments – Aéroclub de Narbonne">
            <a:extLst>
              <a:ext uri="{FF2B5EF4-FFF2-40B4-BE49-F238E27FC236}">
                <a16:creationId xmlns:a16="http://schemas.microsoft.com/office/drawing/2014/main" id="{C0A45EB1-A257-4E15-AEE2-C9D27A770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EF19375F-2C75-44FD-A3F1-D73D4223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236ADB-7BD2-4A3C-8EDD-4B9881B78C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24" y="4371637"/>
            <a:ext cx="2152120" cy="2148682"/>
          </a:xfrm>
          <a:prstGeom prst="rect">
            <a:avLst/>
          </a:prstGeom>
        </p:spPr>
      </p:pic>
      <p:pic>
        <p:nvPicPr>
          <p:cNvPr id="15" name="Picture 2" descr="Altimètre 3 aiguilles 40000 FEET 80 mm - Aerolight">
            <a:extLst>
              <a:ext uri="{FF2B5EF4-FFF2-40B4-BE49-F238E27FC236}">
                <a16:creationId xmlns:a16="http://schemas.microsoft.com/office/drawing/2014/main" id="{F89B59A0-8960-4D83-A633-0CF3AE7F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518" b="96763" l="2174" r="97464">
                        <a14:foregroundMark x1="62681" y1="16906" x2="62681" y2="16906"/>
                        <a14:foregroundMark x1="30797" y1="74101" x2="28623" y2="45683"/>
                        <a14:foregroundMark x1="28623" y1="45683" x2="34058" y2="28058"/>
                        <a14:foregroundMark x1="34058" y1="28058" x2="50362" y2="21942"/>
                        <a14:foregroundMark x1="50362" y1="21942" x2="70652" y2="31655"/>
                        <a14:foregroundMark x1="70652" y1="31655" x2="80435" y2="48561"/>
                        <a14:foregroundMark x1="80435" y1="48561" x2="64855" y2="61871"/>
                        <a14:foregroundMark x1="64855" y1="61871" x2="50000" y2="52158"/>
                        <a14:foregroundMark x1="50000" y1="52158" x2="39130" y2="32734"/>
                        <a14:foregroundMark x1="39130" y1="32734" x2="64130" y2="26259"/>
                        <a14:foregroundMark x1="64130" y1="26259" x2="80797" y2="41727"/>
                        <a14:foregroundMark x1="80797" y1="41727" x2="59783" y2="56115"/>
                        <a14:foregroundMark x1="59783" y1="56115" x2="41667" y2="53237"/>
                        <a14:foregroundMark x1="41667" y1="53237" x2="28986" y2="35612"/>
                        <a14:foregroundMark x1="28986" y1="35612" x2="52899" y2="30935"/>
                        <a14:foregroundMark x1="52899" y1="30935" x2="66667" y2="42806"/>
                        <a14:foregroundMark x1="66667" y1="42806" x2="76812" y2="70504"/>
                        <a14:foregroundMark x1="76812" y1="70504" x2="59783" y2="85612"/>
                        <a14:foregroundMark x1="59783" y1="85612" x2="40580" y2="75180"/>
                        <a14:foregroundMark x1="40580" y1="75180" x2="57246" y2="64748"/>
                        <a14:foregroundMark x1="57246" y1="64748" x2="44203" y2="76978"/>
                        <a14:foregroundMark x1="44203" y1="76978" x2="26812" y2="68705"/>
                        <a14:foregroundMark x1="26812" y1="68705" x2="40217" y2="56475"/>
                        <a14:foregroundMark x1="40217" y1="56475" x2="38406" y2="73381"/>
                        <a14:foregroundMark x1="38406" y1="73381" x2="21377" y2="66906"/>
                        <a14:foregroundMark x1="21377" y1="66906" x2="26087" y2="85971"/>
                        <a14:foregroundMark x1="26087" y1="85971" x2="12319" y2="71583"/>
                        <a14:foregroundMark x1="12319" y1="71583" x2="6522" y2="52518"/>
                        <a14:foregroundMark x1="6522" y1="52518" x2="6522" y2="32374"/>
                        <a14:foregroundMark x1="6522" y1="32374" x2="13768" y2="16547"/>
                        <a14:foregroundMark x1="13768" y1="16547" x2="33333" y2="2878"/>
                        <a14:foregroundMark x1="33333" y1="2878" x2="56522" y2="1079"/>
                        <a14:foregroundMark x1="56522" y1="1079" x2="73551" y2="6115"/>
                        <a14:foregroundMark x1="73551" y1="6115" x2="85507" y2="17986"/>
                        <a14:foregroundMark x1="85507" y1="17986" x2="88043" y2="23381"/>
                        <a14:foregroundMark x1="88768" y1="16547" x2="88768" y2="16547"/>
                        <a14:foregroundMark x1="93841" y1="26259" x2="90217" y2="13309"/>
                        <a14:foregroundMark x1="91667" y1="36691" x2="87319" y2="69065"/>
                        <a14:foregroundMark x1="89855" y1="73741" x2="74275" y2="87410"/>
                        <a14:foregroundMark x1="71377" y1="91727" x2="60507" y2="97482"/>
                        <a14:foregroundMark x1="53623" y1="97482" x2="21014" y2="94604"/>
                        <a14:foregroundMark x1="17754" y1="92086" x2="5797" y2="76619"/>
                        <a14:foregroundMark x1="5797" y1="76619" x2="3986" y2="71583"/>
                        <a14:foregroundMark x1="6159" y1="87050" x2="4710" y2="82374"/>
                        <a14:foregroundMark x1="3261" y1="73741" x2="2536" y2="64029"/>
                        <a14:foregroundMark x1="38406" y1="16187" x2="57246" y2="16187"/>
                        <a14:foregroundMark x1="57246" y1="16187" x2="61594" y2="16187"/>
                        <a14:foregroundMark x1="25725" y1="51079" x2="21377" y2="62230"/>
                        <a14:foregroundMark x1="75725" y1="94604" x2="89855" y2="74101"/>
                        <a14:foregroundMark x1="90942" y1="73022" x2="97464" y2="48921"/>
                        <a14:foregroundMark x1="72826" y1="4676" x2="47464" y2="25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73" y="2293947"/>
            <a:ext cx="1863729" cy="1877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3C501BB-404D-4492-BA77-ECB801477B58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DCAD91-EC2C-446D-9128-947BBB0AE8EE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05F5CB-293B-4B9E-9B12-A7D956FC9938}"/>
              </a:ext>
            </a:extLst>
          </p:cNvPr>
          <p:cNvSpPr txBox="1"/>
          <p:nvPr/>
        </p:nvSpPr>
        <p:spPr>
          <a:xfrm>
            <a:off x="251520" y="1557508"/>
            <a:ext cx="5472608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400" b="1" i="1" u="none" strike="noStrike" dirty="0">
                <a:effectLst/>
                <a:latin typeface="Arial" panose="020B0604020202020204" pitchFamily="34" charset="0"/>
              </a:rPr>
              <a:t>Sommaire 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sz="2400" b="1" i="1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1" i="1" dirty="0">
                <a:effectLst/>
                <a:latin typeface="+mn-lt"/>
              </a:rPr>
              <a:t>Présentation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1" i="1" dirty="0">
                <a:latin typeface="+mn-lt"/>
              </a:rPr>
              <a:t>Répartition des tâches</a:t>
            </a:r>
            <a:endParaRPr lang="fr-FR" sz="2400" b="1" i="1" dirty="0">
              <a:effectLst/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1" i="1" dirty="0">
                <a:latin typeface="+mn-lt"/>
              </a:rPr>
              <a:t>Tâches à effectuer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1" i="1" dirty="0">
                <a:latin typeface="+mn-lt"/>
              </a:rPr>
              <a:t>Diagramme de Gant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i="1" dirty="0">
                <a:latin typeface="+mn-lt"/>
              </a:rPr>
              <a:t>Matériel requis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i="1" dirty="0"/>
              <a:t>Exemple d’un simulateur statique</a:t>
            </a:r>
            <a:endParaRPr lang="fr-FR" sz="2400" b="1" i="1" dirty="0"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1" i="1" dirty="0">
                <a:latin typeface="+mn-lt"/>
              </a:rPr>
              <a:t>Diagramme de classe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1" i="0" u="none" strike="noStrike" dirty="0">
                <a:effectLst/>
              </a:rPr>
              <a:t>Diagramme de déploiement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latin typeface="+mn-lt"/>
              </a:rPr>
              <a:t>Ant</a:t>
            </a:r>
            <a:r>
              <a:rPr lang="fr-FR" sz="2400" b="1" dirty="0"/>
              <a:t>icollision (</a:t>
            </a:r>
            <a:r>
              <a:rPr lang="fr-FR" sz="2400" b="1" dirty="0" err="1"/>
              <a:t>Flarm</a:t>
            </a:r>
            <a:r>
              <a:rPr lang="fr-FR" sz="2400" b="1" dirty="0"/>
              <a:t>)</a:t>
            </a:r>
            <a:r>
              <a:rPr lang="fr-FR" sz="2400" b="1" i="0" u="none" strike="noStrike" dirty="0">
                <a:effectLst/>
                <a:latin typeface="+mn-lt"/>
              </a:rPr>
              <a:t>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1" dirty="0"/>
              <a:t>Schéma de fonctionnement</a:t>
            </a:r>
            <a:endParaRPr lang="fr-FR" sz="2400" b="1" i="0" u="none" strike="noStrike" dirty="0">
              <a:effectLst/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b="1" dirty="0">
                <a:latin typeface="+mn-lt"/>
              </a:rPr>
              <a:t>Conclusion</a:t>
            </a:r>
            <a:endParaRPr lang="fr-FR" sz="2400" b="1" i="1" dirty="0">
              <a:latin typeface="+mn-lt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i="1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i="1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i="1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i="1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i="1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i="1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i="1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i="1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i="1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2A38D-E37E-48C1-8A6A-6E20520E2C2B}"/>
              </a:ext>
            </a:extLst>
          </p:cNvPr>
          <p:cNvSpPr/>
          <p:nvPr/>
        </p:nvSpPr>
        <p:spPr>
          <a:xfrm>
            <a:off x="-1" y="0"/>
            <a:ext cx="3598878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BD210984-5140-4BC9-BE0D-A3CD72F5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ommandes et Instruments – Aéroclub de Narbonne">
            <a:extLst>
              <a:ext uri="{FF2B5EF4-FFF2-40B4-BE49-F238E27FC236}">
                <a16:creationId xmlns:a16="http://schemas.microsoft.com/office/drawing/2014/main" id="{200BEA8E-6222-4E11-B349-8B63EDB61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53F6E271-C468-440D-BEA8-6E2FB492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1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28708A8-215D-4E3C-91D3-BB6AF3D597CE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8C889-F0C7-49E8-82A4-4595E08F9060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05F5CB-293B-4B9E-9B12-A7D956FC9938}"/>
              </a:ext>
            </a:extLst>
          </p:cNvPr>
          <p:cNvSpPr txBox="1"/>
          <p:nvPr/>
        </p:nvSpPr>
        <p:spPr>
          <a:xfrm>
            <a:off x="156332" y="5589240"/>
            <a:ext cx="7247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1" u="none" strike="noStrike" dirty="0">
                <a:effectLst/>
                <a:latin typeface="Arial" panose="020B0604020202020204" pitchFamily="34" charset="0"/>
              </a:rPr>
              <a:t>Fédération française de Vol à voile</a:t>
            </a:r>
            <a:endParaRPr lang="fr-FR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1" u="none" strike="noStrike" dirty="0">
                <a:effectLst/>
                <a:latin typeface="Arial" panose="020B0604020202020204" pitchFamily="34" charset="0"/>
              </a:rPr>
              <a:t>Lille planeurs</a:t>
            </a:r>
            <a:endParaRPr lang="fr-FR" b="1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effectLst/>
                <a:latin typeface="Arial" panose="020B0604020202020204" pitchFamily="34" charset="0"/>
              </a:rPr>
              <a:t>Bondues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1" u="none" strike="noStrike" dirty="0">
                <a:effectLst/>
                <a:latin typeface="Arial" panose="020B0604020202020204" pitchFamily="34" charset="0"/>
              </a:rPr>
              <a:t>Club BIA</a:t>
            </a:r>
            <a:endParaRPr lang="fr-FR" b="1" dirty="0">
              <a:effectLst/>
            </a:endParaRPr>
          </a:p>
        </p:txBody>
      </p:sp>
      <p:pic>
        <p:nvPicPr>
          <p:cNvPr id="8" name="Image 7" descr="Une image contenant herbe, extérieur, ciel, herbeux&#10;&#10;Description générée automatiquement">
            <a:extLst>
              <a:ext uri="{FF2B5EF4-FFF2-40B4-BE49-F238E27FC236}">
                <a16:creationId xmlns:a16="http://schemas.microsoft.com/office/drawing/2014/main" id="{419031E6-3E72-4575-B715-9C3A72080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80610"/>
            <a:ext cx="6300192" cy="35421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56FFA0-0274-4CEB-B15A-3CECA7F85EAF}"/>
              </a:ext>
            </a:extLst>
          </p:cNvPr>
          <p:cNvSpPr/>
          <p:nvPr/>
        </p:nvSpPr>
        <p:spPr>
          <a:xfrm>
            <a:off x="-1" y="0"/>
            <a:ext cx="3598878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D1CA7885-D7FF-4558-BE6E-8590B670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ommandes et Instruments – Aéroclub de Narbonne">
            <a:extLst>
              <a:ext uri="{FF2B5EF4-FFF2-40B4-BE49-F238E27FC236}">
                <a16:creationId xmlns:a16="http://schemas.microsoft.com/office/drawing/2014/main" id="{3E88C6EA-64F2-4C24-B28C-A2A663A4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560838AB-2208-4A6C-84DF-FFA8335E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080808"/>
                </a:solidFill>
              </a:rPr>
              <a:t>Répartition des tâches</a:t>
            </a:r>
            <a:endParaRPr lang="en-US" b="1" dirty="0">
              <a:solidFill>
                <a:srgbClr val="080808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2FF1CC-CDBF-4312-9FAF-E39066AC8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5170" y="-171400"/>
            <a:ext cx="12594340" cy="7200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AAE3E0-D281-4D5B-AB3A-BEE1680FCD2D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B171A-0110-45F7-914D-720FF1A71830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250338" y="1248978"/>
            <a:ext cx="6480175" cy="649288"/>
          </a:xfrm>
          <a:effectLst/>
        </p:spPr>
        <p:txBody>
          <a:bodyPr>
            <a:normAutofit fontScale="90000"/>
          </a:bodyPr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Tâches à effectuer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A8C153-757C-410A-B5E1-7B21DF9D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62" y="2279284"/>
            <a:ext cx="7704137" cy="4392488"/>
          </a:xfrm>
        </p:spPr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latin typeface="Arial" panose="020B0604020202020204" pitchFamily="34" charset="0"/>
              </a:rPr>
              <a:t>Installer condor I logiciel de simulation de vol a voile</a:t>
            </a:r>
            <a:br>
              <a:rPr lang="fr-FR" sz="2000" b="1" i="0" u="none" strike="noStrike" dirty="0">
                <a:effectLst/>
                <a:latin typeface="Arial" panose="020B0604020202020204" pitchFamily="34" charset="0"/>
              </a:rPr>
            </a:br>
            <a:br>
              <a:rPr lang="fr-FR" sz="2000" b="1" i="0" u="none" strike="noStrike" dirty="0">
                <a:effectLst/>
                <a:latin typeface="Arial" panose="020B0604020202020204" pitchFamily="34" charset="0"/>
              </a:rPr>
            </a:br>
            <a:endParaRPr lang="fr-FR" sz="2000" b="1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1" i="0" u="none" strike="noStrike" dirty="0">
                <a:effectLst/>
                <a:latin typeface="Arial" panose="020B0604020202020204" pitchFamily="34" charset="0"/>
              </a:rPr>
              <a:t>Installer et configurer Condor II avec un oculus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2000" b="1" i="0" u="none" strike="noStrike" dirty="0">
                <a:effectLst/>
                <a:latin typeface="Arial" panose="020B0604020202020204" pitchFamily="34" charset="0"/>
              </a:rPr>
            </a:br>
            <a:endParaRPr lang="fr-FR" sz="2000" b="1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1" i="0" u="none" strike="noStrike" dirty="0">
                <a:effectLst/>
                <a:latin typeface="Arial" panose="020B0604020202020204" pitchFamily="34" charset="0"/>
              </a:rPr>
              <a:t>Développer et intégrer un système anticollision (FLARM)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000" b="1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000" b="1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1" i="0" u="none" strike="noStrike" dirty="0">
                <a:effectLst/>
                <a:latin typeface="Arial" panose="020B0604020202020204" pitchFamily="34" charset="0"/>
              </a:rPr>
              <a:t>Configurer le PC de supervision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09D41-BF14-4F59-A557-5788B1D52B01}"/>
              </a:ext>
            </a:extLst>
          </p:cNvPr>
          <p:cNvSpPr/>
          <p:nvPr/>
        </p:nvSpPr>
        <p:spPr>
          <a:xfrm>
            <a:off x="-1" y="0"/>
            <a:ext cx="3598878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85822370-3939-463E-B421-F2693359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mandes et Instruments – Aéroclub de Narbonne">
            <a:extLst>
              <a:ext uri="{FF2B5EF4-FFF2-40B4-BE49-F238E27FC236}">
                <a16:creationId xmlns:a16="http://schemas.microsoft.com/office/drawing/2014/main" id="{8D231C2E-2442-479C-9FC2-28C2E2F0F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E99DABE9-C3FA-497D-AB8C-36C7EAA0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49A2F56-44BB-459F-9C50-708162E540F2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C397B9-862E-43D3-ACD2-4F521CB47040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B006493-0D89-481A-9E7D-D1C2FD99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0" y="2483291"/>
            <a:ext cx="8741927" cy="355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5A36B9F8-6D6B-4233-B83E-28FCDD203972}"/>
              </a:ext>
            </a:extLst>
          </p:cNvPr>
          <p:cNvSpPr/>
          <p:nvPr/>
        </p:nvSpPr>
        <p:spPr>
          <a:xfrm>
            <a:off x="469783" y="3640822"/>
            <a:ext cx="4001549" cy="713064"/>
          </a:xfrm>
          <a:prstGeom prst="ellipse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732004" y="1209514"/>
            <a:ext cx="6480175" cy="649288"/>
          </a:xfrm>
          <a:effectLst/>
        </p:spPr>
        <p:txBody>
          <a:bodyPr>
            <a:normAutofit fontScale="90000"/>
          </a:bodyPr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GANT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156D47-9E74-46EF-B3FE-A7A62B918FF9}"/>
              </a:ext>
            </a:extLst>
          </p:cNvPr>
          <p:cNvSpPr/>
          <p:nvPr/>
        </p:nvSpPr>
        <p:spPr>
          <a:xfrm>
            <a:off x="-1" y="0"/>
            <a:ext cx="3598876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6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0D45D82D-6ADA-4252-81AB-EF7BDD1E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7332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ommandes et Instruments – Aéroclub de Narbonne">
            <a:extLst>
              <a:ext uri="{FF2B5EF4-FFF2-40B4-BE49-F238E27FC236}">
                <a16:creationId xmlns:a16="http://schemas.microsoft.com/office/drawing/2014/main" id="{D2DCF11B-32F1-4FF9-BA0A-3446DAA98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2D5D3EF4-F672-40EE-8FCC-DA1B649C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3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5C53C91-AE75-4B2C-ABB3-6F80D51EC3C2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0DA953-915B-4C7D-B22F-F1E7587E9D7C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570618-B7C8-4CC3-A2AD-F927809A1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31" b="93077" l="2326" r="96512">
                        <a14:foregroundMark x1="34884" y1="86154" x2="34884" y2="86154"/>
                        <a14:foregroundMark x1="3488" y1="33846" x2="3488" y2="33846"/>
                        <a14:foregroundMark x1="46512" y1="93077" x2="46512" y2="93077"/>
                        <a14:foregroundMark x1="87209" y1="32308" x2="87209" y2="32308"/>
                        <a14:foregroundMark x1="96512" y1="40000" x2="96512" y2="40000"/>
                        <a14:foregroundMark x1="55814" y1="9231" x2="55814" y2="9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35466">
            <a:off x="7275857" y="1702856"/>
            <a:ext cx="609679" cy="92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’image source">
            <a:extLst>
              <a:ext uri="{FF2B5EF4-FFF2-40B4-BE49-F238E27FC236}">
                <a16:creationId xmlns:a16="http://schemas.microsoft.com/office/drawing/2014/main" id="{33E2D909-63B2-49D8-B1D9-0BEF0382F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2371" y1="50515" x2="62371" y2="50515"/>
                        <a14:foregroundMark x1="72165" y1="62371" x2="72165" y2="623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53" y="5779030"/>
            <a:ext cx="805123" cy="80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projecteur, équipement électronique&#10;&#10;Description générée automatiquement">
            <a:extLst>
              <a:ext uri="{FF2B5EF4-FFF2-40B4-BE49-F238E27FC236}">
                <a16:creationId xmlns:a16="http://schemas.microsoft.com/office/drawing/2014/main" id="{15B942CD-F21F-418A-A231-F31996E38A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6000" r="97714">
                        <a14:foregroundMark x1="10286" y1="47429" x2="10286" y2="47429"/>
                        <a14:foregroundMark x1="10000" y1="46571" x2="10000" y2="46571"/>
                        <a14:foregroundMark x1="6000" y1="44857" x2="6000" y2="44857"/>
                        <a14:foregroundMark x1="97714" y1="43429" x2="97714" y2="43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5437">
            <a:off x="2386277" y="1625964"/>
            <a:ext cx="1286396" cy="128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Une image contenant projecteur, équipement électronique&#10;&#10;Description générée automatiquement">
            <a:extLst>
              <a:ext uri="{FF2B5EF4-FFF2-40B4-BE49-F238E27FC236}">
                <a16:creationId xmlns:a16="http://schemas.microsoft.com/office/drawing/2014/main" id="{50E98B45-F86C-499A-9D4E-CE38981585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571" r="95143">
                        <a14:foregroundMark x1="4857" y1="44857" x2="4857" y2="44857"/>
                        <a14:foregroundMark x1="95143" y1="47143" x2="95143" y2="47143"/>
                        <a14:foregroundMark x1="80286" y1="47143" x2="80286" y2="47143"/>
                        <a14:foregroundMark x1="81714" y1="47143" x2="81714" y2="4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29" y="3101794"/>
            <a:ext cx="1286396" cy="1286396"/>
          </a:xfrm>
          <a:prstGeom prst="rect">
            <a:avLst/>
          </a:prstGeom>
        </p:spPr>
      </p:pic>
      <p:pic>
        <p:nvPicPr>
          <p:cNvPr id="12" name="Image 11" descr="Une image contenant projecteur, équipement électronique&#10;&#10;Description générée automatiquement">
            <a:extLst>
              <a:ext uri="{FF2B5EF4-FFF2-40B4-BE49-F238E27FC236}">
                <a16:creationId xmlns:a16="http://schemas.microsoft.com/office/drawing/2014/main" id="{B74FB2A1-723F-4871-80A2-32AD33FD81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5143" r="93143">
                        <a14:foregroundMark x1="12571" y1="54000" x2="12571" y2="54000"/>
                        <a14:foregroundMark x1="5143" y1="46571" x2="5143" y2="46571"/>
                        <a14:foregroundMark x1="93143" y1="51143" x2="93143" y2="51143"/>
                        <a14:foregroundMark x1="81429" y1="45143" x2="81429" y2="45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5364">
            <a:off x="2386277" y="4445367"/>
            <a:ext cx="1286396" cy="1286396"/>
          </a:xfrm>
          <a:prstGeom prst="rect">
            <a:avLst/>
          </a:prstGeom>
        </p:spPr>
      </p:pic>
      <p:pic>
        <p:nvPicPr>
          <p:cNvPr id="2058" name="Picture 10" descr="Afficher l’image source">
            <a:extLst>
              <a:ext uri="{FF2B5EF4-FFF2-40B4-BE49-F238E27FC236}">
                <a16:creationId xmlns:a16="http://schemas.microsoft.com/office/drawing/2014/main" id="{CD0745D9-DBD2-4AF5-82F9-6D3D3B092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3543">
            <a:off x="8036497" y="4340905"/>
            <a:ext cx="321816" cy="12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Une image contenant plane, extérieur, avion, aéroport&#10;&#10;Description générée automatiquement">
            <a:extLst>
              <a:ext uri="{FF2B5EF4-FFF2-40B4-BE49-F238E27FC236}">
                <a16:creationId xmlns:a16="http://schemas.microsoft.com/office/drawing/2014/main" id="{23C5EC6F-2280-4272-BF3B-B647D98548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000" b="90000" l="1167" r="90000">
                        <a14:foregroundMark x1="12333" y1="27250" x2="12333" y2="27250"/>
                        <a14:foregroundMark x1="9000" y1="17250" x2="9000" y2="17250"/>
                        <a14:foregroundMark x1="38000" y1="8500" x2="38000" y2="8500"/>
                        <a14:foregroundMark x1="41000" y1="8500" x2="41000" y2="8500"/>
                        <a14:foregroundMark x1="49833" y1="4000" x2="49833" y2="4000"/>
                        <a14:foregroundMark x1="6333" y1="45000" x2="6333" y2="45000"/>
                        <a14:foregroundMark x1="1667" y1="14500" x2="1667" y2="14500"/>
                        <a14:foregroundMark x1="1167" y1="31000" x2="1167" y2="31000"/>
                        <a14:foregroundMark x1="55333" y1="27750" x2="55333" y2="27750"/>
                        <a14:foregroundMark x1="61167" y1="32250" x2="61167" y2="32250"/>
                        <a14:foregroundMark x1="61167" y1="32750" x2="61167" y2="32750"/>
                        <a14:foregroundMark x1="60833" y1="33750" x2="60833" y2="33750"/>
                        <a14:foregroundMark x1="61833" y1="33750" x2="61833" y2="33750"/>
                        <a14:foregroundMark x1="64833" y1="37250" x2="64833" y2="3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26" y="3129617"/>
            <a:ext cx="2589827" cy="1726552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FC506AA-7530-4C32-B6A1-D5C29617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9" y="2969444"/>
            <a:ext cx="517403" cy="57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13574" y="1246746"/>
            <a:ext cx="6480175" cy="649288"/>
          </a:xfrm>
          <a:effectLst/>
        </p:spPr>
        <p:txBody>
          <a:bodyPr>
            <a:normAutofit fontScale="90000"/>
          </a:bodyPr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Matériel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A8D0C-6F4C-431E-84E6-CA22003D4A02}"/>
              </a:ext>
            </a:extLst>
          </p:cNvPr>
          <p:cNvSpPr/>
          <p:nvPr/>
        </p:nvSpPr>
        <p:spPr>
          <a:xfrm>
            <a:off x="-1" y="0"/>
            <a:ext cx="3598878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3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D0A27E5D-7B6A-4AD4-B8D4-1C22E038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ommandes et Instruments – Aéroclub de Narbonne">
            <a:extLst>
              <a:ext uri="{FF2B5EF4-FFF2-40B4-BE49-F238E27FC236}">
                <a16:creationId xmlns:a16="http://schemas.microsoft.com/office/drawing/2014/main" id="{F26EA789-F1DA-4442-AA06-9FF5AA05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76AA6350-81C5-4D16-92A6-59FF270B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Afficher l’image source">
            <a:extLst>
              <a:ext uri="{FF2B5EF4-FFF2-40B4-BE49-F238E27FC236}">
                <a16:creationId xmlns:a16="http://schemas.microsoft.com/office/drawing/2014/main" id="{59069F7E-0629-4B47-A2B5-D3052FC2B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63" y="3303250"/>
            <a:ext cx="321816" cy="12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Afficher l’image source">
            <a:extLst>
              <a:ext uri="{FF2B5EF4-FFF2-40B4-BE49-F238E27FC236}">
                <a16:creationId xmlns:a16="http://schemas.microsoft.com/office/drawing/2014/main" id="{C38529B0-C2B9-4E18-BDFD-0634A2D3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28994">
            <a:off x="8017854" y="2249597"/>
            <a:ext cx="321816" cy="12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B0BAB978-0827-44B7-BF09-282A7892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31" b="93077" l="2326" r="96512">
                        <a14:foregroundMark x1="34884" y1="86154" x2="34884" y2="86154"/>
                        <a14:foregroundMark x1="3488" y1="33846" x2="3488" y2="33846"/>
                        <a14:foregroundMark x1="46512" y1="93077" x2="46512" y2="93077"/>
                        <a14:foregroundMark x1="87209" y1="32308" x2="87209" y2="32308"/>
                        <a14:foregroundMark x1="96512" y1="40000" x2="96512" y2="40000"/>
                        <a14:foregroundMark x1="55814" y1="9231" x2="55814" y2="9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6123">
            <a:off x="7302036" y="5145781"/>
            <a:ext cx="609679" cy="92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Afficher l’image source">
            <a:extLst>
              <a:ext uri="{FF2B5EF4-FFF2-40B4-BE49-F238E27FC236}">
                <a16:creationId xmlns:a16="http://schemas.microsoft.com/office/drawing/2014/main" id="{27DCE2EA-5889-4AA2-BD2C-A3B5A1C50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2371" y1="50515" x2="62371" y2="50515"/>
                        <a14:foregroundMark x1="72165" y1="62371" x2="72165" y2="623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82" y="3358710"/>
            <a:ext cx="805123" cy="80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0CCCF1B-4954-4201-8365-E425BB85166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726513" y="3744992"/>
            <a:ext cx="657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9FE20E6-42C9-401D-8055-571BAABAD5F5}"/>
              </a:ext>
            </a:extLst>
          </p:cNvPr>
          <p:cNvCxnSpPr>
            <a:cxnSpLocks/>
            <a:stCxn id="4" idx="1"/>
            <a:endCxn id="31" idx="0"/>
          </p:cNvCxnSpPr>
          <p:nvPr/>
        </p:nvCxnSpPr>
        <p:spPr>
          <a:xfrm flipH="1">
            <a:off x="1492144" y="2035966"/>
            <a:ext cx="937895" cy="132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4C40A6F-E75E-455D-9823-86DAC57A01E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84058" y="3992893"/>
            <a:ext cx="713494" cy="121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SUS VP248H - Ecran PC gaming 24&quot; FHD - Dalle TN - 16:9 - 75Hz - 1ms -  1920x1080 - 250cd/m² - HDMI &amp; VGA - Adaptive-Sync - Haut-parleurs - Ecran  Gamer console PS4 / Xbox One X: Amazon.fr: Informatique">
            <a:extLst>
              <a:ext uri="{FF2B5EF4-FFF2-40B4-BE49-F238E27FC236}">
                <a16:creationId xmlns:a16="http://schemas.microsoft.com/office/drawing/2014/main" id="{EC38A73F-F9AE-45B8-94EE-517CDA84B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68" b="96452" l="941" r="98353">
                        <a14:foregroundMark x1="17176" y1="51613" x2="17176" y2="51613"/>
                        <a14:foregroundMark x1="7059" y1="30000" x2="7059" y2="30000"/>
                        <a14:foregroundMark x1="14588" y1="26452" x2="14588" y2="26452"/>
                        <a14:foregroundMark x1="14118" y1="12581" x2="43059" y2="2903"/>
                        <a14:foregroundMark x1="93647" y1="10323" x2="95059" y2="54194"/>
                        <a14:foregroundMark x1="9412" y1="15484" x2="6824" y2="34839"/>
                        <a14:foregroundMark x1="6824" y1="34839" x2="12941" y2="69677"/>
                        <a14:foregroundMark x1="12941" y1="69677" x2="13176" y2="70000"/>
                        <a14:foregroundMark x1="2118" y1="73548" x2="1882" y2="70323"/>
                        <a14:foregroundMark x1="7059" y1="80000" x2="18824" y2="77097"/>
                        <a14:foregroundMark x1="18824" y1="77097" x2="27529" y2="78065"/>
                        <a14:foregroundMark x1="48706" y1="80645" x2="61176" y2="78710"/>
                        <a14:foregroundMark x1="61176" y1="78710" x2="79529" y2="79677"/>
                        <a14:foregroundMark x1="82588" y1="79355" x2="95059" y2="78065"/>
                        <a14:foregroundMark x1="95059" y1="78065" x2="98588" y2="51290"/>
                        <a14:foregroundMark x1="98588" y1="50968" x2="98118" y2="14839"/>
                        <a14:foregroundMark x1="98118" y1="14839" x2="91059" y2="1290"/>
                        <a14:foregroundMark x1="91059" y1="1290" x2="88235" y2="1935"/>
                        <a14:foregroundMark x1="82353" y1="2258" x2="62353" y2="2258"/>
                        <a14:foregroundMark x1="34118" y1="1613" x2="3294" y2="2581"/>
                        <a14:foregroundMark x1="42353" y1="96452" x2="42353" y2="96452"/>
                        <a14:foregroundMark x1="42824" y1="94839" x2="42824" y2="94839"/>
                        <a14:foregroundMark x1="43059" y1="91935" x2="43059" y2="91935"/>
                        <a14:foregroundMark x1="44706" y1="92581" x2="46824" y2="94839"/>
                        <a14:foregroundMark x1="53412" y1="93871" x2="55294" y2="92903"/>
                        <a14:foregroundMark x1="57412" y1="92581" x2="57647" y2="92581"/>
                        <a14:foregroundMark x1="58588" y1="93226" x2="60235" y2="94194"/>
                        <a14:foregroundMark x1="60941" y1="94516" x2="62118" y2="94839"/>
                        <a14:foregroundMark x1="62588" y1="92581" x2="64235" y2="93548"/>
                        <a14:foregroundMark x1="37176" y1="92258" x2="40471" y2="95806"/>
                        <a14:foregroundMark x1="36471" y1="92581" x2="35765" y2="92903"/>
                        <a14:foregroundMark x1="58118" y1="4516" x2="55059" y2="1613"/>
                        <a14:foregroundMark x1="941" y1="57419" x2="1176" y2="48065"/>
                        <a14:foregroundMark x1="2588" y1="37419" x2="2588" y2="30645"/>
                        <a14:foregroundMark x1="65176" y1="92581" x2="65647" y2="93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65" y="5129417"/>
            <a:ext cx="1903809" cy="138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loter le meilleur simulateur de vol sur Pc Mac : avis et tarifs 2020">
            <a:extLst>
              <a:ext uri="{FF2B5EF4-FFF2-40B4-BE49-F238E27FC236}">
                <a16:creationId xmlns:a16="http://schemas.microsoft.com/office/drawing/2014/main" id="{2CAC3C6A-8052-4356-9A6A-BD6F27F1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66" y="5208470"/>
            <a:ext cx="1761687" cy="9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FB1947E-7413-41A6-87AE-2BE72DDD5A32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4115836" y="5695031"/>
            <a:ext cx="988830" cy="431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ower Flarm / Daniel JOLY">
            <a:extLst>
              <a:ext uri="{FF2B5EF4-FFF2-40B4-BE49-F238E27FC236}">
                <a16:creationId xmlns:a16="http://schemas.microsoft.com/office/drawing/2014/main" id="{9BA54374-4C5F-4BBD-92F0-20981280E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" y="4110449"/>
            <a:ext cx="1046495" cy="5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66A5027-6EDF-4F2F-A8BC-B121D83744DD}"/>
              </a:ext>
            </a:extLst>
          </p:cNvPr>
          <p:cNvCxnSpPr>
            <a:cxnSpLocks/>
            <a:stCxn id="2062" idx="2"/>
            <a:endCxn id="1030" idx="0"/>
          </p:cNvCxnSpPr>
          <p:nvPr/>
        </p:nvCxnSpPr>
        <p:spPr>
          <a:xfrm>
            <a:off x="567091" y="3548169"/>
            <a:ext cx="14247" cy="56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59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2EB28F-08F9-44B1-852F-08A7DD0F8229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9E5CE8-547A-46DE-B6C3-76718035D6E4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591424" y="1162734"/>
            <a:ext cx="5234730" cy="649288"/>
          </a:xfrm>
          <a:effectLst/>
        </p:spPr>
        <p:txBody>
          <a:bodyPr/>
          <a:lstStyle/>
          <a:p>
            <a:pPr eaLnBrk="1" hangingPunct="1"/>
            <a:r>
              <a:rPr lang="fr-FR" sz="32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Diagramme de Classe</a:t>
            </a:r>
            <a:endParaRPr lang="uk-UA" sz="3200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1BEDB9-6468-4EE8-93FC-11FD03AAE3D3}"/>
              </a:ext>
            </a:extLst>
          </p:cNvPr>
          <p:cNvSpPr/>
          <p:nvPr/>
        </p:nvSpPr>
        <p:spPr>
          <a:xfrm>
            <a:off x="-1" y="0"/>
            <a:ext cx="3598877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1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F52B0DDF-9C0B-4A07-B7F7-848712C5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ommandes et Instruments – Aéroclub de Narbonne">
            <a:extLst>
              <a:ext uri="{FF2B5EF4-FFF2-40B4-BE49-F238E27FC236}">
                <a16:creationId xmlns:a16="http://schemas.microsoft.com/office/drawing/2014/main" id="{B3EE11B4-0CC4-4E9F-934A-A461D315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23711F1A-238F-42BB-85BF-5B41DE8FB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9324CE-2432-49F6-A988-3E0D617D8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190" y="1812022"/>
            <a:ext cx="6319619" cy="497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5C53C91-AE75-4B2C-ABB3-6F80D51EC3C2}"/>
              </a:ext>
            </a:extLst>
          </p:cNvPr>
          <p:cNvSpPr/>
          <p:nvPr/>
        </p:nvSpPr>
        <p:spPr>
          <a:xfrm>
            <a:off x="3672673" y="0"/>
            <a:ext cx="2409343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0DA953-915B-4C7D-B22F-F1E7587E9D7C}"/>
              </a:ext>
            </a:extLst>
          </p:cNvPr>
          <p:cNvSpPr/>
          <p:nvPr/>
        </p:nvSpPr>
        <p:spPr>
          <a:xfrm>
            <a:off x="6400801" y="0"/>
            <a:ext cx="2743199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79375" y="1156803"/>
            <a:ext cx="7851774" cy="649288"/>
          </a:xfrm>
          <a:effectLst/>
        </p:spPr>
        <p:txBody>
          <a:bodyPr>
            <a:normAutofit fontScale="90000"/>
          </a:bodyPr>
          <a:lstStyle/>
          <a:p>
            <a:pPr eaLnBrk="1" hangingPunct="1"/>
            <a:r>
              <a:rPr lang="fr-FR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</a:rPr>
              <a:t>Exemple d’un simulateur statique</a:t>
            </a:r>
            <a:endParaRPr lang="uk-UA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A8D0C-6F4C-431E-84E6-CA22003D4A02}"/>
              </a:ext>
            </a:extLst>
          </p:cNvPr>
          <p:cNvSpPr/>
          <p:nvPr/>
        </p:nvSpPr>
        <p:spPr>
          <a:xfrm>
            <a:off x="-1" y="0"/>
            <a:ext cx="3598878" cy="124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3" name="Picture 2" descr="Initiez-vous au planeur à Fayence | Estérel Côte d'Azur">
            <a:extLst>
              <a:ext uri="{FF2B5EF4-FFF2-40B4-BE49-F238E27FC236}">
                <a16:creationId xmlns:a16="http://schemas.microsoft.com/office/drawing/2014/main" id="{D0A27E5D-7B6A-4AD4-B8D4-1C22E038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598876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ommandes et Instruments – Aéroclub de Narbonne">
            <a:extLst>
              <a:ext uri="{FF2B5EF4-FFF2-40B4-BE49-F238E27FC236}">
                <a16:creationId xmlns:a16="http://schemas.microsoft.com/office/drawing/2014/main" id="{F26EA789-F1DA-4442-AA06-9FF5AA05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0"/>
            <a:ext cx="2374083" cy="12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e planeur comment ça marche? - Fédération Française de Vol en Planeur">
            <a:extLst>
              <a:ext uri="{FF2B5EF4-FFF2-40B4-BE49-F238E27FC236}">
                <a16:creationId xmlns:a16="http://schemas.microsoft.com/office/drawing/2014/main" id="{76AA6350-81C5-4D16-92A6-59FF270B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0"/>
            <a:ext cx="2743198" cy="1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13">
            <a:extLst>
              <a:ext uri="{FF2B5EF4-FFF2-40B4-BE49-F238E27FC236}">
                <a16:creationId xmlns:a16="http://schemas.microsoft.com/office/drawing/2014/main" id="{AFF90A35-C088-4A90-925D-69B0C3B5C80D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 l="41762" b="45614"/>
          <a:stretch>
            <a:fillRect/>
          </a:stretch>
        </p:blipFill>
        <p:spPr>
          <a:xfrm>
            <a:off x="1519554" y="2334260"/>
            <a:ext cx="6252845" cy="3209290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5742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0</TotalTime>
  <Words>125</Words>
  <Application>Microsoft Office PowerPoint</Application>
  <PresentationFormat>Affichage à l'écran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Wingdings 2</vt:lpstr>
      <vt:lpstr>Ardoise</vt:lpstr>
      <vt:lpstr>Project Simulateur de vol a voile revue n°2</vt:lpstr>
      <vt:lpstr>Présentation PowerPoint</vt:lpstr>
      <vt:lpstr>Présentation PowerPoint</vt:lpstr>
      <vt:lpstr>Répartition des tâches</vt:lpstr>
      <vt:lpstr>Tâches à effectuer</vt:lpstr>
      <vt:lpstr>GANT</vt:lpstr>
      <vt:lpstr>Matériel</vt:lpstr>
      <vt:lpstr>Diagramme de Classe</vt:lpstr>
      <vt:lpstr>Exemple d’un simulateur statique</vt:lpstr>
      <vt:lpstr>Diagramme de cas d’utilisation</vt:lpstr>
      <vt:lpstr>Anticollision</vt:lpstr>
      <vt:lpstr>Schéma de fonctionnement</vt:lpstr>
      <vt:lpstr>Idée</vt:lpstr>
      <vt:lpstr>Idée</vt:lpstr>
      <vt:lpstr>Conclusion: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BIA</dc:title>
  <cp:lastModifiedBy>KitelsS</cp:lastModifiedBy>
  <cp:revision>30</cp:revision>
  <dcterms:modified xsi:type="dcterms:W3CDTF">2021-03-19T16:01:32Z</dcterms:modified>
</cp:coreProperties>
</file>