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5" r:id="rId5"/>
    <p:sldId id="259" r:id="rId6"/>
    <p:sldId id="264" r:id="rId7"/>
    <p:sldId id="262" r:id="rId8"/>
    <p:sldId id="267" r:id="rId9"/>
    <p:sldId id="268" r:id="rId10"/>
    <p:sldId id="270" r:id="rId11"/>
    <p:sldId id="269" r:id="rId12"/>
    <p:sldId id="271" r:id="rId13"/>
    <p:sldId id="272" r:id="rId14"/>
    <p:sldId id="27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p:scale>
          <a:sx n="100" d="100"/>
          <a:sy n="100" d="100"/>
        </p:scale>
        <p:origin x="990"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36506-14E7-44D7-AFBB-956289B63F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5600A54-6BCE-4C10-B7C2-8E35434FDE5C}">
      <dgm:prSet phldrT="[Text]"/>
      <dgm:spPr/>
      <dgm:t>
        <a:bodyPr/>
        <a:lstStyle/>
        <a:p>
          <a:r>
            <a:rPr lang="en-US" dirty="0"/>
            <a:t>Translation and Image Analysis</a:t>
          </a:r>
        </a:p>
      </dgm:t>
    </dgm:pt>
    <dgm:pt modelId="{2773C6A2-FA12-445E-B6F5-8E8BAEB83B93}" type="parTrans" cxnId="{D6F19F11-6E0E-4DD5-B53A-8EB5AFE818AB}">
      <dgm:prSet/>
      <dgm:spPr/>
      <dgm:t>
        <a:bodyPr/>
        <a:lstStyle/>
        <a:p>
          <a:endParaRPr lang="en-US"/>
        </a:p>
      </dgm:t>
    </dgm:pt>
    <dgm:pt modelId="{5257B21B-98CC-4226-9207-F63DC37D8C99}" type="sibTrans" cxnId="{D6F19F11-6E0E-4DD5-B53A-8EB5AFE818AB}">
      <dgm:prSet/>
      <dgm:spPr/>
      <dgm:t>
        <a:bodyPr/>
        <a:lstStyle/>
        <a:p>
          <a:endParaRPr lang="en-US"/>
        </a:p>
      </dgm:t>
    </dgm:pt>
    <dgm:pt modelId="{CA31F574-C2CC-456A-92C1-531C0D5488BA}">
      <dgm:prSet phldrT="[Text]"/>
      <dgm:spPr/>
      <dgm:t>
        <a:bodyPr/>
        <a:lstStyle/>
        <a:p>
          <a:r>
            <a:rPr lang="en-US" dirty="0"/>
            <a:t>Employee Management</a:t>
          </a:r>
        </a:p>
      </dgm:t>
    </dgm:pt>
    <dgm:pt modelId="{8D08DE33-CDA3-430F-86B9-18C369394FBE}" type="parTrans" cxnId="{59E3E748-6AFE-42D8-883E-4DF446108B83}">
      <dgm:prSet/>
      <dgm:spPr/>
      <dgm:t>
        <a:bodyPr/>
        <a:lstStyle/>
        <a:p>
          <a:endParaRPr lang="en-US"/>
        </a:p>
      </dgm:t>
    </dgm:pt>
    <dgm:pt modelId="{09AC71E6-1311-4CE4-ADCB-5632636A1EDD}" type="sibTrans" cxnId="{59E3E748-6AFE-42D8-883E-4DF446108B83}">
      <dgm:prSet/>
      <dgm:spPr/>
      <dgm:t>
        <a:bodyPr/>
        <a:lstStyle/>
        <a:p>
          <a:endParaRPr lang="en-US"/>
        </a:p>
      </dgm:t>
    </dgm:pt>
    <dgm:pt modelId="{39B0EAE2-8ECE-4364-93BE-33A3AE97CF73}">
      <dgm:prSet phldrT="[Text]"/>
      <dgm:spPr/>
      <dgm:t>
        <a:bodyPr/>
        <a:lstStyle/>
        <a:p>
          <a:r>
            <a:rPr lang="en-US" dirty="0"/>
            <a:t>Product Review Analysis</a:t>
          </a:r>
        </a:p>
      </dgm:t>
    </dgm:pt>
    <dgm:pt modelId="{9F9C6B3F-0894-4A25-9A80-F010D034D88B}" type="parTrans" cxnId="{EE48B776-6A02-421C-A758-612FC4E71026}">
      <dgm:prSet/>
      <dgm:spPr/>
      <dgm:t>
        <a:bodyPr/>
        <a:lstStyle/>
        <a:p>
          <a:endParaRPr lang="en-US"/>
        </a:p>
      </dgm:t>
    </dgm:pt>
    <dgm:pt modelId="{01D7AA98-A6E7-4799-967C-AFB4B986F6E0}" type="sibTrans" cxnId="{EE48B776-6A02-421C-A758-612FC4E71026}">
      <dgm:prSet/>
      <dgm:spPr/>
      <dgm:t>
        <a:bodyPr/>
        <a:lstStyle/>
        <a:p>
          <a:endParaRPr lang="en-US"/>
        </a:p>
      </dgm:t>
    </dgm:pt>
    <dgm:pt modelId="{5BF13AE0-F8A1-4A30-9A2B-0BFFA6DC3607}">
      <dgm:prSet/>
      <dgm:spPr/>
      <dgm:t>
        <a:bodyPr/>
        <a:lstStyle/>
        <a:p>
          <a:r>
            <a:rPr lang="en-US" dirty="0"/>
            <a:t>Translate Text</a:t>
          </a:r>
        </a:p>
      </dgm:t>
    </dgm:pt>
    <dgm:pt modelId="{F3C38999-714E-4CED-9A58-7D89F3E22751}" type="parTrans" cxnId="{253A85C5-D65A-4F05-A053-FB5C5EC5B238}">
      <dgm:prSet/>
      <dgm:spPr/>
      <dgm:t>
        <a:bodyPr/>
        <a:lstStyle/>
        <a:p>
          <a:endParaRPr lang="en-US"/>
        </a:p>
      </dgm:t>
    </dgm:pt>
    <dgm:pt modelId="{673D68D6-AD00-49B9-8116-39B22E2DCE57}" type="sibTrans" cxnId="{253A85C5-D65A-4F05-A053-FB5C5EC5B238}">
      <dgm:prSet/>
      <dgm:spPr/>
      <dgm:t>
        <a:bodyPr/>
        <a:lstStyle/>
        <a:p>
          <a:endParaRPr lang="en-US"/>
        </a:p>
      </dgm:t>
    </dgm:pt>
    <dgm:pt modelId="{1907745B-DC63-4832-A298-A2F7F4481EA7}">
      <dgm:prSet/>
      <dgm:spPr/>
      <dgm:t>
        <a:bodyPr/>
        <a:lstStyle/>
        <a:p>
          <a:r>
            <a:rPr lang="en-US" dirty="0"/>
            <a:t>Find Image</a:t>
          </a:r>
        </a:p>
      </dgm:t>
    </dgm:pt>
    <dgm:pt modelId="{5EC17CF4-69A3-4DC3-9B2B-1CC8C291D506}" type="parTrans" cxnId="{4D7D3D00-8F52-463A-B79E-467115B6EDD9}">
      <dgm:prSet/>
      <dgm:spPr/>
      <dgm:t>
        <a:bodyPr/>
        <a:lstStyle/>
        <a:p>
          <a:endParaRPr lang="en-US"/>
        </a:p>
      </dgm:t>
    </dgm:pt>
    <dgm:pt modelId="{3E61CFEC-4B54-4351-970E-4ADD557F7693}" type="sibTrans" cxnId="{4D7D3D00-8F52-463A-B79E-467115B6EDD9}">
      <dgm:prSet/>
      <dgm:spPr/>
      <dgm:t>
        <a:bodyPr/>
        <a:lstStyle/>
        <a:p>
          <a:endParaRPr lang="en-US"/>
        </a:p>
      </dgm:t>
    </dgm:pt>
    <dgm:pt modelId="{2E279C29-2B96-4ABE-A476-596B132AD2A2}">
      <dgm:prSet/>
      <dgm:spPr/>
      <dgm:t>
        <a:bodyPr/>
        <a:lstStyle/>
        <a:p>
          <a:r>
            <a:rPr lang="en-US" dirty="0"/>
            <a:t>Recognize Image</a:t>
          </a:r>
        </a:p>
      </dgm:t>
    </dgm:pt>
    <dgm:pt modelId="{FC0A358B-C448-4BB3-81F6-6EA9A6435AA4}" type="parTrans" cxnId="{6A970243-7FBE-4380-A476-BC20452E24DE}">
      <dgm:prSet/>
      <dgm:spPr/>
      <dgm:t>
        <a:bodyPr/>
        <a:lstStyle/>
        <a:p>
          <a:endParaRPr lang="en-US"/>
        </a:p>
      </dgm:t>
    </dgm:pt>
    <dgm:pt modelId="{5EE65CA5-6117-417C-83F5-B023D27343AB}" type="sibTrans" cxnId="{6A970243-7FBE-4380-A476-BC20452E24DE}">
      <dgm:prSet/>
      <dgm:spPr/>
      <dgm:t>
        <a:bodyPr/>
        <a:lstStyle/>
        <a:p>
          <a:endParaRPr lang="en-US"/>
        </a:p>
      </dgm:t>
    </dgm:pt>
    <dgm:pt modelId="{A3E026B1-A28B-4643-9A77-8C8DAAB0894E}">
      <dgm:prSet/>
      <dgm:spPr/>
      <dgm:t>
        <a:bodyPr/>
        <a:lstStyle/>
        <a:p>
          <a:r>
            <a:rPr lang="en-US" dirty="0"/>
            <a:t>Search Face</a:t>
          </a:r>
        </a:p>
      </dgm:t>
    </dgm:pt>
    <dgm:pt modelId="{03F2EF3F-E86B-45C0-BD2E-FC5A91F7EA5E}" type="parTrans" cxnId="{91150504-790E-44ED-B482-29DE87ECF4E7}">
      <dgm:prSet/>
      <dgm:spPr/>
      <dgm:t>
        <a:bodyPr/>
        <a:lstStyle/>
        <a:p>
          <a:endParaRPr lang="en-US"/>
        </a:p>
      </dgm:t>
    </dgm:pt>
    <dgm:pt modelId="{050FCB34-6A2B-41E1-8D15-FA39FAF68765}" type="sibTrans" cxnId="{91150504-790E-44ED-B482-29DE87ECF4E7}">
      <dgm:prSet/>
      <dgm:spPr/>
      <dgm:t>
        <a:bodyPr/>
        <a:lstStyle/>
        <a:p>
          <a:endParaRPr lang="en-US"/>
        </a:p>
      </dgm:t>
    </dgm:pt>
    <dgm:pt modelId="{F036CBCB-B1AD-4CD5-8B9F-17B5FA7307DB}">
      <dgm:prSet/>
      <dgm:spPr/>
      <dgm:t>
        <a:bodyPr/>
        <a:lstStyle/>
        <a:p>
          <a:r>
            <a:rPr lang="en-US" dirty="0"/>
            <a:t>Create User Image Collection with Name , User ID</a:t>
          </a:r>
        </a:p>
      </dgm:t>
    </dgm:pt>
    <dgm:pt modelId="{26EEE23B-A62F-4D5A-A86A-645F926F005E}" type="parTrans" cxnId="{82CEF291-3868-4D33-9D0B-E6CFB20705B1}">
      <dgm:prSet/>
      <dgm:spPr/>
      <dgm:t>
        <a:bodyPr/>
        <a:lstStyle/>
        <a:p>
          <a:endParaRPr lang="en-US"/>
        </a:p>
      </dgm:t>
    </dgm:pt>
    <dgm:pt modelId="{2DEA5A8B-E6C3-4D98-A63B-EF04F7A40B53}" type="sibTrans" cxnId="{82CEF291-3868-4D33-9D0B-E6CFB20705B1}">
      <dgm:prSet/>
      <dgm:spPr/>
      <dgm:t>
        <a:bodyPr/>
        <a:lstStyle/>
        <a:p>
          <a:endParaRPr lang="en-US"/>
        </a:p>
      </dgm:t>
    </dgm:pt>
    <dgm:pt modelId="{8A3D5DA9-5CC0-4383-A4BD-093322FF5220}">
      <dgm:prSet/>
      <dgm:spPr/>
      <dgm:t>
        <a:bodyPr/>
        <a:lstStyle/>
        <a:p>
          <a:endParaRPr lang="en-US" dirty="0"/>
        </a:p>
      </dgm:t>
    </dgm:pt>
    <dgm:pt modelId="{1EA48120-9897-4FD0-8DA8-6B2B45F3DA45}" type="parTrans" cxnId="{F25BA6BD-DBA5-4C45-807A-22B3D4411568}">
      <dgm:prSet/>
      <dgm:spPr/>
      <dgm:t>
        <a:bodyPr/>
        <a:lstStyle/>
        <a:p>
          <a:endParaRPr lang="en-US"/>
        </a:p>
      </dgm:t>
    </dgm:pt>
    <dgm:pt modelId="{CC32F3B1-BC4B-475E-B2F7-AA203FCB79FF}" type="sibTrans" cxnId="{F25BA6BD-DBA5-4C45-807A-22B3D4411568}">
      <dgm:prSet/>
      <dgm:spPr/>
      <dgm:t>
        <a:bodyPr/>
        <a:lstStyle/>
        <a:p>
          <a:endParaRPr lang="en-US"/>
        </a:p>
      </dgm:t>
    </dgm:pt>
    <dgm:pt modelId="{83B5E2E0-A305-4E01-9B20-90F4DE20311C}">
      <dgm:prSet/>
      <dgm:spPr/>
      <dgm:t>
        <a:bodyPr/>
        <a:lstStyle/>
        <a:p>
          <a:r>
            <a:rPr lang="en-US" dirty="0"/>
            <a:t>Search User to match the image collected by any device e.g. Attendance system, security system </a:t>
          </a:r>
          <a:r>
            <a:rPr lang="en-US" dirty="0" err="1"/>
            <a:t>etc</a:t>
          </a:r>
          <a:r>
            <a:rPr lang="en-US" dirty="0"/>
            <a:t>)</a:t>
          </a:r>
        </a:p>
      </dgm:t>
    </dgm:pt>
    <dgm:pt modelId="{6C0DB0A1-2012-4229-9704-92276AF7F36A}" type="parTrans" cxnId="{224FDE81-AAC4-4D6A-A0E2-6FE93A29F2C2}">
      <dgm:prSet/>
      <dgm:spPr/>
      <dgm:t>
        <a:bodyPr/>
        <a:lstStyle/>
        <a:p>
          <a:endParaRPr lang="en-US"/>
        </a:p>
      </dgm:t>
    </dgm:pt>
    <dgm:pt modelId="{B3EE478B-FC1F-4C6E-AE7D-76560989AF1E}" type="sibTrans" cxnId="{224FDE81-AAC4-4D6A-A0E2-6FE93A29F2C2}">
      <dgm:prSet/>
      <dgm:spPr/>
      <dgm:t>
        <a:bodyPr/>
        <a:lstStyle/>
        <a:p>
          <a:endParaRPr lang="en-US"/>
        </a:p>
      </dgm:t>
    </dgm:pt>
    <dgm:pt modelId="{FA28AF8B-0F35-4E94-B85D-D38F7DEE335D}">
      <dgm:prSet/>
      <dgm:spPr/>
      <dgm:t>
        <a:bodyPr/>
        <a:lstStyle/>
        <a:p>
          <a:r>
            <a:rPr lang="en-US" dirty="0"/>
            <a:t>Detect Celebrity Info</a:t>
          </a:r>
        </a:p>
      </dgm:t>
    </dgm:pt>
    <dgm:pt modelId="{FA8BF935-500C-41D8-83C1-4533E05B96B6}" type="parTrans" cxnId="{C43C8025-06CB-4E02-8812-D765068CAEB3}">
      <dgm:prSet/>
      <dgm:spPr/>
      <dgm:t>
        <a:bodyPr/>
        <a:lstStyle/>
        <a:p>
          <a:endParaRPr lang="en-US"/>
        </a:p>
      </dgm:t>
    </dgm:pt>
    <dgm:pt modelId="{B022CC12-6393-4607-9768-936659F37B63}" type="sibTrans" cxnId="{C43C8025-06CB-4E02-8812-D765068CAEB3}">
      <dgm:prSet/>
      <dgm:spPr/>
      <dgm:t>
        <a:bodyPr/>
        <a:lstStyle/>
        <a:p>
          <a:endParaRPr lang="en-US"/>
        </a:p>
      </dgm:t>
    </dgm:pt>
    <dgm:pt modelId="{68264DB6-F401-443C-9BFE-8B4E3C52C79E}">
      <dgm:prSet/>
      <dgm:spPr/>
      <dgm:t>
        <a:bodyPr/>
        <a:lstStyle/>
        <a:p>
          <a:r>
            <a:rPr lang="en-US" dirty="0"/>
            <a:t>Detects sentiments from user feedback</a:t>
          </a:r>
        </a:p>
      </dgm:t>
    </dgm:pt>
    <dgm:pt modelId="{871CFC1E-2284-47F2-8F8F-9B475485DE30}" type="parTrans" cxnId="{CE93D924-F038-47EA-AF3A-B1E8A519C948}">
      <dgm:prSet/>
      <dgm:spPr/>
      <dgm:t>
        <a:bodyPr/>
        <a:lstStyle/>
        <a:p>
          <a:endParaRPr lang="en-US"/>
        </a:p>
      </dgm:t>
    </dgm:pt>
    <dgm:pt modelId="{C5F7165F-A2DD-41C1-ABF4-6065B4BC923B}" type="sibTrans" cxnId="{CE93D924-F038-47EA-AF3A-B1E8A519C948}">
      <dgm:prSet/>
      <dgm:spPr/>
      <dgm:t>
        <a:bodyPr/>
        <a:lstStyle/>
        <a:p>
          <a:endParaRPr lang="en-US"/>
        </a:p>
      </dgm:t>
    </dgm:pt>
    <dgm:pt modelId="{FB434823-AEAF-4B61-8CAB-BCED321C6CEA}">
      <dgm:prSet/>
      <dgm:spPr/>
      <dgm:t>
        <a:bodyPr/>
        <a:lstStyle/>
        <a:p>
          <a:r>
            <a:rPr lang="en-US" dirty="0"/>
            <a:t>Uploads feedback on Elastic Search for analysis</a:t>
          </a:r>
        </a:p>
      </dgm:t>
    </dgm:pt>
    <dgm:pt modelId="{33B75BF9-3765-4133-BB78-646AC2393B9F}" type="parTrans" cxnId="{C63231B0-B1D1-4DE1-8536-6F797CB33AA0}">
      <dgm:prSet/>
      <dgm:spPr/>
      <dgm:t>
        <a:bodyPr/>
        <a:lstStyle/>
        <a:p>
          <a:endParaRPr lang="en-US"/>
        </a:p>
      </dgm:t>
    </dgm:pt>
    <dgm:pt modelId="{8595D67C-F10A-4D66-8B6C-5C6BC5D5F750}" type="sibTrans" cxnId="{C63231B0-B1D1-4DE1-8536-6F797CB33AA0}">
      <dgm:prSet/>
      <dgm:spPr/>
      <dgm:t>
        <a:bodyPr/>
        <a:lstStyle/>
        <a:p>
          <a:endParaRPr lang="en-US"/>
        </a:p>
      </dgm:t>
    </dgm:pt>
    <dgm:pt modelId="{84325EAA-7E69-40C4-BC0D-47F3614C8254}">
      <dgm:prSet/>
      <dgm:spPr/>
      <dgm:t>
        <a:bodyPr/>
        <a:lstStyle/>
        <a:p>
          <a:r>
            <a:rPr lang="en-US" dirty="0"/>
            <a:t>Analyze images  uploaded on organization’s repository and upload the data on Elastic Search </a:t>
          </a:r>
        </a:p>
      </dgm:t>
    </dgm:pt>
    <dgm:pt modelId="{B0265B17-1446-4D47-A62D-1B78A62CA1A6}" type="parTrans" cxnId="{D1A2D83B-85CF-47CC-9232-C8C5F3AABB77}">
      <dgm:prSet/>
      <dgm:spPr/>
      <dgm:t>
        <a:bodyPr/>
        <a:lstStyle/>
        <a:p>
          <a:endParaRPr lang="en-US"/>
        </a:p>
      </dgm:t>
    </dgm:pt>
    <dgm:pt modelId="{324D7395-7C57-4BAF-88A5-045481115E63}" type="sibTrans" cxnId="{D1A2D83B-85CF-47CC-9232-C8C5F3AABB77}">
      <dgm:prSet/>
      <dgm:spPr/>
      <dgm:t>
        <a:bodyPr/>
        <a:lstStyle/>
        <a:p>
          <a:endParaRPr lang="en-US"/>
        </a:p>
      </dgm:t>
    </dgm:pt>
    <dgm:pt modelId="{E001CAB9-53F7-4609-8E15-5F463BACF040}">
      <dgm:prSet/>
      <dgm:spPr/>
      <dgm:t>
        <a:bodyPr/>
        <a:lstStyle/>
        <a:p>
          <a:r>
            <a:rPr lang="en-US" dirty="0"/>
            <a:t>Creates Dashboard for live feedback analysis on multiple products of the organization</a:t>
          </a:r>
        </a:p>
      </dgm:t>
    </dgm:pt>
    <dgm:pt modelId="{BE12F17C-46CD-4281-9C8F-B26062CBDAAC}" type="parTrans" cxnId="{C6869C1C-D0EA-421E-978B-9E5678A1BE4C}">
      <dgm:prSet/>
      <dgm:spPr/>
      <dgm:t>
        <a:bodyPr/>
        <a:lstStyle/>
        <a:p>
          <a:endParaRPr lang="en-US"/>
        </a:p>
      </dgm:t>
    </dgm:pt>
    <dgm:pt modelId="{03CA9F2B-B3B0-4715-8CA0-85975783B46F}" type="sibTrans" cxnId="{C6869C1C-D0EA-421E-978B-9E5678A1BE4C}">
      <dgm:prSet/>
      <dgm:spPr/>
      <dgm:t>
        <a:bodyPr/>
        <a:lstStyle/>
        <a:p>
          <a:endParaRPr lang="en-US"/>
        </a:p>
      </dgm:t>
    </dgm:pt>
    <dgm:pt modelId="{E0219DFF-D587-4AAC-B367-DB7DF5A83834}" type="pres">
      <dgm:prSet presAssocID="{4E036506-14E7-44D7-AFBB-956289B63FAC}" presName="linear" presStyleCnt="0">
        <dgm:presLayoutVars>
          <dgm:dir/>
          <dgm:animLvl val="lvl"/>
          <dgm:resizeHandles val="exact"/>
        </dgm:presLayoutVars>
      </dgm:prSet>
      <dgm:spPr/>
    </dgm:pt>
    <dgm:pt modelId="{07D38956-B76A-4334-913A-5E635E1F8E9E}" type="pres">
      <dgm:prSet presAssocID="{05600A54-6BCE-4C10-B7C2-8E35434FDE5C}" presName="parentLin" presStyleCnt="0"/>
      <dgm:spPr/>
    </dgm:pt>
    <dgm:pt modelId="{B78ECD00-3E9B-45B8-B995-DE54C7575A96}" type="pres">
      <dgm:prSet presAssocID="{05600A54-6BCE-4C10-B7C2-8E35434FDE5C}" presName="parentLeftMargin" presStyleLbl="node1" presStyleIdx="0" presStyleCnt="3"/>
      <dgm:spPr/>
    </dgm:pt>
    <dgm:pt modelId="{4D082081-3AC3-4553-8702-EF85EAB1E05A}" type="pres">
      <dgm:prSet presAssocID="{05600A54-6BCE-4C10-B7C2-8E35434FDE5C}" presName="parentText" presStyleLbl="node1" presStyleIdx="0" presStyleCnt="3">
        <dgm:presLayoutVars>
          <dgm:chMax val="0"/>
          <dgm:bulletEnabled val="1"/>
        </dgm:presLayoutVars>
      </dgm:prSet>
      <dgm:spPr/>
    </dgm:pt>
    <dgm:pt modelId="{A0522761-6396-4541-9104-B6FBB440EC51}" type="pres">
      <dgm:prSet presAssocID="{05600A54-6BCE-4C10-B7C2-8E35434FDE5C}" presName="negativeSpace" presStyleCnt="0"/>
      <dgm:spPr/>
    </dgm:pt>
    <dgm:pt modelId="{FB3164E9-B3F1-4C72-8E52-DED6C7D6C83E}" type="pres">
      <dgm:prSet presAssocID="{05600A54-6BCE-4C10-B7C2-8E35434FDE5C}" presName="childText" presStyleLbl="conFgAcc1" presStyleIdx="0" presStyleCnt="3">
        <dgm:presLayoutVars>
          <dgm:bulletEnabled val="1"/>
        </dgm:presLayoutVars>
      </dgm:prSet>
      <dgm:spPr/>
    </dgm:pt>
    <dgm:pt modelId="{3A45FBCF-A1EB-4FEC-9BFA-230380B91ACC}" type="pres">
      <dgm:prSet presAssocID="{5257B21B-98CC-4226-9207-F63DC37D8C99}" presName="spaceBetweenRectangles" presStyleCnt="0"/>
      <dgm:spPr/>
    </dgm:pt>
    <dgm:pt modelId="{DBD5322F-90BD-415C-908D-5617DC76437A}" type="pres">
      <dgm:prSet presAssocID="{CA31F574-C2CC-456A-92C1-531C0D5488BA}" presName="parentLin" presStyleCnt="0"/>
      <dgm:spPr/>
    </dgm:pt>
    <dgm:pt modelId="{FB6E9E7B-928D-4DDF-993F-CEB6B60B12A9}" type="pres">
      <dgm:prSet presAssocID="{CA31F574-C2CC-456A-92C1-531C0D5488BA}" presName="parentLeftMargin" presStyleLbl="node1" presStyleIdx="0" presStyleCnt="3"/>
      <dgm:spPr/>
    </dgm:pt>
    <dgm:pt modelId="{B0636019-38F9-441D-B672-A4C9BD6C5234}" type="pres">
      <dgm:prSet presAssocID="{CA31F574-C2CC-456A-92C1-531C0D5488BA}" presName="parentText" presStyleLbl="node1" presStyleIdx="1" presStyleCnt="3">
        <dgm:presLayoutVars>
          <dgm:chMax val="0"/>
          <dgm:bulletEnabled val="1"/>
        </dgm:presLayoutVars>
      </dgm:prSet>
      <dgm:spPr/>
    </dgm:pt>
    <dgm:pt modelId="{B1A87EA6-3F42-4260-AEDC-50C6A3548967}" type="pres">
      <dgm:prSet presAssocID="{CA31F574-C2CC-456A-92C1-531C0D5488BA}" presName="negativeSpace" presStyleCnt="0"/>
      <dgm:spPr/>
    </dgm:pt>
    <dgm:pt modelId="{9F2F4959-4E57-4EE4-B557-71777DFB8A47}" type="pres">
      <dgm:prSet presAssocID="{CA31F574-C2CC-456A-92C1-531C0D5488BA}" presName="childText" presStyleLbl="conFgAcc1" presStyleIdx="1" presStyleCnt="3">
        <dgm:presLayoutVars>
          <dgm:bulletEnabled val="1"/>
        </dgm:presLayoutVars>
      </dgm:prSet>
      <dgm:spPr/>
    </dgm:pt>
    <dgm:pt modelId="{A33D3FC3-7224-496A-9D33-849CFF2F6232}" type="pres">
      <dgm:prSet presAssocID="{09AC71E6-1311-4CE4-ADCB-5632636A1EDD}" presName="spaceBetweenRectangles" presStyleCnt="0"/>
      <dgm:spPr/>
    </dgm:pt>
    <dgm:pt modelId="{C805EBD8-1BD4-42B5-9DA0-89C004FFBD3E}" type="pres">
      <dgm:prSet presAssocID="{39B0EAE2-8ECE-4364-93BE-33A3AE97CF73}" presName="parentLin" presStyleCnt="0"/>
      <dgm:spPr/>
    </dgm:pt>
    <dgm:pt modelId="{EB9FEA23-D001-4C05-8A9B-6CFA200675E2}" type="pres">
      <dgm:prSet presAssocID="{39B0EAE2-8ECE-4364-93BE-33A3AE97CF73}" presName="parentLeftMargin" presStyleLbl="node1" presStyleIdx="1" presStyleCnt="3"/>
      <dgm:spPr/>
    </dgm:pt>
    <dgm:pt modelId="{D40631B0-0F77-4E4D-AFB4-B3DD1F8689CE}" type="pres">
      <dgm:prSet presAssocID="{39B0EAE2-8ECE-4364-93BE-33A3AE97CF73}" presName="parentText" presStyleLbl="node1" presStyleIdx="2" presStyleCnt="3">
        <dgm:presLayoutVars>
          <dgm:chMax val="0"/>
          <dgm:bulletEnabled val="1"/>
        </dgm:presLayoutVars>
      </dgm:prSet>
      <dgm:spPr/>
    </dgm:pt>
    <dgm:pt modelId="{475ABE64-8F8B-471B-A7C6-4AD9C351A8CF}" type="pres">
      <dgm:prSet presAssocID="{39B0EAE2-8ECE-4364-93BE-33A3AE97CF73}" presName="negativeSpace" presStyleCnt="0"/>
      <dgm:spPr/>
    </dgm:pt>
    <dgm:pt modelId="{55C5EB2A-BE83-48EB-B8E3-9572228471E9}" type="pres">
      <dgm:prSet presAssocID="{39B0EAE2-8ECE-4364-93BE-33A3AE97CF73}" presName="childText" presStyleLbl="conFgAcc1" presStyleIdx="2" presStyleCnt="3">
        <dgm:presLayoutVars>
          <dgm:bulletEnabled val="1"/>
        </dgm:presLayoutVars>
      </dgm:prSet>
      <dgm:spPr/>
    </dgm:pt>
  </dgm:ptLst>
  <dgm:cxnLst>
    <dgm:cxn modelId="{4D7D3D00-8F52-463A-B79E-467115B6EDD9}" srcId="{05600A54-6BCE-4C10-B7C2-8E35434FDE5C}" destId="{1907745B-DC63-4832-A298-A2F7F4481EA7}" srcOrd="2" destOrd="0" parTransId="{5EC17CF4-69A3-4DC3-9B2B-1CC8C291D506}" sibTransId="{3E61CFEC-4B54-4351-970E-4ADD557F7693}"/>
    <dgm:cxn modelId="{91150504-790E-44ED-B482-29DE87ECF4E7}" srcId="{05600A54-6BCE-4C10-B7C2-8E35434FDE5C}" destId="{A3E026B1-A28B-4643-9A77-8C8DAAB0894E}" srcOrd="4" destOrd="0" parTransId="{03F2EF3F-E86B-45C0-BD2E-FC5A91F7EA5E}" sibTransId="{050FCB34-6A2B-41E1-8D15-FA39FAF68765}"/>
    <dgm:cxn modelId="{8BA1FF0F-00FC-4E3C-B5B3-B939CCEA5305}" type="presOf" srcId="{05600A54-6BCE-4C10-B7C2-8E35434FDE5C}" destId="{B78ECD00-3E9B-45B8-B995-DE54C7575A96}" srcOrd="0" destOrd="0" presId="urn:microsoft.com/office/officeart/2005/8/layout/list1"/>
    <dgm:cxn modelId="{D6F19F11-6E0E-4DD5-B53A-8EB5AFE818AB}" srcId="{4E036506-14E7-44D7-AFBB-956289B63FAC}" destId="{05600A54-6BCE-4C10-B7C2-8E35434FDE5C}" srcOrd="0" destOrd="0" parTransId="{2773C6A2-FA12-445E-B6F5-8E8BAEB83B93}" sibTransId="{5257B21B-98CC-4226-9207-F63DC37D8C99}"/>
    <dgm:cxn modelId="{C6869C1C-D0EA-421E-978B-9E5678A1BE4C}" srcId="{39B0EAE2-8ECE-4364-93BE-33A3AE97CF73}" destId="{E001CAB9-53F7-4609-8E15-5F463BACF040}" srcOrd="2" destOrd="0" parTransId="{BE12F17C-46CD-4281-9C8F-B26062CBDAAC}" sibTransId="{03CA9F2B-B3B0-4715-8CA0-85975783B46F}"/>
    <dgm:cxn modelId="{093D4921-A782-4616-91F3-C6804D5C749E}" type="presOf" srcId="{05600A54-6BCE-4C10-B7C2-8E35434FDE5C}" destId="{4D082081-3AC3-4553-8702-EF85EAB1E05A}" srcOrd="1" destOrd="0" presId="urn:microsoft.com/office/officeart/2005/8/layout/list1"/>
    <dgm:cxn modelId="{CE93D924-F038-47EA-AF3A-B1E8A519C948}" srcId="{39B0EAE2-8ECE-4364-93BE-33A3AE97CF73}" destId="{68264DB6-F401-443C-9BFE-8B4E3C52C79E}" srcOrd="0" destOrd="0" parTransId="{871CFC1E-2284-47F2-8F8F-9B475485DE30}" sibTransId="{C5F7165F-A2DD-41C1-ABF4-6065B4BC923B}"/>
    <dgm:cxn modelId="{C43C8025-06CB-4E02-8812-D765068CAEB3}" srcId="{05600A54-6BCE-4C10-B7C2-8E35434FDE5C}" destId="{FA28AF8B-0F35-4E94-B85D-D38F7DEE335D}" srcOrd="5" destOrd="0" parTransId="{FA8BF935-500C-41D8-83C1-4533E05B96B6}" sibTransId="{B022CC12-6393-4607-9768-936659F37B63}"/>
    <dgm:cxn modelId="{D1A2D83B-85CF-47CC-9232-C8C5F3AABB77}" srcId="{05600A54-6BCE-4C10-B7C2-8E35434FDE5C}" destId="{84325EAA-7E69-40C4-BC0D-47F3614C8254}" srcOrd="1" destOrd="0" parTransId="{B0265B17-1446-4D47-A62D-1B78A62CA1A6}" sibTransId="{324D7395-7C57-4BAF-88A5-045481115E63}"/>
    <dgm:cxn modelId="{6A970243-7FBE-4380-A476-BC20452E24DE}" srcId="{05600A54-6BCE-4C10-B7C2-8E35434FDE5C}" destId="{2E279C29-2B96-4ABE-A476-596B132AD2A2}" srcOrd="3" destOrd="0" parTransId="{FC0A358B-C448-4BB3-81F6-6EA9A6435AA4}" sibTransId="{5EE65CA5-6117-417C-83F5-B023D27343AB}"/>
    <dgm:cxn modelId="{3D047866-5066-453C-BB84-99C22644E98F}" type="presOf" srcId="{84325EAA-7E69-40C4-BC0D-47F3614C8254}" destId="{FB3164E9-B3F1-4C72-8E52-DED6C7D6C83E}" srcOrd="0" destOrd="1" presId="urn:microsoft.com/office/officeart/2005/8/layout/list1"/>
    <dgm:cxn modelId="{59E3E748-6AFE-42D8-883E-4DF446108B83}" srcId="{4E036506-14E7-44D7-AFBB-956289B63FAC}" destId="{CA31F574-C2CC-456A-92C1-531C0D5488BA}" srcOrd="1" destOrd="0" parTransId="{8D08DE33-CDA3-430F-86B9-18C369394FBE}" sibTransId="{09AC71E6-1311-4CE4-ADCB-5632636A1EDD}"/>
    <dgm:cxn modelId="{E6693C4D-07F4-48DE-85C1-AC0BE5F42DF9}" type="presOf" srcId="{39B0EAE2-8ECE-4364-93BE-33A3AE97CF73}" destId="{D40631B0-0F77-4E4D-AFB4-B3DD1F8689CE}" srcOrd="1" destOrd="0" presId="urn:microsoft.com/office/officeart/2005/8/layout/list1"/>
    <dgm:cxn modelId="{2719636E-1528-44E1-9A6E-51BB0B1F0CFD}" type="presOf" srcId="{4E036506-14E7-44D7-AFBB-956289B63FAC}" destId="{E0219DFF-D587-4AAC-B367-DB7DF5A83834}" srcOrd="0" destOrd="0" presId="urn:microsoft.com/office/officeart/2005/8/layout/list1"/>
    <dgm:cxn modelId="{EE48B776-6A02-421C-A758-612FC4E71026}" srcId="{4E036506-14E7-44D7-AFBB-956289B63FAC}" destId="{39B0EAE2-8ECE-4364-93BE-33A3AE97CF73}" srcOrd="2" destOrd="0" parTransId="{9F9C6B3F-0894-4A25-9A80-F010D034D88B}" sibTransId="{01D7AA98-A6E7-4799-967C-AFB4B986F6E0}"/>
    <dgm:cxn modelId="{CC5DFA7E-A5B2-44D4-AAE2-3DB01310C281}" type="presOf" srcId="{FB434823-AEAF-4B61-8CAB-BCED321C6CEA}" destId="{55C5EB2A-BE83-48EB-B8E3-9572228471E9}" srcOrd="0" destOrd="1" presId="urn:microsoft.com/office/officeart/2005/8/layout/list1"/>
    <dgm:cxn modelId="{224FDE81-AAC4-4D6A-A0E2-6FE93A29F2C2}" srcId="{CA31F574-C2CC-456A-92C1-531C0D5488BA}" destId="{83B5E2E0-A305-4E01-9B20-90F4DE20311C}" srcOrd="1" destOrd="0" parTransId="{6C0DB0A1-2012-4229-9704-92276AF7F36A}" sibTransId="{B3EE478B-FC1F-4C6E-AE7D-76560989AF1E}"/>
    <dgm:cxn modelId="{37A3AB87-8CAC-4453-91E9-39F8EFC6E3D2}" type="presOf" srcId="{1907745B-DC63-4832-A298-A2F7F4481EA7}" destId="{FB3164E9-B3F1-4C72-8E52-DED6C7D6C83E}" srcOrd="0" destOrd="2" presId="urn:microsoft.com/office/officeart/2005/8/layout/list1"/>
    <dgm:cxn modelId="{82CEF291-3868-4D33-9D0B-E6CFB20705B1}" srcId="{CA31F574-C2CC-456A-92C1-531C0D5488BA}" destId="{F036CBCB-B1AD-4CD5-8B9F-17B5FA7307DB}" srcOrd="0" destOrd="0" parTransId="{26EEE23B-A62F-4D5A-A86A-645F926F005E}" sibTransId="{2DEA5A8B-E6C3-4D98-A63B-EF04F7A40B53}"/>
    <dgm:cxn modelId="{D4E72F94-8467-4E4E-AD7B-BAAFFA7EB82A}" type="presOf" srcId="{E001CAB9-53F7-4609-8E15-5F463BACF040}" destId="{55C5EB2A-BE83-48EB-B8E3-9572228471E9}" srcOrd="0" destOrd="2" presId="urn:microsoft.com/office/officeart/2005/8/layout/list1"/>
    <dgm:cxn modelId="{388E9597-2CFE-434B-BD50-7BB7FA2C4365}" type="presOf" srcId="{83B5E2E0-A305-4E01-9B20-90F4DE20311C}" destId="{9F2F4959-4E57-4EE4-B557-71777DFB8A47}" srcOrd="0" destOrd="1" presId="urn:microsoft.com/office/officeart/2005/8/layout/list1"/>
    <dgm:cxn modelId="{7D049B9E-4BC0-4921-9BB8-4D2B507D5BA6}" type="presOf" srcId="{2E279C29-2B96-4ABE-A476-596B132AD2A2}" destId="{FB3164E9-B3F1-4C72-8E52-DED6C7D6C83E}" srcOrd="0" destOrd="3" presId="urn:microsoft.com/office/officeart/2005/8/layout/list1"/>
    <dgm:cxn modelId="{F785E2A0-FD41-4641-A64A-C1943A15C013}" type="presOf" srcId="{F036CBCB-B1AD-4CD5-8B9F-17B5FA7307DB}" destId="{9F2F4959-4E57-4EE4-B557-71777DFB8A47}" srcOrd="0" destOrd="0" presId="urn:microsoft.com/office/officeart/2005/8/layout/list1"/>
    <dgm:cxn modelId="{5ED233A7-1876-45E3-B537-FD49811DE534}" type="presOf" srcId="{68264DB6-F401-443C-9BFE-8B4E3C52C79E}" destId="{55C5EB2A-BE83-48EB-B8E3-9572228471E9}" srcOrd="0" destOrd="0" presId="urn:microsoft.com/office/officeart/2005/8/layout/list1"/>
    <dgm:cxn modelId="{69FDF0A8-1BAF-4AF2-A0C1-865E427021A7}" type="presOf" srcId="{CA31F574-C2CC-456A-92C1-531C0D5488BA}" destId="{FB6E9E7B-928D-4DDF-993F-CEB6B60B12A9}" srcOrd="0" destOrd="0" presId="urn:microsoft.com/office/officeart/2005/8/layout/list1"/>
    <dgm:cxn modelId="{C63231B0-B1D1-4DE1-8536-6F797CB33AA0}" srcId="{39B0EAE2-8ECE-4364-93BE-33A3AE97CF73}" destId="{FB434823-AEAF-4B61-8CAB-BCED321C6CEA}" srcOrd="1" destOrd="0" parTransId="{33B75BF9-3765-4133-BB78-646AC2393B9F}" sibTransId="{8595D67C-F10A-4D66-8B6C-5C6BC5D5F750}"/>
    <dgm:cxn modelId="{F25BA6BD-DBA5-4C45-807A-22B3D4411568}" srcId="{CA31F574-C2CC-456A-92C1-531C0D5488BA}" destId="{8A3D5DA9-5CC0-4383-A4BD-093322FF5220}" srcOrd="2" destOrd="0" parTransId="{1EA48120-9897-4FD0-8DA8-6B2B45F3DA45}" sibTransId="{CC32F3B1-BC4B-475E-B2F7-AA203FCB79FF}"/>
    <dgm:cxn modelId="{253A85C5-D65A-4F05-A053-FB5C5EC5B238}" srcId="{05600A54-6BCE-4C10-B7C2-8E35434FDE5C}" destId="{5BF13AE0-F8A1-4A30-9A2B-0BFFA6DC3607}" srcOrd="0" destOrd="0" parTransId="{F3C38999-714E-4CED-9A58-7D89F3E22751}" sibTransId="{673D68D6-AD00-49B9-8116-39B22E2DCE57}"/>
    <dgm:cxn modelId="{F9FC7BD2-7D95-4973-B721-90C119DA924E}" type="presOf" srcId="{39B0EAE2-8ECE-4364-93BE-33A3AE97CF73}" destId="{EB9FEA23-D001-4C05-8A9B-6CFA200675E2}" srcOrd="0" destOrd="0" presId="urn:microsoft.com/office/officeart/2005/8/layout/list1"/>
    <dgm:cxn modelId="{45B6A5DE-7776-434A-A20D-FD46AF7E33F3}" type="presOf" srcId="{CA31F574-C2CC-456A-92C1-531C0D5488BA}" destId="{B0636019-38F9-441D-B672-A4C9BD6C5234}" srcOrd="1" destOrd="0" presId="urn:microsoft.com/office/officeart/2005/8/layout/list1"/>
    <dgm:cxn modelId="{F081A4E3-DCD3-4C39-A330-12123B8D126A}" type="presOf" srcId="{FA28AF8B-0F35-4E94-B85D-D38F7DEE335D}" destId="{FB3164E9-B3F1-4C72-8E52-DED6C7D6C83E}" srcOrd="0" destOrd="5" presId="urn:microsoft.com/office/officeart/2005/8/layout/list1"/>
    <dgm:cxn modelId="{5B2620E5-A10F-47AB-97BB-34F1157770DA}" type="presOf" srcId="{5BF13AE0-F8A1-4A30-9A2B-0BFFA6DC3607}" destId="{FB3164E9-B3F1-4C72-8E52-DED6C7D6C83E}" srcOrd="0" destOrd="0" presId="urn:microsoft.com/office/officeart/2005/8/layout/list1"/>
    <dgm:cxn modelId="{CE8853E7-3377-4469-BD54-B0DD0C8674BA}" type="presOf" srcId="{A3E026B1-A28B-4643-9A77-8C8DAAB0894E}" destId="{FB3164E9-B3F1-4C72-8E52-DED6C7D6C83E}" srcOrd="0" destOrd="4" presId="urn:microsoft.com/office/officeart/2005/8/layout/list1"/>
    <dgm:cxn modelId="{0D59E6F2-CD85-4346-BFE9-74958358B4B5}" type="presOf" srcId="{8A3D5DA9-5CC0-4383-A4BD-093322FF5220}" destId="{9F2F4959-4E57-4EE4-B557-71777DFB8A47}" srcOrd="0" destOrd="2" presId="urn:microsoft.com/office/officeart/2005/8/layout/list1"/>
    <dgm:cxn modelId="{75333366-060F-4293-9149-121B52230980}" type="presParOf" srcId="{E0219DFF-D587-4AAC-B367-DB7DF5A83834}" destId="{07D38956-B76A-4334-913A-5E635E1F8E9E}" srcOrd="0" destOrd="0" presId="urn:microsoft.com/office/officeart/2005/8/layout/list1"/>
    <dgm:cxn modelId="{BE6DD09A-1CD0-452F-A505-6FCD1BAD7760}" type="presParOf" srcId="{07D38956-B76A-4334-913A-5E635E1F8E9E}" destId="{B78ECD00-3E9B-45B8-B995-DE54C7575A96}" srcOrd="0" destOrd="0" presId="urn:microsoft.com/office/officeart/2005/8/layout/list1"/>
    <dgm:cxn modelId="{1C53ED2F-E7D5-4338-866F-7DEDC7659DB7}" type="presParOf" srcId="{07D38956-B76A-4334-913A-5E635E1F8E9E}" destId="{4D082081-3AC3-4553-8702-EF85EAB1E05A}" srcOrd="1" destOrd="0" presId="urn:microsoft.com/office/officeart/2005/8/layout/list1"/>
    <dgm:cxn modelId="{AFA7D98E-7EBB-4F8B-98BC-CA2B238B4F16}" type="presParOf" srcId="{E0219DFF-D587-4AAC-B367-DB7DF5A83834}" destId="{A0522761-6396-4541-9104-B6FBB440EC51}" srcOrd="1" destOrd="0" presId="urn:microsoft.com/office/officeart/2005/8/layout/list1"/>
    <dgm:cxn modelId="{67C185C1-7723-4149-BE54-C92A94DEA573}" type="presParOf" srcId="{E0219DFF-D587-4AAC-B367-DB7DF5A83834}" destId="{FB3164E9-B3F1-4C72-8E52-DED6C7D6C83E}" srcOrd="2" destOrd="0" presId="urn:microsoft.com/office/officeart/2005/8/layout/list1"/>
    <dgm:cxn modelId="{82E3C2C1-820A-4B58-8376-FDDAAA7FD662}" type="presParOf" srcId="{E0219DFF-D587-4AAC-B367-DB7DF5A83834}" destId="{3A45FBCF-A1EB-4FEC-9BFA-230380B91ACC}" srcOrd="3" destOrd="0" presId="urn:microsoft.com/office/officeart/2005/8/layout/list1"/>
    <dgm:cxn modelId="{E6E896C8-B367-462F-985D-7B61EFF95BB2}" type="presParOf" srcId="{E0219DFF-D587-4AAC-B367-DB7DF5A83834}" destId="{DBD5322F-90BD-415C-908D-5617DC76437A}" srcOrd="4" destOrd="0" presId="urn:microsoft.com/office/officeart/2005/8/layout/list1"/>
    <dgm:cxn modelId="{5D70A29E-6CF2-4737-9E88-0C214163510B}" type="presParOf" srcId="{DBD5322F-90BD-415C-908D-5617DC76437A}" destId="{FB6E9E7B-928D-4DDF-993F-CEB6B60B12A9}" srcOrd="0" destOrd="0" presId="urn:microsoft.com/office/officeart/2005/8/layout/list1"/>
    <dgm:cxn modelId="{529EDC6E-385A-44A7-BB54-9F254ECEE85C}" type="presParOf" srcId="{DBD5322F-90BD-415C-908D-5617DC76437A}" destId="{B0636019-38F9-441D-B672-A4C9BD6C5234}" srcOrd="1" destOrd="0" presId="urn:microsoft.com/office/officeart/2005/8/layout/list1"/>
    <dgm:cxn modelId="{4F732C04-AF0E-4E5A-995B-AC3574DD4538}" type="presParOf" srcId="{E0219DFF-D587-4AAC-B367-DB7DF5A83834}" destId="{B1A87EA6-3F42-4260-AEDC-50C6A3548967}" srcOrd="5" destOrd="0" presId="urn:microsoft.com/office/officeart/2005/8/layout/list1"/>
    <dgm:cxn modelId="{33665755-2D7C-42F3-911D-0B54A346766A}" type="presParOf" srcId="{E0219DFF-D587-4AAC-B367-DB7DF5A83834}" destId="{9F2F4959-4E57-4EE4-B557-71777DFB8A47}" srcOrd="6" destOrd="0" presId="urn:microsoft.com/office/officeart/2005/8/layout/list1"/>
    <dgm:cxn modelId="{3B72A5AA-3891-4AF5-9FE1-93929574EA29}" type="presParOf" srcId="{E0219DFF-D587-4AAC-B367-DB7DF5A83834}" destId="{A33D3FC3-7224-496A-9D33-849CFF2F6232}" srcOrd="7" destOrd="0" presId="urn:microsoft.com/office/officeart/2005/8/layout/list1"/>
    <dgm:cxn modelId="{A1569D0F-6592-49CA-9969-4A6348798A83}" type="presParOf" srcId="{E0219DFF-D587-4AAC-B367-DB7DF5A83834}" destId="{C805EBD8-1BD4-42B5-9DA0-89C004FFBD3E}" srcOrd="8" destOrd="0" presId="urn:microsoft.com/office/officeart/2005/8/layout/list1"/>
    <dgm:cxn modelId="{152DB212-D488-41EB-B28C-AF4FF1E5F036}" type="presParOf" srcId="{C805EBD8-1BD4-42B5-9DA0-89C004FFBD3E}" destId="{EB9FEA23-D001-4C05-8A9B-6CFA200675E2}" srcOrd="0" destOrd="0" presId="urn:microsoft.com/office/officeart/2005/8/layout/list1"/>
    <dgm:cxn modelId="{DCE135BC-BE2C-4F3A-9E74-1A3B4CD4A369}" type="presParOf" srcId="{C805EBD8-1BD4-42B5-9DA0-89C004FFBD3E}" destId="{D40631B0-0F77-4E4D-AFB4-B3DD1F8689CE}" srcOrd="1" destOrd="0" presId="urn:microsoft.com/office/officeart/2005/8/layout/list1"/>
    <dgm:cxn modelId="{C2100FD8-2D28-450F-BBED-AC263261C946}" type="presParOf" srcId="{E0219DFF-D587-4AAC-B367-DB7DF5A83834}" destId="{475ABE64-8F8B-471B-A7C6-4AD9C351A8CF}" srcOrd="9" destOrd="0" presId="urn:microsoft.com/office/officeart/2005/8/layout/list1"/>
    <dgm:cxn modelId="{6647EA3A-ADCF-4B60-AB80-80BF82F51F93}" type="presParOf" srcId="{E0219DFF-D587-4AAC-B367-DB7DF5A83834}" destId="{55C5EB2A-BE83-48EB-B8E3-9572228471E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11FF2-61C5-4A75-911F-0B0D1F10CF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55C38A-BFCB-43ED-AA47-741AC73DEFA3}">
      <dgm:prSet phldrT="[Text]"/>
      <dgm:spPr/>
      <dgm:t>
        <a:bodyPr/>
        <a:lstStyle/>
        <a:p>
          <a:r>
            <a:rPr lang="en-US" dirty="0"/>
            <a:t>S3Bucket</a:t>
          </a:r>
        </a:p>
      </dgm:t>
    </dgm:pt>
    <dgm:pt modelId="{0E7C2FCB-3ADA-4CD4-A7E2-CACD04958751}" type="parTrans" cxnId="{4CDC225A-4DFD-47D4-A16F-1BFC554B724D}">
      <dgm:prSet/>
      <dgm:spPr/>
      <dgm:t>
        <a:bodyPr/>
        <a:lstStyle/>
        <a:p>
          <a:endParaRPr lang="en-US"/>
        </a:p>
      </dgm:t>
    </dgm:pt>
    <dgm:pt modelId="{45386459-08E5-460B-B32D-8D97036E489E}" type="sibTrans" cxnId="{4CDC225A-4DFD-47D4-A16F-1BFC554B724D}">
      <dgm:prSet/>
      <dgm:spPr/>
      <dgm:t>
        <a:bodyPr/>
        <a:lstStyle/>
        <a:p>
          <a:endParaRPr lang="en-US"/>
        </a:p>
      </dgm:t>
    </dgm:pt>
    <dgm:pt modelId="{E083AC16-15D1-4FED-9748-8B1CC5875C23}">
      <dgm:prSet phldrT="[Text]" custT="1"/>
      <dgm:spPr/>
      <dgm:t>
        <a:bodyPr/>
        <a:lstStyle/>
        <a:p>
          <a:r>
            <a:rPr lang="en-US" sz="1200" dirty="0"/>
            <a:t>Images</a:t>
          </a:r>
          <a:endParaRPr lang="en-US" sz="1500" dirty="0"/>
        </a:p>
      </dgm:t>
    </dgm:pt>
    <dgm:pt modelId="{26891041-73E5-4421-B14C-BF4108F8768D}" type="parTrans" cxnId="{5771926E-C746-4816-AAC6-A63083A6EE2A}">
      <dgm:prSet/>
      <dgm:spPr/>
      <dgm:t>
        <a:bodyPr/>
        <a:lstStyle/>
        <a:p>
          <a:endParaRPr lang="en-US"/>
        </a:p>
      </dgm:t>
    </dgm:pt>
    <dgm:pt modelId="{397B7087-922D-48F5-849F-9C38EE7D247F}" type="sibTrans" cxnId="{5771926E-C746-4816-AAC6-A63083A6EE2A}">
      <dgm:prSet/>
      <dgm:spPr/>
      <dgm:t>
        <a:bodyPr/>
        <a:lstStyle/>
        <a:p>
          <a:endParaRPr lang="en-US"/>
        </a:p>
      </dgm:t>
    </dgm:pt>
    <dgm:pt modelId="{AD30AE6E-D8EE-471E-AD76-FB41F9EFC93A}">
      <dgm:prSet phldrT="[Text]" custT="1"/>
      <dgm:spPr/>
      <dgm:t>
        <a:bodyPr/>
        <a:lstStyle/>
        <a:p>
          <a:r>
            <a:rPr lang="en-US" sz="1200" dirty="0"/>
            <a:t>Feedback</a:t>
          </a:r>
          <a:endParaRPr lang="en-US" sz="1500" dirty="0"/>
        </a:p>
      </dgm:t>
    </dgm:pt>
    <dgm:pt modelId="{EC1B282F-AFCD-4A2C-8E6B-885433C1FFF0}" type="parTrans" cxnId="{4E1822EB-839B-46FA-BB5A-B5F3DF8C410F}">
      <dgm:prSet/>
      <dgm:spPr/>
      <dgm:t>
        <a:bodyPr/>
        <a:lstStyle/>
        <a:p>
          <a:endParaRPr lang="en-US"/>
        </a:p>
      </dgm:t>
    </dgm:pt>
    <dgm:pt modelId="{D75948A3-285F-49A2-8B94-DA5E620E0FF5}" type="sibTrans" cxnId="{4E1822EB-839B-46FA-BB5A-B5F3DF8C410F}">
      <dgm:prSet/>
      <dgm:spPr/>
      <dgm:t>
        <a:bodyPr/>
        <a:lstStyle/>
        <a:p>
          <a:endParaRPr lang="en-US"/>
        </a:p>
      </dgm:t>
    </dgm:pt>
    <dgm:pt modelId="{F63756C6-9A8A-4B2D-91D3-E4D07E91558E}">
      <dgm:prSet phldrT="[Text]" custT="1"/>
      <dgm:spPr/>
      <dgm:t>
        <a:bodyPr/>
        <a:lstStyle/>
        <a:p>
          <a:r>
            <a:rPr lang="en-US" sz="1200" dirty="0"/>
            <a:t>Docs</a:t>
          </a:r>
          <a:endParaRPr lang="en-US" sz="1500" dirty="0"/>
        </a:p>
      </dgm:t>
    </dgm:pt>
    <dgm:pt modelId="{16A47566-859E-4C15-A24E-8198346A7453}" type="parTrans" cxnId="{F995DE1E-F86C-4370-817F-736BC2E1176B}">
      <dgm:prSet/>
      <dgm:spPr/>
      <dgm:t>
        <a:bodyPr/>
        <a:lstStyle/>
        <a:p>
          <a:endParaRPr lang="en-US"/>
        </a:p>
      </dgm:t>
    </dgm:pt>
    <dgm:pt modelId="{16067B18-6E5D-4FEC-B084-91364B5290E5}" type="sibTrans" cxnId="{F995DE1E-F86C-4370-817F-736BC2E1176B}">
      <dgm:prSet/>
      <dgm:spPr/>
      <dgm:t>
        <a:bodyPr/>
        <a:lstStyle/>
        <a:p>
          <a:endParaRPr lang="en-US"/>
        </a:p>
      </dgm:t>
    </dgm:pt>
    <dgm:pt modelId="{6678A22D-0AF3-43FF-9326-DA3344FD4912}">
      <dgm:prSet phldrT="[Text]" custT="1"/>
      <dgm:spPr/>
      <dgm:t>
        <a:bodyPr/>
        <a:lstStyle/>
        <a:p>
          <a:r>
            <a:rPr lang="en-US" sz="1200" dirty="0"/>
            <a:t>General</a:t>
          </a:r>
          <a:endParaRPr lang="en-US" sz="1500" dirty="0"/>
        </a:p>
      </dgm:t>
    </dgm:pt>
    <dgm:pt modelId="{6CEF6D71-A545-48E2-8FD6-BB65BB8A64DD}" type="parTrans" cxnId="{38F66996-4732-4A87-9996-E0CB9576F1FD}">
      <dgm:prSet/>
      <dgm:spPr/>
      <dgm:t>
        <a:bodyPr/>
        <a:lstStyle/>
        <a:p>
          <a:endParaRPr lang="en-US"/>
        </a:p>
      </dgm:t>
    </dgm:pt>
    <dgm:pt modelId="{FD8F7549-6935-4BE0-B8C0-B932F5B0FA5F}" type="sibTrans" cxnId="{38F66996-4732-4A87-9996-E0CB9576F1FD}">
      <dgm:prSet/>
      <dgm:spPr/>
      <dgm:t>
        <a:bodyPr/>
        <a:lstStyle/>
        <a:p>
          <a:endParaRPr lang="en-US"/>
        </a:p>
      </dgm:t>
    </dgm:pt>
    <dgm:pt modelId="{DE70C88C-9048-4509-9874-C5233514A0B5}" type="pres">
      <dgm:prSet presAssocID="{E5711FF2-61C5-4A75-911F-0B0D1F10CF79}" presName="linear" presStyleCnt="0">
        <dgm:presLayoutVars>
          <dgm:dir/>
          <dgm:animLvl val="lvl"/>
          <dgm:resizeHandles val="exact"/>
        </dgm:presLayoutVars>
      </dgm:prSet>
      <dgm:spPr/>
    </dgm:pt>
    <dgm:pt modelId="{50E9534A-BFDF-4FF2-9175-54563B48A21F}" type="pres">
      <dgm:prSet presAssocID="{1955C38A-BFCB-43ED-AA47-741AC73DEFA3}" presName="parentLin" presStyleCnt="0"/>
      <dgm:spPr/>
    </dgm:pt>
    <dgm:pt modelId="{973C0441-6B9A-4B2E-AB65-6E29C6805D28}" type="pres">
      <dgm:prSet presAssocID="{1955C38A-BFCB-43ED-AA47-741AC73DEFA3}" presName="parentLeftMargin" presStyleLbl="node1" presStyleIdx="0" presStyleCnt="1"/>
      <dgm:spPr/>
    </dgm:pt>
    <dgm:pt modelId="{435BC931-9B16-474A-9D80-22FD94E404B9}" type="pres">
      <dgm:prSet presAssocID="{1955C38A-BFCB-43ED-AA47-741AC73DEFA3}" presName="parentText" presStyleLbl="node1" presStyleIdx="0" presStyleCnt="1" custLinFactNeighborX="-91681" custLinFactNeighborY="-77672">
        <dgm:presLayoutVars>
          <dgm:chMax val="0"/>
          <dgm:bulletEnabled val="1"/>
        </dgm:presLayoutVars>
      </dgm:prSet>
      <dgm:spPr/>
    </dgm:pt>
    <dgm:pt modelId="{331EE6D7-B6D8-4507-8DE0-2E227E669A78}" type="pres">
      <dgm:prSet presAssocID="{1955C38A-BFCB-43ED-AA47-741AC73DEFA3}" presName="negativeSpace" presStyleCnt="0"/>
      <dgm:spPr/>
    </dgm:pt>
    <dgm:pt modelId="{F69772A5-6CE2-4C93-8583-B7726015DB0C}" type="pres">
      <dgm:prSet presAssocID="{1955C38A-BFCB-43ED-AA47-741AC73DEFA3}" presName="childText" presStyleLbl="conFgAcc1" presStyleIdx="0" presStyleCnt="1" custLinFactNeighborX="-286" custLinFactNeighborY="-12516">
        <dgm:presLayoutVars>
          <dgm:bulletEnabled val="1"/>
        </dgm:presLayoutVars>
      </dgm:prSet>
      <dgm:spPr/>
    </dgm:pt>
  </dgm:ptLst>
  <dgm:cxnLst>
    <dgm:cxn modelId="{F995DE1E-F86C-4370-817F-736BC2E1176B}" srcId="{1955C38A-BFCB-43ED-AA47-741AC73DEFA3}" destId="{F63756C6-9A8A-4B2D-91D3-E4D07E91558E}" srcOrd="2" destOrd="0" parTransId="{16A47566-859E-4C15-A24E-8198346A7453}" sibTransId="{16067B18-6E5D-4FEC-B084-91364B5290E5}"/>
    <dgm:cxn modelId="{7591833A-8AF9-4E9C-8771-F5A8F5681298}" type="presOf" srcId="{1955C38A-BFCB-43ED-AA47-741AC73DEFA3}" destId="{435BC931-9B16-474A-9D80-22FD94E404B9}" srcOrd="1" destOrd="0" presId="urn:microsoft.com/office/officeart/2005/8/layout/list1"/>
    <dgm:cxn modelId="{5771926E-C746-4816-AAC6-A63083A6EE2A}" srcId="{1955C38A-BFCB-43ED-AA47-741AC73DEFA3}" destId="{E083AC16-15D1-4FED-9748-8B1CC5875C23}" srcOrd="0" destOrd="0" parTransId="{26891041-73E5-4421-B14C-BF4108F8768D}" sibTransId="{397B7087-922D-48F5-849F-9C38EE7D247F}"/>
    <dgm:cxn modelId="{4CDC225A-4DFD-47D4-A16F-1BFC554B724D}" srcId="{E5711FF2-61C5-4A75-911F-0B0D1F10CF79}" destId="{1955C38A-BFCB-43ED-AA47-741AC73DEFA3}" srcOrd="0" destOrd="0" parTransId="{0E7C2FCB-3ADA-4CD4-A7E2-CACD04958751}" sibTransId="{45386459-08E5-460B-B32D-8D97036E489E}"/>
    <dgm:cxn modelId="{B2225E7C-862F-41D7-9B74-C43E8A7263F4}" type="presOf" srcId="{AD30AE6E-D8EE-471E-AD76-FB41F9EFC93A}" destId="{F69772A5-6CE2-4C93-8583-B7726015DB0C}" srcOrd="0" destOrd="1" presId="urn:microsoft.com/office/officeart/2005/8/layout/list1"/>
    <dgm:cxn modelId="{38F66996-4732-4A87-9996-E0CB9576F1FD}" srcId="{1955C38A-BFCB-43ED-AA47-741AC73DEFA3}" destId="{6678A22D-0AF3-43FF-9326-DA3344FD4912}" srcOrd="3" destOrd="0" parTransId="{6CEF6D71-A545-48E2-8FD6-BB65BB8A64DD}" sibTransId="{FD8F7549-6935-4BE0-B8C0-B932F5B0FA5F}"/>
    <dgm:cxn modelId="{182C1C97-A958-46D6-8F57-02407B32C1B2}" type="presOf" srcId="{E083AC16-15D1-4FED-9748-8B1CC5875C23}" destId="{F69772A5-6CE2-4C93-8583-B7726015DB0C}" srcOrd="0" destOrd="0" presId="urn:microsoft.com/office/officeart/2005/8/layout/list1"/>
    <dgm:cxn modelId="{2C0A6CA6-B2B8-40C8-A1C2-B1C147EBDE69}" type="presOf" srcId="{F63756C6-9A8A-4B2D-91D3-E4D07E91558E}" destId="{F69772A5-6CE2-4C93-8583-B7726015DB0C}" srcOrd="0" destOrd="2" presId="urn:microsoft.com/office/officeart/2005/8/layout/list1"/>
    <dgm:cxn modelId="{3DC691AE-D5DE-4FB4-8E41-A3138620068F}" type="presOf" srcId="{1955C38A-BFCB-43ED-AA47-741AC73DEFA3}" destId="{973C0441-6B9A-4B2E-AB65-6E29C6805D28}" srcOrd="0" destOrd="0" presId="urn:microsoft.com/office/officeart/2005/8/layout/list1"/>
    <dgm:cxn modelId="{48AE1BC0-33C0-4DC0-8927-6048B535BB5D}" type="presOf" srcId="{E5711FF2-61C5-4A75-911F-0B0D1F10CF79}" destId="{DE70C88C-9048-4509-9874-C5233514A0B5}" srcOrd="0" destOrd="0" presId="urn:microsoft.com/office/officeart/2005/8/layout/list1"/>
    <dgm:cxn modelId="{6FA19FD2-FFD1-4F26-B437-2573DD93FF8F}" type="presOf" srcId="{6678A22D-0AF3-43FF-9326-DA3344FD4912}" destId="{F69772A5-6CE2-4C93-8583-B7726015DB0C}" srcOrd="0" destOrd="3" presId="urn:microsoft.com/office/officeart/2005/8/layout/list1"/>
    <dgm:cxn modelId="{4E1822EB-839B-46FA-BB5A-B5F3DF8C410F}" srcId="{1955C38A-BFCB-43ED-AA47-741AC73DEFA3}" destId="{AD30AE6E-D8EE-471E-AD76-FB41F9EFC93A}" srcOrd="1" destOrd="0" parTransId="{EC1B282F-AFCD-4A2C-8E6B-885433C1FFF0}" sibTransId="{D75948A3-285F-49A2-8B94-DA5E620E0FF5}"/>
    <dgm:cxn modelId="{CC3D9C1D-5A72-4DBE-9E39-A725EED50D51}" type="presParOf" srcId="{DE70C88C-9048-4509-9874-C5233514A0B5}" destId="{50E9534A-BFDF-4FF2-9175-54563B48A21F}" srcOrd="0" destOrd="0" presId="urn:microsoft.com/office/officeart/2005/8/layout/list1"/>
    <dgm:cxn modelId="{4CA11CE5-1BE4-4DBE-99EA-A8D75BF3FE58}" type="presParOf" srcId="{50E9534A-BFDF-4FF2-9175-54563B48A21F}" destId="{973C0441-6B9A-4B2E-AB65-6E29C6805D28}" srcOrd="0" destOrd="0" presId="urn:microsoft.com/office/officeart/2005/8/layout/list1"/>
    <dgm:cxn modelId="{DB005BA8-15C0-49A0-AC5F-1C0C4B3E95D3}" type="presParOf" srcId="{50E9534A-BFDF-4FF2-9175-54563B48A21F}" destId="{435BC931-9B16-474A-9D80-22FD94E404B9}" srcOrd="1" destOrd="0" presId="urn:microsoft.com/office/officeart/2005/8/layout/list1"/>
    <dgm:cxn modelId="{F1C00AAD-6D8E-43E0-B133-13B9DC193500}" type="presParOf" srcId="{DE70C88C-9048-4509-9874-C5233514A0B5}" destId="{331EE6D7-B6D8-4507-8DE0-2E227E669A78}" srcOrd="1" destOrd="0" presId="urn:microsoft.com/office/officeart/2005/8/layout/list1"/>
    <dgm:cxn modelId="{C30F6616-213F-479B-8C17-79116E2E1D76}" type="presParOf" srcId="{DE70C88C-9048-4509-9874-C5233514A0B5}" destId="{F69772A5-6CE2-4C93-8583-B7726015DB0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164E9-B3F1-4C72-8E52-DED6C7D6C83E}">
      <dsp:nvSpPr>
        <dsp:cNvPr id="0" name=""/>
        <dsp:cNvSpPr/>
      </dsp:nvSpPr>
      <dsp:spPr>
        <a:xfrm>
          <a:off x="0" y="296700"/>
          <a:ext cx="10640291" cy="163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805" tIns="270764" rIns="8258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Translate Text</a:t>
          </a:r>
        </a:p>
        <a:p>
          <a:pPr marL="114300" lvl="1" indent="-114300" algn="l" defTabSz="577850">
            <a:lnSpc>
              <a:spcPct val="90000"/>
            </a:lnSpc>
            <a:spcBef>
              <a:spcPct val="0"/>
            </a:spcBef>
            <a:spcAft>
              <a:spcPct val="15000"/>
            </a:spcAft>
            <a:buChar char="•"/>
          </a:pPr>
          <a:r>
            <a:rPr lang="en-US" sz="1300" kern="1200" dirty="0"/>
            <a:t>Analyze images  uploaded on organization’s repository and upload the data on Elastic Search </a:t>
          </a:r>
        </a:p>
        <a:p>
          <a:pPr marL="114300" lvl="1" indent="-114300" algn="l" defTabSz="577850">
            <a:lnSpc>
              <a:spcPct val="90000"/>
            </a:lnSpc>
            <a:spcBef>
              <a:spcPct val="0"/>
            </a:spcBef>
            <a:spcAft>
              <a:spcPct val="15000"/>
            </a:spcAft>
            <a:buChar char="•"/>
          </a:pPr>
          <a:r>
            <a:rPr lang="en-US" sz="1300" kern="1200" dirty="0"/>
            <a:t>Find Image</a:t>
          </a:r>
        </a:p>
        <a:p>
          <a:pPr marL="114300" lvl="1" indent="-114300" algn="l" defTabSz="577850">
            <a:lnSpc>
              <a:spcPct val="90000"/>
            </a:lnSpc>
            <a:spcBef>
              <a:spcPct val="0"/>
            </a:spcBef>
            <a:spcAft>
              <a:spcPct val="15000"/>
            </a:spcAft>
            <a:buChar char="•"/>
          </a:pPr>
          <a:r>
            <a:rPr lang="en-US" sz="1300" kern="1200" dirty="0"/>
            <a:t>Recognize Image</a:t>
          </a:r>
        </a:p>
        <a:p>
          <a:pPr marL="114300" lvl="1" indent="-114300" algn="l" defTabSz="577850">
            <a:lnSpc>
              <a:spcPct val="90000"/>
            </a:lnSpc>
            <a:spcBef>
              <a:spcPct val="0"/>
            </a:spcBef>
            <a:spcAft>
              <a:spcPct val="15000"/>
            </a:spcAft>
            <a:buChar char="•"/>
          </a:pPr>
          <a:r>
            <a:rPr lang="en-US" sz="1300" kern="1200" dirty="0"/>
            <a:t>Search Face</a:t>
          </a:r>
        </a:p>
        <a:p>
          <a:pPr marL="114300" lvl="1" indent="-114300" algn="l" defTabSz="577850">
            <a:lnSpc>
              <a:spcPct val="90000"/>
            </a:lnSpc>
            <a:spcBef>
              <a:spcPct val="0"/>
            </a:spcBef>
            <a:spcAft>
              <a:spcPct val="15000"/>
            </a:spcAft>
            <a:buChar char="•"/>
          </a:pPr>
          <a:r>
            <a:rPr lang="en-US" sz="1300" kern="1200" dirty="0"/>
            <a:t>Detect Celebrity Info</a:t>
          </a:r>
        </a:p>
      </dsp:txBody>
      <dsp:txXfrm>
        <a:off x="0" y="296700"/>
        <a:ext cx="10640291" cy="1638000"/>
      </dsp:txXfrm>
    </dsp:sp>
    <dsp:sp modelId="{4D082081-3AC3-4553-8702-EF85EAB1E05A}">
      <dsp:nvSpPr>
        <dsp:cNvPr id="0" name=""/>
        <dsp:cNvSpPr/>
      </dsp:nvSpPr>
      <dsp:spPr>
        <a:xfrm>
          <a:off x="532014" y="104820"/>
          <a:ext cx="744820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524" tIns="0" rIns="281524" bIns="0" numCol="1" spcCol="1270" anchor="ctr" anchorCtr="0">
          <a:noAutofit/>
        </a:bodyPr>
        <a:lstStyle/>
        <a:p>
          <a:pPr marL="0" lvl="0" indent="0" algn="l" defTabSz="577850">
            <a:lnSpc>
              <a:spcPct val="90000"/>
            </a:lnSpc>
            <a:spcBef>
              <a:spcPct val="0"/>
            </a:spcBef>
            <a:spcAft>
              <a:spcPct val="35000"/>
            </a:spcAft>
            <a:buNone/>
          </a:pPr>
          <a:r>
            <a:rPr lang="en-US" sz="1300" kern="1200" dirty="0"/>
            <a:t>Translation and Image Analysis</a:t>
          </a:r>
        </a:p>
      </dsp:txBody>
      <dsp:txXfrm>
        <a:off x="550748" y="123554"/>
        <a:ext cx="7410735" cy="346292"/>
      </dsp:txXfrm>
    </dsp:sp>
    <dsp:sp modelId="{9F2F4959-4E57-4EE4-B557-71777DFB8A47}">
      <dsp:nvSpPr>
        <dsp:cNvPr id="0" name=""/>
        <dsp:cNvSpPr/>
      </dsp:nvSpPr>
      <dsp:spPr>
        <a:xfrm>
          <a:off x="0" y="2196780"/>
          <a:ext cx="10640291" cy="98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805" tIns="270764" rIns="8258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User Image Collection with Name , User ID</a:t>
          </a:r>
        </a:p>
        <a:p>
          <a:pPr marL="114300" lvl="1" indent="-114300" algn="l" defTabSz="577850">
            <a:lnSpc>
              <a:spcPct val="90000"/>
            </a:lnSpc>
            <a:spcBef>
              <a:spcPct val="0"/>
            </a:spcBef>
            <a:spcAft>
              <a:spcPct val="15000"/>
            </a:spcAft>
            <a:buChar char="•"/>
          </a:pPr>
          <a:r>
            <a:rPr lang="en-US" sz="1300" kern="1200" dirty="0"/>
            <a:t>Search User to match the image collected by any device e.g. Attendance system, security system </a:t>
          </a:r>
          <a:r>
            <a:rPr lang="en-US" sz="1300" kern="1200" dirty="0" err="1"/>
            <a:t>etc</a:t>
          </a:r>
          <a:r>
            <a:rPr lang="en-US" sz="1300" kern="1200" dirty="0"/>
            <a:t>)</a:t>
          </a:r>
        </a:p>
        <a:p>
          <a:pPr marL="114300" lvl="1" indent="-114300" algn="l" defTabSz="577850">
            <a:lnSpc>
              <a:spcPct val="90000"/>
            </a:lnSpc>
            <a:spcBef>
              <a:spcPct val="0"/>
            </a:spcBef>
            <a:spcAft>
              <a:spcPct val="15000"/>
            </a:spcAft>
            <a:buChar char="•"/>
          </a:pPr>
          <a:endParaRPr lang="en-US" sz="1300" kern="1200" dirty="0"/>
        </a:p>
      </dsp:txBody>
      <dsp:txXfrm>
        <a:off x="0" y="2196780"/>
        <a:ext cx="10640291" cy="982800"/>
      </dsp:txXfrm>
    </dsp:sp>
    <dsp:sp modelId="{B0636019-38F9-441D-B672-A4C9BD6C5234}">
      <dsp:nvSpPr>
        <dsp:cNvPr id="0" name=""/>
        <dsp:cNvSpPr/>
      </dsp:nvSpPr>
      <dsp:spPr>
        <a:xfrm>
          <a:off x="532014" y="2004900"/>
          <a:ext cx="744820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524" tIns="0" rIns="281524" bIns="0" numCol="1" spcCol="1270" anchor="ctr" anchorCtr="0">
          <a:noAutofit/>
        </a:bodyPr>
        <a:lstStyle/>
        <a:p>
          <a:pPr marL="0" lvl="0" indent="0" algn="l" defTabSz="577850">
            <a:lnSpc>
              <a:spcPct val="90000"/>
            </a:lnSpc>
            <a:spcBef>
              <a:spcPct val="0"/>
            </a:spcBef>
            <a:spcAft>
              <a:spcPct val="35000"/>
            </a:spcAft>
            <a:buNone/>
          </a:pPr>
          <a:r>
            <a:rPr lang="en-US" sz="1300" kern="1200" dirty="0"/>
            <a:t>Employee Management</a:t>
          </a:r>
        </a:p>
      </dsp:txBody>
      <dsp:txXfrm>
        <a:off x="550748" y="2023634"/>
        <a:ext cx="7410735" cy="346292"/>
      </dsp:txXfrm>
    </dsp:sp>
    <dsp:sp modelId="{55C5EB2A-BE83-48EB-B8E3-9572228471E9}">
      <dsp:nvSpPr>
        <dsp:cNvPr id="0" name=""/>
        <dsp:cNvSpPr/>
      </dsp:nvSpPr>
      <dsp:spPr>
        <a:xfrm>
          <a:off x="0" y="3441660"/>
          <a:ext cx="10640291" cy="98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805" tIns="270764" rIns="8258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Detects sentiments from user feedback</a:t>
          </a:r>
        </a:p>
        <a:p>
          <a:pPr marL="114300" lvl="1" indent="-114300" algn="l" defTabSz="577850">
            <a:lnSpc>
              <a:spcPct val="90000"/>
            </a:lnSpc>
            <a:spcBef>
              <a:spcPct val="0"/>
            </a:spcBef>
            <a:spcAft>
              <a:spcPct val="15000"/>
            </a:spcAft>
            <a:buChar char="•"/>
          </a:pPr>
          <a:r>
            <a:rPr lang="en-US" sz="1300" kern="1200" dirty="0"/>
            <a:t>Uploads feedback on Elastic Search for analysis</a:t>
          </a:r>
        </a:p>
        <a:p>
          <a:pPr marL="114300" lvl="1" indent="-114300" algn="l" defTabSz="577850">
            <a:lnSpc>
              <a:spcPct val="90000"/>
            </a:lnSpc>
            <a:spcBef>
              <a:spcPct val="0"/>
            </a:spcBef>
            <a:spcAft>
              <a:spcPct val="15000"/>
            </a:spcAft>
            <a:buChar char="•"/>
          </a:pPr>
          <a:r>
            <a:rPr lang="en-US" sz="1300" kern="1200" dirty="0"/>
            <a:t>Creates Dashboard for live feedback analysis on multiple products of the organization</a:t>
          </a:r>
        </a:p>
      </dsp:txBody>
      <dsp:txXfrm>
        <a:off x="0" y="3441660"/>
        <a:ext cx="10640291" cy="982800"/>
      </dsp:txXfrm>
    </dsp:sp>
    <dsp:sp modelId="{D40631B0-0F77-4E4D-AFB4-B3DD1F8689CE}">
      <dsp:nvSpPr>
        <dsp:cNvPr id="0" name=""/>
        <dsp:cNvSpPr/>
      </dsp:nvSpPr>
      <dsp:spPr>
        <a:xfrm>
          <a:off x="532014" y="3249780"/>
          <a:ext cx="744820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524" tIns="0" rIns="281524" bIns="0" numCol="1" spcCol="1270" anchor="ctr" anchorCtr="0">
          <a:noAutofit/>
        </a:bodyPr>
        <a:lstStyle/>
        <a:p>
          <a:pPr marL="0" lvl="0" indent="0" algn="l" defTabSz="577850">
            <a:lnSpc>
              <a:spcPct val="90000"/>
            </a:lnSpc>
            <a:spcBef>
              <a:spcPct val="0"/>
            </a:spcBef>
            <a:spcAft>
              <a:spcPct val="35000"/>
            </a:spcAft>
            <a:buNone/>
          </a:pPr>
          <a:r>
            <a:rPr lang="en-US" sz="1300" kern="1200" dirty="0"/>
            <a:t>Product Review Analysis</a:t>
          </a:r>
        </a:p>
      </dsp:txBody>
      <dsp:txXfrm>
        <a:off x="550748" y="3268514"/>
        <a:ext cx="7410735"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772A5-6CE2-4C93-8583-B7726015DB0C}">
      <dsp:nvSpPr>
        <dsp:cNvPr id="0" name=""/>
        <dsp:cNvSpPr/>
      </dsp:nvSpPr>
      <dsp:spPr>
        <a:xfrm>
          <a:off x="0" y="198624"/>
          <a:ext cx="3223836" cy="1157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205" tIns="312420" rIns="25020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Images</a:t>
          </a:r>
          <a:endParaRPr lang="en-US" sz="1500" kern="1200" dirty="0"/>
        </a:p>
        <a:p>
          <a:pPr marL="114300" lvl="1" indent="-114300" algn="l" defTabSz="533400">
            <a:lnSpc>
              <a:spcPct val="90000"/>
            </a:lnSpc>
            <a:spcBef>
              <a:spcPct val="0"/>
            </a:spcBef>
            <a:spcAft>
              <a:spcPct val="15000"/>
            </a:spcAft>
            <a:buChar char="•"/>
          </a:pPr>
          <a:r>
            <a:rPr lang="en-US" sz="1200" kern="1200" dirty="0"/>
            <a:t>Feedback</a:t>
          </a:r>
          <a:endParaRPr lang="en-US" sz="1500" kern="1200" dirty="0"/>
        </a:p>
        <a:p>
          <a:pPr marL="114300" lvl="1" indent="-114300" algn="l" defTabSz="533400">
            <a:lnSpc>
              <a:spcPct val="90000"/>
            </a:lnSpc>
            <a:spcBef>
              <a:spcPct val="0"/>
            </a:spcBef>
            <a:spcAft>
              <a:spcPct val="15000"/>
            </a:spcAft>
            <a:buChar char="•"/>
          </a:pPr>
          <a:r>
            <a:rPr lang="en-US" sz="1200" kern="1200" dirty="0"/>
            <a:t>Docs</a:t>
          </a:r>
          <a:endParaRPr lang="en-US" sz="1500" kern="1200" dirty="0"/>
        </a:p>
        <a:p>
          <a:pPr marL="114300" lvl="1" indent="-114300" algn="l" defTabSz="533400">
            <a:lnSpc>
              <a:spcPct val="90000"/>
            </a:lnSpc>
            <a:spcBef>
              <a:spcPct val="0"/>
            </a:spcBef>
            <a:spcAft>
              <a:spcPct val="15000"/>
            </a:spcAft>
            <a:buChar char="•"/>
          </a:pPr>
          <a:r>
            <a:rPr lang="en-US" sz="1200" kern="1200" dirty="0"/>
            <a:t>General</a:t>
          </a:r>
          <a:endParaRPr lang="en-US" sz="1500" kern="1200" dirty="0"/>
        </a:p>
      </dsp:txBody>
      <dsp:txXfrm>
        <a:off x="0" y="198624"/>
        <a:ext cx="3223836" cy="1157625"/>
      </dsp:txXfrm>
    </dsp:sp>
    <dsp:sp modelId="{435BC931-9B16-474A-9D80-22FD94E404B9}">
      <dsp:nvSpPr>
        <dsp:cNvPr id="0" name=""/>
        <dsp:cNvSpPr/>
      </dsp:nvSpPr>
      <dsp:spPr>
        <a:xfrm>
          <a:off x="13409" y="0"/>
          <a:ext cx="225668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297" tIns="0" rIns="85297" bIns="0" numCol="1" spcCol="1270" anchor="ctr" anchorCtr="0">
          <a:noAutofit/>
        </a:bodyPr>
        <a:lstStyle/>
        <a:p>
          <a:pPr marL="0" lvl="0" indent="0" algn="l" defTabSz="666750">
            <a:lnSpc>
              <a:spcPct val="90000"/>
            </a:lnSpc>
            <a:spcBef>
              <a:spcPct val="0"/>
            </a:spcBef>
            <a:spcAft>
              <a:spcPct val="35000"/>
            </a:spcAft>
            <a:buNone/>
          </a:pPr>
          <a:r>
            <a:rPr lang="en-US" sz="1500" kern="1200" dirty="0"/>
            <a:t>S3Bucket</a:t>
          </a:r>
        </a:p>
      </dsp:txBody>
      <dsp:txXfrm>
        <a:off x="35025" y="21616"/>
        <a:ext cx="2213453"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75F3-CA05-44A5-B1A2-7E3AF7D5C0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4907B-249B-4BF4-A952-4AF6BFB40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82774B-8966-4CC9-9117-C60FA1B845AF}"/>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2F073E40-215A-44ED-B7CF-13AB982B4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94C7B-F101-4544-936B-9B8893A1C18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4978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5BE2-957C-4D74-86B6-D646AD2780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4D378-E545-4F55-B189-18A01A5CD6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827AB-7C94-4726-9829-D69BD289A234}"/>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0B6D45CB-AE8C-4A3E-8FD7-A849E9060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80B44-D857-4086-B5E1-43C9500B9FC5}"/>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40322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BBF40-1259-4C05-A33E-0F2C61ABA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879588-5716-437E-AD04-E278FFCE5B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FFE5D-3D91-4E7C-B4FC-8AFE2EBEB9B9}"/>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CD0A244E-525F-4CD1-8669-FEC8BCE23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ADC7B-C12E-4223-A37D-8CC96FF92D90}"/>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32201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890F-6E3C-4F18-A506-B9C62F010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04789-A136-4D18-B069-BE44FFD10F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A62D5-A76C-453D-A4B5-8135B99B190A}"/>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635964E0-F348-4B74-B339-4C04A99DF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F9616-D618-4D94-B294-79ADDB31257C}"/>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202639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8FD8-F7BD-440D-B319-F293AD37BB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15D8-0E05-4374-A755-C05439D50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F7493A-2EE7-42B6-A50A-94D146F957A1}"/>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4C1E8248-B4E2-47B0-8DEE-DBF3BC3A1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A9EB0-F21B-4DBA-9FA7-FE406B0E996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94358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9947-9DE1-4A97-AB73-C1D354D10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D20A3-1191-45B8-A7DC-A1CBA104CE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1F2A7-F0FF-452D-84C2-D8C2B38AAC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DE19CB-37EA-45B1-A2B1-9CF58E18BDB4}"/>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6" name="Footer Placeholder 5">
            <a:extLst>
              <a:ext uri="{FF2B5EF4-FFF2-40B4-BE49-F238E27FC236}">
                <a16:creationId xmlns:a16="http://schemas.microsoft.com/office/drawing/2014/main" id="{B2E94E89-EC67-4171-94D2-C4E675795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E825F-3CC9-425F-A2CF-F38BE1B17824}"/>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121220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29AF-7D47-4B8D-A7CD-0179560D63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3E361C-0376-41D3-9BB6-97C636C28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6E3A52-92F8-4BF4-9445-0EEE03EA88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DF40B7-3ADE-4E92-A709-41CCEE62D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063035-BC8D-4459-A2FC-E2B86EE9BA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C53FD-8F1C-46CC-9AE9-81A3B75FDD5C}"/>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8" name="Footer Placeholder 7">
            <a:extLst>
              <a:ext uri="{FF2B5EF4-FFF2-40B4-BE49-F238E27FC236}">
                <a16:creationId xmlns:a16="http://schemas.microsoft.com/office/drawing/2014/main" id="{E6F1763A-2A9A-4CC9-8BE9-C410C6FE2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8934E9-5B95-4357-8FD1-E0B289A4FF3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429223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D7DF-213D-410B-AA4E-BA97ED75E7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FEB8E0-9AC4-4579-8F6F-04208734B0BB}"/>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4" name="Footer Placeholder 3">
            <a:extLst>
              <a:ext uri="{FF2B5EF4-FFF2-40B4-BE49-F238E27FC236}">
                <a16:creationId xmlns:a16="http://schemas.microsoft.com/office/drawing/2014/main" id="{E0D7B0F5-35D5-4F0D-AB45-BF4E25D7E2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2356DE-58E7-4053-BD2F-9F597D3565C4}"/>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341516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CBAE0-71B5-4FBE-9245-E195E80EF4B7}"/>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3" name="Footer Placeholder 2">
            <a:extLst>
              <a:ext uri="{FF2B5EF4-FFF2-40B4-BE49-F238E27FC236}">
                <a16:creationId xmlns:a16="http://schemas.microsoft.com/office/drawing/2014/main" id="{D740B2DB-82DC-4C08-A6EC-5CE7CC811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A19E68-3799-46EF-A05C-618FB0E5E90D}"/>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262031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312C-97EA-4E2D-BE9E-FE5FEDA7E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633B5-1781-4B21-8251-1EA8E932B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B4A15-6B80-44D9-924D-A218E303C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874B65-A357-439F-9BD8-5E65AA69CFE2}"/>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6" name="Footer Placeholder 5">
            <a:extLst>
              <a:ext uri="{FF2B5EF4-FFF2-40B4-BE49-F238E27FC236}">
                <a16:creationId xmlns:a16="http://schemas.microsoft.com/office/drawing/2014/main" id="{6EBD68FE-A5DE-455D-B85D-7B20475A5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90D89-BCBB-4EC8-ADB8-21C7B4D6DF76}"/>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823438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D8C9-4999-4D96-AE75-283376F17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5B5758-21CA-4C55-B0B4-C69BB3373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ABE923-0044-4FCF-8355-E5C126AC8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6F7ADD-746B-487C-B349-AF4687134F60}"/>
              </a:ext>
            </a:extLst>
          </p:cNvPr>
          <p:cNvSpPr>
            <a:spLocks noGrp="1"/>
          </p:cNvSpPr>
          <p:nvPr>
            <p:ph type="dt" sz="half" idx="10"/>
          </p:nvPr>
        </p:nvSpPr>
        <p:spPr/>
        <p:txBody>
          <a:bodyPr/>
          <a:lstStyle/>
          <a:p>
            <a:fld id="{32742E32-DB10-4D77-AC91-AE1A78F2567C}" type="datetimeFigureOut">
              <a:rPr lang="en-US" smtClean="0"/>
              <a:t>11/9/2018</a:t>
            </a:fld>
            <a:endParaRPr lang="en-US"/>
          </a:p>
        </p:txBody>
      </p:sp>
      <p:sp>
        <p:nvSpPr>
          <p:cNvPr id="6" name="Footer Placeholder 5">
            <a:extLst>
              <a:ext uri="{FF2B5EF4-FFF2-40B4-BE49-F238E27FC236}">
                <a16:creationId xmlns:a16="http://schemas.microsoft.com/office/drawing/2014/main" id="{0659F253-5CBD-4ED1-B157-A66958EBB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6DFB7-6DDA-401B-9202-0AC0371EAADE}"/>
              </a:ext>
            </a:extLst>
          </p:cNvPr>
          <p:cNvSpPr>
            <a:spLocks noGrp="1"/>
          </p:cNvSpPr>
          <p:nvPr>
            <p:ph type="sldNum" sz="quarter" idx="12"/>
          </p:nvPr>
        </p:nvSpPr>
        <p:spPr/>
        <p:txBody>
          <a:bodyPr/>
          <a:lstStyle/>
          <a:p>
            <a:fld id="{CEBD2E60-DE60-4EE3-8FDC-BF616259D520}" type="slidenum">
              <a:rPr lang="en-US" smtClean="0"/>
              <a:t>‹#›</a:t>
            </a:fld>
            <a:endParaRPr lang="en-US"/>
          </a:p>
        </p:txBody>
      </p:sp>
    </p:spTree>
    <p:extLst>
      <p:ext uri="{BB962C8B-B14F-4D97-AF65-F5344CB8AC3E}">
        <p14:creationId xmlns:p14="http://schemas.microsoft.com/office/powerpoint/2010/main" val="155639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88D4C-3D0F-4EA7-9B3B-0AED65EDB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FFECC3-5A28-421D-A557-EAB7494F4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8540B-2918-4FC7-9F1C-DAEF244F84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42E32-DB10-4D77-AC91-AE1A78F2567C}" type="datetimeFigureOut">
              <a:rPr lang="en-US" smtClean="0"/>
              <a:t>11/9/2018</a:t>
            </a:fld>
            <a:endParaRPr lang="en-US"/>
          </a:p>
        </p:txBody>
      </p:sp>
      <p:sp>
        <p:nvSpPr>
          <p:cNvPr id="5" name="Footer Placeholder 4">
            <a:extLst>
              <a:ext uri="{FF2B5EF4-FFF2-40B4-BE49-F238E27FC236}">
                <a16:creationId xmlns:a16="http://schemas.microsoft.com/office/drawing/2014/main" id="{3A0A79C6-9D2B-46B7-92B8-2597A0F7E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53D279-8277-4F3A-9376-683D32D2D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D2E60-DE60-4EE3-8FDC-BF616259D520}" type="slidenum">
              <a:rPr lang="en-US" smtClean="0"/>
              <a:t>‹#›</a:t>
            </a:fld>
            <a:endParaRPr lang="en-US"/>
          </a:p>
        </p:txBody>
      </p:sp>
    </p:spTree>
    <p:extLst>
      <p:ext uri="{BB962C8B-B14F-4D97-AF65-F5344CB8AC3E}">
        <p14:creationId xmlns:p14="http://schemas.microsoft.com/office/powerpoint/2010/main" val="32651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hyperlink" Target="http://jmcauley.ucsd.edu/data/amaz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rch-s3-bot-analysis-oxk3fsd42kdcr6pjvw73b6peam.us-east-1.es.amazonaws.com/_plugin/kibana/goto/51598ac50b3f76256782379bfea361fc" TargetMode="External"/><Relationship Id="rId2" Type="http://schemas.openxmlformats.org/officeDocument/2006/relationships/hyperlink" Target="https://search-s3-bot-analysis-oxk3fsd42kdcr6pjvw73b6peam.us-east-1.es.amazonaws.com/_plugin/kibana/app/kibana"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search-s3-bot-analysis-oxk3fsd42kdcr6pjvw73b6peam.us-east-1.es.amazonaws.com/_plugin/kibana/app/kibana#/dashboard/127d5dd0-e27f-11e8-bde8-4d0de84394b1?_g=(refreshInterval:(display:Off,pause:!f,value:0),time:(from:now-30d,mode:quick,to:now))&amp;_a=(description:'Feedback+analysis+of+Mobile',filters:!(),fullScreenMode:!f,options:(darkTheme:!f,hidePanelTitles:!f,useMargins:!t),panels:!((embeddableConfig:(),gridData:(h:15,i:'1',w:24,x:0,y:0),id:faf00230-e27e-11e8-bde8-4d0de84394b1,panelIndex:'1',type:visualization,version:'6.3.1'),(embeddableConfig:(),gridData:(h:15,i:'2',w:24,x:0,y:15),id:'17fabe00-e280-11e8-bde8-4d0de84394b1',panelIndex:'2',type:visualization,version:'6.3.1'),(embeddableConfig:(),gridData:(h:15,i:'3',w:24,x:24,y:0),id:'75005480-e27f-11e8-bde8-4d0de84394b1',panelIndex:'3',type:visualization,version:'6.3.1'),(embeddableConfig:(),gridData:(h:15,i:'4',w:24,x:24,y:15),id:'60c2f1c0-e280-11e8-bde8-4d0de84394b1',panelIndex:'4',type:visualization,version:'6.3.1'),(embeddableConfig:(),gridData:(h:15,i:'5',w:24,x:0,y:30),id:'5229cd90-e281-11e8-bde8-4d0de84394b1',panelIndex:'5',type:visualization,version:'6.3.1')),query:(language:lucene,query:''),timeRestore:!f,title:'Feedback+Mobile',viewMode:vie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5.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A2CC4E-8EFB-481C-BD26-DCB855C86F20}"/>
              </a:ext>
            </a:extLst>
          </p:cNvPr>
          <p:cNvSpPr/>
          <p:nvPr/>
        </p:nvSpPr>
        <p:spPr>
          <a:xfrm>
            <a:off x="556202" y="803564"/>
            <a:ext cx="11139055" cy="50892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01E952F-5EB6-416E-A6FC-659E1FBD7504}"/>
              </a:ext>
            </a:extLst>
          </p:cNvPr>
          <p:cNvSpPr>
            <a:spLocks noGrp="1"/>
          </p:cNvSpPr>
          <p:nvPr>
            <p:ph type="ctrTitle"/>
          </p:nvPr>
        </p:nvSpPr>
        <p:spPr>
          <a:xfrm>
            <a:off x="1524000" y="1122363"/>
            <a:ext cx="9144000" cy="2387600"/>
          </a:xfrm>
        </p:spPr>
        <p:txBody>
          <a:bodyPr anchor="ctr"/>
          <a:lstStyle/>
          <a:p>
            <a:r>
              <a:rPr lang="en-US" b="1" dirty="0"/>
              <a:t>Turbo Mobile Bot</a:t>
            </a:r>
          </a:p>
        </p:txBody>
      </p:sp>
      <p:sp>
        <p:nvSpPr>
          <p:cNvPr id="3" name="Subtitle 2">
            <a:extLst>
              <a:ext uri="{FF2B5EF4-FFF2-40B4-BE49-F238E27FC236}">
                <a16:creationId xmlns:a16="http://schemas.microsoft.com/office/drawing/2014/main" id="{981B8FAD-FB36-442C-A997-EA924C9B6728}"/>
              </a:ext>
            </a:extLst>
          </p:cNvPr>
          <p:cNvSpPr>
            <a:spLocks noGrp="1"/>
          </p:cNvSpPr>
          <p:nvPr>
            <p:ph type="subTitle" idx="1"/>
          </p:nvPr>
        </p:nvSpPr>
        <p:spPr>
          <a:xfrm>
            <a:off x="1524000" y="2724583"/>
            <a:ext cx="9144000" cy="1655762"/>
          </a:xfrm>
        </p:spPr>
        <p:txBody>
          <a:bodyPr/>
          <a:lstStyle/>
          <a:p>
            <a:r>
              <a:rPr lang="en-US" dirty="0"/>
              <a:t>Enterprise Bot Framework</a:t>
            </a:r>
          </a:p>
        </p:txBody>
      </p:sp>
      <p:pic>
        <p:nvPicPr>
          <p:cNvPr id="4" name="Picture 3" descr="A close up of a sign&#10;&#10;Description generated with very high confidence">
            <a:extLst>
              <a:ext uri="{FF2B5EF4-FFF2-40B4-BE49-F238E27FC236}">
                <a16:creationId xmlns:a16="http://schemas.microsoft.com/office/drawing/2014/main" id="{34C55779-657D-4140-89F7-0B9BEE620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 y="1248082"/>
            <a:ext cx="2487686" cy="2496091"/>
          </a:xfrm>
          <a:prstGeom prst="rect">
            <a:avLst/>
          </a:prstGeom>
        </p:spPr>
      </p:pic>
      <p:sp>
        <p:nvSpPr>
          <p:cNvPr id="7" name="Rectangle: Rounded Corners 6">
            <a:extLst>
              <a:ext uri="{FF2B5EF4-FFF2-40B4-BE49-F238E27FC236}">
                <a16:creationId xmlns:a16="http://schemas.microsoft.com/office/drawing/2014/main" id="{2CE3A01B-2E50-401A-B907-B3BD822EF15E}"/>
              </a:ext>
            </a:extLst>
          </p:cNvPr>
          <p:cNvSpPr/>
          <p:nvPr/>
        </p:nvSpPr>
        <p:spPr>
          <a:xfrm>
            <a:off x="7071526" y="5409608"/>
            <a:ext cx="967707"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Lambda</a:t>
            </a:r>
          </a:p>
        </p:txBody>
      </p:sp>
      <p:sp>
        <p:nvSpPr>
          <p:cNvPr id="8" name="Rectangle: Rounded Corners 7">
            <a:extLst>
              <a:ext uri="{FF2B5EF4-FFF2-40B4-BE49-F238E27FC236}">
                <a16:creationId xmlns:a16="http://schemas.microsoft.com/office/drawing/2014/main" id="{C4582CA2-F403-45CA-9838-FD8C22860E2D}"/>
              </a:ext>
            </a:extLst>
          </p:cNvPr>
          <p:cNvSpPr/>
          <p:nvPr/>
        </p:nvSpPr>
        <p:spPr>
          <a:xfrm>
            <a:off x="3180555" y="4926417"/>
            <a:ext cx="531993"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Lex</a:t>
            </a:r>
          </a:p>
        </p:txBody>
      </p:sp>
      <p:sp>
        <p:nvSpPr>
          <p:cNvPr id="9" name="Rectangle: Rounded Corners 8">
            <a:extLst>
              <a:ext uri="{FF2B5EF4-FFF2-40B4-BE49-F238E27FC236}">
                <a16:creationId xmlns:a16="http://schemas.microsoft.com/office/drawing/2014/main" id="{8BAEBD7A-7033-41F1-BAF0-D46ADC9CD336}"/>
              </a:ext>
            </a:extLst>
          </p:cNvPr>
          <p:cNvSpPr/>
          <p:nvPr/>
        </p:nvSpPr>
        <p:spPr>
          <a:xfrm>
            <a:off x="3871113" y="4926417"/>
            <a:ext cx="1061362"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Translate</a:t>
            </a:r>
          </a:p>
        </p:txBody>
      </p:sp>
      <p:sp>
        <p:nvSpPr>
          <p:cNvPr id="10" name="Rectangle: Rounded Corners 9">
            <a:extLst>
              <a:ext uri="{FF2B5EF4-FFF2-40B4-BE49-F238E27FC236}">
                <a16:creationId xmlns:a16="http://schemas.microsoft.com/office/drawing/2014/main" id="{C058F001-AACE-44C6-92F7-D67617E093D6}"/>
              </a:ext>
            </a:extLst>
          </p:cNvPr>
          <p:cNvSpPr/>
          <p:nvPr/>
        </p:nvSpPr>
        <p:spPr>
          <a:xfrm>
            <a:off x="5091040" y="4926417"/>
            <a:ext cx="1355437" cy="40862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spAutoFit/>
          </a:bodyPr>
          <a:lstStyle/>
          <a:p>
            <a:pPr algn="ctr"/>
            <a:r>
              <a:rPr lang="en-US" dirty="0" err="1"/>
              <a:t>Rekognition</a:t>
            </a:r>
            <a:endParaRPr lang="en-US" dirty="0"/>
          </a:p>
        </p:txBody>
      </p:sp>
      <p:sp>
        <p:nvSpPr>
          <p:cNvPr id="11" name="Rectangle: Rounded Corners 10">
            <a:extLst>
              <a:ext uri="{FF2B5EF4-FFF2-40B4-BE49-F238E27FC236}">
                <a16:creationId xmlns:a16="http://schemas.microsoft.com/office/drawing/2014/main" id="{2B65E6C4-F7C1-4D19-8FA8-086EFB607E8A}"/>
              </a:ext>
            </a:extLst>
          </p:cNvPr>
          <p:cNvSpPr/>
          <p:nvPr/>
        </p:nvSpPr>
        <p:spPr>
          <a:xfrm>
            <a:off x="6538367" y="4926417"/>
            <a:ext cx="1468584"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Comprehend</a:t>
            </a:r>
          </a:p>
        </p:txBody>
      </p:sp>
      <p:sp>
        <p:nvSpPr>
          <p:cNvPr id="13" name="Rectangle: Rounded Corners 12">
            <a:extLst>
              <a:ext uri="{FF2B5EF4-FFF2-40B4-BE49-F238E27FC236}">
                <a16:creationId xmlns:a16="http://schemas.microsoft.com/office/drawing/2014/main" id="{AA58BC33-8918-4DD8-931A-0A2821CDACB9}"/>
              </a:ext>
            </a:extLst>
          </p:cNvPr>
          <p:cNvSpPr/>
          <p:nvPr/>
        </p:nvSpPr>
        <p:spPr>
          <a:xfrm>
            <a:off x="3396282" y="5409608"/>
            <a:ext cx="859480"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Kinesis</a:t>
            </a:r>
          </a:p>
        </p:txBody>
      </p:sp>
      <p:sp>
        <p:nvSpPr>
          <p:cNvPr id="14" name="Rectangle: Rounded Corners 13">
            <a:extLst>
              <a:ext uri="{FF2B5EF4-FFF2-40B4-BE49-F238E27FC236}">
                <a16:creationId xmlns:a16="http://schemas.microsoft.com/office/drawing/2014/main" id="{A81CF062-AD30-4459-B2FD-CFCC45C1EA34}"/>
              </a:ext>
            </a:extLst>
          </p:cNvPr>
          <p:cNvSpPr/>
          <p:nvPr/>
        </p:nvSpPr>
        <p:spPr>
          <a:xfrm>
            <a:off x="4414700" y="5409608"/>
            <a:ext cx="1484464"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Elastic Search</a:t>
            </a:r>
          </a:p>
        </p:txBody>
      </p:sp>
      <p:sp>
        <p:nvSpPr>
          <p:cNvPr id="15" name="Rectangle: Rounded Corners 14">
            <a:extLst>
              <a:ext uri="{FF2B5EF4-FFF2-40B4-BE49-F238E27FC236}">
                <a16:creationId xmlns:a16="http://schemas.microsoft.com/office/drawing/2014/main" id="{9E2F53B3-67E0-4620-8216-9FF7CF986A73}"/>
              </a:ext>
            </a:extLst>
          </p:cNvPr>
          <p:cNvSpPr/>
          <p:nvPr/>
        </p:nvSpPr>
        <p:spPr>
          <a:xfrm>
            <a:off x="6058102" y="5409608"/>
            <a:ext cx="854486"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Kibana</a:t>
            </a:r>
          </a:p>
        </p:txBody>
      </p:sp>
      <p:sp>
        <p:nvSpPr>
          <p:cNvPr id="21" name="Rectangle: Rounded Corners 20">
            <a:extLst>
              <a:ext uri="{FF2B5EF4-FFF2-40B4-BE49-F238E27FC236}">
                <a16:creationId xmlns:a16="http://schemas.microsoft.com/office/drawing/2014/main" id="{B300E1B3-0CC1-483D-BB8E-134ABF9C8306}"/>
              </a:ext>
            </a:extLst>
          </p:cNvPr>
          <p:cNvSpPr/>
          <p:nvPr/>
        </p:nvSpPr>
        <p:spPr>
          <a:xfrm>
            <a:off x="8198172" y="5409608"/>
            <a:ext cx="442951" cy="408623"/>
          </a:xfrm>
          <a:prstGeom prst="roundRect">
            <a:avLst/>
          </a:prstGeom>
        </p:spPr>
        <p:style>
          <a:lnRef idx="1">
            <a:schemeClr val="accent6"/>
          </a:lnRef>
          <a:fillRef idx="3">
            <a:schemeClr val="accent6"/>
          </a:fillRef>
          <a:effectRef idx="2">
            <a:schemeClr val="accent6"/>
          </a:effectRef>
          <a:fontRef idx="minor">
            <a:schemeClr val="lt1"/>
          </a:fontRef>
        </p:style>
        <p:txBody>
          <a:bodyPr wrap="none" rtlCol="0" anchor="ctr">
            <a:spAutoFit/>
          </a:bodyPr>
          <a:lstStyle/>
          <a:p>
            <a:pPr algn="ctr"/>
            <a:r>
              <a:rPr lang="en-US" dirty="0"/>
              <a:t>S3</a:t>
            </a:r>
          </a:p>
        </p:txBody>
      </p:sp>
      <p:sp>
        <p:nvSpPr>
          <p:cNvPr id="22" name="Rectangle: Rounded Corners 21">
            <a:extLst>
              <a:ext uri="{FF2B5EF4-FFF2-40B4-BE49-F238E27FC236}">
                <a16:creationId xmlns:a16="http://schemas.microsoft.com/office/drawing/2014/main" id="{FD0B38E6-1957-47A6-9FE9-0A964EA230D4}"/>
              </a:ext>
            </a:extLst>
          </p:cNvPr>
          <p:cNvSpPr/>
          <p:nvPr/>
        </p:nvSpPr>
        <p:spPr>
          <a:xfrm>
            <a:off x="8159180" y="4922517"/>
            <a:ext cx="694012"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Slack</a:t>
            </a:r>
          </a:p>
        </p:txBody>
      </p:sp>
    </p:spTree>
    <p:extLst>
      <p:ext uri="{BB962C8B-B14F-4D97-AF65-F5344CB8AC3E}">
        <p14:creationId xmlns:p14="http://schemas.microsoft.com/office/powerpoint/2010/main" val="357891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Search User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65942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 user’ face captured by any system e.g. attendance system is uploaded on S3 bucket</a:t>
            </a:r>
          </a:p>
          <a:p>
            <a:pPr marL="285750" indent="-285750">
              <a:buFont typeface="Arial" panose="020B0604020202020204" pitchFamily="34" charset="0"/>
              <a:buChar char="•"/>
            </a:pPr>
            <a:r>
              <a:rPr lang="en-US" sz="1600" dirty="0"/>
              <a:t>Now this image can be matched in User Face Collection to detect that supplied</a:t>
            </a:r>
          </a:p>
          <a:p>
            <a:r>
              <a:rPr lang="en-US" sz="1600" dirty="0"/>
              <a:t> image is of an identified user ( employee)</a:t>
            </a:r>
          </a:p>
          <a:p>
            <a:endParaRPr lang="en-US" sz="1600" dirty="0"/>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839881" y="4486590"/>
            <a:ext cx="778948" cy="650034"/>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867678" y="3293021"/>
            <a:ext cx="707536" cy="60464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0173" y="4267982"/>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p:cNvCxnSpPr>
          <p:nvPr/>
        </p:nvCxnSpPr>
        <p:spPr>
          <a:xfrm flipV="1">
            <a:off x="3936394" y="3867414"/>
            <a:ext cx="941132" cy="676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2970111" y="4466738"/>
            <a:ext cx="999862" cy="904803"/>
          </a:xfrm>
          <a:prstGeom prst="rect">
            <a:avLst/>
          </a:prstGeom>
        </p:spPr>
      </p:pic>
      <p:pic>
        <p:nvPicPr>
          <p:cNvPr id="24" name="Picture 23" descr="A close up of a map&#10;&#10;Description generated with high confidence">
            <a:extLst>
              <a:ext uri="{FF2B5EF4-FFF2-40B4-BE49-F238E27FC236}">
                <a16:creationId xmlns:a16="http://schemas.microsoft.com/office/drawing/2014/main" id="{2CED22EC-5FD5-46D3-A4AD-8B2B478387BA}"/>
              </a:ext>
            </a:extLst>
          </p:cNvPr>
          <p:cNvPicPr>
            <a:picLocks noChangeAspect="1"/>
          </p:cNvPicPr>
          <p:nvPr/>
        </p:nvPicPr>
        <p:blipFill rotWithShape="1">
          <a:blip r:embed="rId7">
            <a:extLst>
              <a:ext uri="{28A0092B-C50C-407E-A947-70E740481C1C}">
                <a14:useLocalDpi xmlns:a14="http://schemas.microsoft.com/office/drawing/2010/main" val="0"/>
              </a:ext>
            </a:extLst>
          </a:blip>
          <a:srcRect l="78352" t="38936" r="9696" b="46755"/>
          <a:stretch/>
        </p:blipFill>
        <p:spPr>
          <a:xfrm>
            <a:off x="4877526" y="3458279"/>
            <a:ext cx="561219" cy="559892"/>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1954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255479" y="3495375"/>
            <a:ext cx="679994" cy="276999"/>
          </a:xfrm>
          <a:prstGeom prst="rect">
            <a:avLst/>
          </a:prstGeom>
          <a:noFill/>
        </p:spPr>
        <p:txBody>
          <a:bodyPr wrap="none" rtlCol="0">
            <a:spAutoFit/>
          </a:bodyPr>
          <a:lstStyle/>
          <a:p>
            <a:r>
              <a:rPr lang="en-US" sz="1200" dirty="0"/>
              <a:t>Lambda</a:t>
            </a:r>
          </a:p>
        </p:txBody>
      </p:sp>
      <p:sp>
        <p:nvSpPr>
          <p:cNvPr id="39" name="TextBox 38">
            <a:extLst>
              <a:ext uri="{FF2B5EF4-FFF2-40B4-BE49-F238E27FC236}">
                <a16:creationId xmlns:a16="http://schemas.microsoft.com/office/drawing/2014/main" id="{38157509-D9D4-4B73-9402-710FC039DA4B}"/>
              </a:ext>
            </a:extLst>
          </p:cNvPr>
          <p:cNvSpPr txBox="1"/>
          <p:nvPr/>
        </p:nvSpPr>
        <p:spPr>
          <a:xfrm>
            <a:off x="509335" y="4785480"/>
            <a:ext cx="458908" cy="338554"/>
          </a:xfrm>
          <a:prstGeom prst="rect">
            <a:avLst/>
          </a:prstGeom>
          <a:noFill/>
        </p:spPr>
        <p:txBody>
          <a:bodyPr wrap="none" rtlCol="0">
            <a:spAutoFit/>
          </a:bodyPr>
          <a:lstStyle/>
          <a:p>
            <a:r>
              <a:rPr lang="en-US" sz="16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4008760" y="4857158"/>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629520" y="3286495"/>
            <a:ext cx="1742528" cy="276999"/>
          </a:xfrm>
          <a:prstGeom prst="rect">
            <a:avLst/>
          </a:prstGeom>
          <a:noFill/>
        </p:spPr>
        <p:txBody>
          <a:bodyPr wrap="none" rtlCol="0">
            <a:spAutoFit/>
          </a:bodyPr>
          <a:lstStyle/>
          <a:p>
            <a:r>
              <a:rPr lang="en-US" sz="1200" dirty="0">
                <a:solidFill>
                  <a:srgbClr val="00B050"/>
                </a:solidFill>
              </a:rPr>
              <a:t>Find User’s Data(Face ID)</a:t>
            </a:r>
          </a:p>
        </p:txBody>
      </p:sp>
      <p:cxnSp>
        <p:nvCxnSpPr>
          <p:cNvPr id="104" name="Straight Arrow Connector 103">
            <a:extLst>
              <a:ext uri="{FF2B5EF4-FFF2-40B4-BE49-F238E27FC236}">
                <a16:creationId xmlns:a16="http://schemas.microsoft.com/office/drawing/2014/main" id="{9ABAF60F-4726-4159-9954-8B11992868E0}"/>
              </a:ext>
            </a:extLst>
          </p:cNvPr>
          <p:cNvCxnSpPr>
            <a:cxnSpLocks/>
            <a:stCxn id="9" idx="0"/>
            <a:endCxn id="10" idx="2"/>
          </p:cNvCxnSpPr>
          <p:nvPr/>
        </p:nvCxnSpPr>
        <p:spPr>
          <a:xfrm flipH="1" flipV="1">
            <a:off x="1221446" y="3897664"/>
            <a:ext cx="7909" cy="5889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056C72E-BCEF-44E5-ABB6-0F88065C72F5}"/>
              </a:ext>
            </a:extLst>
          </p:cNvPr>
          <p:cNvSpPr txBox="1"/>
          <p:nvPr/>
        </p:nvSpPr>
        <p:spPr>
          <a:xfrm>
            <a:off x="1569381" y="4905383"/>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113" name="TextBox 112">
            <a:extLst>
              <a:ext uri="{FF2B5EF4-FFF2-40B4-BE49-F238E27FC236}">
                <a16:creationId xmlns:a16="http://schemas.microsoft.com/office/drawing/2014/main" id="{9F26DC82-2FAC-4661-9D51-D7BEB0932DF7}"/>
              </a:ext>
            </a:extLst>
          </p:cNvPr>
          <p:cNvSpPr txBox="1"/>
          <p:nvPr/>
        </p:nvSpPr>
        <p:spPr>
          <a:xfrm>
            <a:off x="301776" y="2648750"/>
            <a:ext cx="927818" cy="276999"/>
          </a:xfrm>
          <a:prstGeom prst="rect">
            <a:avLst/>
          </a:prstGeom>
          <a:noFill/>
        </p:spPr>
        <p:txBody>
          <a:bodyPr wrap="none" rtlCol="0">
            <a:spAutoFit/>
          </a:bodyPr>
          <a:lstStyle/>
          <a:p>
            <a:r>
              <a:rPr lang="en-US" sz="1200" dirty="0">
                <a:solidFill>
                  <a:srgbClr val="7030A0"/>
                </a:solidFill>
              </a:rPr>
              <a:t>Search User</a:t>
            </a:r>
          </a:p>
        </p:txBody>
      </p:sp>
      <p:sp>
        <p:nvSpPr>
          <p:cNvPr id="123" name="TextBox 122">
            <a:extLst>
              <a:ext uri="{FF2B5EF4-FFF2-40B4-BE49-F238E27FC236}">
                <a16:creationId xmlns:a16="http://schemas.microsoft.com/office/drawing/2014/main" id="{B16882E6-20EA-44DF-9320-461C0F151C43}"/>
              </a:ext>
            </a:extLst>
          </p:cNvPr>
          <p:cNvSpPr txBox="1"/>
          <p:nvPr/>
        </p:nvSpPr>
        <p:spPr>
          <a:xfrm>
            <a:off x="3114951" y="4018171"/>
            <a:ext cx="1378904" cy="261610"/>
          </a:xfrm>
          <a:prstGeom prst="rect">
            <a:avLst/>
          </a:prstGeom>
          <a:noFill/>
        </p:spPr>
        <p:txBody>
          <a:bodyPr wrap="none" rtlCol="0">
            <a:spAutoFit/>
          </a:bodyPr>
          <a:lstStyle/>
          <a:p>
            <a:r>
              <a:rPr lang="en-US" sz="1100" dirty="0">
                <a:solidFill>
                  <a:srgbClr val="00B050"/>
                </a:solidFill>
              </a:rPr>
              <a:t>Get Image View(link)</a:t>
            </a:r>
          </a:p>
        </p:txBody>
      </p:sp>
      <p:sp>
        <p:nvSpPr>
          <p:cNvPr id="45" name="TextBox 44">
            <a:extLst>
              <a:ext uri="{FF2B5EF4-FFF2-40B4-BE49-F238E27FC236}">
                <a16:creationId xmlns:a16="http://schemas.microsoft.com/office/drawing/2014/main" id="{FEC38266-DC61-4BCA-B150-36994CC2A435}"/>
              </a:ext>
            </a:extLst>
          </p:cNvPr>
          <p:cNvSpPr txBox="1"/>
          <p:nvPr/>
        </p:nvSpPr>
        <p:spPr>
          <a:xfrm>
            <a:off x="659573" y="2064041"/>
            <a:ext cx="166263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dirty="0">
                <a:solidFill>
                  <a:schemeClr val="bg1"/>
                </a:solidFill>
              </a:rPr>
              <a:t>User Face Collection</a:t>
            </a:r>
          </a:p>
        </p:txBody>
      </p:sp>
      <p:sp>
        <p:nvSpPr>
          <p:cNvPr id="65" name="TextBox 64">
            <a:extLst>
              <a:ext uri="{FF2B5EF4-FFF2-40B4-BE49-F238E27FC236}">
                <a16:creationId xmlns:a16="http://schemas.microsoft.com/office/drawing/2014/main" id="{B2998119-DE99-463B-8277-D3C33BFC2CA3}"/>
              </a:ext>
            </a:extLst>
          </p:cNvPr>
          <p:cNvSpPr txBox="1"/>
          <p:nvPr/>
        </p:nvSpPr>
        <p:spPr>
          <a:xfrm>
            <a:off x="1216558" y="2786652"/>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4" name="Straight Arrow Connector 43">
            <a:extLst>
              <a:ext uri="{FF2B5EF4-FFF2-40B4-BE49-F238E27FC236}">
                <a16:creationId xmlns:a16="http://schemas.microsoft.com/office/drawing/2014/main" id="{80A7A213-CB8A-48F5-9860-93BEE40763FD}"/>
              </a:ext>
            </a:extLst>
          </p:cNvPr>
          <p:cNvCxnSpPr/>
          <p:nvPr/>
        </p:nvCxnSpPr>
        <p:spPr>
          <a:xfrm>
            <a:off x="1729053" y="4842377"/>
            <a:ext cx="1007812"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B43950BB-BE80-41D7-98C0-D5E150438B3B}"/>
              </a:ext>
            </a:extLst>
          </p:cNvPr>
          <p:cNvCxnSpPr>
            <a:cxnSpLocks/>
            <a:stCxn id="10" idx="0"/>
          </p:cNvCxnSpPr>
          <p:nvPr/>
        </p:nvCxnSpPr>
        <p:spPr>
          <a:xfrm flipV="1">
            <a:off x="1221446" y="2460540"/>
            <a:ext cx="3954" cy="83248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7" name="Straight Arrow Connector 76">
            <a:extLst>
              <a:ext uri="{FF2B5EF4-FFF2-40B4-BE49-F238E27FC236}">
                <a16:creationId xmlns:a16="http://schemas.microsoft.com/office/drawing/2014/main" id="{CE5739B0-EBE5-4C28-B45E-94D8AB654FFD}"/>
              </a:ext>
            </a:extLst>
          </p:cNvPr>
          <p:cNvCxnSpPr>
            <a:cxnSpLocks/>
            <a:stCxn id="10" idx="3"/>
          </p:cNvCxnSpPr>
          <p:nvPr/>
        </p:nvCxnSpPr>
        <p:spPr>
          <a:xfrm flipV="1">
            <a:off x="1575214" y="3590207"/>
            <a:ext cx="1904659" cy="513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2" name="Picture 81" descr="A picture containing building&#10;&#10;Description generated with high confidence">
            <a:extLst>
              <a:ext uri="{FF2B5EF4-FFF2-40B4-BE49-F238E27FC236}">
                <a16:creationId xmlns:a16="http://schemas.microsoft.com/office/drawing/2014/main" id="{667351EE-24D0-48FA-9239-F6C8F564ED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1910" y="3098354"/>
            <a:ext cx="707537" cy="707537"/>
          </a:xfrm>
          <a:prstGeom prst="rect">
            <a:avLst/>
          </a:prstGeom>
        </p:spPr>
      </p:pic>
      <p:sp>
        <p:nvSpPr>
          <p:cNvPr id="83" name="TextBox 82">
            <a:extLst>
              <a:ext uri="{FF2B5EF4-FFF2-40B4-BE49-F238E27FC236}">
                <a16:creationId xmlns:a16="http://schemas.microsoft.com/office/drawing/2014/main" id="{488641BB-0A26-408E-B613-69FF0BC90E08}"/>
              </a:ext>
            </a:extLst>
          </p:cNvPr>
          <p:cNvSpPr txBox="1"/>
          <p:nvPr/>
        </p:nvSpPr>
        <p:spPr>
          <a:xfrm>
            <a:off x="3370092" y="2795450"/>
            <a:ext cx="1033488" cy="276999"/>
          </a:xfrm>
          <a:prstGeom prst="rect">
            <a:avLst/>
          </a:prstGeom>
          <a:noFill/>
        </p:spPr>
        <p:txBody>
          <a:bodyPr wrap="none" rtlCol="0">
            <a:spAutoFit/>
          </a:bodyPr>
          <a:lstStyle/>
          <a:p>
            <a:r>
              <a:rPr lang="en-US" sz="1200" dirty="0"/>
              <a:t>Elastic Search</a:t>
            </a:r>
          </a:p>
        </p:txBody>
      </p:sp>
      <p:sp>
        <p:nvSpPr>
          <p:cNvPr id="84" name="TextBox 83">
            <a:extLst>
              <a:ext uri="{FF2B5EF4-FFF2-40B4-BE49-F238E27FC236}">
                <a16:creationId xmlns:a16="http://schemas.microsoft.com/office/drawing/2014/main" id="{E220D692-1BD7-4B0D-AAE8-2CC7464040E7}"/>
              </a:ext>
            </a:extLst>
          </p:cNvPr>
          <p:cNvSpPr txBox="1"/>
          <p:nvPr/>
        </p:nvSpPr>
        <p:spPr>
          <a:xfrm>
            <a:off x="1714943" y="3626773"/>
            <a:ext cx="800155" cy="276999"/>
          </a:xfrm>
          <a:prstGeom prst="rect">
            <a:avLst/>
          </a:prstGeom>
          <a:noFill/>
        </p:spPr>
        <p:txBody>
          <a:bodyPr wrap="none" rtlCol="0">
            <a:spAutoFit/>
          </a:bodyPr>
          <a:lstStyle/>
          <a:p>
            <a:r>
              <a:rPr lang="en-US" sz="1200" dirty="0">
                <a:solidFill>
                  <a:srgbClr val="00B050"/>
                </a:solidFill>
              </a:rPr>
              <a:t>User Data</a:t>
            </a:r>
          </a:p>
        </p:txBody>
      </p:sp>
      <p:sp>
        <p:nvSpPr>
          <p:cNvPr id="85" name="TextBox 84">
            <a:extLst>
              <a:ext uri="{FF2B5EF4-FFF2-40B4-BE49-F238E27FC236}">
                <a16:creationId xmlns:a16="http://schemas.microsoft.com/office/drawing/2014/main" id="{B5DC51B3-8145-48CD-BE84-93445808FD47}"/>
              </a:ext>
            </a:extLst>
          </p:cNvPr>
          <p:cNvSpPr txBox="1"/>
          <p:nvPr/>
        </p:nvSpPr>
        <p:spPr>
          <a:xfrm>
            <a:off x="264031" y="4103363"/>
            <a:ext cx="927818" cy="461665"/>
          </a:xfrm>
          <a:prstGeom prst="rect">
            <a:avLst/>
          </a:prstGeom>
          <a:noFill/>
        </p:spPr>
        <p:txBody>
          <a:bodyPr wrap="none" rtlCol="0">
            <a:spAutoFit/>
          </a:bodyPr>
          <a:lstStyle/>
          <a:p>
            <a:r>
              <a:rPr lang="en-US" sz="1200" dirty="0">
                <a:solidFill>
                  <a:srgbClr val="7030A0"/>
                </a:solidFill>
              </a:rPr>
              <a:t>Search User</a:t>
            </a:r>
          </a:p>
          <a:p>
            <a:r>
              <a:rPr lang="en-US" sz="1200" dirty="0">
                <a:solidFill>
                  <a:srgbClr val="7030A0"/>
                </a:solidFill>
              </a:rPr>
              <a:t>S3 Key</a:t>
            </a:r>
          </a:p>
        </p:txBody>
      </p:sp>
      <p:cxnSp>
        <p:nvCxnSpPr>
          <p:cNvPr id="86" name="Straight Arrow Connector 85">
            <a:extLst>
              <a:ext uri="{FF2B5EF4-FFF2-40B4-BE49-F238E27FC236}">
                <a16:creationId xmlns:a16="http://schemas.microsoft.com/office/drawing/2014/main" id="{4FD84224-720F-4D65-A553-2E89DA3ECAC3}"/>
              </a:ext>
            </a:extLst>
          </p:cNvPr>
          <p:cNvCxnSpPr>
            <a:cxnSpLocks/>
          </p:cNvCxnSpPr>
          <p:nvPr/>
        </p:nvCxnSpPr>
        <p:spPr>
          <a:xfrm>
            <a:off x="4026327" y="4814018"/>
            <a:ext cx="1444033" cy="617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03" name="TextBox 102">
            <a:extLst>
              <a:ext uri="{FF2B5EF4-FFF2-40B4-BE49-F238E27FC236}">
                <a16:creationId xmlns:a16="http://schemas.microsoft.com/office/drawing/2014/main" id="{6719D4C5-B6EF-4DA0-9583-F86CD4FD49CA}"/>
              </a:ext>
            </a:extLst>
          </p:cNvPr>
          <p:cNvSpPr txBox="1"/>
          <p:nvPr/>
        </p:nvSpPr>
        <p:spPr>
          <a:xfrm>
            <a:off x="5033521" y="3089510"/>
            <a:ext cx="383438" cy="338554"/>
          </a:xfrm>
          <a:prstGeom prst="rect">
            <a:avLst/>
          </a:prstGeom>
          <a:noFill/>
        </p:spPr>
        <p:txBody>
          <a:bodyPr wrap="none" rtlCol="0">
            <a:spAutoFit/>
          </a:bodyPr>
          <a:lstStyle/>
          <a:p>
            <a:r>
              <a:rPr lang="en-US" sz="1600" dirty="0"/>
              <a:t>S3</a:t>
            </a:r>
          </a:p>
        </p:txBody>
      </p:sp>
      <p:sp>
        <p:nvSpPr>
          <p:cNvPr id="87" name="Rectangle: Rounded Corners 86">
            <a:extLst>
              <a:ext uri="{FF2B5EF4-FFF2-40B4-BE49-F238E27FC236}">
                <a16:creationId xmlns:a16="http://schemas.microsoft.com/office/drawing/2014/main" id="{B13C4904-6952-4A60-80CD-9C1357511F84}"/>
              </a:ext>
            </a:extLst>
          </p:cNvPr>
          <p:cNvSpPr/>
          <p:nvPr/>
        </p:nvSpPr>
        <p:spPr>
          <a:xfrm>
            <a:off x="8058150" y="6131487"/>
            <a:ext cx="3590058" cy="44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Utterance : ‘ Search User’</a:t>
            </a:r>
          </a:p>
        </p:txBody>
      </p:sp>
      <p:sp>
        <p:nvSpPr>
          <p:cNvPr id="34" name="TextBox 33">
            <a:extLst>
              <a:ext uri="{FF2B5EF4-FFF2-40B4-BE49-F238E27FC236}">
                <a16:creationId xmlns:a16="http://schemas.microsoft.com/office/drawing/2014/main" id="{3DECF58E-2402-45C5-9C30-D2844D7D8A0A}"/>
              </a:ext>
            </a:extLst>
          </p:cNvPr>
          <p:cNvSpPr txBox="1"/>
          <p:nvPr/>
        </p:nvSpPr>
        <p:spPr>
          <a:xfrm>
            <a:off x="1262071" y="4085438"/>
            <a:ext cx="800155" cy="276999"/>
          </a:xfrm>
          <a:prstGeom prst="rect">
            <a:avLst/>
          </a:prstGeom>
          <a:noFill/>
        </p:spPr>
        <p:txBody>
          <a:bodyPr wrap="none" rtlCol="0">
            <a:spAutoFit/>
          </a:bodyPr>
          <a:lstStyle/>
          <a:p>
            <a:r>
              <a:rPr lang="en-US" sz="1200" dirty="0">
                <a:solidFill>
                  <a:srgbClr val="00B050"/>
                </a:solidFill>
              </a:rPr>
              <a:t>User Data</a:t>
            </a:r>
          </a:p>
        </p:txBody>
      </p:sp>
      <p:sp>
        <p:nvSpPr>
          <p:cNvPr id="35" name="TextBox 34">
            <a:extLst>
              <a:ext uri="{FF2B5EF4-FFF2-40B4-BE49-F238E27FC236}">
                <a16:creationId xmlns:a16="http://schemas.microsoft.com/office/drawing/2014/main" id="{EB942384-55DA-43B6-96B6-3DB4E840A149}"/>
              </a:ext>
            </a:extLst>
          </p:cNvPr>
          <p:cNvSpPr txBox="1"/>
          <p:nvPr/>
        </p:nvSpPr>
        <p:spPr>
          <a:xfrm>
            <a:off x="1650720" y="4458382"/>
            <a:ext cx="800155" cy="276999"/>
          </a:xfrm>
          <a:prstGeom prst="rect">
            <a:avLst/>
          </a:prstGeom>
          <a:noFill/>
        </p:spPr>
        <p:txBody>
          <a:bodyPr wrap="none" rtlCol="0">
            <a:spAutoFit/>
          </a:bodyPr>
          <a:lstStyle/>
          <a:p>
            <a:r>
              <a:rPr lang="en-US" sz="1200" dirty="0">
                <a:solidFill>
                  <a:srgbClr val="00B050"/>
                </a:solidFill>
              </a:rPr>
              <a:t>User Data</a:t>
            </a:r>
          </a:p>
        </p:txBody>
      </p:sp>
      <p:sp>
        <p:nvSpPr>
          <p:cNvPr id="36" name="TextBox 35">
            <a:extLst>
              <a:ext uri="{FF2B5EF4-FFF2-40B4-BE49-F238E27FC236}">
                <a16:creationId xmlns:a16="http://schemas.microsoft.com/office/drawing/2014/main" id="{F96B2C79-F9B2-4A4E-B36A-773D1006ADAA}"/>
              </a:ext>
            </a:extLst>
          </p:cNvPr>
          <p:cNvSpPr txBox="1"/>
          <p:nvPr/>
        </p:nvSpPr>
        <p:spPr>
          <a:xfrm>
            <a:off x="4318748" y="4504282"/>
            <a:ext cx="800155" cy="276999"/>
          </a:xfrm>
          <a:prstGeom prst="rect">
            <a:avLst/>
          </a:prstGeom>
          <a:noFill/>
        </p:spPr>
        <p:txBody>
          <a:bodyPr wrap="none" rtlCol="0">
            <a:spAutoFit/>
          </a:bodyPr>
          <a:lstStyle/>
          <a:p>
            <a:r>
              <a:rPr lang="en-US" sz="1200" dirty="0">
                <a:solidFill>
                  <a:srgbClr val="00B050"/>
                </a:solidFill>
              </a:rPr>
              <a:t>User Data</a:t>
            </a:r>
          </a:p>
        </p:txBody>
      </p:sp>
      <p:pic>
        <p:nvPicPr>
          <p:cNvPr id="2" name="Picture 1">
            <a:extLst>
              <a:ext uri="{FF2B5EF4-FFF2-40B4-BE49-F238E27FC236}">
                <a16:creationId xmlns:a16="http://schemas.microsoft.com/office/drawing/2014/main" id="{AE20CF02-E340-4EEA-8FB7-C86054E7619F}"/>
              </a:ext>
            </a:extLst>
          </p:cNvPr>
          <p:cNvPicPr>
            <a:picLocks noChangeAspect="1"/>
          </p:cNvPicPr>
          <p:nvPr/>
        </p:nvPicPr>
        <p:blipFill>
          <a:blip r:embed="rId9"/>
          <a:stretch>
            <a:fillRect/>
          </a:stretch>
        </p:blipFill>
        <p:spPr>
          <a:xfrm>
            <a:off x="8414601" y="1289433"/>
            <a:ext cx="2965859" cy="4688882"/>
          </a:xfrm>
          <a:prstGeom prst="rect">
            <a:avLst/>
          </a:prstGeom>
        </p:spPr>
      </p:pic>
    </p:spTree>
    <p:extLst>
      <p:ext uri="{BB962C8B-B14F-4D97-AF65-F5344CB8AC3E}">
        <p14:creationId xmlns:p14="http://schemas.microsoft.com/office/powerpoint/2010/main" val="1748789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Search User’s Face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70843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Turbo Mobile Framework is used for Employee Data Management.</a:t>
            </a:r>
          </a:p>
          <a:p>
            <a:pPr marL="285750" indent="-285750">
              <a:buFont typeface="Arial" panose="020B0604020202020204" pitchFamily="34" charset="0"/>
              <a:buChar char="•"/>
            </a:pPr>
            <a:r>
              <a:rPr lang="en-US" sz="1600" dirty="0"/>
              <a:t>Using List User Intent users are listed on Elastic Search and User’s Face is listed on  ‘</a:t>
            </a:r>
            <a:r>
              <a:rPr lang="en-US" sz="1600" dirty="0" err="1"/>
              <a:t>UserFaceCollection</a:t>
            </a:r>
            <a:r>
              <a:rPr lang="en-US" sz="1600" dirty="0"/>
              <a:t>’ , this collection is used later to identify user by attendance   system or security system. </a:t>
            </a:r>
          </a:p>
          <a:p>
            <a:pPr marL="285750" indent="-285750">
              <a:buFont typeface="Arial" panose="020B0604020202020204" pitchFamily="34" charset="0"/>
              <a:buChar char="•"/>
            </a:pPr>
            <a:r>
              <a:rPr lang="en-US" sz="1600" dirty="0"/>
              <a:t>User Data collected:   Name,  User ID, Picture</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670127" y="4387663"/>
            <a:ext cx="778948" cy="650034"/>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736024" y="3289344"/>
            <a:ext cx="707536" cy="60464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0113" y="5742047"/>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a:stCxn id="10" idx="3"/>
          </p:cNvCxnSpPr>
          <p:nvPr/>
        </p:nvCxnSpPr>
        <p:spPr>
          <a:xfrm flipV="1">
            <a:off x="1443560" y="3590287"/>
            <a:ext cx="1247521" cy="13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553317" y="5801323"/>
            <a:ext cx="999862" cy="904803"/>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1954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123825" y="3548848"/>
            <a:ext cx="679994" cy="276999"/>
          </a:xfrm>
          <a:prstGeom prst="rect">
            <a:avLst/>
          </a:prstGeom>
          <a:noFill/>
        </p:spPr>
        <p:txBody>
          <a:bodyPr wrap="none" rtlCol="0">
            <a:spAutoFit/>
          </a:bodyPr>
          <a:lstStyle/>
          <a:p>
            <a:r>
              <a:rPr lang="en-US" sz="1200" dirty="0"/>
              <a:t>Lambda</a:t>
            </a:r>
          </a:p>
        </p:txBody>
      </p:sp>
      <p:sp>
        <p:nvSpPr>
          <p:cNvPr id="39" name="TextBox 38">
            <a:extLst>
              <a:ext uri="{FF2B5EF4-FFF2-40B4-BE49-F238E27FC236}">
                <a16:creationId xmlns:a16="http://schemas.microsoft.com/office/drawing/2014/main" id="{38157509-D9D4-4B73-9402-710FC039DA4B}"/>
              </a:ext>
            </a:extLst>
          </p:cNvPr>
          <p:cNvSpPr txBox="1"/>
          <p:nvPr/>
        </p:nvSpPr>
        <p:spPr>
          <a:xfrm>
            <a:off x="377681" y="4838953"/>
            <a:ext cx="458908" cy="338554"/>
          </a:xfrm>
          <a:prstGeom prst="rect">
            <a:avLst/>
          </a:prstGeom>
          <a:noFill/>
        </p:spPr>
        <p:txBody>
          <a:bodyPr wrap="none" rtlCol="0">
            <a:spAutoFit/>
          </a:bodyPr>
          <a:lstStyle/>
          <a:p>
            <a:r>
              <a:rPr lang="en-US" sz="16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1443560" y="6330291"/>
            <a:ext cx="1247521" cy="276999"/>
          </a:xfrm>
          <a:prstGeom prst="rect">
            <a:avLst/>
          </a:prstGeom>
          <a:noFill/>
        </p:spPr>
        <p:txBody>
          <a:bodyPr wrap="none" rtlCol="0">
            <a:spAutoFit/>
          </a:bodyPr>
          <a:lstStyle/>
          <a:p>
            <a:r>
              <a:rPr lang="en-US" sz="1200" dirty="0">
                <a:solidFill>
                  <a:srgbClr val="7030A0"/>
                </a:solidFill>
              </a:rPr>
              <a:t>List  Face(S3 Key)</a:t>
            </a:r>
          </a:p>
        </p:txBody>
      </p:sp>
      <p:sp>
        <p:nvSpPr>
          <p:cNvPr id="97" name="TextBox 96">
            <a:extLst>
              <a:ext uri="{FF2B5EF4-FFF2-40B4-BE49-F238E27FC236}">
                <a16:creationId xmlns:a16="http://schemas.microsoft.com/office/drawing/2014/main" id="{4DCE97A5-02C2-4B3A-92A9-E6D11F2F30B9}"/>
              </a:ext>
            </a:extLst>
          </p:cNvPr>
          <p:cNvSpPr txBox="1"/>
          <p:nvPr/>
        </p:nvSpPr>
        <p:spPr>
          <a:xfrm>
            <a:off x="1484074" y="5922248"/>
            <a:ext cx="1429561" cy="276999"/>
          </a:xfrm>
          <a:prstGeom prst="rect">
            <a:avLst/>
          </a:prstGeom>
          <a:noFill/>
        </p:spPr>
        <p:txBody>
          <a:bodyPr wrap="square" rtlCol="0">
            <a:spAutoFit/>
          </a:bodyPr>
          <a:lstStyle/>
          <a:p>
            <a:r>
              <a:rPr lang="en-US" sz="1200" dirty="0">
                <a:solidFill>
                  <a:srgbClr val="00B050"/>
                </a:solidFill>
              </a:rPr>
              <a:t>Image Link &amp;  View</a:t>
            </a:r>
          </a:p>
        </p:txBody>
      </p:sp>
      <p:sp>
        <p:nvSpPr>
          <p:cNvPr id="101" name="TextBox 100">
            <a:extLst>
              <a:ext uri="{FF2B5EF4-FFF2-40B4-BE49-F238E27FC236}">
                <a16:creationId xmlns:a16="http://schemas.microsoft.com/office/drawing/2014/main" id="{D2C1447B-31C6-4172-BDD3-E07B8BD4C845}"/>
              </a:ext>
            </a:extLst>
          </p:cNvPr>
          <p:cNvSpPr txBox="1"/>
          <p:nvPr/>
        </p:nvSpPr>
        <p:spPr>
          <a:xfrm>
            <a:off x="1084903" y="5521428"/>
            <a:ext cx="635815" cy="276999"/>
          </a:xfrm>
          <a:prstGeom prst="rect">
            <a:avLst/>
          </a:prstGeom>
          <a:noFill/>
        </p:spPr>
        <p:txBody>
          <a:bodyPr wrap="none" rtlCol="0">
            <a:spAutoFit/>
          </a:bodyPr>
          <a:lstStyle/>
          <a:p>
            <a:r>
              <a:rPr lang="en-US" sz="1200" dirty="0">
                <a:solidFill>
                  <a:srgbClr val="00B050"/>
                </a:solidFill>
              </a:rPr>
              <a:t>Face ID</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306719" y="3274198"/>
            <a:ext cx="1299330" cy="276999"/>
          </a:xfrm>
          <a:prstGeom prst="rect">
            <a:avLst/>
          </a:prstGeom>
          <a:noFill/>
        </p:spPr>
        <p:txBody>
          <a:bodyPr wrap="none" rtlCol="0">
            <a:spAutoFit/>
          </a:bodyPr>
          <a:lstStyle/>
          <a:p>
            <a:r>
              <a:rPr lang="en-US" sz="1200" dirty="0">
                <a:solidFill>
                  <a:srgbClr val="00B050"/>
                </a:solidFill>
              </a:rPr>
              <a:t>List User (Face ID)</a:t>
            </a:r>
          </a:p>
        </p:txBody>
      </p:sp>
      <p:sp>
        <p:nvSpPr>
          <p:cNvPr id="107" name="TextBox 106">
            <a:extLst>
              <a:ext uri="{FF2B5EF4-FFF2-40B4-BE49-F238E27FC236}">
                <a16:creationId xmlns:a16="http://schemas.microsoft.com/office/drawing/2014/main" id="{E056C72E-BCEF-44E5-ABB6-0F88065C72F5}"/>
              </a:ext>
            </a:extLst>
          </p:cNvPr>
          <p:cNvSpPr txBox="1"/>
          <p:nvPr/>
        </p:nvSpPr>
        <p:spPr>
          <a:xfrm>
            <a:off x="-45077" y="5210961"/>
            <a:ext cx="1212255" cy="276999"/>
          </a:xfrm>
          <a:prstGeom prst="rect">
            <a:avLst/>
          </a:prstGeom>
          <a:noFill/>
        </p:spPr>
        <p:txBody>
          <a:bodyPr wrap="none" rtlCol="0">
            <a:spAutoFit/>
          </a:bodyPr>
          <a:lstStyle/>
          <a:p>
            <a:r>
              <a:rPr lang="en-US" sz="1200" dirty="0">
                <a:solidFill>
                  <a:srgbClr val="7030A0"/>
                </a:solidFill>
              </a:rPr>
              <a:t>List Face(S3 Key)</a:t>
            </a:r>
          </a:p>
        </p:txBody>
      </p:sp>
      <p:sp>
        <p:nvSpPr>
          <p:cNvPr id="113" name="TextBox 112">
            <a:extLst>
              <a:ext uri="{FF2B5EF4-FFF2-40B4-BE49-F238E27FC236}">
                <a16:creationId xmlns:a16="http://schemas.microsoft.com/office/drawing/2014/main" id="{9F26DC82-2FAC-4661-9D51-D7BEB0932DF7}"/>
              </a:ext>
            </a:extLst>
          </p:cNvPr>
          <p:cNvSpPr txBox="1"/>
          <p:nvPr/>
        </p:nvSpPr>
        <p:spPr>
          <a:xfrm>
            <a:off x="170122" y="2702223"/>
            <a:ext cx="689676" cy="276999"/>
          </a:xfrm>
          <a:prstGeom prst="rect">
            <a:avLst/>
          </a:prstGeom>
          <a:noFill/>
        </p:spPr>
        <p:txBody>
          <a:bodyPr wrap="none" rtlCol="0">
            <a:spAutoFit/>
          </a:bodyPr>
          <a:lstStyle/>
          <a:p>
            <a:r>
              <a:rPr lang="en-US" sz="1200" dirty="0">
                <a:solidFill>
                  <a:srgbClr val="7030A0"/>
                </a:solidFill>
              </a:rPr>
              <a:t>List face</a:t>
            </a:r>
          </a:p>
        </p:txBody>
      </p:sp>
      <p:sp>
        <p:nvSpPr>
          <p:cNvPr id="45" name="TextBox 44">
            <a:extLst>
              <a:ext uri="{FF2B5EF4-FFF2-40B4-BE49-F238E27FC236}">
                <a16:creationId xmlns:a16="http://schemas.microsoft.com/office/drawing/2014/main" id="{FEC38266-DC61-4BCA-B150-36994CC2A435}"/>
              </a:ext>
            </a:extLst>
          </p:cNvPr>
          <p:cNvSpPr txBox="1"/>
          <p:nvPr/>
        </p:nvSpPr>
        <p:spPr>
          <a:xfrm>
            <a:off x="375519" y="2193714"/>
            <a:ext cx="166263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dirty="0">
                <a:solidFill>
                  <a:schemeClr val="bg1"/>
                </a:solidFill>
              </a:rPr>
              <a:t>User Face Collection</a:t>
            </a:r>
          </a:p>
        </p:txBody>
      </p:sp>
      <p:sp>
        <p:nvSpPr>
          <p:cNvPr id="65" name="TextBox 64">
            <a:extLst>
              <a:ext uri="{FF2B5EF4-FFF2-40B4-BE49-F238E27FC236}">
                <a16:creationId xmlns:a16="http://schemas.microsoft.com/office/drawing/2014/main" id="{B2998119-DE99-463B-8277-D3C33BFC2CA3}"/>
              </a:ext>
            </a:extLst>
          </p:cNvPr>
          <p:cNvSpPr txBox="1"/>
          <p:nvPr/>
        </p:nvSpPr>
        <p:spPr>
          <a:xfrm>
            <a:off x="1084904" y="2840125"/>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4" name="Straight Arrow Connector 43">
            <a:extLst>
              <a:ext uri="{FF2B5EF4-FFF2-40B4-BE49-F238E27FC236}">
                <a16:creationId xmlns:a16="http://schemas.microsoft.com/office/drawing/2014/main" id="{80A7A213-CB8A-48F5-9860-93BEE40763FD}"/>
              </a:ext>
            </a:extLst>
          </p:cNvPr>
          <p:cNvCxnSpPr>
            <a:cxnSpLocks/>
            <a:stCxn id="9" idx="2"/>
            <a:endCxn id="13" idx="0"/>
          </p:cNvCxnSpPr>
          <p:nvPr/>
        </p:nvCxnSpPr>
        <p:spPr>
          <a:xfrm flipH="1">
            <a:off x="1053248" y="5037697"/>
            <a:ext cx="6353" cy="76362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B43950BB-BE80-41D7-98C0-D5E150438B3B}"/>
              </a:ext>
            </a:extLst>
          </p:cNvPr>
          <p:cNvCxnSpPr>
            <a:cxnSpLocks/>
            <a:stCxn id="10" idx="0"/>
          </p:cNvCxnSpPr>
          <p:nvPr/>
        </p:nvCxnSpPr>
        <p:spPr>
          <a:xfrm flipH="1" flipV="1">
            <a:off x="1084904" y="2572782"/>
            <a:ext cx="4888" cy="71656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2" name="Picture 81" descr="A picture containing building&#10;&#10;Description generated with high confidence">
            <a:extLst>
              <a:ext uri="{FF2B5EF4-FFF2-40B4-BE49-F238E27FC236}">
                <a16:creationId xmlns:a16="http://schemas.microsoft.com/office/drawing/2014/main" id="{667351EE-24D0-48FA-9239-F6C8F564ED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3544" y="3198093"/>
            <a:ext cx="707537" cy="707537"/>
          </a:xfrm>
          <a:prstGeom prst="rect">
            <a:avLst/>
          </a:prstGeom>
        </p:spPr>
      </p:pic>
      <p:sp>
        <p:nvSpPr>
          <p:cNvPr id="83" name="TextBox 82">
            <a:extLst>
              <a:ext uri="{FF2B5EF4-FFF2-40B4-BE49-F238E27FC236}">
                <a16:creationId xmlns:a16="http://schemas.microsoft.com/office/drawing/2014/main" id="{488641BB-0A26-408E-B613-69FF0BC90E08}"/>
              </a:ext>
            </a:extLst>
          </p:cNvPr>
          <p:cNvSpPr txBox="1"/>
          <p:nvPr/>
        </p:nvSpPr>
        <p:spPr>
          <a:xfrm>
            <a:off x="2438594" y="3846084"/>
            <a:ext cx="1033488" cy="276999"/>
          </a:xfrm>
          <a:prstGeom prst="rect">
            <a:avLst/>
          </a:prstGeom>
          <a:noFill/>
        </p:spPr>
        <p:txBody>
          <a:bodyPr wrap="none" rtlCol="0">
            <a:spAutoFit/>
          </a:bodyPr>
          <a:lstStyle/>
          <a:p>
            <a:r>
              <a:rPr lang="en-US" sz="1200" dirty="0"/>
              <a:t>Elastic Search</a:t>
            </a:r>
          </a:p>
        </p:txBody>
      </p:sp>
      <p:sp>
        <p:nvSpPr>
          <p:cNvPr id="85" name="TextBox 84">
            <a:extLst>
              <a:ext uri="{FF2B5EF4-FFF2-40B4-BE49-F238E27FC236}">
                <a16:creationId xmlns:a16="http://schemas.microsoft.com/office/drawing/2014/main" id="{B5DC51B3-8145-48CD-BE84-93445808FD47}"/>
              </a:ext>
            </a:extLst>
          </p:cNvPr>
          <p:cNvSpPr txBox="1"/>
          <p:nvPr/>
        </p:nvSpPr>
        <p:spPr>
          <a:xfrm>
            <a:off x="263419" y="3995402"/>
            <a:ext cx="712631" cy="461665"/>
          </a:xfrm>
          <a:prstGeom prst="rect">
            <a:avLst/>
          </a:prstGeom>
          <a:noFill/>
        </p:spPr>
        <p:txBody>
          <a:bodyPr wrap="none" rtlCol="0">
            <a:spAutoFit/>
          </a:bodyPr>
          <a:lstStyle/>
          <a:p>
            <a:r>
              <a:rPr lang="en-US" sz="1200" dirty="0">
                <a:solidFill>
                  <a:srgbClr val="7030A0"/>
                </a:solidFill>
              </a:rPr>
              <a:t>List Face</a:t>
            </a:r>
          </a:p>
          <a:p>
            <a:r>
              <a:rPr lang="en-US" sz="1200" dirty="0">
                <a:solidFill>
                  <a:srgbClr val="7030A0"/>
                </a:solidFill>
              </a:rPr>
              <a:t>(S3 Key)</a:t>
            </a:r>
          </a:p>
        </p:txBody>
      </p:sp>
      <p:cxnSp>
        <p:nvCxnSpPr>
          <p:cNvPr id="86" name="Straight Arrow Connector 85">
            <a:extLst>
              <a:ext uri="{FF2B5EF4-FFF2-40B4-BE49-F238E27FC236}">
                <a16:creationId xmlns:a16="http://schemas.microsoft.com/office/drawing/2014/main" id="{4FD84224-720F-4D65-A553-2E89DA3ECAC3}"/>
              </a:ext>
            </a:extLst>
          </p:cNvPr>
          <p:cNvCxnSpPr>
            <a:cxnSpLocks/>
            <a:endCxn id="11" idx="1"/>
          </p:cNvCxnSpPr>
          <p:nvPr/>
        </p:nvCxnSpPr>
        <p:spPr>
          <a:xfrm flipV="1">
            <a:off x="1611960" y="6199247"/>
            <a:ext cx="1008153" cy="1945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87" name="Rectangle: Rounded Corners 86">
            <a:extLst>
              <a:ext uri="{FF2B5EF4-FFF2-40B4-BE49-F238E27FC236}">
                <a16:creationId xmlns:a16="http://schemas.microsoft.com/office/drawing/2014/main" id="{B13C4904-6952-4A60-80CD-9C1357511F84}"/>
              </a:ext>
            </a:extLst>
          </p:cNvPr>
          <p:cNvSpPr/>
          <p:nvPr/>
        </p:nvSpPr>
        <p:spPr>
          <a:xfrm>
            <a:off x="8373855" y="5886111"/>
            <a:ext cx="3590058" cy="44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Utterance : ‘ list Face’</a:t>
            </a:r>
          </a:p>
        </p:txBody>
      </p:sp>
      <p:pic>
        <p:nvPicPr>
          <p:cNvPr id="3" name="Picture 2">
            <a:extLst>
              <a:ext uri="{FF2B5EF4-FFF2-40B4-BE49-F238E27FC236}">
                <a16:creationId xmlns:a16="http://schemas.microsoft.com/office/drawing/2014/main" id="{4C9C0171-016A-4711-ADE2-5F5206B4CB23}"/>
              </a:ext>
            </a:extLst>
          </p:cNvPr>
          <p:cNvPicPr>
            <a:picLocks noChangeAspect="1"/>
          </p:cNvPicPr>
          <p:nvPr/>
        </p:nvPicPr>
        <p:blipFill>
          <a:blip r:embed="rId8"/>
          <a:stretch>
            <a:fillRect/>
          </a:stretch>
        </p:blipFill>
        <p:spPr>
          <a:xfrm>
            <a:off x="8289994" y="2324378"/>
            <a:ext cx="3797231" cy="3311001"/>
          </a:xfrm>
          <a:prstGeom prst="rect">
            <a:avLst/>
          </a:prstGeom>
          <a:ln>
            <a:noFill/>
          </a:ln>
          <a:effectLst>
            <a:outerShdw blurRad="190500" algn="tl" rotWithShape="0">
              <a:srgbClr val="000000">
                <a:alpha val="70000"/>
              </a:srgbClr>
            </a:outerShdw>
          </a:effectLst>
        </p:spPr>
      </p:pic>
      <p:sp>
        <p:nvSpPr>
          <p:cNvPr id="40" name="TextBox 39">
            <a:extLst>
              <a:ext uri="{FF2B5EF4-FFF2-40B4-BE49-F238E27FC236}">
                <a16:creationId xmlns:a16="http://schemas.microsoft.com/office/drawing/2014/main" id="{3A459AF5-0213-4A93-AA61-6E90034D2459}"/>
              </a:ext>
            </a:extLst>
          </p:cNvPr>
          <p:cNvSpPr txBox="1"/>
          <p:nvPr/>
        </p:nvSpPr>
        <p:spPr>
          <a:xfrm>
            <a:off x="1009209" y="4024360"/>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6" name="Straight Arrow Connector 45">
            <a:extLst>
              <a:ext uri="{FF2B5EF4-FFF2-40B4-BE49-F238E27FC236}">
                <a16:creationId xmlns:a16="http://schemas.microsoft.com/office/drawing/2014/main" id="{93B5BB46-15DE-4E0C-A632-AE82E53F8C9A}"/>
              </a:ext>
            </a:extLst>
          </p:cNvPr>
          <p:cNvCxnSpPr>
            <a:cxnSpLocks/>
            <a:stCxn id="9" idx="0"/>
          </p:cNvCxnSpPr>
          <p:nvPr/>
        </p:nvCxnSpPr>
        <p:spPr>
          <a:xfrm flipH="1" flipV="1">
            <a:off x="1046837" y="3886185"/>
            <a:ext cx="12764" cy="50147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1B593EF5-57DF-49D5-AC03-F80B454394C9}"/>
              </a:ext>
            </a:extLst>
          </p:cNvPr>
          <p:cNvPicPr>
            <a:picLocks noChangeAspect="1"/>
          </p:cNvPicPr>
          <p:nvPr/>
        </p:nvPicPr>
        <p:blipFill>
          <a:blip r:embed="rId9"/>
          <a:stretch>
            <a:fillRect/>
          </a:stretch>
        </p:blipFill>
        <p:spPr>
          <a:xfrm>
            <a:off x="3747530" y="2324379"/>
            <a:ext cx="4389300" cy="3349393"/>
          </a:xfrm>
          <a:prstGeom prst="rect">
            <a:avLst/>
          </a:prstGeom>
          <a:ln>
            <a:noFill/>
          </a:ln>
          <a:effectLst>
            <a:outerShdw blurRad="190500" algn="tl" rotWithShape="0">
              <a:srgbClr val="000000">
                <a:alpha val="70000"/>
              </a:srgbClr>
            </a:outerShdw>
          </a:effectLst>
        </p:spPr>
      </p:pic>
      <p:sp>
        <p:nvSpPr>
          <p:cNvPr id="57" name="TextBox 56">
            <a:extLst>
              <a:ext uri="{FF2B5EF4-FFF2-40B4-BE49-F238E27FC236}">
                <a16:creationId xmlns:a16="http://schemas.microsoft.com/office/drawing/2014/main" id="{17FFD8B8-7B64-4F68-B65C-0462072A0FA6}"/>
              </a:ext>
            </a:extLst>
          </p:cNvPr>
          <p:cNvSpPr txBox="1"/>
          <p:nvPr/>
        </p:nvSpPr>
        <p:spPr>
          <a:xfrm>
            <a:off x="5281187" y="5711012"/>
            <a:ext cx="1967975" cy="276999"/>
          </a:xfrm>
          <a:prstGeom prst="rect">
            <a:avLst/>
          </a:prstGeom>
          <a:noFill/>
        </p:spPr>
        <p:txBody>
          <a:bodyPr wrap="none" rtlCol="0">
            <a:spAutoFit/>
          </a:bodyPr>
          <a:lstStyle/>
          <a:p>
            <a:r>
              <a:rPr lang="en-US" sz="1200" dirty="0"/>
              <a:t>Elastic Search Data in Kibana</a:t>
            </a:r>
          </a:p>
        </p:txBody>
      </p:sp>
    </p:spTree>
    <p:extLst>
      <p:ext uri="{BB962C8B-B14F-4D97-AF65-F5344CB8AC3E}">
        <p14:creationId xmlns:p14="http://schemas.microsoft.com/office/powerpoint/2010/main" val="343162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Product Feedback Analysis</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109521"/>
            <a:ext cx="11708434"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Turbo Mobile Framework can create live dashboards for Product Feedback Analysis</a:t>
            </a:r>
          </a:p>
          <a:p>
            <a:pPr marL="285750" indent="-285750">
              <a:buFont typeface="Arial" panose="020B0604020202020204" pitchFamily="34" charset="0"/>
              <a:buChar char="•"/>
            </a:pPr>
            <a:r>
              <a:rPr lang="en-US" sz="1600" dirty="0"/>
              <a:t>In the application ‘Sample Product Feedback’ taken from a third party data set has been used  only for demonstration purpose</a:t>
            </a:r>
          </a:p>
          <a:p>
            <a:r>
              <a:rPr lang="en-US" sz="1600" dirty="0"/>
              <a:t>      data source: </a:t>
            </a:r>
            <a:r>
              <a:rPr lang="en-US" sz="1600" dirty="0">
                <a:hlinkClick r:id="rId2"/>
              </a:rPr>
              <a:t>http://jmcauley.ucsd.edu/data/amazon/</a:t>
            </a:r>
            <a:endParaRPr lang="en-US" sz="1600" dirty="0"/>
          </a:p>
          <a:p>
            <a:r>
              <a:rPr lang="en-US" sz="1600" dirty="0"/>
              <a:t>Feedback Data for four items have been uploaded on S3 and Elastic Search.</a:t>
            </a:r>
          </a:p>
          <a:p>
            <a:r>
              <a:rPr lang="en-US" sz="1600" dirty="0"/>
              <a:t>	(</a:t>
            </a:r>
            <a:r>
              <a:rPr lang="en-US" sz="1600" dirty="0" err="1"/>
              <a:t>i</a:t>
            </a:r>
            <a:r>
              <a:rPr lang="en-US" sz="1600" dirty="0"/>
              <a:t>) Cell Phones (ii) Automotive Products (iii) </a:t>
            </a:r>
            <a:r>
              <a:rPr lang="en-US" sz="1600" dirty="0" err="1"/>
              <a:t>Digitial</a:t>
            </a:r>
            <a:r>
              <a:rPr lang="en-US" sz="1600" dirty="0"/>
              <a:t> Music   ( iv) Musical Instruments</a:t>
            </a:r>
          </a:p>
          <a:p>
            <a:endParaRPr lang="en-US" sz="1600" dirty="0"/>
          </a:p>
          <a:p>
            <a:endParaRPr lang="en-US" sz="1600" dirty="0"/>
          </a:p>
        </p:txBody>
      </p:sp>
      <p:sp>
        <p:nvSpPr>
          <p:cNvPr id="2" name="Rectangle: Rounded Corners 1">
            <a:extLst>
              <a:ext uri="{FF2B5EF4-FFF2-40B4-BE49-F238E27FC236}">
                <a16:creationId xmlns:a16="http://schemas.microsoft.com/office/drawing/2014/main" id="{9B70B4EF-E837-4F04-8A6D-8243538D26E1}"/>
              </a:ext>
            </a:extLst>
          </p:cNvPr>
          <p:cNvSpPr/>
          <p:nvPr/>
        </p:nvSpPr>
        <p:spPr>
          <a:xfrm>
            <a:off x="333373" y="2676525"/>
            <a:ext cx="2767013" cy="1104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Feedback Database downloaded</a:t>
            </a:r>
          </a:p>
        </p:txBody>
      </p:sp>
      <p:sp>
        <p:nvSpPr>
          <p:cNvPr id="34" name="Rectangle: Rounded Corners 33">
            <a:extLst>
              <a:ext uri="{FF2B5EF4-FFF2-40B4-BE49-F238E27FC236}">
                <a16:creationId xmlns:a16="http://schemas.microsoft.com/office/drawing/2014/main" id="{62C5A296-EC12-4EC6-B4F3-F115B087D361}"/>
              </a:ext>
            </a:extLst>
          </p:cNvPr>
          <p:cNvSpPr/>
          <p:nvPr/>
        </p:nvSpPr>
        <p:spPr>
          <a:xfrm>
            <a:off x="3409948" y="2676525"/>
            <a:ext cx="3590925"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 Each feedback is saved as individual feedback JSON file</a:t>
            </a:r>
          </a:p>
        </p:txBody>
      </p:sp>
      <p:sp>
        <p:nvSpPr>
          <p:cNvPr id="35" name="Rectangle: Rounded Corners 34">
            <a:extLst>
              <a:ext uri="{FF2B5EF4-FFF2-40B4-BE49-F238E27FC236}">
                <a16:creationId xmlns:a16="http://schemas.microsoft.com/office/drawing/2014/main" id="{6B19A615-A279-4D3D-85C7-141C739A7567}"/>
              </a:ext>
            </a:extLst>
          </p:cNvPr>
          <p:cNvSpPr/>
          <p:nvPr/>
        </p:nvSpPr>
        <p:spPr>
          <a:xfrm>
            <a:off x="7448548" y="2676524"/>
            <a:ext cx="3590925"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JSON file uploaded on respective S3  folder e.g. for mobile -&gt; ‘Feedback\mobile’</a:t>
            </a:r>
          </a:p>
        </p:txBody>
      </p:sp>
      <p:sp>
        <p:nvSpPr>
          <p:cNvPr id="36" name="Rectangle: Rounded Corners 35">
            <a:extLst>
              <a:ext uri="{FF2B5EF4-FFF2-40B4-BE49-F238E27FC236}">
                <a16:creationId xmlns:a16="http://schemas.microsoft.com/office/drawing/2014/main" id="{CBE3E79F-4CB3-44F0-8D6D-C620D7FAFB3F}"/>
              </a:ext>
            </a:extLst>
          </p:cNvPr>
          <p:cNvSpPr/>
          <p:nvPr/>
        </p:nvSpPr>
        <p:spPr>
          <a:xfrm>
            <a:off x="7486651" y="4041190"/>
            <a:ext cx="3590924"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 Every File upload triggers Lambda function</a:t>
            </a:r>
          </a:p>
        </p:txBody>
      </p:sp>
      <p:sp>
        <p:nvSpPr>
          <p:cNvPr id="37" name="Rectangle: Rounded Corners 36">
            <a:extLst>
              <a:ext uri="{FF2B5EF4-FFF2-40B4-BE49-F238E27FC236}">
                <a16:creationId xmlns:a16="http://schemas.microsoft.com/office/drawing/2014/main" id="{F0195079-95B5-4E52-BFB7-974D0C8E6D10}"/>
              </a:ext>
            </a:extLst>
          </p:cNvPr>
          <p:cNvSpPr/>
          <p:nvPr/>
        </p:nvSpPr>
        <p:spPr>
          <a:xfrm>
            <a:off x="3333749" y="4041191"/>
            <a:ext cx="3590926"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Feedback data is parsed from JSON</a:t>
            </a:r>
          </a:p>
        </p:txBody>
      </p:sp>
      <p:sp>
        <p:nvSpPr>
          <p:cNvPr id="38" name="Rectangle: Rounded Corners 37">
            <a:extLst>
              <a:ext uri="{FF2B5EF4-FFF2-40B4-BE49-F238E27FC236}">
                <a16:creationId xmlns:a16="http://schemas.microsoft.com/office/drawing/2014/main" id="{989B4238-4808-4901-827F-D84405629490}"/>
              </a:ext>
            </a:extLst>
          </p:cNvPr>
          <p:cNvSpPr/>
          <p:nvPr/>
        </p:nvSpPr>
        <p:spPr>
          <a:xfrm>
            <a:off x="290512" y="4041192"/>
            <a:ext cx="2809876"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4 -Sentiments of feedback is determined using ‘comprehend’ API</a:t>
            </a:r>
          </a:p>
        </p:txBody>
      </p:sp>
      <p:sp>
        <p:nvSpPr>
          <p:cNvPr id="41" name="Rectangle: Rounded Corners 40">
            <a:extLst>
              <a:ext uri="{FF2B5EF4-FFF2-40B4-BE49-F238E27FC236}">
                <a16:creationId xmlns:a16="http://schemas.microsoft.com/office/drawing/2014/main" id="{DDF4591B-6E6E-4367-B53E-18D77D180411}"/>
              </a:ext>
            </a:extLst>
          </p:cNvPr>
          <p:cNvSpPr/>
          <p:nvPr/>
        </p:nvSpPr>
        <p:spPr>
          <a:xfrm>
            <a:off x="290512" y="5438775"/>
            <a:ext cx="2809876" cy="914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Entities are also listed from feedback text using ‘comprehend’ API</a:t>
            </a:r>
          </a:p>
        </p:txBody>
      </p:sp>
      <p:sp>
        <p:nvSpPr>
          <p:cNvPr id="42" name="Rectangle: Rounded Corners 41">
            <a:extLst>
              <a:ext uri="{FF2B5EF4-FFF2-40B4-BE49-F238E27FC236}">
                <a16:creationId xmlns:a16="http://schemas.microsoft.com/office/drawing/2014/main" id="{79C4B6EC-0219-4C4B-9928-4D88027B6535}"/>
              </a:ext>
            </a:extLst>
          </p:cNvPr>
          <p:cNvSpPr/>
          <p:nvPr/>
        </p:nvSpPr>
        <p:spPr>
          <a:xfrm>
            <a:off x="3333749" y="5438774"/>
            <a:ext cx="3667126" cy="914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8 - Sentiment and entities are uploaded on Elastic Search with index – Feedback and type – product name</a:t>
            </a:r>
          </a:p>
        </p:txBody>
      </p:sp>
      <p:sp>
        <p:nvSpPr>
          <p:cNvPr id="43" name="Rectangle: Rounded Corners 42">
            <a:extLst>
              <a:ext uri="{FF2B5EF4-FFF2-40B4-BE49-F238E27FC236}">
                <a16:creationId xmlns:a16="http://schemas.microsoft.com/office/drawing/2014/main" id="{19C8D88A-FB92-420A-B48E-89537C49BD7F}"/>
              </a:ext>
            </a:extLst>
          </p:cNvPr>
          <p:cNvSpPr/>
          <p:nvPr/>
        </p:nvSpPr>
        <p:spPr>
          <a:xfrm>
            <a:off x="7410449" y="5438774"/>
            <a:ext cx="3667126" cy="914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Visualizations and Dashboards are created on Kibana </a:t>
            </a:r>
          </a:p>
        </p:txBody>
      </p:sp>
    </p:spTree>
    <p:extLst>
      <p:ext uri="{BB962C8B-B14F-4D97-AF65-F5344CB8AC3E}">
        <p14:creationId xmlns:p14="http://schemas.microsoft.com/office/powerpoint/2010/main" val="226779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Sample Dashboard:  Mobile Feedback Analysis</a:t>
            </a:r>
          </a:p>
        </p:txBody>
      </p:sp>
      <p:sp>
        <p:nvSpPr>
          <p:cNvPr id="4" name="TextBox 3">
            <a:extLst>
              <a:ext uri="{FF2B5EF4-FFF2-40B4-BE49-F238E27FC236}">
                <a16:creationId xmlns:a16="http://schemas.microsoft.com/office/drawing/2014/main" id="{384D49EE-329D-4047-8591-E77517450CA0}"/>
              </a:ext>
            </a:extLst>
          </p:cNvPr>
          <p:cNvSpPr txBox="1"/>
          <p:nvPr/>
        </p:nvSpPr>
        <p:spPr>
          <a:xfrm>
            <a:off x="225192" y="1174260"/>
            <a:ext cx="11696985" cy="646331"/>
          </a:xfrm>
          <a:prstGeom prst="rect">
            <a:avLst/>
          </a:prstGeom>
          <a:noFill/>
        </p:spPr>
        <p:txBody>
          <a:bodyPr wrap="none" rtlCol="0">
            <a:spAutoFit/>
          </a:bodyPr>
          <a:lstStyle/>
          <a:p>
            <a:r>
              <a:rPr lang="en-US" dirty="0"/>
              <a:t>Feedback Sentiment , Overall Rating, Keywords used in feedback, Total Feedback, Commercial keywords used in feedback</a:t>
            </a:r>
          </a:p>
          <a:p>
            <a:r>
              <a:rPr lang="en-US" dirty="0"/>
              <a:t>Kibana Link :     </a:t>
            </a:r>
            <a:r>
              <a:rPr lang="en-US" dirty="0">
                <a:hlinkClick r:id="rId2"/>
              </a:rPr>
              <a:t>Kibana Page </a:t>
            </a:r>
            <a:r>
              <a:rPr lang="en-US"/>
              <a:t>,         Dashboard:   </a:t>
            </a:r>
            <a:r>
              <a:rPr lang="en-US" dirty="0">
                <a:hlinkClick r:id="rId3"/>
              </a:rPr>
              <a:t>Mobile Feedback Dash Board</a:t>
            </a:r>
            <a:endParaRPr lang="en-US" dirty="0"/>
          </a:p>
        </p:txBody>
      </p:sp>
      <p:pic>
        <p:nvPicPr>
          <p:cNvPr id="5" name="Picture 4">
            <a:extLst>
              <a:ext uri="{FF2B5EF4-FFF2-40B4-BE49-F238E27FC236}">
                <a16:creationId xmlns:a16="http://schemas.microsoft.com/office/drawing/2014/main" id="{9E46B8A8-3611-46A9-A1E2-75C2A523EB52}"/>
              </a:ext>
            </a:extLst>
          </p:cNvPr>
          <p:cNvPicPr>
            <a:picLocks noChangeAspect="1"/>
          </p:cNvPicPr>
          <p:nvPr/>
        </p:nvPicPr>
        <p:blipFill>
          <a:blip r:embed="rId4"/>
          <a:stretch>
            <a:fillRect/>
          </a:stretch>
        </p:blipFill>
        <p:spPr>
          <a:xfrm>
            <a:off x="225192" y="1903252"/>
            <a:ext cx="11887200" cy="4883839"/>
          </a:xfrm>
          <a:prstGeom prst="rect">
            <a:avLst/>
          </a:prstGeom>
          <a:ln w="12700">
            <a:solidFill>
              <a:schemeClr val="tx1"/>
            </a:solidFill>
          </a:ln>
        </p:spPr>
      </p:pic>
    </p:spTree>
    <p:extLst>
      <p:ext uri="{BB962C8B-B14F-4D97-AF65-F5344CB8AC3E}">
        <p14:creationId xmlns:p14="http://schemas.microsoft.com/office/powerpoint/2010/main" val="5689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Sample Dashboard:  Automotive Feedback Analysis</a:t>
            </a:r>
          </a:p>
        </p:txBody>
      </p:sp>
      <p:sp>
        <p:nvSpPr>
          <p:cNvPr id="4" name="TextBox 3">
            <a:extLst>
              <a:ext uri="{FF2B5EF4-FFF2-40B4-BE49-F238E27FC236}">
                <a16:creationId xmlns:a16="http://schemas.microsoft.com/office/drawing/2014/main" id="{384D49EE-329D-4047-8591-E77517450CA0}"/>
              </a:ext>
            </a:extLst>
          </p:cNvPr>
          <p:cNvSpPr txBox="1"/>
          <p:nvPr/>
        </p:nvSpPr>
        <p:spPr>
          <a:xfrm>
            <a:off x="225192" y="1174260"/>
            <a:ext cx="11533350" cy="646331"/>
          </a:xfrm>
          <a:prstGeom prst="rect">
            <a:avLst/>
          </a:prstGeom>
          <a:noFill/>
        </p:spPr>
        <p:txBody>
          <a:bodyPr wrap="none" rtlCol="0">
            <a:spAutoFit/>
          </a:bodyPr>
          <a:lstStyle/>
          <a:p>
            <a:r>
              <a:rPr lang="en-US" dirty="0"/>
              <a:t>Feedback Sentiment , Overall Rating, Keywords used in feedback, Total Feedback, Commercial keywords used in feedback</a:t>
            </a:r>
          </a:p>
          <a:p>
            <a:r>
              <a:rPr lang="en-US" dirty="0"/>
              <a:t>Kibana  Dashboard Link  : </a:t>
            </a:r>
            <a:r>
              <a:rPr lang="en-US" dirty="0">
                <a:hlinkClick r:id="rId2"/>
              </a:rPr>
              <a:t>Click here</a:t>
            </a:r>
            <a:endParaRPr lang="en-US" dirty="0"/>
          </a:p>
        </p:txBody>
      </p:sp>
      <p:pic>
        <p:nvPicPr>
          <p:cNvPr id="2" name="Picture 1">
            <a:extLst>
              <a:ext uri="{FF2B5EF4-FFF2-40B4-BE49-F238E27FC236}">
                <a16:creationId xmlns:a16="http://schemas.microsoft.com/office/drawing/2014/main" id="{F0366421-C415-4D46-9349-DB38627DD10A}"/>
              </a:ext>
            </a:extLst>
          </p:cNvPr>
          <p:cNvPicPr>
            <a:picLocks noChangeAspect="1"/>
          </p:cNvPicPr>
          <p:nvPr/>
        </p:nvPicPr>
        <p:blipFill>
          <a:blip r:embed="rId3"/>
          <a:stretch>
            <a:fillRect/>
          </a:stretch>
        </p:blipFill>
        <p:spPr>
          <a:xfrm>
            <a:off x="1019174" y="1876070"/>
            <a:ext cx="10959523" cy="4589262"/>
          </a:xfrm>
          <a:prstGeom prst="rect">
            <a:avLst/>
          </a:prstGeom>
          <a:ln w="9525">
            <a:solidFill>
              <a:schemeClr val="tx1"/>
            </a:solidFill>
          </a:ln>
        </p:spPr>
      </p:pic>
    </p:spTree>
    <p:extLst>
      <p:ext uri="{BB962C8B-B14F-4D97-AF65-F5344CB8AC3E}">
        <p14:creationId xmlns:p14="http://schemas.microsoft.com/office/powerpoint/2010/main" val="55652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3105150" y="2608409"/>
            <a:ext cx="577215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Turbo Mobile Bot: Data Flow</a:t>
            </a:r>
          </a:p>
        </p:txBody>
      </p:sp>
    </p:spTree>
    <p:extLst>
      <p:ext uri="{BB962C8B-B14F-4D97-AF65-F5344CB8AC3E}">
        <p14:creationId xmlns:p14="http://schemas.microsoft.com/office/powerpoint/2010/main" val="417280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C470-DE91-49CE-B28B-04DE07328A08}"/>
              </a:ext>
            </a:extLst>
          </p:cNvPr>
          <p:cNvSpPr>
            <a:spLocks noGrp="1"/>
          </p:cNvSpPr>
          <p:nvPr>
            <p:ph type="title"/>
          </p:nvPr>
        </p:nvSpPr>
        <p:spPr>
          <a:xfrm>
            <a:off x="838200" y="208109"/>
            <a:ext cx="10515600" cy="992620"/>
          </a:xfrm>
        </p:spPr>
        <p:txBody>
          <a:bodyPr>
            <a:normAutofit/>
          </a:bodyPr>
          <a:lstStyle/>
          <a:p>
            <a:r>
              <a:rPr lang="en-US" sz="3600" dirty="0"/>
              <a:t>What is Turbo Mobile Bot</a:t>
            </a:r>
          </a:p>
        </p:txBody>
      </p:sp>
      <p:sp>
        <p:nvSpPr>
          <p:cNvPr id="3" name="Content Placeholder 2">
            <a:extLst>
              <a:ext uri="{FF2B5EF4-FFF2-40B4-BE49-F238E27FC236}">
                <a16:creationId xmlns:a16="http://schemas.microsoft.com/office/drawing/2014/main" id="{E62967CB-3710-49B8-8F22-C15FD8224857}"/>
              </a:ext>
            </a:extLst>
          </p:cNvPr>
          <p:cNvSpPr>
            <a:spLocks noGrp="1"/>
          </p:cNvSpPr>
          <p:nvPr>
            <p:ph idx="1"/>
          </p:nvPr>
        </p:nvSpPr>
        <p:spPr>
          <a:xfrm>
            <a:off x="838200" y="1302327"/>
            <a:ext cx="10515600" cy="4865400"/>
          </a:xfrm>
        </p:spPr>
        <p:txBody>
          <a:bodyPr>
            <a:normAutofit/>
          </a:bodyPr>
          <a:lstStyle/>
          <a:p>
            <a:pPr marL="0" indent="0">
              <a:buNone/>
            </a:pPr>
            <a:r>
              <a:rPr lang="en-US" sz="2000" dirty="0">
                <a:solidFill>
                  <a:srgbClr val="002060"/>
                </a:solidFill>
              </a:rPr>
              <a:t>Turbo Mobile Bot is a Amazon Lex based bot framework for enterprise solution.</a:t>
            </a:r>
          </a:p>
        </p:txBody>
      </p:sp>
      <p:graphicFrame>
        <p:nvGraphicFramePr>
          <p:cNvPr id="4" name="Diagram 3">
            <a:extLst>
              <a:ext uri="{FF2B5EF4-FFF2-40B4-BE49-F238E27FC236}">
                <a16:creationId xmlns:a16="http://schemas.microsoft.com/office/drawing/2014/main" id="{035330E1-7B1B-4858-9F6F-7B44E2C3CEBD}"/>
              </a:ext>
            </a:extLst>
          </p:cNvPr>
          <p:cNvGraphicFramePr/>
          <p:nvPr>
            <p:extLst>
              <p:ext uri="{D42A27DB-BD31-4B8C-83A1-F6EECF244321}">
                <p14:modId xmlns:p14="http://schemas.microsoft.com/office/powerpoint/2010/main" val="3915874397"/>
              </p:ext>
            </p:extLst>
          </p:nvPr>
        </p:nvGraphicFramePr>
        <p:xfrm>
          <a:off x="988291" y="1782618"/>
          <a:ext cx="10640291" cy="4529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22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020F35C2-B39E-4723-B021-6E2DCCC92CB1}"/>
              </a:ext>
            </a:extLst>
          </p:cNvPr>
          <p:cNvSpPr txBox="1"/>
          <p:nvPr/>
        </p:nvSpPr>
        <p:spPr>
          <a:xfrm>
            <a:off x="5108127" y="2121559"/>
            <a:ext cx="1110240" cy="523220"/>
          </a:xfrm>
          <a:prstGeom prst="rect">
            <a:avLst/>
          </a:prstGeom>
          <a:noFill/>
        </p:spPr>
        <p:txBody>
          <a:bodyPr wrap="none" rtlCol="0">
            <a:spAutoFit/>
          </a:bodyPr>
          <a:lstStyle/>
          <a:p>
            <a:r>
              <a:rPr lang="en-US" sz="1400" dirty="0">
                <a:solidFill>
                  <a:srgbClr val="7030A0"/>
                </a:solidFill>
              </a:rPr>
              <a:t>Upload,</a:t>
            </a:r>
          </a:p>
          <a:p>
            <a:r>
              <a:rPr lang="en-US" sz="1400" dirty="0">
                <a:solidFill>
                  <a:srgbClr val="7030A0"/>
                </a:solidFill>
              </a:rPr>
              <a:t>Lex Message</a:t>
            </a:r>
          </a:p>
        </p:txBody>
      </p:sp>
      <p:sp>
        <p:nvSpPr>
          <p:cNvPr id="64" name="Rectangle 63">
            <a:extLst>
              <a:ext uri="{FF2B5EF4-FFF2-40B4-BE49-F238E27FC236}">
                <a16:creationId xmlns:a16="http://schemas.microsoft.com/office/drawing/2014/main" id="{887DDB40-9E7C-41B0-880F-B31E37986181}"/>
              </a:ext>
            </a:extLst>
          </p:cNvPr>
          <p:cNvSpPr/>
          <p:nvPr/>
        </p:nvSpPr>
        <p:spPr>
          <a:xfrm>
            <a:off x="746107" y="3278909"/>
            <a:ext cx="2167007" cy="27771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itle 1">
            <a:extLst>
              <a:ext uri="{FF2B5EF4-FFF2-40B4-BE49-F238E27FC236}">
                <a16:creationId xmlns:a16="http://schemas.microsoft.com/office/drawing/2014/main" id="{F6506F72-193D-40F5-8569-23C199DF685C}"/>
              </a:ext>
            </a:extLst>
          </p:cNvPr>
          <p:cNvSpPr txBox="1">
            <a:spLocks/>
          </p:cNvSpPr>
          <p:nvPr/>
        </p:nvSpPr>
        <p:spPr>
          <a:xfrm>
            <a:off x="838200"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Turbo Mobile Bot: Data Flow</a:t>
            </a:r>
          </a:p>
        </p:txBody>
      </p:sp>
      <p:pic>
        <p:nvPicPr>
          <p:cNvPr id="9" name="Picture 8">
            <a:extLst>
              <a:ext uri="{FF2B5EF4-FFF2-40B4-BE49-F238E27FC236}">
                <a16:creationId xmlns:a16="http://schemas.microsoft.com/office/drawing/2014/main" id="{7F872B51-17DF-4A4C-A650-CAADD04F3767}"/>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3904533" y="3949176"/>
            <a:ext cx="1280747" cy="1068787"/>
          </a:xfrm>
          <a:prstGeom prst="rect">
            <a:avLst/>
          </a:prstGeom>
        </p:spPr>
      </p:pic>
      <p:pic>
        <p:nvPicPr>
          <p:cNvPr id="13" name="Picture 12">
            <a:extLst>
              <a:ext uri="{FF2B5EF4-FFF2-40B4-BE49-F238E27FC236}">
                <a16:creationId xmlns:a16="http://schemas.microsoft.com/office/drawing/2014/main" id="{8EAF14CF-4D06-440D-A139-291CC497408D}"/>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3847235" y="1596153"/>
            <a:ext cx="1328807" cy="1135566"/>
          </a:xfrm>
          <a:prstGeom prst="rect">
            <a:avLst/>
          </a:prstGeom>
        </p:spPr>
      </p:pic>
      <p:pic>
        <p:nvPicPr>
          <p:cNvPr id="15" name="Graphic 14" descr="User">
            <a:extLst>
              <a:ext uri="{FF2B5EF4-FFF2-40B4-BE49-F238E27FC236}">
                <a16:creationId xmlns:a16="http://schemas.microsoft.com/office/drawing/2014/main" id="{A473C7AF-8CA6-4C62-B2B6-BAC463B2C0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59069" y="4011708"/>
            <a:ext cx="914400" cy="914400"/>
          </a:xfrm>
          <a:prstGeom prst="rect">
            <a:avLst/>
          </a:prstGeom>
        </p:spPr>
      </p:pic>
      <p:cxnSp>
        <p:nvCxnSpPr>
          <p:cNvPr id="17" name="Straight Arrow Connector 16">
            <a:extLst>
              <a:ext uri="{FF2B5EF4-FFF2-40B4-BE49-F238E27FC236}">
                <a16:creationId xmlns:a16="http://schemas.microsoft.com/office/drawing/2014/main" id="{E3961862-7B19-4F3B-AD24-87A4CA7DB16A}"/>
              </a:ext>
            </a:extLst>
          </p:cNvPr>
          <p:cNvCxnSpPr>
            <a:cxnSpLocks/>
            <a:stCxn id="52" idx="3"/>
            <a:endCxn id="13" idx="1"/>
          </p:cNvCxnSpPr>
          <p:nvPr/>
        </p:nvCxnSpPr>
        <p:spPr>
          <a:xfrm flipV="1">
            <a:off x="2358618" y="2163936"/>
            <a:ext cx="1488617" cy="122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close up of a sign&#10;&#10;Description generated with very high confidence">
            <a:extLst>
              <a:ext uri="{FF2B5EF4-FFF2-40B4-BE49-F238E27FC236}">
                <a16:creationId xmlns:a16="http://schemas.microsoft.com/office/drawing/2014/main" id="{6DEFADA2-498E-43E4-A7BE-5BBF23C28797}"/>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6250617" y="3910104"/>
            <a:ext cx="1254868" cy="1135565"/>
          </a:xfrm>
          <a:prstGeom prst="rect">
            <a:avLst/>
          </a:prstGeom>
        </p:spPr>
      </p:pic>
      <p:cxnSp>
        <p:nvCxnSpPr>
          <p:cNvPr id="21" name="Straight Arrow Connector 20">
            <a:extLst>
              <a:ext uri="{FF2B5EF4-FFF2-40B4-BE49-F238E27FC236}">
                <a16:creationId xmlns:a16="http://schemas.microsoft.com/office/drawing/2014/main" id="{E5044AFB-6E6F-44FF-8CAF-6BCC3D50E406}"/>
              </a:ext>
            </a:extLst>
          </p:cNvPr>
          <p:cNvCxnSpPr>
            <a:cxnSpLocks/>
            <a:stCxn id="19" idx="3"/>
            <a:endCxn id="15" idx="1"/>
          </p:cNvCxnSpPr>
          <p:nvPr/>
        </p:nvCxnSpPr>
        <p:spPr>
          <a:xfrm flipV="1">
            <a:off x="7505485" y="4468908"/>
            <a:ext cx="1053584" cy="897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C4B26E-74CA-46C6-A97D-A99C4C76F97D}"/>
              </a:ext>
            </a:extLst>
          </p:cNvPr>
          <p:cNvCxnSpPr>
            <a:cxnSpLocks/>
            <a:stCxn id="9" idx="3"/>
            <a:endCxn id="19" idx="1"/>
          </p:cNvCxnSpPr>
          <p:nvPr/>
        </p:nvCxnSpPr>
        <p:spPr>
          <a:xfrm flipV="1">
            <a:off x="5185280" y="4477887"/>
            <a:ext cx="1065337" cy="5683"/>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descr="A picture containing building&#10;&#10;Description generated with high confidence">
            <a:extLst>
              <a:ext uri="{FF2B5EF4-FFF2-40B4-BE49-F238E27FC236}">
                <a16:creationId xmlns:a16="http://schemas.microsoft.com/office/drawing/2014/main" id="{1B10B9C9-661D-4A93-8B44-5C32B2D24458}"/>
              </a:ext>
            </a:extLst>
          </p:cNvPr>
          <p:cNvPicPr>
            <a:picLocks noChangeAspect="1"/>
          </p:cNvPicPr>
          <p:nvPr/>
        </p:nvPicPr>
        <p:blipFill rotWithShape="1">
          <a:blip r:embed="rId7">
            <a:extLst>
              <a:ext uri="{28A0092B-C50C-407E-A947-70E740481C1C}">
                <a14:useLocalDpi xmlns:a14="http://schemas.microsoft.com/office/drawing/2010/main" val="0"/>
              </a:ext>
            </a:extLst>
          </a:blip>
          <a:srcRect l="31286" t="19878" r="29443" b="16121"/>
          <a:stretch/>
        </p:blipFill>
        <p:spPr>
          <a:xfrm>
            <a:off x="6323231" y="1503829"/>
            <a:ext cx="1187695" cy="1290380"/>
          </a:xfrm>
          <a:prstGeom prst="rect">
            <a:avLst/>
          </a:prstGeom>
        </p:spPr>
      </p:pic>
      <p:cxnSp>
        <p:nvCxnSpPr>
          <p:cNvPr id="31" name="Straight Arrow Connector 30">
            <a:extLst>
              <a:ext uri="{FF2B5EF4-FFF2-40B4-BE49-F238E27FC236}">
                <a16:creationId xmlns:a16="http://schemas.microsoft.com/office/drawing/2014/main" id="{83702E91-535D-4C81-81ED-C364BFA5A3C2}"/>
              </a:ext>
            </a:extLst>
          </p:cNvPr>
          <p:cNvCxnSpPr>
            <a:cxnSpLocks/>
            <a:stCxn id="13" idx="3"/>
            <a:endCxn id="30" idx="1"/>
          </p:cNvCxnSpPr>
          <p:nvPr/>
        </p:nvCxnSpPr>
        <p:spPr>
          <a:xfrm flipV="1">
            <a:off x="5176042" y="2149019"/>
            <a:ext cx="1147189" cy="14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picture containing building&#10;&#10;Description generated with high confidence">
            <a:extLst>
              <a:ext uri="{FF2B5EF4-FFF2-40B4-BE49-F238E27FC236}">
                <a16:creationId xmlns:a16="http://schemas.microsoft.com/office/drawing/2014/main" id="{B92C512D-EC47-49B0-ACEC-E55243B9A5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2619" y="1491242"/>
            <a:ext cx="1290374" cy="1290374"/>
          </a:xfrm>
          <a:prstGeom prst="rect">
            <a:avLst/>
          </a:prstGeom>
        </p:spPr>
      </p:pic>
      <p:cxnSp>
        <p:nvCxnSpPr>
          <p:cNvPr id="36" name="Straight Arrow Connector 35">
            <a:extLst>
              <a:ext uri="{FF2B5EF4-FFF2-40B4-BE49-F238E27FC236}">
                <a16:creationId xmlns:a16="http://schemas.microsoft.com/office/drawing/2014/main" id="{9D36CA73-DC45-43C2-9424-40CCD28DE5FF}"/>
              </a:ext>
            </a:extLst>
          </p:cNvPr>
          <p:cNvCxnSpPr>
            <a:cxnSpLocks/>
            <a:stCxn id="30" idx="3"/>
            <a:endCxn id="35" idx="1"/>
          </p:cNvCxnSpPr>
          <p:nvPr/>
        </p:nvCxnSpPr>
        <p:spPr>
          <a:xfrm flipV="1">
            <a:off x="7510926" y="2136429"/>
            <a:ext cx="1161693" cy="125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42" name="Picture 41" descr="A picture containing businesscard&#10;&#10;Description generated with very high confidence">
            <a:extLst>
              <a:ext uri="{FF2B5EF4-FFF2-40B4-BE49-F238E27FC236}">
                <a16:creationId xmlns:a16="http://schemas.microsoft.com/office/drawing/2014/main" id="{A9CB738F-19EC-4D33-9421-C1892B256F67}"/>
              </a:ext>
            </a:extLst>
          </p:cNvPr>
          <p:cNvPicPr>
            <a:picLocks noChangeAspect="1"/>
          </p:cNvPicPr>
          <p:nvPr/>
        </p:nvPicPr>
        <p:blipFill rotWithShape="1">
          <a:blip r:embed="rId9">
            <a:extLst>
              <a:ext uri="{28A0092B-C50C-407E-A947-70E740481C1C}">
                <a14:useLocalDpi xmlns:a14="http://schemas.microsoft.com/office/drawing/2010/main" val="0"/>
              </a:ext>
            </a:extLst>
          </a:blip>
          <a:srcRect l="12132" t="13549" r="14122" b="10089"/>
          <a:stretch/>
        </p:blipFill>
        <p:spPr>
          <a:xfrm>
            <a:off x="10733899" y="1474567"/>
            <a:ext cx="1242314" cy="1286377"/>
          </a:xfrm>
          <a:prstGeom prst="rect">
            <a:avLst/>
          </a:prstGeom>
        </p:spPr>
      </p:pic>
      <p:cxnSp>
        <p:nvCxnSpPr>
          <p:cNvPr id="43" name="Straight Arrow Connector 42">
            <a:extLst>
              <a:ext uri="{FF2B5EF4-FFF2-40B4-BE49-F238E27FC236}">
                <a16:creationId xmlns:a16="http://schemas.microsoft.com/office/drawing/2014/main" id="{127291C3-B106-4F13-B06E-31E86DE1C8A3}"/>
              </a:ext>
            </a:extLst>
          </p:cNvPr>
          <p:cNvCxnSpPr>
            <a:cxnSpLocks/>
            <a:stCxn id="35" idx="3"/>
            <a:endCxn id="42" idx="1"/>
          </p:cNvCxnSpPr>
          <p:nvPr/>
        </p:nvCxnSpPr>
        <p:spPr>
          <a:xfrm flipV="1">
            <a:off x="9962993" y="2117756"/>
            <a:ext cx="770906" cy="186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A83B3F8-194A-4066-A304-B138258225AF}"/>
              </a:ext>
            </a:extLst>
          </p:cNvPr>
          <p:cNvCxnSpPr>
            <a:cxnSpLocks/>
            <a:stCxn id="42" idx="2"/>
            <a:endCxn id="15" idx="3"/>
          </p:cNvCxnSpPr>
          <p:nvPr/>
        </p:nvCxnSpPr>
        <p:spPr>
          <a:xfrm flipH="1">
            <a:off x="9473469" y="2760944"/>
            <a:ext cx="1881587" cy="17079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User">
            <a:extLst>
              <a:ext uri="{FF2B5EF4-FFF2-40B4-BE49-F238E27FC236}">
                <a16:creationId xmlns:a16="http://schemas.microsoft.com/office/drawing/2014/main" id="{8343FAEE-034A-4048-B6C0-DCD95394F3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11720" y="3252905"/>
            <a:ext cx="733665" cy="733665"/>
          </a:xfrm>
          <a:prstGeom prst="rect">
            <a:avLst/>
          </a:prstGeom>
        </p:spPr>
      </p:pic>
      <p:pic>
        <p:nvPicPr>
          <p:cNvPr id="52" name="Picture 51" descr="A close up of a map&#10;&#10;Description generated with high confidence">
            <a:extLst>
              <a:ext uri="{FF2B5EF4-FFF2-40B4-BE49-F238E27FC236}">
                <a16:creationId xmlns:a16="http://schemas.microsoft.com/office/drawing/2014/main" id="{9398A625-14ED-4ACF-BFB9-0D3D24AA3EDF}"/>
              </a:ext>
            </a:extLst>
          </p:cNvPr>
          <p:cNvPicPr>
            <a:picLocks noChangeAspect="1"/>
          </p:cNvPicPr>
          <p:nvPr/>
        </p:nvPicPr>
        <p:blipFill rotWithShape="1">
          <a:blip r:embed="rId10">
            <a:extLst>
              <a:ext uri="{28A0092B-C50C-407E-A947-70E740481C1C}">
                <a14:useLocalDpi xmlns:a14="http://schemas.microsoft.com/office/drawing/2010/main" val="0"/>
              </a:ext>
            </a:extLst>
          </a:blip>
          <a:srcRect l="78352" t="38936" r="9696" b="46755"/>
          <a:stretch/>
        </p:blipFill>
        <p:spPr>
          <a:xfrm>
            <a:off x="1291048" y="1643694"/>
            <a:ext cx="1067570" cy="1065046"/>
          </a:xfrm>
          <a:prstGeom prst="rect">
            <a:avLst/>
          </a:prstGeom>
        </p:spPr>
      </p:pic>
      <p:pic>
        <p:nvPicPr>
          <p:cNvPr id="56" name="Picture 55">
            <a:extLst>
              <a:ext uri="{FF2B5EF4-FFF2-40B4-BE49-F238E27FC236}">
                <a16:creationId xmlns:a16="http://schemas.microsoft.com/office/drawing/2014/main" id="{E7ED3277-1E53-4F39-BE61-03A0552826FB}"/>
              </a:ext>
            </a:extLst>
          </p:cNvPr>
          <p:cNvPicPr>
            <a:picLocks noChangeAspect="1"/>
          </p:cNvPicPr>
          <p:nvPr/>
        </p:nvPicPr>
        <p:blipFill>
          <a:blip r:embed="rId11"/>
          <a:stretch>
            <a:fillRect/>
          </a:stretch>
        </p:blipFill>
        <p:spPr>
          <a:xfrm>
            <a:off x="924587" y="3439346"/>
            <a:ext cx="684150" cy="574686"/>
          </a:xfrm>
          <a:prstGeom prst="rect">
            <a:avLst/>
          </a:prstGeom>
        </p:spPr>
      </p:pic>
      <p:pic>
        <p:nvPicPr>
          <p:cNvPr id="58" name="Graphic 57" descr="Paper">
            <a:extLst>
              <a:ext uri="{FF2B5EF4-FFF2-40B4-BE49-F238E27FC236}">
                <a16:creationId xmlns:a16="http://schemas.microsoft.com/office/drawing/2014/main" id="{1911AF2B-52FF-4910-90BA-9D67960168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7928" y="5078810"/>
            <a:ext cx="708513" cy="708513"/>
          </a:xfrm>
          <a:prstGeom prst="rect">
            <a:avLst/>
          </a:prstGeom>
        </p:spPr>
      </p:pic>
      <p:pic>
        <p:nvPicPr>
          <p:cNvPr id="60" name="Graphic 59" descr="Contract">
            <a:extLst>
              <a:ext uri="{FF2B5EF4-FFF2-40B4-BE49-F238E27FC236}">
                <a16:creationId xmlns:a16="http://schemas.microsoft.com/office/drawing/2014/main" id="{30C9D391-C0F7-4F79-9723-F44BDAF7B3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8696" y="4220356"/>
            <a:ext cx="708513" cy="708513"/>
          </a:xfrm>
          <a:prstGeom prst="rect">
            <a:avLst/>
          </a:prstGeom>
        </p:spPr>
      </p:pic>
      <p:sp>
        <p:nvSpPr>
          <p:cNvPr id="61" name="TextBox 60">
            <a:extLst>
              <a:ext uri="{FF2B5EF4-FFF2-40B4-BE49-F238E27FC236}">
                <a16:creationId xmlns:a16="http://schemas.microsoft.com/office/drawing/2014/main" id="{CE3A6A03-9047-426A-8C53-3AFD2AF050AC}"/>
              </a:ext>
            </a:extLst>
          </p:cNvPr>
          <p:cNvSpPr txBox="1"/>
          <p:nvPr/>
        </p:nvSpPr>
        <p:spPr>
          <a:xfrm>
            <a:off x="1537890" y="3535005"/>
            <a:ext cx="774443" cy="338554"/>
          </a:xfrm>
          <a:prstGeom prst="rect">
            <a:avLst/>
          </a:prstGeom>
          <a:noFill/>
        </p:spPr>
        <p:txBody>
          <a:bodyPr wrap="none" rtlCol="0">
            <a:spAutoFit/>
          </a:bodyPr>
          <a:lstStyle/>
          <a:p>
            <a:r>
              <a:rPr lang="en-US" sz="1600" dirty="0"/>
              <a:t>Images</a:t>
            </a:r>
          </a:p>
        </p:txBody>
      </p:sp>
      <p:sp>
        <p:nvSpPr>
          <p:cNvPr id="62" name="TextBox 61">
            <a:extLst>
              <a:ext uri="{FF2B5EF4-FFF2-40B4-BE49-F238E27FC236}">
                <a16:creationId xmlns:a16="http://schemas.microsoft.com/office/drawing/2014/main" id="{7F4C7BC2-F619-4526-99CF-5FBDB675F016}"/>
              </a:ext>
            </a:extLst>
          </p:cNvPr>
          <p:cNvSpPr txBox="1"/>
          <p:nvPr/>
        </p:nvSpPr>
        <p:spPr>
          <a:xfrm>
            <a:off x="1569417" y="4306907"/>
            <a:ext cx="973536" cy="553998"/>
          </a:xfrm>
          <a:prstGeom prst="rect">
            <a:avLst/>
          </a:prstGeom>
          <a:noFill/>
        </p:spPr>
        <p:txBody>
          <a:bodyPr wrap="none" rtlCol="0">
            <a:spAutoFit/>
          </a:bodyPr>
          <a:lstStyle/>
          <a:p>
            <a:r>
              <a:rPr lang="en-US" sz="1400" dirty="0"/>
              <a:t>Product</a:t>
            </a:r>
            <a:endParaRPr lang="en-US" sz="1600" dirty="0"/>
          </a:p>
          <a:p>
            <a:r>
              <a:rPr lang="en-US" sz="1600" dirty="0"/>
              <a:t>Feedback</a:t>
            </a:r>
          </a:p>
        </p:txBody>
      </p:sp>
      <p:sp>
        <p:nvSpPr>
          <p:cNvPr id="63" name="TextBox 62">
            <a:extLst>
              <a:ext uri="{FF2B5EF4-FFF2-40B4-BE49-F238E27FC236}">
                <a16:creationId xmlns:a16="http://schemas.microsoft.com/office/drawing/2014/main" id="{BBA608D6-3B34-4256-8B7E-6263B9845BC3}"/>
              </a:ext>
            </a:extLst>
          </p:cNvPr>
          <p:cNvSpPr txBox="1"/>
          <p:nvPr/>
        </p:nvSpPr>
        <p:spPr>
          <a:xfrm>
            <a:off x="1545513" y="5140992"/>
            <a:ext cx="1134926" cy="338554"/>
          </a:xfrm>
          <a:prstGeom prst="rect">
            <a:avLst/>
          </a:prstGeom>
          <a:noFill/>
        </p:spPr>
        <p:txBody>
          <a:bodyPr wrap="none" rtlCol="0">
            <a:spAutoFit/>
          </a:bodyPr>
          <a:lstStyle/>
          <a:p>
            <a:r>
              <a:rPr lang="en-US" sz="1600" dirty="0"/>
              <a:t>Documents</a:t>
            </a:r>
            <a:endParaRPr lang="en-US" dirty="0"/>
          </a:p>
        </p:txBody>
      </p:sp>
      <p:cxnSp>
        <p:nvCxnSpPr>
          <p:cNvPr id="65" name="Straight Arrow Connector 64">
            <a:extLst>
              <a:ext uri="{FF2B5EF4-FFF2-40B4-BE49-F238E27FC236}">
                <a16:creationId xmlns:a16="http://schemas.microsoft.com/office/drawing/2014/main" id="{FBAEF950-8C9C-4C8E-85CB-A52799636BB1}"/>
              </a:ext>
            </a:extLst>
          </p:cNvPr>
          <p:cNvCxnSpPr>
            <a:cxnSpLocks/>
            <a:stCxn id="64" idx="0"/>
            <a:endCxn id="52" idx="2"/>
          </p:cNvCxnSpPr>
          <p:nvPr/>
        </p:nvCxnSpPr>
        <p:spPr>
          <a:xfrm flipH="1" flipV="1">
            <a:off x="1824833" y="2708740"/>
            <a:ext cx="4778" cy="5701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FE8178A-ADB2-4B4F-8E9C-F839C89DD5CA}"/>
              </a:ext>
            </a:extLst>
          </p:cNvPr>
          <p:cNvSpPr txBox="1"/>
          <p:nvPr/>
        </p:nvSpPr>
        <p:spPr>
          <a:xfrm>
            <a:off x="1328382" y="1407053"/>
            <a:ext cx="992901" cy="338554"/>
          </a:xfrm>
          <a:prstGeom prst="rect">
            <a:avLst/>
          </a:prstGeom>
          <a:noFill/>
        </p:spPr>
        <p:txBody>
          <a:bodyPr wrap="none" rtlCol="0">
            <a:spAutoFit/>
          </a:bodyPr>
          <a:lstStyle/>
          <a:p>
            <a:r>
              <a:rPr lang="en-US" sz="1600" dirty="0"/>
              <a:t>S3 Bucket</a:t>
            </a:r>
          </a:p>
        </p:txBody>
      </p:sp>
      <p:sp>
        <p:nvSpPr>
          <p:cNvPr id="69" name="TextBox 68">
            <a:extLst>
              <a:ext uri="{FF2B5EF4-FFF2-40B4-BE49-F238E27FC236}">
                <a16:creationId xmlns:a16="http://schemas.microsoft.com/office/drawing/2014/main" id="{B4B09788-CB2D-4372-A4F4-84F374E05158}"/>
              </a:ext>
            </a:extLst>
          </p:cNvPr>
          <p:cNvSpPr txBox="1"/>
          <p:nvPr/>
        </p:nvSpPr>
        <p:spPr>
          <a:xfrm>
            <a:off x="4045847" y="1285646"/>
            <a:ext cx="845103" cy="338554"/>
          </a:xfrm>
          <a:prstGeom prst="rect">
            <a:avLst/>
          </a:prstGeom>
          <a:noFill/>
        </p:spPr>
        <p:txBody>
          <a:bodyPr wrap="none" rtlCol="0">
            <a:spAutoFit/>
          </a:bodyPr>
          <a:lstStyle/>
          <a:p>
            <a:r>
              <a:rPr lang="en-US" sz="1600" dirty="0"/>
              <a:t>Lambda</a:t>
            </a:r>
          </a:p>
        </p:txBody>
      </p:sp>
      <p:sp>
        <p:nvSpPr>
          <p:cNvPr id="70" name="TextBox 69">
            <a:extLst>
              <a:ext uri="{FF2B5EF4-FFF2-40B4-BE49-F238E27FC236}">
                <a16:creationId xmlns:a16="http://schemas.microsoft.com/office/drawing/2014/main" id="{25C14D4B-C5B1-48DC-8E8D-49BC94D0AFDE}"/>
              </a:ext>
            </a:extLst>
          </p:cNvPr>
          <p:cNvSpPr txBox="1"/>
          <p:nvPr/>
        </p:nvSpPr>
        <p:spPr>
          <a:xfrm>
            <a:off x="6436360" y="1236836"/>
            <a:ext cx="755335" cy="338554"/>
          </a:xfrm>
          <a:prstGeom prst="rect">
            <a:avLst/>
          </a:prstGeom>
          <a:noFill/>
        </p:spPr>
        <p:txBody>
          <a:bodyPr wrap="none" rtlCol="0">
            <a:spAutoFit/>
          </a:bodyPr>
          <a:lstStyle/>
          <a:p>
            <a:r>
              <a:rPr lang="en-US" sz="1600" dirty="0"/>
              <a:t>Kinesis</a:t>
            </a:r>
          </a:p>
        </p:txBody>
      </p:sp>
      <p:sp>
        <p:nvSpPr>
          <p:cNvPr id="71" name="TextBox 70">
            <a:extLst>
              <a:ext uri="{FF2B5EF4-FFF2-40B4-BE49-F238E27FC236}">
                <a16:creationId xmlns:a16="http://schemas.microsoft.com/office/drawing/2014/main" id="{638DDE53-D84D-4CCD-A0CF-43B486BFCD35}"/>
              </a:ext>
            </a:extLst>
          </p:cNvPr>
          <p:cNvSpPr txBox="1"/>
          <p:nvPr/>
        </p:nvSpPr>
        <p:spPr>
          <a:xfrm>
            <a:off x="8567025" y="1272944"/>
            <a:ext cx="1314271" cy="338554"/>
          </a:xfrm>
          <a:prstGeom prst="rect">
            <a:avLst/>
          </a:prstGeom>
          <a:noFill/>
        </p:spPr>
        <p:txBody>
          <a:bodyPr wrap="none" rtlCol="0">
            <a:spAutoFit/>
          </a:bodyPr>
          <a:lstStyle/>
          <a:p>
            <a:r>
              <a:rPr lang="en-US" sz="1600" dirty="0"/>
              <a:t>Elastic Search</a:t>
            </a:r>
          </a:p>
        </p:txBody>
      </p:sp>
      <p:sp>
        <p:nvSpPr>
          <p:cNvPr id="72" name="TextBox 71">
            <a:extLst>
              <a:ext uri="{FF2B5EF4-FFF2-40B4-BE49-F238E27FC236}">
                <a16:creationId xmlns:a16="http://schemas.microsoft.com/office/drawing/2014/main" id="{21A09B2E-8D83-40AF-A5F8-CD2CDE77AA3C}"/>
              </a:ext>
            </a:extLst>
          </p:cNvPr>
          <p:cNvSpPr txBox="1"/>
          <p:nvPr/>
        </p:nvSpPr>
        <p:spPr>
          <a:xfrm>
            <a:off x="11042989" y="1229164"/>
            <a:ext cx="748923" cy="338554"/>
          </a:xfrm>
          <a:prstGeom prst="rect">
            <a:avLst/>
          </a:prstGeom>
          <a:noFill/>
        </p:spPr>
        <p:txBody>
          <a:bodyPr wrap="none" rtlCol="0">
            <a:spAutoFit/>
          </a:bodyPr>
          <a:lstStyle/>
          <a:p>
            <a:r>
              <a:rPr lang="en-US" sz="1600" dirty="0"/>
              <a:t>Kibana</a:t>
            </a:r>
          </a:p>
        </p:txBody>
      </p:sp>
      <p:sp>
        <p:nvSpPr>
          <p:cNvPr id="73" name="TextBox 72">
            <a:extLst>
              <a:ext uri="{FF2B5EF4-FFF2-40B4-BE49-F238E27FC236}">
                <a16:creationId xmlns:a16="http://schemas.microsoft.com/office/drawing/2014/main" id="{20C232A5-C47F-44FD-89DE-E13AF61A7F95}"/>
              </a:ext>
            </a:extLst>
          </p:cNvPr>
          <p:cNvSpPr txBox="1"/>
          <p:nvPr/>
        </p:nvSpPr>
        <p:spPr>
          <a:xfrm>
            <a:off x="8067536" y="4894144"/>
            <a:ext cx="4124464" cy="923330"/>
          </a:xfrm>
          <a:prstGeom prst="rect">
            <a:avLst/>
          </a:prstGeom>
          <a:noFill/>
        </p:spPr>
        <p:txBody>
          <a:bodyPr wrap="square" rtlCol="0">
            <a:spAutoFit/>
          </a:bodyPr>
          <a:lstStyle/>
          <a:p>
            <a:pPr marL="285750" indent="-285750">
              <a:buFont typeface="Arial" panose="020B0604020202020204" pitchFamily="34" charset="0"/>
              <a:buChar char="•"/>
            </a:pPr>
            <a:r>
              <a:rPr lang="en-US" dirty="0"/>
              <a:t>Organization Repository Administrator</a:t>
            </a:r>
          </a:p>
          <a:p>
            <a:pPr marL="285750" indent="-285750">
              <a:buFont typeface="Arial" panose="020B0604020202020204" pitchFamily="34" charset="0"/>
              <a:buChar char="•"/>
            </a:pPr>
            <a:r>
              <a:rPr lang="en-US" dirty="0"/>
              <a:t>Product Analyst</a:t>
            </a:r>
          </a:p>
          <a:p>
            <a:pPr marL="285750" indent="-285750">
              <a:buFont typeface="Arial" panose="020B0604020202020204" pitchFamily="34" charset="0"/>
              <a:buChar char="•"/>
            </a:pPr>
            <a:r>
              <a:rPr lang="en-US" dirty="0"/>
              <a:t>Security Administrator</a:t>
            </a:r>
          </a:p>
        </p:txBody>
      </p:sp>
      <p:sp>
        <p:nvSpPr>
          <p:cNvPr id="74" name="TextBox 73">
            <a:extLst>
              <a:ext uri="{FF2B5EF4-FFF2-40B4-BE49-F238E27FC236}">
                <a16:creationId xmlns:a16="http://schemas.microsoft.com/office/drawing/2014/main" id="{059A57EB-B666-433E-9727-0EF8EB8E2E50}"/>
              </a:ext>
            </a:extLst>
          </p:cNvPr>
          <p:cNvSpPr txBox="1"/>
          <p:nvPr/>
        </p:nvSpPr>
        <p:spPr>
          <a:xfrm>
            <a:off x="5969260" y="4956326"/>
            <a:ext cx="1819857" cy="369332"/>
          </a:xfrm>
          <a:prstGeom prst="rect">
            <a:avLst/>
          </a:prstGeom>
          <a:noFill/>
        </p:spPr>
        <p:txBody>
          <a:bodyPr wrap="none" rtlCol="0">
            <a:spAutoFit/>
          </a:bodyPr>
          <a:lstStyle/>
          <a:p>
            <a:r>
              <a:rPr lang="en-US" dirty="0"/>
              <a:t>Turbo Mobile Bot</a:t>
            </a:r>
          </a:p>
        </p:txBody>
      </p:sp>
      <p:sp>
        <p:nvSpPr>
          <p:cNvPr id="75" name="TextBox 74">
            <a:extLst>
              <a:ext uri="{FF2B5EF4-FFF2-40B4-BE49-F238E27FC236}">
                <a16:creationId xmlns:a16="http://schemas.microsoft.com/office/drawing/2014/main" id="{A3E3C89A-84AC-4343-8C66-4326AD3EBFA8}"/>
              </a:ext>
            </a:extLst>
          </p:cNvPr>
          <p:cNvSpPr txBox="1"/>
          <p:nvPr/>
        </p:nvSpPr>
        <p:spPr>
          <a:xfrm>
            <a:off x="4353024" y="4986656"/>
            <a:ext cx="493790" cy="369332"/>
          </a:xfrm>
          <a:prstGeom prst="rect">
            <a:avLst/>
          </a:prstGeom>
          <a:noFill/>
        </p:spPr>
        <p:txBody>
          <a:bodyPr wrap="none" rtlCol="0">
            <a:spAutoFit/>
          </a:bodyPr>
          <a:lstStyle/>
          <a:p>
            <a:r>
              <a:rPr lang="en-US" dirty="0"/>
              <a:t>Lex</a:t>
            </a:r>
          </a:p>
        </p:txBody>
      </p:sp>
      <p:sp>
        <p:nvSpPr>
          <p:cNvPr id="76" name="Lightning Bolt 75">
            <a:extLst>
              <a:ext uri="{FF2B5EF4-FFF2-40B4-BE49-F238E27FC236}">
                <a16:creationId xmlns:a16="http://schemas.microsoft.com/office/drawing/2014/main" id="{3FEE3E74-21DD-48E0-A56A-D66CA625D9FA}"/>
              </a:ext>
            </a:extLst>
          </p:cNvPr>
          <p:cNvSpPr/>
          <p:nvPr/>
        </p:nvSpPr>
        <p:spPr>
          <a:xfrm>
            <a:off x="2670132" y="1611498"/>
            <a:ext cx="485964" cy="421606"/>
          </a:xfrm>
          <a:prstGeom prst="lightningBol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highlight>
                <a:srgbClr val="800080"/>
              </a:highlight>
            </a:endParaRPr>
          </a:p>
        </p:txBody>
      </p:sp>
      <p:sp>
        <p:nvSpPr>
          <p:cNvPr id="77" name="TextBox 76">
            <a:extLst>
              <a:ext uri="{FF2B5EF4-FFF2-40B4-BE49-F238E27FC236}">
                <a16:creationId xmlns:a16="http://schemas.microsoft.com/office/drawing/2014/main" id="{E4F655FF-0F76-40C7-8DDA-4ABC49DB4B89}"/>
              </a:ext>
            </a:extLst>
          </p:cNvPr>
          <p:cNvSpPr txBox="1"/>
          <p:nvPr/>
        </p:nvSpPr>
        <p:spPr>
          <a:xfrm>
            <a:off x="2525762" y="2247647"/>
            <a:ext cx="712054" cy="307777"/>
          </a:xfrm>
          <a:prstGeom prst="rect">
            <a:avLst/>
          </a:prstGeom>
          <a:noFill/>
        </p:spPr>
        <p:txBody>
          <a:bodyPr wrap="none" rtlCol="0">
            <a:spAutoFit/>
          </a:bodyPr>
          <a:lstStyle/>
          <a:p>
            <a:r>
              <a:rPr lang="en-US" sz="1400" dirty="0">
                <a:solidFill>
                  <a:srgbClr val="7030A0"/>
                </a:solidFill>
              </a:rPr>
              <a:t>Upload</a:t>
            </a:r>
          </a:p>
        </p:txBody>
      </p:sp>
      <p:sp>
        <p:nvSpPr>
          <p:cNvPr id="79" name="TextBox 78">
            <a:extLst>
              <a:ext uri="{FF2B5EF4-FFF2-40B4-BE49-F238E27FC236}">
                <a16:creationId xmlns:a16="http://schemas.microsoft.com/office/drawing/2014/main" id="{2F6AEF12-387A-4CBB-9824-71ECCC61C8D1}"/>
              </a:ext>
            </a:extLst>
          </p:cNvPr>
          <p:cNvSpPr txBox="1"/>
          <p:nvPr/>
        </p:nvSpPr>
        <p:spPr>
          <a:xfrm>
            <a:off x="7386041" y="2201538"/>
            <a:ext cx="1495346" cy="523220"/>
          </a:xfrm>
          <a:prstGeom prst="rect">
            <a:avLst/>
          </a:prstGeom>
          <a:noFill/>
        </p:spPr>
        <p:txBody>
          <a:bodyPr wrap="none" rtlCol="0">
            <a:spAutoFit/>
          </a:bodyPr>
          <a:lstStyle/>
          <a:p>
            <a:r>
              <a:rPr lang="en-US" sz="1400" dirty="0">
                <a:solidFill>
                  <a:srgbClr val="7030A0"/>
                </a:solidFill>
              </a:rPr>
              <a:t>Image, Docs &amp;</a:t>
            </a:r>
          </a:p>
          <a:p>
            <a:r>
              <a:rPr lang="en-US" sz="1400" dirty="0">
                <a:solidFill>
                  <a:srgbClr val="7030A0"/>
                </a:solidFill>
              </a:rPr>
              <a:t>Feedback streams</a:t>
            </a:r>
          </a:p>
        </p:txBody>
      </p:sp>
      <p:sp>
        <p:nvSpPr>
          <p:cNvPr id="80" name="TextBox 79">
            <a:extLst>
              <a:ext uri="{FF2B5EF4-FFF2-40B4-BE49-F238E27FC236}">
                <a16:creationId xmlns:a16="http://schemas.microsoft.com/office/drawing/2014/main" id="{0DB9B1CF-0289-418D-9ADA-54E020FB1263}"/>
              </a:ext>
            </a:extLst>
          </p:cNvPr>
          <p:cNvSpPr txBox="1"/>
          <p:nvPr/>
        </p:nvSpPr>
        <p:spPr>
          <a:xfrm>
            <a:off x="9861445" y="2213899"/>
            <a:ext cx="1111138" cy="523220"/>
          </a:xfrm>
          <a:prstGeom prst="rect">
            <a:avLst/>
          </a:prstGeom>
          <a:noFill/>
        </p:spPr>
        <p:txBody>
          <a:bodyPr wrap="none" rtlCol="0">
            <a:spAutoFit/>
          </a:bodyPr>
          <a:lstStyle/>
          <a:p>
            <a:r>
              <a:rPr lang="en-US" sz="1400" dirty="0">
                <a:solidFill>
                  <a:srgbClr val="7030A0"/>
                </a:solidFill>
              </a:rPr>
              <a:t>Connect for </a:t>
            </a:r>
          </a:p>
          <a:p>
            <a:r>
              <a:rPr lang="en-US" sz="1400" dirty="0">
                <a:solidFill>
                  <a:srgbClr val="7030A0"/>
                </a:solidFill>
              </a:rPr>
              <a:t>Visualization</a:t>
            </a:r>
          </a:p>
        </p:txBody>
      </p:sp>
      <p:sp>
        <p:nvSpPr>
          <p:cNvPr id="84" name="TextBox 83">
            <a:extLst>
              <a:ext uri="{FF2B5EF4-FFF2-40B4-BE49-F238E27FC236}">
                <a16:creationId xmlns:a16="http://schemas.microsoft.com/office/drawing/2014/main" id="{F46D7E18-CECD-44A1-B152-21FEEA80C26D}"/>
              </a:ext>
            </a:extLst>
          </p:cNvPr>
          <p:cNvSpPr txBox="1"/>
          <p:nvPr/>
        </p:nvSpPr>
        <p:spPr>
          <a:xfrm>
            <a:off x="10617783" y="3308335"/>
            <a:ext cx="1164678" cy="1169551"/>
          </a:xfrm>
          <a:prstGeom prst="rect">
            <a:avLst/>
          </a:prstGeom>
          <a:noFill/>
        </p:spPr>
        <p:txBody>
          <a:bodyPr wrap="none" rtlCol="0">
            <a:spAutoFit/>
          </a:bodyPr>
          <a:lstStyle/>
          <a:p>
            <a:r>
              <a:rPr lang="en-US" sz="1400" dirty="0">
                <a:solidFill>
                  <a:srgbClr val="7030A0"/>
                </a:solidFill>
              </a:rPr>
              <a:t>Dashboards</a:t>
            </a:r>
          </a:p>
          <a:p>
            <a:pPr marL="285750" indent="-285750">
              <a:buFont typeface="Arial" panose="020B0604020202020204" pitchFamily="34" charset="0"/>
              <a:buChar char="•"/>
            </a:pPr>
            <a:r>
              <a:rPr lang="en-US" sz="1400" dirty="0">
                <a:solidFill>
                  <a:srgbClr val="7030A0"/>
                </a:solidFill>
              </a:rPr>
              <a:t>Feedback</a:t>
            </a:r>
          </a:p>
          <a:p>
            <a:pPr marL="285750" indent="-285750">
              <a:buFont typeface="Arial" panose="020B0604020202020204" pitchFamily="34" charset="0"/>
              <a:buChar char="•"/>
            </a:pPr>
            <a:r>
              <a:rPr lang="en-US" sz="1400" dirty="0">
                <a:solidFill>
                  <a:srgbClr val="7030A0"/>
                </a:solidFill>
              </a:rPr>
              <a:t>Images</a:t>
            </a:r>
          </a:p>
          <a:p>
            <a:pPr marL="285750" indent="-285750">
              <a:buFont typeface="Arial" panose="020B0604020202020204" pitchFamily="34" charset="0"/>
              <a:buChar char="•"/>
            </a:pPr>
            <a:r>
              <a:rPr lang="en-US" sz="1400" dirty="0">
                <a:solidFill>
                  <a:srgbClr val="7030A0"/>
                </a:solidFill>
              </a:rPr>
              <a:t>Docs</a:t>
            </a:r>
          </a:p>
          <a:p>
            <a:pPr marL="285750" indent="-285750">
              <a:buFont typeface="Arial" panose="020B0604020202020204" pitchFamily="34" charset="0"/>
              <a:buChar char="•"/>
            </a:pPr>
            <a:r>
              <a:rPr lang="en-US" sz="1400" dirty="0">
                <a:solidFill>
                  <a:srgbClr val="7030A0"/>
                </a:solidFill>
              </a:rPr>
              <a:t>User</a:t>
            </a:r>
          </a:p>
        </p:txBody>
      </p:sp>
      <p:cxnSp>
        <p:nvCxnSpPr>
          <p:cNvPr id="86" name="Straight Arrow Connector 85">
            <a:extLst>
              <a:ext uri="{FF2B5EF4-FFF2-40B4-BE49-F238E27FC236}">
                <a16:creationId xmlns:a16="http://schemas.microsoft.com/office/drawing/2014/main" id="{B8D280B1-BF77-4DD4-9E1B-DC813EA3DAF7}"/>
              </a:ext>
            </a:extLst>
          </p:cNvPr>
          <p:cNvCxnSpPr>
            <a:cxnSpLocks/>
            <a:stCxn id="9" idx="0"/>
            <a:endCxn id="13" idx="2"/>
          </p:cNvCxnSpPr>
          <p:nvPr/>
        </p:nvCxnSpPr>
        <p:spPr>
          <a:xfrm flipH="1" flipV="1">
            <a:off x="4511639" y="2731719"/>
            <a:ext cx="33268" cy="121745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CAE29108-18C7-49CE-9826-84EA3DA222BC}"/>
              </a:ext>
            </a:extLst>
          </p:cNvPr>
          <p:cNvSpPr txBox="1"/>
          <p:nvPr/>
        </p:nvSpPr>
        <p:spPr>
          <a:xfrm>
            <a:off x="3333705" y="3140661"/>
            <a:ext cx="1193084" cy="307777"/>
          </a:xfrm>
          <a:prstGeom prst="rect">
            <a:avLst/>
          </a:prstGeom>
          <a:noFill/>
        </p:spPr>
        <p:txBody>
          <a:bodyPr wrap="none" rtlCol="0">
            <a:spAutoFit/>
          </a:bodyPr>
          <a:lstStyle/>
          <a:p>
            <a:r>
              <a:rPr lang="en-US" sz="1400" dirty="0">
                <a:solidFill>
                  <a:srgbClr val="7030A0"/>
                </a:solidFill>
              </a:rPr>
              <a:t>Bot Messages</a:t>
            </a:r>
          </a:p>
        </p:txBody>
      </p:sp>
      <p:cxnSp>
        <p:nvCxnSpPr>
          <p:cNvPr id="93" name="Straight Arrow Connector 92">
            <a:extLst>
              <a:ext uri="{FF2B5EF4-FFF2-40B4-BE49-F238E27FC236}">
                <a16:creationId xmlns:a16="http://schemas.microsoft.com/office/drawing/2014/main" id="{EA7D270B-C172-4FEC-933E-CC7454203063}"/>
              </a:ext>
            </a:extLst>
          </p:cNvPr>
          <p:cNvCxnSpPr>
            <a:cxnSpLocks/>
            <a:stCxn id="35" idx="2"/>
          </p:cNvCxnSpPr>
          <p:nvPr/>
        </p:nvCxnSpPr>
        <p:spPr>
          <a:xfrm flipH="1" flipV="1">
            <a:off x="4647628" y="2757770"/>
            <a:ext cx="4670178" cy="238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E15C31FC-10F5-4F0B-A7FC-482825F8C6FA}"/>
              </a:ext>
            </a:extLst>
          </p:cNvPr>
          <p:cNvSpPr txBox="1"/>
          <p:nvPr/>
        </p:nvSpPr>
        <p:spPr>
          <a:xfrm>
            <a:off x="6636575" y="2808179"/>
            <a:ext cx="1411605" cy="307777"/>
          </a:xfrm>
          <a:prstGeom prst="rect">
            <a:avLst/>
          </a:prstGeom>
          <a:noFill/>
        </p:spPr>
        <p:txBody>
          <a:bodyPr wrap="none" rtlCol="0">
            <a:spAutoFit/>
          </a:bodyPr>
          <a:lstStyle/>
          <a:p>
            <a:r>
              <a:rPr lang="en-US" sz="1400" dirty="0">
                <a:solidFill>
                  <a:srgbClr val="7030A0"/>
                </a:solidFill>
              </a:rPr>
              <a:t>Search Response</a:t>
            </a:r>
          </a:p>
        </p:txBody>
      </p:sp>
    </p:spTree>
    <p:extLst>
      <p:ext uri="{BB962C8B-B14F-4D97-AF65-F5344CB8AC3E}">
        <p14:creationId xmlns:p14="http://schemas.microsoft.com/office/powerpoint/2010/main" val="22791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Translate Text</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2302551" y="1846934"/>
            <a:ext cx="1064901" cy="888663"/>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607606" y="1893458"/>
            <a:ext cx="937447" cy="801119"/>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0616" y="1723229"/>
            <a:ext cx="914400" cy="914400"/>
          </a:xfrm>
          <a:prstGeom prst="rect">
            <a:avLst/>
          </a:prstGeom>
        </p:spPr>
      </p:pic>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3976209" y="1706089"/>
            <a:ext cx="1254868" cy="1135565"/>
          </a:xfrm>
          <a:prstGeom prst="rect">
            <a:avLst/>
          </a:prstGeom>
        </p:spPr>
      </p:pic>
      <p:sp>
        <p:nvSpPr>
          <p:cNvPr id="33" name="TextBox 32">
            <a:extLst>
              <a:ext uri="{FF2B5EF4-FFF2-40B4-BE49-F238E27FC236}">
                <a16:creationId xmlns:a16="http://schemas.microsoft.com/office/drawing/2014/main" id="{8AAA3E50-64D6-4623-8F89-D7739FAF5143}"/>
              </a:ext>
            </a:extLst>
          </p:cNvPr>
          <p:cNvSpPr txBox="1"/>
          <p:nvPr/>
        </p:nvSpPr>
        <p:spPr>
          <a:xfrm>
            <a:off x="736332" y="2769452"/>
            <a:ext cx="679994" cy="276999"/>
          </a:xfrm>
          <a:prstGeom prst="rect">
            <a:avLst/>
          </a:prstGeom>
          <a:noFill/>
        </p:spPr>
        <p:txBody>
          <a:bodyPr wrap="none" rtlCol="0">
            <a:spAutoFit/>
          </a:bodyPr>
          <a:lstStyle/>
          <a:p>
            <a:r>
              <a:rPr lang="en-US" sz="1200" dirty="0"/>
              <a:t>Lambda</a:t>
            </a:r>
          </a:p>
        </p:txBody>
      </p:sp>
      <p:sp>
        <p:nvSpPr>
          <p:cNvPr id="38" name="TextBox 37">
            <a:extLst>
              <a:ext uri="{FF2B5EF4-FFF2-40B4-BE49-F238E27FC236}">
                <a16:creationId xmlns:a16="http://schemas.microsoft.com/office/drawing/2014/main" id="{840BE6AC-CF6C-4739-8FAB-F447B8979C3C}"/>
              </a:ext>
            </a:extLst>
          </p:cNvPr>
          <p:cNvSpPr txBox="1"/>
          <p:nvPr/>
        </p:nvSpPr>
        <p:spPr>
          <a:xfrm>
            <a:off x="3774260" y="2781152"/>
            <a:ext cx="1819857" cy="369332"/>
          </a:xfrm>
          <a:prstGeom prst="rect">
            <a:avLst/>
          </a:prstGeom>
          <a:noFill/>
        </p:spPr>
        <p:txBody>
          <a:bodyPr wrap="none" rtlCol="0">
            <a:spAutoFit/>
          </a:bodyPr>
          <a:lstStyle/>
          <a:p>
            <a:r>
              <a:rPr lang="en-US" dirty="0"/>
              <a:t>Turbo Mobile Bot</a:t>
            </a:r>
          </a:p>
        </p:txBody>
      </p:sp>
      <p:sp>
        <p:nvSpPr>
          <p:cNvPr id="39" name="TextBox 38">
            <a:extLst>
              <a:ext uri="{FF2B5EF4-FFF2-40B4-BE49-F238E27FC236}">
                <a16:creationId xmlns:a16="http://schemas.microsoft.com/office/drawing/2014/main" id="{38157509-D9D4-4B73-9402-710FC039DA4B}"/>
              </a:ext>
            </a:extLst>
          </p:cNvPr>
          <p:cNvSpPr txBox="1"/>
          <p:nvPr/>
        </p:nvSpPr>
        <p:spPr>
          <a:xfrm>
            <a:off x="2656005" y="2747859"/>
            <a:ext cx="425629" cy="307777"/>
          </a:xfrm>
          <a:prstGeom prst="rect">
            <a:avLst/>
          </a:prstGeom>
          <a:noFill/>
        </p:spPr>
        <p:txBody>
          <a:bodyPr wrap="none" rtlCol="0">
            <a:spAutoFit/>
          </a:bodyPr>
          <a:lstStyle/>
          <a:p>
            <a:r>
              <a:rPr lang="en-US" sz="14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5240142" y="1872652"/>
            <a:ext cx="831446" cy="307777"/>
          </a:xfrm>
          <a:prstGeom prst="rect">
            <a:avLst/>
          </a:prstGeom>
          <a:noFill/>
        </p:spPr>
        <p:txBody>
          <a:bodyPr wrap="none" rtlCol="0">
            <a:spAutoFit/>
          </a:bodyPr>
          <a:lstStyle/>
          <a:p>
            <a:r>
              <a:rPr lang="en-US" sz="1400" dirty="0">
                <a:solidFill>
                  <a:srgbClr val="7030A0"/>
                </a:solidFill>
              </a:rPr>
              <a:t>translate</a:t>
            </a:r>
          </a:p>
        </p:txBody>
      </p:sp>
      <p:sp>
        <p:nvSpPr>
          <p:cNvPr id="49" name="TextBox 48">
            <a:extLst>
              <a:ext uri="{FF2B5EF4-FFF2-40B4-BE49-F238E27FC236}">
                <a16:creationId xmlns:a16="http://schemas.microsoft.com/office/drawing/2014/main" id="{A318D38A-14DC-4BB6-A57D-8A8126EB289D}"/>
              </a:ext>
            </a:extLst>
          </p:cNvPr>
          <p:cNvSpPr txBox="1"/>
          <p:nvPr/>
        </p:nvSpPr>
        <p:spPr>
          <a:xfrm>
            <a:off x="6334233" y="2581708"/>
            <a:ext cx="559046" cy="307777"/>
          </a:xfrm>
          <a:prstGeom prst="rect">
            <a:avLst/>
          </a:prstGeom>
          <a:noFill/>
        </p:spPr>
        <p:txBody>
          <a:bodyPr wrap="square" rtlCol="0">
            <a:spAutoFit/>
          </a:bodyPr>
          <a:lstStyle/>
          <a:p>
            <a:r>
              <a:rPr lang="en-US" sz="1400" dirty="0"/>
              <a:t>User</a:t>
            </a:r>
          </a:p>
        </p:txBody>
      </p:sp>
      <p:sp>
        <p:nvSpPr>
          <p:cNvPr id="50" name="Rectangle: Rounded Corners 49">
            <a:extLst>
              <a:ext uri="{FF2B5EF4-FFF2-40B4-BE49-F238E27FC236}">
                <a16:creationId xmlns:a16="http://schemas.microsoft.com/office/drawing/2014/main" id="{D5F0012F-C866-4BC7-A713-E72DC18BDA29}"/>
              </a:ext>
            </a:extLst>
          </p:cNvPr>
          <p:cNvSpPr/>
          <p:nvPr/>
        </p:nvSpPr>
        <p:spPr>
          <a:xfrm>
            <a:off x="205651" y="3429000"/>
            <a:ext cx="1061362"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Translate</a:t>
            </a:r>
          </a:p>
        </p:txBody>
      </p:sp>
      <p:sp>
        <p:nvSpPr>
          <p:cNvPr id="51" name="Rectangle: Rounded Corners 50">
            <a:extLst>
              <a:ext uri="{FF2B5EF4-FFF2-40B4-BE49-F238E27FC236}">
                <a16:creationId xmlns:a16="http://schemas.microsoft.com/office/drawing/2014/main" id="{20938A08-3BAA-4314-B90D-9EE5E2B3BA8B}"/>
              </a:ext>
            </a:extLst>
          </p:cNvPr>
          <p:cNvSpPr/>
          <p:nvPr/>
        </p:nvSpPr>
        <p:spPr>
          <a:xfrm>
            <a:off x="1545053" y="3429000"/>
            <a:ext cx="1468584" cy="408623"/>
          </a:xfrm>
          <a:prstGeom prst="roundRect">
            <a:avLst/>
          </a:prstGeom>
        </p:spPr>
        <p:style>
          <a:lnRef idx="1">
            <a:schemeClr val="accent2"/>
          </a:lnRef>
          <a:fillRef idx="3">
            <a:schemeClr val="accent2"/>
          </a:fillRef>
          <a:effectRef idx="2">
            <a:schemeClr val="accent2"/>
          </a:effectRef>
          <a:fontRef idx="minor">
            <a:schemeClr val="lt1"/>
          </a:fontRef>
        </p:style>
        <p:txBody>
          <a:bodyPr wrap="none" rtlCol="0" anchor="ctr">
            <a:spAutoFit/>
          </a:bodyPr>
          <a:lstStyle/>
          <a:p>
            <a:pPr algn="ctr"/>
            <a:r>
              <a:rPr lang="en-US" dirty="0"/>
              <a:t>Comprehend</a:t>
            </a:r>
          </a:p>
        </p:txBody>
      </p:sp>
      <p:cxnSp>
        <p:nvCxnSpPr>
          <p:cNvPr id="52" name="Straight Arrow Connector 51">
            <a:extLst>
              <a:ext uri="{FF2B5EF4-FFF2-40B4-BE49-F238E27FC236}">
                <a16:creationId xmlns:a16="http://schemas.microsoft.com/office/drawing/2014/main" id="{0DBB8516-4FB8-4EE7-A784-4DB6F8659EE7}"/>
              </a:ext>
            </a:extLst>
          </p:cNvPr>
          <p:cNvCxnSpPr>
            <a:cxnSpLocks/>
            <a:stCxn id="33" idx="1"/>
            <a:endCxn id="50" idx="0"/>
          </p:cNvCxnSpPr>
          <p:nvPr/>
        </p:nvCxnSpPr>
        <p:spPr>
          <a:xfrm>
            <a:off x="736332" y="2907952"/>
            <a:ext cx="0" cy="5210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0D8BD24-BD1F-4AE4-8418-9A4D3A7EA129}"/>
              </a:ext>
            </a:extLst>
          </p:cNvPr>
          <p:cNvCxnSpPr>
            <a:cxnSpLocks/>
            <a:stCxn id="33" idx="3"/>
            <a:endCxn id="51" idx="0"/>
          </p:cNvCxnSpPr>
          <p:nvPr/>
        </p:nvCxnSpPr>
        <p:spPr>
          <a:xfrm>
            <a:off x="1416326" y="2907952"/>
            <a:ext cx="863019" cy="5210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28A1499-87C0-4423-A980-CE4007BA451B}"/>
              </a:ext>
            </a:extLst>
          </p:cNvPr>
          <p:cNvSpPr txBox="1"/>
          <p:nvPr/>
        </p:nvSpPr>
        <p:spPr>
          <a:xfrm>
            <a:off x="205651" y="4451927"/>
            <a:ext cx="6849365" cy="888663"/>
          </a:xfrm>
          <a:prstGeom prst="rect">
            <a:avLst/>
          </a:prstGeom>
        </p:spPr>
        <p:style>
          <a:lnRef idx="2">
            <a:schemeClr val="accent3"/>
          </a:lnRef>
          <a:fillRef idx="1">
            <a:schemeClr val="lt1"/>
          </a:fillRef>
          <a:effectRef idx="0">
            <a:schemeClr val="accent3"/>
          </a:effectRef>
          <a:fontRef idx="minor">
            <a:schemeClr val="dk1"/>
          </a:fontRef>
        </p:style>
        <p:txBody>
          <a:bodyPr wrap="none" rtlCol="0">
            <a:noAutofit/>
          </a:bodyPr>
          <a:lstStyle/>
          <a:p>
            <a:r>
              <a:rPr lang="en-US" dirty="0"/>
              <a:t>Input Language is detected using ‘</a:t>
            </a:r>
            <a:r>
              <a:rPr lang="en-US" sz="1600" dirty="0">
                <a:solidFill>
                  <a:schemeClr val="accent2">
                    <a:lumMod val="75000"/>
                  </a:schemeClr>
                </a:solidFill>
              </a:rPr>
              <a:t>comprehend</a:t>
            </a:r>
            <a:r>
              <a:rPr lang="en-US" dirty="0"/>
              <a:t>’ API</a:t>
            </a:r>
          </a:p>
          <a:p>
            <a:r>
              <a:rPr lang="en-US" dirty="0"/>
              <a:t>Text is translated using ‘</a:t>
            </a:r>
            <a:r>
              <a:rPr lang="en-US" sz="1600" dirty="0">
                <a:solidFill>
                  <a:schemeClr val="accent2">
                    <a:lumMod val="75000"/>
                  </a:schemeClr>
                </a:solidFill>
              </a:rPr>
              <a:t>translate</a:t>
            </a:r>
            <a:r>
              <a:rPr lang="en-US" dirty="0"/>
              <a:t>’ API</a:t>
            </a:r>
          </a:p>
        </p:txBody>
      </p:sp>
      <p:cxnSp>
        <p:nvCxnSpPr>
          <p:cNvPr id="31" name="Straight Arrow Connector 30">
            <a:extLst>
              <a:ext uri="{FF2B5EF4-FFF2-40B4-BE49-F238E27FC236}">
                <a16:creationId xmlns:a16="http://schemas.microsoft.com/office/drawing/2014/main" id="{776E51C8-85C9-4697-A037-C21293DECDD0}"/>
              </a:ext>
            </a:extLst>
          </p:cNvPr>
          <p:cNvCxnSpPr/>
          <p:nvPr/>
        </p:nvCxnSpPr>
        <p:spPr>
          <a:xfrm>
            <a:off x="1628181" y="2291266"/>
            <a:ext cx="75749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56F78DE-A60E-4B30-BA84-5C92ABDB4D22}"/>
              </a:ext>
            </a:extLst>
          </p:cNvPr>
          <p:cNvCxnSpPr/>
          <p:nvPr/>
        </p:nvCxnSpPr>
        <p:spPr>
          <a:xfrm>
            <a:off x="3295345" y="2291266"/>
            <a:ext cx="75749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3ED1007-A8E1-49B1-91ED-C9AC8C681759}"/>
              </a:ext>
            </a:extLst>
          </p:cNvPr>
          <p:cNvCxnSpPr/>
          <p:nvPr/>
        </p:nvCxnSpPr>
        <p:spPr>
          <a:xfrm>
            <a:off x="5314090" y="2291266"/>
            <a:ext cx="75749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546D9237-AA74-44BF-9352-773804426054}"/>
              </a:ext>
            </a:extLst>
          </p:cNvPr>
          <p:cNvPicPr>
            <a:picLocks noChangeAspect="1"/>
          </p:cNvPicPr>
          <p:nvPr/>
        </p:nvPicPr>
        <p:blipFill>
          <a:blip r:embed="rId7"/>
          <a:stretch>
            <a:fillRect/>
          </a:stretch>
        </p:blipFill>
        <p:spPr>
          <a:xfrm>
            <a:off x="7729386" y="416248"/>
            <a:ext cx="4195565" cy="5468471"/>
          </a:xfrm>
          <a:prstGeom prst="rect">
            <a:avLst/>
          </a:prstGeom>
          <a:ln>
            <a:noFill/>
          </a:ln>
          <a:effectLst>
            <a:outerShdw blurRad="190500" algn="tl" rotWithShape="0">
              <a:srgbClr val="000000">
                <a:alpha val="70000"/>
              </a:srgbClr>
            </a:outerShdw>
          </a:effectLst>
        </p:spPr>
      </p:pic>
      <p:sp>
        <p:nvSpPr>
          <p:cNvPr id="37" name="Rectangle: Rounded Corners 36">
            <a:extLst>
              <a:ext uri="{FF2B5EF4-FFF2-40B4-BE49-F238E27FC236}">
                <a16:creationId xmlns:a16="http://schemas.microsoft.com/office/drawing/2014/main" id="{BB6D4D08-5993-4227-900A-B6AC7BD281F9}"/>
              </a:ext>
            </a:extLst>
          </p:cNvPr>
          <p:cNvSpPr/>
          <p:nvPr/>
        </p:nvSpPr>
        <p:spPr>
          <a:xfrm>
            <a:off x="280737" y="5712259"/>
            <a:ext cx="6515100" cy="793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Sample Utterances:</a:t>
            </a:r>
          </a:p>
          <a:p>
            <a:pPr marL="285750" indent="-285750">
              <a:buFont typeface="Arial" panose="020B0604020202020204" pitchFamily="34" charset="0"/>
              <a:buChar char="•"/>
            </a:pPr>
            <a:r>
              <a:rPr lang="en-US"/>
              <a:t>Translate</a:t>
            </a:r>
          </a:p>
          <a:p>
            <a:pPr marL="285750" indent="-285750">
              <a:buFont typeface="Arial" panose="020B0604020202020204" pitchFamily="34" charset="0"/>
              <a:buChar char="•"/>
            </a:pPr>
            <a:r>
              <a:rPr lang="en-US"/>
              <a:t>Translate text into German</a:t>
            </a:r>
            <a:endParaRPr lang="en-US" dirty="0"/>
          </a:p>
        </p:txBody>
      </p:sp>
    </p:spTree>
    <p:extLst>
      <p:ext uri="{BB962C8B-B14F-4D97-AF65-F5344CB8AC3E}">
        <p14:creationId xmlns:p14="http://schemas.microsoft.com/office/powerpoint/2010/main" val="172308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19260"/>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S3 Repository</a:t>
            </a:r>
          </a:p>
        </p:txBody>
      </p:sp>
      <p:graphicFrame>
        <p:nvGraphicFramePr>
          <p:cNvPr id="139" name="Diagram 138">
            <a:extLst>
              <a:ext uri="{FF2B5EF4-FFF2-40B4-BE49-F238E27FC236}">
                <a16:creationId xmlns:a16="http://schemas.microsoft.com/office/drawing/2014/main" id="{6F15863F-0E18-4784-9450-25142CB59A53}"/>
              </a:ext>
            </a:extLst>
          </p:cNvPr>
          <p:cNvGraphicFramePr/>
          <p:nvPr>
            <p:extLst>
              <p:ext uri="{D42A27DB-BD31-4B8C-83A1-F6EECF244321}">
                <p14:modId xmlns:p14="http://schemas.microsoft.com/office/powerpoint/2010/main" val="3389025638"/>
              </p:ext>
            </p:extLst>
          </p:nvPr>
        </p:nvGraphicFramePr>
        <p:xfrm>
          <a:off x="8101773" y="980400"/>
          <a:ext cx="3223836" cy="1388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0" name="TextBox 139">
            <a:extLst>
              <a:ext uri="{FF2B5EF4-FFF2-40B4-BE49-F238E27FC236}">
                <a16:creationId xmlns:a16="http://schemas.microsoft.com/office/drawing/2014/main" id="{58C1D133-1A09-47CA-A267-473DF0054F38}"/>
              </a:ext>
            </a:extLst>
          </p:cNvPr>
          <p:cNvSpPr txBox="1"/>
          <p:nvPr/>
        </p:nvSpPr>
        <p:spPr>
          <a:xfrm>
            <a:off x="255480" y="1071421"/>
            <a:ext cx="8215752" cy="5786199"/>
          </a:xfrm>
          <a:prstGeom prst="rect">
            <a:avLst/>
          </a:prstGeom>
          <a:noFill/>
        </p:spPr>
        <p:txBody>
          <a:bodyPr wrap="square" rtlCol="0">
            <a:spAutoFit/>
          </a:bodyPr>
          <a:lstStyle/>
          <a:p>
            <a:r>
              <a:rPr lang="en-US" sz="1600" dirty="0"/>
              <a:t>S3 bucket is used as repository for all items with following folders </a:t>
            </a:r>
          </a:p>
          <a:p>
            <a:r>
              <a:rPr lang="en-US" sz="1600" dirty="0"/>
              <a:t>Folder names can vary and they can have subfolders also except ‘Feedback’ which </a:t>
            </a:r>
          </a:p>
          <a:p>
            <a:r>
              <a:rPr lang="en-US" sz="1600" dirty="0"/>
              <a:t>Is used for Product Feedback.</a:t>
            </a:r>
          </a:p>
          <a:p>
            <a:pPr marL="742950" lvl="1" indent="-285750">
              <a:buFont typeface="Arial" panose="020B0604020202020204" pitchFamily="34" charset="0"/>
              <a:buChar char="•"/>
            </a:pPr>
            <a:r>
              <a:rPr lang="en-US" sz="1600" dirty="0"/>
              <a:t>Images: folder for all images.</a:t>
            </a:r>
          </a:p>
          <a:p>
            <a:pPr marL="742950" lvl="1" indent="-285750">
              <a:buFont typeface="Arial" panose="020B0604020202020204" pitchFamily="34" charset="0"/>
              <a:buChar char="•"/>
            </a:pPr>
            <a:r>
              <a:rPr lang="en-US" sz="1600" dirty="0"/>
              <a:t>Feedback: for customer feedback files</a:t>
            </a:r>
          </a:p>
          <a:p>
            <a:pPr marL="742950" lvl="1" indent="-285750">
              <a:buFont typeface="Arial" panose="020B0604020202020204" pitchFamily="34" charset="0"/>
              <a:buChar char="•"/>
            </a:pPr>
            <a:r>
              <a:rPr lang="en-US" sz="1600" dirty="0"/>
              <a:t>Docs: For all documents in .txt or .text format</a:t>
            </a:r>
          </a:p>
          <a:p>
            <a:pPr marL="742950" lvl="1" indent="-285750">
              <a:buFont typeface="Arial" panose="020B0604020202020204" pitchFamily="34" charset="0"/>
              <a:buChar char="•"/>
            </a:pPr>
            <a:r>
              <a:rPr lang="en-US" sz="1600" dirty="0"/>
              <a:t>General : folder for other documents</a:t>
            </a:r>
          </a:p>
          <a:p>
            <a:r>
              <a:rPr lang="en-US" sz="1600" dirty="0"/>
              <a:t>When any item is uploaded on S3Bucket and event is triggered and Lambda</a:t>
            </a:r>
          </a:p>
          <a:p>
            <a:r>
              <a:rPr lang="en-US" sz="1600" dirty="0"/>
              <a:t>Function is executed. This lambda functions sort the image in three categories</a:t>
            </a:r>
          </a:p>
          <a:p>
            <a:r>
              <a:rPr lang="en-US" sz="1600" dirty="0"/>
              <a:t>i.e. Image, Docs, Feedback</a:t>
            </a:r>
          </a:p>
          <a:p>
            <a:r>
              <a:rPr lang="en-US" dirty="0">
                <a:solidFill>
                  <a:srgbClr val="0070C0"/>
                </a:solidFill>
              </a:rPr>
              <a:t>Image</a:t>
            </a:r>
            <a:r>
              <a:rPr lang="en-US" sz="1600" dirty="0"/>
              <a:t>:</a:t>
            </a:r>
          </a:p>
          <a:p>
            <a:r>
              <a:rPr lang="en-US" sz="1600" dirty="0"/>
              <a:t> Image is processed using ‘</a:t>
            </a:r>
            <a:r>
              <a:rPr lang="en-US" sz="1600" dirty="0" err="1">
                <a:solidFill>
                  <a:schemeClr val="accent2">
                    <a:lumMod val="75000"/>
                  </a:schemeClr>
                </a:solidFill>
              </a:rPr>
              <a:t>rekognition</a:t>
            </a:r>
            <a:r>
              <a:rPr lang="en-US" sz="1600" dirty="0"/>
              <a:t>’ API and following items are detected and</a:t>
            </a:r>
          </a:p>
          <a:p>
            <a:r>
              <a:rPr lang="en-US" sz="1600" dirty="0"/>
              <a:t>Uploaded on </a:t>
            </a:r>
            <a:r>
              <a:rPr lang="en-US" sz="1600" dirty="0">
                <a:solidFill>
                  <a:schemeClr val="accent2">
                    <a:lumMod val="75000"/>
                  </a:schemeClr>
                </a:solidFill>
              </a:rPr>
              <a:t>Elastic Search  </a:t>
            </a:r>
            <a:r>
              <a:rPr lang="en-US" sz="1600" dirty="0"/>
              <a:t>domain with index </a:t>
            </a:r>
            <a:r>
              <a:rPr lang="en-US" sz="1600" b="1" i="1" dirty="0">
                <a:solidFill>
                  <a:srgbClr val="7030A0"/>
                </a:solidFill>
              </a:rPr>
              <a:t>Images</a:t>
            </a:r>
            <a:r>
              <a:rPr lang="en-US" sz="1600" dirty="0"/>
              <a:t>;: Faces, Texts, Celebrity Information, Labels, face is listed in the face collection</a:t>
            </a:r>
          </a:p>
          <a:p>
            <a:r>
              <a:rPr lang="en-US" sz="1600" dirty="0">
                <a:solidFill>
                  <a:srgbClr val="0070C0"/>
                </a:solidFill>
              </a:rPr>
              <a:t>Feedback</a:t>
            </a:r>
            <a:r>
              <a:rPr lang="en-US" sz="1600" dirty="0"/>
              <a:t>: </a:t>
            </a:r>
          </a:p>
          <a:p>
            <a:r>
              <a:rPr lang="en-US" sz="1600" dirty="0"/>
              <a:t>Feedback is processed using ‘</a:t>
            </a:r>
            <a:r>
              <a:rPr lang="en-US" sz="1600" dirty="0">
                <a:solidFill>
                  <a:schemeClr val="accent2">
                    <a:lumMod val="75000"/>
                  </a:schemeClr>
                </a:solidFill>
              </a:rPr>
              <a:t>comprehend</a:t>
            </a:r>
            <a:r>
              <a:rPr lang="en-US" sz="1600" dirty="0"/>
              <a:t>’ API and feedback’s sentiment , entities found and other meta-data is uploaded</a:t>
            </a:r>
          </a:p>
          <a:p>
            <a:r>
              <a:rPr lang="en-US" sz="1600" dirty="0"/>
              <a:t>On </a:t>
            </a:r>
            <a:r>
              <a:rPr lang="en-US" sz="1600" dirty="0">
                <a:solidFill>
                  <a:schemeClr val="accent2">
                    <a:lumMod val="75000"/>
                  </a:schemeClr>
                </a:solidFill>
              </a:rPr>
              <a:t>Elastic Search </a:t>
            </a:r>
            <a:r>
              <a:rPr lang="en-US" sz="1600" dirty="0"/>
              <a:t>with ‘ </a:t>
            </a:r>
            <a:r>
              <a:rPr lang="en-US" sz="1600" b="1" i="1" dirty="0">
                <a:solidFill>
                  <a:srgbClr val="7030A0"/>
                </a:solidFill>
              </a:rPr>
              <a:t>Feedback’</a:t>
            </a:r>
          </a:p>
          <a:p>
            <a:r>
              <a:rPr lang="en-US" sz="1600" dirty="0">
                <a:solidFill>
                  <a:srgbClr val="0070C0"/>
                </a:solidFill>
              </a:rPr>
              <a:t>Documents:</a:t>
            </a:r>
          </a:p>
          <a:p>
            <a:r>
              <a:rPr lang="en-US" sz="1600" dirty="0"/>
              <a:t>Other documents are processed using ‘</a:t>
            </a:r>
            <a:r>
              <a:rPr lang="en-US" sz="1600" dirty="0">
                <a:solidFill>
                  <a:schemeClr val="accent2">
                    <a:lumMod val="75000"/>
                  </a:schemeClr>
                </a:solidFill>
              </a:rPr>
              <a:t>comprehend</a:t>
            </a:r>
            <a:r>
              <a:rPr lang="en-US" sz="1600" dirty="0"/>
              <a:t>’ API and entities are uploaded on </a:t>
            </a:r>
            <a:r>
              <a:rPr lang="en-US" sz="1600" dirty="0">
                <a:solidFill>
                  <a:schemeClr val="accent2">
                    <a:lumMod val="75000"/>
                  </a:schemeClr>
                </a:solidFill>
              </a:rPr>
              <a:t>Elastic Search </a:t>
            </a:r>
            <a:r>
              <a:rPr lang="en-US" sz="1600" dirty="0"/>
              <a:t>with index ‘</a:t>
            </a:r>
            <a:r>
              <a:rPr lang="en-US" sz="1600" b="1" i="1" dirty="0">
                <a:solidFill>
                  <a:srgbClr val="7030A0"/>
                </a:solidFill>
              </a:rPr>
              <a:t>Docs</a:t>
            </a:r>
            <a:r>
              <a:rPr lang="en-US" sz="1600" dirty="0"/>
              <a:t>’</a:t>
            </a:r>
          </a:p>
          <a:p>
            <a:endParaRPr lang="en-US" sz="1600" b="1" i="1" dirty="0">
              <a:solidFill>
                <a:srgbClr val="7030A0"/>
              </a:solidFill>
            </a:endParaRPr>
          </a:p>
          <a:p>
            <a:endParaRPr lang="en-US" sz="1600" dirty="0"/>
          </a:p>
        </p:txBody>
      </p:sp>
      <p:pic>
        <p:nvPicPr>
          <p:cNvPr id="142" name="Picture 141" descr="A close up of a sign&#10;&#10;Description generated with high confidence">
            <a:extLst>
              <a:ext uri="{FF2B5EF4-FFF2-40B4-BE49-F238E27FC236}">
                <a16:creationId xmlns:a16="http://schemas.microsoft.com/office/drawing/2014/main" id="{F9B73A47-6BAE-41F5-B592-BFE02F5E6D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10782" y="2460315"/>
            <a:ext cx="3958661" cy="1947198"/>
          </a:xfrm>
          <a:prstGeom prst="rect">
            <a:avLst/>
          </a:prstGeom>
        </p:spPr>
      </p:pic>
    </p:spTree>
    <p:extLst>
      <p:ext uri="{BB962C8B-B14F-4D97-AF65-F5344CB8AC3E}">
        <p14:creationId xmlns:p14="http://schemas.microsoft.com/office/powerpoint/2010/main" val="416178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C02A-7ED0-44D4-B68B-A6B1AAE92A6B}"/>
              </a:ext>
            </a:extLst>
          </p:cNvPr>
          <p:cNvSpPr>
            <a:spLocks noGrp="1"/>
          </p:cNvSpPr>
          <p:nvPr>
            <p:ph type="title"/>
          </p:nvPr>
        </p:nvSpPr>
        <p:spPr>
          <a:xfrm>
            <a:off x="344393" y="184504"/>
            <a:ext cx="10515600" cy="997751"/>
          </a:xfrm>
        </p:spPr>
        <p:txBody>
          <a:bodyPr vert="horz" lIns="91440" tIns="45720" rIns="91440" bIns="45720" rtlCol="0" anchor="ctr">
            <a:normAutofit/>
          </a:bodyPr>
          <a:lstStyle/>
          <a:p>
            <a:r>
              <a:rPr lang="en-US" sz="3600" dirty="0">
                <a:solidFill>
                  <a:srgbClr val="002060"/>
                </a:solidFill>
              </a:rPr>
              <a:t>Elastic Search Data Visualization in Kibana</a:t>
            </a:r>
          </a:p>
        </p:txBody>
      </p:sp>
      <p:pic>
        <p:nvPicPr>
          <p:cNvPr id="6" name="Picture 5">
            <a:extLst>
              <a:ext uri="{FF2B5EF4-FFF2-40B4-BE49-F238E27FC236}">
                <a16:creationId xmlns:a16="http://schemas.microsoft.com/office/drawing/2014/main" id="{193B8035-34CB-4AB0-A150-E381ABCFBE04}"/>
              </a:ext>
            </a:extLst>
          </p:cNvPr>
          <p:cNvPicPr>
            <a:picLocks noChangeAspect="1"/>
          </p:cNvPicPr>
          <p:nvPr/>
        </p:nvPicPr>
        <p:blipFill>
          <a:blip r:embed="rId2"/>
          <a:stretch>
            <a:fillRect/>
          </a:stretch>
        </p:blipFill>
        <p:spPr>
          <a:xfrm>
            <a:off x="0" y="1099358"/>
            <a:ext cx="12192000" cy="4991794"/>
          </a:xfrm>
          <a:prstGeom prst="rect">
            <a:avLst/>
          </a:prstGeom>
        </p:spPr>
      </p:pic>
    </p:spTree>
    <p:extLst>
      <p:ext uri="{BB962C8B-B14F-4D97-AF65-F5344CB8AC3E}">
        <p14:creationId xmlns:p14="http://schemas.microsoft.com/office/powerpoint/2010/main" val="24637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Find Image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659429" cy="830997"/>
          </a:xfrm>
          <a:prstGeom prst="rect">
            <a:avLst/>
          </a:prstGeom>
          <a:noFill/>
        </p:spPr>
        <p:txBody>
          <a:bodyPr wrap="square" rtlCol="0">
            <a:spAutoFit/>
          </a:bodyPr>
          <a:lstStyle/>
          <a:p>
            <a:r>
              <a:rPr lang="en-US" sz="1600" dirty="0"/>
              <a:t>For all images uploaded, information detected by ‘recognition’ API is stored on ‘Elastic Search’ This information is used to search images available in the repository. Search request is sent to ‘Elastic Search’ if any matching image is found S3 link is returned. This link is provided to the user. Also Bot fetches image from S3 and provides image view to the user</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1324874" y="3796720"/>
            <a:ext cx="1064901" cy="888663"/>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1324874" y="2198642"/>
            <a:ext cx="1039888" cy="88866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0894" y="3735036"/>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p:cNvCxnSpPr>
          <p:nvPr/>
        </p:nvCxnSpPr>
        <p:spPr>
          <a:xfrm>
            <a:off x="3499656" y="4765019"/>
            <a:ext cx="16947" cy="10492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3214924" y="3677534"/>
            <a:ext cx="1254868" cy="1135565"/>
          </a:xfrm>
          <a:prstGeom prst="rect">
            <a:avLst/>
          </a:prstGeom>
        </p:spPr>
      </p:pic>
      <p:cxnSp>
        <p:nvCxnSpPr>
          <p:cNvPr id="17" name="Straight Arrow Connector 16">
            <a:extLst>
              <a:ext uri="{FF2B5EF4-FFF2-40B4-BE49-F238E27FC236}">
                <a16:creationId xmlns:a16="http://schemas.microsoft.com/office/drawing/2014/main" id="{2AEA099D-634E-42E5-A78C-127D0FA20E8F}"/>
              </a:ext>
            </a:extLst>
          </p:cNvPr>
          <p:cNvCxnSpPr>
            <a:cxnSpLocks/>
            <a:stCxn id="10" idx="3"/>
            <a:endCxn id="18" idx="1"/>
          </p:cNvCxnSpPr>
          <p:nvPr/>
        </p:nvCxnSpPr>
        <p:spPr>
          <a:xfrm flipV="1">
            <a:off x="2364762" y="2640916"/>
            <a:ext cx="1134894" cy="2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A picture containing building&#10;&#10;Description generated with high confidence">
            <a:extLst>
              <a:ext uri="{FF2B5EF4-FFF2-40B4-BE49-F238E27FC236}">
                <a16:creationId xmlns:a16="http://schemas.microsoft.com/office/drawing/2014/main" id="{23A19C49-B134-4F0D-92E8-29D123CCBD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9656" y="2120972"/>
            <a:ext cx="1039888" cy="1039888"/>
          </a:xfrm>
          <a:prstGeom prst="rect">
            <a:avLst/>
          </a:prstGeom>
        </p:spPr>
      </p:pic>
      <p:pic>
        <p:nvPicPr>
          <p:cNvPr id="24" name="Picture 23" descr="A close up of a map&#10;&#10;Description generated with high confidence">
            <a:extLst>
              <a:ext uri="{FF2B5EF4-FFF2-40B4-BE49-F238E27FC236}">
                <a16:creationId xmlns:a16="http://schemas.microsoft.com/office/drawing/2014/main" id="{2CED22EC-5FD5-46D3-A4AD-8B2B478387BA}"/>
              </a:ext>
            </a:extLst>
          </p:cNvPr>
          <p:cNvPicPr>
            <a:picLocks noChangeAspect="1"/>
          </p:cNvPicPr>
          <p:nvPr/>
        </p:nvPicPr>
        <p:blipFill rotWithShape="1">
          <a:blip r:embed="rId8">
            <a:extLst>
              <a:ext uri="{28A0092B-C50C-407E-A947-70E740481C1C}">
                <a14:useLocalDpi xmlns:a14="http://schemas.microsoft.com/office/drawing/2010/main" val="0"/>
              </a:ext>
            </a:extLst>
          </a:blip>
          <a:srcRect l="78352" t="38936" r="9696" b="46755"/>
          <a:stretch/>
        </p:blipFill>
        <p:spPr>
          <a:xfrm>
            <a:off x="3340836" y="5860471"/>
            <a:ext cx="681557" cy="679945"/>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65096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665476" y="2482662"/>
            <a:ext cx="679994" cy="276999"/>
          </a:xfrm>
          <a:prstGeom prst="rect">
            <a:avLst/>
          </a:prstGeom>
          <a:noFill/>
        </p:spPr>
        <p:txBody>
          <a:bodyPr wrap="none" rtlCol="0">
            <a:spAutoFit/>
          </a:bodyPr>
          <a:lstStyle/>
          <a:p>
            <a:r>
              <a:rPr lang="en-US" sz="1200" dirty="0"/>
              <a:t>Lambda</a:t>
            </a:r>
          </a:p>
        </p:txBody>
      </p:sp>
      <p:sp>
        <p:nvSpPr>
          <p:cNvPr id="35" name="TextBox 34">
            <a:extLst>
              <a:ext uri="{FF2B5EF4-FFF2-40B4-BE49-F238E27FC236}">
                <a16:creationId xmlns:a16="http://schemas.microsoft.com/office/drawing/2014/main" id="{63B17990-4752-4DD7-9476-83ECEBEB05FB}"/>
              </a:ext>
            </a:extLst>
          </p:cNvPr>
          <p:cNvSpPr txBox="1"/>
          <p:nvPr/>
        </p:nvSpPr>
        <p:spPr>
          <a:xfrm>
            <a:off x="4347623" y="2489692"/>
            <a:ext cx="1033488" cy="276999"/>
          </a:xfrm>
          <a:prstGeom prst="rect">
            <a:avLst/>
          </a:prstGeom>
          <a:noFill/>
        </p:spPr>
        <p:txBody>
          <a:bodyPr wrap="none" rtlCol="0">
            <a:spAutoFit/>
          </a:bodyPr>
          <a:lstStyle/>
          <a:p>
            <a:r>
              <a:rPr lang="en-US" sz="1200" dirty="0"/>
              <a:t>Elastic Search</a:t>
            </a:r>
          </a:p>
        </p:txBody>
      </p:sp>
      <p:sp>
        <p:nvSpPr>
          <p:cNvPr id="38" name="TextBox 37">
            <a:extLst>
              <a:ext uri="{FF2B5EF4-FFF2-40B4-BE49-F238E27FC236}">
                <a16:creationId xmlns:a16="http://schemas.microsoft.com/office/drawing/2014/main" id="{840BE6AC-CF6C-4739-8FAB-F447B8979C3C}"/>
              </a:ext>
            </a:extLst>
          </p:cNvPr>
          <p:cNvSpPr txBox="1"/>
          <p:nvPr/>
        </p:nvSpPr>
        <p:spPr>
          <a:xfrm>
            <a:off x="3109671" y="3283197"/>
            <a:ext cx="1819857" cy="369332"/>
          </a:xfrm>
          <a:prstGeom prst="rect">
            <a:avLst/>
          </a:prstGeom>
          <a:noFill/>
        </p:spPr>
        <p:txBody>
          <a:bodyPr wrap="none" rtlCol="0">
            <a:spAutoFit/>
          </a:bodyPr>
          <a:lstStyle/>
          <a:p>
            <a:r>
              <a:rPr lang="en-US" dirty="0"/>
              <a:t>Turbo Mobile Bot</a:t>
            </a:r>
          </a:p>
        </p:txBody>
      </p:sp>
      <p:sp>
        <p:nvSpPr>
          <p:cNvPr id="39" name="TextBox 38">
            <a:extLst>
              <a:ext uri="{FF2B5EF4-FFF2-40B4-BE49-F238E27FC236}">
                <a16:creationId xmlns:a16="http://schemas.microsoft.com/office/drawing/2014/main" id="{38157509-D9D4-4B73-9402-710FC039DA4B}"/>
              </a:ext>
            </a:extLst>
          </p:cNvPr>
          <p:cNvSpPr txBox="1"/>
          <p:nvPr/>
        </p:nvSpPr>
        <p:spPr>
          <a:xfrm>
            <a:off x="1610429" y="4556566"/>
            <a:ext cx="493790" cy="369332"/>
          </a:xfrm>
          <a:prstGeom prst="rect">
            <a:avLst/>
          </a:prstGeom>
          <a:noFill/>
        </p:spPr>
        <p:txBody>
          <a:bodyPr wrap="none" rtlCol="0">
            <a:spAutoFit/>
          </a:bodyPr>
          <a:lstStyle/>
          <a:p>
            <a:r>
              <a:rPr lang="en-US" dirty="0"/>
              <a:t>Lex</a:t>
            </a:r>
          </a:p>
        </p:txBody>
      </p:sp>
      <p:cxnSp>
        <p:nvCxnSpPr>
          <p:cNvPr id="47" name="Straight Arrow Connector 46">
            <a:extLst>
              <a:ext uri="{FF2B5EF4-FFF2-40B4-BE49-F238E27FC236}">
                <a16:creationId xmlns:a16="http://schemas.microsoft.com/office/drawing/2014/main" id="{FFF57A35-00FF-494D-8B61-D1571BC930CF}"/>
              </a:ext>
            </a:extLst>
          </p:cNvPr>
          <p:cNvCxnSpPr>
            <a:cxnSpLocks/>
          </p:cNvCxnSpPr>
          <p:nvPr/>
        </p:nvCxnSpPr>
        <p:spPr>
          <a:xfrm flipH="1">
            <a:off x="2345240" y="2838124"/>
            <a:ext cx="1154416" cy="1382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9BFA95A-45A9-430B-AD10-709101238C28}"/>
              </a:ext>
            </a:extLst>
          </p:cNvPr>
          <p:cNvSpPr txBox="1"/>
          <p:nvPr/>
        </p:nvSpPr>
        <p:spPr>
          <a:xfrm>
            <a:off x="623018" y="3314435"/>
            <a:ext cx="965457" cy="307777"/>
          </a:xfrm>
          <a:prstGeom prst="rect">
            <a:avLst/>
          </a:prstGeom>
          <a:noFill/>
        </p:spPr>
        <p:txBody>
          <a:bodyPr wrap="none" rtlCol="0">
            <a:spAutoFit/>
          </a:bodyPr>
          <a:lstStyle/>
          <a:p>
            <a:r>
              <a:rPr lang="en-US" sz="1400" dirty="0">
                <a:solidFill>
                  <a:srgbClr val="7030A0"/>
                </a:solidFill>
              </a:rPr>
              <a:t>Image Link</a:t>
            </a:r>
          </a:p>
        </p:txBody>
      </p:sp>
      <p:cxnSp>
        <p:nvCxnSpPr>
          <p:cNvPr id="89" name="Straight Arrow Connector 88">
            <a:extLst>
              <a:ext uri="{FF2B5EF4-FFF2-40B4-BE49-F238E27FC236}">
                <a16:creationId xmlns:a16="http://schemas.microsoft.com/office/drawing/2014/main" id="{CE231A2F-707E-479D-8849-BE33626AF6BB}"/>
              </a:ext>
            </a:extLst>
          </p:cNvPr>
          <p:cNvCxnSpPr>
            <a:cxnSpLocks/>
          </p:cNvCxnSpPr>
          <p:nvPr/>
        </p:nvCxnSpPr>
        <p:spPr>
          <a:xfrm flipH="1">
            <a:off x="4516564" y="4010840"/>
            <a:ext cx="10048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79EB3237-7F82-46D3-9C5D-F85A6CC4C838}"/>
              </a:ext>
            </a:extLst>
          </p:cNvPr>
          <p:cNvSpPr txBox="1"/>
          <p:nvPr/>
        </p:nvSpPr>
        <p:spPr>
          <a:xfrm>
            <a:off x="4528668" y="3654970"/>
            <a:ext cx="984693" cy="307777"/>
          </a:xfrm>
          <a:prstGeom prst="rect">
            <a:avLst/>
          </a:prstGeom>
          <a:noFill/>
        </p:spPr>
        <p:txBody>
          <a:bodyPr wrap="none" rtlCol="0">
            <a:spAutoFit/>
          </a:bodyPr>
          <a:lstStyle/>
          <a:p>
            <a:r>
              <a:rPr lang="en-US" sz="1400" dirty="0">
                <a:solidFill>
                  <a:srgbClr val="7030A0"/>
                </a:solidFill>
              </a:rPr>
              <a:t>Find Image</a:t>
            </a:r>
          </a:p>
        </p:txBody>
      </p:sp>
      <p:cxnSp>
        <p:nvCxnSpPr>
          <p:cNvPr id="95" name="Straight Arrow Connector 94">
            <a:extLst>
              <a:ext uri="{FF2B5EF4-FFF2-40B4-BE49-F238E27FC236}">
                <a16:creationId xmlns:a16="http://schemas.microsoft.com/office/drawing/2014/main" id="{EA4ED23E-8DB1-4298-8731-BC85819393E5}"/>
              </a:ext>
            </a:extLst>
          </p:cNvPr>
          <p:cNvCxnSpPr>
            <a:cxnSpLocks/>
          </p:cNvCxnSpPr>
          <p:nvPr/>
        </p:nvCxnSpPr>
        <p:spPr>
          <a:xfrm flipV="1">
            <a:off x="4471754" y="4391579"/>
            <a:ext cx="1134894" cy="2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4DCE97A5-02C2-4B3A-92A9-E6D11F2F30B9}"/>
              </a:ext>
            </a:extLst>
          </p:cNvPr>
          <p:cNvSpPr txBox="1"/>
          <p:nvPr/>
        </p:nvSpPr>
        <p:spPr>
          <a:xfrm>
            <a:off x="4580449" y="4417527"/>
            <a:ext cx="965457" cy="523220"/>
          </a:xfrm>
          <a:prstGeom prst="rect">
            <a:avLst/>
          </a:prstGeom>
          <a:noFill/>
        </p:spPr>
        <p:txBody>
          <a:bodyPr wrap="none" rtlCol="0">
            <a:spAutoFit/>
          </a:bodyPr>
          <a:lstStyle/>
          <a:p>
            <a:r>
              <a:rPr lang="en-US" sz="1400" dirty="0">
                <a:solidFill>
                  <a:srgbClr val="7030A0"/>
                </a:solidFill>
              </a:rPr>
              <a:t>Image Link</a:t>
            </a:r>
          </a:p>
          <a:p>
            <a:r>
              <a:rPr lang="en-US" sz="1400" dirty="0">
                <a:solidFill>
                  <a:srgbClr val="7030A0"/>
                </a:solidFill>
              </a:rPr>
              <a:t>&amp; View</a:t>
            </a:r>
          </a:p>
        </p:txBody>
      </p:sp>
      <p:cxnSp>
        <p:nvCxnSpPr>
          <p:cNvPr id="98" name="Straight Arrow Connector 97">
            <a:extLst>
              <a:ext uri="{FF2B5EF4-FFF2-40B4-BE49-F238E27FC236}">
                <a16:creationId xmlns:a16="http://schemas.microsoft.com/office/drawing/2014/main" id="{B983B765-864F-46C5-883D-EDD0817436AA}"/>
              </a:ext>
            </a:extLst>
          </p:cNvPr>
          <p:cNvCxnSpPr>
            <a:cxnSpLocks/>
          </p:cNvCxnSpPr>
          <p:nvPr/>
        </p:nvCxnSpPr>
        <p:spPr>
          <a:xfrm flipH="1">
            <a:off x="2271787" y="4192236"/>
            <a:ext cx="10048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102258B-EE04-451E-88C0-CB5E9B111A0E}"/>
              </a:ext>
            </a:extLst>
          </p:cNvPr>
          <p:cNvCxnSpPr>
            <a:cxnSpLocks/>
          </p:cNvCxnSpPr>
          <p:nvPr/>
        </p:nvCxnSpPr>
        <p:spPr>
          <a:xfrm>
            <a:off x="2305573" y="4439839"/>
            <a:ext cx="97101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2C1447B-31C6-4172-BDD3-E07B8BD4C845}"/>
              </a:ext>
            </a:extLst>
          </p:cNvPr>
          <p:cNvSpPr txBox="1"/>
          <p:nvPr/>
        </p:nvSpPr>
        <p:spPr>
          <a:xfrm>
            <a:off x="2258937" y="4468522"/>
            <a:ext cx="965457" cy="307777"/>
          </a:xfrm>
          <a:prstGeom prst="rect">
            <a:avLst/>
          </a:prstGeom>
          <a:noFill/>
        </p:spPr>
        <p:txBody>
          <a:bodyPr wrap="none" rtlCol="0">
            <a:spAutoFit/>
          </a:bodyPr>
          <a:lstStyle/>
          <a:p>
            <a:r>
              <a:rPr lang="en-US" sz="1400" dirty="0">
                <a:solidFill>
                  <a:srgbClr val="7030A0"/>
                </a:solidFill>
              </a:rPr>
              <a:t>Image Link</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868790" y="3433094"/>
            <a:ext cx="984693" cy="307777"/>
          </a:xfrm>
          <a:prstGeom prst="rect">
            <a:avLst/>
          </a:prstGeom>
          <a:noFill/>
        </p:spPr>
        <p:txBody>
          <a:bodyPr wrap="none" rtlCol="0">
            <a:spAutoFit/>
          </a:bodyPr>
          <a:lstStyle/>
          <a:p>
            <a:r>
              <a:rPr lang="en-US" sz="1400" dirty="0">
                <a:solidFill>
                  <a:srgbClr val="7030A0"/>
                </a:solidFill>
              </a:rPr>
              <a:t>Find Image</a:t>
            </a:r>
          </a:p>
        </p:txBody>
      </p:sp>
      <p:cxnSp>
        <p:nvCxnSpPr>
          <p:cNvPr id="104" name="Straight Arrow Connector 103">
            <a:extLst>
              <a:ext uri="{FF2B5EF4-FFF2-40B4-BE49-F238E27FC236}">
                <a16:creationId xmlns:a16="http://schemas.microsoft.com/office/drawing/2014/main" id="{9ABAF60F-4726-4159-9954-8B11992868E0}"/>
              </a:ext>
            </a:extLst>
          </p:cNvPr>
          <p:cNvCxnSpPr>
            <a:cxnSpLocks/>
            <a:stCxn id="9" idx="0"/>
          </p:cNvCxnSpPr>
          <p:nvPr/>
        </p:nvCxnSpPr>
        <p:spPr>
          <a:xfrm flipV="1">
            <a:off x="1857325" y="3160860"/>
            <a:ext cx="0" cy="6358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056C72E-BCEF-44E5-ABB6-0F88065C72F5}"/>
              </a:ext>
            </a:extLst>
          </p:cNvPr>
          <p:cNvSpPr txBox="1"/>
          <p:nvPr/>
        </p:nvSpPr>
        <p:spPr>
          <a:xfrm>
            <a:off x="2424187" y="3842898"/>
            <a:ext cx="984693" cy="307777"/>
          </a:xfrm>
          <a:prstGeom prst="rect">
            <a:avLst/>
          </a:prstGeom>
          <a:noFill/>
        </p:spPr>
        <p:txBody>
          <a:bodyPr wrap="none" rtlCol="0">
            <a:spAutoFit/>
          </a:bodyPr>
          <a:lstStyle/>
          <a:p>
            <a:r>
              <a:rPr lang="en-US" sz="1400" dirty="0">
                <a:solidFill>
                  <a:srgbClr val="7030A0"/>
                </a:solidFill>
              </a:rPr>
              <a:t>Find Image</a:t>
            </a:r>
          </a:p>
        </p:txBody>
      </p:sp>
      <p:sp>
        <p:nvSpPr>
          <p:cNvPr id="109" name="TextBox 108">
            <a:extLst>
              <a:ext uri="{FF2B5EF4-FFF2-40B4-BE49-F238E27FC236}">
                <a16:creationId xmlns:a16="http://schemas.microsoft.com/office/drawing/2014/main" id="{3F631CC1-1AEB-4DBC-BDC9-A4867F7118A6}"/>
              </a:ext>
            </a:extLst>
          </p:cNvPr>
          <p:cNvSpPr txBox="1"/>
          <p:nvPr/>
        </p:nvSpPr>
        <p:spPr>
          <a:xfrm>
            <a:off x="2283091" y="2258770"/>
            <a:ext cx="1305422" cy="307777"/>
          </a:xfrm>
          <a:prstGeom prst="rect">
            <a:avLst/>
          </a:prstGeom>
          <a:noFill/>
        </p:spPr>
        <p:txBody>
          <a:bodyPr wrap="none" rtlCol="0">
            <a:spAutoFit/>
          </a:bodyPr>
          <a:lstStyle/>
          <a:p>
            <a:r>
              <a:rPr lang="en-US" sz="1400" dirty="0">
                <a:solidFill>
                  <a:srgbClr val="7030A0"/>
                </a:solidFill>
              </a:rPr>
              <a:t>Search Request</a:t>
            </a:r>
          </a:p>
        </p:txBody>
      </p:sp>
      <p:cxnSp>
        <p:nvCxnSpPr>
          <p:cNvPr id="110" name="Straight Arrow Connector 109">
            <a:extLst>
              <a:ext uri="{FF2B5EF4-FFF2-40B4-BE49-F238E27FC236}">
                <a16:creationId xmlns:a16="http://schemas.microsoft.com/office/drawing/2014/main" id="{694DFA72-D6F0-45B3-8272-2C63796A5DBD}"/>
              </a:ext>
            </a:extLst>
          </p:cNvPr>
          <p:cNvCxnSpPr>
            <a:cxnSpLocks/>
          </p:cNvCxnSpPr>
          <p:nvPr/>
        </p:nvCxnSpPr>
        <p:spPr>
          <a:xfrm>
            <a:off x="1571449" y="3172198"/>
            <a:ext cx="0" cy="594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9F26DC82-2FAC-4661-9D51-D7BEB0932DF7}"/>
              </a:ext>
            </a:extLst>
          </p:cNvPr>
          <p:cNvSpPr txBox="1"/>
          <p:nvPr/>
        </p:nvSpPr>
        <p:spPr>
          <a:xfrm>
            <a:off x="2270010" y="2824986"/>
            <a:ext cx="1411605" cy="307777"/>
          </a:xfrm>
          <a:prstGeom prst="rect">
            <a:avLst/>
          </a:prstGeom>
          <a:noFill/>
        </p:spPr>
        <p:txBody>
          <a:bodyPr wrap="none" rtlCol="0">
            <a:spAutoFit/>
          </a:bodyPr>
          <a:lstStyle/>
          <a:p>
            <a:r>
              <a:rPr lang="en-US" sz="1400" dirty="0">
                <a:solidFill>
                  <a:srgbClr val="7030A0"/>
                </a:solidFill>
              </a:rPr>
              <a:t>Search Response</a:t>
            </a:r>
          </a:p>
        </p:txBody>
      </p:sp>
      <p:sp>
        <p:nvSpPr>
          <p:cNvPr id="118" name="TextBox 117">
            <a:extLst>
              <a:ext uri="{FF2B5EF4-FFF2-40B4-BE49-F238E27FC236}">
                <a16:creationId xmlns:a16="http://schemas.microsoft.com/office/drawing/2014/main" id="{7DE063ED-34A4-419E-B2B2-8D75947E3E64}"/>
              </a:ext>
            </a:extLst>
          </p:cNvPr>
          <p:cNvSpPr txBox="1"/>
          <p:nvPr/>
        </p:nvSpPr>
        <p:spPr>
          <a:xfrm>
            <a:off x="522176" y="5033301"/>
            <a:ext cx="965457" cy="307777"/>
          </a:xfrm>
          <a:prstGeom prst="rect">
            <a:avLst/>
          </a:prstGeom>
          <a:noFill/>
        </p:spPr>
        <p:txBody>
          <a:bodyPr wrap="none" rtlCol="0">
            <a:spAutoFit/>
          </a:bodyPr>
          <a:lstStyle/>
          <a:p>
            <a:r>
              <a:rPr lang="en-US" sz="1400" dirty="0">
                <a:solidFill>
                  <a:srgbClr val="7030A0"/>
                </a:solidFill>
              </a:rPr>
              <a:t>Image Link</a:t>
            </a:r>
          </a:p>
        </p:txBody>
      </p:sp>
      <p:cxnSp>
        <p:nvCxnSpPr>
          <p:cNvPr id="119" name="Straight Arrow Connector 118">
            <a:extLst>
              <a:ext uri="{FF2B5EF4-FFF2-40B4-BE49-F238E27FC236}">
                <a16:creationId xmlns:a16="http://schemas.microsoft.com/office/drawing/2014/main" id="{CE3A1477-2DF0-43AF-BADF-63C4BCD18429}"/>
              </a:ext>
            </a:extLst>
          </p:cNvPr>
          <p:cNvCxnSpPr>
            <a:cxnSpLocks/>
            <a:endCxn id="13" idx="2"/>
          </p:cNvCxnSpPr>
          <p:nvPr/>
        </p:nvCxnSpPr>
        <p:spPr>
          <a:xfrm flipV="1">
            <a:off x="3842358" y="4813099"/>
            <a:ext cx="0" cy="8995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B16882E6-20EA-44DF-9320-461C0F151C43}"/>
              </a:ext>
            </a:extLst>
          </p:cNvPr>
          <p:cNvSpPr txBox="1"/>
          <p:nvPr/>
        </p:nvSpPr>
        <p:spPr>
          <a:xfrm>
            <a:off x="4698137" y="5305979"/>
            <a:ext cx="1033488" cy="307777"/>
          </a:xfrm>
          <a:prstGeom prst="rect">
            <a:avLst/>
          </a:prstGeom>
          <a:noFill/>
        </p:spPr>
        <p:txBody>
          <a:bodyPr wrap="none" rtlCol="0">
            <a:spAutoFit/>
          </a:bodyPr>
          <a:lstStyle/>
          <a:p>
            <a:r>
              <a:rPr lang="en-US" sz="1400" dirty="0">
                <a:solidFill>
                  <a:srgbClr val="7030A0"/>
                </a:solidFill>
              </a:rPr>
              <a:t>Image View</a:t>
            </a:r>
          </a:p>
        </p:txBody>
      </p:sp>
      <p:pic>
        <p:nvPicPr>
          <p:cNvPr id="79" name="Picture 78">
            <a:extLst>
              <a:ext uri="{FF2B5EF4-FFF2-40B4-BE49-F238E27FC236}">
                <a16:creationId xmlns:a16="http://schemas.microsoft.com/office/drawing/2014/main" id="{B2EEB3ED-158D-4C43-AC6E-3B16B4F23299}"/>
              </a:ext>
            </a:extLst>
          </p:cNvPr>
          <p:cNvPicPr>
            <a:picLocks noChangeAspect="1"/>
          </p:cNvPicPr>
          <p:nvPr/>
        </p:nvPicPr>
        <p:blipFill>
          <a:blip r:embed="rId9"/>
          <a:stretch>
            <a:fillRect/>
          </a:stretch>
        </p:blipFill>
        <p:spPr>
          <a:xfrm>
            <a:off x="7415739" y="2121926"/>
            <a:ext cx="4409236" cy="43321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574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Search Face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659429"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any image is uploaded, lambda function is triggered</a:t>
            </a:r>
          </a:p>
          <a:p>
            <a:pPr marL="285750" indent="-285750">
              <a:buFont typeface="Arial" panose="020B0604020202020204" pitchFamily="34" charset="0"/>
              <a:buChar char="•"/>
            </a:pPr>
            <a:r>
              <a:rPr lang="en-US" sz="1600" dirty="0"/>
              <a:t>Lambda function detects the faces in the image using ‘recognition’</a:t>
            </a:r>
          </a:p>
          <a:p>
            <a:pPr marL="285750" indent="-285750">
              <a:buFont typeface="Arial" panose="020B0604020202020204" pitchFamily="34" charset="0"/>
              <a:buChar char="•"/>
            </a:pPr>
            <a:r>
              <a:rPr lang="en-US" sz="1600" dirty="0"/>
              <a:t>Faces are listed in the collections and saved.</a:t>
            </a:r>
          </a:p>
          <a:p>
            <a:pPr marL="285750" indent="-285750">
              <a:buFont typeface="Arial" panose="020B0604020202020204" pitchFamily="34" charset="0"/>
              <a:buChar char="•"/>
            </a:pPr>
            <a:r>
              <a:rPr lang="en-US" sz="1600" dirty="0"/>
              <a:t>In an image, face can be searched in the repository using Turbo mobile bot.</a:t>
            </a:r>
          </a:p>
          <a:p>
            <a:pPr marL="285750" indent="-285750">
              <a:buFont typeface="Arial" panose="020B0604020202020204" pitchFamily="34" charset="0"/>
              <a:buChar char="•"/>
            </a:pPr>
            <a:r>
              <a:rPr lang="en-US" sz="1600" dirty="0"/>
              <a:t>On given S3 key Lambda detects face and then find that in Face Collection.</a:t>
            </a:r>
          </a:p>
          <a:p>
            <a:pPr marL="285750" indent="-285750">
              <a:buFont typeface="Arial" panose="020B0604020202020204" pitchFamily="34" charset="0"/>
              <a:buChar char="•"/>
            </a:pPr>
            <a:r>
              <a:rPr lang="en-US" sz="1600" dirty="0"/>
              <a:t>Then for matched face id , S3 Bucket link is searched in Elastic Search</a:t>
            </a:r>
          </a:p>
          <a:p>
            <a:pPr marL="285750" indent="-285750">
              <a:buFont typeface="Arial" panose="020B0604020202020204" pitchFamily="34" charset="0"/>
              <a:buChar char="•"/>
            </a:pPr>
            <a:r>
              <a:rPr lang="en-US" sz="1600" dirty="0"/>
              <a:t>Once link is found , same is returned to the user</a:t>
            </a:r>
          </a:p>
          <a:p>
            <a:endParaRPr lang="en-US" sz="1600" dirty="0"/>
          </a:p>
          <a:p>
            <a:endParaRPr lang="en-US" sz="1600" dirty="0"/>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708227" y="5559238"/>
            <a:ext cx="778948" cy="650034"/>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736024" y="4365669"/>
            <a:ext cx="707536" cy="60464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28519" y="5340630"/>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p:cNvCxnSpPr>
          <p:nvPr/>
        </p:nvCxnSpPr>
        <p:spPr>
          <a:xfrm flipV="1">
            <a:off x="3804740" y="4940062"/>
            <a:ext cx="941132" cy="676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2838457" y="5539386"/>
            <a:ext cx="999862" cy="904803"/>
          </a:xfrm>
          <a:prstGeom prst="rect">
            <a:avLst/>
          </a:prstGeom>
        </p:spPr>
      </p:pic>
      <p:pic>
        <p:nvPicPr>
          <p:cNvPr id="24" name="Picture 23" descr="A close up of a map&#10;&#10;Description generated with high confidence">
            <a:extLst>
              <a:ext uri="{FF2B5EF4-FFF2-40B4-BE49-F238E27FC236}">
                <a16:creationId xmlns:a16="http://schemas.microsoft.com/office/drawing/2014/main" id="{2CED22EC-5FD5-46D3-A4AD-8B2B478387BA}"/>
              </a:ext>
            </a:extLst>
          </p:cNvPr>
          <p:cNvPicPr>
            <a:picLocks noChangeAspect="1"/>
          </p:cNvPicPr>
          <p:nvPr/>
        </p:nvPicPr>
        <p:blipFill rotWithShape="1">
          <a:blip r:embed="rId7">
            <a:extLst>
              <a:ext uri="{28A0092B-C50C-407E-A947-70E740481C1C}">
                <a14:useLocalDpi xmlns:a14="http://schemas.microsoft.com/office/drawing/2010/main" val="0"/>
              </a:ext>
            </a:extLst>
          </a:blip>
          <a:srcRect l="78352" t="38936" r="9696" b="46755"/>
          <a:stretch/>
        </p:blipFill>
        <p:spPr>
          <a:xfrm>
            <a:off x="4745872" y="4530927"/>
            <a:ext cx="561219" cy="559892"/>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1954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123825" y="4568023"/>
            <a:ext cx="679994" cy="276999"/>
          </a:xfrm>
          <a:prstGeom prst="rect">
            <a:avLst/>
          </a:prstGeom>
          <a:noFill/>
        </p:spPr>
        <p:txBody>
          <a:bodyPr wrap="none" rtlCol="0">
            <a:spAutoFit/>
          </a:bodyPr>
          <a:lstStyle/>
          <a:p>
            <a:r>
              <a:rPr lang="en-US" sz="1200" dirty="0"/>
              <a:t>Lambda</a:t>
            </a:r>
          </a:p>
        </p:txBody>
      </p:sp>
      <p:sp>
        <p:nvSpPr>
          <p:cNvPr id="39" name="TextBox 38">
            <a:extLst>
              <a:ext uri="{FF2B5EF4-FFF2-40B4-BE49-F238E27FC236}">
                <a16:creationId xmlns:a16="http://schemas.microsoft.com/office/drawing/2014/main" id="{38157509-D9D4-4B73-9402-710FC039DA4B}"/>
              </a:ext>
            </a:extLst>
          </p:cNvPr>
          <p:cNvSpPr txBox="1"/>
          <p:nvPr/>
        </p:nvSpPr>
        <p:spPr>
          <a:xfrm>
            <a:off x="377681" y="5858128"/>
            <a:ext cx="458908" cy="338554"/>
          </a:xfrm>
          <a:prstGeom prst="rect">
            <a:avLst/>
          </a:prstGeom>
          <a:noFill/>
        </p:spPr>
        <p:txBody>
          <a:bodyPr wrap="none" rtlCol="0">
            <a:spAutoFit/>
          </a:bodyPr>
          <a:lstStyle/>
          <a:p>
            <a:r>
              <a:rPr lang="en-US" sz="16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3877106" y="5929806"/>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97" name="TextBox 96">
            <a:extLst>
              <a:ext uri="{FF2B5EF4-FFF2-40B4-BE49-F238E27FC236}">
                <a16:creationId xmlns:a16="http://schemas.microsoft.com/office/drawing/2014/main" id="{4DCE97A5-02C2-4B3A-92A9-E6D11F2F30B9}"/>
              </a:ext>
            </a:extLst>
          </p:cNvPr>
          <p:cNvSpPr txBox="1"/>
          <p:nvPr/>
        </p:nvSpPr>
        <p:spPr>
          <a:xfrm>
            <a:off x="4071565" y="5591507"/>
            <a:ext cx="1429561" cy="276999"/>
          </a:xfrm>
          <a:prstGeom prst="rect">
            <a:avLst/>
          </a:prstGeom>
          <a:noFill/>
        </p:spPr>
        <p:txBody>
          <a:bodyPr wrap="square" rtlCol="0">
            <a:spAutoFit/>
          </a:bodyPr>
          <a:lstStyle/>
          <a:p>
            <a:r>
              <a:rPr lang="en-US" sz="1200" dirty="0">
                <a:solidFill>
                  <a:srgbClr val="00B050"/>
                </a:solidFill>
              </a:rPr>
              <a:t>Image Link &amp;  View</a:t>
            </a:r>
          </a:p>
        </p:txBody>
      </p:sp>
      <p:sp>
        <p:nvSpPr>
          <p:cNvPr id="101" name="TextBox 100">
            <a:extLst>
              <a:ext uri="{FF2B5EF4-FFF2-40B4-BE49-F238E27FC236}">
                <a16:creationId xmlns:a16="http://schemas.microsoft.com/office/drawing/2014/main" id="{D2C1447B-31C6-4172-BDD3-E07B8BD4C845}"/>
              </a:ext>
            </a:extLst>
          </p:cNvPr>
          <p:cNvSpPr txBox="1"/>
          <p:nvPr/>
        </p:nvSpPr>
        <p:spPr>
          <a:xfrm>
            <a:off x="1817715" y="5588746"/>
            <a:ext cx="853439" cy="276999"/>
          </a:xfrm>
          <a:prstGeom prst="rect">
            <a:avLst/>
          </a:prstGeom>
          <a:noFill/>
        </p:spPr>
        <p:txBody>
          <a:bodyPr wrap="none" rtlCol="0">
            <a:spAutoFit/>
          </a:bodyPr>
          <a:lstStyle/>
          <a:p>
            <a:r>
              <a:rPr lang="en-US" sz="1200" dirty="0">
                <a:solidFill>
                  <a:srgbClr val="00B050"/>
                </a:solidFill>
              </a:rPr>
              <a:t>Image Link</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936016" y="4359143"/>
            <a:ext cx="1413592" cy="276999"/>
          </a:xfrm>
          <a:prstGeom prst="rect">
            <a:avLst/>
          </a:prstGeom>
          <a:noFill/>
        </p:spPr>
        <p:txBody>
          <a:bodyPr wrap="none" rtlCol="0">
            <a:spAutoFit/>
          </a:bodyPr>
          <a:lstStyle/>
          <a:p>
            <a:r>
              <a:rPr lang="en-US" sz="1200" dirty="0">
                <a:solidFill>
                  <a:srgbClr val="00B050"/>
                </a:solidFill>
              </a:rPr>
              <a:t>Find Image(Face ID)</a:t>
            </a:r>
          </a:p>
        </p:txBody>
      </p:sp>
      <p:cxnSp>
        <p:nvCxnSpPr>
          <p:cNvPr id="104" name="Straight Arrow Connector 103">
            <a:extLst>
              <a:ext uri="{FF2B5EF4-FFF2-40B4-BE49-F238E27FC236}">
                <a16:creationId xmlns:a16="http://schemas.microsoft.com/office/drawing/2014/main" id="{9ABAF60F-4726-4159-9954-8B11992868E0}"/>
              </a:ext>
            </a:extLst>
          </p:cNvPr>
          <p:cNvCxnSpPr>
            <a:cxnSpLocks/>
            <a:stCxn id="9" idx="0"/>
            <a:endCxn id="10" idx="2"/>
          </p:cNvCxnSpPr>
          <p:nvPr/>
        </p:nvCxnSpPr>
        <p:spPr>
          <a:xfrm flipH="1" flipV="1">
            <a:off x="1089792" y="4970312"/>
            <a:ext cx="7909" cy="5889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056C72E-BCEF-44E5-ABB6-0F88065C72F5}"/>
              </a:ext>
            </a:extLst>
          </p:cNvPr>
          <p:cNvSpPr txBox="1"/>
          <p:nvPr/>
        </p:nvSpPr>
        <p:spPr>
          <a:xfrm>
            <a:off x="1437727" y="5978031"/>
            <a:ext cx="1420132" cy="276999"/>
          </a:xfrm>
          <a:prstGeom prst="rect">
            <a:avLst/>
          </a:prstGeom>
          <a:noFill/>
        </p:spPr>
        <p:txBody>
          <a:bodyPr wrap="none" rtlCol="0">
            <a:spAutoFit/>
          </a:bodyPr>
          <a:lstStyle/>
          <a:p>
            <a:r>
              <a:rPr lang="en-US" sz="1200" dirty="0">
                <a:solidFill>
                  <a:srgbClr val="7030A0"/>
                </a:solidFill>
              </a:rPr>
              <a:t>Search Face(S3 Key)</a:t>
            </a:r>
          </a:p>
        </p:txBody>
      </p:sp>
      <p:sp>
        <p:nvSpPr>
          <p:cNvPr id="113" name="TextBox 112">
            <a:extLst>
              <a:ext uri="{FF2B5EF4-FFF2-40B4-BE49-F238E27FC236}">
                <a16:creationId xmlns:a16="http://schemas.microsoft.com/office/drawing/2014/main" id="{9F26DC82-2FAC-4661-9D51-D7BEB0932DF7}"/>
              </a:ext>
            </a:extLst>
          </p:cNvPr>
          <p:cNvSpPr txBox="1"/>
          <p:nvPr/>
        </p:nvSpPr>
        <p:spPr>
          <a:xfrm>
            <a:off x="170122" y="3721398"/>
            <a:ext cx="897553" cy="276999"/>
          </a:xfrm>
          <a:prstGeom prst="rect">
            <a:avLst/>
          </a:prstGeom>
          <a:noFill/>
        </p:spPr>
        <p:txBody>
          <a:bodyPr wrap="none" rtlCol="0">
            <a:spAutoFit/>
          </a:bodyPr>
          <a:lstStyle/>
          <a:p>
            <a:r>
              <a:rPr lang="en-US" sz="1200" dirty="0">
                <a:solidFill>
                  <a:srgbClr val="7030A0"/>
                </a:solidFill>
              </a:rPr>
              <a:t>Search face</a:t>
            </a:r>
          </a:p>
        </p:txBody>
      </p:sp>
      <p:sp>
        <p:nvSpPr>
          <p:cNvPr id="123" name="TextBox 122">
            <a:extLst>
              <a:ext uri="{FF2B5EF4-FFF2-40B4-BE49-F238E27FC236}">
                <a16:creationId xmlns:a16="http://schemas.microsoft.com/office/drawing/2014/main" id="{B16882E6-20EA-44DF-9320-461C0F151C43}"/>
              </a:ext>
            </a:extLst>
          </p:cNvPr>
          <p:cNvSpPr txBox="1"/>
          <p:nvPr/>
        </p:nvSpPr>
        <p:spPr>
          <a:xfrm>
            <a:off x="2983297" y="5090819"/>
            <a:ext cx="1378904" cy="261610"/>
          </a:xfrm>
          <a:prstGeom prst="rect">
            <a:avLst/>
          </a:prstGeom>
          <a:noFill/>
        </p:spPr>
        <p:txBody>
          <a:bodyPr wrap="none" rtlCol="0">
            <a:spAutoFit/>
          </a:bodyPr>
          <a:lstStyle/>
          <a:p>
            <a:r>
              <a:rPr lang="en-US" sz="1100" dirty="0">
                <a:solidFill>
                  <a:srgbClr val="00B050"/>
                </a:solidFill>
              </a:rPr>
              <a:t>Get Image View(link)</a:t>
            </a:r>
          </a:p>
        </p:txBody>
      </p:sp>
      <p:sp>
        <p:nvSpPr>
          <p:cNvPr id="45" name="TextBox 44">
            <a:extLst>
              <a:ext uri="{FF2B5EF4-FFF2-40B4-BE49-F238E27FC236}">
                <a16:creationId xmlns:a16="http://schemas.microsoft.com/office/drawing/2014/main" id="{FEC38266-DC61-4BCA-B150-36994CC2A435}"/>
              </a:ext>
            </a:extLst>
          </p:cNvPr>
          <p:cNvSpPr txBox="1"/>
          <p:nvPr/>
        </p:nvSpPr>
        <p:spPr>
          <a:xfrm>
            <a:off x="527919" y="3136689"/>
            <a:ext cx="1284326"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dirty="0">
                <a:solidFill>
                  <a:schemeClr val="bg1"/>
                </a:solidFill>
              </a:rPr>
              <a:t>Face Collection</a:t>
            </a:r>
          </a:p>
        </p:txBody>
      </p:sp>
      <p:sp>
        <p:nvSpPr>
          <p:cNvPr id="65" name="TextBox 64">
            <a:extLst>
              <a:ext uri="{FF2B5EF4-FFF2-40B4-BE49-F238E27FC236}">
                <a16:creationId xmlns:a16="http://schemas.microsoft.com/office/drawing/2014/main" id="{B2998119-DE99-463B-8277-D3C33BFC2CA3}"/>
              </a:ext>
            </a:extLst>
          </p:cNvPr>
          <p:cNvSpPr txBox="1"/>
          <p:nvPr/>
        </p:nvSpPr>
        <p:spPr>
          <a:xfrm>
            <a:off x="1084904" y="3859300"/>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4" name="Straight Arrow Connector 43">
            <a:extLst>
              <a:ext uri="{FF2B5EF4-FFF2-40B4-BE49-F238E27FC236}">
                <a16:creationId xmlns:a16="http://schemas.microsoft.com/office/drawing/2014/main" id="{80A7A213-CB8A-48F5-9860-93BEE40763FD}"/>
              </a:ext>
            </a:extLst>
          </p:cNvPr>
          <p:cNvCxnSpPr/>
          <p:nvPr/>
        </p:nvCxnSpPr>
        <p:spPr>
          <a:xfrm>
            <a:off x="1597399" y="5915025"/>
            <a:ext cx="1007812"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B43950BB-BE80-41D7-98C0-D5E150438B3B}"/>
              </a:ext>
            </a:extLst>
          </p:cNvPr>
          <p:cNvCxnSpPr>
            <a:cxnSpLocks/>
            <a:stCxn id="10" idx="0"/>
          </p:cNvCxnSpPr>
          <p:nvPr/>
        </p:nvCxnSpPr>
        <p:spPr>
          <a:xfrm flipV="1">
            <a:off x="1089792" y="3533188"/>
            <a:ext cx="3954" cy="83248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7" name="Straight Arrow Connector 76">
            <a:extLst>
              <a:ext uri="{FF2B5EF4-FFF2-40B4-BE49-F238E27FC236}">
                <a16:creationId xmlns:a16="http://schemas.microsoft.com/office/drawing/2014/main" id="{CE5739B0-EBE5-4C28-B45E-94D8AB654FFD}"/>
              </a:ext>
            </a:extLst>
          </p:cNvPr>
          <p:cNvCxnSpPr>
            <a:cxnSpLocks/>
            <a:stCxn id="10" idx="3"/>
          </p:cNvCxnSpPr>
          <p:nvPr/>
        </p:nvCxnSpPr>
        <p:spPr>
          <a:xfrm flipV="1">
            <a:off x="1443560" y="4662855"/>
            <a:ext cx="1904659" cy="513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2" name="Picture 81" descr="A picture containing building&#10;&#10;Description generated with high confidence">
            <a:extLst>
              <a:ext uri="{FF2B5EF4-FFF2-40B4-BE49-F238E27FC236}">
                <a16:creationId xmlns:a16="http://schemas.microsoft.com/office/drawing/2014/main" id="{667351EE-24D0-48FA-9239-F6C8F564ED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0256" y="4171002"/>
            <a:ext cx="707537" cy="707537"/>
          </a:xfrm>
          <a:prstGeom prst="rect">
            <a:avLst/>
          </a:prstGeom>
        </p:spPr>
      </p:pic>
      <p:sp>
        <p:nvSpPr>
          <p:cNvPr id="83" name="TextBox 82">
            <a:extLst>
              <a:ext uri="{FF2B5EF4-FFF2-40B4-BE49-F238E27FC236}">
                <a16:creationId xmlns:a16="http://schemas.microsoft.com/office/drawing/2014/main" id="{488641BB-0A26-408E-B613-69FF0BC90E08}"/>
              </a:ext>
            </a:extLst>
          </p:cNvPr>
          <p:cNvSpPr txBox="1"/>
          <p:nvPr/>
        </p:nvSpPr>
        <p:spPr>
          <a:xfrm>
            <a:off x="3238438" y="3868098"/>
            <a:ext cx="1033488" cy="276999"/>
          </a:xfrm>
          <a:prstGeom prst="rect">
            <a:avLst/>
          </a:prstGeom>
          <a:noFill/>
        </p:spPr>
        <p:txBody>
          <a:bodyPr wrap="none" rtlCol="0">
            <a:spAutoFit/>
          </a:bodyPr>
          <a:lstStyle/>
          <a:p>
            <a:r>
              <a:rPr lang="en-US" sz="1200" dirty="0"/>
              <a:t>Elastic Search</a:t>
            </a:r>
          </a:p>
        </p:txBody>
      </p:sp>
      <p:sp>
        <p:nvSpPr>
          <p:cNvPr id="84" name="TextBox 83">
            <a:extLst>
              <a:ext uri="{FF2B5EF4-FFF2-40B4-BE49-F238E27FC236}">
                <a16:creationId xmlns:a16="http://schemas.microsoft.com/office/drawing/2014/main" id="{E220D692-1BD7-4B0D-AAE8-2CC7464040E7}"/>
              </a:ext>
            </a:extLst>
          </p:cNvPr>
          <p:cNvSpPr txBox="1"/>
          <p:nvPr/>
        </p:nvSpPr>
        <p:spPr>
          <a:xfrm>
            <a:off x="1583289" y="4699421"/>
            <a:ext cx="853439" cy="276999"/>
          </a:xfrm>
          <a:prstGeom prst="rect">
            <a:avLst/>
          </a:prstGeom>
          <a:noFill/>
        </p:spPr>
        <p:txBody>
          <a:bodyPr wrap="none" rtlCol="0">
            <a:spAutoFit/>
          </a:bodyPr>
          <a:lstStyle/>
          <a:p>
            <a:r>
              <a:rPr lang="en-US" sz="1200" dirty="0">
                <a:solidFill>
                  <a:srgbClr val="00B050"/>
                </a:solidFill>
              </a:rPr>
              <a:t>Image Link</a:t>
            </a:r>
          </a:p>
        </p:txBody>
      </p:sp>
      <p:sp>
        <p:nvSpPr>
          <p:cNvPr id="85" name="TextBox 84">
            <a:extLst>
              <a:ext uri="{FF2B5EF4-FFF2-40B4-BE49-F238E27FC236}">
                <a16:creationId xmlns:a16="http://schemas.microsoft.com/office/drawing/2014/main" id="{B5DC51B3-8145-48CD-BE84-93445808FD47}"/>
              </a:ext>
            </a:extLst>
          </p:cNvPr>
          <p:cNvSpPr txBox="1"/>
          <p:nvPr/>
        </p:nvSpPr>
        <p:spPr>
          <a:xfrm>
            <a:off x="132377" y="5176011"/>
            <a:ext cx="920508" cy="461665"/>
          </a:xfrm>
          <a:prstGeom prst="rect">
            <a:avLst/>
          </a:prstGeom>
          <a:noFill/>
        </p:spPr>
        <p:txBody>
          <a:bodyPr wrap="none" rtlCol="0">
            <a:spAutoFit/>
          </a:bodyPr>
          <a:lstStyle/>
          <a:p>
            <a:r>
              <a:rPr lang="en-US" sz="1200" dirty="0">
                <a:solidFill>
                  <a:srgbClr val="7030A0"/>
                </a:solidFill>
              </a:rPr>
              <a:t>Search Face</a:t>
            </a:r>
          </a:p>
          <a:p>
            <a:r>
              <a:rPr lang="en-US" sz="1200" dirty="0">
                <a:solidFill>
                  <a:srgbClr val="7030A0"/>
                </a:solidFill>
              </a:rPr>
              <a:t>S3 Key</a:t>
            </a:r>
          </a:p>
        </p:txBody>
      </p:sp>
      <p:cxnSp>
        <p:nvCxnSpPr>
          <p:cNvPr id="86" name="Straight Arrow Connector 85">
            <a:extLst>
              <a:ext uri="{FF2B5EF4-FFF2-40B4-BE49-F238E27FC236}">
                <a16:creationId xmlns:a16="http://schemas.microsoft.com/office/drawing/2014/main" id="{4FD84224-720F-4D65-A553-2E89DA3ECAC3}"/>
              </a:ext>
            </a:extLst>
          </p:cNvPr>
          <p:cNvCxnSpPr>
            <a:cxnSpLocks/>
          </p:cNvCxnSpPr>
          <p:nvPr/>
        </p:nvCxnSpPr>
        <p:spPr>
          <a:xfrm>
            <a:off x="3894673" y="5886666"/>
            <a:ext cx="1444033" cy="617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03" name="TextBox 102">
            <a:extLst>
              <a:ext uri="{FF2B5EF4-FFF2-40B4-BE49-F238E27FC236}">
                <a16:creationId xmlns:a16="http://schemas.microsoft.com/office/drawing/2014/main" id="{6719D4C5-B6EF-4DA0-9583-F86CD4FD49CA}"/>
              </a:ext>
            </a:extLst>
          </p:cNvPr>
          <p:cNvSpPr txBox="1"/>
          <p:nvPr/>
        </p:nvSpPr>
        <p:spPr>
          <a:xfrm>
            <a:off x="4901867" y="4162158"/>
            <a:ext cx="383438" cy="338554"/>
          </a:xfrm>
          <a:prstGeom prst="rect">
            <a:avLst/>
          </a:prstGeom>
          <a:noFill/>
        </p:spPr>
        <p:txBody>
          <a:bodyPr wrap="none" rtlCol="0">
            <a:spAutoFit/>
          </a:bodyPr>
          <a:lstStyle/>
          <a:p>
            <a:r>
              <a:rPr lang="en-US" sz="1600" dirty="0"/>
              <a:t>S3</a:t>
            </a:r>
          </a:p>
        </p:txBody>
      </p:sp>
      <p:pic>
        <p:nvPicPr>
          <p:cNvPr id="81" name="Picture 80">
            <a:extLst>
              <a:ext uri="{FF2B5EF4-FFF2-40B4-BE49-F238E27FC236}">
                <a16:creationId xmlns:a16="http://schemas.microsoft.com/office/drawing/2014/main" id="{C939D1E0-3640-487C-90C4-9D8D5327928F}"/>
              </a:ext>
            </a:extLst>
          </p:cNvPr>
          <p:cNvPicPr>
            <a:picLocks noChangeAspect="1"/>
          </p:cNvPicPr>
          <p:nvPr/>
        </p:nvPicPr>
        <p:blipFill>
          <a:blip r:embed="rId9"/>
          <a:stretch>
            <a:fillRect/>
          </a:stretch>
        </p:blipFill>
        <p:spPr>
          <a:xfrm>
            <a:off x="7662662" y="1200729"/>
            <a:ext cx="4391331" cy="4777302"/>
          </a:xfrm>
          <a:prstGeom prst="rect">
            <a:avLst/>
          </a:prstGeom>
          <a:ln>
            <a:noFill/>
          </a:ln>
          <a:effectLst>
            <a:outerShdw blurRad="190500" algn="tl" rotWithShape="0">
              <a:srgbClr val="000000">
                <a:alpha val="70000"/>
              </a:srgbClr>
            </a:outerShdw>
          </a:effectLst>
        </p:spPr>
      </p:pic>
      <p:sp>
        <p:nvSpPr>
          <p:cNvPr id="87" name="Rectangle: Rounded Corners 86">
            <a:extLst>
              <a:ext uri="{FF2B5EF4-FFF2-40B4-BE49-F238E27FC236}">
                <a16:creationId xmlns:a16="http://schemas.microsoft.com/office/drawing/2014/main" id="{B13C4904-6952-4A60-80CD-9C1357511F84}"/>
              </a:ext>
            </a:extLst>
          </p:cNvPr>
          <p:cNvSpPr/>
          <p:nvPr/>
        </p:nvSpPr>
        <p:spPr>
          <a:xfrm>
            <a:off x="8058150" y="6131487"/>
            <a:ext cx="3590058" cy="44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Utterance : ‘ Search Face’</a:t>
            </a:r>
          </a:p>
        </p:txBody>
      </p:sp>
    </p:spTree>
    <p:extLst>
      <p:ext uri="{BB962C8B-B14F-4D97-AF65-F5344CB8AC3E}">
        <p14:creationId xmlns:p14="http://schemas.microsoft.com/office/powerpoint/2010/main" val="223122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506F72-193D-40F5-8569-23C199DF685C}"/>
              </a:ext>
            </a:extLst>
          </p:cNvPr>
          <p:cNvSpPr txBox="1">
            <a:spLocks/>
          </p:cNvSpPr>
          <p:nvPr/>
        </p:nvSpPr>
        <p:spPr>
          <a:xfrm>
            <a:off x="404094" y="208109"/>
            <a:ext cx="10515600" cy="992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Use Case: List User’s Face in Repository</a:t>
            </a:r>
          </a:p>
        </p:txBody>
      </p:sp>
      <p:sp>
        <p:nvSpPr>
          <p:cNvPr id="140" name="TextBox 139">
            <a:extLst>
              <a:ext uri="{FF2B5EF4-FFF2-40B4-BE49-F238E27FC236}">
                <a16:creationId xmlns:a16="http://schemas.microsoft.com/office/drawing/2014/main" id="{58C1D133-1A09-47CA-A267-473DF0054F38}"/>
              </a:ext>
            </a:extLst>
          </p:cNvPr>
          <p:cNvSpPr txBox="1"/>
          <p:nvPr/>
        </p:nvSpPr>
        <p:spPr>
          <a:xfrm>
            <a:off x="255479" y="1071421"/>
            <a:ext cx="1170843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Turbo Mobile Framework is used for Employee Data Management.</a:t>
            </a:r>
          </a:p>
          <a:p>
            <a:pPr marL="285750" indent="-285750">
              <a:buFont typeface="Arial" panose="020B0604020202020204" pitchFamily="34" charset="0"/>
              <a:buChar char="•"/>
            </a:pPr>
            <a:r>
              <a:rPr lang="en-US" sz="1600" dirty="0"/>
              <a:t>Using List User Intent users are listed on Elastic Search and User’s Face is listed on  ‘</a:t>
            </a:r>
            <a:r>
              <a:rPr lang="en-US" sz="1600" dirty="0" err="1"/>
              <a:t>UserFaceCollection</a:t>
            </a:r>
            <a:r>
              <a:rPr lang="en-US" sz="1600" dirty="0"/>
              <a:t>’ , this collection is used later to identify user by attendance   system or security system. </a:t>
            </a:r>
          </a:p>
          <a:p>
            <a:pPr marL="285750" indent="-285750">
              <a:buFont typeface="Arial" panose="020B0604020202020204" pitchFamily="34" charset="0"/>
              <a:buChar char="•"/>
            </a:pPr>
            <a:r>
              <a:rPr lang="en-US" sz="1600" dirty="0"/>
              <a:t>User Data collected:   Name,  User ID, Picture</a:t>
            </a:r>
          </a:p>
        </p:txBody>
      </p:sp>
      <p:pic>
        <p:nvPicPr>
          <p:cNvPr id="9" name="Picture 8">
            <a:extLst>
              <a:ext uri="{FF2B5EF4-FFF2-40B4-BE49-F238E27FC236}">
                <a16:creationId xmlns:a16="http://schemas.microsoft.com/office/drawing/2014/main" id="{6581C236-7CC9-4C83-A4F8-6DF90C666610}"/>
              </a:ext>
            </a:extLst>
          </p:cNvPr>
          <p:cNvPicPr>
            <a:picLocks noChangeAspect="1"/>
          </p:cNvPicPr>
          <p:nvPr/>
        </p:nvPicPr>
        <p:blipFill rotWithShape="1">
          <a:blip r:embed="rId2">
            <a:extLst>
              <a:ext uri="{28A0092B-C50C-407E-A947-70E740481C1C}">
                <a14:useLocalDpi xmlns:a14="http://schemas.microsoft.com/office/drawing/2010/main" val="0"/>
              </a:ext>
            </a:extLst>
          </a:blip>
          <a:srcRect l="13732" r="19162"/>
          <a:stretch/>
        </p:blipFill>
        <p:spPr>
          <a:xfrm>
            <a:off x="670127" y="4387663"/>
            <a:ext cx="778948" cy="650034"/>
          </a:xfrm>
          <a:prstGeom prst="rect">
            <a:avLst/>
          </a:prstGeom>
        </p:spPr>
      </p:pic>
      <p:pic>
        <p:nvPicPr>
          <p:cNvPr id="10" name="Picture 9">
            <a:extLst>
              <a:ext uri="{FF2B5EF4-FFF2-40B4-BE49-F238E27FC236}">
                <a16:creationId xmlns:a16="http://schemas.microsoft.com/office/drawing/2014/main" id="{B27F0AE9-C125-46BF-94C8-801640DA6FEE}"/>
              </a:ext>
            </a:extLst>
          </p:cNvPr>
          <p:cNvPicPr>
            <a:picLocks noChangeAspect="1"/>
          </p:cNvPicPr>
          <p:nvPr/>
        </p:nvPicPr>
        <p:blipFill rotWithShape="1">
          <a:blip r:embed="rId3">
            <a:extLst>
              <a:ext uri="{28A0092B-C50C-407E-A947-70E740481C1C}">
                <a14:useLocalDpi xmlns:a14="http://schemas.microsoft.com/office/drawing/2010/main" val="0"/>
              </a:ext>
            </a:extLst>
          </a:blip>
          <a:srcRect l="22028" t="-327" r="19463" b="327"/>
          <a:stretch/>
        </p:blipFill>
        <p:spPr>
          <a:xfrm>
            <a:off x="736024" y="3289344"/>
            <a:ext cx="707536" cy="604643"/>
          </a:xfrm>
          <a:prstGeom prst="rect">
            <a:avLst/>
          </a:prstGeom>
        </p:spPr>
      </p:pic>
      <p:pic>
        <p:nvPicPr>
          <p:cNvPr id="11" name="Graphic 10" descr="User">
            <a:extLst>
              <a:ext uri="{FF2B5EF4-FFF2-40B4-BE49-F238E27FC236}">
                <a16:creationId xmlns:a16="http://schemas.microsoft.com/office/drawing/2014/main" id="{C4B5D56E-5E7D-40E5-896B-955C6EA85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0113" y="5742047"/>
            <a:ext cx="914400" cy="914400"/>
          </a:xfrm>
          <a:prstGeom prst="rect">
            <a:avLst/>
          </a:prstGeom>
        </p:spPr>
      </p:pic>
      <p:cxnSp>
        <p:nvCxnSpPr>
          <p:cNvPr id="12" name="Straight Arrow Connector 11">
            <a:extLst>
              <a:ext uri="{FF2B5EF4-FFF2-40B4-BE49-F238E27FC236}">
                <a16:creationId xmlns:a16="http://schemas.microsoft.com/office/drawing/2014/main" id="{FCEC01CF-7FAF-4D1E-A8CD-1534BCDE3EF1}"/>
              </a:ext>
            </a:extLst>
          </p:cNvPr>
          <p:cNvCxnSpPr>
            <a:cxnSpLocks/>
            <a:stCxn id="10" idx="3"/>
          </p:cNvCxnSpPr>
          <p:nvPr/>
        </p:nvCxnSpPr>
        <p:spPr>
          <a:xfrm flipV="1">
            <a:off x="1443560" y="3590287"/>
            <a:ext cx="1247521" cy="13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generated with very high confidence">
            <a:extLst>
              <a:ext uri="{FF2B5EF4-FFF2-40B4-BE49-F238E27FC236}">
                <a16:creationId xmlns:a16="http://schemas.microsoft.com/office/drawing/2014/main" id="{46C19CFD-AB87-45E9-A25B-4C047C6219B2}"/>
              </a:ext>
            </a:extLst>
          </p:cNvPr>
          <p:cNvPicPr>
            <a:picLocks noChangeAspect="1"/>
          </p:cNvPicPr>
          <p:nvPr/>
        </p:nvPicPr>
        <p:blipFill rotWithShape="1">
          <a:blip r:embed="rId6">
            <a:extLst>
              <a:ext uri="{28A0092B-C50C-407E-A947-70E740481C1C}">
                <a14:useLocalDpi xmlns:a14="http://schemas.microsoft.com/office/drawing/2010/main" val="0"/>
              </a:ext>
            </a:extLst>
          </a:blip>
          <a:srcRect l="7278" t="11208" r="10074" b="14253"/>
          <a:stretch/>
        </p:blipFill>
        <p:spPr>
          <a:xfrm>
            <a:off x="553317" y="5801323"/>
            <a:ext cx="999862" cy="904803"/>
          </a:xfrm>
          <a:prstGeom prst="rect">
            <a:avLst/>
          </a:prstGeom>
        </p:spPr>
      </p:pic>
      <p:sp>
        <p:nvSpPr>
          <p:cNvPr id="32" name="TextBox 31">
            <a:extLst>
              <a:ext uri="{FF2B5EF4-FFF2-40B4-BE49-F238E27FC236}">
                <a16:creationId xmlns:a16="http://schemas.microsoft.com/office/drawing/2014/main" id="{B683173C-1A51-475F-A988-FE4B91683681}"/>
              </a:ext>
            </a:extLst>
          </p:cNvPr>
          <p:cNvSpPr txBox="1"/>
          <p:nvPr/>
        </p:nvSpPr>
        <p:spPr>
          <a:xfrm>
            <a:off x="3224394" y="7195418"/>
            <a:ext cx="992901" cy="338554"/>
          </a:xfrm>
          <a:prstGeom prst="rect">
            <a:avLst/>
          </a:prstGeom>
          <a:noFill/>
        </p:spPr>
        <p:txBody>
          <a:bodyPr wrap="none" rtlCol="0">
            <a:spAutoFit/>
          </a:bodyPr>
          <a:lstStyle/>
          <a:p>
            <a:r>
              <a:rPr lang="en-US" sz="1600" dirty="0"/>
              <a:t>S3 Bucket</a:t>
            </a:r>
          </a:p>
        </p:txBody>
      </p:sp>
      <p:sp>
        <p:nvSpPr>
          <p:cNvPr id="33" name="TextBox 32">
            <a:extLst>
              <a:ext uri="{FF2B5EF4-FFF2-40B4-BE49-F238E27FC236}">
                <a16:creationId xmlns:a16="http://schemas.microsoft.com/office/drawing/2014/main" id="{8AAA3E50-64D6-4623-8F89-D7739FAF5143}"/>
              </a:ext>
            </a:extLst>
          </p:cNvPr>
          <p:cNvSpPr txBox="1"/>
          <p:nvPr/>
        </p:nvSpPr>
        <p:spPr>
          <a:xfrm>
            <a:off x="123825" y="3548848"/>
            <a:ext cx="679994" cy="276999"/>
          </a:xfrm>
          <a:prstGeom prst="rect">
            <a:avLst/>
          </a:prstGeom>
          <a:noFill/>
        </p:spPr>
        <p:txBody>
          <a:bodyPr wrap="none" rtlCol="0">
            <a:spAutoFit/>
          </a:bodyPr>
          <a:lstStyle/>
          <a:p>
            <a:r>
              <a:rPr lang="en-US" sz="1200" dirty="0"/>
              <a:t>Lambda</a:t>
            </a:r>
          </a:p>
        </p:txBody>
      </p:sp>
      <p:sp>
        <p:nvSpPr>
          <p:cNvPr id="39" name="TextBox 38">
            <a:extLst>
              <a:ext uri="{FF2B5EF4-FFF2-40B4-BE49-F238E27FC236}">
                <a16:creationId xmlns:a16="http://schemas.microsoft.com/office/drawing/2014/main" id="{38157509-D9D4-4B73-9402-710FC039DA4B}"/>
              </a:ext>
            </a:extLst>
          </p:cNvPr>
          <p:cNvSpPr txBox="1"/>
          <p:nvPr/>
        </p:nvSpPr>
        <p:spPr>
          <a:xfrm>
            <a:off x="377681" y="4838953"/>
            <a:ext cx="458908" cy="338554"/>
          </a:xfrm>
          <a:prstGeom prst="rect">
            <a:avLst/>
          </a:prstGeom>
          <a:noFill/>
        </p:spPr>
        <p:txBody>
          <a:bodyPr wrap="none" rtlCol="0">
            <a:spAutoFit/>
          </a:bodyPr>
          <a:lstStyle/>
          <a:p>
            <a:r>
              <a:rPr lang="en-US" sz="1600" dirty="0"/>
              <a:t>Lex</a:t>
            </a:r>
          </a:p>
        </p:txBody>
      </p:sp>
      <p:sp>
        <p:nvSpPr>
          <p:cNvPr id="93" name="TextBox 92">
            <a:extLst>
              <a:ext uri="{FF2B5EF4-FFF2-40B4-BE49-F238E27FC236}">
                <a16:creationId xmlns:a16="http://schemas.microsoft.com/office/drawing/2014/main" id="{79EB3237-7F82-46D3-9C5D-F85A6CC4C838}"/>
              </a:ext>
            </a:extLst>
          </p:cNvPr>
          <p:cNvSpPr txBox="1"/>
          <p:nvPr/>
        </p:nvSpPr>
        <p:spPr>
          <a:xfrm>
            <a:off x="1443560" y="6330291"/>
            <a:ext cx="1247521" cy="276999"/>
          </a:xfrm>
          <a:prstGeom prst="rect">
            <a:avLst/>
          </a:prstGeom>
          <a:noFill/>
        </p:spPr>
        <p:txBody>
          <a:bodyPr wrap="none" rtlCol="0">
            <a:spAutoFit/>
          </a:bodyPr>
          <a:lstStyle/>
          <a:p>
            <a:r>
              <a:rPr lang="en-US" sz="1200" dirty="0">
                <a:solidFill>
                  <a:srgbClr val="7030A0"/>
                </a:solidFill>
              </a:rPr>
              <a:t>List  Face(S3 Key)</a:t>
            </a:r>
          </a:p>
        </p:txBody>
      </p:sp>
      <p:sp>
        <p:nvSpPr>
          <p:cNvPr id="97" name="TextBox 96">
            <a:extLst>
              <a:ext uri="{FF2B5EF4-FFF2-40B4-BE49-F238E27FC236}">
                <a16:creationId xmlns:a16="http://schemas.microsoft.com/office/drawing/2014/main" id="{4DCE97A5-02C2-4B3A-92A9-E6D11F2F30B9}"/>
              </a:ext>
            </a:extLst>
          </p:cNvPr>
          <p:cNvSpPr txBox="1"/>
          <p:nvPr/>
        </p:nvSpPr>
        <p:spPr>
          <a:xfrm>
            <a:off x="1484074" y="5922248"/>
            <a:ext cx="1429561" cy="276999"/>
          </a:xfrm>
          <a:prstGeom prst="rect">
            <a:avLst/>
          </a:prstGeom>
          <a:noFill/>
        </p:spPr>
        <p:txBody>
          <a:bodyPr wrap="square" rtlCol="0">
            <a:spAutoFit/>
          </a:bodyPr>
          <a:lstStyle/>
          <a:p>
            <a:r>
              <a:rPr lang="en-US" sz="1200" dirty="0">
                <a:solidFill>
                  <a:srgbClr val="00B050"/>
                </a:solidFill>
              </a:rPr>
              <a:t>Image Link &amp;  View</a:t>
            </a:r>
          </a:p>
        </p:txBody>
      </p:sp>
      <p:sp>
        <p:nvSpPr>
          <p:cNvPr id="101" name="TextBox 100">
            <a:extLst>
              <a:ext uri="{FF2B5EF4-FFF2-40B4-BE49-F238E27FC236}">
                <a16:creationId xmlns:a16="http://schemas.microsoft.com/office/drawing/2014/main" id="{D2C1447B-31C6-4172-BDD3-E07B8BD4C845}"/>
              </a:ext>
            </a:extLst>
          </p:cNvPr>
          <p:cNvSpPr txBox="1"/>
          <p:nvPr/>
        </p:nvSpPr>
        <p:spPr>
          <a:xfrm>
            <a:off x="1084903" y="5521428"/>
            <a:ext cx="635815" cy="276999"/>
          </a:xfrm>
          <a:prstGeom prst="rect">
            <a:avLst/>
          </a:prstGeom>
          <a:noFill/>
        </p:spPr>
        <p:txBody>
          <a:bodyPr wrap="none" rtlCol="0">
            <a:spAutoFit/>
          </a:bodyPr>
          <a:lstStyle/>
          <a:p>
            <a:r>
              <a:rPr lang="en-US" sz="1200" dirty="0">
                <a:solidFill>
                  <a:srgbClr val="00B050"/>
                </a:solidFill>
              </a:rPr>
              <a:t>Face ID</a:t>
            </a:r>
          </a:p>
        </p:txBody>
      </p:sp>
      <p:sp>
        <p:nvSpPr>
          <p:cNvPr id="102" name="TextBox 101">
            <a:extLst>
              <a:ext uri="{FF2B5EF4-FFF2-40B4-BE49-F238E27FC236}">
                <a16:creationId xmlns:a16="http://schemas.microsoft.com/office/drawing/2014/main" id="{13216C53-DD18-4708-8D39-400C2440C3E4}"/>
              </a:ext>
            </a:extLst>
          </p:cNvPr>
          <p:cNvSpPr txBox="1"/>
          <p:nvPr/>
        </p:nvSpPr>
        <p:spPr>
          <a:xfrm>
            <a:off x="1306719" y="3274198"/>
            <a:ext cx="1299330" cy="276999"/>
          </a:xfrm>
          <a:prstGeom prst="rect">
            <a:avLst/>
          </a:prstGeom>
          <a:noFill/>
        </p:spPr>
        <p:txBody>
          <a:bodyPr wrap="none" rtlCol="0">
            <a:spAutoFit/>
          </a:bodyPr>
          <a:lstStyle/>
          <a:p>
            <a:r>
              <a:rPr lang="en-US" sz="1200" dirty="0">
                <a:solidFill>
                  <a:srgbClr val="00B050"/>
                </a:solidFill>
              </a:rPr>
              <a:t>List User (Face ID)</a:t>
            </a:r>
          </a:p>
        </p:txBody>
      </p:sp>
      <p:sp>
        <p:nvSpPr>
          <p:cNvPr id="107" name="TextBox 106">
            <a:extLst>
              <a:ext uri="{FF2B5EF4-FFF2-40B4-BE49-F238E27FC236}">
                <a16:creationId xmlns:a16="http://schemas.microsoft.com/office/drawing/2014/main" id="{E056C72E-BCEF-44E5-ABB6-0F88065C72F5}"/>
              </a:ext>
            </a:extLst>
          </p:cNvPr>
          <p:cNvSpPr txBox="1"/>
          <p:nvPr/>
        </p:nvSpPr>
        <p:spPr>
          <a:xfrm>
            <a:off x="-45077" y="5210961"/>
            <a:ext cx="1212255" cy="276999"/>
          </a:xfrm>
          <a:prstGeom prst="rect">
            <a:avLst/>
          </a:prstGeom>
          <a:noFill/>
        </p:spPr>
        <p:txBody>
          <a:bodyPr wrap="none" rtlCol="0">
            <a:spAutoFit/>
          </a:bodyPr>
          <a:lstStyle/>
          <a:p>
            <a:r>
              <a:rPr lang="en-US" sz="1200" dirty="0">
                <a:solidFill>
                  <a:srgbClr val="7030A0"/>
                </a:solidFill>
              </a:rPr>
              <a:t>List Face(S3 Key)</a:t>
            </a:r>
          </a:p>
        </p:txBody>
      </p:sp>
      <p:sp>
        <p:nvSpPr>
          <p:cNvPr id="113" name="TextBox 112">
            <a:extLst>
              <a:ext uri="{FF2B5EF4-FFF2-40B4-BE49-F238E27FC236}">
                <a16:creationId xmlns:a16="http://schemas.microsoft.com/office/drawing/2014/main" id="{9F26DC82-2FAC-4661-9D51-D7BEB0932DF7}"/>
              </a:ext>
            </a:extLst>
          </p:cNvPr>
          <p:cNvSpPr txBox="1"/>
          <p:nvPr/>
        </p:nvSpPr>
        <p:spPr>
          <a:xfrm>
            <a:off x="170122" y="2702223"/>
            <a:ext cx="689676" cy="276999"/>
          </a:xfrm>
          <a:prstGeom prst="rect">
            <a:avLst/>
          </a:prstGeom>
          <a:noFill/>
        </p:spPr>
        <p:txBody>
          <a:bodyPr wrap="none" rtlCol="0">
            <a:spAutoFit/>
          </a:bodyPr>
          <a:lstStyle/>
          <a:p>
            <a:r>
              <a:rPr lang="en-US" sz="1200" dirty="0">
                <a:solidFill>
                  <a:srgbClr val="7030A0"/>
                </a:solidFill>
              </a:rPr>
              <a:t>List face</a:t>
            </a:r>
          </a:p>
        </p:txBody>
      </p:sp>
      <p:sp>
        <p:nvSpPr>
          <p:cNvPr id="45" name="TextBox 44">
            <a:extLst>
              <a:ext uri="{FF2B5EF4-FFF2-40B4-BE49-F238E27FC236}">
                <a16:creationId xmlns:a16="http://schemas.microsoft.com/office/drawing/2014/main" id="{FEC38266-DC61-4BCA-B150-36994CC2A435}"/>
              </a:ext>
            </a:extLst>
          </p:cNvPr>
          <p:cNvSpPr txBox="1"/>
          <p:nvPr/>
        </p:nvSpPr>
        <p:spPr>
          <a:xfrm>
            <a:off x="375519" y="2193714"/>
            <a:ext cx="166263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dirty="0">
                <a:solidFill>
                  <a:schemeClr val="bg1"/>
                </a:solidFill>
              </a:rPr>
              <a:t>User Face Collection</a:t>
            </a:r>
          </a:p>
        </p:txBody>
      </p:sp>
      <p:sp>
        <p:nvSpPr>
          <p:cNvPr id="65" name="TextBox 64">
            <a:extLst>
              <a:ext uri="{FF2B5EF4-FFF2-40B4-BE49-F238E27FC236}">
                <a16:creationId xmlns:a16="http://schemas.microsoft.com/office/drawing/2014/main" id="{B2998119-DE99-463B-8277-D3C33BFC2CA3}"/>
              </a:ext>
            </a:extLst>
          </p:cNvPr>
          <p:cNvSpPr txBox="1"/>
          <p:nvPr/>
        </p:nvSpPr>
        <p:spPr>
          <a:xfrm>
            <a:off x="1084904" y="2840125"/>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4" name="Straight Arrow Connector 43">
            <a:extLst>
              <a:ext uri="{FF2B5EF4-FFF2-40B4-BE49-F238E27FC236}">
                <a16:creationId xmlns:a16="http://schemas.microsoft.com/office/drawing/2014/main" id="{80A7A213-CB8A-48F5-9860-93BEE40763FD}"/>
              </a:ext>
            </a:extLst>
          </p:cNvPr>
          <p:cNvCxnSpPr>
            <a:cxnSpLocks/>
            <a:stCxn id="9" idx="2"/>
            <a:endCxn id="13" idx="0"/>
          </p:cNvCxnSpPr>
          <p:nvPr/>
        </p:nvCxnSpPr>
        <p:spPr>
          <a:xfrm flipH="1">
            <a:off x="1053248" y="5037697"/>
            <a:ext cx="6353" cy="76362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B43950BB-BE80-41D7-98C0-D5E150438B3B}"/>
              </a:ext>
            </a:extLst>
          </p:cNvPr>
          <p:cNvCxnSpPr>
            <a:cxnSpLocks/>
            <a:stCxn id="10" idx="0"/>
          </p:cNvCxnSpPr>
          <p:nvPr/>
        </p:nvCxnSpPr>
        <p:spPr>
          <a:xfrm flipH="1" flipV="1">
            <a:off x="1084904" y="2572782"/>
            <a:ext cx="4888" cy="71656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2" name="Picture 81" descr="A picture containing building&#10;&#10;Description generated with high confidence">
            <a:extLst>
              <a:ext uri="{FF2B5EF4-FFF2-40B4-BE49-F238E27FC236}">
                <a16:creationId xmlns:a16="http://schemas.microsoft.com/office/drawing/2014/main" id="{667351EE-24D0-48FA-9239-F6C8F564ED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3544" y="3198093"/>
            <a:ext cx="707537" cy="707537"/>
          </a:xfrm>
          <a:prstGeom prst="rect">
            <a:avLst/>
          </a:prstGeom>
        </p:spPr>
      </p:pic>
      <p:sp>
        <p:nvSpPr>
          <p:cNvPr id="83" name="TextBox 82">
            <a:extLst>
              <a:ext uri="{FF2B5EF4-FFF2-40B4-BE49-F238E27FC236}">
                <a16:creationId xmlns:a16="http://schemas.microsoft.com/office/drawing/2014/main" id="{488641BB-0A26-408E-B613-69FF0BC90E08}"/>
              </a:ext>
            </a:extLst>
          </p:cNvPr>
          <p:cNvSpPr txBox="1"/>
          <p:nvPr/>
        </p:nvSpPr>
        <p:spPr>
          <a:xfrm>
            <a:off x="2438594" y="3846084"/>
            <a:ext cx="1033488" cy="276999"/>
          </a:xfrm>
          <a:prstGeom prst="rect">
            <a:avLst/>
          </a:prstGeom>
          <a:noFill/>
        </p:spPr>
        <p:txBody>
          <a:bodyPr wrap="none" rtlCol="0">
            <a:spAutoFit/>
          </a:bodyPr>
          <a:lstStyle/>
          <a:p>
            <a:r>
              <a:rPr lang="en-US" sz="1200" dirty="0"/>
              <a:t>Elastic Search</a:t>
            </a:r>
          </a:p>
        </p:txBody>
      </p:sp>
      <p:sp>
        <p:nvSpPr>
          <p:cNvPr id="85" name="TextBox 84">
            <a:extLst>
              <a:ext uri="{FF2B5EF4-FFF2-40B4-BE49-F238E27FC236}">
                <a16:creationId xmlns:a16="http://schemas.microsoft.com/office/drawing/2014/main" id="{B5DC51B3-8145-48CD-BE84-93445808FD47}"/>
              </a:ext>
            </a:extLst>
          </p:cNvPr>
          <p:cNvSpPr txBox="1"/>
          <p:nvPr/>
        </p:nvSpPr>
        <p:spPr>
          <a:xfrm>
            <a:off x="263419" y="3995402"/>
            <a:ext cx="712631" cy="461665"/>
          </a:xfrm>
          <a:prstGeom prst="rect">
            <a:avLst/>
          </a:prstGeom>
          <a:noFill/>
        </p:spPr>
        <p:txBody>
          <a:bodyPr wrap="none" rtlCol="0">
            <a:spAutoFit/>
          </a:bodyPr>
          <a:lstStyle/>
          <a:p>
            <a:r>
              <a:rPr lang="en-US" sz="1200" dirty="0">
                <a:solidFill>
                  <a:srgbClr val="7030A0"/>
                </a:solidFill>
              </a:rPr>
              <a:t>List Face</a:t>
            </a:r>
          </a:p>
          <a:p>
            <a:r>
              <a:rPr lang="en-US" sz="1200" dirty="0">
                <a:solidFill>
                  <a:srgbClr val="7030A0"/>
                </a:solidFill>
              </a:rPr>
              <a:t>(S3 Key)</a:t>
            </a:r>
          </a:p>
        </p:txBody>
      </p:sp>
      <p:cxnSp>
        <p:nvCxnSpPr>
          <p:cNvPr id="86" name="Straight Arrow Connector 85">
            <a:extLst>
              <a:ext uri="{FF2B5EF4-FFF2-40B4-BE49-F238E27FC236}">
                <a16:creationId xmlns:a16="http://schemas.microsoft.com/office/drawing/2014/main" id="{4FD84224-720F-4D65-A553-2E89DA3ECAC3}"/>
              </a:ext>
            </a:extLst>
          </p:cNvPr>
          <p:cNvCxnSpPr>
            <a:cxnSpLocks/>
            <a:endCxn id="11" idx="1"/>
          </p:cNvCxnSpPr>
          <p:nvPr/>
        </p:nvCxnSpPr>
        <p:spPr>
          <a:xfrm flipV="1">
            <a:off x="1611960" y="6199247"/>
            <a:ext cx="1008153" cy="1945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87" name="Rectangle: Rounded Corners 86">
            <a:extLst>
              <a:ext uri="{FF2B5EF4-FFF2-40B4-BE49-F238E27FC236}">
                <a16:creationId xmlns:a16="http://schemas.microsoft.com/office/drawing/2014/main" id="{B13C4904-6952-4A60-80CD-9C1357511F84}"/>
              </a:ext>
            </a:extLst>
          </p:cNvPr>
          <p:cNvSpPr/>
          <p:nvPr/>
        </p:nvSpPr>
        <p:spPr>
          <a:xfrm>
            <a:off x="8373855" y="5886111"/>
            <a:ext cx="3590058" cy="44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Utterance : ‘ list Face’</a:t>
            </a:r>
          </a:p>
        </p:txBody>
      </p:sp>
      <p:pic>
        <p:nvPicPr>
          <p:cNvPr id="3" name="Picture 2">
            <a:extLst>
              <a:ext uri="{FF2B5EF4-FFF2-40B4-BE49-F238E27FC236}">
                <a16:creationId xmlns:a16="http://schemas.microsoft.com/office/drawing/2014/main" id="{4C9C0171-016A-4711-ADE2-5F5206B4CB23}"/>
              </a:ext>
            </a:extLst>
          </p:cNvPr>
          <p:cNvPicPr>
            <a:picLocks noChangeAspect="1"/>
          </p:cNvPicPr>
          <p:nvPr/>
        </p:nvPicPr>
        <p:blipFill>
          <a:blip r:embed="rId8"/>
          <a:stretch>
            <a:fillRect/>
          </a:stretch>
        </p:blipFill>
        <p:spPr>
          <a:xfrm>
            <a:off x="8289994" y="2324378"/>
            <a:ext cx="3797231" cy="3311001"/>
          </a:xfrm>
          <a:prstGeom prst="rect">
            <a:avLst/>
          </a:prstGeom>
          <a:ln>
            <a:noFill/>
          </a:ln>
          <a:effectLst>
            <a:outerShdw blurRad="190500" algn="tl" rotWithShape="0">
              <a:srgbClr val="000000">
                <a:alpha val="70000"/>
              </a:srgbClr>
            </a:outerShdw>
          </a:effectLst>
        </p:spPr>
      </p:pic>
      <p:sp>
        <p:nvSpPr>
          <p:cNvPr id="40" name="TextBox 39">
            <a:extLst>
              <a:ext uri="{FF2B5EF4-FFF2-40B4-BE49-F238E27FC236}">
                <a16:creationId xmlns:a16="http://schemas.microsoft.com/office/drawing/2014/main" id="{3A459AF5-0213-4A93-AA61-6E90034D2459}"/>
              </a:ext>
            </a:extLst>
          </p:cNvPr>
          <p:cNvSpPr txBox="1"/>
          <p:nvPr/>
        </p:nvSpPr>
        <p:spPr>
          <a:xfrm>
            <a:off x="1009209" y="4024360"/>
            <a:ext cx="635815" cy="276999"/>
          </a:xfrm>
          <a:prstGeom prst="rect">
            <a:avLst/>
          </a:prstGeom>
          <a:noFill/>
        </p:spPr>
        <p:txBody>
          <a:bodyPr wrap="none" rtlCol="0">
            <a:spAutoFit/>
          </a:bodyPr>
          <a:lstStyle/>
          <a:p>
            <a:r>
              <a:rPr lang="en-US" sz="1200" dirty="0">
                <a:solidFill>
                  <a:srgbClr val="00B050"/>
                </a:solidFill>
              </a:rPr>
              <a:t>Face ID</a:t>
            </a:r>
          </a:p>
        </p:txBody>
      </p:sp>
      <p:cxnSp>
        <p:nvCxnSpPr>
          <p:cNvPr id="46" name="Straight Arrow Connector 45">
            <a:extLst>
              <a:ext uri="{FF2B5EF4-FFF2-40B4-BE49-F238E27FC236}">
                <a16:creationId xmlns:a16="http://schemas.microsoft.com/office/drawing/2014/main" id="{93B5BB46-15DE-4E0C-A632-AE82E53F8C9A}"/>
              </a:ext>
            </a:extLst>
          </p:cNvPr>
          <p:cNvCxnSpPr>
            <a:cxnSpLocks/>
            <a:stCxn id="9" idx="0"/>
          </p:cNvCxnSpPr>
          <p:nvPr/>
        </p:nvCxnSpPr>
        <p:spPr>
          <a:xfrm flipH="1" flipV="1">
            <a:off x="1046837" y="3886185"/>
            <a:ext cx="12764" cy="50147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1B593EF5-57DF-49D5-AC03-F80B454394C9}"/>
              </a:ext>
            </a:extLst>
          </p:cNvPr>
          <p:cNvPicPr>
            <a:picLocks noChangeAspect="1"/>
          </p:cNvPicPr>
          <p:nvPr/>
        </p:nvPicPr>
        <p:blipFill>
          <a:blip r:embed="rId9"/>
          <a:stretch>
            <a:fillRect/>
          </a:stretch>
        </p:blipFill>
        <p:spPr>
          <a:xfrm>
            <a:off x="3747530" y="2324379"/>
            <a:ext cx="4389300" cy="3349393"/>
          </a:xfrm>
          <a:prstGeom prst="rect">
            <a:avLst/>
          </a:prstGeom>
          <a:ln>
            <a:noFill/>
          </a:ln>
          <a:effectLst>
            <a:outerShdw blurRad="190500" algn="tl" rotWithShape="0">
              <a:srgbClr val="000000">
                <a:alpha val="70000"/>
              </a:srgbClr>
            </a:outerShdw>
          </a:effectLst>
        </p:spPr>
      </p:pic>
      <p:sp>
        <p:nvSpPr>
          <p:cNvPr id="57" name="TextBox 56">
            <a:extLst>
              <a:ext uri="{FF2B5EF4-FFF2-40B4-BE49-F238E27FC236}">
                <a16:creationId xmlns:a16="http://schemas.microsoft.com/office/drawing/2014/main" id="{17FFD8B8-7B64-4F68-B65C-0462072A0FA6}"/>
              </a:ext>
            </a:extLst>
          </p:cNvPr>
          <p:cNvSpPr txBox="1"/>
          <p:nvPr/>
        </p:nvSpPr>
        <p:spPr>
          <a:xfrm>
            <a:off x="5281187" y="5711012"/>
            <a:ext cx="1967975" cy="276999"/>
          </a:xfrm>
          <a:prstGeom prst="rect">
            <a:avLst/>
          </a:prstGeom>
          <a:noFill/>
        </p:spPr>
        <p:txBody>
          <a:bodyPr wrap="none" rtlCol="0">
            <a:spAutoFit/>
          </a:bodyPr>
          <a:lstStyle/>
          <a:p>
            <a:r>
              <a:rPr lang="en-US" sz="1200" dirty="0"/>
              <a:t>Elastic Search Data in Kibana</a:t>
            </a:r>
          </a:p>
        </p:txBody>
      </p:sp>
    </p:spTree>
    <p:extLst>
      <p:ext uri="{BB962C8B-B14F-4D97-AF65-F5344CB8AC3E}">
        <p14:creationId xmlns:p14="http://schemas.microsoft.com/office/powerpoint/2010/main" val="1561659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1270</Words>
  <Application>Microsoft Office PowerPoint</Application>
  <PresentationFormat>Widescreen</PresentationFormat>
  <Paragraphs>226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Turbo Mobile Bot</vt:lpstr>
      <vt:lpstr>What is Turbo Mobile Bot</vt:lpstr>
      <vt:lpstr>PowerPoint Presentation</vt:lpstr>
      <vt:lpstr>PowerPoint Presentation</vt:lpstr>
      <vt:lpstr>PowerPoint Presentation</vt:lpstr>
      <vt:lpstr>Elastic Search Data Visualization in Kibana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Turbo Mobile Bot</dc:title>
  <dc:creator>JAVED Saleem</dc:creator>
  <cp:lastModifiedBy>JAVED Saleem</cp:lastModifiedBy>
  <cp:revision>74</cp:revision>
  <dcterms:created xsi:type="dcterms:W3CDTF">2018-11-09T04:25:33Z</dcterms:created>
  <dcterms:modified xsi:type="dcterms:W3CDTF">2018-11-09T13:06:59Z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d3c1e99-73ed-46f4-9233-3591d9cef3c2_Enabled">
    <vt:lpwstr>True</vt:lpwstr>
  </property>
  <property fmtid="{D5CDD505-2E9C-101B-9397-08002B2CF9AE}" pid="3" name="MSIP_Label_6d3c1e99-73ed-46f4-9233-3591d9cef3c2_SiteId">
    <vt:lpwstr>0d993ad3-fa73-421a-b129-1fe5590103f3</vt:lpwstr>
  </property>
  <property fmtid="{D5CDD505-2E9C-101B-9397-08002B2CF9AE}" pid="4" name="MSIP_Label_6d3c1e99-73ed-46f4-9233-3591d9cef3c2_Owner">
    <vt:lpwstr>saleem.javed@alstomgroup.com</vt:lpwstr>
  </property>
  <property fmtid="{D5CDD505-2E9C-101B-9397-08002B2CF9AE}" pid="5" name="MSIP_Label_6d3c1e99-73ed-46f4-9233-3591d9cef3c2_SetDate">
    <vt:lpwstr>2018-11-09T04:46:55.1232840Z</vt:lpwstr>
  </property>
  <property fmtid="{D5CDD505-2E9C-101B-9397-08002B2CF9AE}" pid="6" name="MSIP_Label_6d3c1e99-73ed-46f4-9233-3591d9cef3c2_Name">
    <vt:lpwstr>Public</vt:lpwstr>
  </property>
  <property fmtid="{D5CDD505-2E9C-101B-9397-08002B2CF9AE}" pid="7" name="MSIP_Label_6d3c1e99-73ed-46f4-9233-3591d9cef3c2_Application">
    <vt:lpwstr>Microsoft Azure Information Protection</vt:lpwstr>
  </property>
  <property fmtid="{D5CDD505-2E9C-101B-9397-08002B2CF9AE}" pid="8" name="MSIP_Label_6d3c1e99-73ed-46f4-9233-3591d9cef3c2_Extended_MSFT_Method">
    <vt:lpwstr>Manual</vt:lpwstr>
  </property>
  <property fmtid="{D5CDD505-2E9C-101B-9397-08002B2CF9AE}" pid="9" name="Sensitivity">
    <vt:lpwstr>Public</vt:lpwstr>
  </property>
</Properties>
</file>