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3" r:id="rId6"/>
    <p:sldId id="261" r:id="rId7"/>
    <p:sldId id="262" r:id="rId8"/>
    <p:sldId id="272" r:id="rId9"/>
    <p:sldId id="263" r:id="rId10"/>
    <p:sldId id="265" r:id="rId11"/>
    <p:sldId id="264" r:id="rId12"/>
    <p:sldId id="266" r:id="rId13"/>
    <p:sldId id="267" r:id="rId14"/>
    <p:sldId id="268" r:id="rId15"/>
    <p:sldId id="269"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tiro Zhang" initials="KZ" lastIdx="1" clrIdx="0">
    <p:extLst>
      <p:ext uri="{19B8F6BF-5375-455C-9EA6-DF929625EA0E}">
        <p15:presenceInfo xmlns:p15="http://schemas.microsoft.com/office/powerpoint/2012/main" userId="S::2015201935@ruc.edu.cn::bdbc1630-79b7-489a-91d0-7d2d3f3278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iro Zhang" userId="bdbc1630-79b7-489a-91d0-7d2d3f327849" providerId="ADAL" clId="{B0370AAB-38ED-B84A-8BE9-D8855F7DD6E0}"/>
    <pc:docChg chg="undo custSel addSld modSld">
      <pc:chgData name="Kitiro Zhang" userId="bdbc1630-79b7-489a-91d0-7d2d3f327849" providerId="ADAL" clId="{B0370AAB-38ED-B84A-8BE9-D8855F7DD6E0}" dt="2019-12-30T02:13:04.858" v="638" actId="20577"/>
      <pc:docMkLst>
        <pc:docMk/>
      </pc:docMkLst>
      <pc:sldChg chg="modSp">
        <pc:chgData name="Kitiro Zhang" userId="bdbc1630-79b7-489a-91d0-7d2d3f327849" providerId="ADAL" clId="{B0370AAB-38ED-B84A-8BE9-D8855F7DD6E0}" dt="2019-12-30T02:04:08.321" v="15" actId="1076"/>
        <pc:sldMkLst>
          <pc:docMk/>
          <pc:sldMk cId="1991361869" sldId="256"/>
        </pc:sldMkLst>
        <pc:spChg chg="mod">
          <ac:chgData name="Kitiro Zhang" userId="bdbc1630-79b7-489a-91d0-7d2d3f327849" providerId="ADAL" clId="{B0370AAB-38ED-B84A-8BE9-D8855F7DD6E0}" dt="2019-12-30T02:04:08.321" v="15" actId="1076"/>
          <ac:spMkLst>
            <pc:docMk/>
            <pc:sldMk cId="1991361869" sldId="256"/>
            <ac:spMk id="3" creationId="{00000000-0000-0000-0000-000000000000}"/>
          </ac:spMkLst>
        </pc:spChg>
      </pc:sldChg>
      <pc:sldChg chg="addSp modSp addCm">
        <pc:chgData name="Kitiro Zhang" userId="bdbc1630-79b7-489a-91d0-7d2d3f327849" providerId="ADAL" clId="{B0370AAB-38ED-B84A-8BE9-D8855F7DD6E0}" dt="2019-12-30T02:09:31.774" v="175" actId="1076"/>
        <pc:sldMkLst>
          <pc:docMk/>
          <pc:sldMk cId="2678098243" sldId="260"/>
        </pc:sldMkLst>
        <pc:spChg chg="add mod">
          <ac:chgData name="Kitiro Zhang" userId="bdbc1630-79b7-489a-91d0-7d2d3f327849" providerId="ADAL" clId="{B0370AAB-38ED-B84A-8BE9-D8855F7DD6E0}" dt="2019-12-30T02:09:26.252" v="174" actId="1076"/>
          <ac:spMkLst>
            <pc:docMk/>
            <pc:sldMk cId="2678098243" sldId="260"/>
            <ac:spMk id="2" creationId="{D074592F-B5F3-E149-833D-2C8325CA54D0}"/>
          </ac:spMkLst>
        </pc:spChg>
        <pc:spChg chg="mod">
          <ac:chgData name="Kitiro Zhang" userId="bdbc1630-79b7-489a-91d0-7d2d3f327849" providerId="ADAL" clId="{B0370AAB-38ED-B84A-8BE9-D8855F7DD6E0}" dt="2019-12-30T02:09:31.774" v="175" actId="1076"/>
          <ac:spMkLst>
            <pc:docMk/>
            <pc:sldMk cId="2678098243" sldId="260"/>
            <ac:spMk id="5" creationId="{029809B5-FF8C-4B87-93FA-E9FEDA6A7CCE}"/>
          </ac:spMkLst>
        </pc:spChg>
      </pc:sldChg>
      <pc:sldChg chg="delSp modSp">
        <pc:chgData name="Kitiro Zhang" userId="bdbc1630-79b7-489a-91d0-7d2d3f327849" providerId="ADAL" clId="{B0370AAB-38ED-B84A-8BE9-D8855F7DD6E0}" dt="2019-12-30T02:10:13.960" v="188" actId="1076"/>
        <pc:sldMkLst>
          <pc:docMk/>
          <pc:sldMk cId="3595831925" sldId="261"/>
        </pc:sldMkLst>
        <pc:spChg chg="del">
          <ac:chgData name="Kitiro Zhang" userId="bdbc1630-79b7-489a-91d0-7d2d3f327849" providerId="ADAL" clId="{B0370AAB-38ED-B84A-8BE9-D8855F7DD6E0}" dt="2019-12-30T02:09:42.636" v="176" actId="478"/>
          <ac:spMkLst>
            <pc:docMk/>
            <pc:sldMk cId="3595831925" sldId="261"/>
            <ac:spMk id="2" creationId="{663B7E4C-AFAA-405C-B818-EC71DDB08E77}"/>
          </ac:spMkLst>
        </pc:spChg>
        <pc:spChg chg="mod">
          <ac:chgData name="Kitiro Zhang" userId="bdbc1630-79b7-489a-91d0-7d2d3f327849" providerId="ADAL" clId="{B0370AAB-38ED-B84A-8BE9-D8855F7DD6E0}" dt="2019-12-30T02:09:52.242" v="186" actId="20577"/>
          <ac:spMkLst>
            <pc:docMk/>
            <pc:sldMk cId="3595831925" sldId="261"/>
            <ac:spMk id="4" creationId="{5AD5E8DC-EBE9-4AAC-86F5-37CDF428056B}"/>
          </ac:spMkLst>
        </pc:spChg>
        <pc:spChg chg="mod">
          <ac:chgData name="Kitiro Zhang" userId="bdbc1630-79b7-489a-91d0-7d2d3f327849" providerId="ADAL" clId="{B0370AAB-38ED-B84A-8BE9-D8855F7DD6E0}" dt="2019-12-30T02:10:13.960" v="188" actId="1076"/>
          <ac:spMkLst>
            <pc:docMk/>
            <pc:sldMk cId="3595831925" sldId="261"/>
            <ac:spMk id="5" creationId="{029809B5-FF8C-4B87-93FA-E9FEDA6A7CCE}"/>
          </ac:spMkLst>
        </pc:spChg>
      </pc:sldChg>
      <pc:sldChg chg="modSp">
        <pc:chgData name="Kitiro Zhang" userId="bdbc1630-79b7-489a-91d0-7d2d3f327849" providerId="ADAL" clId="{B0370AAB-38ED-B84A-8BE9-D8855F7DD6E0}" dt="2019-12-30T02:13:04.858" v="638" actId="20577"/>
        <pc:sldMkLst>
          <pc:docMk/>
          <pc:sldMk cId="2805066969" sldId="270"/>
        </pc:sldMkLst>
        <pc:spChg chg="mod">
          <ac:chgData name="Kitiro Zhang" userId="bdbc1630-79b7-489a-91d0-7d2d3f327849" providerId="ADAL" clId="{B0370AAB-38ED-B84A-8BE9-D8855F7DD6E0}" dt="2019-12-30T02:13:04.858" v="638" actId="20577"/>
          <ac:spMkLst>
            <pc:docMk/>
            <pc:sldMk cId="2805066969" sldId="270"/>
            <ac:spMk id="5" creationId="{029809B5-FF8C-4B87-93FA-E9FEDA6A7CCE}"/>
          </ac:spMkLst>
        </pc:spChg>
      </pc:sldChg>
      <pc:sldChg chg="modSp add">
        <pc:chgData name="Kitiro Zhang" userId="bdbc1630-79b7-489a-91d0-7d2d3f327849" providerId="ADAL" clId="{B0370AAB-38ED-B84A-8BE9-D8855F7DD6E0}" dt="2019-12-30T02:04:49.948" v="20" actId="1076"/>
        <pc:sldMkLst>
          <pc:docMk/>
          <pc:sldMk cId="3616403250" sldId="273"/>
        </pc:sldMkLst>
        <pc:spChg chg="mod">
          <ac:chgData name="Kitiro Zhang" userId="bdbc1630-79b7-489a-91d0-7d2d3f327849" providerId="ADAL" clId="{B0370AAB-38ED-B84A-8BE9-D8855F7DD6E0}" dt="2019-12-30T02:04:49.948" v="20" actId="1076"/>
          <ac:spMkLst>
            <pc:docMk/>
            <pc:sldMk cId="3616403250" sldId="273"/>
            <ac:spMk id="5" creationId="{029809B5-FF8C-4B87-93FA-E9FEDA6A7CCE}"/>
          </ac:spMkLst>
        </pc:spChg>
      </pc:sldChg>
    </pc:docChg>
  </pc:docChgLst>
  <pc:docChgLst>
    <pc:chgData name="Steven Neptune" userId="1ead0320aae796d3" providerId="LiveId" clId="{17CE3486-3E1C-4F03-BB9F-3251639FA6EC}"/>
    <pc:docChg chg="undo custSel addSld delSld modSld">
      <pc:chgData name="Steven Neptune" userId="1ead0320aae796d3" providerId="LiveId" clId="{17CE3486-3E1C-4F03-BB9F-3251639FA6EC}" dt="2019-12-29T14:27:44.837" v="1484" actId="113"/>
      <pc:docMkLst>
        <pc:docMk/>
      </pc:docMkLst>
      <pc:sldChg chg="modSp">
        <pc:chgData name="Steven Neptune" userId="1ead0320aae796d3" providerId="LiveId" clId="{17CE3486-3E1C-4F03-BB9F-3251639FA6EC}" dt="2019-12-29T14:17:39.132" v="1147"/>
        <pc:sldMkLst>
          <pc:docMk/>
          <pc:sldMk cId="2249457470" sldId="257"/>
        </pc:sldMkLst>
        <pc:spChg chg="mod">
          <ac:chgData name="Steven Neptune" userId="1ead0320aae796d3" providerId="LiveId" clId="{17CE3486-3E1C-4F03-BB9F-3251639FA6EC}" dt="2019-12-29T14:17:39.132" v="1147"/>
          <ac:spMkLst>
            <pc:docMk/>
            <pc:sldMk cId="2249457470" sldId="257"/>
            <ac:spMk id="4" creationId="{00000000-0000-0000-0000-000000000000}"/>
          </ac:spMkLst>
        </pc:spChg>
      </pc:sldChg>
      <pc:sldChg chg="addSp delSp modSp add">
        <pc:chgData name="Steven Neptune" userId="1ead0320aae796d3" providerId="LiveId" clId="{17CE3486-3E1C-4F03-BB9F-3251639FA6EC}" dt="2019-12-29T13:05:22.306" v="122" actId="403"/>
        <pc:sldMkLst>
          <pc:docMk/>
          <pc:sldMk cId="3733912034" sldId="258"/>
        </pc:sldMkLst>
        <pc:spChg chg="del">
          <ac:chgData name="Steven Neptune" userId="1ead0320aae796d3" providerId="LiveId" clId="{17CE3486-3E1C-4F03-BB9F-3251639FA6EC}" dt="2019-12-29T13:00:00.159" v="17" actId="478"/>
          <ac:spMkLst>
            <pc:docMk/>
            <pc:sldMk cId="3733912034" sldId="258"/>
            <ac:spMk id="2" creationId="{BF2BD344-5294-4D64-98AE-7C016EDF39D6}"/>
          </ac:spMkLst>
        </pc:spChg>
        <pc:spChg chg="del">
          <ac:chgData name="Steven Neptune" userId="1ead0320aae796d3" providerId="LiveId" clId="{17CE3486-3E1C-4F03-BB9F-3251639FA6EC}" dt="2019-12-29T13:00:03.024" v="18" actId="478"/>
          <ac:spMkLst>
            <pc:docMk/>
            <pc:sldMk cId="3733912034" sldId="258"/>
            <ac:spMk id="3" creationId="{C8D109C1-2647-4236-A9EF-F096FFA6B21F}"/>
          </ac:spMkLst>
        </pc:spChg>
        <pc:spChg chg="add mod">
          <ac:chgData name="Steven Neptune" userId="1ead0320aae796d3" providerId="LiveId" clId="{17CE3486-3E1C-4F03-BB9F-3251639FA6EC}" dt="2019-12-29T13:05:22.306" v="122" actId="403"/>
          <ac:spMkLst>
            <pc:docMk/>
            <pc:sldMk cId="3733912034" sldId="258"/>
            <ac:spMk id="4" creationId="{5AD5E8DC-EBE9-4AAC-86F5-37CDF428056B}"/>
          </ac:spMkLst>
        </pc:spChg>
        <pc:spChg chg="add mod">
          <ac:chgData name="Steven Neptune" userId="1ead0320aae796d3" providerId="LiveId" clId="{17CE3486-3E1C-4F03-BB9F-3251639FA6EC}" dt="2019-12-29T13:05:15.782" v="121" actId="207"/>
          <ac:spMkLst>
            <pc:docMk/>
            <pc:sldMk cId="3733912034" sldId="258"/>
            <ac:spMk id="5" creationId="{029809B5-FF8C-4B87-93FA-E9FEDA6A7CCE}"/>
          </ac:spMkLst>
        </pc:spChg>
      </pc:sldChg>
      <pc:sldChg chg="add del">
        <pc:chgData name="Steven Neptune" userId="1ead0320aae796d3" providerId="LiveId" clId="{17CE3486-3E1C-4F03-BB9F-3251639FA6EC}" dt="2019-12-29T13:05:37.683" v="125" actId="47"/>
        <pc:sldMkLst>
          <pc:docMk/>
          <pc:sldMk cId="1057508649" sldId="259"/>
        </pc:sldMkLst>
      </pc:sldChg>
      <pc:sldChg chg="modSp add">
        <pc:chgData name="Steven Neptune" userId="1ead0320aae796d3" providerId="LiveId" clId="{17CE3486-3E1C-4F03-BB9F-3251639FA6EC}" dt="2019-12-29T13:14:49.467" v="454" actId="120"/>
        <pc:sldMkLst>
          <pc:docMk/>
          <pc:sldMk cId="2678098243" sldId="260"/>
        </pc:sldMkLst>
        <pc:spChg chg="mod">
          <ac:chgData name="Steven Neptune" userId="1ead0320aae796d3" providerId="LiveId" clId="{17CE3486-3E1C-4F03-BB9F-3251639FA6EC}" dt="2019-12-29T13:05:55.970" v="129" actId="20577"/>
          <ac:spMkLst>
            <pc:docMk/>
            <pc:sldMk cId="2678098243" sldId="260"/>
            <ac:spMk id="4" creationId="{5AD5E8DC-EBE9-4AAC-86F5-37CDF428056B}"/>
          </ac:spMkLst>
        </pc:spChg>
        <pc:spChg chg="mod">
          <ac:chgData name="Steven Neptune" userId="1ead0320aae796d3" providerId="LiveId" clId="{17CE3486-3E1C-4F03-BB9F-3251639FA6EC}" dt="2019-12-29T13:14:49.467" v="454" actId="120"/>
          <ac:spMkLst>
            <pc:docMk/>
            <pc:sldMk cId="2678098243" sldId="260"/>
            <ac:spMk id="5" creationId="{029809B5-FF8C-4B87-93FA-E9FEDA6A7CCE}"/>
          </ac:spMkLst>
        </pc:spChg>
      </pc:sldChg>
      <pc:sldChg chg="addSp delSp modSp add">
        <pc:chgData name="Steven Neptune" userId="1ead0320aae796d3" providerId="LiveId" clId="{17CE3486-3E1C-4F03-BB9F-3251639FA6EC}" dt="2019-12-29T13:20:51.891" v="586" actId="14100"/>
        <pc:sldMkLst>
          <pc:docMk/>
          <pc:sldMk cId="3595831925" sldId="261"/>
        </pc:sldMkLst>
        <pc:spChg chg="add mod">
          <ac:chgData name="Steven Neptune" userId="1ead0320aae796d3" providerId="LiveId" clId="{17CE3486-3E1C-4F03-BB9F-3251639FA6EC}" dt="2019-12-29T13:20:51.891" v="586" actId="14100"/>
          <ac:spMkLst>
            <pc:docMk/>
            <pc:sldMk cId="3595831925" sldId="261"/>
            <ac:spMk id="2" creationId="{663B7E4C-AFAA-405C-B818-EC71DDB08E77}"/>
          </ac:spMkLst>
        </pc:spChg>
        <pc:spChg chg="mod">
          <ac:chgData name="Steven Neptune" userId="1ead0320aae796d3" providerId="LiveId" clId="{17CE3486-3E1C-4F03-BB9F-3251639FA6EC}" dt="2019-12-29T13:16:57.711" v="510" actId="20577"/>
          <ac:spMkLst>
            <pc:docMk/>
            <pc:sldMk cId="3595831925" sldId="261"/>
            <ac:spMk id="4" creationId="{5AD5E8DC-EBE9-4AAC-86F5-37CDF428056B}"/>
          </ac:spMkLst>
        </pc:spChg>
        <pc:spChg chg="add del mod">
          <ac:chgData name="Steven Neptune" userId="1ead0320aae796d3" providerId="LiveId" clId="{17CE3486-3E1C-4F03-BB9F-3251639FA6EC}" dt="2019-12-29T13:20:30.037" v="583"/>
          <ac:spMkLst>
            <pc:docMk/>
            <pc:sldMk cId="3595831925" sldId="261"/>
            <ac:spMk id="5" creationId="{029809B5-FF8C-4B87-93FA-E9FEDA6A7CCE}"/>
          </ac:spMkLst>
        </pc:spChg>
      </pc:sldChg>
      <pc:sldChg chg="add del">
        <pc:chgData name="Steven Neptune" userId="1ead0320aae796d3" providerId="LiveId" clId="{17CE3486-3E1C-4F03-BB9F-3251639FA6EC}" dt="2019-12-29T13:16:35.366" v="492" actId="47"/>
        <pc:sldMkLst>
          <pc:docMk/>
          <pc:sldMk cId="3957761087" sldId="261"/>
        </pc:sldMkLst>
      </pc:sldChg>
      <pc:sldChg chg="modSp add">
        <pc:chgData name="Steven Neptune" userId="1ead0320aae796d3" providerId="LiveId" clId="{17CE3486-3E1C-4F03-BB9F-3251639FA6EC}" dt="2019-12-29T14:27:44.837" v="1484" actId="113"/>
        <pc:sldMkLst>
          <pc:docMk/>
          <pc:sldMk cId="1034216983" sldId="262"/>
        </pc:sldMkLst>
        <pc:spChg chg="mod">
          <ac:chgData name="Steven Neptune" userId="1ead0320aae796d3" providerId="LiveId" clId="{17CE3486-3E1C-4F03-BB9F-3251639FA6EC}" dt="2019-12-29T13:25:29.361" v="692" actId="20577"/>
          <ac:spMkLst>
            <pc:docMk/>
            <pc:sldMk cId="1034216983" sldId="262"/>
            <ac:spMk id="4" creationId="{5AD5E8DC-EBE9-4AAC-86F5-37CDF428056B}"/>
          </ac:spMkLst>
        </pc:spChg>
        <pc:spChg chg="mod">
          <ac:chgData name="Steven Neptune" userId="1ead0320aae796d3" providerId="LiveId" clId="{17CE3486-3E1C-4F03-BB9F-3251639FA6EC}" dt="2019-12-29T14:27:44.837" v="1484" actId="113"/>
          <ac:spMkLst>
            <pc:docMk/>
            <pc:sldMk cId="1034216983" sldId="262"/>
            <ac:spMk id="5" creationId="{029809B5-FF8C-4B87-93FA-E9FEDA6A7CCE}"/>
          </ac:spMkLst>
        </pc:spChg>
      </pc:sldChg>
      <pc:sldChg chg="modSp add">
        <pc:chgData name="Steven Neptune" userId="1ead0320aae796d3" providerId="LiveId" clId="{17CE3486-3E1C-4F03-BB9F-3251639FA6EC}" dt="2019-12-29T13:25:35.165" v="696" actId="20577"/>
        <pc:sldMkLst>
          <pc:docMk/>
          <pc:sldMk cId="1843733767" sldId="263"/>
        </pc:sldMkLst>
        <pc:spChg chg="mod">
          <ac:chgData name="Steven Neptune" userId="1ead0320aae796d3" providerId="LiveId" clId="{17CE3486-3E1C-4F03-BB9F-3251639FA6EC}" dt="2019-12-29T13:25:35.165" v="696" actId="20577"/>
          <ac:spMkLst>
            <pc:docMk/>
            <pc:sldMk cId="1843733767" sldId="263"/>
            <ac:spMk id="4" creationId="{5AD5E8DC-EBE9-4AAC-86F5-37CDF428056B}"/>
          </ac:spMkLst>
        </pc:spChg>
      </pc:sldChg>
      <pc:sldChg chg="addSp modSp add">
        <pc:chgData name="Steven Neptune" userId="1ead0320aae796d3" providerId="LiveId" clId="{17CE3486-3E1C-4F03-BB9F-3251639FA6EC}" dt="2019-12-29T13:34:56.968" v="817" actId="20577"/>
        <pc:sldMkLst>
          <pc:docMk/>
          <pc:sldMk cId="533907529" sldId="264"/>
        </pc:sldMkLst>
        <pc:spChg chg="add mod">
          <ac:chgData name="Steven Neptune" userId="1ead0320aae796d3" providerId="LiveId" clId="{17CE3486-3E1C-4F03-BB9F-3251639FA6EC}" dt="2019-12-29T13:34:34.348" v="800" actId="164"/>
          <ac:spMkLst>
            <pc:docMk/>
            <pc:sldMk cId="533907529" sldId="264"/>
            <ac:spMk id="2" creationId="{BEA21671-D3EE-45DA-97E5-D5FA6133297C}"/>
          </ac:spMkLst>
        </pc:spChg>
        <pc:spChg chg="add mod">
          <ac:chgData name="Steven Neptune" userId="1ead0320aae796d3" providerId="LiveId" clId="{17CE3486-3E1C-4F03-BB9F-3251639FA6EC}" dt="2019-12-29T13:34:34.348" v="800" actId="164"/>
          <ac:spMkLst>
            <pc:docMk/>
            <pc:sldMk cId="533907529" sldId="264"/>
            <ac:spMk id="3" creationId="{1A6BF283-CDA1-4299-BCD4-19E29CBAFC7E}"/>
          </ac:spMkLst>
        </pc:spChg>
        <pc:spChg chg="mod">
          <ac:chgData name="Steven Neptune" userId="1ead0320aae796d3" providerId="LiveId" clId="{17CE3486-3E1C-4F03-BB9F-3251639FA6EC}" dt="2019-12-29T13:34:56.968" v="817" actId="20577"/>
          <ac:spMkLst>
            <pc:docMk/>
            <pc:sldMk cId="533907529" sldId="264"/>
            <ac:spMk id="4" creationId="{5AD5E8DC-EBE9-4AAC-86F5-37CDF428056B}"/>
          </ac:spMkLst>
        </pc:spChg>
        <pc:spChg chg="add mod">
          <ac:chgData name="Steven Neptune" userId="1ead0320aae796d3" providerId="LiveId" clId="{17CE3486-3E1C-4F03-BB9F-3251639FA6EC}" dt="2019-12-29T13:34:34.348" v="800" actId="164"/>
          <ac:spMkLst>
            <pc:docMk/>
            <pc:sldMk cId="533907529" sldId="264"/>
            <ac:spMk id="6" creationId="{3FEA0ED7-4441-47D1-A684-21D85282A7B5}"/>
          </ac:spMkLst>
        </pc:spChg>
        <pc:spChg chg="add mod">
          <ac:chgData name="Steven Neptune" userId="1ead0320aae796d3" providerId="LiveId" clId="{17CE3486-3E1C-4F03-BB9F-3251639FA6EC}" dt="2019-12-29T13:34:34.348" v="800" actId="164"/>
          <ac:spMkLst>
            <pc:docMk/>
            <pc:sldMk cId="533907529" sldId="264"/>
            <ac:spMk id="7" creationId="{CDA70607-9CE8-4BD0-99E6-EFB0C76F6CC3}"/>
          </ac:spMkLst>
        </pc:spChg>
        <pc:spChg chg="add mod">
          <ac:chgData name="Steven Neptune" userId="1ead0320aae796d3" providerId="LiveId" clId="{17CE3486-3E1C-4F03-BB9F-3251639FA6EC}" dt="2019-12-29T13:34:34.348" v="800" actId="164"/>
          <ac:spMkLst>
            <pc:docMk/>
            <pc:sldMk cId="533907529" sldId="264"/>
            <ac:spMk id="8" creationId="{602CAC6F-CBB7-4546-942D-0B6DF4022AA9}"/>
          </ac:spMkLst>
        </pc:spChg>
        <pc:grpChg chg="add mod">
          <ac:chgData name="Steven Neptune" userId="1ead0320aae796d3" providerId="LiveId" clId="{17CE3486-3E1C-4F03-BB9F-3251639FA6EC}" dt="2019-12-29T13:34:39.689" v="801" actId="1076"/>
          <ac:grpSpMkLst>
            <pc:docMk/>
            <pc:sldMk cId="533907529" sldId="264"/>
            <ac:grpSpMk id="20" creationId="{BB950B88-0227-4728-81FD-0B403089A8FC}"/>
          </ac:grpSpMkLst>
        </pc:grpChg>
        <pc:cxnChg chg="add mod">
          <ac:chgData name="Steven Neptune" userId="1ead0320aae796d3" providerId="LiveId" clId="{17CE3486-3E1C-4F03-BB9F-3251639FA6EC}" dt="2019-12-29T13:34:34.348" v="800" actId="164"/>
          <ac:cxnSpMkLst>
            <pc:docMk/>
            <pc:sldMk cId="533907529" sldId="264"/>
            <ac:cxnSpMk id="10" creationId="{2091ECE5-A1DD-49C3-8BA2-05DBFBC034BA}"/>
          </ac:cxnSpMkLst>
        </pc:cxnChg>
        <pc:cxnChg chg="add mod">
          <ac:chgData name="Steven Neptune" userId="1ead0320aae796d3" providerId="LiveId" clId="{17CE3486-3E1C-4F03-BB9F-3251639FA6EC}" dt="2019-12-29T13:34:34.348" v="800" actId="164"/>
          <ac:cxnSpMkLst>
            <pc:docMk/>
            <pc:sldMk cId="533907529" sldId="264"/>
            <ac:cxnSpMk id="12" creationId="{109E62A1-3AC4-4AA7-AFC6-DA1647CBA669}"/>
          </ac:cxnSpMkLst>
        </pc:cxnChg>
        <pc:cxnChg chg="add mod">
          <ac:chgData name="Steven Neptune" userId="1ead0320aae796d3" providerId="LiveId" clId="{17CE3486-3E1C-4F03-BB9F-3251639FA6EC}" dt="2019-12-29T13:34:34.348" v="800" actId="164"/>
          <ac:cxnSpMkLst>
            <pc:docMk/>
            <pc:sldMk cId="533907529" sldId="264"/>
            <ac:cxnSpMk id="14" creationId="{CA72F7E5-BFBA-4F95-9086-DFD514D0B50A}"/>
          </ac:cxnSpMkLst>
        </pc:cxnChg>
        <pc:cxnChg chg="add mod">
          <ac:chgData name="Steven Neptune" userId="1ead0320aae796d3" providerId="LiveId" clId="{17CE3486-3E1C-4F03-BB9F-3251639FA6EC}" dt="2019-12-29T13:34:34.348" v="800" actId="164"/>
          <ac:cxnSpMkLst>
            <pc:docMk/>
            <pc:sldMk cId="533907529" sldId="264"/>
            <ac:cxnSpMk id="16" creationId="{12775F2D-E915-4B6A-8D84-A12842E6D43E}"/>
          </ac:cxnSpMkLst>
        </pc:cxnChg>
      </pc:sldChg>
      <pc:sldChg chg="add del">
        <pc:chgData name="Steven Neptune" userId="1ead0320aae796d3" providerId="LiveId" clId="{17CE3486-3E1C-4F03-BB9F-3251639FA6EC}" dt="2019-12-29T13:25:17.622" v="689"/>
        <pc:sldMkLst>
          <pc:docMk/>
          <pc:sldMk cId="1465169276" sldId="264"/>
        </pc:sldMkLst>
      </pc:sldChg>
      <pc:sldChg chg="modSp add">
        <pc:chgData name="Steven Neptune" userId="1ead0320aae796d3" providerId="LiveId" clId="{17CE3486-3E1C-4F03-BB9F-3251639FA6EC}" dt="2019-12-29T14:15:51.262" v="1140" actId="20577"/>
        <pc:sldMkLst>
          <pc:docMk/>
          <pc:sldMk cId="256894953" sldId="265"/>
        </pc:sldMkLst>
        <pc:spChg chg="mod">
          <ac:chgData name="Steven Neptune" userId="1ead0320aae796d3" providerId="LiveId" clId="{17CE3486-3E1C-4F03-BB9F-3251639FA6EC}" dt="2019-12-29T13:25:57.480" v="726"/>
          <ac:spMkLst>
            <pc:docMk/>
            <pc:sldMk cId="256894953" sldId="265"/>
            <ac:spMk id="4" creationId="{5AD5E8DC-EBE9-4AAC-86F5-37CDF428056B}"/>
          </ac:spMkLst>
        </pc:spChg>
        <pc:spChg chg="mod">
          <ac:chgData name="Steven Neptune" userId="1ead0320aae796d3" providerId="LiveId" clId="{17CE3486-3E1C-4F03-BB9F-3251639FA6EC}" dt="2019-12-29T14:15:51.262" v="1140" actId="20577"/>
          <ac:spMkLst>
            <pc:docMk/>
            <pc:sldMk cId="256894953" sldId="265"/>
            <ac:spMk id="5" creationId="{029809B5-FF8C-4B87-93FA-E9FEDA6A7CCE}"/>
          </ac:spMkLst>
        </pc:spChg>
      </pc:sldChg>
      <pc:sldChg chg="modSp add">
        <pc:chgData name="Steven Neptune" userId="1ead0320aae796d3" providerId="LiveId" clId="{17CE3486-3E1C-4F03-BB9F-3251639FA6EC}" dt="2019-12-29T13:45:15.305" v="1046"/>
        <pc:sldMkLst>
          <pc:docMk/>
          <pc:sldMk cId="1761376679" sldId="266"/>
        </pc:sldMkLst>
        <pc:spChg chg="mod">
          <ac:chgData name="Steven Neptune" userId="1ead0320aae796d3" providerId="LiveId" clId="{17CE3486-3E1C-4F03-BB9F-3251639FA6EC}" dt="2019-12-29T13:35:35.635" v="834"/>
          <ac:spMkLst>
            <pc:docMk/>
            <pc:sldMk cId="1761376679" sldId="266"/>
            <ac:spMk id="4" creationId="{5AD5E8DC-EBE9-4AAC-86F5-37CDF428056B}"/>
          </ac:spMkLst>
        </pc:spChg>
        <pc:spChg chg="mod">
          <ac:chgData name="Steven Neptune" userId="1ead0320aae796d3" providerId="LiveId" clId="{17CE3486-3E1C-4F03-BB9F-3251639FA6EC}" dt="2019-12-29T13:45:15.305" v="1046"/>
          <ac:spMkLst>
            <pc:docMk/>
            <pc:sldMk cId="1761376679" sldId="266"/>
            <ac:spMk id="5" creationId="{029809B5-FF8C-4B87-93FA-E9FEDA6A7CCE}"/>
          </ac:spMkLst>
        </pc:spChg>
      </pc:sldChg>
      <pc:sldChg chg="add del">
        <pc:chgData name="Steven Neptune" userId="1ead0320aae796d3" providerId="LiveId" clId="{17CE3486-3E1C-4F03-BB9F-3251639FA6EC}" dt="2019-12-29T13:46:19.906" v="1048" actId="47"/>
        <pc:sldMkLst>
          <pc:docMk/>
          <pc:sldMk cId="629888665" sldId="267"/>
        </pc:sldMkLst>
      </pc:sldChg>
      <pc:sldChg chg="addSp modSp add">
        <pc:chgData name="Steven Neptune" userId="1ead0320aae796d3" providerId="LiveId" clId="{17CE3486-3E1C-4F03-BB9F-3251639FA6EC}" dt="2019-12-29T13:48:01.016" v="1070" actId="1076"/>
        <pc:sldMkLst>
          <pc:docMk/>
          <pc:sldMk cId="2574455292" sldId="267"/>
        </pc:sldMkLst>
        <pc:spChg chg="mod">
          <ac:chgData name="Steven Neptune" userId="1ead0320aae796d3" providerId="LiveId" clId="{17CE3486-3E1C-4F03-BB9F-3251639FA6EC}" dt="2019-12-29T13:46:42.666" v="1061"/>
          <ac:spMkLst>
            <pc:docMk/>
            <pc:sldMk cId="2574455292" sldId="267"/>
            <ac:spMk id="4" creationId="{5AD5E8DC-EBE9-4AAC-86F5-37CDF428056B}"/>
          </ac:spMkLst>
        </pc:spChg>
        <pc:spChg chg="mod">
          <ac:chgData name="Steven Neptune" userId="1ead0320aae796d3" providerId="LiveId" clId="{17CE3486-3E1C-4F03-BB9F-3251639FA6EC}" dt="2019-12-29T13:47:55.853" v="1068"/>
          <ac:spMkLst>
            <pc:docMk/>
            <pc:sldMk cId="2574455292" sldId="267"/>
            <ac:spMk id="5" creationId="{029809B5-FF8C-4B87-93FA-E9FEDA6A7CCE}"/>
          </ac:spMkLst>
        </pc:spChg>
        <pc:picChg chg="add mod">
          <ac:chgData name="Steven Neptune" userId="1ead0320aae796d3" providerId="LiveId" clId="{17CE3486-3E1C-4F03-BB9F-3251639FA6EC}" dt="2019-12-29T13:48:01.016" v="1070" actId="1076"/>
          <ac:picMkLst>
            <pc:docMk/>
            <pc:sldMk cId="2574455292" sldId="267"/>
            <ac:picMk id="3" creationId="{5834B8E4-D07D-4282-8023-13D2E1CAD000}"/>
          </ac:picMkLst>
        </pc:picChg>
      </pc:sldChg>
      <pc:sldChg chg="add del">
        <pc:chgData name="Steven Neptune" userId="1ead0320aae796d3" providerId="LiveId" clId="{17CE3486-3E1C-4F03-BB9F-3251639FA6EC}" dt="2019-12-29T13:48:06.517" v="1072"/>
        <pc:sldMkLst>
          <pc:docMk/>
          <pc:sldMk cId="1851979241" sldId="268"/>
        </pc:sldMkLst>
      </pc:sldChg>
      <pc:sldChg chg="addSp delSp modSp add">
        <pc:chgData name="Steven Neptune" userId="1ead0320aae796d3" providerId="LiveId" clId="{17CE3486-3E1C-4F03-BB9F-3251639FA6EC}" dt="2019-12-29T13:50:27.766" v="1092"/>
        <pc:sldMkLst>
          <pc:docMk/>
          <pc:sldMk cId="3613141020" sldId="268"/>
        </pc:sldMkLst>
        <pc:spChg chg="mod">
          <ac:chgData name="Steven Neptune" userId="1ead0320aae796d3" providerId="LiveId" clId="{17CE3486-3E1C-4F03-BB9F-3251639FA6EC}" dt="2019-12-29T13:50:27.766" v="1092"/>
          <ac:spMkLst>
            <pc:docMk/>
            <pc:sldMk cId="3613141020" sldId="268"/>
            <ac:spMk id="5" creationId="{029809B5-FF8C-4B87-93FA-E9FEDA6A7CCE}"/>
          </ac:spMkLst>
        </pc:spChg>
        <pc:picChg chg="del">
          <ac:chgData name="Steven Neptune" userId="1ead0320aae796d3" providerId="LiveId" clId="{17CE3486-3E1C-4F03-BB9F-3251639FA6EC}" dt="2019-12-29T13:48:21.466" v="1085" actId="478"/>
          <ac:picMkLst>
            <pc:docMk/>
            <pc:sldMk cId="3613141020" sldId="268"/>
            <ac:picMk id="3" creationId="{5834B8E4-D07D-4282-8023-13D2E1CAD000}"/>
          </ac:picMkLst>
        </pc:picChg>
        <pc:picChg chg="add mod">
          <ac:chgData name="Steven Neptune" userId="1ead0320aae796d3" providerId="LiveId" clId="{17CE3486-3E1C-4F03-BB9F-3251639FA6EC}" dt="2019-12-29T13:48:42.009" v="1087" actId="1076"/>
          <ac:picMkLst>
            <pc:docMk/>
            <pc:sldMk cId="3613141020" sldId="268"/>
            <ac:picMk id="6" creationId="{2A159D92-8D5E-4EC5-8C57-60AC1E162F2E}"/>
          </ac:picMkLst>
        </pc:picChg>
        <pc:picChg chg="add mod">
          <ac:chgData name="Steven Neptune" userId="1ead0320aae796d3" providerId="LiveId" clId="{17CE3486-3E1C-4F03-BB9F-3251639FA6EC}" dt="2019-12-29T13:49:25.890" v="1090" actId="1076"/>
          <ac:picMkLst>
            <pc:docMk/>
            <pc:sldMk cId="3613141020" sldId="268"/>
            <ac:picMk id="8" creationId="{1393AF22-1E78-4C54-B8A5-1DD49C2A8925}"/>
          </ac:picMkLst>
        </pc:picChg>
      </pc:sldChg>
      <pc:sldChg chg="addSp delSp modSp add">
        <pc:chgData name="Steven Neptune" userId="1ead0320aae796d3" providerId="LiveId" clId="{17CE3486-3E1C-4F03-BB9F-3251639FA6EC}" dt="2019-12-29T13:51:59.240" v="1115" actId="1076"/>
        <pc:sldMkLst>
          <pc:docMk/>
          <pc:sldMk cId="610997245" sldId="269"/>
        </pc:sldMkLst>
        <pc:spChg chg="mod">
          <ac:chgData name="Steven Neptune" userId="1ead0320aae796d3" providerId="LiveId" clId="{17CE3486-3E1C-4F03-BB9F-3251639FA6EC}" dt="2019-12-29T13:50:45.168" v="1105"/>
          <ac:spMkLst>
            <pc:docMk/>
            <pc:sldMk cId="610997245" sldId="269"/>
            <ac:spMk id="5" creationId="{029809B5-FF8C-4B87-93FA-E9FEDA6A7CCE}"/>
          </ac:spMkLst>
        </pc:spChg>
        <pc:picChg chg="add mod">
          <ac:chgData name="Steven Neptune" userId="1ead0320aae796d3" providerId="LiveId" clId="{17CE3486-3E1C-4F03-BB9F-3251639FA6EC}" dt="2019-12-29T13:51:11.612" v="1109" actId="14100"/>
          <ac:picMkLst>
            <pc:docMk/>
            <pc:sldMk cId="610997245" sldId="269"/>
            <ac:picMk id="2" creationId="{7876689A-7AC4-4A04-A26E-D4E74CA75B46}"/>
          </ac:picMkLst>
        </pc:picChg>
        <pc:picChg chg="del">
          <ac:chgData name="Steven Neptune" userId="1ead0320aae796d3" providerId="LiveId" clId="{17CE3486-3E1C-4F03-BB9F-3251639FA6EC}" dt="2019-12-29T13:50:47.267" v="1106" actId="478"/>
          <ac:picMkLst>
            <pc:docMk/>
            <pc:sldMk cId="610997245" sldId="269"/>
            <ac:picMk id="3" creationId="{5834B8E4-D07D-4282-8023-13D2E1CAD000}"/>
          </ac:picMkLst>
        </pc:picChg>
        <pc:picChg chg="add mod">
          <ac:chgData name="Steven Neptune" userId="1ead0320aae796d3" providerId="LiveId" clId="{17CE3486-3E1C-4F03-BB9F-3251639FA6EC}" dt="2019-12-29T13:51:59.240" v="1115" actId="1076"/>
          <ac:picMkLst>
            <pc:docMk/>
            <pc:sldMk cId="610997245" sldId="269"/>
            <ac:picMk id="6" creationId="{819E8129-4442-483D-89E5-CED17B14EE67}"/>
          </ac:picMkLst>
        </pc:picChg>
      </pc:sldChg>
      <pc:sldChg chg="modSp add">
        <pc:chgData name="Steven Neptune" userId="1ead0320aae796d3" providerId="LiveId" clId="{17CE3486-3E1C-4F03-BB9F-3251639FA6EC}" dt="2019-12-29T14:25:40.871" v="1464"/>
        <pc:sldMkLst>
          <pc:docMk/>
          <pc:sldMk cId="2805066969" sldId="270"/>
        </pc:sldMkLst>
        <pc:spChg chg="mod">
          <ac:chgData name="Steven Neptune" userId="1ead0320aae796d3" providerId="LiveId" clId="{17CE3486-3E1C-4F03-BB9F-3251639FA6EC}" dt="2019-12-29T14:18:15.351" v="1158"/>
          <ac:spMkLst>
            <pc:docMk/>
            <pc:sldMk cId="2805066969" sldId="270"/>
            <ac:spMk id="4" creationId="{5AD5E8DC-EBE9-4AAC-86F5-37CDF428056B}"/>
          </ac:spMkLst>
        </pc:spChg>
        <pc:spChg chg="mod">
          <ac:chgData name="Steven Neptune" userId="1ead0320aae796d3" providerId="LiveId" clId="{17CE3486-3E1C-4F03-BB9F-3251639FA6EC}" dt="2019-12-29T14:25:40.871" v="1464"/>
          <ac:spMkLst>
            <pc:docMk/>
            <pc:sldMk cId="2805066969" sldId="270"/>
            <ac:spMk id="5" creationId="{029809B5-FF8C-4B87-93FA-E9FEDA6A7CCE}"/>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2-30T10:08:04.422"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231295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263572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120662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136920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233199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338442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399605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164913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103994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17887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1690BDD-B7EA-40F4-90D3-D84814B54F78}"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330593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90BDD-B7EA-40F4-90D3-D84814B54F78}" type="datetimeFigureOut">
              <a:rPr lang="zh-CN" altLang="en-US" smtClean="0"/>
              <a:t>2019/12/30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E956B-8F53-4DCB-9ABF-4AB355547645}" type="slidenum">
              <a:rPr lang="zh-CN" altLang="en-US" smtClean="0"/>
              <a:t>‹#›</a:t>
            </a:fld>
            <a:endParaRPr lang="zh-CN" altLang="en-US"/>
          </a:p>
        </p:txBody>
      </p:sp>
    </p:spTree>
    <p:extLst>
      <p:ext uri="{BB962C8B-B14F-4D97-AF65-F5344CB8AC3E}">
        <p14:creationId xmlns:p14="http://schemas.microsoft.com/office/powerpoint/2010/main" val="3186978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9390" y="609086"/>
            <a:ext cx="11795010" cy="707886"/>
          </a:xfrm>
          <a:prstGeom prst="rect">
            <a:avLst/>
          </a:prstGeom>
          <a:noFill/>
        </p:spPr>
        <p:txBody>
          <a:bodyPr wrap="square" rtlCol="0">
            <a:spAutoFit/>
          </a:bodyPr>
          <a:lstStyle/>
          <a:p>
            <a:r>
              <a:rPr lang="en-US" altLang="zh-CN" sz="4000" b="1" dirty="0">
                <a:cs typeface="+mn-ea"/>
                <a:sym typeface="+mn-lt"/>
              </a:rPr>
              <a:t>CCF Big Data &amp; Computing Intelligence Contest</a:t>
            </a:r>
          </a:p>
        </p:txBody>
      </p:sp>
      <p:sp>
        <p:nvSpPr>
          <p:cNvPr id="3" name="副标题 2"/>
          <p:cNvSpPr>
            <a:spLocks noGrp="1"/>
          </p:cNvSpPr>
          <p:nvPr>
            <p:ph type="subTitle" idx="1"/>
          </p:nvPr>
        </p:nvSpPr>
        <p:spPr>
          <a:xfrm>
            <a:off x="2102287" y="5421033"/>
            <a:ext cx="7124840" cy="1655762"/>
          </a:xfrm>
        </p:spPr>
        <p:txBody>
          <a:bodyPr>
            <a:normAutofit/>
          </a:bodyPr>
          <a:lstStyle/>
          <a:p>
            <a:pPr algn="just"/>
            <a:r>
              <a:rPr lang="zh-CN" altLang="en-US" sz="2000" dirty="0">
                <a:cs typeface="+mn-ea"/>
                <a:sym typeface="+mn-lt"/>
              </a:rPr>
              <a:t>姬涛 </a:t>
            </a:r>
            <a:r>
              <a:rPr lang="en-US" altLang="zh-CN" sz="2000" dirty="0">
                <a:cs typeface="+mn-ea"/>
                <a:sym typeface="+mn-lt"/>
              </a:rPr>
              <a:t>2019101373     </a:t>
            </a:r>
            <a:r>
              <a:rPr lang="zh-CN" altLang="en-US" sz="2000" dirty="0">
                <a:cs typeface="+mn-ea"/>
                <a:sym typeface="+mn-lt"/>
              </a:rPr>
              <a:t>陶宇 </a:t>
            </a:r>
            <a:r>
              <a:rPr lang="en-US" altLang="zh-CN" sz="2000" dirty="0">
                <a:cs typeface="+mn-ea"/>
                <a:sym typeface="+mn-lt"/>
              </a:rPr>
              <a:t>201910138     </a:t>
            </a:r>
            <a:r>
              <a:rPr lang="zh-CN" altLang="en-US" sz="2000" dirty="0">
                <a:cs typeface="+mn-ea"/>
                <a:sym typeface="+mn-lt"/>
              </a:rPr>
              <a:t>张钊诚 </a:t>
            </a:r>
            <a:r>
              <a:rPr lang="en-US" altLang="zh-CN" sz="2000" dirty="0">
                <a:cs typeface="+mn-ea"/>
                <a:sym typeface="+mn-lt"/>
              </a:rPr>
              <a:t> 2019104216 </a:t>
            </a:r>
            <a:endParaRPr lang="zh-CN" altLang="en-US" sz="2000" dirty="0">
              <a:cs typeface="+mn-ea"/>
              <a:sym typeface="+mn-lt"/>
            </a:endParaRPr>
          </a:p>
        </p:txBody>
      </p:sp>
      <p:sp>
        <p:nvSpPr>
          <p:cNvPr id="5" name="文本框 4"/>
          <p:cNvSpPr txBox="1"/>
          <p:nvPr/>
        </p:nvSpPr>
        <p:spPr>
          <a:xfrm>
            <a:off x="1175150" y="2301857"/>
            <a:ext cx="10077425" cy="584775"/>
          </a:xfrm>
          <a:prstGeom prst="rect">
            <a:avLst/>
          </a:prstGeom>
          <a:noFill/>
        </p:spPr>
        <p:txBody>
          <a:bodyPr wrap="square" rtlCol="0">
            <a:spAutoFit/>
          </a:bodyPr>
          <a:lstStyle/>
          <a:p>
            <a:r>
              <a:rPr lang="zh-CN" altLang="en-US" sz="3200" dirty="0">
                <a:cs typeface="+mn-ea"/>
                <a:sym typeface="+mn-lt"/>
              </a:rPr>
              <a:t>“技术需求”与“技术成果”项目之间关联度计算模型</a:t>
            </a:r>
          </a:p>
        </p:txBody>
      </p:sp>
      <p:sp>
        <p:nvSpPr>
          <p:cNvPr id="6" name="文本框 5"/>
          <p:cNvSpPr txBox="1"/>
          <p:nvPr/>
        </p:nvSpPr>
        <p:spPr>
          <a:xfrm>
            <a:off x="3111690" y="3161406"/>
            <a:ext cx="5425204" cy="400110"/>
          </a:xfrm>
          <a:prstGeom prst="rect">
            <a:avLst/>
          </a:prstGeom>
          <a:noFill/>
        </p:spPr>
        <p:txBody>
          <a:bodyPr wrap="square" rtlCol="0">
            <a:spAutoFit/>
          </a:bodyPr>
          <a:lstStyle/>
          <a:p>
            <a:r>
              <a:rPr lang="zh-CN" altLang="en-US" sz="2000" dirty="0">
                <a:cs typeface="+mn-ea"/>
                <a:sym typeface="+mn-lt"/>
              </a:rPr>
              <a:t>参赛队伍</a:t>
            </a:r>
            <a:r>
              <a:rPr lang="en-US" altLang="zh-CN" sz="2000" dirty="0">
                <a:cs typeface="+mn-ea"/>
                <a:sym typeface="+mn-lt"/>
              </a:rPr>
              <a:t>/</a:t>
            </a:r>
            <a:r>
              <a:rPr lang="zh-CN" altLang="en-US" sz="2000" dirty="0">
                <a:cs typeface="+mn-ea"/>
                <a:sym typeface="+mn-lt"/>
              </a:rPr>
              <a:t>人数：</a:t>
            </a:r>
            <a:r>
              <a:rPr lang="en-US" altLang="zh-CN" sz="2000" dirty="0">
                <a:cs typeface="+mn-ea"/>
                <a:sym typeface="+mn-lt"/>
              </a:rPr>
              <a:t>862/985</a:t>
            </a:r>
            <a:endParaRPr lang="zh-CN" altLang="en-US" sz="2000" dirty="0">
              <a:cs typeface="+mn-ea"/>
              <a:sym typeface="+mn-lt"/>
            </a:endParaRPr>
          </a:p>
        </p:txBody>
      </p:sp>
      <p:sp>
        <p:nvSpPr>
          <p:cNvPr id="7" name="文本框 6"/>
          <p:cNvSpPr txBox="1"/>
          <p:nvPr/>
        </p:nvSpPr>
        <p:spPr>
          <a:xfrm>
            <a:off x="3111690" y="3717408"/>
            <a:ext cx="6601017" cy="400110"/>
          </a:xfrm>
          <a:prstGeom prst="rect">
            <a:avLst/>
          </a:prstGeom>
          <a:noFill/>
        </p:spPr>
        <p:txBody>
          <a:bodyPr wrap="square" rtlCol="0">
            <a:spAutoFit/>
          </a:bodyPr>
          <a:lstStyle/>
          <a:p>
            <a:r>
              <a:rPr lang="zh-CN" altLang="en-US" sz="2000" dirty="0">
                <a:cs typeface="+mn-ea"/>
                <a:sym typeface="+mn-lt"/>
              </a:rPr>
              <a:t>最终成绩：初赛</a:t>
            </a:r>
            <a:r>
              <a:rPr lang="en-US" altLang="zh-CN" sz="2000" dirty="0">
                <a:cs typeface="+mn-ea"/>
                <a:sym typeface="+mn-lt"/>
              </a:rPr>
              <a:t>A</a:t>
            </a:r>
            <a:r>
              <a:rPr lang="zh-CN" altLang="en-US" sz="2000" dirty="0">
                <a:cs typeface="+mn-ea"/>
                <a:sym typeface="+mn-lt"/>
              </a:rPr>
              <a:t>榜</a:t>
            </a:r>
            <a:r>
              <a:rPr lang="en-US" altLang="zh-CN" sz="2000" dirty="0">
                <a:cs typeface="+mn-ea"/>
                <a:sym typeface="+mn-lt"/>
              </a:rPr>
              <a:t>43</a:t>
            </a:r>
            <a:r>
              <a:rPr lang="zh-CN" altLang="en-US" sz="2000" dirty="0">
                <a:cs typeface="+mn-ea"/>
                <a:sym typeface="+mn-lt"/>
              </a:rPr>
              <a:t>名</a:t>
            </a:r>
            <a:r>
              <a:rPr lang="en-US" altLang="zh-CN" sz="2000" dirty="0">
                <a:cs typeface="+mn-ea"/>
                <a:sym typeface="+mn-lt"/>
              </a:rPr>
              <a:t>(0.79099)  B</a:t>
            </a:r>
            <a:r>
              <a:rPr lang="zh-CN" altLang="en-US" sz="2000" dirty="0">
                <a:cs typeface="+mn-ea"/>
                <a:sym typeface="+mn-lt"/>
              </a:rPr>
              <a:t>榜</a:t>
            </a:r>
            <a:r>
              <a:rPr lang="en-US" altLang="zh-CN" sz="2000" dirty="0">
                <a:cs typeface="+mn-ea"/>
                <a:sym typeface="+mn-lt"/>
              </a:rPr>
              <a:t>26</a:t>
            </a:r>
            <a:r>
              <a:rPr lang="zh-CN" altLang="en-US" sz="2000" dirty="0">
                <a:cs typeface="+mn-ea"/>
                <a:sym typeface="+mn-lt"/>
              </a:rPr>
              <a:t>名</a:t>
            </a:r>
            <a:r>
              <a:rPr lang="en-US" altLang="zh-CN" sz="2000" dirty="0">
                <a:cs typeface="+mn-ea"/>
                <a:sym typeface="+mn-lt"/>
              </a:rPr>
              <a:t>(0.79243)</a:t>
            </a:r>
            <a:endParaRPr lang="zh-CN" altLang="en-US" sz="2000" dirty="0">
              <a:cs typeface="+mn-ea"/>
              <a:sym typeface="+mn-lt"/>
            </a:endParaRPr>
          </a:p>
        </p:txBody>
      </p:sp>
      <p:sp>
        <p:nvSpPr>
          <p:cNvPr id="8" name="文本框 7"/>
          <p:cNvSpPr txBox="1"/>
          <p:nvPr/>
        </p:nvSpPr>
        <p:spPr>
          <a:xfrm>
            <a:off x="4047317" y="4192237"/>
            <a:ext cx="5425204" cy="400110"/>
          </a:xfrm>
          <a:prstGeom prst="rect">
            <a:avLst/>
          </a:prstGeom>
          <a:noFill/>
        </p:spPr>
        <p:txBody>
          <a:bodyPr wrap="square" rtlCol="0">
            <a:spAutoFit/>
          </a:bodyPr>
          <a:lstStyle/>
          <a:p>
            <a:pPr algn="ctr"/>
            <a:r>
              <a:rPr lang="zh-CN" altLang="en-US" sz="2000" dirty="0">
                <a:cs typeface="+mn-ea"/>
                <a:sym typeface="+mn-lt"/>
              </a:rPr>
              <a:t>复赛</a:t>
            </a:r>
            <a:r>
              <a:rPr lang="en-US" altLang="zh-CN" sz="2000" dirty="0">
                <a:cs typeface="+mn-ea"/>
                <a:sym typeface="+mn-lt"/>
              </a:rPr>
              <a:t>A</a:t>
            </a:r>
            <a:r>
              <a:rPr lang="zh-CN" altLang="en-US" sz="2000" dirty="0">
                <a:cs typeface="+mn-ea"/>
                <a:sym typeface="+mn-lt"/>
              </a:rPr>
              <a:t>榜</a:t>
            </a:r>
            <a:r>
              <a:rPr lang="en-US" altLang="zh-CN" sz="2000" dirty="0">
                <a:cs typeface="+mn-ea"/>
                <a:sym typeface="+mn-lt"/>
              </a:rPr>
              <a:t>35</a:t>
            </a:r>
            <a:r>
              <a:rPr lang="zh-CN" altLang="en-US" sz="2000" dirty="0">
                <a:cs typeface="+mn-ea"/>
                <a:sym typeface="+mn-lt"/>
              </a:rPr>
              <a:t>名</a:t>
            </a:r>
            <a:r>
              <a:rPr lang="en-US" altLang="zh-CN" sz="2000" dirty="0">
                <a:cs typeface="+mn-ea"/>
                <a:sym typeface="+mn-lt"/>
              </a:rPr>
              <a:t>(0.79514) B</a:t>
            </a:r>
            <a:r>
              <a:rPr lang="zh-CN" altLang="en-US" sz="2000" dirty="0">
                <a:cs typeface="+mn-ea"/>
                <a:sym typeface="+mn-lt"/>
              </a:rPr>
              <a:t>榜</a:t>
            </a:r>
            <a:r>
              <a:rPr lang="en-US" altLang="zh-CN" sz="2000" dirty="0">
                <a:cs typeface="+mn-ea"/>
                <a:sym typeface="+mn-lt"/>
              </a:rPr>
              <a:t>35</a:t>
            </a:r>
            <a:r>
              <a:rPr lang="zh-CN" altLang="en-US" sz="2000" dirty="0">
                <a:cs typeface="+mn-ea"/>
                <a:sym typeface="+mn-lt"/>
              </a:rPr>
              <a:t>名</a:t>
            </a:r>
            <a:r>
              <a:rPr lang="en-US" altLang="zh-CN" sz="2000" dirty="0">
                <a:cs typeface="+mn-ea"/>
                <a:sym typeface="+mn-lt"/>
              </a:rPr>
              <a:t>(0.79405)</a:t>
            </a:r>
            <a:endParaRPr lang="zh-CN" altLang="en-US" sz="2000" dirty="0">
              <a:cs typeface="+mn-ea"/>
              <a:sym typeface="+mn-lt"/>
            </a:endParaRPr>
          </a:p>
        </p:txBody>
      </p:sp>
    </p:spTree>
    <p:extLst>
      <p:ext uri="{BB962C8B-B14F-4D97-AF65-F5344CB8AC3E}">
        <p14:creationId xmlns:p14="http://schemas.microsoft.com/office/powerpoint/2010/main" val="1991361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3.2.3 </a:t>
            </a:r>
            <a:r>
              <a:rPr lang="zh-CN" altLang="en-US" sz="3600" dirty="0">
                <a:cs typeface="+mn-ea"/>
                <a:sym typeface="+mn-lt"/>
              </a:rPr>
              <a:t>实验思路</a:t>
            </a:r>
            <a:r>
              <a:rPr lang="en-US" altLang="zh-CN" sz="3600" dirty="0">
                <a:cs typeface="+mn-ea"/>
                <a:sym typeface="+mn-lt"/>
              </a:rPr>
              <a:t>——</a:t>
            </a:r>
            <a:r>
              <a:rPr lang="zh-CN" altLang="en-US" sz="3600" dirty="0">
                <a:cs typeface="+mn-ea"/>
                <a:sym typeface="+mn-lt"/>
              </a:rPr>
              <a:t>相关模型介绍 模型对比</a:t>
            </a:r>
            <a:r>
              <a:rPr lang="en-US" sz="3600" dirty="0">
                <a:cs typeface="+mn-ea"/>
                <a:sym typeface="+mn-lt"/>
              </a:rPr>
              <a:t> </a:t>
            </a:r>
          </a:p>
        </p:txBody>
      </p:sp>
      <p:sp>
        <p:nvSpPr>
          <p:cNvPr id="5" name="文本框 4">
            <a:extLst>
              <a:ext uri="{FF2B5EF4-FFF2-40B4-BE49-F238E27FC236}">
                <a16:creationId xmlns:a16="http://schemas.microsoft.com/office/drawing/2014/main" id="{029809B5-FF8C-4B87-93FA-E9FEDA6A7CCE}"/>
              </a:ext>
            </a:extLst>
          </p:cNvPr>
          <p:cNvSpPr txBox="1"/>
          <p:nvPr/>
        </p:nvSpPr>
        <p:spPr>
          <a:xfrm>
            <a:off x="834189" y="1411705"/>
            <a:ext cx="10315074" cy="5262979"/>
          </a:xfrm>
          <a:prstGeom prst="rect">
            <a:avLst/>
          </a:prstGeom>
          <a:noFill/>
        </p:spPr>
        <p:txBody>
          <a:bodyPr wrap="square" rtlCol="0">
            <a:spAutoFit/>
          </a:bodyPr>
          <a:lstStyle/>
          <a:p>
            <a:r>
              <a:rPr lang="en-US" altLang="zh-CN" sz="2400" dirty="0">
                <a:cs typeface="+mn-ea"/>
                <a:sym typeface="+mn-lt"/>
              </a:rPr>
              <a:t>(1) </a:t>
            </a:r>
            <a:r>
              <a:rPr lang="en-US" altLang="zh-CN" sz="2400" b="1" dirty="0">
                <a:cs typeface="+mn-ea"/>
                <a:sym typeface="+mn-lt"/>
              </a:rPr>
              <a:t>ERNIE</a:t>
            </a:r>
            <a:r>
              <a:rPr lang="zh-CN" altLang="en-US" sz="2400" dirty="0">
                <a:cs typeface="+mn-ea"/>
                <a:sym typeface="+mn-lt"/>
              </a:rPr>
              <a:t> 模型通过建模海量数据中的</a:t>
            </a:r>
            <a:r>
              <a:rPr lang="zh-CN" altLang="en-US" sz="2400" b="1" dirty="0">
                <a:cs typeface="+mn-ea"/>
                <a:sym typeface="+mn-lt"/>
              </a:rPr>
              <a:t>实体概念</a:t>
            </a:r>
            <a:r>
              <a:rPr lang="zh-CN" altLang="en-US" sz="2400" dirty="0">
                <a:cs typeface="+mn-ea"/>
                <a:sym typeface="+mn-lt"/>
              </a:rPr>
              <a:t>等先验语义知识，学习完整概念的语义表示使得模型</a:t>
            </a:r>
            <a:r>
              <a:rPr lang="zh-CN" altLang="en-US" sz="2400" b="1" dirty="0">
                <a:cs typeface="+mn-ea"/>
                <a:sym typeface="+mn-lt"/>
              </a:rPr>
              <a:t>对语义知识单元的表示更贴近真实世界</a:t>
            </a:r>
            <a:r>
              <a:rPr lang="zh-CN" altLang="en-US" sz="2400" dirty="0">
                <a:cs typeface="+mn-ea"/>
                <a:sym typeface="+mn-lt"/>
              </a:rPr>
              <a:t>。</a:t>
            </a:r>
            <a:endParaRPr lang="en-US" altLang="zh-CN" sz="2400" dirty="0">
              <a:cs typeface="+mn-ea"/>
              <a:sym typeface="+mn-lt"/>
            </a:endParaRPr>
          </a:p>
          <a:p>
            <a:endParaRPr lang="zh-CN" altLang="en-US" sz="2400" dirty="0">
              <a:cs typeface="+mn-ea"/>
              <a:sym typeface="+mn-lt"/>
            </a:endParaRPr>
          </a:p>
          <a:p>
            <a:r>
              <a:rPr lang="en-US" altLang="zh-CN" sz="2400" dirty="0">
                <a:cs typeface="+mn-ea"/>
                <a:sym typeface="+mn-lt"/>
              </a:rPr>
              <a:t>(2) </a:t>
            </a:r>
            <a:r>
              <a:rPr lang="zh-CN" altLang="en-US" sz="2400" dirty="0">
                <a:cs typeface="+mn-ea"/>
                <a:sym typeface="+mn-lt"/>
              </a:rPr>
              <a:t>引入多源数据语料训练 </a:t>
            </a:r>
            <a:r>
              <a:rPr lang="en-US" altLang="zh-CN" sz="2400" b="1" dirty="0">
                <a:cs typeface="+mn-ea"/>
                <a:sym typeface="+mn-lt"/>
              </a:rPr>
              <a:t>ERNIE</a:t>
            </a:r>
            <a:r>
              <a:rPr lang="zh-CN" altLang="en-US" sz="2400" dirty="0">
                <a:cs typeface="+mn-ea"/>
                <a:sym typeface="+mn-lt"/>
              </a:rPr>
              <a:t>。包括百科类，新闻资讯类、论坛对话类数据来训练模型。尤其是论坛对话语料的引入，对话数据的学习是语义表示的重要途径，往往相同回复对应的 </a:t>
            </a:r>
            <a:r>
              <a:rPr lang="en-US" altLang="zh-CN" sz="2400" dirty="0">
                <a:cs typeface="+mn-ea"/>
                <a:sym typeface="+mn-lt"/>
              </a:rPr>
              <a:t>Query </a:t>
            </a:r>
            <a:r>
              <a:rPr lang="zh-CN" altLang="en-US" sz="2400" dirty="0">
                <a:cs typeface="+mn-ea"/>
                <a:sym typeface="+mn-lt"/>
              </a:rPr>
              <a:t>语义相似。</a:t>
            </a:r>
            <a:endParaRPr lang="en-US" altLang="zh-CN" sz="2400" dirty="0">
              <a:cs typeface="+mn-ea"/>
              <a:sym typeface="+mn-lt"/>
            </a:endParaRPr>
          </a:p>
          <a:p>
            <a:endParaRPr lang="en-US" altLang="zh-CN" sz="2400" dirty="0">
              <a:cs typeface="+mn-ea"/>
              <a:sym typeface="+mn-lt"/>
            </a:endParaRPr>
          </a:p>
          <a:p>
            <a:r>
              <a:rPr lang="en-US" altLang="zh-CN" sz="2400" dirty="0">
                <a:cs typeface="+mn-ea"/>
                <a:sym typeface="+mn-lt"/>
              </a:rPr>
              <a:t>(3)</a:t>
            </a:r>
            <a:r>
              <a:rPr lang="zh-CN" altLang="en-US" sz="2400" dirty="0">
                <a:cs typeface="+mn-ea"/>
                <a:sym typeface="+mn-lt"/>
              </a:rPr>
              <a:t>基于百度对于中文语料的支持，它的中文预训练模型用于训练的数据对于中文具有更强的学习能力。</a:t>
            </a:r>
            <a:endParaRPr lang="en-US" altLang="zh-CN" sz="2400" dirty="0">
              <a:cs typeface="+mn-ea"/>
              <a:sym typeface="+mn-lt"/>
            </a:endParaRPr>
          </a:p>
          <a:p>
            <a:endParaRPr lang="en-US" altLang="zh-CN" sz="2400" dirty="0">
              <a:cs typeface="+mn-ea"/>
              <a:sym typeface="+mn-lt"/>
            </a:endParaRPr>
          </a:p>
          <a:p>
            <a:r>
              <a:rPr lang="zh-CN" altLang="en-US" sz="2400" b="1" dirty="0">
                <a:cs typeface="+mn-ea"/>
                <a:sym typeface="+mn-lt"/>
              </a:rPr>
              <a:t>总结来说</a:t>
            </a:r>
            <a:r>
              <a:rPr lang="zh-CN" altLang="en-US" sz="2400" dirty="0">
                <a:cs typeface="+mn-ea"/>
                <a:sym typeface="+mn-lt"/>
              </a:rPr>
              <a:t>，</a:t>
            </a:r>
            <a:r>
              <a:rPr lang="en-US" altLang="zh-CN" sz="2400" b="1" dirty="0">
                <a:cs typeface="+mn-ea"/>
                <a:sym typeface="+mn-lt"/>
              </a:rPr>
              <a:t>ERNIE</a:t>
            </a:r>
            <a:r>
              <a:rPr lang="zh-CN" altLang="en-US" sz="2400" dirty="0">
                <a:cs typeface="+mn-ea"/>
                <a:sym typeface="+mn-lt"/>
              </a:rPr>
              <a:t> 优势在于： </a:t>
            </a:r>
            <a:r>
              <a:rPr lang="en-US" altLang="zh-CN" sz="2400" b="1" dirty="0">
                <a:cs typeface="+mn-ea"/>
                <a:sym typeface="+mn-lt"/>
              </a:rPr>
              <a:t>(1) </a:t>
            </a:r>
            <a:r>
              <a:rPr lang="zh-CN" altLang="en-US" sz="2400" b="1" dirty="0">
                <a:cs typeface="+mn-ea"/>
                <a:sym typeface="+mn-lt"/>
              </a:rPr>
              <a:t>对实体概念知识的学习来学习真实世界的完整概念的语义表示</a:t>
            </a:r>
            <a:r>
              <a:rPr lang="zh-CN" altLang="en-US" sz="2400" dirty="0">
                <a:cs typeface="+mn-ea"/>
                <a:sym typeface="+mn-lt"/>
              </a:rPr>
              <a:t>； </a:t>
            </a:r>
            <a:r>
              <a:rPr lang="en-US" altLang="zh-CN" sz="2400" b="1" dirty="0">
                <a:cs typeface="+mn-ea"/>
                <a:sym typeface="+mn-lt"/>
              </a:rPr>
              <a:t>(2) </a:t>
            </a:r>
            <a:r>
              <a:rPr lang="zh-CN" altLang="en-US" sz="2400" b="1" dirty="0">
                <a:cs typeface="+mn-ea"/>
                <a:sym typeface="+mn-lt"/>
              </a:rPr>
              <a:t>对训练语料的扩展尤其是论坛对话语料的引入来增强模型的语义表示能力。</a:t>
            </a:r>
            <a:r>
              <a:rPr lang="en-US" altLang="zh-CN" sz="2400" b="1" dirty="0">
                <a:cs typeface="+mn-ea"/>
                <a:sym typeface="+mn-lt"/>
              </a:rPr>
              <a:t> (3) </a:t>
            </a:r>
            <a:r>
              <a:rPr lang="zh-CN" altLang="en-US" sz="2400" b="1" dirty="0">
                <a:cs typeface="+mn-ea"/>
                <a:sym typeface="+mn-lt"/>
              </a:rPr>
              <a:t>对中文语料更强大的学习能力。</a:t>
            </a:r>
            <a:endParaRPr lang="en-US" altLang="zh-CN" sz="2400" b="1" dirty="0">
              <a:cs typeface="+mn-ea"/>
              <a:sym typeface="+mn-lt"/>
            </a:endParaRPr>
          </a:p>
          <a:p>
            <a:endParaRPr lang="zh-CN" altLang="en-US" sz="2400" dirty="0">
              <a:cs typeface="+mn-ea"/>
              <a:sym typeface="+mn-lt"/>
            </a:endParaRPr>
          </a:p>
        </p:txBody>
      </p:sp>
    </p:spTree>
    <p:extLst>
      <p:ext uri="{BB962C8B-B14F-4D97-AF65-F5344CB8AC3E}">
        <p14:creationId xmlns:p14="http://schemas.microsoft.com/office/powerpoint/2010/main" val="25689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4.1 </a:t>
            </a:r>
            <a:r>
              <a:rPr lang="zh-CN" altLang="en-US" sz="3600" dirty="0">
                <a:cs typeface="+mn-ea"/>
                <a:sym typeface="+mn-lt"/>
              </a:rPr>
              <a:t>实验过程</a:t>
            </a:r>
            <a:r>
              <a:rPr lang="en-US" altLang="zh-CN" sz="3600" dirty="0">
                <a:cs typeface="+mn-ea"/>
                <a:sym typeface="+mn-lt"/>
              </a:rPr>
              <a:t>——</a:t>
            </a:r>
            <a:r>
              <a:rPr lang="zh-CN" altLang="en-US" sz="3600" dirty="0">
                <a:cs typeface="+mn-ea"/>
                <a:sym typeface="+mn-lt"/>
              </a:rPr>
              <a:t>实验流程</a:t>
            </a:r>
            <a:endParaRPr lang="en-US" sz="3600" dirty="0">
              <a:cs typeface="+mn-ea"/>
              <a:sym typeface="+mn-lt"/>
            </a:endParaRPr>
          </a:p>
        </p:txBody>
      </p:sp>
      <p:grpSp>
        <p:nvGrpSpPr>
          <p:cNvPr id="20" name="组合 19">
            <a:extLst>
              <a:ext uri="{FF2B5EF4-FFF2-40B4-BE49-F238E27FC236}">
                <a16:creationId xmlns:a16="http://schemas.microsoft.com/office/drawing/2014/main" id="{BB950B88-0227-4728-81FD-0B403089A8FC}"/>
              </a:ext>
            </a:extLst>
          </p:cNvPr>
          <p:cNvGrpSpPr/>
          <p:nvPr/>
        </p:nvGrpSpPr>
        <p:grpSpPr>
          <a:xfrm>
            <a:off x="689811" y="2509554"/>
            <a:ext cx="10651957" cy="2673171"/>
            <a:chOff x="1315453" y="2310063"/>
            <a:chExt cx="10651957" cy="2673171"/>
          </a:xfrm>
        </p:grpSpPr>
        <p:sp>
          <p:nvSpPr>
            <p:cNvPr id="2" name="矩形 1">
              <a:extLst>
                <a:ext uri="{FF2B5EF4-FFF2-40B4-BE49-F238E27FC236}">
                  <a16:creationId xmlns:a16="http://schemas.microsoft.com/office/drawing/2014/main" id="{BEA21671-D3EE-45DA-97E5-D5FA6133297C}"/>
                </a:ext>
              </a:extLst>
            </p:cNvPr>
            <p:cNvSpPr/>
            <p:nvPr/>
          </p:nvSpPr>
          <p:spPr>
            <a:xfrm>
              <a:off x="1315453" y="2310063"/>
              <a:ext cx="2294021" cy="1118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cs typeface="+mn-ea"/>
                  <a:sym typeface="+mn-lt"/>
                </a:rPr>
                <a:t>Requirements</a:t>
              </a:r>
            </a:p>
          </p:txBody>
        </p:sp>
        <p:sp>
          <p:nvSpPr>
            <p:cNvPr id="6" name="矩形 5">
              <a:extLst>
                <a:ext uri="{FF2B5EF4-FFF2-40B4-BE49-F238E27FC236}">
                  <a16:creationId xmlns:a16="http://schemas.microsoft.com/office/drawing/2014/main" id="{3FEA0ED7-4441-47D1-A684-21D85282A7B5}"/>
                </a:ext>
              </a:extLst>
            </p:cNvPr>
            <p:cNvSpPr/>
            <p:nvPr/>
          </p:nvSpPr>
          <p:spPr>
            <a:xfrm>
              <a:off x="1315453" y="3864297"/>
              <a:ext cx="2294021" cy="1118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Achievements</a:t>
              </a:r>
              <a:endParaRPr lang="en-US" sz="2400" dirty="0">
                <a:cs typeface="+mn-ea"/>
                <a:sym typeface="+mn-lt"/>
              </a:endParaRPr>
            </a:p>
          </p:txBody>
        </p:sp>
        <p:sp>
          <p:nvSpPr>
            <p:cNvPr id="3" name="流程图: 可选过程 2">
              <a:extLst>
                <a:ext uri="{FF2B5EF4-FFF2-40B4-BE49-F238E27FC236}">
                  <a16:creationId xmlns:a16="http://schemas.microsoft.com/office/drawing/2014/main" id="{1A6BF283-CDA1-4299-BCD4-19E29CBAFC7E}"/>
                </a:ext>
              </a:extLst>
            </p:cNvPr>
            <p:cNvSpPr/>
            <p:nvPr/>
          </p:nvSpPr>
          <p:spPr>
            <a:xfrm>
              <a:off x="4283244" y="2899765"/>
              <a:ext cx="2181726" cy="11189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cs typeface="+mn-ea"/>
                  <a:sym typeface="+mn-lt"/>
                </a:rPr>
                <a:t>Pretrained</a:t>
              </a:r>
              <a:endParaRPr lang="en-US" altLang="zh-CN" sz="2400" dirty="0">
                <a:cs typeface="+mn-ea"/>
                <a:sym typeface="+mn-lt"/>
              </a:endParaRPr>
            </a:p>
            <a:p>
              <a:pPr algn="ctr"/>
              <a:r>
                <a:rPr lang="en-US" altLang="zh-CN" sz="2400" dirty="0">
                  <a:cs typeface="+mn-ea"/>
                  <a:sym typeface="+mn-lt"/>
                </a:rPr>
                <a:t>Model</a:t>
              </a:r>
            </a:p>
          </p:txBody>
        </p:sp>
        <p:sp>
          <p:nvSpPr>
            <p:cNvPr id="7" name="流程图: 多文档 6">
              <a:extLst>
                <a:ext uri="{FF2B5EF4-FFF2-40B4-BE49-F238E27FC236}">
                  <a16:creationId xmlns:a16="http://schemas.microsoft.com/office/drawing/2014/main" id="{CDA70607-9CE8-4BD0-99E6-EFB0C76F6CC3}"/>
                </a:ext>
              </a:extLst>
            </p:cNvPr>
            <p:cNvSpPr/>
            <p:nvPr/>
          </p:nvSpPr>
          <p:spPr>
            <a:xfrm>
              <a:off x="7138740" y="2884648"/>
              <a:ext cx="2181726" cy="111893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cs typeface="+mn-ea"/>
                  <a:sym typeface="+mn-lt"/>
                </a:rPr>
                <a:t>Fine-tuning</a:t>
              </a:r>
              <a:endParaRPr lang="en-US" dirty="0">
                <a:cs typeface="+mn-ea"/>
                <a:sym typeface="+mn-lt"/>
              </a:endParaRPr>
            </a:p>
          </p:txBody>
        </p:sp>
        <p:sp>
          <p:nvSpPr>
            <p:cNvPr id="8" name="流程图: 可选过程 7">
              <a:extLst>
                <a:ext uri="{FF2B5EF4-FFF2-40B4-BE49-F238E27FC236}">
                  <a16:creationId xmlns:a16="http://schemas.microsoft.com/office/drawing/2014/main" id="{602CAC6F-CBB7-4546-942D-0B6DF4022AA9}"/>
                </a:ext>
              </a:extLst>
            </p:cNvPr>
            <p:cNvSpPr/>
            <p:nvPr/>
          </p:nvSpPr>
          <p:spPr>
            <a:xfrm>
              <a:off x="9785684" y="2884648"/>
              <a:ext cx="2181726" cy="11189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Classification</a:t>
              </a:r>
              <a:endParaRPr lang="en-US" sz="2400" dirty="0">
                <a:cs typeface="+mn-ea"/>
                <a:sym typeface="+mn-lt"/>
              </a:endParaRPr>
            </a:p>
          </p:txBody>
        </p:sp>
        <p:cxnSp>
          <p:nvCxnSpPr>
            <p:cNvPr id="10" name="直接箭头连接符 9">
              <a:extLst>
                <a:ext uri="{FF2B5EF4-FFF2-40B4-BE49-F238E27FC236}">
                  <a16:creationId xmlns:a16="http://schemas.microsoft.com/office/drawing/2014/main" id="{2091ECE5-A1DD-49C3-8BA2-05DBFBC034BA}"/>
                </a:ext>
              </a:extLst>
            </p:cNvPr>
            <p:cNvCxnSpPr>
              <a:stCxn id="2" idx="3"/>
              <a:endCxn id="3" idx="1"/>
            </p:cNvCxnSpPr>
            <p:nvPr/>
          </p:nvCxnSpPr>
          <p:spPr>
            <a:xfrm>
              <a:off x="3609474" y="2869532"/>
              <a:ext cx="673770" cy="58970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接箭头连接符 11">
              <a:extLst>
                <a:ext uri="{FF2B5EF4-FFF2-40B4-BE49-F238E27FC236}">
                  <a16:creationId xmlns:a16="http://schemas.microsoft.com/office/drawing/2014/main" id="{109E62A1-3AC4-4AA7-AFC6-DA1647CBA669}"/>
                </a:ext>
              </a:extLst>
            </p:cNvPr>
            <p:cNvCxnSpPr>
              <a:stCxn id="6" idx="3"/>
              <a:endCxn id="3" idx="1"/>
            </p:cNvCxnSpPr>
            <p:nvPr/>
          </p:nvCxnSpPr>
          <p:spPr>
            <a:xfrm flipV="1">
              <a:off x="3609474" y="3459234"/>
              <a:ext cx="673770" cy="96453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直接箭头连接符 13">
              <a:extLst>
                <a:ext uri="{FF2B5EF4-FFF2-40B4-BE49-F238E27FC236}">
                  <a16:creationId xmlns:a16="http://schemas.microsoft.com/office/drawing/2014/main" id="{CA72F7E5-BFBA-4F95-9086-DFD514D0B50A}"/>
                </a:ext>
              </a:extLst>
            </p:cNvPr>
            <p:cNvCxnSpPr>
              <a:stCxn id="3" idx="3"/>
              <a:endCxn id="7" idx="1"/>
            </p:cNvCxnSpPr>
            <p:nvPr/>
          </p:nvCxnSpPr>
          <p:spPr>
            <a:xfrm flipV="1">
              <a:off x="6464970" y="3444117"/>
              <a:ext cx="673770" cy="1511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12775F2D-E915-4B6A-8D84-A12842E6D43E}"/>
                </a:ext>
              </a:extLst>
            </p:cNvPr>
            <p:cNvCxnSpPr>
              <a:stCxn id="7" idx="3"/>
              <a:endCxn id="8" idx="1"/>
            </p:cNvCxnSpPr>
            <p:nvPr/>
          </p:nvCxnSpPr>
          <p:spPr>
            <a:xfrm>
              <a:off x="9320466" y="3444117"/>
              <a:ext cx="465218"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53390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4.2 </a:t>
            </a:r>
            <a:r>
              <a:rPr lang="zh-CN" altLang="en-US" sz="3600" dirty="0">
                <a:cs typeface="+mn-ea"/>
                <a:sym typeface="+mn-lt"/>
              </a:rPr>
              <a:t>实验过程</a:t>
            </a:r>
            <a:r>
              <a:rPr lang="en-US" altLang="zh-CN" sz="3600" dirty="0">
                <a:cs typeface="+mn-ea"/>
                <a:sym typeface="+mn-lt"/>
              </a:rPr>
              <a:t>——Tricks</a:t>
            </a:r>
            <a:r>
              <a:rPr lang="en-US" sz="3600" dirty="0">
                <a:cs typeface="+mn-ea"/>
                <a:sym typeface="+mn-lt"/>
              </a:rPr>
              <a:t> </a:t>
            </a:r>
          </a:p>
        </p:txBody>
      </p:sp>
      <p:sp>
        <p:nvSpPr>
          <p:cNvPr id="5" name="文本框 4">
            <a:extLst>
              <a:ext uri="{FF2B5EF4-FFF2-40B4-BE49-F238E27FC236}">
                <a16:creationId xmlns:a16="http://schemas.microsoft.com/office/drawing/2014/main" id="{029809B5-FF8C-4B87-93FA-E9FEDA6A7CCE}"/>
              </a:ext>
            </a:extLst>
          </p:cNvPr>
          <p:cNvSpPr txBox="1"/>
          <p:nvPr/>
        </p:nvSpPr>
        <p:spPr>
          <a:xfrm>
            <a:off x="834189" y="1411705"/>
            <a:ext cx="10315074" cy="4524315"/>
          </a:xfrm>
          <a:prstGeom prst="rect">
            <a:avLst/>
          </a:prstGeom>
          <a:noFill/>
        </p:spPr>
        <p:txBody>
          <a:bodyPr wrap="square" rtlCol="0">
            <a:spAutoFit/>
          </a:bodyPr>
          <a:lstStyle/>
          <a:p>
            <a:pPr marL="514350" indent="-514350">
              <a:buFont typeface="+mj-lt"/>
              <a:buAutoNum type="arabicPeriod"/>
            </a:pPr>
            <a:r>
              <a:rPr lang="en-US" sz="3200" dirty="0" err="1">
                <a:cs typeface="+mn-ea"/>
                <a:sym typeface="+mn-lt"/>
              </a:rPr>
              <a:t>Batch_size</a:t>
            </a:r>
            <a:r>
              <a:rPr lang="en-US" sz="3200" dirty="0">
                <a:cs typeface="+mn-ea"/>
                <a:sym typeface="+mn-lt"/>
              </a:rPr>
              <a:t>  </a:t>
            </a:r>
            <a:r>
              <a:rPr lang="en-US" sz="3200" dirty="0" err="1">
                <a:cs typeface="+mn-ea"/>
                <a:sym typeface="+mn-lt"/>
              </a:rPr>
              <a:t>max_length</a:t>
            </a:r>
            <a:r>
              <a:rPr lang="en-US" sz="3200" dirty="0">
                <a:cs typeface="+mn-ea"/>
                <a:sym typeface="+mn-lt"/>
              </a:rPr>
              <a:t> tradeoff</a:t>
            </a:r>
          </a:p>
          <a:p>
            <a:pPr marL="800100" lvl="1" indent="-342900">
              <a:buFont typeface="Arial" panose="020B0604020202020204" pitchFamily="34" charset="0"/>
              <a:buChar char="•"/>
            </a:pPr>
            <a:r>
              <a:rPr lang="zh-CN" altLang="en-US" sz="2800" dirty="0">
                <a:cs typeface="+mn-ea"/>
                <a:sym typeface="+mn-lt"/>
              </a:rPr>
              <a:t>使用较大的</a:t>
            </a:r>
            <a:r>
              <a:rPr lang="en-US" altLang="zh-CN" sz="2800" dirty="0" err="1">
                <a:cs typeface="+mn-ea"/>
                <a:sym typeface="+mn-lt"/>
              </a:rPr>
              <a:t>Batch_size</a:t>
            </a:r>
            <a:r>
              <a:rPr lang="zh-CN" altLang="en-US" sz="2800" dirty="0">
                <a:cs typeface="+mn-ea"/>
                <a:sym typeface="+mn-lt"/>
              </a:rPr>
              <a:t>和</a:t>
            </a:r>
            <a:r>
              <a:rPr lang="en-US" altLang="zh-CN" sz="2800" dirty="0" err="1">
                <a:cs typeface="+mn-ea"/>
                <a:sym typeface="+mn-lt"/>
              </a:rPr>
              <a:t>Max_length</a:t>
            </a:r>
            <a:r>
              <a:rPr lang="en-US" altLang="zh-CN" sz="2800" dirty="0">
                <a:cs typeface="+mn-ea"/>
                <a:sym typeface="+mn-lt"/>
              </a:rPr>
              <a:t> </a:t>
            </a:r>
            <a:r>
              <a:rPr lang="en-US" sz="2000" b="1" dirty="0" err="1">
                <a:solidFill>
                  <a:srgbClr val="FF0000"/>
                </a:solidFill>
                <a:cs typeface="+mn-ea"/>
                <a:sym typeface="+mn-lt"/>
              </a:rPr>
              <a:t>max_length</a:t>
            </a:r>
            <a:r>
              <a:rPr lang="en-US" sz="2000" b="1" dirty="0">
                <a:solidFill>
                  <a:srgbClr val="FF0000"/>
                </a:solidFill>
                <a:cs typeface="+mn-ea"/>
                <a:sym typeface="+mn-lt"/>
              </a:rPr>
              <a:t>=128, </a:t>
            </a:r>
            <a:r>
              <a:rPr lang="en-US" sz="2000" b="1" dirty="0" err="1">
                <a:solidFill>
                  <a:srgbClr val="FF0000"/>
                </a:solidFill>
                <a:cs typeface="+mn-ea"/>
                <a:sym typeface="+mn-lt"/>
              </a:rPr>
              <a:t>batch_size</a:t>
            </a:r>
            <a:r>
              <a:rPr lang="en-US" sz="2000" b="1" dirty="0">
                <a:solidFill>
                  <a:srgbClr val="FF0000"/>
                </a:solidFill>
                <a:cs typeface="+mn-ea"/>
                <a:sym typeface="+mn-lt"/>
              </a:rPr>
              <a:t> = 32 </a:t>
            </a:r>
          </a:p>
          <a:p>
            <a:pPr marL="800100" lvl="1" indent="-342900">
              <a:buFont typeface="Arial" panose="020B0604020202020204" pitchFamily="34" charset="0"/>
              <a:buChar char="•"/>
            </a:pPr>
            <a:r>
              <a:rPr lang="zh-CN" altLang="en-US" sz="2800" dirty="0">
                <a:cs typeface="+mn-ea"/>
                <a:sym typeface="+mn-lt"/>
              </a:rPr>
              <a:t>影响 </a:t>
            </a:r>
            <a:r>
              <a:rPr lang="en-US" altLang="zh-CN" sz="2800" dirty="0">
                <a:cs typeface="+mn-ea"/>
                <a:sym typeface="+mn-lt"/>
              </a:rPr>
              <a:t>1.0%</a:t>
            </a:r>
            <a:endParaRPr lang="en-US" sz="2800" dirty="0">
              <a:cs typeface="+mn-ea"/>
              <a:sym typeface="+mn-lt"/>
            </a:endParaRPr>
          </a:p>
          <a:p>
            <a:pPr marL="514350" indent="-514350">
              <a:buFont typeface="+mj-lt"/>
              <a:buAutoNum type="arabicPeriod"/>
            </a:pPr>
            <a:r>
              <a:rPr lang="en-US" sz="3200" dirty="0">
                <a:cs typeface="+mn-ea"/>
                <a:sym typeface="+mn-lt"/>
              </a:rPr>
              <a:t>10 </a:t>
            </a:r>
            <a:r>
              <a:rPr lang="en-US" altLang="zh-CN" sz="3200" dirty="0">
                <a:cs typeface="+mn-ea"/>
                <a:sym typeface="+mn-lt"/>
              </a:rPr>
              <a:t>F</a:t>
            </a:r>
            <a:r>
              <a:rPr lang="en-US" sz="3200" dirty="0">
                <a:cs typeface="+mn-ea"/>
                <a:sym typeface="+mn-lt"/>
              </a:rPr>
              <a:t>old  </a:t>
            </a:r>
            <a:r>
              <a:rPr lang="en-US" altLang="zh-CN" sz="3200" dirty="0">
                <a:cs typeface="+mn-ea"/>
                <a:sym typeface="+mn-lt"/>
              </a:rPr>
              <a:t>M</a:t>
            </a:r>
            <a:r>
              <a:rPr lang="en-US" sz="3200" dirty="0">
                <a:cs typeface="+mn-ea"/>
                <a:sym typeface="+mn-lt"/>
              </a:rPr>
              <a:t>odel </a:t>
            </a:r>
            <a:r>
              <a:rPr lang="en-US" altLang="zh-CN" sz="3200" dirty="0">
                <a:cs typeface="+mn-ea"/>
                <a:sym typeface="+mn-lt"/>
              </a:rPr>
              <a:t>Fusion</a:t>
            </a:r>
            <a:endParaRPr lang="en-US" sz="3200" dirty="0">
              <a:cs typeface="+mn-ea"/>
              <a:sym typeface="+mn-lt"/>
            </a:endParaRPr>
          </a:p>
          <a:p>
            <a:pPr marL="914400" lvl="1" indent="-457200">
              <a:buFont typeface="Arial" panose="020B0604020202020204" pitchFamily="34" charset="0"/>
              <a:buChar char="•"/>
            </a:pPr>
            <a:r>
              <a:rPr lang="zh-CN" altLang="en-US" sz="2800" dirty="0">
                <a:cs typeface="+mn-ea"/>
                <a:sym typeface="+mn-lt"/>
              </a:rPr>
              <a:t>影响：</a:t>
            </a:r>
            <a:r>
              <a:rPr lang="en-US" altLang="zh-CN" sz="2800" dirty="0">
                <a:cs typeface="+mn-ea"/>
                <a:sym typeface="+mn-lt"/>
              </a:rPr>
              <a:t>1.3%</a:t>
            </a:r>
            <a:endParaRPr lang="en-US" sz="2800" dirty="0">
              <a:cs typeface="+mn-ea"/>
              <a:sym typeface="+mn-lt"/>
            </a:endParaRPr>
          </a:p>
          <a:p>
            <a:pPr marL="514350" indent="-514350">
              <a:buFont typeface="+mj-lt"/>
              <a:buAutoNum type="arabicPeriod"/>
            </a:pPr>
            <a:r>
              <a:rPr lang="zh-CN" altLang="en-US" sz="3200" dirty="0">
                <a:cs typeface="+mn-ea"/>
                <a:sym typeface="+mn-lt"/>
              </a:rPr>
              <a:t>测试集上的</a:t>
            </a:r>
            <a:r>
              <a:rPr lang="en-US" altLang="zh-CN" sz="3200" dirty="0">
                <a:cs typeface="+mn-ea"/>
                <a:sym typeface="+mn-lt"/>
              </a:rPr>
              <a:t>P</a:t>
            </a:r>
            <a:r>
              <a:rPr lang="en-US" sz="3200" dirty="0">
                <a:cs typeface="+mn-ea"/>
                <a:sym typeface="+mn-lt"/>
              </a:rPr>
              <a:t>seudo </a:t>
            </a:r>
            <a:r>
              <a:rPr lang="en-US" altLang="zh-CN" sz="3200" dirty="0">
                <a:cs typeface="+mn-ea"/>
                <a:sym typeface="+mn-lt"/>
              </a:rPr>
              <a:t>L</a:t>
            </a:r>
            <a:r>
              <a:rPr lang="en-US" sz="3200" dirty="0">
                <a:cs typeface="+mn-ea"/>
                <a:sym typeface="+mn-lt"/>
              </a:rPr>
              <a:t>abel</a:t>
            </a:r>
          </a:p>
          <a:p>
            <a:pPr marL="914400" lvl="1" indent="-457200">
              <a:buFont typeface="Arial" panose="020B0604020202020204" pitchFamily="34" charset="0"/>
              <a:buChar char="•"/>
            </a:pPr>
            <a:r>
              <a:rPr lang="zh-CN" altLang="en-US" sz="2800" dirty="0">
                <a:cs typeface="+mn-ea"/>
                <a:sym typeface="+mn-lt"/>
              </a:rPr>
              <a:t>影响：</a:t>
            </a:r>
            <a:r>
              <a:rPr lang="en-US" altLang="zh-CN" sz="2800" dirty="0">
                <a:cs typeface="+mn-ea"/>
                <a:sym typeface="+mn-lt"/>
              </a:rPr>
              <a:t>0.7%</a:t>
            </a:r>
            <a:endParaRPr lang="en-US" sz="2800" dirty="0">
              <a:cs typeface="+mn-ea"/>
              <a:sym typeface="+mn-lt"/>
            </a:endParaRPr>
          </a:p>
          <a:p>
            <a:pPr marL="514350" indent="-514350">
              <a:buFont typeface="+mj-lt"/>
              <a:buAutoNum type="arabicPeriod"/>
            </a:pPr>
            <a:r>
              <a:rPr lang="zh-CN" altLang="en-US" sz="3200" dirty="0">
                <a:cs typeface="+mn-ea"/>
                <a:sym typeface="+mn-lt"/>
              </a:rPr>
              <a:t>去除不重要信息</a:t>
            </a:r>
            <a:r>
              <a:rPr lang="en-US" altLang="zh-CN" sz="3200" dirty="0">
                <a:cs typeface="+mn-ea"/>
                <a:sym typeface="+mn-lt"/>
              </a:rPr>
              <a:t>(pop)</a:t>
            </a:r>
          </a:p>
          <a:p>
            <a:pPr marL="914400" lvl="1" indent="-457200">
              <a:buFont typeface="Arial" panose="020B0604020202020204" pitchFamily="34" charset="0"/>
              <a:buChar char="•"/>
            </a:pPr>
            <a:r>
              <a:rPr lang="zh-CN" altLang="en-US" sz="2800" dirty="0">
                <a:cs typeface="+mn-ea"/>
                <a:sym typeface="+mn-lt"/>
              </a:rPr>
              <a:t>影响：</a:t>
            </a:r>
            <a:r>
              <a:rPr lang="en-US" altLang="zh-CN" sz="2800" dirty="0">
                <a:cs typeface="+mn-ea"/>
                <a:sym typeface="+mn-lt"/>
              </a:rPr>
              <a:t>0.5%</a:t>
            </a:r>
            <a:endParaRPr lang="zh-CN" altLang="en-US" sz="2800" dirty="0">
              <a:cs typeface="+mn-ea"/>
              <a:sym typeface="+mn-lt"/>
            </a:endParaRPr>
          </a:p>
        </p:txBody>
      </p:sp>
    </p:spTree>
    <p:extLst>
      <p:ext uri="{BB962C8B-B14F-4D97-AF65-F5344CB8AC3E}">
        <p14:creationId xmlns:p14="http://schemas.microsoft.com/office/powerpoint/2010/main" val="1761376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5.</a:t>
            </a:r>
            <a:r>
              <a:rPr lang="zh-CN" altLang="en-US" sz="3600" dirty="0">
                <a:cs typeface="+mn-ea"/>
                <a:sym typeface="+mn-lt"/>
              </a:rPr>
              <a:t> 实验结果</a:t>
            </a:r>
            <a:endParaRPr lang="en-US" sz="3600" dirty="0">
              <a:cs typeface="+mn-ea"/>
              <a:sym typeface="+mn-lt"/>
            </a:endParaRPr>
          </a:p>
        </p:txBody>
      </p:sp>
      <p:sp>
        <p:nvSpPr>
          <p:cNvPr id="5" name="文本框 4">
            <a:extLst>
              <a:ext uri="{FF2B5EF4-FFF2-40B4-BE49-F238E27FC236}">
                <a16:creationId xmlns:a16="http://schemas.microsoft.com/office/drawing/2014/main" id="{029809B5-FF8C-4B87-93FA-E9FEDA6A7CCE}"/>
              </a:ext>
            </a:extLst>
          </p:cNvPr>
          <p:cNvSpPr txBox="1"/>
          <p:nvPr/>
        </p:nvSpPr>
        <p:spPr>
          <a:xfrm>
            <a:off x="834189" y="1411705"/>
            <a:ext cx="10315074" cy="523220"/>
          </a:xfrm>
          <a:prstGeom prst="rect">
            <a:avLst/>
          </a:prstGeom>
          <a:noFill/>
        </p:spPr>
        <p:txBody>
          <a:bodyPr wrap="square" rtlCol="0">
            <a:spAutoFit/>
          </a:bodyPr>
          <a:lstStyle/>
          <a:p>
            <a:r>
              <a:rPr lang="zh-CN" altLang="en-US" sz="2800" dirty="0">
                <a:cs typeface="+mn-ea"/>
                <a:sym typeface="+mn-lt"/>
              </a:rPr>
              <a:t>最好结果</a:t>
            </a:r>
          </a:p>
        </p:txBody>
      </p:sp>
      <p:pic>
        <p:nvPicPr>
          <p:cNvPr id="3" name="图片 2">
            <a:extLst>
              <a:ext uri="{FF2B5EF4-FFF2-40B4-BE49-F238E27FC236}">
                <a16:creationId xmlns:a16="http://schemas.microsoft.com/office/drawing/2014/main" id="{5834B8E4-D07D-4282-8023-13D2E1CAD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7264"/>
            <a:ext cx="12192000" cy="2769031"/>
          </a:xfrm>
          <a:prstGeom prst="rect">
            <a:avLst/>
          </a:prstGeom>
        </p:spPr>
      </p:pic>
    </p:spTree>
    <p:extLst>
      <p:ext uri="{BB962C8B-B14F-4D97-AF65-F5344CB8AC3E}">
        <p14:creationId xmlns:p14="http://schemas.microsoft.com/office/powerpoint/2010/main" val="2574455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5.</a:t>
            </a:r>
            <a:r>
              <a:rPr lang="zh-CN" altLang="en-US" sz="3600" dirty="0">
                <a:cs typeface="+mn-ea"/>
                <a:sym typeface="+mn-lt"/>
              </a:rPr>
              <a:t> 实验结果</a:t>
            </a:r>
            <a:endParaRPr lang="en-US" sz="3600" dirty="0">
              <a:cs typeface="+mn-ea"/>
              <a:sym typeface="+mn-lt"/>
            </a:endParaRPr>
          </a:p>
        </p:txBody>
      </p:sp>
      <p:sp>
        <p:nvSpPr>
          <p:cNvPr id="5" name="文本框 4">
            <a:extLst>
              <a:ext uri="{FF2B5EF4-FFF2-40B4-BE49-F238E27FC236}">
                <a16:creationId xmlns:a16="http://schemas.microsoft.com/office/drawing/2014/main" id="{029809B5-FF8C-4B87-93FA-E9FEDA6A7CCE}"/>
              </a:ext>
            </a:extLst>
          </p:cNvPr>
          <p:cNvSpPr txBox="1"/>
          <p:nvPr/>
        </p:nvSpPr>
        <p:spPr>
          <a:xfrm>
            <a:off x="834189" y="1411705"/>
            <a:ext cx="10315074" cy="523220"/>
          </a:xfrm>
          <a:prstGeom prst="rect">
            <a:avLst/>
          </a:prstGeom>
          <a:noFill/>
        </p:spPr>
        <p:txBody>
          <a:bodyPr wrap="square" rtlCol="0">
            <a:spAutoFit/>
          </a:bodyPr>
          <a:lstStyle/>
          <a:p>
            <a:r>
              <a:rPr lang="zh-CN" altLang="en-US" sz="2800" dirty="0">
                <a:cs typeface="+mn-ea"/>
                <a:sym typeface="+mn-lt"/>
              </a:rPr>
              <a:t>初赛</a:t>
            </a:r>
            <a:r>
              <a:rPr lang="en-US" altLang="zh-CN" sz="2800" dirty="0">
                <a:cs typeface="+mn-ea"/>
                <a:sym typeface="+mn-lt"/>
              </a:rPr>
              <a:t>AB</a:t>
            </a:r>
            <a:r>
              <a:rPr lang="zh-CN" altLang="en-US" sz="2800" dirty="0">
                <a:cs typeface="+mn-ea"/>
                <a:sym typeface="+mn-lt"/>
              </a:rPr>
              <a:t>榜单结果</a:t>
            </a:r>
          </a:p>
        </p:txBody>
      </p:sp>
      <p:pic>
        <p:nvPicPr>
          <p:cNvPr id="6" name="图片 5">
            <a:extLst>
              <a:ext uri="{FF2B5EF4-FFF2-40B4-BE49-F238E27FC236}">
                <a16:creationId xmlns:a16="http://schemas.microsoft.com/office/drawing/2014/main" id="{2A159D92-8D5E-4EC5-8C57-60AC1E162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189" y="2251120"/>
            <a:ext cx="9398483" cy="1905098"/>
          </a:xfrm>
          <a:prstGeom prst="rect">
            <a:avLst/>
          </a:prstGeom>
        </p:spPr>
      </p:pic>
      <p:pic>
        <p:nvPicPr>
          <p:cNvPr id="8" name="图片 7">
            <a:extLst>
              <a:ext uri="{FF2B5EF4-FFF2-40B4-BE49-F238E27FC236}">
                <a16:creationId xmlns:a16="http://schemas.microsoft.com/office/drawing/2014/main" id="{1393AF22-1E78-4C54-B8A5-1DD49C2A8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08" y="4472413"/>
            <a:ext cx="10833657" cy="1739989"/>
          </a:xfrm>
          <a:prstGeom prst="rect">
            <a:avLst/>
          </a:prstGeom>
        </p:spPr>
      </p:pic>
    </p:spTree>
    <p:extLst>
      <p:ext uri="{BB962C8B-B14F-4D97-AF65-F5344CB8AC3E}">
        <p14:creationId xmlns:p14="http://schemas.microsoft.com/office/powerpoint/2010/main" val="361314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5.</a:t>
            </a:r>
            <a:r>
              <a:rPr lang="zh-CN" altLang="en-US" sz="3600" dirty="0">
                <a:cs typeface="+mn-ea"/>
                <a:sym typeface="+mn-lt"/>
              </a:rPr>
              <a:t> 实验结果</a:t>
            </a:r>
            <a:endParaRPr lang="en-US" sz="3600" dirty="0">
              <a:cs typeface="+mn-ea"/>
              <a:sym typeface="+mn-lt"/>
            </a:endParaRPr>
          </a:p>
        </p:txBody>
      </p:sp>
      <p:sp>
        <p:nvSpPr>
          <p:cNvPr id="5" name="文本框 4">
            <a:extLst>
              <a:ext uri="{FF2B5EF4-FFF2-40B4-BE49-F238E27FC236}">
                <a16:creationId xmlns:a16="http://schemas.microsoft.com/office/drawing/2014/main" id="{029809B5-FF8C-4B87-93FA-E9FEDA6A7CCE}"/>
              </a:ext>
            </a:extLst>
          </p:cNvPr>
          <p:cNvSpPr txBox="1"/>
          <p:nvPr/>
        </p:nvSpPr>
        <p:spPr>
          <a:xfrm>
            <a:off x="834189" y="1411705"/>
            <a:ext cx="10315074" cy="523220"/>
          </a:xfrm>
          <a:prstGeom prst="rect">
            <a:avLst/>
          </a:prstGeom>
          <a:noFill/>
        </p:spPr>
        <p:txBody>
          <a:bodyPr wrap="square" rtlCol="0">
            <a:spAutoFit/>
          </a:bodyPr>
          <a:lstStyle/>
          <a:p>
            <a:r>
              <a:rPr lang="zh-CN" altLang="en-US" sz="2800" dirty="0">
                <a:cs typeface="+mn-ea"/>
                <a:sym typeface="+mn-lt"/>
              </a:rPr>
              <a:t>复赛</a:t>
            </a:r>
            <a:r>
              <a:rPr lang="en-US" altLang="zh-CN" sz="2800" dirty="0">
                <a:cs typeface="+mn-ea"/>
                <a:sym typeface="+mn-lt"/>
              </a:rPr>
              <a:t>AB</a:t>
            </a:r>
            <a:r>
              <a:rPr lang="zh-CN" altLang="en-US" sz="2800" dirty="0">
                <a:cs typeface="+mn-ea"/>
                <a:sym typeface="+mn-lt"/>
              </a:rPr>
              <a:t>榜单结果</a:t>
            </a:r>
          </a:p>
        </p:txBody>
      </p:sp>
      <p:pic>
        <p:nvPicPr>
          <p:cNvPr id="2" name="图片 1">
            <a:extLst>
              <a:ext uri="{FF2B5EF4-FFF2-40B4-BE49-F238E27FC236}">
                <a16:creationId xmlns:a16="http://schemas.microsoft.com/office/drawing/2014/main" id="{7876689A-7AC4-4A04-A26E-D4E74CA75B46}"/>
              </a:ext>
            </a:extLst>
          </p:cNvPr>
          <p:cNvPicPr>
            <a:picLocks noChangeAspect="1"/>
          </p:cNvPicPr>
          <p:nvPr/>
        </p:nvPicPr>
        <p:blipFill>
          <a:blip r:embed="rId2"/>
          <a:stretch>
            <a:fillRect/>
          </a:stretch>
        </p:blipFill>
        <p:spPr>
          <a:xfrm>
            <a:off x="834189" y="2251120"/>
            <a:ext cx="11758434" cy="1743364"/>
          </a:xfrm>
          <a:prstGeom prst="rect">
            <a:avLst/>
          </a:prstGeom>
        </p:spPr>
      </p:pic>
      <p:pic>
        <p:nvPicPr>
          <p:cNvPr id="6" name="图片 5">
            <a:extLst>
              <a:ext uri="{FF2B5EF4-FFF2-40B4-BE49-F238E27FC236}">
                <a16:creationId xmlns:a16="http://schemas.microsoft.com/office/drawing/2014/main" id="{819E8129-4442-483D-89E5-CED17B14EE67}"/>
              </a:ext>
            </a:extLst>
          </p:cNvPr>
          <p:cNvPicPr>
            <a:picLocks noChangeAspect="1"/>
          </p:cNvPicPr>
          <p:nvPr/>
        </p:nvPicPr>
        <p:blipFill>
          <a:blip r:embed="rId3"/>
          <a:stretch>
            <a:fillRect/>
          </a:stretch>
        </p:blipFill>
        <p:spPr>
          <a:xfrm>
            <a:off x="689811" y="4310679"/>
            <a:ext cx="11949489" cy="1865532"/>
          </a:xfrm>
          <a:prstGeom prst="rect">
            <a:avLst/>
          </a:prstGeom>
        </p:spPr>
      </p:pic>
    </p:spTree>
    <p:extLst>
      <p:ext uri="{BB962C8B-B14F-4D97-AF65-F5344CB8AC3E}">
        <p14:creationId xmlns:p14="http://schemas.microsoft.com/office/powerpoint/2010/main" val="61099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6. </a:t>
            </a:r>
            <a:r>
              <a:rPr lang="zh-CN" altLang="en-US" sz="3600" dirty="0">
                <a:cs typeface="+mn-ea"/>
                <a:sym typeface="+mn-lt"/>
              </a:rPr>
              <a:t>收获与分工</a:t>
            </a:r>
            <a:endParaRPr lang="en-US" sz="3600" dirty="0">
              <a:cs typeface="+mn-ea"/>
              <a:sym typeface="+mn-lt"/>
            </a:endParaRPr>
          </a:p>
        </p:txBody>
      </p:sp>
      <p:sp>
        <p:nvSpPr>
          <p:cNvPr id="5" name="文本框 4">
            <a:extLst>
              <a:ext uri="{FF2B5EF4-FFF2-40B4-BE49-F238E27FC236}">
                <a16:creationId xmlns:a16="http://schemas.microsoft.com/office/drawing/2014/main" id="{029809B5-FF8C-4B87-93FA-E9FEDA6A7CCE}"/>
              </a:ext>
            </a:extLst>
          </p:cNvPr>
          <p:cNvSpPr txBox="1"/>
          <p:nvPr/>
        </p:nvSpPr>
        <p:spPr>
          <a:xfrm>
            <a:off x="834189" y="1411705"/>
            <a:ext cx="10315074" cy="3970318"/>
          </a:xfrm>
          <a:prstGeom prst="rect">
            <a:avLst/>
          </a:prstGeom>
          <a:noFill/>
        </p:spPr>
        <p:txBody>
          <a:bodyPr wrap="square" rtlCol="0">
            <a:spAutoFit/>
          </a:bodyPr>
          <a:lstStyle/>
          <a:p>
            <a:r>
              <a:rPr lang="zh-CN" altLang="en-US" sz="2800" dirty="0">
                <a:cs typeface="+mn-ea"/>
                <a:sym typeface="+mn-lt"/>
              </a:rPr>
              <a:t>收获：</a:t>
            </a:r>
            <a:endParaRPr lang="en-US" altLang="zh-CN" sz="2800" dirty="0">
              <a:cs typeface="+mn-ea"/>
              <a:sym typeface="+mn-lt"/>
            </a:endParaRPr>
          </a:p>
          <a:p>
            <a:pPr marL="914400" lvl="1" indent="-457200">
              <a:buFont typeface="Arial" panose="020B0604020202020204" pitchFamily="34" charset="0"/>
              <a:buChar char="•"/>
            </a:pPr>
            <a:r>
              <a:rPr lang="zh-CN" altLang="en-US" sz="2800" dirty="0">
                <a:cs typeface="+mn-ea"/>
                <a:sym typeface="+mn-lt"/>
              </a:rPr>
              <a:t>学习了数据处理和数据分析的新方法</a:t>
            </a:r>
            <a:endParaRPr lang="en-US" altLang="zh-CN" sz="2800" dirty="0">
              <a:cs typeface="+mn-ea"/>
              <a:sym typeface="+mn-lt"/>
            </a:endParaRPr>
          </a:p>
          <a:p>
            <a:pPr marL="914400" lvl="1" indent="-457200">
              <a:buFont typeface="Arial" panose="020B0604020202020204" pitchFamily="34" charset="0"/>
              <a:buChar char="•"/>
            </a:pPr>
            <a:r>
              <a:rPr lang="zh-CN" altLang="en-US" sz="2800" dirty="0">
                <a:cs typeface="+mn-ea"/>
                <a:sym typeface="+mn-lt"/>
              </a:rPr>
              <a:t>运行</a:t>
            </a:r>
            <a:r>
              <a:rPr lang="en-US" altLang="zh-CN" sz="2800" dirty="0">
                <a:cs typeface="+mn-ea"/>
                <a:sym typeface="+mn-lt"/>
              </a:rPr>
              <a:t>BERT</a:t>
            </a:r>
            <a:r>
              <a:rPr lang="zh-CN" altLang="en-US" sz="2800" dirty="0">
                <a:cs typeface="+mn-ea"/>
                <a:sym typeface="+mn-lt"/>
              </a:rPr>
              <a:t>和</a:t>
            </a:r>
            <a:r>
              <a:rPr lang="en-US" altLang="zh-CN" sz="2800" dirty="0">
                <a:cs typeface="+mn-ea"/>
                <a:sym typeface="+mn-lt"/>
              </a:rPr>
              <a:t>ERNIE</a:t>
            </a:r>
            <a:r>
              <a:rPr lang="zh-CN" altLang="en-US" sz="2800" dirty="0">
                <a:cs typeface="+mn-ea"/>
                <a:sym typeface="+mn-lt"/>
              </a:rPr>
              <a:t>等预训练模型并能加以改造</a:t>
            </a:r>
            <a:endParaRPr lang="en-US" altLang="zh-CN" sz="2800" dirty="0">
              <a:cs typeface="+mn-ea"/>
              <a:sym typeface="+mn-lt"/>
            </a:endParaRPr>
          </a:p>
          <a:p>
            <a:pPr marL="914400" lvl="1" indent="-457200">
              <a:buFont typeface="Arial" panose="020B0604020202020204" pitchFamily="34" charset="0"/>
              <a:buChar char="•"/>
            </a:pPr>
            <a:r>
              <a:rPr lang="zh-CN" altLang="en-US" sz="2800" dirty="0">
                <a:cs typeface="+mn-ea"/>
                <a:sym typeface="+mn-lt"/>
              </a:rPr>
              <a:t>了解上述两种模型的内部实现代码</a:t>
            </a:r>
            <a:endParaRPr lang="en-US" altLang="zh-CN" sz="2800" dirty="0">
              <a:cs typeface="+mn-ea"/>
              <a:sym typeface="+mn-lt"/>
            </a:endParaRPr>
          </a:p>
          <a:p>
            <a:pPr marL="914400" lvl="1" indent="-457200">
              <a:buFont typeface="Arial" panose="020B0604020202020204" pitchFamily="34" charset="0"/>
              <a:buChar char="•"/>
            </a:pPr>
            <a:r>
              <a:rPr lang="zh-CN" altLang="en-US" sz="2800" dirty="0">
                <a:cs typeface="+mn-ea"/>
                <a:sym typeface="+mn-lt"/>
              </a:rPr>
              <a:t>理解模型参数对不同数据集的影响</a:t>
            </a:r>
            <a:endParaRPr lang="en-US" altLang="zh-CN" sz="2800" dirty="0">
              <a:cs typeface="+mn-ea"/>
              <a:sym typeface="+mn-lt"/>
            </a:endParaRPr>
          </a:p>
          <a:p>
            <a:r>
              <a:rPr lang="zh-CN" altLang="en-US" sz="2800" dirty="0">
                <a:cs typeface="+mn-ea"/>
                <a:sym typeface="+mn-lt"/>
              </a:rPr>
              <a:t>分工：</a:t>
            </a:r>
            <a:endParaRPr lang="en-US" altLang="zh-CN" sz="2800" dirty="0">
              <a:cs typeface="+mn-ea"/>
              <a:sym typeface="+mn-lt"/>
            </a:endParaRPr>
          </a:p>
          <a:p>
            <a:pPr marL="914400" lvl="1" indent="-457200">
              <a:buFont typeface="Arial" panose="020B0604020202020204" pitchFamily="34" charset="0"/>
              <a:buChar char="•"/>
            </a:pPr>
            <a:r>
              <a:rPr lang="zh-CN" altLang="en-US" sz="2800" dirty="0">
                <a:cs typeface="+mn-ea"/>
                <a:sym typeface="+mn-lt"/>
              </a:rPr>
              <a:t>张钊诚：</a:t>
            </a:r>
            <a:r>
              <a:rPr lang="en-US" altLang="zh-CN" sz="2800" dirty="0">
                <a:cs typeface="+mn-ea"/>
                <a:sym typeface="+mn-lt"/>
              </a:rPr>
              <a:t>BERT</a:t>
            </a:r>
            <a:r>
              <a:rPr lang="zh-CN" altLang="en-US" sz="2800" dirty="0">
                <a:cs typeface="+mn-ea"/>
                <a:sym typeface="+mn-lt"/>
              </a:rPr>
              <a:t>，</a:t>
            </a:r>
            <a:r>
              <a:rPr lang="en-US" altLang="zh-CN" sz="2800" dirty="0">
                <a:cs typeface="+mn-ea"/>
                <a:sym typeface="+mn-lt"/>
              </a:rPr>
              <a:t>ERNIE</a:t>
            </a:r>
            <a:r>
              <a:rPr lang="zh-CN" altLang="en-US" sz="2800" dirty="0">
                <a:cs typeface="+mn-ea"/>
                <a:sym typeface="+mn-lt"/>
              </a:rPr>
              <a:t>调试使用，规划整体方法</a:t>
            </a:r>
            <a:endParaRPr lang="en-US" altLang="zh-CN" sz="2800" dirty="0">
              <a:cs typeface="+mn-ea"/>
              <a:sym typeface="+mn-lt"/>
            </a:endParaRPr>
          </a:p>
          <a:p>
            <a:pPr marL="914400" lvl="1" indent="-457200">
              <a:buFont typeface="Arial" panose="020B0604020202020204" pitchFamily="34" charset="0"/>
              <a:buChar char="•"/>
            </a:pPr>
            <a:r>
              <a:rPr lang="zh-CN" altLang="en-US" sz="2800" dirty="0">
                <a:cs typeface="+mn-ea"/>
                <a:sym typeface="+mn-lt"/>
              </a:rPr>
              <a:t>陶宇：对模型进行调优，报告总结和撰写</a:t>
            </a:r>
            <a:endParaRPr lang="en-US" altLang="zh-CN" sz="2800" dirty="0">
              <a:cs typeface="+mn-ea"/>
              <a:sym typeface="+mn-lt"/>
            </a:endParaRPr>
          </a:p>
          <a:p>
            <a:pPr marL="914400" lvl="1" indent="-457200">
              <a:buFont typeface="Arial" panose="020B0604020202020204" pitchFamily="34" charset="0"/>
              <a:buChar char="•"/>
            </a:pPr>
            <a:r>
              <a:rPr lang="zh-CN" altLang="en-US" sz="2800" dirty="0">
                <a:cs typeface="+mn-ea"/>
                <a:sym typeface="+mn-lt"/>
              </a:rPr>
              <a:t>姬涛：数据处理，模型调试，制作答辩</a:t>
            </a:r>
            <a:r>
              <a:rPr lang="en-US" altLang="zh-CN" sz="2800" dirty="0">
                <a:cs typeface="+mn-ea"/>
                <a:sym typeface="+mn-lt"/>
              </a:rPr>
              <a:t>PPT</a:t>
            </a:r>
            <a:endParaRPr lang="zh-CN" altLang="en-US" sz="2800" dirty="0">
              <a:cs typeface="+mn-ea"/>
              <a:sym typeface="+mn-lt"/>
            </a:endParaRPr>
          </a:p>
        </p:txBody>
      </p:sp>
    </p:spTree>
    <p:extLst>
      <p:ext uri="{BB962C8B-B14F-4D97-AF65-F5344CB8AC3E}">
        <p14:creationId xmlns:p14="http://schemas.microsoft.com/office/powerpoint/2010/main" val="280506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24516" y="2757949"/>
            <a:ext cx="4231804" cy="1107996"/>
          </a:xfrm>
          <a:prstGeom prst="rect">
            <a:avLst/>
          </a:prstGeom>
          <a:noFill/>
        </p:spPr>
        <p:txBody>
          <a:bodyPr wrap="square" rtlCol="0">
            <a:spAutoFit/>
          </a:bodyPr>
          <a:lstStyle/>
          <a:p>
            <a:r>
              <a:rPr lang="en-US" altLang="zh-CN" sz="6600" dirty="0"/>
              <a:t>Thanks!</a:t>
            </a:r>
            <a:endParaRPr lang="zh-CN" altLang="en-US" sz="6600" dirty="0"/>
          </a:p>
        </p:txBody>
      </p:sp>
    </p:spTree>
    <p:extLst>
      <p:ext uri="{BB962C8B-B14F-4D97-AF65-F5344CB8AC3E}">
        <p14:creationId xmlns:p14="http://schemas.microsoft.com/office/powerpoint/2010/main" val="60362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7182" y="1593367"/>
            <a:ext cx="8959442" cy="4031873"/>
          </a:xfrm>
          <a:prstGeom prst="rect">
            <a:avLst/>
          </a:prstGeom>
          <a:noFill/>
        </p:spPr>
        <p:txBody>
          <a:bodyPr wrap="square" rtlCol="0">
            <a:spAutoFit/>
          </a:bodyPr>
          <a:lstStyle/>
          <a:p>
            <a:pPr marL="342900" indent="-342900">
              <a:buAutoNum type="arabicPeriod"/>
            </a:pPr>
            <a:r>
              <a:rPr lang="zh-CN" altLang="en-US" sz="3200" dirty="0">
                <a:cs typeface="+mn-ea"/>
                <a:sym typeface="+mn-lt"/>
              </a:rPr>
              <a:t>赛题背景与赛题任务</a:t>
            </a:r>
            <a:endParaRPr lang="en-US" altLang="zh-CN" sz="3200" dirty="0">
              <a:cs typeface="+mn-ea"/>
              <a:sym typeface="+mn-lt"/>
            </a:endParaRPr>
          </a:p>
          <a:p>
            <a:pPr marL="342900" indent="-342900">
              <a:buAutoNum type="arabicPeriod"/>
            </a:pPr>
            <a:r>
              <a:rPr lang="zh-CN" altLang="en-US" sz="3200" dirty="0">
                <a:cs typeface="+mn-ea"/>
                <a:sym typeface="+mn-lt"/>
              </a:rPr>
              <a:t>赛题数据与评价指标</a:t>
            </a:r>
            <a:endParaRPr lang="en-US" altLang="zh-CN" sz="3200" dirty="0">
              <a:cs typeface="+mn-ea"/>
              <a:sym typeface="+mn-lt"/>
            </a:endParaRPr>
          </a:p>
          <a:p>
            <a:pPr marL="342900" indent="-342900">
              <a:buAutoNum type="arabicPeriod"/>
            </a:pPr>
            <a:r>
              <a:rPr lang="zh-CN" altLang="en-US" sz="3200" dirty="0">
                <a:cs typeface="+mn-ea"/>
                <a:sym typeface="+mn-lt"/>
              </a:rPr>
              <a:t>实验思路</a:t>
            </a:r>
            <a:endParaRPr lang="en-US" altLang="zh-CN" sz="3200" dirty="0">
              <a:cs typeface="+mn-ea"/>
              <a:sym typeface="+mn-lt"/>
            </a:endParaRPr>
          </a:p>
          <a:p>
            <a:pPr marL="800100" lvl="1" indent="-342900">
              <a:buAutoNum type="arabicPeriod"/>
            </a:pPr>
            <a:r>
              <a:rPr lang="zh-CN" altLang="en-US" sz="3200" dirty="0">
                <a:cs typeface="+mn-ea"/>
                <a:sym typeface="+mn-lt"/>
              </a:rPr>
              <a:t>数据处理</a:t>
            </a:r>
            <a:endParaRPr lang="en-US" altLang="zh-CN" sz="3200" dirty="0">
              <a:cs typeface="+mn-ea"/>
              <a:sym typeface="+mn-lt"/>
            </a:endParaRPr>
          </a:p>
          <a:p>
            <a:pPr marL="800100" lvl="1" indent="-342900">
              <a:buAutoNum type="arabicPeriod"/>
            </a:pPr>
            <a:r>
              <a:rPr lang="zh-CN" altLang="en-US" sz="3200" dirty="0">
                <a:cs typeface="+mn-ea"/>
                <a:sym typeface="+mn-lt"/>
              </a:rPr>
              <a:t>相关模型</a:t>
            </a:r>
            <a:endParaRPr lang="en-US" altLang="zh-CN" sz="3200" dirty="0">
              <a:cs typeface="+mn-ea"/>
              <a:sym typeface="+mn-lt"/>
            </a:endParaRPr>
          </a:p>
          <a:p>
            <a:pPr marL="342900" indent="-342900">
              <a:buAutoNum type="arabicPeriod"/>
            </a:pPr>
            <a:r>
              <a:rPr lang="zh-CN" altLang="en-US" sz="3200" dirty="0">
                <a:cs typeface="+mn-ea"/>
                <a:sym typeface="+mn-lt"/>
              </a:rPr>
              <a:t>实验过程</a:t>
            </a:r>
            <a:endParaRPr lang="en-US" altLang="zh-CN" sz="3200" dirty="0">
              <a:cs typeface="+mn-ea"/>
              <a:sym typeface="+mn-lt"/>
            </a:endParaRPr>
          </a:p>
          <a:p>
            <a:pPr marL="342900" indent="-342900">
              <a:buAutoNum type="arabicPeriod"/>
            </a:pPr>
            <a:r>
              <a:rPr lang="zh-CN" altLang="en-US" sz="3200" dirty="0">
                <a:cs typeface="+mn-ea"/>
                <a:sym typeface="+mn-lt"/>
              </a:rPr>
              <a:t>实验结果</a:t>
            </a:r>
            <a:endParaRPr lang="en-US" altLang="zh-CN" sz="3200" dirty="0">
              <a:cs typeface="+mn-ea"/>
              <a:sym typeface="+mn-lt"/>
            </a:endParaRPr>
          </a:p>
          <a:p>
            <a:pPr marL="342900" indent="-342900">
              <a:buAutoNum type="arabicPeriod"/>
            </a:pPr>
            <a:r>
              <a:rPr lang="zh-CN" altLang="en-US" sz="3200" dirty="0">
                <a:cs typeface="+mn-ea"/>
                <a:sym typeface="+mn-lt"/>
              </a:rPr>
              <a:t>收获与分工</a:t>
            </a:r>
            <a:endParaRPr lang="en-US" altLang="zh-CN" sz="3200" dirty="0">
              <a:cs typeface="+mn-ea"/>
              <a:sym typeface="+mn-lt"/>
            </a:endParaRPr>
          </a:p>
        </p:txBody>
      </p:sp>
      <p:sp>
        <p:nvSpPr>
          <p:cNvPr id="2" name="文本框 1"/>
          <p:cNvSpPr txBox="1"/>
          <p:nvPr/>
        </p:nvSpPr>
        <p:spPr>
          <a:xfrm>
            <a:off x="589935" y="324465"/>
            <a:ext cx="5456904" cy="707886"/>
          </a:xfrm>
          <a:prstGeom prst="rect">
            <a:avLst/>
          </a:prstGeom>
          <a:noFill/>
        </p:spPr>
        <p:txBody>
          <a:bodyPr wrap="square" rtlCol="0">
            <a:spAutoFit/>
          </a:bodyPr>
          <a:lstStyle/>
          <a:p>
            <a:r>
              <a:rPr lang="en-US" altLang="zh-CN" sz="4000" dirty="0">
                <a:cs typeface="+mn-ea"/>
                <a:sym typeface="+mn-lt"/>
              </a:rPr>
              <a:t>Outline</a:t>
            </a:r>
            <a:endParaRPr lang="zh-CN" altLang="en-US" sz="4000" dirty="0">
              <a:cs typeface="+mn-ea"/>
              <a:sym typeface="+mn-lt"/>
            </a:endParaRPr>
          </a:p>
        </p:txBody>
      </p:sp>
    </p:spTree>
    <p:extLst>
      <p:ext uri="{BB962C8B-B14F-4D97-AF65-F5344CB8AC3E}">
        <p14:creationId xmlns:p14="http://schemas.microsoft.com/office/powerpoint/2010/main" val="224945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213205"/>
            <a:ext cx="10459452" cy="646331"/>
          </a:xfrm>
          <a:prstGeom prst="rect">
            <a:avLst/>
          </a:prstGeom>
          <a:noFill/>
        </p:spPr>
        <p:txBody>
          <a:bodyPr wrap="square" rtlCol="0">
            <a:spAutoFit/>
          </a:bodyPr>
          <a:lstStyle/>
          <a:p>
            <a:r>
              <a:rPr lang="en-US" altLang="zh-CN" sz="3600" dirty="0">
                <a:cs typeface="+mn-ea"/>
                <a:sym typeface="+mn-lt"/>
              </a:rPr>
              <a:t>1.</a:t>
            </a:r>
            <a:r>
              <a:rPr lang="zh-CN" altLang="en-US" sz="3600" dirty="0">
                <a:cs typeface="+mn-ea"/>
                <a:sym typeface="+mn-lt"/>
              </a:rPr>
              <a:t>赛题背景与赛题任务</a:t>
            </a:r>
            <a:r>
              <a:rPr lang="en-US" sz="3600" dirty="0">
                <a:cs typeface="+mn-ea"/>
                <a:sym typeface="+mn-lt"/>
              </a:rPr>
              <a:t> </a:t>
            </a:r>
          </a:p>
        </p:txBody>
      </p:sp>
      <p:sp>
        <p:nvSpPr>
          <p:cNvPr id="5" name="文本框 4">
            <a:extLst>
              <a:ext uri="{FF2B5EF4-FFF2-40B4-BE49-F238E27FC236}">
                <a16:creationId xmlns:a16="http://schemas.microsoft.com/office/drawing/2014/main" id="{029809B5-FF8C-4B87-93FA-E9FEDA6A7CCE}"/>
              </a:ext>
            </a:extLst>
          </p:cNvPr>
          <p:cNvSpPr txBox="1"/>
          <p:nvPr/>
        </p:nvSpPr>
        <p:spPr>
          <a:xfrm>
            <a:off x="834189" y="1411705"/>
            <a:ext cx="10315074" cy="5201424"/>
          </a:xfrm>
          <a:prstGeom prst="rect">
            <a:avLst/>
          </a:prstGeom>
          <a:noFill/>
        </p:spPr>
        <p:txBody>
          <a:bodyPr wrap="square" rtlCol="0">
            <a:spAutoFit/>
          </a:bodyPr>
          <a:lstStyle/>
          <a:p>
            <a:r>
              <a:rPr lang="zh-CN" altLang="en-US" sz="3600" dirty="0">
                <a:cs typeface="+mn-ea"/>
                <a:sym typeface="+mn-lt"/>
              </a:rPr>
              <a:t>赛题背景：</a:t>
            </a:r>
            <a:endParaRPr lang="en-US" altLang="zh-CN" sz="3600" dirty="0">
              <a:cs typeface="+mn-ea"/>
              <a:sym typeface="+mn-lt"/>
            </a:endParaRPr>
          </a:p>
          <a:p>
            <a:pPr marL="742950" lvl="1" indent="-285750">
              <a:buFont typeface="Arial" panose="020B0604020202020204" pitchFamily="34" charset="0"/>
              <a:buChar char="•"/>
            </a:pPr>
            <a:r>
              <a:rPr lang="zh-CN" altLang="en-US" sz="2800" dirty="0">
                <a:cs typeface="+mn-ea"/>
                <a:sym typeface="+mn-lt"/>
              </a:rPr>
              <a:t>根据项目信息的文本含义，为供需双方提供关联度较高的对应信息</a:t>
            </a:r>
            <a:endParaRPr lang="en-US" altLang="zh-CN" sz="2800" dirty="0">
              <a:cs typeface="+mn-ea"/>
              <a:sym typeface="+mn-lt"/>
            </a:endParaRPr>
          </a:p>
          <a:p>
            <a:pPr marL="742950" lvl="1" indent="-285750">
              <a:buFont typeface="Arial" panose="020B0604020202020204" pitchFamily="34" charset="0"/>
              <a:buChar char="•"/>
            </a:pPr>
            <a:r>
              <a:rPr lang="zh-CN" altLang="en-US" sz="2800" dirty="0">
                <a:cs typeface="+mn-ea"/>
                <a:sym typeface="+mn-lt"/>
              </a:rPr>
              <a:t>需求</a:t>
            </a:r>
            <a:r>
              <a:rPr lang="en-US" altLang="zh-CN" sz="2800" dirty="0">
                <a:cs typeface="+mn-ea"/>
                <a:sym typeface="+mn-lt"/>
              </a:rPr>
              <a:t>——</a:t>
            </a:r>
            <a:r>
              <a:rPr lang="zh-CN" altLang="en-US" sz="2800" dirty="0">
                <a:cs typeface="+mn-ea"/>
                <a:sym typeface="+mn-lt"/>
              </a:rPr>
              <a:t>成果智能匹配服务</a:t>
            </a:r>
            <a:endParaRPr lang="en-US" altLang="zh-CN" sz="2800" dirty="0">
              <a:cs typeface="+mn-ea"/>
              <a:sym typeface="+mn-lt"/>
            </a:endParaRPr>
          </a:p>
          <a:p>
            <a:pPr marL="742950" lvl="1" indent="-285750">
              <a:buFont typeface="Arial" panose="020B0604020202020204" pitchFamily="34" charset="0"/>
              <a:buChar char="•"/>
            </a:pPr>
            <a:endParaRPr lang="en-US" altLang="zh-CN" sz="3600" dirty="0">
              <a:cs typeface="+mn-ea"/>
              <a:sym typeface="+mn-lt"/>
            </a:endParaRPr>
          </a:p>
          <a:p>
            <a:r>
              <a:rPr lang="zh-CN" altLang="en-US" sz="3600" dirty="0">
                <a:cs typeface="+mn-ea"/>
                <a:sym typeface="+mn-lt"/>
              </a:rPr>
              <a:t>赛题任务</a:t>
            </a:r>
          </a:p>
          <a:p>
            <a:pPr marL="285750" indent="-285750">
              <a:buFont typeface="Arial" panose="020B0604020202020204" pitchFamily="34" charset="0"/>
              <a:buChar char="•"/>
            </a:pPr>
            <a:r>
              <a:rPr lang="zh-CN" altLang="en-US" sz="2800" dirty="0">
                <a:cs typeface="+mn-ea"/>
                <a:sym typeface="+mn-lt"/>
              </a:rPr>
              <a:t>技术需求与技术成果之间的</a:t>
            </a:r>
            <a:r>
              <a:rPr lang="zh-CN" altLang="en-US" sz="2800" dirty="0">
                <a:solidFill>
                  <a:srgbClr val="FF0000"/>
                </a:solidFill>
                <a:cs typeface="+mn-ea"/>
                <a:sym typeface="+mn-lt"/>
              </a:rPr>
              <a:t>关联度</a:t>
            </a:r>
            <a:r>
              <a:rPr lang="zh-CN" altLang="en-US" sz="2800" dirty="0">
                <a:cs typeface="+mn-ea"/>
                <a:sym typeface="+mn-lt"/>
              </a:rPr>
              <a:t>分为四个层级：强相关、较强相关、弱相关、无相关。</a:t>
            </a:r>
            <a:endParaRPr lang="en-US" altLang="zh-CN" sz="2800" dirty="0">
              <a:cs typeface="+mn-ea"/>
              <a:sym typeface="+mn-lt"/>
            </a:endParaRPr>
          </a:p>
          <a:p>
            <a:pPr marL="285750" indent="-285750">
              <a:buFont typeface="Arial" panose="020B0604020202020204" pitchFamily="34" charset="0"/>
              <a:buChar char="•"/>
            </a:pPr>
            <a:r>
              <a:rPr lang="zh-CN" altLang="en-US" sz="2800" dirty="0">
                <a:cs typeface="+mn-ea"/>
                <a:sym typeface="+mn-lt"/>
              </a:rPr>
              <a:t>技术需求和技术成果关联度的方法是：从事技术转移工作的专职工作人员，阅读技术需求文本和技术成果文本，</a:t>
            </a:r>
            <a:r>
              <a:rPr lang="zh-CN" altLang="en-US" sz="2800" dirty="0">
                <a:solidFill>
                  <a:srgbClr val="FF0000"/>
                </a:solidFill>
                <a:cs typeface="+mn-ea"/>
                <a:sym typeface="+mn-lt"/>
              </a:rPr>
              <a:t>根据个人经验予以标注</a:t>
            </a:r>
            <a:r>
              <a:rPr lang="zh-CN" altLang="en-US" sz="2800" dirty="0">
                <a:cs typeface="+mn-ea"/>
                <a:sym typeface="+mn-lt"/>
              </a:rPr>
              <a:t>。</a:t>
            </a:r>
          </a:p>
        </p:txBody>
      </p:sp>
    </p:spTree>
    <p:extLst>
      <p:ext uri="{BB962C8B-B14F-4D97-AF65-F5344CB8AC3E}">
        <p14:creationId xmlns:p14="http://schemas.microsoft.com/office/powerpoint/2010/main" val="373391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2.</a:t>
            </a:r>
            <a:r>
              <a:rPr lang="zh-CN" altLang="en-US" sz="3600" dirty="0">
                <a:cs typeface="+mn-ea"/>
                <a:sym typeface="+mn-lt"/>
              </a:rPr>
              <a:t>赛题数据与评价指标</a:t>
            </a:r>
            <a:endParaRPr lang="en-US" altLang="zh-CN" sz="3600" dirty="0">
              <a:cs typeface="+mn-ea"/>
              <a:sym typeface="+mn-lt"/>
            </a:endParaRPr>
          </a:p>
        </p:txBody>
      </p:sp>
      <p:sp>
        <p:nvSpPr>
          <p:cNvPr id="5" name="文本框 4">
            <a:extLst>
              <a:ext uri="{FF2B5EF4-FFF2-40B4-BE49-F238E27FC236}">
                <a16:creationId xmlns:a16="http://schemas.microsoft.com/office/drawing/2014/main" id="{029809B5-FF8C-4B87-93FA-E9FEDA6A7CCE}"/>
              </a:ext>
            </a:extLst>
          </p:cNvPr>
          <p:cNvSpPr txBox="1"/>
          <p:nvPr/>
        </p:nvSpPr>
        <p:spPr>
          <a:xfrm>
            <a:off x="834189" y="1207397"/>
            <a:ext cx="10315074" cy="5201424"/>
          </a:xfrm>
          <a:prstGeom prst="rect">
            <a:avLst/>
          </a:prstGeom>
          <a:noFill/>
        </p:spPr>
        <p:txBody>
          <a:bodyPr wrap="square" rtlCol="0">
            <a:spAutoFit/>
          </a:bodyPr>
          <a:lstStyle/>
          <a:p>
            <a:r>
              <a:rPr lang="zh-CN" altLang="en-US" sz="2800" dirty="0">
                <a:cs typeface="+mn-ea"/>
                <a:sym typeface="+mn-lt"/>
              </a:rPr>
              <a:t>赛题数据：</a:t>
            </a:r>
            <a:endParaRPr lang="en-US" altLang="zh-CN" sz="2800" dirty="0">
              <a:cs typeface="+mn-ea"/>
              <a:sym typeface="+mn-lt"/>
            </a:endParaRPr>
          </a:p>
          <a:p>
            <a:pPr marL="742950" lvl="1" indent="-285750">
              <a:buFont typeface="Arial" panose="020B0604020202020204" pitchFamily="34" charset="0"/>
              <a:buChar char="•"/>
            </a:pPr>
            <a:r>
              <a:rPr lang="en-US" sz="2800" dirty="0">
                <a:cs typeface="+mn-ea"/>
                <a:sym typeface="+mn-lt"/>
              </a:rPr>
              <a:t>Achievements:</a:t>
            </a:r>
            <a:r>
              <a:rPr lang="zh-CN" altLang="en-US" sz="2800" dirty="0">
                <a:cs typeface="+mn-ea"/>
                <a:sym typeface="+mn-lt"/>
              </a:rPr>
              <a:t> </a:t>
            </a:r>
            <a:r>
              <a:rPr lang="en-US" altLang="zh-CN" sz="2800" dirty="0" err="1">
                <a:cs typeface="+mn-ea"/>
                <a:sym typeface="+mn-lt"/>
              </a:rPr>
              <a:t>Guid</a:t>
            </a:r>
            <a:r>
              <a:rPr lang="en-US" altLang="zh-CN" sz="2800" dirty="0">
                <a:cs typeface="+mn-ea"/>
                <a:sym typeface="+mn-lt"/>
              </a:rPr>
              <a:t>, Title, Content</a:t>
            </a:r>
          </a:p>
          <a:p>
            <a:pPr marL="742950" lvl="1" indent="-285750">
              <a:buFont typeface="Arial" panose="020B0604020202020204" pitchFamily="34" charset="0"/>
              <a:buChar char="•"/>
            </a:pPr>
            <a:r>
              <a:rPr lang="en-US" altLang="zh-CN" sz="2800" dirty="0">
                <a:cs typeface="+mn-ea"/>
                <a:sym typeface="+mn-lt"/>
              </a:rPr>
              <a:t>Requirement: </a:t>
            </a:r>
            <a:r>
              <a:rPr lang="en-US" altLang="zh-CN" sz="2800" dirty="0" err="1">
                <a:cs typeface="+mn-ea"/>
                <a:sym typeface="+mn-lt"/>
              </a:rPr>
              <a:t>Guid</a:t>
            </a:r>
            <a:r>
              <a:rPr lang="en-US" altLang="zh-CN" sz="2800" dirty="0">
                <a:cs typeface="+mn-ea"/>
                <a:sym typeface="+mn-lt"/>
              </a:rPr>
              <a:t>, Title,</a:t>
            </a:r>
            <a:r>
              <a:rPr lang="zh-CN" altLang="en-US" sz="2800" dirty="0">
                <a:cs typeface="+mn-ea"/>
                <a:sym typeface="+mn-lt"/>
              </a:rPr>
              <a:t> </a:t>
            </a:r>
            <a:r>
              <a:rPr lang="en-US" altLang="zh-CN" sz="2800" dirty="0">
                <a:cs typeface="+mn-ea"/>
                <a:sym typeface="+mn-lt"/>
              </a:rPr>
              <a:t>Content</a:t>
            </a:r>
          </a:p>
          <a:p>
            <a:pPr marL="742950" lvl="1" indent="-285750">
              <a:buFont typeface="Arial" panose="020B0604020202020204" pitchFamily="34" charset="0"/>
              <a:buChar char="•"/>
            </a:pPr>
            <a:r>
              <a:rPr lang="en-US" altLang="zh-CN" sz="2800" dirty="0">
                <a:cs typeface="+mn-ea"/>
                <a:sym typeface="+mn-lt"/>
              </a:rPr>
              <a:t>Label: </a:t>
            </a:r>
            <a:r>
              <a:rPr lang="en-US" altLang="zh-CN" sz="2800" dirty="0" err="1">
                <a:cs typeface="+mn-ea"/>
                <a:sym typeface="+mn-lt"/>
              </a:rPr>
              <a:t>Guid</a:t>
            </a:r>
            <a:r>
              <a:rPr lang="en-US" altLang="zh-CN" sz="2800" dirty="0">
                <a:cs typeface="+mn-ea"/>
                <a:sym typeface="+mn-lt"/>
              </a:rPr>
              <a:t>, Aid, Rid, Level</a:t>
            </a:r>
          </a:p>
          <a:p>
            <a:pPr marL="742950" lvl="1" indent="-285750">
              <a:buFont typeface="Arial" panose="020B0604020202020204" pitchFamily="34" charset="0"/>
              <a:buChar char="•"/>
            </a:pPr>
            <a:endParaRPr lang="en-US" altLang="zh-CN" sz="2800" dirty="0">
              <a:cs typeface="+mn-ea"/>
              <a:sym typeface="+mn-lt"/>
            </a:endParaRPr>
          </a:p>
          <a:p>
            <a:r>
              <a:rPr lang="zh-CN" altLang="en-US" sz="2400" dirty="0">
                <a:cs typeface="+mn-ea"/>
                <a:sym typeface="+mn-lt"/>
              </a:rPr>
              <a:t>数据处理后：</a:t>
            </a:r>
            <a:endParaRPr lang="en-US" altLang="zh-CN" sz="2400" dirty="0">
              <a:cs typeface="+mn-ea"/>
              <a:sym typeface="+mn-lt"/>
            </a:endParaRPr>
          </a:p>
          <a:p>
            <a:r>
              <a:rPr lang="en-US" altLang="zh-CN" sz="2800" dirty="0" err="1">
                <a:cs typeface="+mn-ea"/>
                <a:sym typeface="+mn-lt"/>
              </a:rPr>
              <a:t>Train.csv</a:t>
            </a:r>
            <a:r>
              <a:rPr lang="en-US" altLang="zh-CN" sz="2800" dirty="0">
                <a:cs typeface="+mn-ea"/>
                <a:sym typeface="+mn-lt"/>
              </a:rPr>
              <a:t>: 7372</a:t>
            </a:r>
          </a:p>
          <a:p>
            <a:r>
              <a:rPr lang="en-US" altLang="zh-CN" sz="2800" dirty="0" err="1">
                <a:cs typeface="+mn-ea"/>
                <a:sym typeface="+mn-lt"/>
              </a:rPr>
              <a:t>Test.csv</a:t>
            </a:r>
            <a:r>
              <a:rPr lang="en-US" altLang="zh-CN" sz="2800" dirty="0">
                <a:cs typeface="+mn-ea"/>
                <a:sym typeface="+mn-lt"/>
              </a:rPr>
              <a:t>: 4896</a:t>
            </a:r>
          </a:p>
          <a:p>
            <a:endParaRPr lang="en-US" altLang="zh-CN" sz="2800" dirty="0">
              <a:cs typeface="+mn-ea"/>
              <a:sym typeface="+mn-lt"/>
            </a:endParaRPr>
          </a:p>
          <a:p>
            <a:pPr lvl="1"/>
            <a:endParaRPr lang="en-US" altLang="zh-CN" sz="2800" b="0" dirty="0">
              <a:cs typeface="+mn-ea"/>
              <a:sym typeface="+mn-lt"/>
            </a:endParaRPr>
          </a:p>
          <a:p>
            <a:pPr marL="742950" lvl="1" indent="-285750">
              <a:buFont typeface="Arial" panose="020B0604020202020204" pitchFamily="34" charset="0"/>
              <a:buChar char="•"/>
            </a:pPr>
            <a:endParaRPr lang="en-US" altLang="zh-CN" sz="2800" dirty="0">
              <a:cs typeface="+mn-ea"/>
              <a:sym typeface="+mn-lt"/>
            </a:endParaRPr>
          </a:p>
          <a:p>
            <a:pPr marL="742950" lvl="1" indent="-285750">
              <a:buFont typeface="Arial" panose="020B0604020202020204" pitchFamily="34" charset="0"/>
              <a:buChar char="•"/>
            </a:pPr>
            <a:endParaRPr lang="zh-CN" altLang="en-US" sz="2800" dirty="0">
              <a:cs typeface="+mn-ea"/>
              <a:sym typeface="+mn-lt"/>
            </a:endParaRPr>
          </a:p>
        </p:txBody>
      </p:sp>
      <p:sp>
        <p:nvSpPr>
          <p:cNvPr id="2" name="TextBox 1">
            <a:extLst>
              <a:ext uri="{FF2B5EF4-FFF2-40B4-BE49-F238E27FC236}">
                <a16:creationId xmlns:a16="http://schemas.microsoft.com/office/drawing/2014/main" id="{D074592F-B5F3-E149-833D-2C8325CA54D0}"/>
              </a:ext>
            </a:extLst>
          </p:cNvPr>
          <p:cNvSpPr txBox="1"/>
          <p:nvPr/>
        </p:nvSpPr>
        <p:spPr>
          <a:xfrm>
            <a:off x="834189" y="4735692"/>
            <a:ext cx="10459452" cy="1877437"/>
          </a:xfrm>
          <a:prstGeom prst="rect">
            <a:avLst/>
          </a:prstGeom>
          <a:noFill/>
        </p:spPr>
        <p:txBody>
          <a:bodyPr wrap="square" rtlCol="0">
            <a:spAutoFit/>
          </a:bodyPr>
          <a:lstStyle/>
          <a:p>
            <a:r>
              <a:rPr lang="en-US" altLang="zh-CN" b="1" dirty="0"/>
              <a:t>Sample:</a:t>
            </a:r>
            <a:r>
              <a:rPr lang="zh-CN" altLang="en-US" sz="1400" dirty="0"/>
              <a:t>一种多孔高活性氟化锂的制备方法及双（氟磺酰）亚胺锂的制备方法，双</a:t>
            </a:r>
            <a:r>
              <a:rPr lang="en-US" altLang="zh-CN" sz="1400" dirty="0"/>
              <a:t>(</a:t>
            </a:r>
            <a:r>
              <a:rPr lang="zh-CN" altLang="en-US" sz="1400" dirty="0"/>
              <a:t>氟磺酰</a:t>
            </a:r>
            <a:r>
              <a:rPr lang="en-US" altLang="zh-CN" sz="1400" dirty="0"/>
              <a:t>)</a:t>
            </a:r>
            <a:r>
              <a:rPr lang="zh-CN" altLang="en-US" sz="1400" dirty="0"/>
              <a:t>亚胺锂</a:t>
            </a:r>
            <a:r>
              <a:rPr lang="en-US" altLang="zh-CN" sz="1400" dirty="0"/>
              <a:t>(</a:t>
            </a:r>
            <a:r>
              <a:rPr lang="en-US" sz="1400" dirty="0" err="1"/>
              <a:t>LiFSI</a:t>
            </a:r>
            <a:r>
              <a:rPr lang="en-US" sz="1400" dirty="0"/>
              <a:t>)</a:t>
            </a:r>
            <a:r>
              <a:rPr lang="zh-CN" altLang="en-US" sz="1400" dirty="0"/>
              <a:t>为白色粉末，熔点</a:t>
            </a:r>
            <a:r>
              <a:rPr lang="en-US" altLang="zh-CN" sz="1400" dirty="0"/>
              <a:t>145℃</a:t>
            </a:r>
            <a:r>
              <a:rPr lang="zh-CN" altLang="en-US" sz="1400" dirty="0"/>
              <a:t>，分解温度大于</a:t>
            </a:r>
            <a:r>
              <a:rPr lang="en-US" altLang="zh-CN" sz="1400" dirty="0"/>
              <a:t>200℃</a:t>
            </a:r>
            <a:r>
              <a:rPr lang="zh-CN" altLang="en-US" sz="1400" dirty="0"/>
              <a:t>，以双</a:t>
            </a:r>
            <a:r>
              <a:rPr lang="en-US" altLang="zh-CN" sz="1400" dirty="0"/>
              <a:t>(</a:t>
            </a:r>
            <a:r>
              <a:rPr lang="zh-CN" altLang="en-US" sz="1400" dirty="0"/>
              <a:t>氟磺酰</a:t>
            </a:r>
            <a:r>
              <a:rPr lang="en-US" altLang="zh-CN" sz="1400" dirty="0"/>
              <a:t>)</a:t>
            </a:r>
            <a:r>
              <a:rPr lang="zh-CN" altLang="en-US" sz="1400" dirty="0"/>
              <a:t>亚胺锂为电解质的电解液对</a:t>
            </a:r>
            <a:r>
              <a:rPr lang="en-US" sz="1400" dirty="0"/>
              <a:t>Al</a:t>
            </a:r>
            <a:r>
              <a:rPr lang="zh-CN" altLang="en-US" sz="1400" dirty="0"/>
              <a:t>集流体的腐蚀性较弱，比双三氟甲基磺酰亚胺锂</a:t>
            </a:r>
            <a:r>
              <a:rPr lang="en-US" altLang="zh-CN" sz="1400" dirty="0"/>
              <a:t>(</a:t>
            </a:r>
            <a:r>
              <a:rPr lang="en-US" sz="1400" dirty="0" err="1"/>
              <a:t>LiTFSI</a:t>
            </a:r>
            <a:r>
              <a:rPr lang="en-US" sz="1400" dirty="0"/>
              <a:t>)</a:t>
            </a:r>
            <a:r>
              <a:rPr lang="zh-CN" altLang="en-US" sz="1400" dirty="0"/>
              <a:t>对铝的腐蚀性小得多，同时拥有良好的电化学性能、热稳定性、化学稳定性、遇水不水解、毒性小、环境友好等性能，被认为是有可能替代六氟磷酸锂的新一代新型锂离子电池电解质盐。</a:t>
            </a:r>
            <a:r>
              <a:rPr lang="en-US" altLang="zh-CN" sz="1400" dirty="0"/>
              <a:t>\</a:t>
            </a:r>
            <a:r>
              <a:rPr lang="en-US" sz="1400" dirty="0"/>
              <a:t>n</a:t>
            </a:r>
            <a:r>
              <a:rPr lang="zh-CN" altLang="en-US" sz="1400" dirty="0"/>
              <a:t>本发明提供的双</a:t>
            </a:r>
            <a:r>
              <a:rPr lang="en-US" altLang="zh-CN" sz="1400" dirty="0"/>
              <a:t>(</a:t>
            </a:r>
            <a:r>
              <a:rPr lang="zh-CN" altLang="en-US" sz="1400" dirty="0"/>
              <a:t>氟磺酰</a:t>
            </a:r>
            <a:r>
              <a:rPr lang="en-US" altLang="zh-CN" sz="1400" dirty="0"/>
              <a:t>)</a:t>
            </a:r>
            <a:r>
              <a:rPr lang="zh-CN" altLang="en-US" sz="1400" dirty="0"/>
              <a:t>亚胺锂的制备方法，反应过程脱除的</a:t>
            </a:r>
            <a:r>
              <a:rPr lang="en-US" sz="1400" dirty="0"/>
              <a:t>HF</a:t>
            </a:r>
            <a:r>
              <a:rPr lang="zh-CN" altLang="en-US" sz="1400" dirty="0"/>
              <a:t>气体可循环使用，含双</a:t>
            </a:r>
            <a:r>
              <a:rPr lang="en-US" altLang="zh-CN" sz="1400" dirty="0"/>
              <a:t>(</a:t>
            </a:r>
            <a:r>
              <a:rPr lang="zh-CN" altLang="en-US" sz="1400" dirty="0"/>
              <a:t>氟磺酰</a:t>
            </a:r>
            <a:r>
              <a:rPr lang="en-US" altLang="zh-CN" sz="1400" dirty="0"/>
              <a:t>)</a:t>
            </a:r>
            <a:r>
              <a:rPr lang="zh-CN" altLang="en-US" sz="1400" dirty="0"/>
              <a:t>亚胺的洗涤液经减压蒸馏分离后可实现循环使用，整个反应过程无废弃物排放，减少环境污染，降低生产成本。经上述优选工艺参数下制备的双</a:t>
            </a:r>
            <a:r>
              <a:rPr lang="en-US" altLang="zh-CN" sz="1400" dirty="0"/>
              <a:t>(</a:t>
            </a:r>
            <a:r>
              <a:rPr lang="zh-CN" altLang="en-US" sz="1400" dirty="0"/>
              <a:t>氟磺酰</a:t>
            </a:r>
            <a:r>
              <a:rPr lang="en-US" altLang="zh-CN" sz="1400" dirty="0"/>
              <a:t>)</a:t>
            </a:r>
            <a:r>
              <a:rPr lang="zh-CN" altLang="en-US" sz="1400" dirty="0"/>
              <a:t>亚胺锂，纯度达到</a:t>
            </a:r>
            <a:r>
              <a:rPr lang="en-US" altLang="zh-CN" sz="1400" dirty="0"/>
              <a:t>99.97</a:t>
            </a:r>
            <a:r>
              <a:rPr lang="zh-CN" altLang="en-US" sz="1400" dirty="0"/>
              <a:t>％以上。</a:t>
            </a:r>
            <a:r>
              <a:rPr lang="en-US" altLang="zh-CN" sz="1400" dirty="0"/>
              <a:t>,</a:t>
            </a:r>
            <a:r>
              <a:rPr lang="zh-CN" altLang="en-US" sz="1400" dirty="0"/>
              <a:t>高镍三元动力电解液的开发及产业化，高镍三元电池作为提升电池比能量，缓解里程焦虑的一种动力电池方案，已经被国内部分电池厂家所布局。但由于其材料本身特点，技术要求较高，普通常规电解液不能很好的与之匹配，需要开发相适配的电解液，解决产业化问题。</a:t>
            </a:r>
            <a:r>
              <a:rPr lang="en-US" altLang="zh-CN" sz="1400" dirty="0"/>
              <a:t>,2</a:t>
            </a:r>
            <a:endParaRPr lang="en-US" sz="1400" dirty="0"/>
          </a:p>
        </p:txBody>
      </p:sp>
    </p:spTree>
    <p:extLst>
      <p:ext uri="{BB962C8B-B14F-4D97-AF65-F5344CB8AC3E}">
        <p14:creationId xmlns:p14="http://schemas.microsoft.com/office/powerpoint/2010/main" val="267809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2.</a:t>
            </a:r>
            <a:r>
              <a:rPr lang="zh-CN" altLang="en-US" sz="3600" dirty="0">
                <a:cs typeface="+mn-ea"/>
                <a:sym typeface="+mn-lt"/>
              </a:rPr>
              <a:t>赛题数据与评价指标</a:t>
            </a:r>
            <a:endParaRPr lang="en-US" altLang="zh-CN" sz="3600" dirty="0">
              <a:cs typeface="+mn-ea"/>
              <a:sym typeface="+mn-lt"/>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29809B5-FF8C-4B87-93FA-E9FEDA6A7CCE}"/>
                  </a:ext>
                </a:extLst>
              </p:cNvPr>
              <p:cNvSpPr txBox="1"/>
              <p:nvPr/>
            </p:nvSpPr>
            <p:spPr>
              <a:xfrm>
                <a:off x="762000" y="1779840"/>
                <a:ext cx="10315074" cy="4239622"/>
              </a:xfrm>
              <a:prstGeom prst="rect">
                <a:avLst/>
              </a:prstGeom>
              <a:noFill/>
            </p:spPr>
            <p:txBody>
              <a:bodyPr wrap="square" rtlCol="0">
                <a:spAutoFit/>
              </a:bodyPr>
              <a:lstStyle/>
              <a:p>
                <a:r>
                  <a:rPr lang="zh-CN" altLang="en-US" sz="2800" dirty="0">
                    <a:cs typeface="+mn-ea"/>
                    <a:sym typeface="+mn-lt"/>
                  </a:rPr>
                  <a:t>评价指标：</a:t>
                </a:r>
                <a:endParaRPr lang="en-US" altLang="zh-CN" sz="2800" dirty="0">
                  <a:cs typeface="+mn-ea"/>
                  <a:sym typeface="+mn-lt"/>
                </a:endParaRPr>
              </a:p>
              <a:p>
                <a:pPr marL="742950" lvl="1" indent="-285750">
                  <a:buFont typeface="Arial" panose="020B0604020202020204" pitchFamily="34" charset="0"/>
                  <a:buChar char="•"/>
                </a:pPr>
                <a:r>
                  <a:rPr lang="zh-CN" altLang="en-US" sz="2800" dirty="0">
                    <a:cs typeface="+mn-ea"/>
                    <a:sym typeface="+mn-lt"/>
                  </a:rPr>
                  <a:t>平均绝对差值</a:t>
                </a:r>
                <a:r>
                  <a:rPr lang="en-US" altLang="zh-CN" sz="2800" dirty="0">
                    <a:cs typeface="+mn-ea"/>
                    <a:sym typeface="+mn-lt"/>
                  </a:rPr>
                  <a:t>(mean absolute error) </a:t>
                </a:r>
              </a:p>
              <a:p>
                <a:pPr lvl="1" algn="ct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cs typeface="+mn-ea"/>
                          <a:sym typeface="+mn-lt"/>
                        </a:rPr>
                        <m:t>𝑀𝐴𝐸</m:t>
                      </m:r>
                      <m:r>
                        <a:rPr lang="en-US" altLang="zh-CN" sz="2800" b="0" i="1" smtClean="0">
                          <a:latin typeface="Cambria Math" panose="02040503050406030204" pitchFamily="18" charset="0"/>
                          <a:cs typeface="+mn-ea"/>
                          <a:sym typeface="+mn-lt"/>
                        </a:rPr>
                        <m:t>=</m:t>
                      </m:r>
                      <m:f>
                        <m:fPr>
                          <m:ctrlPr>
                            <a:rPr lang="en-US" altLang="zh-CN" sz="2800" b="0" i="1" smtClean="0">
                              <a:latin typeface="Cambria Math" panose="02040503050406030204" pitchFamily="18" charset="0"/>
                              <a:cs typeface="+mn-ea"/>
                              <a:sym typeface="+mn-lt"/>
                            </a:rPr>
                          </m:ctrlPr>
                        </m:fPr>
                        <m:num>
                          <m:r>
                            <a:rPr lang="en-US" altLang="zh-CN" sz="2800" b="0" i="1" smtClean="0">
                              <a:latin typeface="Cambria Math" panose="02040503050406030204" pitchFamily="18" charset="0"/>
                              <a:cs typeface="+mn-ea"/>
                              <a:sym typeface="+mn-lt"/>
                            </a:rPr>
                            <m:t>1</m:t>
                          </m:r>
                        </m:num>
                        <m:den>
                          <m:r>
                            <a:rPr lang="en-US" altLang="zh-CN" sz="2800" b="0" i="1" smtClean="0">
                              <a:latin typeface="Cambria Math" panose="02040503050406030204" pitchFamily="18" charset="0"/>
                              <a:cs typeface="+mn-ea"/>
                              <a:sym typeface="+mn-lt"/>
                            </a:rPr>
                            <m:t>𝑛</m:t>
                          </m:r>
                        </m:den>
                      </m:f>
                      <m:nary>
                        <m:naryPr>
                          <m:chr m:val="∑"/>
                          <m:ctrlPr>
                            <a:rPr lang="en-US" altLang="zh-CN" sz="2800" b="0" i="1" smtClean="0">
                              <a:latin typeface="Cambria Math" panose="02040503050406030204" pitchFamily="18" charset="0"/>
                              <a:cs typeface="+mn-ea"/>
                              <a:sym typeface="+mn-lt"/>
                            </a:rPr>
                          </m:ctrlPr>
                        </m:naryPr>
                        <m:sub>
                          <m:r>
                            <a:rPr lang="en-US" altLang="zh-CN" sz="2800" b="0" i="1" smtClean="0">
                              <a:latin typeface="Cambria Math" panose="02040503050406030204" pitchFamily="18" charset="0"/>
                              <a:cs typeface="+mn-ea"/>
                              <a:sym typeface="+mn-lt"/>
                            </a:rPr>
                            <m:t>𝑖</m:t>
                          </m:r>
                          <m:r>
                            <a:rPr lang="en-US" altLang="zh-CN" sz="2800" b="0" i="1" smtClean="0">
                              <a:latin typeface="Cambria Math" panose="02040503050406030204" pitchFamily="18" charset="0"/>
                              <a:cs typeface="+mn-ea"/>
                              <a:sym typeface="+mn-lt"/>
                            </a:rPr>
                            <m:t>=1</m:t>
                          </m:r>
                        </m:sub>
                        <m:sup>
                          <m:r>
                            <a:rPr lang="en-US" altLang="zh-CN" sz="2800" b="0" i="1" smtClean="0">
                              <a:latin typeface="Cambria Math" panose="02040503050406030204" pitchFamily="18" charset="0"/>
                              <a:cs typeface="+mn-ea"/>
                              <a:sym typeface="+mn-lt"/>
                            </a:rPr>
                            <m:t>𝑛</m:t>
                          </m:r>
                        </m:sup>
                        <m:e>
                          <m:r>
                            <a:rPr lang="en-US" altLang="zh-CN" sz="2800" b="0" i="1" smtClean="0">
                              <a:latin typeface="Cambria Math" panose="02040503050406030204" pitchFamily="18" charset="0"/>
                              <a:cs typeface="+mn-ea"/>
                              <a:sym typeface="+mn-lt"/>
                            </a:rPr>
                            <m:t>|</m:t>
                          </m:r>
                          <m:r>
                            <a:rPr lang="en-US" altLang="zh-CN" sz="2800" b="0" i="1" smtClean="0">
                              <a:latin typeface="Cambria Math" panose="02040503050406030204" pitchFamily="18" charset="0"/>
                              <a:cs typeface="+mn-ea"/>
                              <a:sym typeface="+mn-lt"/>
                            </a:rPr>
                            <m:t>𝑝𝑟𝑒</m:t>
                          </m:r>
                          <m:sSub>
                            <m:sSubPr>
                              <m:ctrlPr>
                                <a:rPr lang="en-US" altLang="zh-CN" sz="2800" b="0" i="1" smtClean="0">
                                  <a:latin typeface="Cambria Math" panose="02040503050406030204" pitchFamily="18" charset="0"/>
                                  <a:cs typeface="+mn-ea"/>
                                  <a:sym typeface="+mn-lt"/>
                                </a:rPr>
                              </m:ctrlPr>
                            </m:sSubPr>
                            <m:e>
                              <m:r>
                                <a:rPr lang="en-US" altLang="zh-CN" sz="2800" b="0" i="1" smtClean="0">
                                  <a:latin typeface="Cambria Math" panose="02040503050406030204" pitchFamily="18" charset="0"/>
                                  <a:cs typeface="+mn-ea"/>
                                  <a:sym typeface="+mn-lt"/>
                                </a:rPr>
                                <m:t>𝑑</m:t>
                              </m:r>
                            </m:e>
                            <m:sub>
                              <m:r>
                                <a:rPr lang="en-US" altLang="zh-CN" sz="2800" b="0" i="1" smtClean="0">
                                  <a:latin typeface="Cambria Math" panose="02040503050406030204" pitchFamily="18" charset="0"/>
                                  <a:cs typeface="+mn-ea"/>
                                  <a:sym typeface="+mn-lt"/>
                                </a:rPr>
                                <m:t>𝑖</m:t>
                              </m:r>
                            </m:sub>
                          </m:sSub>
                          <m:r>
                            <a:rPr lang="en-US" altLang="zh-CN" sz="2800" b="0" i="1" smtClean="0">
                              <a:latin typeface="Cambria Math" panose="02040503050406030204" pitchFamily="18" charset="0"/>
                              <a:cs typeface="+mn-ea"/>
                              <a:sym typeface="+mn-lt"/>
                            </a:rPr>
                            <m:t>−</m:t>
                          </m:r>
                          <m:sSub>
                            <m:sSubPr>
                              <m:ctrlPr>
                                <a:rPr lang="en-US" altLang="zh-CN" sz="2800" b="0" i="1" smtClean="0">
                                  <a:latin typeface="Cambria Math" panose="02040503050406030204" pitchFamily="18" charset="0"/>
                                  <a:cs typeface="+mn-ea"/>
                                  <a:sym typeface="+mn-lt"/>
                                </a:rPr>
                              </m:ctrlPr>
                            </m:sSubPr>
                            <m:e>
                              <m:r>
                                <a:rPr lang="en-US" altLang="zh-CN" sz="2800" b="0" i="1" smtClean="0">
                                  <a:latin typeface="Cambria Math" panose="02040503050406030204" pitchFamily="18" charset="0"/>
                                  <a:cs typeface="+mn-ea"/>
                                  <a:sym typeface="+mn-lt"/>
                                </a:rPr>
                                <m:t>𝑦</m:t>
                              </m:r>
                            </m:e>
                            <m:sub>
                              <m:r>
                                <a:rPr lang="en-US" altLang="zh-CN" sz="2800" b="0" i="1" smtClean="0">
                                  <a:latin typeface="Cambria Math" panose="02040503050406030204" pitchFamily="18" charset="0"/>
                                  <a:cs typeface="+mn-ea"/>
                                  <a:sym typeface="+mn-lt"/>
                                </a:rPr>
                                <m:t>𝑖</m:t>
                              </m:r>
                            </m:sub>
                          </m:sSub>
                          <m:r>
                            <a:rPr lang="en-US" altLang="zh-CN" sz="2800" b="0" i="1" smtClean="0">
                              <a:latin typeface="Cambria Math" panose="02040503050406030204" pitchFamily="18" charset="0"/>
                              <a:cs typeface="+mn-ea"/>
                              <a:sym typeface="+mn-lt"/>
                            </a:rPr>
                            <m:t>|</m:t>
                          </m:r>
                        </m:e>
                      </m:nary>
                      <m:r>
                        <a:rPr lang="en-US" altLang="zh-CN" sz="2800" b="0" i="1" smtClean="0">
                          <a:latin typeface="Cambria Math" panose="02040503050406030204" pitchFamily="18" charset="0"/>
                          <a:cs typeface="+mn-ea"/>
                          <a:sym typeface="+mn-lt"/>
                        </a:rPr>
                        <m:t> </m:t>
                      </m:r>
                    </m:oMath>
                  </m:oMathPara>
                </a14:m>
                <a:endParaRPr lang="en-US" altLang="zh-CN" sz="2800" b="0" dirty="0">
                  <a:cs typeface="+mn-ea"/>
                  <a:sym typeface="+mn-lt"/>
                </a:endParaRPr>
              </a:p>
              <a:p>
                <a:pPr lvl="1" algn="ct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cs typeface="+mn-ea"/>
                          <a:sym typeface="+mn-lt"/>
                        </a:rPr>
                        <m:t>𝑆𝑜𝑢𝑟𝑐𝑒</m:t>
                      </m:r>
                      <m:r>
                        <a:rPr lang="en-US" altLang="zh-CN" sz="2800" b="0" i="1" smtClean="0">
                          <a:latin typeface="Cambria Math" panose="02040503050406030204" pitchFamily="18" charset="0"/>
                          <a:cs typeface="+mn-ea"/>
                          <a:sym typeface="+mn-lt"/>
                        </a:rPr>
                        <m:t>=</m:t>
                      </m:r>
                      <m:f>
                        <m:fPr>
                          <m:ctrlPr>
                            <a:rPr lang="en-US" altLang="zh-CN" sz="2800" b="0" i="1" smtClean="0">
                              <a:latin typeface="Cambria Math" panose="02040503050406030204" pitchFamily="18" charset="0"/>
                              <a:cs typeface="+mn-ea"/>
                              <a:sym typeface="+mn-lt"/>
                            </a:rPr>
                          </m:ctrlPr>
                        </m:fPr>
                        <m:num>
                          <m:r>
                            <a:rPr lang="en-US" altLang="zh-CN" sz="2800" b="0" i="1" smtClean="0">
                              <a:latin typeface="Cambria Math" panose="02040503050406030204" pitchFamily="18" charset="0"/>
                              <a:cs typeface="+mn-ea"/>
                              <a:sym typeface="+mn-lt"/>
                            </a:rPr>
                            <m:t>1</m:t>
                          </m:r>
                        </m:num>
                        <m:den>
                          <m:r>
                            <a:rPr lang="en-US" altLang="zh-CN" sz="2800" b="0" i="1" smtClean="0">
                              <a:latin typeface="Cambria Math" panose="02040503050406030204" pitchFamily="18" charset="0"/>
                              <a:cs typeface="+mn-ea"/>
                              <a:sym typeface="+mn-lt"/>
                            </a:rPr>
                            <m:t>1+</m:t>
                          </m:r>
                          <m:r>
                            <a:rPr lang="en-US" altLang="zh-CN" sz="2800" b="0" i="1" smtClean="0">
                              <a:latin typeface="Cambria Math" panose="02040503050406030204" pitchFamily="18" charset="0"/>
                              <a:cs typeface="+mn-ea"/>
                              <a:sym typeface="+mn-lt"/>
                            </a:rPr>
                            <m:t>𝑀𝐴𝐸</m:t>
                          </m:r>
                        </m:den>
                      </m:f>
                    </m:oMath>
                  </m:oMathPara>
                </a14:m>
                <a:endParaRPr lang="en-US" altLang="zh-CN" sz="2800" dirty="0">
                  <a:cs typeface="+mn-ea"/>
                  <a:sym typeface="+mn-lt"/>
                </a:endParaRPr>
              </a:p>
              <a:p>
                <a:pPr lvl="1"/>
                <a:endParaRPr lang="en-US" altLang="zh-CN" sz="2800" b="0" dirty="0">
                  <a:cs typeface="+mn-ea"/>
                  <a:sym typeface="+mn-lt"/>
                </a:endParaRPr>
              </a:p>
              <a:p>
                <a:pPr marL="742950" lvl="1" indent="-285750">
                  <a:buFont typeface="Arial" panose="020B0604020202020204" pitchFamily="34" charset="0"/>
                  <a:buChar char="•"/>
                </a:pPr>
                <a:endParaRPr lang="en-US" altLang="zh-CN" sz="2800" dirty="0">
                  <a:cs typeface="+mn-ea"/>
                  <a:sym typeface="+mn-lt"/>
                </a:endParaRPr>
              </a:p>
              <a:p>
                <a:pPr marL="742950" lvl="1" indent="-285750">
                  <a:buFont typeface="Arial" panose="020B0604020202020204" pitchFamily="34" charset="0"/>
                  <a:buChar char="•"/>
                </a:pPr>
                <a:endParaRPr lang="zh-CN" altLang="en-US" sz="2800" dirty="0">
                  <a:cs typeface="+mn-ea"/>
                  <a:sym typeface="+mn-lt"/>
                </a:endParaRPr>
              </a:p>
            </p:txBody>
          </p:sp>
        </mc:Choice>
        <mc:Fallback>
          <p:sp>
            <p:nvSpPr>
              <p:cNvPr id="5" name="文本框 4">
                <a:extLst>
                  <a:ext uri="{FF2B5EF4-FFF2-40B4-BE49-F238E27FC236}">
                    <a16:creationId xmlns:a16="http://schemas.microsoft.com/office/drawing/2014/main" id="{029809B5-FF8C-4B87-93FA-E9FEDA6A7CCE}"/>
                  </a:ext>
                </a:extLst>
              </p:cNvPr>
              <p:cNvSpPr txBox="1">
                <a:spLocks noRot="1" noChangeAspect="1" noMove="1" noResize="1" noEditPoints="1" noAdjustHandles="1" noChangeArrowheads="1" noChangeShapeType="1" noTextEdit="1"/>
              </p:cNvSpPr>
              <p:nvPr/>
            </p:nvSpPr>
            <p:spPr>
              <a:xfrm>
                <a:off x="762000" y="1779840"/>
                <a:ext cx="10315074" cy="4239622"/>
              </a:xfrm>
              <a:prstGeom prst="rect">
                <a:avLst/>
              </a:prstGeom>
              <a:blipFill>
                <a:blip r:embed="rId2"/>
                <a:stretch>
                  <a:fillRect l="-1355" t="-11940"/>
                </a:stretch>
              </a:blipFill>
            </p:spPr>
            <p:txBody>
              <a:bodyPr/>
              <a:lstStyle/>
              <a:p>
                <a:r>
                  <a:rPr lang="en-US">
                    <a:noFill/>
                  </a:rPr>
                  <a:t> </a:t>
                </a:r>
              </a:p>
            </p:txBody>
          </p:sp>
        </mc:Fallback>
      </mc:AlternateContent>
    </p:spTree>
    <p:extLst>
      <p:ext uri="{BB962C8B-B14F-4D97-AF65-F5344CB8AC3E}">
        <p14:creationId xmlns:p14="http://schemas.microsoft.com/office/powerpoint/2010/main" val="361640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3.1 </a:t>
            </a:r>
            <a:r>
              <a:rPr lang="zh-CN" altLang="en-US" sz="3600" dirty="0">
                <a:cs typeface="+mn-ea"/>
                <a:sym typeface="+mn-lt"/>
              </a:rPr>
              <a:t>实验思路</a:t>
            </a:r>
            <a:r>
              <a:rPr lang="en-US" altLang="zh-CN" sz="3600" dirty="0">
                <a:cs typeface="+mn-ea"/>
                <a:sym typeface="+mn-lt"/>
              </a:rPr>
              <a:t>——</a:t>
            </a:r>
            <a:r>
              <a:rPr lang="zh-CN" altLang="en-US" sz="3600" dirty="0">
                <a:cs typeface="+mn-ea"/>
                <a:sym typeface="+mn-lt"/>
              </a:rPr>
              <a:t>数据预处理</a:t>
            </a:r>
            <a:endParaRPr lang="en-US" sz="3600" dirty="0">
              <a:cs typeface="+mn-ea"/>
              <a:sym typeface="+mn-lt"/>
            </a:endParaRPr>
          </a:p>
        </p:txBody>
      </p:sp>
      <p:sp>
        <p:nvSpPr>
          <p:cNvPr id="5" name="文本框 4">
            <a:extLst>
              <a:ext uri="{FF2B5EF4-FFF2-40B4-BE49-F238E27FC236}">
                <a16:creationId xmlns:a16="http://schemas.microsoft.com/office/drawing/2014/main" id="{029809B5-FF8C-4B87-93FA-E9FEDA6A7CCE}"/>
              </a:ext>
            </a:extLst>
          </p:cNvPr>
          <p:cNvSpPr txBox="1"/>
          <p:nvPr/>
        </p:nvSpPr>
        <p:spPr>
          <a:xfrm>
            <a:off x="1332953" y="1316702"/>
            <a:ext cx="10315074" cy="1384995"/>
          </a:xfrm>
          <a:prstGeom prst="rect">
            <a:avLst/>
          </a:prstGeom>
          <a:noFill/>
        </p:spPr>
        <p:txBody>
          <a:bodyPr wrap="square" rtlCol="0">
            <a:spAutoFit/>
          </a:bodyPr>
          <a:lstStyle/>
          <a:p>
            <a:pPr marL="514350" indent="-514350">
              <a:buAutoNum type="arabicPeriod"/>
            </a:pPr>
            <a:r>
              <a:rPr lang="zh-CN" altLang="en-US" sz="2800" dirty="0">
                <a:cs typeface="+mn-ea"/>
                <a:sym typeface="+mn-lt"/>
              </a:rPr>
              <a:t>技术文档和成果文档合并</a:t>
            </a:r>
            <a:endParaRPr lang="en-US" altLang="zh-CN" sz="2800" dirty="0">
              <a:cs typeface="+mn-ea"/>
              <a:sym typeface="+mn-lt"/>
            </a:endParaRPr>
          </a:p>
          <a:p>
            <a:pPr marL="514350" indent="-514350">
              <a:buAutoNum type="arabicPeriod"/>
            </a:pPr>
            <a:r>
              <a:rPr lang="zh-CN" altLang="en-US" sz="2800" dirty="0">
                <a:cs typeface="+mn-ea"/>
                <a:sym typeface="+mn-lt"/>
              </a:rPr>
              <a:t>将</a:t>
            </a:r>
            <a:r>
              <a:rPr lang="en-US" altLang="zh-CN" sz="2800" dirty="0">
                <a:cs typeface="+mn-ea"/>
                <a:sym typeface="+mn-lt"/>
              </a:rPr>
              <a:t>title</a:t>
            </a:r>
            <a:r>
              <a:rPr lang="zh-CN" altLang="en-US" sz="2800" dirty="0">
                <a:cs typeface="+mn-ea"/>
                <a:sym typeface="+mn-lt"/>
              </a:rPr>
              <a:t>和</a:t>
            </a:r>
            <a:r>
              <a:rPr lang="en-US" altLang="zh-CN" sz="2800" dirty="0">
                <a:cs typeface="+mn-ea"/>
                <a:sym typeface="+mn-lt"/>
              </a:rPr>
              <a:t>content</a:t>
            </a:r>
            <a:r>
              <a:rPr lang="zh-CN" altLang="en-US" sz="2800" dirty="0">
                <a:cs typeface="+mn-ea"/>
                <a:sym typeface="+mn-lt"/>
              </a:rPr>
              <a:t>合并</a:t>
            </a:r>
            <a:endParaRPr lang="en-US" altLang="zh-CN" sz="2800" dirty="0">
              <a:cs typeface="+mn-ea"/>
              <a:sym typeface="+mn-lt"/>
            </a:endParaRPr>
          </a:p>
          <a:p>
            <a:pPr marL="514350" indent="-514350">
              <a:buAutoNum type="arabicPeriod"/>
            </a:pPr>
            <a:r>
              <a:rPr lang="zh-CN" altLang="en-US" sz="2800" dirty="0">
                <a:cs typeface="+mn-ea"/>
                <a:sym typeface="+mn-lt"/>
              </a:rPr>
              <a:t>噪声处理（可以不处理）</a:t>
            </a:r>
          </a:p>
        </p:txBody>
      </p:sp>
    </p:spTree>
    <p:extLst>
      <p:ext uri="{BB962C8B-B14F-4D97-AF65-F5344CB8AC3E}">
        <p14:creationId xmlns:p14="http://schemas.microsoft.com/office/powerpoint/2010/main" val="359583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3.2.1 </a:t>
            </a:r>
            <a:r>
              <a:rPr lang="zh-CN" altLang="en-US" sz="3600" dirty="0">
                <a:cs typeface="+mn-ea"/>
                <a:sym typeface="+mn-lt"/>
              </a:rPr>
              <a:t>实验思路</a:t>
            </a:r>
            <a:r>
              <a:rPr lang="en-US" altLang="zh-CN" sz="3600" dirty="0">
                <a:cs typeface="+mn-ea"/>
                <a:sym typeface="+mn-lt"/>
              </a:rPr>
              <a:t>——</a:t>
            </a:r>
            <a:r>
              <a:rPr lang="zh-CN" altLang="en-US" sz="3600" dirty="0">
                <a:cs typeface="+mn-ea"/>
                <a:sym typeface="+mn-lt"/>
              </a:rPr>
              <a:t>相关模型介绍 </a:t>
            </a:r>
            <a:r>
              <a:rPr lang="en-US" altLang="zh-CN" sz="3600" dirty="0">
                <a:cs typeface="+mn-ea"/>
                <a:sym typeface="+mn-lt"/>
              </a:rPr>
              <a:t>Google BERT</a:t>
            </a:r>
            <a:r>
              <a:rPr lang="en-US" sz="3600" dirty="0">
                <a:cs typeface="+mn-ea"/>
                <a:sym typeface="+mn-lt"/>
              </a:rPr>
              <a:t> </a:t>
            </a:r>
          </a:p>
        </p:txBody>
      </p:sp>
      <p:pic>
        <p:nvPicPr>
          <p:cNvPr id="2050" name="Picture 2" descr="https://img-blog.csdn.net/2018102114002264?watermark/2/text/aHR0cHM6Ly9ibG9nLmNzZG4ubmV0L3FxXzM5NTIxNTU0/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491" y="1377029"/>
            <a:ext cx="60579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21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3.2.1 </a:t>
            </a:r>
            <a:r>
              <a:rPr lang="zh-CN" altLang="en-US" sz="3600" dirty="0">
                <a:cs typeface="+mn-ea"/>
                <a:sym typeface="+mn-lt"/>
              </a:rPr>
              <a:t>实验思路</a:t>
            </a:r>
            <a:r>
              <a:rPr lang="en-US" altLang="zh-CN" sz="3600" dirty="0">
                <a:cs typeface="+mn-ea"/>
                <a:sym typeface="+mn-lt"/>
              </a:rPr>
              <a:t>——</a:t>
            </a:r>
            <a:r>
              <a:rPr lang="zh-CN" altLang="en-US" sz="3600" dirty="0">
                <a:cs typeface="+mn-ea"/>
                <a:sym typeface="+mn-lt"/>
              </a:rPr>
              <a:t>相关模型介绍 </a:t>
            </a:r>
            <a:r>
              <a:rPr lang="en-US" altLang="zh-CN" sz="3600" dirty="0">
                <a:cs typeface="+mn-ea"/>
                <a:sym typeface="+mn-lt"/>
              </a:rPr>
              <a:t>Google BERT</a:t>
            </a:r>
            <a:r>
              <a:rPr lang="en-US" sz="3600" dirty="0">
                <a:cs typeface="+mn-ea"/>
                <a:sym typeface="+mn-lt"/>
              </a:rPr>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571" y="1401097"/>
            <a:ext cx="3896864" cy="5109222"/>
          </a:xfrm>
          <a:prstGeom prst="rect">
            <a:avLst/>
          </a:prstGeom>
        </p:spPr>
      </p:pic>
    </p:spTree>
    <p:extLst>
      <p:ext uri="{BB962C8B-B14F-4D97-AF65-F5344CB8AC3E}">
        <p14:creationId xmlns:p14="http://schemas.microsoft.com/office/powerpoint/2010/main" val="151019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5E8DC-EBE9-4AAC-86F5-37CDF428056B}"/>
              </a:ext>
            </a:extLst>
          </p:cNvPr>
          <p:cNvSpPr txBox="1"/>
          <p:nvPr/>
        </p:nvSpPr>
        <p:spPr>
          <a:xfrm>
            <a:off x="689811" y="449179"/>
            <a:ext cx="10459452" cy="646331"/>
          </a:xfrm>
          <a:prstGeom prst="rect">
            <a:avLst/>
          </a:prstGeom>
          <a:noFill/>
        </p:spPr>
        <p:txBody>
          <a:bodyPr wrap="square" rtlCol="0">
            <a:spAutoFit/>
          </a:bodyPr>
          <a:lstStyle/>
          <a:p>
            <a:r>
              <a:rPr lang="en-US" sz="3600" dirty="0">
                <a:cs typeface="+mn-ea"/>
                <a:sym typeface="+mn-lt"/>
              </a:rPr>
              <a:t>3.2.2 </a:t>
            </a:r>
            <a:r>
              <a:rPr lang="zh-CN" altLang="en-US" sz="3600" dirty="0">
                <a:cs typeface="+mn-ea"/>
                <a:sym typeface="+mn-lt"/>
              </a:rPr>
              <a:t>实验思路</a:t>
            </a:r>
            <a:r>
              <a:rPr lang="en-US" altLang="zh-CN" sz="3600" dirty="0">
                <a:cs typeface="+mn-ea"/>
                <a:sym typeface="+mn-lt"/>
              </a:rPr>
              <a:t>——</a:t>
            </a:r>
            <a:r>
              <a:rPr lang="zh-CN" altLang="en-US" sz="3600" dirty="0">
                <a:cs typeface="+mn-ea"/>
                <a:sym typeface="+mn-lt"/>
              </a:rPr>
              <a:t>相关模型介绍 </a:t>
            </a:r>
            <a:r>
              <a:rPr lang="en-US" altLang="zh-CN" sz="3600" dirty="0">
                <a:cs typeface="+mn-ea"/>
                <a:sym typeface="+mn-lt"/>
              </a:rPr>
              <a:t>Baidu ERNIE</a:t>
            </a:r>
            <a:r>
              <a:rPr lang="en-US" sz="3600" dirty="0">
                <a:cs typeface="+mn-ea"/>
                <a:sym typeface="+mn-lt"/>
              </a:rPr>
              <a:t> </a:t>
            </a:r>
          </a:p>
        </p:txBody>
      </p:sp>
      <p:pic>
        <p:nvPicPr>
          <p:cNvPr id="3076" name="Picture 4" descr="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95" y="1002687"/>
            <a:ext cx="10939145" cy="585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7337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zd3v0ve">
      <a:majorFont>
        <a:latin typeface="微软雅黑 Light" panose="020F0302020204030204"/>
        <a:ea typeface="宋体"/>
        <a:cs typeface=""/>
      </a:majorFont>
      <a:minorFont>
        <a:latin typeface="微软雅黑 Light"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784</Words>
  <Application>Microsoft Macintosh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微软雅黑 Light</vt:lpstr>
      <vt:lpstr>Arial</vt:lpstr>
      <vt:lpstr>Cambria Math</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Kitiro Zhang</cp:lastModifiedBy>
  <cp:revision>11</cp:revision>
  <dcterms:created xsi:type="dcterms:W3CDTF">2019-12-29T01:35:32Z</dcterms:created>
  <dcterms:modified xsi:type="dcterms:W3CDTF">2019-12-30T02:13:08Z</dcterms:modified>
</cp:coreProperties>
</file>